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p:restoredTop sz="91656"/>
  </p:normalViewPr>
  <p:slideViewPr>
    <p:cSldViewPr snapToGrid="0" snapToObjects="1">
      <p:cViewPr varScale="1">
        <p:scale>
          <a:sx n="37" d="100"/>
          <a:sy n="37" d="100"/>
        </p:scale>
        <p:origin x="224" y="2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11D73-7540-494A-B43D-A9B14E23EF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D540CE-6CB3-1342-8866-FDC720176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AED8ED-D775-7D4F-A397-31A83EFA15DA}"/>
              </a:ext>
            </a:extLst>
          </p:cNvPr>
          <p:cNvSpPr>
            <a:spLocks noGrp="1"/>
          </p:cNvSpPr>
          <p:nvPr>
            <p:ph type="dt" sz="half" idx="10"/>
          </p:nvPr>
        </p:nvSpPr>
        <p:spPr/>
        <p:txBody>
          <a:bodyPr/>
          <a:lstStyle/>
          <a:p>
            <a:fld id="{1A5AC5C9-A565-9149-A132-9FD9F6E6714E}" type="datetimeFigureOut">
              <a:rPr lang="en-US" smtClean="0"/>
              <a:t>10/14/19</a:t>
            </a:fld>
            <a:endParaRPr lang="en-US"/>
          </a:p>
        </p:txBody>
      </p:sp>
      <p:sp>
        <p:nvSpPr>
          <p:cNvPr id="5" name="Footer Placeholder 4">
            <a:extLst>
              <a:ext uri="{FF2B5EF4-FFF2-40B4-BE49-F238E27FC236}">
                <a16:creationId xmlns:a16="http://schemas.microsoft.com/office/drawing/2014/main" id="{0E6E75B2-F791-D549-98DD-193A9B10C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75524-4FFE-0F42-A893-4A04DC4235C4}"/>
              </a:ext>
            </a:extLst>
          </p:cNvPr>
          <p:cNvSpPr>
            <a:spLocks noGrp="1"/>
          </p:cNvSpPr>
          <p:nvPr>
            <p:ph type="sldNum" sz="quarter" idx="12"/>
          </p:nvPr>
        </p:nvSpPr>
        <p:spPr/>
        <p:txBody>
          <a:bodyPr/>
          <a:lstStyle/>
          <a:p>
            <a:fld id="{E79A4B7D-B4FA-1142-A4CE-5ED80314053C}" type="slidenum">
              <a:rPr lang="en-US" smtClean="0"/>
              <a:t>‹#›</a:t>
            </a:fld>
            <a:endParaRPr lang="en-US"/>
          </a:p>
        </p:txBody>
      </p:sp>
    </p:spTree>
    <p:extLst>
      <p:ext uri="{BB962C8B-B14F-4D97-AF65-F5344CB8AC3E}">
        <p14:creationId xmlns:p14="http://schemas.microsoft.com/office/powerpoint/2010/main" val="177959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C005B-D62B-4941-B963-C20783E7D7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4968A8-69D1-BF4F-93E6-A1119ED5DEA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CFB94-1457-EC4D-B63B-A18236461A98}"/>
              </a:ext>
            </a:extLst>
          </p:cNvPr>
          <p:cNvSpPr>
            <a:spLocks noGrp="1"/>
          </p:cNvSpPr>
          <p:nvPr>
            <p:ph type="dt" sz="half" idx="10"/>
          </p:nvPr>
        </p:nvSpPr>
        <p:spPr/>
        <p:txBody>
          <a:bodyPr/>
          <a:lstStyle/>
          <a:p>
            <a:fld id="{1A5AC5C9-A565-9149-A132-9FD9F6E6714E}" type="datetimeFigureOut">
              <a:rPr lang="en-US" smtClean="0"/>
              <a:t>10/14/19</a:t>
            </a:fld>
            <a:endParaRPr lang="en-US"/>
          </a:p>
        </p:txBody>
      </p:sp>
      <p:sp>
        <p:nvSpPr>
          <p:cNvPr id="5" name="Footer Placeholder 4">
            <a:extLst>
              <a:ext uri="{FF2B5EF4-FFF2-40B4-BE49-F238E27FC236}">
                <a16:creationId xmlns:a16="http://schemas.microsoft.com/office/drawing/2014/main" id="{2249997B-D80D-5D46-93AB-2CA2A5DB0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8D72A-98A7-ED46-BEDE-9917EAF9653E}"/>
              </a:ext>
            </a:extLst>
          </p:cNvPr>
          <p:cNvSpPr>
            <a:spLocks noGrp="1"/>
          </p:cNvSpPr>
          <p:nvPr>
            <p:ph type="sldNum" sz="quarter" idx="12"/>
          </p:nvPr>
        </p:nvSpPr>
        <p:spPr/>
        <p:txBody>
          <a:bodyPr/>
          <a:lstStyle/>
          <a:p>
            <a:fld id="{E79A4B7D-B4FA-1142-A4CE-5ED80314053C}" type="slidenum">
              <a:rPr lang="en-US" smtClean="0"/>
              <a:t>‹#›</a:t>
            </a:fld>
            <a:endParaRPr lang="en-US"/>
          </a:p>
        </p:txBody>
      </p:sp>
    </p:spTree>
    <p:extLst>
      <p:ext uri="{BB962C8B-B14F-4D97-AF65-F5344CB8AC3E}">
        <p14:creationId xmlns:p14="http://schemas.microsoft.com/office/powerpoint/2010/main" val="42190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DF33EF-A703-8041-98EB-EF9182A830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57A9BD-B6E7-A74D-A7DF-4215684E55D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DCFA0D-245D-484E-B4F2-169F15BC2D5A}"/>
              </a:ext>
            </a:extLst>
          </p:cNvPr>
          <p:cNvSpPr>
            <a:spLocks noGrp="1"/>
          </p:cNvSpPr>
          <p:nvPr>
            <p:ph type="dt" sz="half" idx="10"/>
          </p:nvPr>
        </p:nvSpPr>
        <p:spPr/>
        <p:txBody>
          <a:bodyPr/>
          <a:lstStyle/>
          <a:p>
            <a:fld id="{1A5AC5C9-A565-9149-A132-9FD9F6E6714E}" type="datetimeFigureOut">
              <a:rPr lang="en-US" smtClean="0"/>
              <a:t>10/14/19</a:t>
            </a:fld>
            <a:endParaRPr lang="en-US"/>
          </a:p>
        </p:txBody>
      </p:sp>
      <p:sp>
        <p:nvSpPr>
          <p:cNvPr id="5" name="Footer Placeholder 4">
            <a:extLst>
              <a:ext uri="{FF2B5EF4-FFF2-40B4-BE49-F238E27FC236}">
                <a16:creationId xmlns:a16="http://schemas.microsoft.com/office/drawing/2014/main" id="{AC1CEB77-C8B7-8745-B9A5-2FFC9CA6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17994-BD51-4544-A165-15E968B22F8F}"/>
              </a:ext>
            </a:extLst>
          </p:cNvPr>
          <p:cNvSpPr>
            <a:spLocks noGrp="1"/>
          </p:cNvSpPr>
          <p:nvPr>
            <p:ph type="sldNum" sz="quarter" idx="12"/>
          </p:nvPr>
        </p:nvSpPr>
        <p:spPr/>
        <p:txBody>
          <a:bodyPr/>
          <a:lstStyle/>
          <a:p>
            <a:fld id="{E79A4B7D-B4FA-1142-A4CE-5ED80314053C}" type="slidenum">
              <a:rPr lang="en-US" smtClean="0"/>
              <a:t>‹#›</a:t>
            </a:fld>
            <a:endParaRPr lang="en-US"/>
          </a:p>
        </p:txBody>
      </p:sp>
    </p:spTree>
    <p:extLst>
      <p:ext uri="{BB962C8B-B14F-4D97-AF65-F5344CB8AC3E}">
        <p14:creationId xmlns:p14="http://schemas.microsoft.com/office/powerpoint/2010/main" val="3386355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E49EF-5019-C743-B9DF-E839DE4A0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44DC-993C-C84D-A549-1C77029258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72F09-1BDF-3145-9DE3-DAFE01EC2364}"/>
              </a:ext>
            </a:extLst>
          </p:cNvPr>
          <p:cNvSpPr>
            <a:spLocks noGrp="1"/>
          </p:cNvSpPr>
          <p:nvPr>
            <p:ph type="dt" sz="half" idx="10"/>
          </p:nvPr>
        </p:nvSpPr>
        <p:spPr/>
        <p:txBody>
          <a:bodyPr/>
          <a:lstStyle/>
          <a:p>
            <a:fld id="{1A5AC5C9-A565-9149-A132-9FD9F6E6714E}" type="datetimeFigureOut">
              <a:rPr lang="en-US" smtClean="0"/>
              <a:t>10/14/19</a:t>
            </a:fld>
            <a:endParaRPr lang="en-US"/>
          </a:p>
        </p:txBody>
      </p:sp>
      <p:sp>
        <p:nvSpPr>
          <p:cNvPr id="5" name="Footer Placeholder 4">
            <a:extLst>
              <a:ext uri="{FF2B5EF4-FFF2-40B4-BE49-F238E27FC236}">
                <a16:creationId xmlns:a16="http://schemas.microsoft.com/office/drawing/2014/main" id="{A924FFBD-156A-8147-B2A4-81598ABBA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F37D2-4A50-7541-A602-36F295923522}"/>
              </a:ext>
            </a:extLst>
          </p:cNvPr>
          <p:cNvSpPr>
            <a:spLocks noGrp="1"/>
          </p:cNvSpPr>
          <p:nvPr>
            <p:ph type="sldNum" sz="quarter" idx="12"/>
          </p:nvPr>
        </p:nvSpPr>
        <p:spPr/>
        <p:txBody>
          <a:bodyPr/>
          <a:lstStyle/>
          <a:p>
            <a:fld id="{E79A4B7D-B4FA-1142-A4CE-5ED80314053C}" type="slidenum">
              <a:rPr lang="en-US" smtClean="0"/>
              <a:t>‹#›</a:t>
            </a:fld>
            <a:endParaRPr lang="en-US"/>
          </a:p>
        </p:txBody>
      </p:sp>
    </p:spTree>
    <p:extLst>
      <p:ext uri="{BB962C8B-B14F-4D97-AF65-F5344CB8AC3E}">
        <p14:creationId xmlns:p14="http://schemas.microsoft.com/office/powerpoint/2010/main" val="277529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13973-5E2B-FF49-B543-0760F2A15F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565E76-73EE-F64D-9390-85DE58ECC7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BC0C92-BF1A-D247-A5BC-81771076F890}"/>
              </a:ext>
            </a:extLst>
          </p:cNvPr>
          <p:cNvSpPr>
            <a:spLocks noGrp="1"/>
          </p:cNvSpPr>
          <p:nvPr>
            <p:ph type="dt" sz="half" idx="10"/>
          </p:nvPr>
        </p:nvSpPr>
        <p:spPr/>
        <p:txBody>
          <a:bodyPr/>
          <a:lstStyle/>
          <a:p>
            <a:fld id="{1A5AC5C9-A565-9149-A132-9FD9F6E6714E}" type="datetimeFigureOut">
              <a:rPr lang="en-US" smtClean="0"/>
              <a:t>10/14/19</a:t>
            </a:fld>
            <a:endParaRPr lang="en-US"/>
          </a:p>
        </p:txBody>
      </p:sp>
      <p:sp>
        <p:nvSpPr>
          <p:cNvPr id="5" name="Footer Placeholder 4">
            <a:extLst>
              <a:ext uri="{FF2B5EF4-FFF2-40B4-BE49-F238E27FC236}">
                <a16:creationId xmlns:a16="http://schemas.microsoft.com/office/drawing/2014/main" id="{CB03D20E-EB3B-C447-8E18-89131DF623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472C8-C091-FD46-8DC0-E2AF25B57FEC}"/>
              </a:ext>
            </a:extLst>
          </p:cNvPr>
          <p:cNvSpPr>
            <a:spLocks noGrp="1"/>
          </p:cNvSpPr>
          <p:nvPr>
            <p:ph type="sldNum" sz="quarter" idx="12"/>
          </p:nvPr>
        </p:nvSpPr>
        <p:spPr/>
        <p:txBody>
          <a:bodyPr/>
          <a:lstStyle/>
          <a:p>
            <a:fld id="{E79A4B7D-B4FA-1142-A4CE-5ED80314053C}" type="slidenum">
              <a:rPr lang="en-US" smtClean="0"/>
              <a:t>‹#›</a:t>
            </a:fld>
            <a:endParaRPr lang="en-US"/>
          </a:p>
        </p:txBody>
      </p:sp>
    </p:spTree>
    <p:extLst>
      <p:ext uri="{BB962C8B-B14F-4D97-AF65-F5344CB8AC3E}">
        <p14:creationId xmlns:p14="http://schemas.microsoft.com/office/powerpoint/2010/main" val="216805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63B55-EE8A-8A42-AB29-E41F126CB1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88270C-3CEB-CA43-AA11-80A7C937B34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5597B-FB33-3443-B275-5AFE20ABFE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7C2AA2-59E8-E445-83C9-4D7F2B06F1E8}"/>
              </a:ext>
            </a:extLst>
          </p:cNvPr>
          <p:cNvSpPr>
            <a:spLocks noGrp="1"/>
          </p:cNvSpPr>
          <p:nvPr>
            <p:ph type="dt" sz="half" idx="10"/>
          </p:nvPr>
        </p:nvSpPr>
        <p:spPr/>
        <p:txBody>
          <a:bodyPr/>
          <a:lstStyle/>
          <a:p>
            <a:fld id="{1A5AC5C9-A565-9149-A132-9FD9F6E6714E}" type="datetimeFigureOut">
              <a:rPr lang="en-US" smtClean="0"/>
              <a:t>10/14/19</a:t>
            </a:fld>
            <a:endParaRPr lang="en-US"/>
          </a:p>
        </p:txBody>
      </p:sp>
      <p:sp>
        <p:nvSpPr>
          <p:cNvPr id="6" name="Footer Placeholder 5">
            <a:extLst>
              <a:ext uri="{FF2B5EF4-FFF2-40B4-BE49-F238E27FC236}">
                <a16:creationId xmlns:a16="http://schemas.microsoft.com/office/drawing/2014/main" id="{C822F578-1633-CD4A-B25D-43236B197B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10F785-0FC5-BE4C-A04C-50ABC44E6889}"/>
              </a:ext>
            </a:extLst>
          </p:cNvPr>
          <p:cNvSpPr>
            <a:spLocks noGrp="1"/>
          </p:cNvSpPr>
          <p:nvPr>
            <p:ph type="sldNum" sz="quarter" idx="12"/>
          </p:nvPr>
        </p:nvSpPr>
        <p:spPr/>
        <p:txBody>
          <a:bodyPr/>
          <a:lstStyle/>
          <a:p>
            <a:fld id="{E79A4B7D-B4FA-1142-A4CE-5ED80314053C}" type="slidenum">
              <a:rPr lang="en-US" smtClean="0"/>
              <a:t>‹#›</a:t>
            </a:fld>
            <a:endParaRPr lang="en-US"/>
          </a:p>
        </p:txBody>
      </p:sp>
    </p:spTree>
    <p:extLst>
      <p:ext uri="{BB962C8B-B14F-4D97-AF65-F5344CB8AC3E}">
        <p14:creationId xmlns:p14="http://schemas.microsoft.com/office/powerpoint/2010/main" val="4112131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49C18-BAC5-D04B-9429-362CF76FB7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E7C5FF-6415-0941-9EE4-C1C11131FA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37A546-BE4D-E44B-A777-85E0621049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802CC3-96F2-4446-99D6-98311BE86A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12F606-E4B2-F04C-BCB4-085B28E8C2E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E3F970-BF79-654C-948E-0C7FDB7ED353}"/>
              </a:ext>
            </a:extLst>
          </p:cNvPr>
          <p:cNvSpPr>
            <a:spLocks noGrp="1"/>
          </p:cNvSpPr>
          <p:nvPr>
            <p:ph type="dt" sz="half" idx="10"/>
          </p:nvPr>
        </p:nvSpPr>
        <p:spPr/>
        <p:txBody>
          <a:bodyPr/>
          <a:lstStyle/>
          <a:p>
            <a:fld id="{1A5AC5C9-A565-9149-A132-9FD9F6E6714E}" type="datetimeFigureOut">
              <a:rPr lang="en-US" smtClean="0"/>
              <a:t>10/14/19</a:t>
            </a:fld>
            <a:endParaRPr lang="en-US"/>
          </a:p>
        </p:txBody>
      </p:sp>
      <p:sp>
        <p:nvSpPr>
          <p:cNvPr id="8" name="Footer Placeholder 7">
            <a:extLst>
              <a:ext uri="{FF2B5EF4-FFF2-40B4-BE49-F238E27FC236}">
                <a16:creationId xmlns:a16="http://schemas.microsoft.com/office/drawing/2014/main" id="{62F68F86-91F3-CD41-831A-CC182DF72C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6437B6-5A02-9F4D-A45A-FD12341C0C52}"/>
              </a:ext>
            </a:extLst>
          </p:cNvPr>
          <p:cNvSpPr>
            <a:spLocks noGrp="1"/>
          </p:cNvSpPr>
          <p:nvPr>
            <p:ph type="sldNum" sz="quarter" idx="12"/>
          </p:nvPr>
        </p:nvSpPr>
        <p:spPr/>
        <p:txBody>
          <a:bodyPr/>
          <a:lstStyle/>
          <a:p>
            <a:fld id="{E79A4B7D-B4FA-1142-A4CE-5ED80314053C}" type="slidenum">
              <a:rPr lang="en-US" smtClean="0"/>
              <a:t>‹#›</a:t>
            </a:fld>
            <a:endParaRPr lang="en-US"/>
          </a:p>
        </p:txBody>
      </p:sp>
    </p:spTree>
    <p:extLst>
      <p:ext uri="{BB962C8B-B14F-4D97-AF65-F5344CB8AC3E}">
        <p14:creationId xmlns:p14="http://schemas.microsoft.com/office/powerpoint/2010/main" val="3049568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30C12-9BA5-A845-AE3B-6D3978D8BC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B14C4F-6DDB-6C4A-BAE1-CC908AFF6913}"/>
              </a:ext>
            </a:extLst>
          </p:cNvPr>
          <p:cNvSpPr>
            <a:spLocks noGrp="1"/>
          </p:cNvSpPr>
          <p:nvPr>
            <p:ph type="dt" sz="half" idx="10"/>
          </p:nvPr>
        </p:nvSpPr>
        <p:spPr/>
        <p:txBody>
          <a:bodyPr/>
          <a:lstStyle/>
          <a:p>
            <a:fld id="{1A5AC5C9-A565-9149-A132-9FD9F6E6714E}" type="datetimeFigureOut">
              <a:rPr lang="en-US" smtClean="0"/>
              <a:t>10/14/19</a:t>
            </a:fld>
            <a:endParaRPr lang="en-US"/>
          </a:p>
        </p:txBody>
      </p:sp>
      <p:sp>
        <p:nvSpPr>
          <p:cNvPr id="4" name="Footer Placeholder 3">
            <a:extLst>
              <a:ext uri="{FF2B5EF4-FFF2-40B4-BE49-F238E27FC236}">
                <a16:creationId xmlns:a16="http://schemas.microsoft.com/office/drawing/2014/main" id="{91D15EFA-AEAB-0542-8FE6-785EE3DCA1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7218FC-81C8-EA4C-A38B-45946FADD3CC}"/>
              </a:ext>
            </a:extLst>
          </p:cNvPr>
          <p:cNvSpPr>
            <a:spLocks noGrp="1"/>
          </p:cNvSpPr>
          <p:nvPr>
            <p:ph type="sldNum" sz="quarter" idx="12"/>
          </p:nvPr>
        </p:nvSpPr>
        <p:spPr/>
        <p:txBody>
          <a:bodyPr/>
          <a:lstStyle/>
          <a:p>
            <a:fld id="{E79A4B7D-B4FA-1142-A4CE-5ED80314053C}" type="slidenum">
              <a:rPr lang="en-US" smtClean="0"/>
              <a:t>‹#›</a:t>
            </a:fld>
            <a:endParaRPr lang="en-US"/>
          </a:p>
        </p:txBody>
      </p:sp>
    </p:spTree>
    <p:extLst>
      <p:ext uri="{BB962C8B-B14F-4D97-AF65-F5344CB8AC3E}">
        <p14:creationId xmlns:p14="http://schemas.microsoft.com/office/powerpoint/2010/main" val="371511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10E8D9-9536-6E44-ACF9-565F827310C4}"/>
              </a:ext>
            </a:extLst>
          </p:cNvPr>
          <p:cNvSpPr>
            <a:spLocks noGrp="1"/>
          </p:cNvSpPr>
          <p:nvPr>
            <p:ph type="dt" sz="half" idx="10"/>
          </p:nvPr>
        </p:nvSpPr>
        <p:spPr/>
        <p:txBody>
          <a:bodyPr/>
          <a:lstStyle/>
          <a:p>
            <a:fld id="{1A5AC5C9-A565-9149-A132-9FD9F6E6714E}" type="datetimeFigureOut">
              <a:rPr lang="en-US" smtClean="0"/>
              <a:t>10/14/19</a:t>
            </a:fld>
            <a:endParaRPr lang="en-US"/>
          </a:p>
        </p:txBody>
      </p:sp>
      <p:sp>
        <p:nvSpPr>
          <p:cNvPr id="3" name="Footer Placeholder 2">
            <a:extLst>
              <a:ext uri="{FF2B5EF4-FFF2-40B4-BE49-F238E27FC236}">
                <a16:creationId xmlns:a16="http://schemas.microsoft.com/office/drawing/2014/main" id="{7C48FDA1-1333-4848-981C-0654208C92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E11FE1-477B-1045-B53A-B6906C6D4701}"/>
              </a:ext>
            </a:extLst>
          </p:cNvPr>
          <p:cNvSpPr>
            <a:spLocks noGrp="1"/>
          </p:cNvSpPr>
          <p:nvPr>
            <p:ph type="sldNum" sz="quarter" idx="12"/>
          </p:nvPr>
        </p:nvSpPr>
        <p:spPr/>
        <p:txBody>
          <a:bodyPr/>
          <a:lstStyle/>
          <a:p>
            <a:fld id="{E79A4B7D-B4FA-1142-A4CE-5ED80314053C}" type="slidenum">
              <a:rPr lang="en-US" smtClean="0"/>
              <a:t>‹#›</a:t>
            </a:fld>
            <a:endParaRPr lang="en-US"/>
          </a:p>
        </p:txBody>
      </p:sp>
    </p:spTree>
    <p:extLst>
      <p:ext uri="{BB962C8B-B14F-4D97-AF65-F5344CB8AC3E}">
        <p14:creationId xmlns:p14="http://schemas.microsoft.com/office/powerpoint/2010/main" val="26957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8645B-99EC-534F-9881-63CEA388D7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A09A20-AC4E-2E44-BE14-9D4FB19453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4DD7A1-9F01-8445-8567-1489070E0B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BA2EFB-44A6-C544-9AC4-E21527CF0940}"/>
              </a:ext>
            </a:extLst>
          </p:cNvPr>
          <p:cNvSpPr>
            <a:spLocks noGrp="1"/>
          </p:cNvSpPr>
          <p:nvPr>
            <p:ph type="dt" sz="half" idx="10"/>
          </p:nvPr>
        </p:nvSpPr>
        <p:spPr/>
        <p:txBody>
          <a:bodyPr/>
          <a:lstStyle/>
          <a:p>
            <a:fld id="{1A5AC5C9-A565-9149-A132-9FD9F6E6714E}" type="datetimeFigureOut">
              <a:rPr lang="en-US" smtClean="0"/>
              <a:t>10/14/19</a:t>
            </a:fld>
            <a:endParaRPr lang="en-US"/>
          </a:p>
        </p:txBody>
      </p:sp>
      <p:sp>
        <p:nvSpPr>
          <p:cNvPr id="6" name="Footer Placeholder 5">
            <a:extLst>
              <a:ext uri="{FF2B5EF4-FFF2-40B4-BE49-F238E27FC236}">
                <a16:creationId xmlns:a16="http://schemas.microsoft.com/office/drawing/2014/main" id="{839188EA-A629-ED4C-A4D0-02AC1CE530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054469-C7B2-314B-816E-E1AA42B2BA06}"/>
              </a:ext>
            </a:extLst>
          </p:cNvPr>
          <p:cNvSpPr>
            <a:spLocks noGrp="1"/>
          </p:cNvSpPr>
          <p:nvPr>
            <p:ph type="sldNum" sz="quarter" idx="12"/>
          </p:nvPr>
        </p:nvSpPr>
        <p:spPr/>
        <p:txBody>
          <a:bodyPr/>
          <a:lstStyle/>
          <a:p>
            <a:fld id="{E79A4B7D-B4FA-1142-A4CE-5ED80314053C}" type="slidenum">
              <a:rPr lang="en-US" smtClean="0"/>
              <a:t>‹#›</a:t>
            </a:fld>
            <a:endParaRPr lang="en-US"/>
          </a:p>
        </p:txBody>
      </p:sp>
    </p:spTree>
    <p:extLst>
      <p:ext uri="{BB962C8B-B14F-4D97-AF65-F5344CB8AC3E}">
        <p14:creationId xmlns:p14="http://schemas.microsoft.com/office/powerpoint/2010/main" val="259387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75F4-DB4D-DD41-A8E1-784A6BE33A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72E906-6418-DC49-85D8-DF7D3A89C6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B26B28-D05D-A245-8AAA-AF2947D29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8055A5-EFD4-0A43-A3D3-ABB31DAA24C8}"/>
              </a:ext>
            </a:extLst>
          </p:cNvPr>
          <p:cNvSpPr>
            <a:spLocks noGrp="1"/>
          </p:cNvSpPr>
          <p:nvPr>
            <p:ph type="dt" sz="half" idx="10"/>
          </p:nvPr>
        </p:nvSpPr>
        <p:spPr/>
        <p:txBody>
          <a:bodyPr/>
          <a:lstStyle/>
          <a:p>
            <a:fld id="{1A5AC5C9-A565-9149-A132-9FD9F6E6714E}" type="datetimeFigureOut">
              <a:rPr lang="en-US" smtClean="0"/>
              <a:t>10/14/19</a:t>
            </a:fld>
            <a:endParaRPr lang="en-US"/>
          </a:p>
        </p:txBody>
      </p:sp>
      <p:sp>
        <p:nvSpPr>
          <p:cNvPr id="6" name="Footer Placeholder 5">
            <a:extLst>
              <a:ext uri="{FF2B5EF4-FFF2-40B4-BE49-F238E27FC236}">
                <a16:creationId xmlns:a16="http://schemas.microsoft.com/office/drawing/2014/main" id="{649AF754-7EAD-884D-A8BD-B3CA5D27BC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B4DFDD-29AA-9849-B377-05E148577F7C}"/>
              </a:ext>
            </a:extLst>
          </p:cNvPr>
          <p:cNvSpPr>
            <a:spLocks noGrp="1"/>
          </p:cNvSpPr>
          <p:nvPr>
            <p:ph type="sldNum" sz="quarter" idx="12"/>
          </p:nvPr>
        </p:nvSpPr>
        <p:spPr/>
        <p:txBody>
          <a:bodyPr/>
          <a:lstStyle/>
          <a:p>
            <a:fld id="{E79A4B7D-B4FA-1142-A4CE-5ED80314053C}" type="slidenum">
              <a:rPr lang="en-US" smtClean="0"/>
              <a:t>‹#›</a:t>
            </a:fld>
            <a:endParaRPr lang="en-US"/>
          </a:p>
        </p:txBody>
      </p:sp>
    </p:spTree>
    <p:extLst>
      <p:ext uri="{BB962C8B-B14F-4D97-AF65-F5344CB8AC3E}">
        <p14:creationId xmlns:p14="http://schemas.microsoft.com/office/powerpoint/2010/main" val="272638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rgbClr val="B5C7E7"/>
            </a:gs>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3B1C14-ED27-CB40-84DA-A0E3226A65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604151-31AB-D142-B82B-82CFF42A8F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40549-DF0D-D849-A190-6D260EA96F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AC5C9-A565-9149-A132-9FD9F6E6714E}" type="datetimeFigureOut">
              <a:rPr lang="en-US" smtClean="0"/>
              <a:t>10/14/19</a:t>
            </a:fld>
            <a:endParaRPr lang="en-US"/>
          </a:p>
        </p:txBody>
      </p:sp>
      <p:sp>
        <p:nvSpPr>
          <p:cNvPr id="5" name="Footer Placeholder 4">
            <a:extLst>
              <a:ext uri="{FF2B5EF4-FFF2-40B4-BE49-F238E27FC236}">
                <a16:creationId xmlns:a16="http://schemas.microsoft.com/office/drawing/2014/main" id="{2E0AF97E-2CD6-A448-A861-B3104A47FC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83462C-DDE0-C647-90E1-A892190426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A4B7D-B4FA-1142-A4CE-5ED80314053C}" type="slidenum">
              <a:rPr lang="en-US" smtClean="0"/>
              <a:t>‹#›</a:t>
            </a:fld>
            <a:endParaRPr lang="en-US"/>
          </a:p>
        </p:txBody>
      </p:sp>
    </p:spTree>
    <p:extLst>
      <p:ext uri="{BB962C8B-B14F-4D97-AF65-F5344CB8AC3E}">
        <p14:creationId xmlns:p14="http://schemas.microsoft.com/office/powerpoint/2010/main" val="89315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F0B0-84A8-3B42-92EB-C7F6741ED491}"/>
              </a:ext>
            </a:extLst>
          </p:cNvPr>
          <p:cNvSpPr>
            <a:spLocks noGrp="1"/>
          </p:cNvSpPr>
          <p:nvPr>
            <p:ph type="ctrTitle"/>
          </p:nvPr>
        </p:nvSpPr>
        <p:spPr/>
        <p:txBody>
          <a:bodyPr>
            <a:normAutofit fontScale="90000"/>
          </a:bodyPr>
          <a:lstStyle/>
          <a:p>
            <a:r>
              <a:rPr lang="en-US" dirty="0"/>
              <a:t>An Analysis of Expenditures on Military, Healthcare &amp; Education</a:t>
            </a:r>
          </a:p>
        </p:txBody>
      </p:sp>
      <p:sp>
        <p:nvSpPr>
          <p:cNvPr id="3" name="Subtitle 2">
            <a:extLst>
              <a:ext uri="{FF2B5EF4-FFF2-40B4-BE49-F238E27FC236}">
                <a16:creationId xmlns:a16="http://schemas.microsoft.com/office/drawing/2014/main" id="{6C23ABA5-C045-8B4C-8809-DFD516DE7B14}"/>
              </a:ext>
            </a:extLst>
          </p:cNvPr>
          <p:cNvSpPr>
            <a:spLocks noGrp="1"/>
          </p:cNvSpPr>
          <p:nvPr>
            <p:ph type="subTitle" idx="1"/>
          </p:nvPr>
        </p:nvSpPr>
        <p:spPr/>
        <p:txBody>
          <a:bodyPr/>
          <a:lstStyle/>
          <a:p>
            <a:endParaRPr lang="en-US" dirty="0"/>
          </a:p>
          <a:p>
            <a:r>
              <a:rPr lang="en-US" dirty="0"/>
              <a:t>By Patrick Junghenn</a:t>
            </a:r>
          </a:p>
          <a:p>
            <a:endParaRPr lang="en-US" dirty="0"/>
          </a:p>
        </p:txBody>
      </p:sp>
    </p:spTree>
    <p:extLst>
      <p:ext uri="{BB962C8B-B14F-4D97-AF65-F5344CB8AC3E}">
        <p14:creationId xmlns:p14="http://schemas.microsoft.com/office/powerpoint/2010/main" val="2552640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95E8-9DF6-0141-821B-785AD0BD50EA}"/>
              </a:ext>
            </a:extLst>
          </p:cNvPr>
          <p:cNvSpPr>
            <a:spLocks noGrp="1"/>
          </p:cNvSpPr>
          <p:nvPr>
            <p:ph type="title"/>
          </p:nvPr>
        </p:nvSpPr>
        <p:spPr/>
        <p:txBody>
          <a:bodyPr/>
          <a:lstStyle/>
          <a:p>
            <a:pPr algn="ctr"/>
            <a:r>
              <a:rPr lang="en-US" dirty="0"/>
              <a:t>Percentage of GDP Spent on Healthcare</a:t>
            </a:r>
          </a:p>
        </p:txBody>
      </p:sp>
      <p:pic>
        <p:nvPicPr>
          <p:cNvPr id="5" name="Picture 4">
            <a:extLst>
              <a:ext uri="{FF2B5EF4-FFF2-40B4-BE49-F238E27FC236}">
                <a16:creationId xmlns:a16="http://schemas.microsoft.com/office/drawing/2014/main" id="{BD211405-95BF-7449-B20F-005191416E5C}"/>
              </a:ext>
            </a:extLst>
          </p:cNvPr>
          <p:cNvPicPr>
            <a:picLocks noChangeAspect="1"/>
          </p:cNvPicPr>
          <p:nvPr/>
        </p:nvPicPr>
        <p:blipFill>
          <a:blip r:embed="rId2"/>
          <a:stretch>
            <a:fillRect/>
          </a:stretch>
        </p:blipFill>
        <p:spPr>
          <a:xfrm>
            <a:off x="1386839" y="1524495"/>
            <a:ext cx="9418321" cy="4968380"/>
          </a:xfrm>
          <a:prstGeom prst="rect">
            <a:avLst/>
          </a:prstGeom>
        </p:spPr>
      </p:pic>
    </p:spTree>
    <p:extLst>
      <p:ext uri="{BB962C8B-B14F-4D97-AF65-F5344CB8AC3E}">
        <p14:creationId xmlns:p14="http://schemas.microsoft.com/office/powerpoint/2010/main" val="164691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714CA9-5865-4246-9968-05B4B9EC3DDB}"/>
              </a:ext>
            </a:extLst>
          </p:cNvPr>
          <p:cNvSpPr>
            <a:spLocks noGrp="1"/>
          </p:cNvSpPr>
          <p:nvPr>
            <p:ph idx="1"/>
          </p:nvPr>
        </p:nvSpPr>
        <p:spPr/>
        <p:txBody>
          <a:bodyPr/>
          <a:lstStyle/>
          <a:p>
            <a:pPr marL="0" indent="0">
              <a:buNone/>
            </a:pPr>
            <a:r>
              <a:rPr lang="en-US" sz="3200" dirty="0"/>
              <a:t>•The previous slide shows how much a country spends on healthcare, as a percentage of their countries GDP.</a:t>
            </a:r>
          </a:p>
          <a:p>
            <a:pPr marL="0" indent="0">
              <a:buNone/>
            </a:pPr>
            <a:r>
              <a:rPr lang="en-US" sz="3200" dirty="0"/>
              <a:t>•The United States spends the most on healthcare as a percentage of its GDP.</a:t>
            </a:r>
          </a:p>
          <a:p>
            <a:pPr marL="0" indent="0">
              <a:buNone/>
            </a:pPr>
            <a:r>
              <a:rPr lang="en-US" sz="3200" dirty="0"/>
              <a:t>•Brazil is second in healthcare spending as a percentage of its GDP.</a:t>
            </a:r>
          </a:p>
          <a:p>
            <a:pPr marL="0" indent="0">
              <a:buNone/>
            </a:pPr>
            <a:r>
              <a:rPr lang="en-US" sz="3200" dirty="0"/>
              <a:t>•The percentage of GDP spent on healthcare is growing most steady in the United States</a:t>
            </a:r>
            <a:endParaRPr lang="en-US" dirty="0"/>
          </a:p>
        </p:txBody>
      </p:sp>
    </p:spTree>
    <p:extLst>
      <p:ext uri="{BB962C8B-B14F-4D97-AF65-F5344CB8AC3E}">
        <p14:creationId xmlns:p14="http://schemas.microsoft.com/office/powerpoint/2010/main" val="1713087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2CA8A-A5E8-9A41-A60E-E6A27472575B}"/>
              </a:ext>
            </a:extLst>
          </p:cNvPr>
          <p:cNvSpPr>
            <a:spLocks noGrp="1"/>
          </p:cNvSpPr>
          <p:nvPr>
            <p:ph type="title"/>
          </p:nvPr>
        </p:nvSpPr>
        <p:spPr/>
        <p:txBody>
          <a:bodyPr/>
          <a:lstStyle/>
          <a:p>
            <a:pPr algn="ctr"/>
            <a:r>
              <a:rPr lang="en-US" dirty="0"/>
              <a:t>Healthcare Expenditure Per Capita</a:t>
            </a:r>
          </a:p>
        </p:txBody>
      </p:sp>
      <p:pic>
        <p:nvPicPr>
          <p:cNvPr id="4" name="Picture 3">
            <a:extLst>
              <a:ext uri="{FF2B5EF4-FFF2-40B4-BE49-F238E27FC236}">
                <a16:creationId xmlns:a16="http://schemas.microsoft.com/office/drawing/2014/main" id="{1A7434A2-AD39-D742-A20F-A7B1797D6D03}"/>
              </a:ext>
            </a:extLst>
          </p:cNvPr>
          <p:cNvPicPr>
            <a:picLocks noChangeAspect="1"/>
          </p:cNvPicPr>
          <p:nvPr/>
        </p:nvPicPr>
        <p:blipFill>
          <a:blip r:embed="rId2"/>
          <a:stretch>
            <a:fillRect/>
          </a:stretch>
        </p:blipFill>
        <p:spPr>
          <a:xfrm>
            <a:off x="1539240" y="1791451"/>
            <a:ext cx="9113520" cy="4797528"/>
          </a:xfrm>
          <a:prstGeom prst="rect">
            <a:avLst/>
          </a:prstGeom>
        </p:spPr>
      </p:pic>
    </p:spTree>
    <p:extLst>
      <p:ext uri="{BB962C8B-B14F-4D97-AF65-F5344CB8AC3E}">
        <p14:creationId xmlns:p14="http://schemas.microsoft.com/office/powerpoint/2010/main" val="252437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2C766-8709-2E4A-BD63-19FA514F04B6}"/>
              </a:ext>
            </a:extLst>
          </p:cNvPr>
          <p:cNvSpPr>
            <a:spLocks noGrp="1"/>
          </p:cNvSpPr>
          <p:nvPr>
            <p:ph idx="1"/>
          </p:nvPr>
        </p:nvSpPr>
        <p:spPr/>
        <p:txBody>
          <a:bodyPr>
            <a:normAutofit/>
          </a:bodyPr>
          <a:lstStyle/>
          <a:p>
            <a:pPr marL="0" indent="0">
              <a:buNone/>
            </a:pPr>
            <a:r>
              <a:rPr lang="en-US" sz="3200" dirty="0"/>
              <a:t>•The following slide shows the amount a country spends on healthcare per capita. </a:t>
            </a:r>
          </a:p>
          <a:p>
            <a:pPr marL="0" indent="0">
              <a:buNone/>
            </a:pPr>
            <a:r>
              <a:rPr lang="en-US" sz="3200" dirty="0"/>
              <a:t>•The United States spends much more on healthcare per capita than any of the other countries included in this analysis.</a:t>
            </a:r>
          </a:p>
          <a:p>
            <a:pPr marL="0" indent="0">
              <a:buNone/>
            </a:pPr>
            <a:r>
              <a:rPr lang="en-US" sz="3200" dirty="0"/>
              <a:t>•Canada is the second-largest spender on healthcare per capita.</a:t>
            </a:r>
          </a:p>
          <a:p>
            <a:pPr marL="0" indent="0">
              <a:buNone/>
            </a:pPr>
            <a:r>
              <a:rPr lang="en-US" sz="3200" dirty="0"/>
              <a:t>•The country with the fastest healthcare spending per capita is The United States.</a:t>
            </a:r>
          </a:p>
        </p:txBody>
      </p:sp>
    </p:spTree>
    <p:extLst>
      <p:ext uri="{BB962C8B-B14F-4D97-AF65-F5344CB8AC3E}">
        <p14:creationId xmlns:p14="http://schemas.microsoft.com/office/powerpoint/2010/main" val="3856905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8BA87-4669-B044-BE14-16A5E98E7BD0}"/>
              </a:ext>
            </a:extLst>
          </p:cNvPr>
          <p:cNvSpPr>
            <a:spLocks noGrp="1"/>
          </p:cNvSpPr>
          <p:nvPr>
            <p:ph type="title"/>
          </p:nvPr>
        </p:nvSpPr>
        <p:spPr/>
        <p:txBody>
          <a:bodyPr>
            <a:normAutofit/>
          </a:bodyPr>
          <a:lstStyle/>
          <a:p>
            <a:pPr algn="ctr"/>
            <a:r>
              <a:rPr lang="en-US" sz="3600" dirty="0"/>
              <a:t>Education Expenditure Per capita V.S. GDP Per Capita</a:t>
            </a:r>
          </a:p>
        </p:txBody>
      </p:sp>
      <p:pic>
        <p:nvPicPr>
          <p:cNvPr id="4" name="Picture 3">
            <a:extLst>
              <a:ext uri="{FF2B5EF4-FFF2-40B4-BE49-F238E27FC236}">
                <a16:creationId xmlns:a16="http://schemas.microsoft.com/office/drawing/2014/main" id="{8E7EBD15-86DD-E241-BDCA-EFECC72C0063}"/>
              </a:ext>
            </a:extLst>
          </p:cNvPr>
          <p:cNvPicPr>
            <a:picLocks noChangeAspect="1"/>
          </p:cNvPicPr>
          <p:nvPr/>
        </p:nvPicPr>
        <p:blipFill>
          <a:blip r:embed="rId2"/>
          <a:stretch>
            <a:fillRect/>
          </a:stretch>
        </p:blipFill>
        <p:spPr>
          <a:xfrm>
            <a:off x="1818979" y="1314768"/>
            <a:ext cx="8554041" cy="5350192"/>
          </a:xfrm>
          <a:prstGeom prst="rect">
            <a:avLst/>
          </a:prstGeom>
        </p:spPr>
      </p:pic>
    </p:spTree>
    <p:extLst>
      <p:ext uri="{BB962C8B-B14F-4D97-AF65-F5344CB8AC3E}">
        <p14:creationId xmlns:p14="http://schemas.microsoft.com/office/powerpoint/2010/main" val="1450175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2C7AC-995A-8048-AEDC-92CCC607F7FA}"/>
              </a:ext>
            </a:extLst>
          </p:cNvPr>
          <p:cNvSpPr>
            <a:spLocks noGrp="1"/>
          </p:cNvSpPr>
          <p:nvPr>
            <p:ph idx="1"/>
          </p:nvPr>
        </p:nvSpPr>
        <p:spPr/>
        <p:txBody>
          <a:bodyPr>
            <a:normAutofit/>
          </a:bodyPr>
          <a:lstStyle/>
          <a:p>
            <a:pPr marL="0" indent="0">
              <a:buNone/>
            </a:pPr>
            <a:r>
              <a:rPr lang="en-US" sz="3200" dirty="0"/>
              <a:t>•The previous slide shows the relationship between healthcare expenditure per capita and GDP per capita. The United States spends much more on healthcare per capita, however, it also has the largest GDP per capita.</a:t>
            </a:r>
          </a:p>
          <a:p>
            <a:pPr marL="0" indent="0">
              <a:buNone/>
            </a:pPr>
            <a:r>
              <a:rPr lang="en-US" sz="3200" dirty="0"/>
              <a:t>•European nations are closest to the center region of the plot. This indicates a relatively high healthcare expenditure per capita to its medium GDP per capita.</a:t>
            </a:r>
          </a:p>
        </p:txBody>
      </p:sp>
    </p:spTree>
    <p:extLst>
      <p:ext uri="{BB962C8B-B14F-4D97-AF65-F5344CB8AC3E}">
        <p14:creationId xmlns:p14="http://schemas.microsoft.com/office/powerpoint/2010/main" val="412791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D9798-8E49-774D-BECD-E80F43F2CCA2}"/>
              </a:ext>
            </a:extLst>
          </p:cNvPr>
          <p:cNvSpPr>
            <a:spLocks noGrp="1"/>
          </p:cNvSpPr>
          <p:nvPr>
            <p:ph type="title"/>
          </p:nvPr>
        </p:nvSpPr>
        <p:spPr/>
        <p:txBody>
          <a:bodyPr>
            <a:normAutofit/>
          </a:bodyPr>
          <a:lstStyle/>
          <a:p>
            <a:pPr algn="ctr"/>
            <a:r>
              <a:rPr lang="en-US" sz="4000" dirty="0"/>
              <a:t>Education Expenditure as a Percentage of GDP</a:t>
            </a:r>
          </a:p>
        </p:txBody>
      </p:sp>
      <p:pic>
        <p:nvPicPr>
          <p:cNvPr id="4" name="Picture 3">
            <a:extLst>
              <a:ext uri="{FF2B5EF4-FFF2-40B4-BE49-F238E27FC236}">
                <a16:creationId xmlns:a16="http://schemas.microsoft.com/office/drawing/2014/main" id="{8C03A411-3DE0-884B-9DAA-39BA39C0A1CB}"/>
              </a:ext>
            </a:extLst>
          </p:cNvPr>
          <p:cNvPicPr>
            <a:picLocks noChangeAspect="1"/>
          </p:cNvPicPr>
          <p:nvPr/>
        </p:nvPicPr>
        <p:blipFill>
          <a:blip r:embed="rId2"/>
          <a:stretch>
            <a:fillRect/>
          </a:stretch>
        </p:blipFill>
        <p:spPr>
          <a:xfrm>
            <a:off x="1688147" y="1690688"/>
            <a:ext cx="8815706" cy="4998106"/>
          </a:xfrm>
          <a:prstGeom prst="rect">
            <a:avLst/>
          </a:prstGeom>
        </p:spPr>
      </p:pic>
    </p:spTree>
    <p:extLst>
      <p:ext uri="{BB962C8B-B14F-4D97-AF65-F5344CB8AC3E}">
        <p14:creationId xmlns:p14="http://schemas.microsoft.com/office/powerpoint/2010/main" val="860845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4FCF5-1666-9544-B2AC-8BF13CF467E8}"/>
              </a:ext>
            </a:extLst>
          </p:cNvPr>
          <p:cNvSpPr>
            <a:spLocks noGrp="1"/>
          </p:cNvSpPr>
          <p:nvPr>
            <p:ph idx="1"/>
          </p:nvPr>
        </p:nvSpPr>
        <p:spPr/>
        <p:txBody>
          <a:bodyPr>
            <a:normAutofit/>
          </a:bodyPr>
          <a:lstStyle/>
          <a:p>
            <a:r>
              <a:rPr lang="en-US" sz="3200" dirty="0"/>
              <a:t>The previous slide shows the amount a country spends on education as a percentage of its GDP. We can see that Brazil spends the most on education, regarding its overall GDP.</a:t>
            </a:r>
          </a:p>
          <a:p>
            <a:pPr marL="0" indent="0">
              <a:buNone/>
            </a:pPr>
            <a:r>
              <a:rPr lang="en-US" sz="3200" dirty="0"/>
              <a:t>•The United States is located in the middle of the chart. This indicates that the United States is spending less than other country's on education, in regards to its overall GDP.GDP.</a:t>
            </a:r>
          </a:p>
        </p:txBody>
      </p:sp>
    </p:spTree>
    <p:extLst>
      <p:ext uri="{BB962C8B-B14F-4D97-AF65-F5344CB8AC3E}">
        <p14:creationId xmlns:p14="http://schemas.microsoft.com/office/powerpoint/2010/main" val="4051067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B02A-B88D-2148-8A3F-5D4AC4E562C6}"/>
              </a:ext>
            </a:extLst>
          </p:cNvPr>
          <p:cNvSpPr>
            <a:spLocks noGrp="1"/>
          </p:cNvSpPr>
          <p:nvPr>
            <p:ph type="title"/>
          </p:nvPr>
        </p:nvSpPr>
        <p:spPr/>
        <p:txBody>
          <a:bodyPr>
            <a:normAutofit/>
          </a:bodyPr>
          <a:lstStyle/>
          <a:p>
            <a:r>
              <a:rPr lang="en-US" sz="3600" dirty="0"/>
              <a:t>Education Expenditure Per Capita V.S. GDP Per Capita</a:t>
            </a:r>
          </a:p>
        </p:txBody>
      </p:sp>
      <p:pic>
        <p:nvPicPr>
          <p:cNvPr id="4" name="Picture 3">
            <a:extLst>
              <a:ext uri="{FF2B5EF4-FFF2-40B4-BE49-F238E27FC236}">
                <a16:creationId xmlns:a16="http://schemas.microsoft.com/office/drawing/2014/main" id="{8F67CF75-832A-F04A-BAA6-91ACDBADA996}"/>
              </a:ext>
            </a:extLst>
          </p:cNvPr>
          <p:cNvPicPr>
            <a:picLocks noChangeAspect="1"/>
          </p:cNvPicPr>
          <p:nvPr/>
        </p:nvPicPr>
        <p:blipFill>
          <a:blip r:embed="rId2"/>
          <a:stretch>
            <a:fillRect/>
          </a:stretch>
        </p:blipFill>
        <p:spPr>
          <a:xfrm>
            <a:off x="424747" y="1690688"/>
            <a:ext cx="11342506" cy="4410975"/>
          </a:xfrm>
          <a:prstGeom prst="rect">
            <a:avLst/>
          </a:prstGeom>
        </p:spPr>
      </p:pic>
      <p:sp>
        <p:nvSpPr>
          <p:cNvPr id="5" name="TextBox 4">
            <a:extLst>
              <a:ext uri="{FF2B5EF4-FFF2-40B4-BE49-F238E27FC236}">
                <a16:creationId xmlns:a16="http://schemas.microsoft.com/office/drawing/2014/main" id="{DE2EF637-7388-E54C-885E-A2661FEA7C9C}"/>
              </a:ext>
            </a:extLst>
          </p:cNvPr>
          <p:cNvSpPr txBox="1"/>
          <p:nvPr/>
        </p:nvSpPr>
        <p:spPr>
          <a:xfrm>
            <a:off x="2875280" y="1249680"/>
            <a:ext cx="6441440" cy="369332"/>
          </a:xfrm>
          <a:prstGeom prst="rect">
            <a:avLst/>
          </a:prstGeom>
          <a:noFill/>
        </p:spPr>
        <p:txBody>
          <a:bodyPr wrap="square" rtlCol="0">
            <a:spAutoFit/>
          </a:bodyPr>
          <a:lstStyle/>
          <a:p>
            <a:r>
              <a:rPr lang="en-US" dirty="0">
                <a:solidFill>
                  <a:srgbClr val="FF0000"/>
                </a:solidFill>
              </a:rPr>
              <a:t>*Lack of credible data for Brazil, Saudi Arabia, China, and Canada*</a:t>
            </a:r>
          </a:p>
        </p:txBody>
      </p:sp>
    </p:spTree>
    <p:extLst>
      <p:ext uri="{BB962C8B-B14F-4D97-AF65-F5344CB8AC3E}">
        <p14:creationId xmlns:p14="http://schemas.microsoft.com/office/powerpoint/2010/main" val="3416311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8288AD-13E0-0C49-AFD3-A8A751A8C7D8}"/>
              </a:ext>
            </a:extLst>
          </p:cNvPr>
          <p:cNvSpPr>
            <a:spLocks noGrp="1"/>
          </p:cNvSpPr>
          <p:nvPr>
            <p:ph idx="1"/>
          </p:nvPr>
        </p:nvSpPr>
        <p:spPr/>
        <p:txBody>
          <a:bodyPr>
            <a:normAutofit/>
          </a:bodyPr>
          <a:lstStyle/>
          <a:p>
            <a:r>
              <a:rPr lang="en-US" sz="3200" dirty="0"/>
              <a:t>The previous slide shows the relationship between spending on education per capita and GDP per capita.</a:t>
            </a:r>
          </a:p>
          <a:p>
            <a:r>
              <a:rPr lang="en-US" sz="3200" dirty="0"/>
              <a:t>Germany and France are located in the high-middle of the chart. This indicates that they spend the most on education per capita and does not have the largest GDP per capita.</a:t>
            </a:r>
          </a:p>
          <a:p>
            <a:r>
              <a:rPr lang="en-US" sz="3200" dirty="0"/>
              <a:t>The United States spends less than Germany and France per capita, however, it has a larger GDP per capita.</a:t>
            </a:r>
          </a:p>
        </p:txBody>
      </p:sp>
    </p:spTree>
    <p:extLst>
      <p:ext uri="{BB962C8B-B14F-4D97-AF65-F5344CB8AC3E}">
        <p14:creationId xmlns:p14="http://schemas.microsoft.com/office/powerpoint/2010/main" val="2024973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A4862-3E3E-794C-A728-D279A46096DB}"/>
              </a:ext>
            </a:extLst>
          </p:cNvPr>
          <p:cNvSpPr>
            <a:spLocks noGrp="1"/>
          </p:cNvSpPr>
          <p:nvPr>
            <p:ph type="title"/>
          </p:nvPr>
        </p:nvSpPr>
        <p:spPr/>
        <p:txBody>
          <a:bodyPr/>
          <a:lstStyle/>
          <a:p>
            <a:pPr algn="ctr"/>
            <a:r>
              <a:rPr lang="en-US" dirty="0"/>
              <a:t>GDP 2013-2018</a:t>
            </a:r>
          </a:p>
        </p:txBody>
      </p:sp>
      <p:pic>
        <p:nvPicPr>
          <p:cNvPr id="5" name="Content Placeholder 4" descr="A screenshot of a cell phone&#13;&#10;&#13;&#10;Description automatically generated">
            <a:extLst>
              <a:ext uri="{FF2B5EF4-FFF2-40B4-BE49-F238E27FC236}">
                <a16:creationId xmlns:a16="http://schemas.microsoft.com/office/drawing/2014/main" id="{170621AC-D69C-A741-9EAF-1C37767A966A}"/>
              </a:ext>
            </a:extLst>
          </p:cNvPr>
          <p:cNvPicPr>
            <a:picLocks noGrp="1" noChangeAspect="1"/>
          </p:cNvPicPr>
          <p:nvPr>
            <p:ph idx="1"/>
          </p:nvPr>
        </p:nvPicPr>
        <p:blipFill>
          <a:blip r:embed="rId2"/>
          <a:stretch>
            <a:fillRect/>
          </a:stretch>
        </p:blipFill>
        <p:spPr>
          <a:xfrm>
            <a:off x="2415166" y="1690688"/>
            <a:ext cx="7788387" cy="4375309"/>
          </a:xfrm>
        </p:spPr>
      </p:pic>
    </p:spTree>
    <p:extLst>
      <p:ext uri="{BB962C8B-B14F-4D97-AF65-F5344CB8AC3E}">
        <p14:creationId xmlns:p14="http://schemas.microsoft.com/office/powerpoint/2010/main" val="1661071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0A3A-1E94-1347-AA7D-DD6B77A3D320}"/>
              </a:ext>
            </a:extLst>
          </p:cNvPr>
          <p:cNvSpPr>
            <a:spLocks noGrp="1"/>
          </p:cNvSpPr>
          <p:nvPr>
            <p:ph type="title"/>
          </p:nvPr>
        </p:nvSpPr>
        <p:spPr/>
        <p:txBody>
          <a:bodyPr/>
          <a:lstStyle/>
          <a:p>
            <a:pPr algn="ctr"/>
            <a:r>
              <a:rPr lang="en-US" dirty="0"/>
              <a:t>Conclusions</a:t>
            </a:r>
          </a:p>
        </p:txBody>
      </p:sp>
      <p:sp>
        <p:nvSpPr>
          <p:cNvPr id="3" name="Content Placeholder 2">
            <a:extLst>
              <a:ext uri="{FF2B5EF4-FFF2-40B4-BE49-F238E27FC236}">
                <a16:creationId xmlns:a16="http://schemas.microsoft.com/office/drawing/2014/main" id="{B335C1DC-212D-0B43-BF15-59CCF2DCB785}"/>
              </a:ext>
            </a:extLst>
          </p:cNvPr>
          <p:cNvSpPr>
            <a:spLocks noGrp="1"/>
          </p:cNvSpPr>
          <p:nvPr>
            <p:ph idx="1"/>
          </p:nvPr>
        </p:nvSpPr>
        <p:spPr/>
        <p:txBody>
          <a:bodyPr>
            <a:normAutofit fontScale="92500" lnSpcReduction="20000"/>
          </a:bodyPr>
          <a:lstStyle/>
          <a:p>
            <a:r>
              <a:rPr lang="en-US" dirty="0"/>
              <a:t>The United States outranks all other countries in GDP and GDP per capita. </a:t>
            </a:r>
          </a:p>
          <a:p>
            <a:pPr marL="0" indent="0">
              <a:buNone/>
            </a:pPr>
            <a:r>
              <a:rPr lang="en-US" dirty="0"/>
              <a:t>•Although the United States spends the most on its military, it is not the largest spender when put viewed as a percentage of GDP.</a:t>
            </a:r>
          </a:p>
          <a:p>
            <a:pPr marL="0" indent="0">
              <a:buNone/>
            </a:pPr>
            <a:r>
              <a:rPr lang="en-US" dirty="0"/>
              <a:t>•Saudi Arabia spends far more on its military when viewed as a percentage of GDP.</a:t>
            </a:r>
          </a:p>
          <a:p>
            <a:pPr marL="0" indent="0">
              <a:buNone/>
            </a:pPr>
            <a:r>
              <a:rPr lang="en-US" dirty="0"/>
              <a:t>•The United States has steady growth in its spending on healthcare per capita and spending on education per capita.</a:t>
            </a:r>
          </a:p>
          <a:p>
            <a:pPr marL="0" indent="0">
              <a:buNone/>
            </a:pPr>
            <a:r>
              <a:rPr lang="en-US" dirty="0"/>
              <a:t>•There is an upward trend in all of the nation's spending on healthcare per capita and education per capita.</a:t>
            </a:r>
          </a:p>
          <a:p>
            <a:pPr marL="0" indent="0">
              <a:buNone/>
            </a:pPr>
            <a:r>
              <a:rPr lang="en-US" dirty="0"/>
              <a:t>•Although the United States is the largest spender on education per capita, it does not spend as much as other counties do when compared to GDP per capita.</a:t>
            </a:r>
          </a:p>
        </p:txBody>
      </p:sp>
    </p:spTree>
    <p:extLst>
      <p:ext uri="{BB962C8B-B14F-4D97-AF65-F5344CB8AC3E}">
        <p14:creationId xmlns:p14="http://schemas.microsoft.com/office/powerpoint/2010/main" val="152365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11B3C-5D60-8543-91F1-078A9D2A8952}"/>
              </a:ext>
            </a:extLst>
          </p:cNvPr>
          <p:cNvSpPr>
            <a:spLocks noGrp="1"/>
          </p:cNvSpPr>
          <p:nvPr>
            <p:ph idx="1"/>
          </p:nvPr>
        </p:nvSpPr>
        <p:spPr>
          <a:xfrm>
            <a:off x="838200" y="1253331"/>
            <a:ext cx="10515600" cy="4351338"/>
          </a:xfrm>
        </p:spPr>
        <p:txBody>
          <a:bodyPr>
            <a:normAutofit/>
          </a:bodyPr>
          <a:lstStyle/>
          <a:p>
            <a:r>
              <a:rPr lang="en-US" sz="3200" dirty="0"/>
              <a:t>The chart on the previous slide displays the 2013-2018 Gross Domestic Product of the countries under analysis.</a:t>
            </a:r>
          </a:p>
          <a:p>
            <a:r>
              <a:rPr lang="en-US" sz="3200" dirty="0"/>
              <a:t>The United States has the largest GDP, by far.</a:t>
            </a:r>
          </a:p>
          <a:p>
            <a:r>
              <a:rPr lang="en-US" sz="3200" dirty="0"/>
              <a:t>The GDP of the United States has been steadily increasing.</a:t>
            </a:r>
          </a:p>
          <a:p>
            <a:r>
              <a:rPr lang="en-US" sz="3200" dirty="0"/>
              <a:t>Saudi Arabia has the smallest GDP.</a:t>
            </a:r>
          </a:p>
        </p:txBody>
      </p:sp>
    </p:spTree>
    <p:extLst>
      <p:ext uri="{BB962C8B-B14F-4D97-AF65-F5344CB8AC3E}">
        <p14:creationId xmlns:p14="http://schemas.microsoft.com/office/powerpoint/2010/main" val="720930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30BE4-35E6-A446-B489-E8B52E9C0AA1}"/>
              </a:ext>
            </a:extLst>
          </p:cNvPr>
          <p:cNvSpPr>
            <a:spLocks noGrp="1"/>
          </p:cNvSpPr>
          <p:nvPr>
            <p:ph type="title"/>
          </p:nvPr>
        </p:nvSpPr>
        <p:spPr/>
        <p:txBody>
          <a:bodyPr/>
          <a:lstStyle/>
          <a:p>
            <a:pPr algn="ctr"/>
            <a:r>
              <a:rPr lang="en-US" dirty="0"/>
              <a:t>GDP Per Capita 2013-2018</a:t>
            </a:r>
          </a:p>
        </p:txBody>
      </p:sp>
      <p:pic>
        <p:nvPicPr>
          <p:cNvPr id="5" name="Content Placeholder 4" descr="A pencil and paper&#13;&#10;&#13;&#10;Description automatically generated">
            <a:extLst>
              <a:ext uri="{FF2B5EF4-FFF2-40B4-BE49-F238E27FC236}">
                <a16:creationId xmlns:a16="http://schemas.microsoft.com/office/drawing/2014/main" id="{8BA586BA-005F-0D4D-948C-91B1550B9B05}"/>
              </a:ext>
            </a:extLst>
          </p:cNvPr>
          <p:cNvPicPr>
            <a:picLocks noGrp="1" noChangeAspect="1"/>
          </p:cNvPicPr>
          <p:nvPr>
            <p:ph idx="1"/>
          </p:nvPr>
        </p:nvPicPr>
        <p:blipFill>
          <a:blip r:embed="rId2"/>
          <a:stretch>
            <a:fillRect/>
          </a:stretch>
        </p:blipFill>
        <p:spPr>
          <a:xfrm>
            <a:off x="1695462" y="1575752"/>
            <a:ext cx="8801076" cy="4917123"/>
          </a:xfrm>
        </p:spPr>
      </p:pic>
    </p:spTree>
    <p:extLst>
      <p:ext uri="{BB962C8B-B14F-4D97-AF65-F5344CB8AC3E}">
        <p14:creationId xmlns:p14="http://schemas.microsoft.com/office/powerpoint/2010/main" val="398834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E9AD1E-2C94-464A-B99A-68FEF2234D6D}"/>
              </a:ext>
            </a:extLst>
          </p:cNvPr>
          <p:cNvSpPr>
            <a:spLocks noGrp="1"/>
          </p:cNvSpPr>
          <p:nvPr>
            <p:ph idx="1"/>
          </p:nvPr>
        </p:nvSpPr>
        <p:spPr/>
        <p:txBody>
          <a:bodyPr/>
          <a:lstStyle/>
          <a:p>
            <a:r>
              <a:rPr lang="en-US" sz="3200" dirty="0"/>
              <a:t>The previous slide shows the GDP per capita of the countries under analysis. The United States has the largest GDP per capita.</a:t>
            </a:r>
          </a:p>
          <a:p>
            <a:pPr marL="0" indent="0">
              <a:buNone/>
            </a:pPr>
            <a:r>
              <a:rPr lang="en-US" sz="3200" dirty="0"/>
              <a:t>•The GDP per capita of the United States has been steadily increasing.</a:t>
            </a:r>
          </a:p>
          <a:p>
            <a:pPr marL="0" indent="0">
              <a:buNone/>
            </a:pPr>
            <a:r>
              <a:rPr lang="en-US" sz="3200" dirty="0"/>
              <a:t>•India has the smallest GDP per capita.</a:t>
            </a:r>
            <a:endParaRPr lang="en-US" dirty="0"/>
          </a:p>
          <a:p>
            <a:endParaRPr lang="en-US" dirty="0"/>
          </a:p>
        </p:txBody>
      </p:sp>
    </p:spTree>
    <p:extLst>
      <p:ext uri="{BB962C8B-B14F-4D97-AF65-F5344CB8AC3E}">
        <p14:creationId xmlns:p14="http://schemas.microsoft.com/office/powerpoint/2010/main" val="2177668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EB1F-8AF5-754D-9188-20625EB9AF6E}"/>
              </a:ext>
            </a:extLst>
          </p:cNvPr>
          <p:cNvSpPr>
            <a:spLocks noGrp="1"/>
          </p:cNvSpPr>
          <p:nvPr>
            <p:ph type="title"/>
          </p:nvPr>
        </p:nvSpPr>
        <p:spPr/>
        <p:txBody>
          <a:bodyPr/>
          <a:lstStyle/>
          <a:p>
            <a:pPr algn="ctr"/>
            <a:r>
              <a:rPr lang="en-US" dirty="0"/>
              <a:t>Percentage of GDP Spent on The Military</a:t>
            </a:r>
          </a:p>
        </p:txBody>
      </p:sp>
      <p:pic>
        <p:nvPicPr>
          <p:cNvPr id="4" name="Picture 3">
            <a:extLst>
              <a:ext uri="{FF2B5EF4-FFF2-40B4-BE49-F238E27FC236}">
                <a16:creationId xmlns:a16="http://schemas.microsoft.com/office/drawing/2014/main" id="{1754745D-511D-7C48-8C35-F2E4F7E24B7B}"/>
              </a:ext>
            </a:extLst>
          </p:cNvPr>
          <p:cNvPicPr>
            <a:picLocks noChangeAspect="1"/>
          </p:cNvPicPr>
          <p:nvPr/>
        </p:nvPicPr>
        <p:blipFill>
          <a:blip r:embed="rId2"/>
          <a:stretch>
            <a:fillRect/>
          </a:stretch>
        </p:blipFill>
        <p:spPr>
          <a:xfrm>
            <a:off x="1917910" y="1690688"/>
            <a:ext cx="8356180" cy="4668561"/>
          </a:xfrm>
          <a:prstGeom prst="rect">
            <a:avLst/>
          </a:prstGeom>
        </p:spPr>
      </p:pic>
    </p:spTree>
    <p:extLst>
      <p:ext uri="{BB962C8B-B14F-4D97-AF65-F5344CB8AC3E}">
        <p14:creationId xmlns:p14="http://schemas.microsoft.com/office/powerpoint/2010/main" val="387098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9BEB5A-5C5E-024B-9590-4147CE7C76DF}"/>
              </a:ext>
            </a:extLst>
          </p:cNvPr>
          <p:cNvSpPr>
            <a:spLocks noGrp="1"/>
          </p:cNvSpPr>
          <p:nvPr>
            <p:ph idx="1"/>
          </p:nvPr>
        </p:nvSpPr>
        <p:spPr>
          <a:xfrm>
            <a:off x="838200" y="818038"/>
            <a:ext cx="10515600" cy="5221923"/>
          </a:xfrm>
        </p:spPr>
        <p:txBody>
          <a:bodyPr>
            <a:normAutofit/>
          </a:bodyPr>
          <a:lstStyle/>
          <a:p>
            <a:r>
              <a:rPr lang="en-US" sz="3200" dirty="0"/>
              <a:t>The previous chart displays military expenditure as a percentage of GDP. Saudi Arabia is the leader in military spending per capita.</a:t>
            </a:r>
          </a:p>
          <a:p>
            <a:pPr marL="0" indent="0">
              <a:buNone/>
            </a:pPr>
            <a:r>
              <a:rPr lang="en-US" sz="3200" dirty="0"/>
              <a:t>•The second-largest military spender, as a percentage of GDP, is Russia. However, their spending is still only about half of Saudi Arabia’s expenditure.</a:t>
            </a:r>
          </a:p>
          <a:p>
            <a:pPr marL="0" indent="0">
              <a:buNone/>
            </a:pPr>
            <a:r>
              <a:rPr lang="en-US" sz="3200" dirty="0"/>
              <a:t>•The United States ranks third in military spending as a percentage of GDP. Its military spending, as a percentage of GDP, is similar to Russia’s military spending.</a:t>
            </a:r>
            <a:endParaRPr lang="en-US" dirty="0"/>
          </a:p>
        </p:txBody>
      </p:sp>
    </p:spTree>
    <p:extLst>
      <p:ext uri="{BB962C8B-B14F-4D97-AF65-F5344CB8AC3E}">
        <p14:creationId xmlns:p14="http://schemas.microsoft.com/office/powerpoint/2010/main" val="2709149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A6D8-79F4-9348-8999-080E80A67E86}"/>
              </a:ext>
            </a:extLst>
          </p:cNvPr>
          <p:cNvSpPr>
            <a:spLocks noGrp="1"/>
          </p:cNvSpPr>
          <p:nvPr>
            <p:ph type="title"/>
          </p:nvPr>
        </p:nvSpPr>
        <p:spPr/>
        <p:txBody>
          <a:bodyPr>
            <a:normAutofit/>
          </a:bodyPr>
          <a:lstStyle/>
          <a:p>
            <a:pPr algn="ctr"/>
            <a:r>
              <a:rPr lang="en-US" sz="3600" dirty="0"/>
              <a:t>Military Expenditure Per Capita V.S. GDP Per Capita</a:t>
            </a:r>
          </a:p>
        </p:txBody>
      </p:sp>
      <p:pic>
        <p:nvPicPr>
          <p:cNvPr id="4" name="Picture 3">
            <a:extLst>
              <a:ext uri="{FF2B5EF4-FFF2-40B4-BE49-F238E27FC236}">
                <a16:creationId xmlns:a16="http://schemas.microsoft.com/office/drawing/2014/main" id="{621C3BE6-7DC5-944C-8F80-D3E2472E0C98}"/>
              </a:ext>
            </a:extLst>
          </p:cNvPr>
          <p:cNvPicPr>
            <a:picLocks noChangeAspect="1"/>
          </p:cNvPicPr>
          <p:nvPr/>
        </p:nvPicPr>
        <p:blipFill>
          <a:blip r:embed="rId2"/>
          <a:stretch>
            <a:fillRect/>
          </a:stretch>
        </p:blipFill>
        <p:spPr>
          <a:xfrm>
            <a:off x="1396915" y="1690688"/>
            <a:ext cx="9398170" cy="4670654"/>
          </a:xfrm>
          <a:prstGeom prst="rect">
            <a:avLst/>
          </a:prstGeom>
        </p:spPr>
      </p:pic>
    </p:spTree>
    <p:extLst>
      <p:ext uri="{BB962C8B-B14F-4D97-AF65-F5344CB8AC3E}">
        <p14:creationId xmlns:p14="http://schemas.microsoft.com/office/powerpoint/2010/main" val="132329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91184E-4F63-7C42-B1BF-27565C0BE588}"/>
              </a:ext>
            </a:extLst>
          </p:cNvPr>
          <p:cNvSpPr>
            <a:spLocks noGrp="1"/>
          </p:cNvSpPr>
          <p:nvPr>
            <p:ph idx="1"/>
          </p:nvPr>
        </p:nvSpPr>
        <p:spPr/>
        <p:txBody>
          <a:bodyPr>
            <a:normAutofit/>
          </a:bodyPr>
          <a:lstStyle/>
          <a:p>
            <a:r>
              <a:rPr lang="en-US" sz="3200" dirty="0"/>
              <a:t>The previous slide shows the relationship between military spending per capita and GDP per capita. </a:t>
            </a:r>
          </a:p>
          <a:p>
            <a:pPr marL="0" indent="0">
              <a:buNone/>
            </a:pPr>
            <a:r>
              <a:rPr lang="en-US" sz="3200" dirty="0"/>
              <a:t>•Saudi Arabia has an extremely high military spending per capita than GDP per capita.</a:t>
            </a:r>
          </a:p>
          <a:p>
            <a:pPr marL="0" indent="0">
              <a:buNone/>
            </a:pPr>
            <a:r>
              <a:rPr lang="en-US" sz="3200" dirty="0"/>
              <a:t>•The United States has a high GDP per capita compared to other countries. The United States spends much less on its military per capita than Saudi Arabia. However, The United States still spends much more than the other counties included in this analysis.</a:t>
            </a:r>
          </a:p>
        </p:txBody>
      </p:sp>
    </p:spTree>
    <p:extLst>
      <p:ext uri="{BB962C8B-B14F-4D97-AF65-F5344CB8AC3E}">
        <p14:creationId xmlns:p14="http://schemas.microsoft.com/office/powerpoint/2010/main" val="3096035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823</Words>
  <Application>Microsoft Macintosh PowerPoint</Application>
  <PresentationFormat>Widescreen</PresentationFormat>
  <Paragraphs>48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An Analysis of Expenditures on Military, Healthcare &amp; Education</vt:lpstr>
      <vt:lpstr>GDP 2013-2018</vt:lpstr>
      <vt:lpstr>PowerPoint Presentation</vt:lpstr>
      <vt:lpstr>GDP Per Capita 2013-2018</vt:lpstr>
      <vt:lpstr>PowerPoint Presentation</vt:lpstr>
      <vt:lpstr>Percentage of GDP Spent on The Military</vt:lpstr>
      <vt:lpstr>PowerPoint Presentation</vt:lpstr>
      <vt:lpstr>Military Expenditure Per Capita V.S. GDP Per Capita</vt:lpstr>
      <vt:lpstr>PowerPoint Presentation</vt:lpstr>
      <vt:lpstr>Percentage of GDP Spent on Healthcare</vt:lpstr>
      <vt:lpstr>PowerPoint Presentation</vt:lpstr>
      <vt:lpstr>Healthcare Expenditure Per Capita</vt:lpstr>
      <vt:lpstr>PowerPoint Presentation</vt:lpstr>
      <vt:lpstr>Education Expenditure Per capita V.S. GDP Per Capita</vt:lpstr>
      <vt:lpstr>PowerPoint Presentation</vt:lpstr>
      <vt:lpstr>Education Expenditure as a Percentage of GDP</vt:lpstr>
      <vt:lpstr>PowerPoint Presentation</vt:lpstr>
      <vt:lpstr>Education Expenditure Per Capita V.S. GDP Per Capita</vt:lpstr>
      <vt:lpstr>PowerPoint Presentation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of Expenditures on Military, Healthcare &amp; Education</dc:title>
  <dc:creator>Junghenn, Patrick Anthony</dc:creator>
  <cp:lastModifiedBy>Junghenn, Patrick Anthony</cp:lastModifiedBy>
  <cp:revision>9</cp:revision>
  <dcterms:created xsi:type="dcterms:W3CDTF">2019-10-14T22:46:09Z</dcterms:created>
  <dcterms:modified xsi:type="dcterms:W3CDTF">2019-10-15T01:06:20Z</dcterms:modified>
</cp:coreProperties>
</file>