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691813" cy="15119350"/>
  <p:notesSz cx="10234613" cy="14663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>
        <p:scale>
          <a:sx n="200" d="100"/>
          <a:sy n="200" d="100"/>
        </p:scale>
        <p:origin x="-1902" y="-9672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166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134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61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87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79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30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408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316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60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59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710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7AE2-65B9-4AC8-8631-68F75A0D0834}" type="datetimeFigureOut">
              <a:rPr lang="fr-CH" smtClean="0"/>
              <a:t>27.10.2023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16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21" Type="http://schemas.openxmlformats.org/officeDocument/2006/relationships/image" Target="../media/image1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33" Type="http://schemas.openxmlformats.org/officeDocument/2006/relationships/image" Target="../media/image22.png"/><Relationship Id="rId2" Type="http://schemas.openxmlformats.org/officeDocument/2006/relationships/image" Target="../media/image1.png"/><Relationship Id="rId20" Type="http://schemas.openxmlformats.org/officeDocument/2006/relationships/image" Target="NULL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17.png"/><Relationship Id="rId32" Type="http://schemas.openxmlformats.org/officeDocument/2006/relationships/image" Target="../media/image21.png"/><Relationship Id="rId5" Type="http://schemas.openxmlformats.org/officeDocument/2006/relationships/image" Target="../media/image4.png"/><Relationship Id="rId23" Type="http://schemas.openxmlformats.org/officeDocument/2006/relationships/image" Target="../media/image16.png"/><Relationship Id="rId28" Type="http://schemas.openxmlformats.org/officeDocument/2006/relationships/image" Target="NULL"/><Relationship Id="rId10" Type="http://schemas.openxmlformats.org/officeDocument/2006/relationships/image" Target="../media/image9.jpg"/><Relationship Id="rId31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5.png"/><Relationship Id="rId30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/>
          </p:cNvSpPr>
          <p:nvPr/>
        </p:nvSpPr>
        <p:spPr>
          <a:xfrm>
            <a:off x="546097" y="2451960"/>
            <a:ext cx="9600409" cy="10683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Down Arrow 43"/>
          <p:cNvSpPr/>
          <p:nvPr/>
        </p:nvSpPr>
        <p:spPr>
          <a:xfrm>
            <a:off x="8488875" y="3130653"/>
            <a:ext cx="390526" cy="393998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/>
          <p:cNvSpPr/>
          <p:nvPr/>
        </p:nvSpPr>
        <p:spPr>
          <a:xfrm>
            <a:off x="545306" y="555986"/>
            <a:ext cx="9601200" cy="19002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/>
          </a:p>
        </p:txBody>
      </p:sp>
      <p:sp>
        <p:nvSpPr>
          <p:cNvPr id="6" name="Rectangle 5"/>
          <p:cNvSpPr/>
          <p:nvPr/>
        </p:nvSpPr>
        <p:spPr>
          <a:xfrm>
            <a:off x="545306" y="13135327"/>
            <a:ext cx="9601200" cy="151020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/>
          </a:p>
        </p:txBody>
      </p:sp>
      <p:sp>
        <p:nvSpPr>
          <p:cNvPr id="7" name="ZoneTexte 45">
            <a:extLst>
              <a:ext uri="{FF2B5EF4-FFF2-40B4-BE49-F238E27FC236}">
                <a16:creationId xmlns:a16="http://schemas.microsoft.com/office/drawing/2014/main" id="{8FB2FF89-DCB3-4292-BE9E-C55BFFEBF6D7}"/>
              </a:ext>
            </a:extLst>
          </p:cNvPr>
          <p:cNvSpPr txBox="1"/>
          <p:nvPr/>
        </p:nvSpPr>
        <p:spPr>
          <a:xfrm>
            <a:off x="822388" y="13252246"/>
            <a:ext cx="6089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  <a:latin typeface="Gotham Narrow Medium" pitchFamily="2" charset="0"/>
                <a:cs typeface="Arial" panose="020B0604020202020204" pitchFamily="34" charset="0"/>
              </a:rPr>
              <a:t>KATHRYN &amp; SHELBY CULLOM DAVIS LIBRARY </a:t>
            </a:r>
          </a:p>
          <a:p>
            <a:r>
              <a:rPr lang="fr-CH" sz="1600" b="1" dirty="0">
                <a:solidFill>
                  <a:schemeClr val="bg1"/>
                </a:solidFill>
                <a:latin typeface="Gotham Narrow Thin" pitchFamily="2" charset="0"/>
                <a:cs typeface="Arial" panose="020B0604020202020204" pitchFamily="34" charset="0"/>
              </a:rPr>
              <a:t>library@graduateinstitute.ch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79" y="13341446"/>
            <a:ext cx="2088431" cy="1003532"/>
          </a:xfrm>
          <a:prstGeom prst="rect">
            <a:avLst/>
          </a:prstGeom>
        </p:spPr>
      </p:pic>
      <p:pic>
        <p:nvPicPr>
          <p:cNvPr id="10" name="Image 2">
            <a:extLst>
              <a:ext uri="{FF2B5EF4-FFF2-40B4-BE49-F238E27FC236}">
                <a16:creationId xmlns:a16="http://schemas.microsoft.com/office/drawing/2014/main" id="{3429143E-BDA2-4E8B-9D27-7E9CEBD9A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56" y="13887683"/>
            <a:ext cx="1491609" cy="5218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95509" y="13938037"/>
            <a:ext cx="4981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Gotham Narrow Medium" pitchFamily="2" charset="0"/>
              </a:rPr>
              <a:t>Catherine </a:t>
            </a:r>
            <a:r>
              <a:rPr lang="en-GB" sz="1400" dirty="0" err="1">
                <a:solidFill>
                  <a:schemeClr val="bg1"/>
                </a:solidFill>
                <a:latin typeface="Gotham Narrow Medium" pitchFamily="2" charset="0"/>
              </a:rPr>
              <a:t>Brendow</a:t>
            </a:r>
            <a:r>
              <a:rPr lang="en-GB" sz="1400" dirty="0">
                <a:solidFill>
                  <a:schemeClr val="bg1"/>
                </a:solidFill>
                <a:latin typeface="Gotham Narrow Medium" pitchFamily="2" charset="0"/>
              </a:rPr>
              <a:t> &amp; Guillaume Pasquier, 2023</a:t>
            </a:r>
          </a:p>
          <a:p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This document is shared under a Creative Commons Attribution-</a:t>
            </a:r>
            <a:r>
              <a:rPr lang="en-GB" sz="800" dirty="0" err="1">
                <a:solidFill>
                  <a:schemeClr val="bg1"/>
                </a:solidFill>
                <a:latin typeface="Gotham Narrow Medium" pitchFamily="2" charset="0"/>
              </a:rPr>
              <a:t>ShareAlike</a:t>
            </a:r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 4.0 International License</a:t>
            </a:r>
            <a:endParaRPr lang="fr-CH" sz="800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5265" y="7070635"/>
            <a:ext cx="3190642" cy="20313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Publish </a:t>
            </a: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your </a:t>
            </a:r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peer-reviewed manuscript (AAM) on </a:t>
            </a: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our repository (Green OA</a:t>
            </a:r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).</a:t>
            </a:r>
          </a:p>
          <a:p>
            <a:endParaRPr lang="en-GB" dirty="0" smtClean="0">
              <a:solidFill>
                <a:schemeClr val="bg1"/>
              </a:solidFill>
              <a:latin typeface="Gotham Narrow Medium" pitchFamily="2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Check Sherpa for the journal’s policy on the self-archiving embargo period.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9126" y="7397143"/>
            <a:ext cx="1627724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Is your research funded by </a:t>
            </a:r>
            <a:r>
              <a:rPr lang="en-GB" sz="1600" dirty="0" smtClean="0">
                <a:latin typeface="Gotham Narrow Medium" pitchFamily="2" charset="0"/>
              </a:rPr>
              <a:t/>
            </a:r>
            <a:br>
              <a:rPr lang="en-GB" sz="1600" dirty="0" smtClean="0">
                <a:latin typeface="Gotham Narrow Medium" pitchFamily="2" charset="0"/>
              </a:rPr>
            </a:br>
            <a:r>
              <a:rPr lang="en-GB" sz="1600" dirty="0" smtClean="0">
                <a:latin typeface="Gotham Narrow Medium" pitchFamily="2" charset="0"/>
              </a:rPr>
              <a:t>the SNSF or another funder?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66345" y="11992579"/>
            <a:ext cx="2338839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Your funder should </a:t>
            </a: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cover your </a:t>
            </a:r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APC costs (Gold OA)</a:t>
            </a:r>
            <a:endParaRPr lang="fr-CH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9646" y="10110327"/>
            <a:ext cx="2782459" cy="83099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Is the journal published by Cambridge, Elsevier, Sage, or Taylor &amp; Francis?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5858" y="2727697"/>
            <a:ext cx="249283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Gotham Narrow Medium" pitchFamily="2" charset="0"/>
              </a:rPr>
              <a:t>What is the journal’s open access model?</a:t>
            </a:r>
            <a:endParaRPr lang="fr-CH" sz="2000" dirty="0">
              <a:latin typeface="Gotham Narrow Medium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202" y="10440681"/>
            <a:ext cx="1856663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Congratulations! This is called “Diamond OA</a:t>
            </a:r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”</a:t>
            </a:r>
            <a:endParaRPr lang="fr-CH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8870" y="5219658"/>
            <a:ext cx="1813668" cy="83099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Does it </a:t>
            </a:r>
            <a:r>
              <a:rPr lang="en-GB" sz="1600" dirty="0" smtClean="0">
                <a:latin typeface="Gotham Narrow Medium" pitchFamily="2" charset="0"/>
              </a:rPr>
              <a:t>ask for article processing charges (APC)?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15087" y="4015882"/>
            <a:ext cx="193142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The journal is subscription-only</a:t>
            </a:r>
            <a:endParaRPr lang="fr-CH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166123" y="3439746"/>
            <a:ext cx="352303" cy="1779836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Down Arrow 39"/>
          <p:cNvSpPr/>
          <p:nvPr/>
        </p:nvSpPr>
        <p:spPr>
          <a:xfrm>
            <a:off x="1096836" y="6049080"/>
            <a:ext cx="367306" cy="439160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" name="Down Arrow 40"/>
          <p:cNvSpPr/>
          <p:nvPr/>
        </p:nvSpPr>
        <p:spPr>
          <a:xfrm>
            <a:off x="1997381" y="3126345"/>
            <a:ext cx="358216" cy="209331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7" name="Down Arrow 46"/>
          <p:cNvSpPr/>
          <p:nvPr/>
        </p:nvSpPr>
        <p:spPr>
          <a:xfrm>
            <a:off x="1985484" y="6049080"/>
            <a:ext cx="371952" cy="135199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Down Arrow 47"/>
          <p:cNvSpPr/>
          <p:nvPr/>
        </p:nvSpPr>
        <p:spPr>
          <a:xfrm rot="16200000">
            <a:off x="2835928" y="12161536"/>
            <a:ext cx="369660" cy="69117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Rectangle 49"/>
          <p:cNvSpPr/>
          <p:nvPr/>
        </p:nvSpPr>
        <p:spPr>
          <a:xfrm>
            <a:off x="3013867" y="8474361"/>
            <a:ext cx="200723" cy="212220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3" name="Down Arrow 52"/>
          <p:cNvSpPr/>
          <p:nvPr/>
        </p:nvSpPr>
        <p:spPr>
          <a:xfrm rot="16200000">
            <a:off x="3143232" y="10212934"/>
            <a:ext cx="367053" cy="62577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4" name="TextBox 53"/>
          <p:cNvSpPr txBox="1"/>
          <p:nvPr/>
        </p:nvSpPr>
        <p:spPr>
          <a:xfrm>
            <a:off x="2947668" y="5222223"/>
            <a:ext cx="3849815" cy="83099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Is the journal published by </a:t>
            </a:r>
            <a:r>
              <a:rPr lang="en-GB" sz="1600" dirty="0" smtClean="0">
                <a:latin typeface="Gotham Narrow Medium" pitchFamily="2" charset="0"/>
              </a:rPr>
              <a:t/>
            </a:r>
            <a:br>
              <a:rPr lang="en-GB" sz="1600" dirty="0" smtClean="0">
                <a:latin typeface="Gotham Narrow Medium" pitchFamily="2" charset="0"/>
              </a:rPr>
            </a:br>
            <a:r>
              <a:rPr lang="en-GB" sz="1600" dirty="0" smtClean="0">
                <a:latin typeface="Gotham Narrow Medium" pitchFamily="2" charset="0"/>
              </a:rPr>
              <a:t>Cambridge</a:t>
            </a:r>
            <a:r>
              <a:rPr lang="en-GB" sz="1600" dirty="0">
                <a:latin typeface="Gotham Narrow Medium" pitchFamily="2" charset="0"/>
              </a:rPr>
              <a:t>, Elsevier, Oxford, Sage, Springer, Taylor &amp; Francis, or Wiley?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99656" y="7391517"/>
            <a:ext cx="2583727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APC costs (Gold OA) </a:t>
            </a:r>
            <a:br>
              <a:rPr lang="en-GB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might be </a:t>
            </a:r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covered by our </a:t>
            </a:r>
            <a:r>
              <a:rPr lang="en-GB" dirty="0">
                <a:solidFill>
                  <a:schemeClr val="bg1"/>
                </a:solidFill>
                <a:latin typeface="Gotham Narrow Medium" pitchFamily="2" charset="0"/>
              </a:rPr>
              <a:t>Read &amp; Publish agreements</a:t>
            </a:r>
            <a:endParaRPr lang="fr-CH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4790838" y="6055600"/>
            <a:ext cx="373556" cy="1341543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2" name="Down Arrow 61"/>
          <p:cNvSpPr/>
          <p:nvPr/>
        </p:nvSpPr>
        <p:spPr>
          <a:xfrm>
            <a:off x="7976473" y="5557989"/>
            <a:ext cx="371952" cy="1512644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5" name="Down Arrow 64"/>
          <p:cNvSpPr/>
          <p:nvPr/>
        </p:nvSpPr>
        <p:spPr>
          <a:xfrm>
            <a:off x="6756119" y="10426457"/>
            <a:ext cx="393264" cy="101212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6" name="Down Arrow 65"/>
          <p:cNvSpPr/>
          <p:nvPr/>
        </p:nvSpPr>
        <p:spPr>
          <a:xfrm flipV="1">
            <a:off x="5764154" y="8591846"/>
            <a:ext cx="365125" cy="1518479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7" name="Rectangle 66"/>
          <p:cNvSpPr/>
          <p:nvPr/>
        </p:nvSpPr>
        <p:spPr>
          <a:xfrm>
            <a:off x="2675168" y="8474361"/>
            <a:ext cx="199930" cy="41176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TextBox 29"/>
          <p:cNvSpPr txBox="1"/>
          <p:nvPr/>
        </p:nvSpPr>
        <p:spPr>
          <a:xfrm>
            <a:off x="3655329" y="4022894"/>
            <a:ext cx="225165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otham Narrow Medium" pitchFamily="2" charset="0"/>
              </a:rPr>
              <a:t>The journal is hybrid (partly open access)</a:t>
            </a:r>
            <a:endParaRPr lang="fr-CH" dirty="0">
              <a:latin typeface="Gotham Narrow Medium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72868" y="6492074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Yes!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88688" y="3130653"/>
            <a:ext cx="2191278" cy="1789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0" name="Rectangle 69"/>
          <p:cNvSpPr/>
          <p:nvPr/>
        </p:nvSpPr>
        <p:spPr>
          <a:xfrm>
            <a:off x="2093119" y="3126345"/>
            <a:ext cx="2002739" cy="1843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TextBox 28"/>
          <p:cNvSpPr txBox="1"/>
          <p:nvPr/>
        </p:nvSpPr>
        <p:spPr>
          <a:xfrm>
            <a:off x="542202" y="4021394"/>
            <a:ext cx="210215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otham Narrow Medium" pitchFamily="2" charset="0"/>
              </a:rPr>
              <a:t>The journal is 100% open access</a:t>
            </a:r>
            <a:endParaRPr lang="fr-CH" dirty="0">
              <a:latin typeface="Gotham Narrow Medium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38428" y="9151417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Yes!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82479" y="6531222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No!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72168" y="6531222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Yes.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97484" y="5557990"/>
            <a:ext cx="1455564" cy="1947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3" name="Rectangle 72"/>
          <p:cNvSpPr/>
          <p:nvPr/>
        </p:nvSpPr>
        <p:spPr>
          <a:xfrm>
            <a:off x="6410325" y="10426457"/>
            <a:ext cx="450848" cy="1987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0" name="Rectangle 59"/>
          <p:cNvSpPr/>
          <p:nvPr/>
        </p:nvSpPr>
        <p:spPr>
          <a:xfrm>
            <a:off x="6644463" y="10738774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No.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59043" y="5482565"/>
            <a:ext cx="542423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No.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3300" y="9151417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Yes!</a:t>
            </a:r>
            <a:endParaRPr lang="fr-CH" sz="1600" dirty="0">
              <a:latin typeface="Gotham Narrow Medium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57106" y="9151417"/>
            <a:ext cx="61657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Gotham Narrow Medium" pitchFamily="2" charset="0"/>
              </a:rPr>
              <a:t>No.</a:t>
            </a:r>
            <a:endParaRPr lang="fr-CH" sz="1600" dirty="0">
              <a:latin typeface="Gotham Narrow Medium" pitchFamily="2" charset="0"/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29" y="6668417"/>
            <a:ext cx="722208" cy="722208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751" y="6359253"/>
            <a:ext cx="711380" cy="711380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3799989" y="8591846"/>
            <a:ext cx="174575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Only for IHEID corresponding authors.</a:t>
            </a:r>
          </a:p>
          <a:p>
            <a:pPr algn="ctr"/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Some </a:t>
            </a:r>
            <a:r>
              <a:rPr lang="en-GB" sz="1200" dirty="0">
                <a:solidFill>
                  <a:srgbClr val="C00000"/>
                </a:solidFill>
                <a:latin typeface="Gotham Narrow Medium" pitchFamily="2" charset="0"/>
              </a:rPr>
              <a:t>publishers </a:t>
            </a:r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offer limited quota.</a:t>
            </a:r>
          </a:p>
          <a:p>
            <a:pPr algn="ctr"/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Non-research articles may be excluded.</a:t>
            </a:r>
            <a:endParaRPr lang="fr-CH" sz="1200" dirty="0">
              <a:solidFill>
                <a:srgbClr val="C00000"/>
              </a:solidFill>
              <a:latin typeface="Gotham Narrow Medium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05736" y="4021394"/>
            <a:ext cx="15713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Most funders do not support publication in </a:t>
            </a:r>
            <a:r>
              <a:rPr lang="en-GB" sz="1200" dirty="0">
                <a:solidFill>
                  <a:srgbClr val="C00000"/>
                </a:solidFill>
                <a:latin typeface="Gotham Narrow Medium" pitchFamily="2" charset="0"/>
              </a:rPr>
              <a:t>hybrid </a:t>
            </a:r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journals</a:t>
            </a:r>
            <a:endParaRPr lang="fr-CH" sz="1200" dirty="0">
              <a:solidFill>
                <a:srgbClr val="C00000"/>
              </a:solidFill>
              <a:latin typeface="Gotham Narrow Medium" pitchFamily="2" charset="0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03" y="11319449"/>
            <a:ext cx="670750" cy="670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0521">
            <a:off x="2572221" y="6533282"/>
            <a:ext cx="369390" cy="3693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5198">
            <a:off x="5862364" y="6747775"/>
            <a:ext cx="583568" cy="5835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3701">
            <a:off x="582990" y="6539823"/>
            <a:ext cx="321353" cy="3213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94" y="11396463"/>
            <a:ext cx="520821" cy="52471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949">
            <a:off x="1584171" y="9726970"/>
            <a:ext cx="414224" cy="64708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949">
            <a:off x="3899416" y="11307877"/>
            <a:ext cx="414224" cy="64708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949">
            <a:off x="5350667" y="6694295"/>
            <a:ext cx="414224" cy="64708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949">
            <a:off x="8977041" y="6371914"/>
            <a:ext cx="414224" cy="6470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09">
            <a:off x="2034352" y="9800631"/>
            <a:ext cx="552243" cy="5522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80" y="6395531"/>
            <a:ext cx="656272" cy="65627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664131" y="9101960"/>
            <a:ext cx="24817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46800" rIns="46800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The SNSF and some funders require immediate OA </a:t>
            </a:r>
            <a:b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</a:br>
            <a:r>
              <a:rPr lang="en-GB" sz="1200" dirty="0" smtClean="0">
                <a:solidFill>
                  <a:srgbClr val="C00000"/>
                </a:solidFill>
                <a:latin typeface="Gotham Narrow Medium" pitchFamily="2" charset="0"/>
              </a:rPr>
              <a:t>with no embargo!</a:t>
            </a:r>
          </a:p>
        </p:txBody>
      </p:sp>
      <p:sp>
        <p:nvSpPr>
          <p:cNvPr id="74" name="Down Arrow 73"/>
          <p:cNvSpPr/>
          <p:nvPr/>
        </p:nvSpPr>
        <p:spPr>
          <a:xfrm>
            <a:off x="5166121" y="2411752"/>
            <a:ext cx="352303" cy="31432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80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1347496" y="867430"/>
            <a:ext cx="397581" cy="397581"/>
          </a:xfrm>
          <a:prstGeom prst="rect">
            <a:avLst/>
          </a:prstGeom>
        </p:spPr>
      </p:pic>
      <p:pic>
        <p:nvPicPr>
          <p:cNvPr id="82" name="Graphique 64" descr="Déverrouiller">
            <a:extLst>
              <a:ext uri="{FF2B5EF4-FFF2-40B4-BE49-F238E27FC236}">
                <a16:creationId xmlns:a16="http://schemas.microsoft.com/office/drawing/2014/main" id="{6B62ED25-25E6-4ADD-91CB-19FBA4B1027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676550">
            <a:off x="1408217" y="1386092"/>
            <a:ext cx="492643" cy="480709"/>
          </a:xfrm>
          <a:prstGeom prst="rect">
            <a:avLst/>
          </a:prstGeom>
        </p:spPr>
      </p:pic>
      <p:pic>
        <p:nvPicPr>
          <p:cNvPr id="83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894364" y="1509507"/>
            <a:ext cx="222759" cy="222759"/>
          </a:xfrm>
          <a:prstGeom prst="rect">
            <a:avLst/>
          </a:prstGeom>
        </p:spPr>
      </p:pic>
      <p:pic>
        <p:nvPicPr>
          <p:cNvPr id="84" name="Graphique 66" descr="Déverrouiller">
            <a:extLst>
              <a:ext uri="{FF2B5EF4-FFF2-40B4-BE49-F238E27FC236}">
                <a16:creationId xmlns:a16="http://schemas.microsoft.com/office/drawing/2014/main" id="{8CBA2751-8D32-4D65-B0AA-877334BD23D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907926">
            <a:off x="927203" y="887905"/>
            <a:ext cx="624147" cy="624147"/>
          </a:xfrm>
          <a:prstGeom prst="rect">
            <a:avLst/>
          </a:prstGeom>
        </p:spPr>
      </p:pic>
      <p:pic>
        <p:nvPicPr>
          <p:cNvPr id="85" name="Graphique 67" descr="Déverrouiller">
            <a:extLst>
              <a:ext uri="{FF2B5EF4-FFF2-40B4-BE49-F238E27FC236}">
                <a16:creationId xmlns:a16="http://schemas.microsoft.com/office/drawing/2014/main" id="{A2804B2E-26BA-4CCF-AA40-C19577B0B75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7630972">
            <a:off x="501706" y="806821"/>
            <a:ext cx="492643" cy="492643"/>
          </a:xfrm>
          <a:prstGeom prst="rect">
            <a:avLst/>
          </a:prstGeom>
        </p:spPr>
      </p:pic>
      <p:pic>
        <p:nvPicPr>
          <p:cNvPr id="86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298472">
            <a:off x="495365" y="1385936"/>
            <a:ext cx="444371" cy="444371"/>
          </a:xfrm>
          <a:prstGeom prst="rect">
            <a:avLst/>
          </a:prstGeom>
        </p:spPr>
      </p:pic>
      <p:pic>
        <p:nvPicPr>
          <p:cNvPr id="87" name="Graphique 69" descr="Déverrouiller">
            <a:extLst>
              <a:ext uri="{FF2B5EF4-FFF2-40B4-BE49-F238E27FC236}">
                <a16:creationId xmlns:a16="http://schemas.microsoft.com/office/drawing/2014/main" id="{92371A32-625C-426A-96C7-C4E91BB83C38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706038">
            <a:off x="606141" y="1819897"/>
            <a:ext cx="624147" cy="624147"/>
          </a:xfrm>
          <a:prstGeom prst="rect">
            <a:avLst/>
          </a:prstGeom>
        </p:spPr>
      </p:pic>
      <p:pic>
        <p:nvPicPr>
          <p:cNvPr id="88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1162818" y="1775640"/>
            <a:ext cx="624147" cy="62414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18" y="3470461"/>
            <a:ext cx="333358" cy="5207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336" y="3447436"/>
            <a:ext cx="336027" cy="5250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067" y="3508918"/>
            <a:ext cx="298918" cy="467060"/>
          </a:xfrm>
          <a:prstGeom prst="rect">
            <a:avLst/>
          </a:prstGeom>
        </p:spPr>
      </p:pic>
      <p:pic>
        <p:nvPicPr>
          <p:cNvPr id="99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1889317" y="971378"/>
            <a:ext cx="363614" cy="363614"/>
          </a:xfrm>
          <a:prstGeom prst="rect">
            <a:avLst/>
          </a:prstGeom>
        </p:spPr>
      </p:pic>
      <p:pic>
        <p:nvPicPr>
          <p:cNvPr id="100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3115857">
            <a:off x="1824953" y="1401706"/>
            <a:ext cx="450556" cy="450556"/>
          </a:xfrm>
          <a:prstGeom prst="rect">
            <a:avLst/>
          </a:prstGeom>
        </p:spPr>
      </p:pic>
      <p:pic>
        <p:nvPicPr>
          <p:cNvPr id="101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1389266" y="1400220"/>
            <a:ext cx="203728" cy="203728"/>
          </a:xfrm>
          <a:prstGeom prst="rect">
            <a:avLst/>
          </a:prstGeom>
        </p:spPr>
      </p:pic>
      <p:pic>
        <p:nvPicPr>
          <p:cNvPr id="102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907926">
            <a:off x="1477404" y="868307"/>
            <a:ext cx="570825" cy="570825"/>
          </a:xfrm>
          <a:prstGeom prst="rect">
            <a:avLst/>
          </a:prstGeom>
        </p:spPr>
      </p:pic>
      <p:pic>
        <p:nvPicPr>
          <p:cNvPr id="103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6200000">
            <a:off x="1779942" y="2155350"/>
            <a:ext cx="370549" cy="370549"/>
          </a:xfrm>
          <a:prstGeom prst="rect">
            <a:avLst/>
          </a:prstGeom>
        </p:spPr>
      </p:pic>
      <p:pic>
        <p:nvPicPr>
          <p:cNvPr id="105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8305704">
            <a:off x="2086666" y="1770108"/>
            <a:ext cx="397581" cy="397581"/>
          </a:xfrm>
          <a:prstGeom prst="rect">
            <a:avLst/>
          </a:prstGeom>
        </p:spPr>
      </p:pic>
      <p:pic>
        <p:nvPicPr>
          <p:cNvPr id="106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7496859">
            <a:off x="2201893" y="2261093"/>
            <a:ext cx="203728" cy="203728"/>
          </a:xfrm>
          <a:prstGeom prst="rect">
            <a:avLst/>
          </a:prstGeom>
        </p:spPr>
      </p:pic>
      <p:pic>
        <p:nvPicPr>
          <p:cNvPr id="107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655728">
            <a:off x="2324090" y="1756416"/>
            <a:ext cx="570825" cy="570825"/>
          </a:xfrm>
          <a:prstGeom prst="rect">
            <a:avLst/>
          </a:prstGeom>
        </p:spPr>
      </p:pic>
      <p:pic>
        <p:nvPicPr>
          <p:cNvPr id="108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2257374" y="1189006"/>
            <a:ext cx="624147" cy="624147"/>
          </a:xfrm>
          <a:prstGeom prst="rect">
            <a:avLst/>
          </a:prstGeom>
        </p:spPr>
      </p:pic>
      <p:pic>
        <p:nvPicPr>
          <p:cNvPr id="126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8297840" y="137636"/>
            <a:ext cx="222759" cy="222759"/>
          </a:xfrm>
          <a:prstGeom prst="rect">
            <a:avLst/>
          </a:prstGeom>
        </p:spPr>
      </p:pic>
      <p:pic>
        <p:nvPicPr>
          <p:cNvPr id="127" name="Graphique 69" descr="Déverrouiller">
            <a:extLst>
              <a:ext uri="{FF2B5EF4-FFF2-40B4-BE49-F238E27FC236}">
                <a16:creationId xmlns:a16="http://schemas.microsoft.com/office/drawing/2014/main" id="{92371A32-625C-426A-96C7-C4E91BB83C38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706038">
            <a:off x="8009617" y="448026"/>
            <a:ext cx="624147" cy="624147"/>
          </a:xfrm>
          <a:prstGeom prst="rect">
            <a:avLst/>
          </a:prstGeom>
        </p:spPr>
      </p:pic>
      <p:pic>
        <p:nvPicPr>
          <p:cNvPr id="128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8566294" y="403769"/>
            <a:ext cx="624147" cy="624147"/>
          </a:xfrm>
          <a:prstGeom prst="rect">
            <a:avLst/>
          </a:prstGeom>
        </p:spPr>
      </p:pic>
      <p:pic>
        <p:nvPicPr>
          <p:cNvPr id="129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6200000">
            <a:off x="9183576" y="804768"/>
            <a:ext cx="370549" cy="370549"/>
          </a:xfrm>
          <a:prstGeom prst="rect">
            <a:avLst/>
          </a:prstGeom>
        </p:spPr>
      </p:pic>
      <p:pic>
        <p:nvPicPr>
          <p:cNvPr id="130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8305704">
            <a:off x="9490142" y="398237"/>
            <a:ext cx="397581" cy="397581"/>
          </a:xfrm>
          <a:prstGeom prst="rect">
            <a:avLst/>
          </a:prstGeom>
        </p:spPr>
      </p:pic>
      <p:pic>
        <p:nvPicPr>
          <p:cNvPr id="131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7496859">
            <a:off x="9615020" y="906044"/>
            <a:ext cx="203728" cy="203728"/>
          </a:xfrm>
          <a:prstGeom prst="rect">
            <a:avLst/>
          </a:prstGeom>
        </p:spPr>
      </p:pic>
      <p:pic>
        <p:nvPicPr>
          <p:cNvPr id="132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655728">
            <a:off x="9727566" y="384545"/>
            <a:ext cx="570825" cy="570825"/>
          </a:xfrm>
          <a:prstGeom prst="rect">
            <a:avLst/>
          </a:prstGeom>
        </p:spPr>
      </p:pic>
      <p:pic>
        <p:nvPicPr>
          <p:cNvPr id="133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8843697" y="1746857"/>
            <a:ext cx="397581" cy="397581"/>
          </a:xfrm>
          <a:prstGeom prst="rect">
            <a:avLst/>
          </a:prstGeom>
        </p:spPr>
      </p:pic>
      <p:pic>
        <p:nvPicPr>
          <p:cNvPr id="135" name="Graphique 66" descr="Déverrouiller">
            <a:extLst>
              <a:ext uri="{FF2B5EF4-FFF2-40B4-BE49-F238E27FC236}">
                <a16:creationId xmlns:a16="http://schemas.microsoft.com/office/drawing/2014/main" id="{8CBA2751-8D32-4D65-B0AA-877334BD23D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907926">
            <a:off x="8423404" y="1767332"/>
            <a:ext cx="624147" cy="624147"/>
          </a:xfrm>
          <a:prstGeom prst="rect">
            <a:avLst/>
          </a:prstGeom>
        </p:spPr>
      </p:pic>
      <p:pic>
        <p:nvPicPr>
          <p:cNvPr id="136" name="Graphique 67" descr="Déverrouiller">
            <a:extLst>
              <a:ext uri="{FF2B5EF4-FFF2-40B4-BE49-F238E27FC236}">
                <a16:creationId xmlns:a16="http://schemas.microsoft.com/office/drawing/2014/main" id="{A2804B2E-26BA-4CCF-AA40-C19577B0B75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7630972">
            <a:off x="7997843" y="1932933"/>
            <a:ext cx="492643" cy="492643"/>
          </a:xfrm>
          <a:prstGeom prst="rect">
            <a:avLst/>
          </a:prstGeom>
        </p:spPr>
      </p:pic>
      <p:pic>
        <p:nvPicPr>
          <p:cNvPr id="137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9385518" y="1850805"/>
            <a:ext cx="363614" cy="363614"/>
          </a:xfrm>
          <a:prstGeom prst="rect">
            <a:avLst/>
          </a:prstGeom>
        </p:spPr>
      </p:pic>
      <p:pic>
        <p:nvPicPr>
          <p:cNvPr id="138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8923922" y="2241892"/>
            <a:ext cx="203728" cy="203728"/>
          </a:xfrm>
          <a:prstGeom prst="rect">
            <a:avLst/>
          </a:prstGeom>
        </p:spPr>
      </p:pic>
      <p:pic>
        <p:nvPicPr>
          <p:cNvPr id="139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907926">
            <a:off x="8973605" y="1747734"/>
            <a:ext cx="570825" cy="570825"/>
          </a:xfrm>
          <a:prstGeom prst="rect">
            <a:avLst/>
          </a:prstGeom>
        </p:spPr>
      </p:pic>
      <p:pic>
        <p:nvPicPr>
          <p:cNvPr id="140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9752256" y="1889386"/>
            <a:ext cx="624147" cy="624147"/>
          </a:xfrm>
          <a:prstGeom prst="rect">
            <a:avLst/>
          </a:prstGeom>
        </p:spPr>
      </p:pic>
      <p:pic>
        <p:nvPicPr>
          <p:cNvPr id="141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298472">
            <a:off x="9850191" y="1362546"/>
            <a:ext cx="444371" cy="444371"/>
          </a:xfrm>
          <a:prstGeom prst="rect">
            <a:avLst/>
          </a:prstGeom>
        </p:spPr>
      </p:pic>
      <p:pic>
        <p:nvPicPr>
          <p:cNvPr id="142" name="Graphique 64" descr="Déverrouiller">
            <a:extLst>
              <a:ext uri="{FF2B5EF4-FFF2-40B4-BE49-F238E27FC236}">
                <a16:creationId xmlns:a16="http://schemas.microsoft.com/office/drawing/2014/main" id="{6B62ED25-25E6-4ADD-91CB-19FBA4B1027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676550">
            <a:off x="1936644" y="536852"/>
            <a:ext cx="492643" cy="480709"/>
          </a:xfrm>
          <a:prstGeom prst="rect">
            <a:avLst/>
          </a:prstGeom>
        </p:spPr>
      </p:pic>
      <p:pic>
        <p:nvPicPr>
          <p:cNvPr id="143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1422791" y="660267"/>
            <a:ext cx="222759" cy="222759"/>
          </a:xfrm>
          <a:prstGeom prst="rect">
            <a:avLst/>
          </a:prstGeom>
        </p:spPr>
      </p:pic>
      <p:pic>
        <p:nvPicPr>
          <p:cNvPr id="144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298472">
            <a:off x="1023792" y="536696"/>
            <a:ext cx="444371" cy="444371"/>
          </a:xfrm>
          <a:prstGeom prst="rect">
            <a:avLst/>
          </a:prstGeom>
        </p:spPr>
      </p:pic>
      <p:pic>
        <p:nvPicPr>
          <p:cNvPr id="145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101109">
            <a:off x="2206232" y="378791"/>
            <a:ext cx="450556" cy="450556"/>
          </a:xfrm>
          <a:prstGeom prst="rect">
            <a:avLst/>
          </a:prstGeom>
        </p:spPr>
      </p:pic>
      <p:pic>
        <p:nvPicPr>
          <p:cNvPr id="146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1917693" y="550980"/>
            <a:ext cx="203728" cy="203728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5969652" y="11438579"/>
            <a:ext cx="2034132" cy="14773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Whoops! Now that’s a problem.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Pay out of pocket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Gotham Narrow Medium" pitchFamily="2" charset="0"/>
              </a:rPr>
              <a:t>or contact the Library for help.</a:t>
            </a:r>
            <a:endParaRPr lang="fr-CH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751" y="9101960"/>
            <a:ext cx="711380" cy="7113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075" y="10739971"/>
            <a:ext cx="574866" cy="574866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3057043" y="795675"/>
            <a:ext cx="4569465" cy="1450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Gotham Narrow Ultra" pitchFamily="2" charset="0"/>
              </a:rPr>
              <a:t>Making your a</a:t>
            </a:r>
            <a:r>
              <a:rPr lang="en-GB" sz="3600" dirty="0" smtClean="0">
                <a:solidFill>
                  <a:srgbClr val="FFC000"/>
                </a:solidFill>
                <a:latin typeface="Gotham Narrow Ultra" pitchFamily="2" charset="0"/>
              </a:rPr>
              <a:t>rticle </a:t>
            </a:r>
            <a:r>
              <a:rPr lang="en-GB" sz="3600" dirty="0">
                <a:solidFill>
                  <a:srgbClr val="FFC000"/>
                </a:solidFill>
                <a:latin typeface="Gotham Narrow Ultra" pitchFamily="2" charset="0"/>
              </a:rPr>
              <a:t>Open Access</a:t>
            </a:r>
          </a:p>
          <a:p>
            <a:pPr algn="ctr"/>
            <a:r>
              <a:rPr lang="en-GB" dirty="0">
                <a:solidFill>
                  <a:srgbClr val="FFC000"/>
                </a:solidFill>
                <a:latin typeface="Gotham Narrow Ultra" pitchFamily="2" charset="0"/>
              </a:rPr>
              <a:t>… when you did not plan </a:t>
            </a:r>
            <a:r>
              <a:rPr lang="en-GB" dirty="0" smtClean="0">
                <a:solidFill>
                  <a:srgbClr val="FFC000"/>
                </a:solidFill>
                <a:latin typeface="Gotham Narrow Ultra" pitchFamily="2" charset="0"/>
              </a:rPr>
              <a:t>ahead</a:t>
            </a:r>
            <a:endParaRPr lang="en-GB" dirty="0">
              <a:solidFill>
                <a:srgbClr val="FFC000"/>
              </a:solidFill>
              <a:latin typeface="Gotham Narrow Ultra" pitchFamily="2" charset="0"/>
            </a:endParaRPr>
          </a:p>
        </p:txBody>
      </p:sp>
      <p:sp>
        <p:nvSpPr>
          <p:cNvPr id="111" name="Flowchart: Alternate Process 110"/>
          <p:cNvSpPr/>
          <p:nvPr/>
        </p:nvSpPr>
        <p:spPr>
          <a:xfrm>
            <a:off x="8273883" y="10184096"/>
            <a:ext cx="1691992" cy="2734318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Gotham Narrow Medium" pitchFamily="2" charset="0"/>
              </a:rPr>
              <a:t>Librarians will make sure that any Gold OA version of your article is also archived on our repository.</a:t>
            </a:r>
            <a:endParaRPr lang="en-GB" sz="1200" dirty="0">
              <a:latin typeface="Gotham Narrow Medium" pitchFamily="2" charset="0"/>
            </a:endParaRPr>
          </a:p>
        </p:txBody>
      </p:sp>
      <p:sp>
        <p:nvSpPr>
          <p:cNvPr id="104" name="Flowchart: Alternate Process 103"/>
          <p:cNvSpPr/>
          <p:nvPr/>
        </p:nvSpPr>
        <p:spPr>
          <a:xfrm>
            <a:off x="682439" y="11639596"/>
            <a:ext cx="1789091" cy="1249240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Gotham Narrow Bold" pitchFamily="2" charset="0"/>
              </a:rPr>
              <a:t>Have an OA question? </a:t>
            </a:r>
          </a:p>
          <a:p>
            <a:pPr algn="ctr"/>
            <a:r>
              <a:rPr lang="en-GB" sz="1600" dirty="0" smtClean="0">
                <a:latin typeface="Gotham Narrow Bold" pitchFamily="2" charset="0"/>
              </a:rPr>
              <a:t>Ask a Librarian!</a:t>
            </a:r>
          </a:p>
          <a:p>
            <a:pPr algn="ctr"/>
            <a:r>
              <a:rPr lang="en-GB" sz="1200" dirty="0" err="1" smtClean="0">
                <a:latin typeface="Gotham Narrow Medium" pitchFamily="2" charset="0"/>
              </a:rPr>
              <a:t>catherine.brendow</a:t>
            </a:r>
            <a:r>
              <a:rPr lang="en-GB" sz="1200" dirty="0" smtClean="0">
                <a:latin typeface="Gotham Narrow Medium" pitchFamily="2" charset="0"/>
              </a:rPr>
              <a:t/>
            </a:r>
            <a:br>
              <a:rPr lang="en-GB" sz="1200" dirty="0" smtClean="0">
                <a:latin typeface="Gotham Narrow Medium" pitchFamily="2" charset="0"/>
              </a:rPr>
            </a:br>
            <a:r>
              <a:rPr lang="en-GB" sz="1200" dirty="0" smtClean="0">
                <a:latin typeface="Gotham Narrow Medium" pitchFamily="2" charset="0"/>
              </a:rPr>
              <a:t>@graduateinstitute.ch</a:t>
            </a:r>
            <a:endParaRPr lang="en-GB" sz="1200" dirty="0">
              <a:latin typeface="Gotham Narrow Medium" pitchFamily="2" charset="0"/>
            </a:endParaRPr>
          </a:p>
        </p:txBody>
      </p:sp>
      <p:pic>
        <p:nvPicPr>
          <p:cNvPr id="112" name="Graphique 64" descr="Déverrouiller">
            <a:extLst>
              <a:ext uri="{FF2B5EF4-FFF2-40B4-BE49-F238E27FC236}">
                <a16:creationId xmlns:a16="http://schemas.microsoft.com/office/drawing/2014/main" id="{6B62ED25-25E6-4ADD-91CB-19FBA4B1027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676550">
            <a:off x="9100195" y="1196155"/>
            <a:ext cx="492643" cy="480709"/>
          </a:xfrm>
          <a:prstGeom prst="rect">
            <a:avLst/>
          </a:prstGeom>
        </p:spPr>
      </p:pic>
      <p:pic>
        <p:nvPicPr>
          <p:cNvPr id="113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9101943" y="1561964"/>
            <a:ext cx="222759" cy="222759"/>
          </a:xfrm>
          <a:prstGeom prst="rect">
            <a:avLst/>
          </a:prstGeom>
        </p:spPr>
      </p:pic>
      <p:pic>
        <p:nvPicPr>
          <p:cNvPr id="114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298472">
            <a:off x="8293524" y="992112"/>
            <a:ext cx="444371" cy="444371"/>
          </a:xfrm>
          <a:prstGeom prst="rect">
            <a:avLst/>
          </a:prstGeom>
        </p:spPr>
      </p:pic>
      <p:pic>
        <p:nvPicPr>
          <p:cNvPr id="115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8633617" y="856954"/>
            <a:ext cx="363614" cy="363614"/>
          </a:xfrm>
          <a:prstGeom prst="rect">
            <a:avLst/>
          </a:prstGeom>
        </p:spPr>
      </p:pic>
      <p:pic>
        <p:nvPicPr>
          <p:cNvPr id="116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3115857">
            <a:off x="8569253" y="1287282"/>
            <a:ext cx="450556" cy="450556"/>
          </a:xfrm>
          <a:prstGeom prst="rect">
            <a:avLst/>
          </a:prstGeom>
        </p:spPr>
      </p:pic>
      <p:pic>
        <p:nvPicPr>
          <p:cNvPr id="117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456957" y="1646992"/>
            <a:ext cx="203728" cy="203728"/>
          </a:xfrm>
          <a:prstGeom prst="rect">
            <a:avLst/>
          </a:prstGeom>
        </p:spPr>
      </p:pic>
      <p:pic>
        <p:nvPicPr>
          <p:cNvPr id="118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7809601" y="977653"/>
            <a:ext cx="624147" cy="624147"/>
          </a:xfrm>
          <a:prstGeom prst="rect">
            <a:avLst/>
          </a:prstGeom>
        </p:spPr>
      </p:pic>
      <p:pic>
        <p:nvPicPr>
          <p:cNvPr id="119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0157902">
            <a:off x="9392097" y="1243738"/>
            <a:ext cx="397581" cy="397581"/>
          </a:xfrm>
          <a:prstGeom prst="rect">
            <a:avLst/>
          </a:prstGeom>
        </p:spPr>
      </p:pic>
      <p:pic>
        <p:nvPicPr>
          <p:cNvPr id="120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907926">
            <a:off x="9522005" y="1244615"/>
            <a:ext cx="570825" cy="570825"/>
          </a:xfrm>
          <a:prstGeom prst="rect">
            <a:avLst/>
          </a:prstGeom>
        </p:spPr>
      </p:pic>
      <p:pic>
        <p:nvPicPr>
          <p:cNvPr id="121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9349057">
            <a:off x="9467392" y="1036575"/>
            <a:ext cx="222759" cy="22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296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Gotham Narrow Medium</vt:lpstr>
      <vt:lpstr>Gotham Narrow Thin</vt:lpstr>
      <vt:lpstr>Gotham Narrow Ultra</vt:lpstr>
      <vt:lpstr>Office Theme</vt:lpstr>
      <vt:lpstr>PowerPoint Presentation</vt:lpstr>
    </vt:vector>
  </TitlesOfParts>
  <Company>IHEID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Guillaume Pasquier</dc:creator>
  <cp:lastModifiedBy>Guillaume Pasquier</cp:lastModifiedBy>
  <cp:revision>77</cp:revision>
  <cp:lastPrinted>2023-10-27T11:36:12Z</cp:lastPrinted>
  <dcterms:created xsi:type="dcterms:W3CDTF">2023-09-28T11:22:23Z</dcterms:created>
  <dcterms:modified xsi:type="dcterms:W3CDTF">2023-10-27T11:38:21Z</dcterms:modified>
</cp:coreProperties>
</file>