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51"/>
  </p:notesMasterIdLst>
  <p:sldIdLst>
    <p:sldId id="256" r:id="rId2"/>
    <p:sldId id="602" r:id="rId3"/>
    <p:sldId id="603" r:id="rId4"/>
    <p:sldId id="418" r:id="rId5"/>
    <p:sldId id="604" r:id="rId6"/>
    <p:sldId id="482" r:id="rId7"/>
    <p:sldId id="271" r:id="rId8"/>
    <p:sldId id="272" r:id="rId9"/>
    <p:sldId id="273" r:id="rId10"/>
    <p:sldId id="269" r:id="rId11"/>
    <p:sldId id="528" r:id="rId12"/>
    <p:sldId id="532" r:id="rId13"/>
    <p:sldId id="529" r:id="rId14"/>
    <p:sldId id="530" r:id="rId15"/>
    <p:sldId id="259" r:id="rId16"/>
    <p:sldId id="538" r:id="rId17"/>
    <p:sldId id="555" r:id="rId18"/>
    <p:sldId id="539" r:id="rId19"/>
    <p:sldId id="535" r:id="rId20"/>
    <p:sldId id="540" r:id="rId21"/>
    <p:sldId id="553" r:id="rId22"/>
    <p:sldId id="537" r:id="rId23"/>
    <p:sldId id="550" r:id="rId24"/>
    <p:sldId id="262" r:id="rId25"/>
    <p:sldId id="536" r:id="rId26"/>
    <p:sldId id="542" r:id="rId27"/>
    <p:sldId id="544" r:id="rId28"/>
    <p:sldId id="548" r:id="rId29"/>
    <p:sldId id="612" r:id="rId30"/>
    <p:sldId id="605" r:id="rId31"/>
    <p:sldId id="606" r:id="rId32"/>
    <p:sldId id="549" r:id="rId33"/>
    <p:sldId id="614" r:id="rId34"/>
    <p:sldId id="613" r:id="rId35"/>
    <p:sldId id="551" r:id="rId36"/>
    <p:sldId id="545" r:id="rId37"/>
    <p:sldId id="546" r:id="rId38"/>
    <p:sldId id="554" r:id="rId39"/>
    <p:sldId id="517" r:id="rId40"/>
    <p:sldId id="480" r:id="rId41"/>
    <p:sldId id="556" r:id="rId42"/>
    <p:sldId id="527" r:id="rId43"/>
    <p:sldId id="558" r:id="rId44"/>
    <p:sldId id="534" r:id="rId45"/>
    <p:sldId id="607" r:id="rId46"/>
    <p:sldId id="608" r:id="rId47"/>
    <p:sldId id="405" r:id="rId48"/>
    <p:sldId id="611" r:id="rId49"/>
    <p:sldId id="489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etropolis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ECDE3C8-87D1-48CA-A7B2-3433C6DF22C0}">
          <p14:sldIdLst>
            <p14:sldId id="256"/>
            <p14:sldId id="602"/>
            <p14:sldId id="603"/>
            <p14:sldId id="418"/>
            <p14:sldId id="604"/>
          </p14:sldIdLst>
        </p14:section>
        <p14:section name="what is open science" id="{4334B290-D284-4A68-8391-0F333B25FC0C}">
          <p14:sldIdLst>
            <p14:sldId id="482"/>
            <p14:sldId id="271"/>
            <p14:sldId id="272"/>
            <p14:sldId id="273"/>
            <p14:sldId id="269"/>
          </p14:sldIdLst>
        </p14:section>
        <p14:section name="open science hardware" id="{533B8B5A-8830-42BB-B4E1-ED290AEACEDE}">
          <p14:sldIdLst>
            <p14:sldId id="528"/>
            <p14:sldId id="532"/>
            <p14:sldId id="529"/>
            <p14:sldId id="530"/>
            <p14:sldId id="259"/>
            <p14:sldId id="538"/>
            <p14:sldId id="555"/>
            <p14:sldId id="539"/>
            <p14:sldId id="535"/>
          </p14:sldIdLst>
        </p14:section>
        <p14:section name="examples" id="{60D9E9DD-65A2-4AB6-BBDD-F8F8364B8408}">
          <p14:sldIdLst>
            <p14:sldId id="540"/>
            <p14:sldId id="553"/>
            <p14:sldId id="537"/>
            <p14:sldId id="550"/>
            <p14:sldId id="262"/>
            <p14:sldId id="536"/>
            <p14:sldId id="542"/>
            <p14:sldId id="544"/>
            <p14:sldId id="548"/>
            <p14:sldId id="612"/>
            <p14:sldId id="605"/>
            <p14:sldId id="606"/>
            <p14:sldId id="549"/>
            <p14:sldId id="614"/>
            <p14:sldId id="613"/>
          </p14:sldIdLst>
        </p14:section>
        <p14:section name="call to action" id="{62E5A382-6F5B-45E6-9DFD-2B36B580CC77}">
          <p14:sldIdLst>
            <p14:sldId id="551"/>
            <p14:sldId id="545"/>
            <p14:sldId id="546"/>
            <p14:sldId id="554"/>
            <p14:sldId id="517"/>
            <p14:sldId id="480"/>
            <p14:sldId id="556"/>
            <p14:sldId id="527"/>
            <p14:sldId id="558"/>
            <p14:sldId id="534"/>
            <p14:sldId id="607"/>
            <p14:sldId id="608"/>
            <p14:sldId id="405"/>
            <p14:sldId id="611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A3EA"/>
    <a:srgbClr val="FFFFFF"/>
    <a:srgbClr val="E3E3E3"/>
    <a:srgbClr val="DFDFDF"/>
    <a:srgbClr val="000000"/>
    <a:srgbClr val="E8AD35"/>
    <a:srgbClr val="191919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7.001%" autoAdjust="0"/>
    <p:restoredTop sz="83.661%" autoAdjust="0"/>
  </p:normalViewPr>
  <p:slideViewPr>
    <p:cSldViewPr snapToGrid="0">
      <p:cViewPr varScale="1">
        <p:scale>
          <a:sx n="55" d="100"/>
          <a:sy n="55" d="100"/>
        </p:scale>
        <p:origin x="104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slide" Target="slides/slide38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font" Target="fonts/font4.fntdata"/><Relationship Id="rId63" Type="http://purl.oclc.org/ooxml/officeDocument/relationships/tableStyles" Target="tableStyle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font" Target="fonts/font2.fntdata"/><Relationship Id="rId58" Type="http://purl.oclc.org/ooxml/officeDocument/relationships/font" Target="fonts/font7.fntdata"/><Relationship Id="rId5" Type="http://purl.oclc.org/ooxml/officeDocument/relationships/slide" Target="slides/slide4.xml"/><Relationship Id="rId61" Type="http://purl.oclc.org/ooxml/officeDocument/relationships/viewProps" Target="viewProps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font" Target="fonts/font5.fntdata"/><Relationship Id="rId8" Type="http://purl.oclc.org/ooxml/officeDocument/relationships/slide" Target="slides/slide7.xml"/><Relationship Id="rId51" Type="http://purl.oclc.org/ooxml/officeDocument/relationships/notesMaster" Target="notesMasters/notesMaster1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font" Target="fonts/font8.fntdata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font" Target="fonts/font3.fntdata"/><Relationship Id="rId62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font" Target="fonts/font6.fntdata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font" Target="fonts/font1.fntdata"/><Relationship Id="rId60" Type="http://purl.oclc.org/ooxml/officeDocument/relationships/presProps" Target="presProps.xml"/><Relationship Id="rId4" Type="http://purl.oclc.org/ooxml/officeDocument/relationships/slide" Target="slides/slide3.xml"/><Relationship Id="rId9" Type="http://purl.oclc.org/ooxml/officeDocument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BA856-A9D7-4D3D-9F08-F7484DF077E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052D-2111-4FEC-93E6-A769448A7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11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2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29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32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47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85470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8973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6091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48351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55897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5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publicdomain/zero/1.0/" TargetMode="External"/><Relationship Id="rId3" Type="http://purl.oclc.org/ooxml/officeDocument/relationships/hyperlink" Target="https://creativecommons.org/licenses/by-sa/4.0/" TargetMode="External"/><Relationship Id="rId7" Type="http://purl.oclc.org/ooxml/officeDocument/relationships/hyperlink" Target="https://commons.wikimedia.org/wiki/File:Fediverse_logo_proposal.svg" TargetMode="External"/><Relationship Id="rId2" Type="http://purl.oclc.org/ooxml/officeDocument/relationships/notesSlide" Target="../notesSlides/notesSlide1.xml"/><Relationship Id="rId1" Type="http://purl.oclc.org/ooxml/officeDocument/relationships/slideLayout" Target="../slideLayouts/slideLayout4.xml"/><Relationship Id="rId6" Type="http://purl.oclc.org/ooxml/officeDocument/relationships/image" Target="../media/image3.png"/><Relationship Id="rId5" Type="http://purl.oclc.org/ooxml/officeDocument/relationships/image" Target="../media/image2.svg"/><Relationship Id="rId4" Type="http://purl.oclc.org/ooxml/officeDocument/relationships/image" Target="../media/image1.png"/><Relationship Id="rId9" Type="http://purl.oclc.org/ooxml/officeDocument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share-your-work/public-domain/freeworks/" TargetMode="External"/><Relationship Id="rId2" Type="http://purl.oclc.org/ooxml/officeDocument/relationships/slideLayout" Target="../slideLayouts/slideLayout1.xml"/><Relationship Id="rId1" Type="http://purl.oclc.org/ooxml/officeDocument/relationships/tags" Target="../tags/tag3.xml"/><Relationship Id="rId4" Type="http://purl.oclc.org/ooxml/officeDocument/relationships/hyperlink" Target="https://creativecommons.org/licenses/by/4.0/" TargetMode="Externa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2.xml"/><Relationship Id="rId2" Type="http://purl.oclc.org/ooxml/officeDocument/relationships/slideLayout" Target="../slideLayouts/slideLayout1.xml"/><Relationship Id="rId1" Type="http://purl.oclc.org/ooxml/officeDocument/relationships/tags" Target="../tags/tag4.xml"/><Relationship Id="rId5" Type="http://purl.oclc.org/ooxml/officeDocument/relationships/hyperlink" Target="https://flic.kr/p/2nZFvyS" TargetMode="External"/><Relationship Id="rId4" Type="http://purl.oclc.org/ooxml/officeDocument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11.jpg"/><Relationship Id="rId2" Type="http://purl.oclc.org/ooxml/officeDocument/relationships/notesSlide" Target="../notesSlides/notesSlide3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2.0/" TargetMode="External"/><Relationship Id="rId4" Type="http://purl.oclc.org/ooxml/officeDocument/relationships/hyperlink" Target="https://flic.kr/p/p4wTPq" TargetMode="Externa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&#1052;&#1080;&#1082;&#1088;&#1086;&#1089;&#1082;&#1086;&#1087;1.jpg" TargetMode="External"/><Relationship Id="rId2" Type="http://purl.oclc.org/ooxml/officeDocument/relationships/image" Target="../media/image1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hyperlink" Target="https://redd.it/qbh5as" TargetMode="External"/><Relationship Id="rId2" Type="http://purl.oclc.org/ooxml/officeDocument/relationships/image" Target="../media/image13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14.png"/><Relationship Id="rId1" Type="http://purl.oclc.org/ooxml/officeDocument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hyperlink" Target="https://www.eff.org/deeplinks/2021/08/starve-beast-monopoly-power-and-political-corruption" TargetMode="External"/><Relationship Id="rId2" Type="http://purl.oclc.org/ooxml/officeDocument/relationships/image" Target="../media/image15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3.0/us/" TargetMode="Externa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16.jpg"/><Relationship Id="rId2" Type="http://purl.oclc.org/ooxml/officeDocument/relationships/slideLayout" Target="../slideLayouts/slideLayout1.xml"/><Relationship Id="rId1" Type="http://purl.oclc.org/ooxml/officeDocument/relationships/tags" Target="../tags/tag6.xml"/><Relationship Id="rId5" Type="http://purl.oclc.org/ooxml/officeDocument/relationships/hyperlink" Target="https://forum.openhardware.science/u/jarancio/" TargetMode="External"/><Relationship Id="rId4" Type="http://purl.oclc.org/ooxml/officeDocument/relationships/hyperlink" Target="https://sparcopen.org/impact-story/often-overlooked-sharing-of-hardware-is-a-missing-link-in-open-science-puzzle/" TargetMode="External"/></Relationships>
</file>

<file path=ppt/slides/_rels/slide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hyperlink" Target="https://www.oshwa.org/definition/" TargetMode="External"/><Relationship Id="rId1" Type="http://purl.oclc.org/ooxml/officeDocument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17.jpg"/><Relationship Id="rId2" Type="http://purl.oclc.org/ooxml/officeDocument/relationships/hyperlink" Target="https://openpcr.org/" TargetMode="External"/><Relationship Id="rId1" Type="http://purl.oclc.org/ooxml/officeDocument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hyperlink" Target="https://openflexure.org/assets/devices_wide.jpg" TargetMode="External"/><Relationship Id="rId2" Type="http://purl.oclc.org/ooxml/officeDocument/relationships/image" Target="../media/image18.jpg"/><Relationship Id="rId1" Type="http://purl.oclc.org/ooxml/officeDocument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purl.oclc.org/ooxml/officeDocument/relationships/hyperlink" Target="https://doi.org/10.12688/f1000research.21294.1" TargetMode="External"/><Relationship Id="rId3" Type="http://purl.oclc.org/ooxml/officeDocument/relationships/image" Target="../media/image19.jpg"/><Relationship Id="rId7" Type="http://purl.oclc.org/ooxml/officeDocument/relationships/image" Target="../media/image21.jpg"/><Relationship Id="rId2" Type="http://purl.oclc.org/ooxml/officeDocument/relationships/slideLayout" Target="../slideLayouts/slideLayout1.xml"/><Relationship Id="rId1" Type="http://purl.oclc.org/ooxml/officeDocument/relationships/tags" Target="../tags/tag7.xml"/><Relationship Id="rId6" Type="http://purl.oclc.org/ooxml/officeDocument/relationships/hyperlink" Target="http://creativecommons.org/licenses/by/4.0/" TargetMode="External"/><Relationship Id="rId5" Type="http://purl.oclc.org/ooxml/officeDocument/relationships/hyperlink" Target="https://doi.org/10.1364/BOE.385729" TargetMode="External"/><Relationship Id="rId4" Type="http://purl.oclc.org/ooxml/officeDocument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19.jpg"/><Relationship Id="rId7" Type="http://purl.oclc.org/ooxml/officeDocument/relationships/hyperlink" Target="https://doi.org/10.12688/f1000research.21294.1" TargetMode="External"/><Relationship Id="rId2" Type="http://purl.oclc.org/ooxml/officeDocument/relationships/slideLayout" Target="../slideLayouts/slideLayout1.xml"/><Relationship Id="rId1" Type="http://purl.oclc.org/ooxml/officeDocument/relationships/tags" Target="../tags/tag8.xml"/><Relationship Id="rId6" Type="http://purl.oclc.org/ooxml/officeDocument/relationships/hyperlink" Target="http://creativecommons.org/licenses/by/4.0/" TargetMode="External"/><Relationship Id="rId5" Type="http://purl.oclc.org/ooxml/officeDocument/relationships/hyperlink" Target="https://doi.org/10.1364/BOE.385729" TargetMode="External"/><Relationship Id="rId4" Type="http://purl.oclc.org/ooxml/officeDocument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hyperlink" Target="https://doi.org/10.1364/BOE.385729" TargetMode="External"/><Relationship Id="rId2" Type="http://purl.oclc.org/ooxml/officeDocument/relationships/image" Target="../media/image20.pn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4.0/" TargetMode="External"/></Relationships>
</file>

<file path=ppt/slides/_rels/slide2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image" Target="../media/image22.jpg"/><Relationship Id="rId2" Type="http://purl.oclc.org/ooxml/officeDocument/relationships/notesSlide" Target="../notesSlides/notesSlide4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4.0/" TargetMode="External"/><Relationship Id="rId5" Type="http://purl.oclc.org/ooxml/officeDocument/relationships/hyperlink" Target="https://www.opensourceimaging.org/wp-content/uploads/open_source_magnetic_resonance_imaging_news_osii-one_figure2.jpg" TargetMode="External"/><Relationship Id="rId4" Type="http://purl.oclc.org/ooxml/officeDocument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25.jpg"/><Relationship Id="rId2" Type="http://purl.oclc.org/ooxml/officeDocument/relationships/image" Target="../media/image24.jpg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4.0/" TargetMode="External"/><Relationship Id="rId4" Type="http://purl.oclc.org/ooxml/officeDocument/relationships/hyperlink" Target="https://www.opensourceecology.org/gvcs/" TargetMode="External"/></Relationships>
</file>

<file path=ppt/slides/_rels/slide31.xml.rels><?xml version="1.0" encoding="UTF-8" standalone="yes"?>
<Relationships xmlns="http://schemas.openxmlformats.org/package/2006/relationships"><Relationship Id="rId3" Type="http://purl.oclc.org/ooxml/officeDocument/relationships/image" Target="../media/image27.png"/><Relationship Id="rId2" Type="http://purl.oclc.org/ooxml/officeDocument/relationships/image" Target="../media/image26.png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4.0/" TargetMode="External"/><Relationship Id="rId4" Type="http://purl.oclc.org/ooxml/officeDocument/relationships/hyperlink" Target="https://libre.solar/hardware/" TargetMode="Externa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image" Target="../media/image28.jpg"/><Relationship Id="rId2" Type="http://purl.oclc.org/ooxml/officeDocument/relationships/notesSlide" Target="../notesSlides/notesSlide5.xml"/><Relationship Id="rId1" Type="http://purl.oclc.org/ooxml/officeDocument/relationships/slideLayout" Target="../slideLayouts/slideLayout1.xml"/><Relationship Id="rId4" Type="http://purl.oclc.org/ooxml/officeDocument/relationships/hyperlink" Target="https://www.oresat.org/satellites/oresat0" TargetMode="External"/></Relationships>
</file>

<file path=ppt/slides/_rels/slide3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hyperlink" Target="https://doi.org/10.1016/j.ohx.2020.e00139" TargetMode="External"/><Relationship Id="rId2" Type="http://purl.oclc.org/ooxml/officeDocument/relationships/slideLayout" Target="../slideLayouts/slideLayout1.xml"/><Relationship Id="rId1" Type="http://purl.oclc.org/ooxml/officeDocument/relationships/tags" Target="../tags/tag9.xml"/><Relationship Id="rId5" Type="http://purl.oclc.org/ooxml/officeDocument/relationships/hyperlink" Target="https://www.appropedia.org/File:Jmp.JPG" TargetMode="External"/><Relationship Id="rId4" Type="http://purl.oclc.org/ooxml/officeDocument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3.xml"/><Relationship Id="rId1" Type="http://purl.oclc.org/ooxml/officeDocument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3.xml"/><Relationship Id="rId1" Type="http://purl.oclc.org/ooxml/officeDocument/relationships/tags" Target="../tags/tag11.xml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DIN-Logo.svg" TargetMode="External"/><Relationship Id="rId2" Type="http://purl.oclc.org/ooxml/officeDocument/relationships/slideLayout" Target="../slideLayouts/slideLayout3.xml"/><Relationship Id="rId1" Type="http://purl.oclc.org/ooxml/officeDocument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6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40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hyperlink" Target="https://openhardware.science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41.xml.rels><?xml version="1.0" encoding="UTF-8" standalone="yes"?>
<Relationships xmlns="http://schemas.openxmlformats.org/package/2006/relationships"><Relationship Id="rId8" Type="http://purl.oclc.org/ooxml/officeDocument/relationships/hyperlink" Target="https://www.internetofproduction.org/" TargetMode="External"/><Relationship Id="rId3" Type="http://purl.oclc.org/ooxml/officeDocument/relationships/hyperlink" Target="https://openhardware.science/" TargetMode="External"/><Relationship Id="rId7" Type="http://purl.oclc.org/ooxml/officeDocument/relationships/image" Target="../media/image30.png"/><Relationship Id="rId2" Type="http://purl.oclc.org/ooxml/officeDocument/relationships/slideLayout" Target="../slideLayouts/slideLayout1.xml"/><Relationship Id="rId1" Type="http://purl.oclc.org/ooxml/officeDocument/relationships/tags" Target="../tags/tag13.xml"/><Relationship Id="rId6" Type="http://purl.oclc.org/ooxml/officeDocument/relationships/hyperlink" Target="https://www.oshwa.org/" TargetMode="External"/><Relationship Id="rId11" Type="http://purl.oclc.org/ooxml/officeDocument/relationships/image" Target="../media/image32.png"/><Relationship Id="rId5" Type="http://purl.oclc.org/ooxml/officeDocument/relationships/hyperlink" Target="https://creativecommons.org/licenses/by/4.0/" TargetMode="External"/><Relationship Id="rId10" Type="http://purl.oclc.org/ooxml/officeDocument/relationships/hyperlink" Target="https://opensciencehardware.org/" TargetMode="External"/><Relationship Id="rId4" Type="http://purl.oclc.org/ooxml/officeDocument/relationships/image" Target="../media/image3.png"/><Relationship Id="rId9" Type="http://purl.oclc.org/ooxml/officeDocument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purl.oclc.org/ooxml/officeDocument/relationships/image" Target="../media/image33.jpg"/><Relationship Id="rId2" Type="http://purl.oclc.org/ooxml/officeDocument/relationships/slideLayout" Target="../slideLayouts/slideLayout1.xml"/><Relationship Id="rId1" Type="http://purl.oclc.org/ooxml/officeDocument/relationships/tags" Target="../tags/tag14.xml"/><Relationship Id="rId6" Type="http://purl.oclc.org/ooxml/officeDocument/relationships/hyperlink" Target="https://doi.org/kr63" TargetMode="External"/><Relationship Id="rId5" Type="http://purl.oclc.org/ooxml/officeDocument/relationships/hyperlink" Target="https://doi.org/kr6w" TargetMode="External"/><Relationship Id="rId4" Type="http://purl.oclc.org/ooxml/officeDocument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3" Type="http://purl.oclc.org/ooxml/officeDocument/relationships/image" Target="../media/image35.png"/><Relationship Id="rId2" Type="http://purl.oclc.org/ooxml/officeDocument/relationships/hyperlink" Target="https://openhardware.space/" TargetMode="Externa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4.0/" TargetMode="External"/><Relationship Id="rId4" Type="http://purl.oclc.org/ooxml/officeDocument/relationships/image" Target="../media/image36.svg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licenses/by/3.0/" TargetMode="External"/><Relationship Id="rId2" Type="http://purl.oclc.org/ooxml/officeDocument/relationships/hyperlink" Target="https://thenounproject.com/icon/wind-turbine-4929665/" TargetMode="External"/><Relationship Id="rId1" Type="http://purl.oclc.org/ooxml/officeDocument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licenses/by/3.0/" TargetMode="External"/><Relationship Id="rId2" Type="http://purl.oclc.org/ooxml/officeDocument/relationships/hyperlink" Target="https://thenounproject.com/icon/wind-turbine-4929665/" TargetMode="External"/><Relationship Id="rId1" Type="http://purl.oclc.org/ooxml/officeDocument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6.xml"/><Relationship Id="rId2" Type="http://purl.oclc.org/ooxml/officeDocument/relationships/slideLayout" Target="../slideLayouts/slideLayout1.xml"/><Relationship Id="rId1" Type="http://purl.oclc.org/ooxml/officeDocument/relationships/tags" Target="../tags/tag15.xml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kr.com/photos/kevinmgill/36022366223/" TargetMode="External"/><Relationship Id="rId4" Type="http://purl.oclc.org/ooxml/officeDocument/relationships/image" Target="../media/image5.jpg"/></Relationships>
</file>

<file path=ppt/slides/_rels/slide4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purl.oclc.org/ooxml/officeDocument/relationships/hyperlink" Target="https://commons.wikimedia.org/wiki/File:Fediverse_logo_proposal.svg" TargetMode="External"/><Relationship Id="rId3" Type="http://purl.oclc.org/ooxml/officeDocument/relationships/image" Target="../media/image1.png"/><Relationship Id="rId7" Type="http://purl.oclc.org/ooxml/officeDocument/relationships/hyperlink" Target="https://creativecommons.org/licenses/by/3.0/" TargetMode="External"/><Relationship Id="rId12" Type="http://purl.oclc.org/ooxml/officeDocument/relationships/image" Target="../media/image4.png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thenounproject.com/icon/1002247/" TargetMode="External"/><Relationship Id="rId11" Type="http://purl.oclc.org/ooxml/officeDocument/relationships/hyperlink" Target="https://doi.org/10.5281/zenodo.8342415" TargetMode="External"/><Relationship Id="rId5" Type="http://purl.oclc.org/ooxml/officeDocument/relationships/hyperlink" Target="https://thenounproject.com/search/?q=internet&amp;i=1213108" TargetMode="External"/><Relationship Id="rId10" Type="http://purl.oclc.org/ooxml/officeDocument/relationships/image" Target="../media/image37.png"/><Relationship Id="rId4" Type="http://purl.oclc.org/ooxml/officeDocument/relationships/image" Target="../media/image2.svg"/><Relationship Id="rId9" Type="http://purl.oclc.org/ooxml/officeDocument/relationships/hyperlink" Target="https://creativecommons.org/publicdomain/zero/1.0/" TargetMode="External"/></Relationships>
</file>

<file path=ppt/slides/_rels/slide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hyperlink" Target="https://openpeeps.com/" TargetMode="External"/><Relationship Id="rId2" Type="http://purl.oclc.org/ooxml/officeDocument/relationships/image" Target="../media/image7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Joseph_Wright_of_Derby_The_Alchemist.jpg" TargetMode="External"/><Relationship Id="rId2" Type="http://purl.oclc.org/ooxml/officeDocument/relationships/image" Target="../media/image8.jpg"/><Relationship Id="rId1" Type="http://purl.oclc.org/ooxml/officeDocument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9.png"/><Relationship Id="rId2" Type="http://purl.oclc.org/ooxml/officeDocument/relationships/slideLayout" Target="../slideLayouts/slideLayout1.xml"/><Relationship Id="rId1" Type="http://purl.oclc.org/ooxml/officeDocument/relationships/tags" Target="../tags/tag1.xml"/><Relationship Id="rId6" Type="http://purl.oclc.org/ooxml/officeDocument/relationships/hyperlink" Target="https://creativecommons.org/licenses/by-sa/3.0/deed.en" TargetMode="External"/><Relationship Id="rId5" Type="http://purl.oclc.org/ooxml/officeDocument/relationships/hyperlink" Target="https://commons.wikimedia.org/wiki/File:Cory_Doctorow_by_Gage_Skidmore.jpg" TargetMode="External"/><Relationship Id="rId4" Type="http://purl.oclc.org/ooxml/officeDocument/relationships/hyperlink" Target="https://youtu.be/2-CvOrDODds?t=678" TargetMode="Externa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FA9A0-C9AA-4CDA-B81D-5598118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335308"/>
            <a:ext cx="11088758" cy="2407892"/>
          </a:xfrm>
        </p:spPr>
        <p:txBody>
          <a:bodyPr>
            <a:normAutofit fontScale="90%"/>
          </a:bodyPr>
          <a:lstStyle/>
          <a:p>
            <a:r>
              <a:rPr lang="en-GB" sz="8000" dirty="0"/>
              <a:t>Open source </a:t>
            </a:r>
            <a:r>
              <a:rPr lang="en-GB" sz="8000" b="1" dirty="0"/>
              <a:t>hardware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for more equitable &amp; sustainable tech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2FFB2-077C-4D4A-B070-A50767A09A0A}"/>
              </a:ext>
            </a:extLst>
          </p:cNvPr>
          <p:cNvSpPr txBox="1"/>
          <p:nvPr/>
        </p:nvSpPr>
        <p:spPr>
          <a:xfrm>
            <a:off x="410816" y="3908225"/>
            <a:ext cx="5920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Pen-Yuan Hsing </a:t>
            </a:r>
            <a:r>
              <a:rPr lang="en-GB" sz="1600" dirty="0">
                <a:solidFill>
                  <a:schemeClr val="tx2"/>
                </a:solidFill>
              </a:rPr>
              <a:t>1,2</a:t>
            </a:r>
          </a:p>
          <a:p>
            <a:r>
              <a:rPr lang="en-GB" sz="2400" dirty="0">
                <a:solidFill>
                  <a:schemeClr val="tx2"/>
                </a:solidFill>
              </a:rPr>
              <a:t>Brianna Johns </a:t>
            </a:r>
            <a:r>
              <a:rPr lang="en-GB" sz="1600" dirty="0">
                <a:solidFill>
                  <a:schemeClr val="tx2"/>
                </a:solidFill>
              </a:rPr>
              <a:t>1</a:t>
            </a:r>
          </a:p>
          <a:p>
            <a:r>
              <a:rPr lang="en-GB" sz="1600" dirty="0"/>
              <a:t>1</a:t>
            </a:r>
            <a:r>
              <a:rPr lang="en-GB" sz="2400" dirty="0"/>
              <a:t> Gathering for Open Science Hardware</a:t>
            </a:r>
          </a:p>
          <a:p>
            <a:r>
              <a:rPr lang="en-GB" sz="1600" dirty="0"/>
              <a:t>2</a:t>
            </a:r>
            <a:r>
              <a:rPr lang="en-GB" sz="2400" dirty="0"/>
              <a:t> University of Bristol, United Kingdom</a:t>
            </a:r>
          </a:p>
          <a:p>
            <a:endParaRPr lang="en-GB" sz="2400" dirty="0"/>
          </a:p>
          <a:p>
            <a:r>
              <a:rPr lang="en-GB" sz="2400" dirty="0"/>
              <a:t>16:00 (UTC+1) 14 September 2023</a:t>
            </a:r>
            <a:br>
              <a:rPr lang="en-GB" sz="2400" dirty="0"/>
            </a:br>
            <a:r>
              <a:rPr lang="en-GB" sz="2400" dirty="0"/>
              <a:t>Open Technology for Sustainability Day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F2A8261D-D9B3-4A56-ADE1-2B7CA51B3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0099" y="5504908"/>
            <a:ext cx="2889194" cy="101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5B7F7-F3F9-46F5-B9B9-50E87BECE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8" y="4417620"/>
            <a:ext cx="2889194" cy="82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7BC81-6562-4E93-B56D-977965F35AD1}"/>
              </a:ext>
            </a:extLst>
          </p:cNvPr>
          <p:cNvSpPr txBox="1"/>
          <p:nvPr/>
        </p:nvSpPr>
        <p:spPr>
          <a:xfrm>
            <a:off x="8990098" y="3038224"/>
            <a:ext cx="30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@GOSHCommunity</a:t>
            </a:r>
          </a:p>
          <a:p>
            <a:r>
              <a:rPr lang="en-US" sz="2400" dirty="0"/>
              <a:t>#openscience</a:t>
            </a:r>
          </a:p>
          <a:p>
            <a:r>
              <a:rPr lang="en-US" sz="2400" dirty="0"/>
              <a:t>#openhardware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07172-CEF8-4CF9-BBE1-E528A8894C48}"/>
              </a:ext>
            </a:extLst>
          </p:cNvPr>
          <p:cNvSpPr txBox="1"/>
          <p:nvPr/>
        </p:nvSpPr>
        <p:spPr>
          <a:xfrm>
            <a:off x="7824383" y="6616610"/>
            <a:ext cx="4355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7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8"/>
              </a:rPr>
              <a:t>CC0</a:t>
            </a:r>
            <a:endParaRPr lang="en-GB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4FD4B-C4EB-4A37-9C93-A1970E18F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32" y="3286344"/>
            <a:ext cx="702138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3281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186463" y="1395229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158834" y="1395229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158834" y="2503225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158834" y="3611221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158833" y="4719217"/>
            <a:ext cx="314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611779"/>
            <a:ext cx="557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adapted from “</a:t>
            </a:r>
            <a:r>
              <a:rPr lang="en-GB" sz="1000" dirty="0">
                <a:hlinkClick r:id="rId3"/>
              </a:rPr>
              <a:t>Understanding Free Cultural Works</a:t>
            </a:r>
            <a:r>
              <a:rPr lang="en-GB" sz="1000" dirty="0"/>
              <a:t>” by Creative Commons,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4B5354-5609-761A-8271-F3690B5E76AF}"/>
              </a:ext>
            </a:extLst>
          </p:cNvPr>
          <p:cNvGrpSpPr/>
          <p:nvPr/>
        </p:nvGrpSpPr>
        <p:grpSpPr>
          <a:xfrm>
            <a:off x="0" y="1447800"/>
            <a:ext cx="12192000" cy="5410200"/>
            <a:chOff x="0" y="1447800"/>
            <a:chExt cx="12192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B0141-2A0B-F85A-1989-5FB9B0DA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121920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3619D3-C4C2-06E3-7AF0-706CF31E79E3}"/>
                </a:ext>
              </a:extLst>
            </p:cNvPr>
            <p:cNvSpPr txBox="1"/>
            <p:nvPr/>
          </p:nvSpPr>
          <p:spPr>
            <a:xfrm>
              <a:off x="0" y="6611779"/>
              <a:ext cx="4011562" cy="246221"/>
            </a:xfrm>
            <a:prstGeom prst="rect">
              <a:avLst/>
            </a:prstGeom>
            <a:solidFill>
              <a:srgbClr val="000000">
                <a:alpha val="50%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Apollo 17 Station 1 Panorama by NASA </a:t>
              </a:r>
              <a:r>
                <a:rPr lang="it-IT" sz="1000" dirty="0">
                  <a:hlinkClick r:id="rId5"/>
                </a:rPr>
                <a:t>from Flickr</a:t>
              </a:r>
              <a:r>
                <a:rPr lang="it-IT" sz="1000" dirty="0"/>
                <a:t>, public domain</a:t>
              </a:r>
              <a:endParaRPr lang="en-GB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13D007-2560-53A0-9D86-91D57BD242A6}"/>
              </a:ext>
            </a:extLst>
          </p:cNvPr>
          <p:cNvSpPr txBox="1"/>
          <p:nvPr/>
        </p:nvSpPr>
        <p:spPr>
          <a:xfrm>
            <a:off x="1524001" y="45228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3B52-1999-096B-9121-3FCE54D1B173}"/>
              </a:ext>
            </a:extLst>
          </p:cNvPr>
          <p:cNvSpPr txBox="1"/>
          <p:nvPr/>
        </p:nvSpPr>
        <p:spPr>
          <a:xfrm>
            <a:off x="3136491" y="1447800"/>
            <a:ext cx="8150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underpins much of 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771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0C26E-32B8-8344-4CD6-F4129D8E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69528-0CE9-CC4E-F32E-F07B651B8328}"/>
              </a:ext>
            </a:extLst>
          </p:cNvPr>
          <p:cNvSpPr txBox="1"/>
          <p:nvPr/>
        </p:nvSpPr>
        <p:spPr>
          <a:xfrm>
            <a:off x="0" y="6611779"/>
            <a:ext cx="4581833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Large Hadron Collider - CMS Detector by Luigi </a:t>
            </a:r>
            <a:r>
              <a:rPr lang="en-GB" sz="1000" dirty="0" err="1"/>
              <a:t>Selmi</a:t>
            </a:r>
            <a:r>
              <a:rPr lang="en-GB" sz="1000" dirty="0"/>
              <a:t> </a:t>
            </a:r>
            <a:r>
              <a:rPr lang="en-GB" sz="1000" dirty="0">
                <a:hlinkClick r:id="rId4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84866801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4226B-EC99-5433-688D-9359C5E2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3CB4-BC85-B5A9-5936-891D5D530F3F}"/>
              </a:ext>
            </a:extLst>
          </p:cNvPr>
          <p:cNvSpPr txBox="1"/>
          <p:nvPr/>
        </p:nvSpPr>
        <p:spPr>
          <a:xfrm>
            <a:off x="0" y="6611779"/>
            <a:ext cx="4454013" cy="246221"/>
          </a:xfrm>
          <a:prstGeom prst="rect">
            <a:avLst/>
          </a:prstGeom>
          <a:solidFill>
            <a:schemeClr val="bg1">
              <a:alpha val="5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Микроскоп1 by </a:t>
            </a:r>
            <a:r>
              <a:rPr lang="en-GB" sz="1000" dirty="0" err="1"/>
              <a:t>SergeyZabelinASU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39242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154A-9DAA-0B3C-A331-75DF4E1F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D8798-2DAC-BF54-F868-80C5E262C279}"/>
              </a:ext>
            </a:extLst>
          </p:cNvPr>
          <p:cNvSpPr txBox="1"/>
          <p:nvPr/>
        </p:nvSpPr>
        <p:spPr>
          <a:xfrm>
            <a:off x="0" y="6611779"/>
            <a:ext cx="3932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12" </a:t>
            </a:r>
            <a:r>
              <a:rPr lang="en-GB" sz="1000" dirty="0" err="1"/>
              <a:t>Powerbook</a:t>
            </a:r>
            <a:r>
              <a:rPr lang="en-GB" sz="1000" dirty="0"/>
              <a:t> G4 is timeless! by RVVL5 </a:t>
            </a:r>
            <a:r>
              <a:rPr lang="en-GB" sz="1000" dirty="0">
                <a:hlinkClick r:id="rId3"/>
              </a:rPr>
              <a:t>from Reddit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6271869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69CF-4044-3425-9B02-FF1B3D8A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" y="2625214"/>
            <a:ext cx="7408269" cy="451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85335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BF0DA-FA1A-4012-A017-055A93323517}"/>
              </a:ext>
            </a:extLst>
          </p:cNvPr>
          <p:cNvSpPr txBox="1"/>
          <p:nvPr/>
        </p:nvSpPr>
        <p:spPr>
          <a:xfrm>
            <a:off x="609600" y="2922701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vendor lock-in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D45BB-A0AD-4E90-B4CA-03A1A6B3EB18}"/>
              </a:ext>
            </a:extLst>
          </p:cNvPr>
          <p:cNvSpPr txBox="1"/>
          <p:nvPr/>
        </p:nvSpPr>
        <p:spPr>
          <a:xfrm>
            <a:off x="6177920" y="5470501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 costs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0830-010A-48C7-B1E6-B9B42415A4A5}"/>
              </a:ext>
            </a:extLst>
          </p:cNvPr>
          <p:cNvSpPr txBox="1"/>
          <p:nvPr/>
        </p:nvSpPr>
        <p:spPr>
          <a:xfrm>
            <a:off x="5360769" y="3667052"/>
            <a:ext cx="601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forced obsolescence</a:t>
            </a:r>
            <a:endParaRPr lang="en-GB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F6C95-B313-4364-B086-7E7389B25468}"/>
              </a:ext>
            </a:extLst>
          </p:cNvPr>
          <p:cNvSpPr txBox="1"/>
          <p:nvPr/>
        </p:nvSpPr>
        <p:spPr>
          <a:xfrm>
            <a:off x="609600" y="4726150"/>
            <a:ext cx="605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waste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2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39679-866D-0B9D-55D6-E4B83F4E8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"/>
            <a:ext cx="12192000" cy="685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921D6-B0E0-6DE2-23DF-9B90553C2998}"/>
              </a:ext>
            </a:extLst>
          </p:cNvPr>
          <p:cNvSpPr txBox="1"/>
          <p:nvPr/>
        </p:nvSpPr>
        <p:spPr>
          <a:xfrm>
            <a:off x="0" y="6611421"/>
            <a:ext cx="4581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3"/>
              </a:rPr>
              <a:t>competition_reference-2-hd</a:t>
            </a:r>
            <a:r>
              <a:rPr lang="en-GB" sz="1000" dirty="0">
                <a:solidFill>
                  <a:schemeClr val="bg2"/>
                </a:solidFill>
              </a:rPr>
              <a:t> by Electronic Frontier Foundation,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CC BY 3.0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91325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65">
            <a:off x="-2868969" y="2415910"/>
            <a:ext cx="12955910" cy="7375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7940C-7CD8-4EFF-8CD4-F5A0BE15B6C9}"/>
              </a:ext>
            </a:extLst>
          </p:cNvPr>
          <p:cNvSpPr txBox="1"/>
          <p:nvPr/>
        </p:nvSpPr>
        <p:spPr>
          <a:xfrm>
            <a:off x="1769007" y="430010"/>
            <a:ext cx="832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proprietary tech reinforces</a:t>
            </a:r>
            <a:endParaRPr lang="en-GB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56CA6-E89E-4245-A765-2B873E6AF9A7}"/>
              </a:ext>
            </a:extLst>
          </p:cNvPr>
          <p:cNvSpPr txBox="1"/>
          <p:nvPr/>
        </p:nvSpPr>
        <p:spPr>
          <a:xfrm>
            <a:off x="3448050" y="867461"/>
            <a:ext cx="8743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global inequities</a:t>
            </a:r>
            <a:endParaRPr lang="en-GB" sz="80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86793704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955" y="3299263"/>
            <a:ext cx="1744791" cy="1744791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1582993"/>
            <a:ext cx="6694305" cy="2692587"/>
            <a:chOff x="3637024" y="1582993"/>
            <a:chExt cx="6694305" cy="2692587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1582993"/>
              <a:ext cx="6694305" cy="2692587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37560" y="1892112"/>
              <a:ext cx="62243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[hardware] affects the way people think about research questions…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0706"/>
            <a:ext cx="546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Dr Julieta </a:t>
            </a:r>
            <a:r>
              <a:rPr lang="en-GB" sz="4800" dirty="0" err="1"/>
              <a:t>Arancio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1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quote from “</a:t>
            </a:r>
            <a:r>
              <a:rPr lang="en-GB" sz="1000" dirty="0">
                <a:hlinkClick r:id="rId4"/>
              </a:rPr>
              <a:t>Often Overlooked Sharing of Hardware is a Missing Link in Open Science Puzzle</a:t>
            </a:r>
            <a:r>
              <a:rPr lang="en-GB" sz="1000" dirty="0"/>
              <a:t>” (2023), from SPARC Impact Stories </a:t>
            </a:r>
          </a:p>
          <a:p>
            <a:r>
              <a:rPr lang="en-GB" sz="1000" dirty="0"/>
              <a:t>cropped photo from </a:t>
            </a:r>
            <a:r>
              <a:rPr lang="en-GB" sz="1000" dirty="0">
                <a:hlinkClick r:id="rId5"/>
              </a:rPr>
              <a:t>from GOSH forum profile</a:t>
            </a:r>
            <a:r>
              <a:rPr lang="en-GB" sz="1000" dirty="0"/>
              <a:t>, fair use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4" y="411687"/>
            <a:ext cx="7371713" cy="4629019"/>
            <a:chOff x="3637022" y="1301271"/>
            <a:chExt cx="6694305" cy="4043637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3618066"/>
            </a:xfrm>
            <a:prstGeom prst="wedgeRoundRectCallout">
              <a:avLst>
                <a:gd name="adj1" fmla="val -50008"/>
                <a:gd name="adj2" fmla="val 57325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384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…Instead of tools being enablers of your creativity and what local needs are telling you what to explore, </a:t>
              </a:r>
              <a:r>
                <a:rPr lang="en-GB" sz="4000" b="1" dirty="0">
                  <a:solidFill>
                    <a:schemeClr val="bg1"/>
                  </a:solidFill>
                </a:rPr>
                <a:t>you are doing what the available tech lets you do</a:t>
              </a:r>
              <a:r>
                <a:rPr lang="en-GB" sz="4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8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263445" y="907965"/>
            <a:ext cx="9665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What can tech for sustainability </a:t>
            </a:r>
            <a:r>
              <a:rPr lang="en-GB" sz="4800" b="1" dirty="0">
                <a:solidFill>
                  <a:schemeClr val="tx2"/>
                </a:solidFill>
              </a:rPr>
              <a:t>learn from the success of open source hardware</a:t>
            </a:r>
            <a:r>
              <a:rPr lang="en-GB" sz="4800" dirty="0"/>
              <a:t> in science?</a:t>
            </a:r>
          </a:p>
        </p:txBody>
      </p:sp>
    </p:spTree>
    <p:extLst>
      <p:ext uri="{BB962C8B-B14F-4D97-AF65-F5344CB8AC3E}">
        <p14:creationId xmlns:p14="http://schemas.microsoft.com/office/powerpoint/2010/main" val="1629187124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is hardware whose design is made publicly available so that anyone can study, modify, distribute, make, and sell the design or hardware based on that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DCDDB-A143-C7F2-7DF8-DF6A25B7C45C}"/>
              </a:ext>
            </a:extLst>
          </p:cNvPr>
          <p:cNvSpPr txBox="1"/>
          <p:nvPr/>
        </p:nvSpPr>
        <p:spPr>
          <a:xfrm>
            <a:off x="2526890" y="6488668"/>
            <a:ext cx="966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2"/>
              </a:rPr>
              <a:t>Open Source Hardware Definition</a:t>
            </a:r>
            <a:r>
              <a:rPr lang="en-GB" dirty="0"/>
              <a:t> maintained by the Open Source Hardware Foundation</a:t>
            </a:r>
          </a:p>
        </p:txBody>
      </p:sp>
    </p:spTree>
    <p:extLst>
      <p:ext uri="{BB962C8B-B14F-4D97-AF65-F5344CB8AC3E}">
        <p14:creationId xmlns:p14="http://schemas.microsoft.com/office/powerpoint/2010/main" val="2647913756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has many examples</a:t>
            </a:r>
          </a:p>
        </p:txBody>
      </p:sp>
    </p:spTree>
    <p:extLst>
      <p:ext uri="{BB962C8B-B14F-4D97-AF65-F5344CB8AC3E}">
        <p14:creationId xmlns:p14="http://schemas.microsoft.com/office/powerpoint/2010/main" val="624093465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C4028FD-9978-19F6-1DBA-4C820A2D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-11430"/>
            <a:ext cx="78870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4744E-28A9-ADA7-5DE2-ECB152C96179}"/>
              </a:ext>
            </a:extLst>
          </p:cNvPr>
          <p:cNvSpPr txBox="1"/>
          <p:nvPr/>
        </p:nvSpPr>
        <p:spPr>
          <a:xfrm>
            <a:off x="0" y="6611779"/>
            <a:ext cx="2013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hlinkClick r:id="rId2"/>
              </a:rPr>
              <a:t>OpenPCR</a:t>
            </a:r>
            <a:r>
              <a:rPr lang="en-US" sz="1000" dirty="0"/>
              <a:t> screenshot, fair use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2386228"/>
      </p:ext>
    </p:extLst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7825"/>
      </p:ext>
    </p:extLst>
  </p:cSld>
  <p:clrMapOvr>
    <a:masterClrMapping/>
  </p:clrMapOvr>
  <p:transition>
    <p:fade/>
  </p:transition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6936F-8962-201F-CCEB-9CACCF85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12192000" cy="685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5E5D3-40F4-370B-DB42-80DEF2340AF7}"/>
              </a:ext>
            </a:extLst>
          </p:cNvPr>
          <p:cNvSpPr txBox="1"/>
          <p:nvPr/>
        </p:nvSpPr>
        <p:spPr>
          <a:xfrm>
            <a:off x="0" y="6611090"/>
            <a:ext cx="349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OpenFlexure</a:t>
            </a:r>
            <a:r>
              <a:rPr lang="en-GB" sz="1000" dirty="0">
                <a:solidFill>
                  <a:schemeClr val="bg2"/>
                </a:solidFill>
              </a:rPr>
              <a:t> microscopes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openflexure.org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E85AB-37DA-3240-D9D5-F87F00B1ADF8}"/>
              </a:ext>
            </a:extLst>
          </p:cNvPr>
          <p:cNvSpPr/>
          <p:nvPr/>
        </p:nvSpPr>
        <p:spPr>
          <a:xfrm>
            <a:off x="-235975" y="226142"/>
            <a:ext cx="5319251" cy="1946787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557-55CB-9890-79FB-A5555D143C5D}"/>
              </a:ext>
            </a:extLst>
          </p:cNvPr>
          <p:cNvSpPr txBox="1"/>
          <p:nvPr/>
        </p:nvSpPr>
        <p:spPr>
          <a:xfrm>
            <a:off x="206476" y="322372"/>
            <a:ext cx="473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OpenFlexure</a:t>
            </a:r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dirty="0"/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4116035522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5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F5EA-CF19-447E-8470-02C01D688958}"/>
              </a:ext>
            </a:extLst>
          </p:cNvPr>
          <p:cNvSpPr txBox="1"/>
          <p:nvPr/>
        </p:nvSpPr>
        <p:spPr>
          <a:xfrm>
            <a:off x="590304" y="815192"/>
            <a:ext cx="629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bright-field imaging of stained blood smear</a:t>
            </a:r>
            <a:endParaRPr lang="en-GB" sz="4800" dirty="0"/>
          </a:p>
        </p:txBody>
      </p:sp>
      <p:pic>
        <p:nvPicPr>
          <p:cNvPr id="12" name="figure 2c">
            <a:extLst>
              <a:ext uri="{FF2B5EF4-FFF2-40B4-BE49-F238E27FC236}">
                <a16:creationId xmlns:a16="http://schemas.microsoft.com/office/drawing/2014/main" id="{B68CE7DD-C170-4F15-8CD6-0A0A1E941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82145"/>
            <a:ext cx="3318756" cy="3311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E98E-5259-44B3-BBD5-31F32109599A}"/>
              </a:ext>
            </a:extLst>
          </p:cNvPr>
          <p:cNvSpPr txBox="1"/>
          <p:nvPr/>
        </p:nvSpPr>
        <p:spPr>
          <a:xfrm>
            <a:off x="4826163" y="4077866"/>
            <a:ext cx="667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adapted</a:t>
            </a:r>
            <a:r>
              <a:rPr lang="en-US" sz="4800" dirty="0"/>
              <a:t> for higher resolution florescence imaging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8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6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9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5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7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C7407-F743-46DF-8940-DA3E3135FED9}"/>
              </a:ext>
            </a:extLst>
          </p:cNvPr>
          <p:cNvSpPr txBox="1"/>
          <p:nvPr/>
        </p:nvSpPr>
        <p:spPr>
          <a:xfrm>
            <a:off x="4514850" y="4177631"/>
            <a:ext cx="523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/>
              <a:t>all this and more</a:t>
            </a:r>
            <a:r>
              <a:rPr lang="en-US" sz="4800" dirty="0"/>
              <a:t>…</a:t>
            </a:r>
            <a:endParaRPr lang="en-GB" sz="4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C63BA-3F48-4E43-944F-C4B5384A95C5}"/>
              </a:ext>
            </a:extLst>
          </p:cNvPr>
          <p:cNvSpPr txBox="1"/>
          <p:nvPr/>
        </p:nvSpPr>
        <p:spPr>
          <a:xfrm>
            <a:off x="4514850" y="4808637"/>
            <a:ext cx="741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starts at just </a:t>
            </a:r>
            <a:r>
              <a:rPr lang="en-US" sz="8800" b="1" dirty="0">
                <a:solidFill>
                  <a:schemeClr val="tx2"/>
                </a:solidFill>
              </a:rPr>
              <a:t>$200!</a:t>
            </a:r>
            <a:endParaRPr lang="en-GB" sz="88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1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3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F9D39-FA1E-45B0-BF11-60BC589535BD}"/>
              </a:ext>
            </a:extLst>
          </p:cNvPr>
          <p:cNvSpPr txBox="1"/>
          <p:nvPr/>
        </p:nvSpPr>
        <p:spPr>
          <a:xfrm>
            <a:off x="460396" y="904074"/>
            <a:ext cx="51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malaria diagnoses</a:t>
            </a:r>
            <a:endParaRPr lang="en-GB" sz="8000" dirty="0">
              <a:solidFill>
                <a:schemeClr val="tx2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43CF98D-9A8C-4DE8-80F5-ED5AAAD5C24C}"/>
              </a:ext>
            </a:extLst>
          </p:cNvPr>
          <p:cNvSpPr/>
          <p:nvPr/>
        </p:nvSpPr>
        <p:spPr>
          <a:xfrm rot="19704051">
            <a:off x="4705475" y="1967211"/>
            <a:ext cx="2781048" cy="2982816"/>
          </a:xfrm>
          <a:prstGeom prst="arc">
            <a:avLst>
              <a:gd name="adj1" fmla="val 16200000"/>
              <a:gd name="adj2" fmla="val 21458284"/>
            </a:avLst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2110-0D52-4CD2-83A9-B5834AFBD175}"/>
              </a:ext>
            </a:extLst>
          </p:cNvPr>
          <p:cNvSpPr txBox="1"/>
          <p:nvPr/>
        </p:nvSpPr>
        <p:spPr>
          <a:xfrm>
            <a:off x="826769" y="4443504"/>
            <a:ext cx="1053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locally-produced and maintained microscopes in Sub-Saharan Africa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5589620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958556-E646-4238-B49F-3A8683D5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" y="0"/>
            <a:ext cx="121795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1A651-6CB6-4E60-AD90-01D38A10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0" y="0"/>
            <a:ext cx="747466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223311-9BCA-4594-8588-D2038DEF6FFA}"/>
              </a:ext>
            </a:extLst>
          </p:cNvPr>
          <p:cNvSpPr/>
          <p:nvPr/>
        </p:nvSpPr>
        <p:spPr>
          <a:xfrm>
            <a:off x="105506" y="126061"/>
            <a:ext cx="11939955" cy="1773074"/>
          </a:xfrm>
          <a:prstGeom prst="roundRect">
            <a:avLst/>
          </a:prstGeom>
          <a:solidFill>
            <a:schemeClr val="bg1">
              <a:alpha val="9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C5C54-2CD9-4AB7-A73C-485BF6D57051}"/>
              </a:ext>
            </a:extLst>
          </p:cNvPr>
          <p:cNvSpPr txBox="1"/>
          <p:nvPr/>
        </p:nvSpPr>
        <p:spPr>
          <a:xfrm>
            <a:off x="321389" y="126061"/>
            <a:ext cx="1154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tx2"/>
                </a:solidFill>
              </a:rPr>
              <a:t>Open Source Imaging Initiative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4FB8F-CD72-43A1-B5B8-FF44CD19D82B}"/>
              </a:ext>
            </a:extLst>
          </p:cNvPr>
          <p:cNvSpPr txBox="1"/>
          <p:nvPr/>
        </p:nvSpPr>
        <p:spPr>
          <a:xfrm>
            <a:off x="321389" y="1064941"/>
            <a:ext cx="1068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 source </a:t>
            </a:r>
            <a:r>
              <a:rPr lang="en-US" sz="3600" i="1" dirty="0"/>
              <a:t>magnetic resonance imaging</a:t>
            </a:r>
            <a:r>
              <a:rPr lang="en-US" sz="3600" dirty="0"/>
              <a:t> (MRI)!!!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B2171-72A6-4FD1-8F23-B119CD38AE2C}"/>
              </a:ext>
            </a:extLst>
          </p:cNvPr>
          <p:cNvSpPr txBox="1"/>
          <p:nvPr/>
        </p:nvSpPr>
        <p:spPr>
          <a:xfrm>
            <a:off x="7336315" y="6611779"/>
            <a:ext cx="249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MRI images </a:t>
            </a:r>
            <a:r>
              <a:rPr lang="en-GB" sz="1000" dirty="0">
                <a:hlinkClick r:id="rId5"/>
              </a:rPr>
              <a:t>from OSI²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22266297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55" y="1281173"/>
            <a:ext cx="12955910" cy="7375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24272244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A527C7-4DC1-AEA8-1FC6-3DEC05072C4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DCECD2-8845-5CF8-9074-5D1479FFEB06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60A3EA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EA2EAA-03DB-0CE7-5385-D2683456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" y="0"/>
              <a:ext cx="10581968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549900-0BAE-BA78-798F-C0C1D8FEB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766" y="702784"/>
              <a:ext cx="2281868" cy="228186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4E8A59-E744-3281-6409-0064C91A0182}"/>
              </a:ext>
            </a:extLst>
          </p:cNvPr>
          <p:cNvSpPr txBox="1"/>
          <p:nvPr/>
        </p:nvSpPr>
        <p:spPr>
          <a:xfrm>
            <a:off x="8842872" y="6611779"/>
            <a:ext cx="3349128" cy="246221"/>
          </a:xfrm>
          <a:prstGeom prst="rect">
            <a:avLst/>
          </a:prstGeom>
          <a:solidFill>
            <a:schemeClr val="bg1">
              <a:alpha val="80%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hlinkClick r:id="rId4"/>
              </a:rPr>
              <a:t>GVCS image</a:t>
            </a:r>
            <a:r>
              <a:rPr lang="en-GB" sz="1000" dirty="0"/>
              <a:t> by Open Source Ecology, </a:t>
            </a:r>
            <a:r>
              <a:rPr lang="en-GB" sz="1000" dirty="0">
                <a:hlinkClick r:id="rId5"/>
              </a:rPr>
              <a:t>CC BY-SA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5924576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B26071-5F74-B3FB-2E43-1A89BA048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7" y="3010661"/>
            <a:ext cx="5604626" cy="288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4103-E893-BE44-2013-C8ABC835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39" y="2433885"/>
            <a:ext cx="4298186" cy="4041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F53FA-6934-71FD-6912-7007A5A076AB}"/>
              </a:ext>
            </a:extLst>
          </p:cNvPr>
          <p:cNvSpPr txBox="1"/>
          <p:nvPr/>
        </p:nvSpPr>
        <p:spPr>
          <a:xfrm>
            <a:off x="338974" y="266741"/>
            <a:ext cx="752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tx2"/>
                </a:solidFill>
              </a:rPr>
              <a:t>Libre Solar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FA0245-6AC8-4C9F-A267-8C23AFFDBC9A}"/>
              </a:ext>
            </a:extLst>
          </p:cNvPr>
          <p:cNvSpPr txBox="1"/>
          <p:nvPr/>
        </p:nvSpPr>
        <p:spPr>
          <a:xfrm>
            <a:off x="338974" y="1205621"/>
            <a:ext cx="899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core infrastructure for renewable energy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1C624-10E8-40A4-A160-42BE0F74EB4C}"/>
              </a:ext>
            </a:extLst>
          </p:cNvPr>
          <p:cNvSpPr txBox="1"/>
          <p:nvPr/>
        </p:nvSpPr>
        <p:spPr>
          <a:xfrm>
            <a:off x="0" y="6611779"/>
            <a:ext cx="5757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battery mgmt. board and charge controller photos </a:t>
            </a:r>
            <a:r>
              <a:rPr lang="en-US" sz="1000" dirty="0">
                <a:hlinkClick r:id="rId4"/>
              </a:rPr>
              <a:t>from the Libre Solar Project</a:t>
            </a:r>
            <a:r>
              <a:rPr lang="en-US" sz="1000" dirty="0"/>
              <a:t>, </a:t>
            </a:r>
            <a:r>
              <a:rPr lang="en-US" sz="1000" dirty="0">
                <a:hlinkClick r:id="rId5"/>
              </a:rPr>
              <a:t>CC BY-SA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25611727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FFFFF"/>
            </a:gs>
            <a:gs pos="0%">
              <a:srgbClr val="E3E3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1FDF7-4D96-4958-8816-E657D5DD4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0"/>
            <a:ext cx="886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53F5-5E42-4FD8-9EA1-E192B12E749E}"/>
              </a:ext>
            </a:extLst>
          </p:cNvPr>
          <p:cNvSpPr txBox="1"/>
          <p:nvPr/>
        </p:nvSpPr>
        <p:spPr>
          <a:xfrm>
            <a:off x="674370" y="1394460"/>
            <a:ext cx="4343400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%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tx2"/>
                </a:solidFill>
              </a:rPr>
              <a:t>OreSat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F1C6-E94A-43FB-973C-DC983F69CB41}"/>
              </a:ext>
            </a:extLst>
          </p:cNvPr>
          <p:cNvSpPr txBox="1"/>
          <p:nvPr/>
        </p:nvSpPr>
        <p:spPr>
          <a:xfrm>
            <a:off x="674370" y="2570442"/>
            <a:ext cx="4343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open source satellite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9C146-16A2-EFD4-D151-A09497F38DBD}"/>
              </a:ext>
            </a:extLst>
          </p:cNvPr>
          <p:cNvSpPr txBox="1"/>
          <p:nvPr/>
        </p:nvSpPr>
        <p:spPr>
          <a:xfrm>
            <a:off x="0" y="6611779"/>
            <a:ext cx="2684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OreSat</a:t>
            </a:r>
            <a:r>
              <a:rPr lang="en-GB" sz="1000" dirty="0">
                <a:solidFill>
                  <a:schemeClr val="bg2"/>
                </a:solidFill>
              </a:rPr>
              <a:t> image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from oresat.org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3682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462090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2971802" y="230159"/>
            <a:ext cx="8686800" cy="4377010"/>
            <a:chOff x="3637025" y="986297"/>
            <a:chExt cx="7255172" cy="4377010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5" y="986297"/>
              <a:ext cx="7255172" cy="4377010"/>
            </a:xfrm>
            <a:prstGeom prst="wedgeRoundRectCallout">
              <a:avLst>
                <a:gd name="adj1" fmla="val -42869"/>
                <a:gd name="adj2" fmla="val 62491"/>
                <a:gd name="adj3" fmla="val 16667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85993" y="1125047"/>
              <a:ext cx="6774781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…open source technologies provide [up to]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b="1" dirty="0">
                  <a:solidFill>
                    <a:schemeClr val="bg1"/>
                  </a:solidFill>
                </a:rPr>
                <a:t>economic savings of </a:t>
              </a:r>
              <a:r>
                <a:rPr lang="en-GB" sz="8000" b="1" dirty="0">
                  <a:solidFill>
                    <a:schemeClr val="bg1"/>
                  </a:solidFill>
                </a:rPr>
                <a:t>87%</a:t>
              </a:r>
              <a:r>
                <a:rPr lang="en-GB" sz="4400" b="1" dirty="0">
                  <a:solidFill>
                    <a:schemeClr val="bg1"/>
                  </a:solidFill>
                </a:rPr>
                <a:t> </a:t>
              </a:r>
              <a:br>
                <a:rPr lang="en-GB" sz="4400" b="1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compared to equivalent or lesser proprietary tools.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634177" y="5271233"/>
            <a:ext cx="10879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Prof </a:t>
            </a:r>
            <a:r>
              <a:rPr lang="en-US" sz="3600" b="1" dirty="0"/>
              <a:t>Joshua Pearce</a:t>
            </a:r>
            <a:r>
              <a:rPr lang="en-US" sz="2800" dirty="0"/>
              <a:t> </a:t>
            </a:r>
            <a:r>
              <a:rPr lang="en-US" sz="2800" i="1" dirty="0"/>
              <a:t>in</a:t>
            </a:r>
            <a:r>
              <a:rPr lang="en-US" sz="2800" dirty="0"/>
              <a:t> (2020) </a:t>
            </a:r>
            <a:r>
              <a:rPr lang="en-US" sz="2800" dirty="0" err="1"/>
              <a:t>HardwareX</a:t>
            </a:r>
            <a:r>
              <a:rPr lang="en-US" sz="2800" dirty="0"/>
              <a:t> (8), e00139: </a:t>
            </a:r>
            <a:r>
              <a:rPr lang="en-US" sz="2800" dirty="0">
                <a:hlinkClick r:id="rId3"/>
              </a:rPr>
              <a:t>10.1016/j.ohx.2020.e00139</a:t>
            </a:r>
            <a:r>
              <a:rPr lang="en-US" sz="2800" dirty="0"/>
              <a:t> 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7952F-73BD-44F1-BC2F-229A9821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6" y="3429000"/>
            <a:ext cx="1683169" cy="1683169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647E0-A94E-4AEA-9FE4-60797A809753}"/>
              </a:ext>
            </a:extLst>
          </p:cNvPr>
          <p:cNvSpPr txBox="1"/>
          <p:nvPr/>
        </p:nvSpPr>
        <p:spPr>
          <a:xfrm>
            <a:off x="9466383" y="6612184"/>
            <a:ext cx="2725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</a:t>
            </a:r>
            <a:r>
              <a:rPr lang="en-US" sz="1000" dirty="0">
                <a:hlinkClick r:id="rId5"/>
              </a:rPr>
              <a:t>from </a:t>
            </a:r>
            <a:r>
              <a:rPr lang="en-US" sz="1000" dirty="0" err="1">
                <a:hlinkClick r:id="rId5"/>
              </a:rPr>
              <a:t>Appropedia</a:t>
            </a:r>
            <a:r>
              <a:rPr lang="en-US" sz="1000" dirty="0"/>
              <a:t>, CC BY-SA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7B12-FAE8-4572-9E1F-23CB26F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your hardware designs!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1866B-0B98-4365-AE3C-91F1181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86772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software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GNU GPLv3, Apache, MIT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6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CERN Open Hardware Licenses 2.0</a:t>
            </a:r>
            <a:br>
              <a:rPr lang="en-US" dirty="0"/>
            </a:br>
            <a:r>
              <a:rPr lang="en-US" dirty="0"/>
              <a:t>(CERN OHL-S, OHL-W, OHL-P)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209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best practices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5A891-D3EC-4855-A449-D24D59B01379}"/>
              </a:ext>
            </a:extLst>
          </p:cNvPr>
          <p:cNvGrpSpPr/>
          <p:nvPr/>
        </p:nvGrpSpPr>
        <p:grpSpPr>
          <a:xfrm>
            <a:off x="962589" y="4856416"/>
            <a:ext cx="6456821" cy="1352516"/>
            <a:chOff x="5709889" y="1548893"/>
            <a:chExt cx="5618318" cy="1176874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BB8434B-DF0A-45F8-ABB0-9723BE513492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5D75AE02-C8AE-47A9-8350-8E8BFB018763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BD066234-45CD-46F0-8D92-66AE47D60568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616BFC1-C3E4-43FC-973C-C4299F761A07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7F92B29F-0EFA-46C6-84B8-2A9A0464D201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6F2F82C2-9E0E-44D6-A0ED-BEB25F901201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CB02CD-EF93-4298-A421-FC55BA77A499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4A487A-7DAF-4864-AC94-8C93F7656D1D}"/>
              </a:ext>
            </a:extLst>
          </p:cNvPr>
          <p:cNvSpPr txBox="1"/>
          <p:nvPr/>
        </p:nvSpPr>
        <p:spPr>
          <a:xfrm>
            <a:off x="0" y="6611779"/>
            <a:ext cx="32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DIN logo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9C8F7-7452-4E8C-A221-D01782CEE318}"/>
              </a:ext>
            </a:extLst>
          </p:cNvPr>
          <p:cNvSpPr txBox="1"/>
          <p:nvPr/>
        </p:nvSpPr>
        <p:spPr>
          <a:xfrm>
            <a:off x="831850" y="1033734"/>
            <a:ext cx="8872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Know-How 1.0</a:t>
            </a:r>
            <a:endParaRPr lang="en-GB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0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2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  <a:hlinkClick r:id="rId2"/>
              </a:rPr>
              <a:t>https://</a:t>
            </a:r>
            <a:r>
              <a:rPr lang="en-GB" sz="4000" b="1" dirty="0">
                <a:solidFill>
                  <a:srgbClr val="E5E5E5"/>
                </a:solidFill>
                <a:hlinkClick r:id="rId2"/>
              </a:rPr>
              <a:t>openhardware.science</a:t>
            </a:r>
            <a:r>
              <a:rPr lang="en-GB" sz="4000" dirty="0">
                <a:solidFill>
                  <a:srgbClr val="E5E5E5"/>
                </a:solidFill>
                <a:hlinkClick r:id="rId2"/>
              </a:rPr>
              <a:t>/</a:t>
            </a:r>
            <a:endParaRPr lang="en-GB" sz="4000" dirty="0">
              <a:solidFill>
                <a:srgbClr val="E5E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6153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8" y="1260019"/>
            <a:ext cx="3782982" cy="1086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3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F012B-31C9-485C-8688-8F17BAA61959}"/>
              </a:ext>
            </a:extLst>
          </p:cNvPr>
          <p:cNvSpPr txBox="1"/>
          <p:nvPr/>
        </p:nvSpPr>
        <p:spPr>
          <a:xfrm>
            <a:off x="10310446" y="6611778"/>
            <a:ext cx="1881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6"/>
              </a:rPr>
              <a:t>OSHWA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DAC32-8707-468B-AFBD-1BDC94B37E69}"/>
              </a:ext>
            </a:extLst>
          </p:cNvPr>
          <p:cNvGrpSpPr/>
          <p:nvPr/>
        </p:nvGrpSpPr>
        <p:grpSpPr>
          <a:xfrm>
            <a:off x="6277705" y="1055450"/>
            <a:ext cx="5521572" cy="1495162"/>
            <a:chOff x="6277705" y="1055450"/>
            <a:chExt cx="5521572" cy="1495162"/>
          </a:xfrm>
        </p:grpSpPr>
        <p:pic>
          <p:nvPicPr>
            <p:cNvPr id="3" name="Picture 2">
              <a:hlinkClick r:id="rId6"/>
              <a:extLst>
                <a:ext uri="{FF2B5EF4-FFF2-40B4-BE49-F238E27FC236}">
                  <a16:creationId xmlns:a16="http://schemas.microsoft.com/office/drawing/2014/main" id="{A92FECDF-780D-4B5A-B7F3-7CC48EB2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705" y="1055450"/>
              <a:ext cx="5031797" cy="14951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C76BD6-3053-4D52-BBBF-92CF00967303}"/>
                </a:ext>
              </a:extLst>
            </p:cNvPr>
            <p:cNvSpPr txBox="1"/>
            <p:nvPr/>
          </p:nvSpPr>
          <p:spPr>
            <a:xfrm>
              <a:off x="7508631" y="2181280"/>
              <a:ext cx="4290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Open Source Hardware Association</a:t>
              </a:r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98F23-0D20-4AED-81EF-6E46631497FF}"/>
              </a:ext>
            </a:extLst>
          </p:cNvPr>
          <p:cNvGrpSpPr/>
          <p:nvPr/>
        </p:nvGrpSpPr>
        <p:grpSpPr>
          <a:xfrm>
            <a:off x="5677183" y="3744681"/>
            <a:ext cx="5911078" cy="1543645"/>
            <a:chOff x="5677183" y="3744681"/>
            <a:chExt cx="5911078" cy="1543645"/>
          </a:xfrm>
        </p:grpSpPr>
        <p:pic>
          <p:nvPicPr>
            <p:cNvPr id="7" name="Picture 6">
              <a:hlinkClick r:id="rId8"/>
              <a:extLst>
                <a:ext uri="{FF2B5EF4-FFF2-40B4-BE49-F238E27FC236}">
                  <a16:creationId xmlns:a16="http://schemas.microsoft.com/office/drawing/2014/main" id="{67A84E37-E830-4602-8538-3430E0D1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83" y="3744681"/>
              <a:ext cx="1556839" cy="15436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40434-F810-434C-8756-B7DE652CB08F}"/>
                </a:ext>
              </a:extLst>
            </p:cNvPr>
            <p:cNvSpPr txBox="1"/>
            <p:nvPr/>
          </p:nvSpPr>
          <p:spPr>
            <a:xfrm>
              <a:off x="7234022" y="3977894"/>
              <a:ext cx="4354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Internet of Production Alliance</a:t>
              </a:r>
              <a:endParaRPr lang="en-GB" sz="3200" dirty="0"/>
            </a:p>
          </p:txBody>
        </p:sp>
      </p:grpSp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289E114A-4272-47FD-8828-366C7BE26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2" y="3425752"/>
            <a:ext cx="3044733" cy="2181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D3B53F-4E07-47A9-BAC7-435D0377606A}"/>
              </a:ext>
            </a:extLst>
          </p:cNvPr>
          <p:cNvSpPr txBox="1"/>
          <p:nvPr/>
        </p:nvSpPr>
        <p:spPr>
          <a:xfrm>
            <a:off x="9149862" y="6365557"/>
            <a:ext cx="304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8"/>
              </a:rPr>
              <a:t>Internet of Production Alliance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06DF1-5361-4392-8F4A-9AD12D491F6E}"/>
              </a:ext>
            </a:extLst>
          </p:cNvPr>
          <p:cNvSpPr txBox="1"/>
          <p:nvPr/>
        </p:nvSpPr>
        <p:spPr>
          <a:xfrm>
            <a:off x="0" y="6365557"/>
            <a:ext cx="323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0"/>
              </a:rPr>
              <a:t>Open Science Hardware Foundation logo</a:t>
            </a:r>
            <a:r>
              <a:rPr lang="en-US" sz="1000" dirty="0"/>
              <a:t>, fair use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1068969" y="1824836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5464" y="6611779"/>
            <a:ext cx="368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CE1A68-9847-4202-7C97-D6AA2F8A4427}"/>
              </a:ext>
            </a:extLst>
          </p:cNvPr>
          <p:cNvSpPr txBox="1"/>
          <p:nvPr/>
        </p:nvSpPr>
        <p:spPr>
          <a:xfrm>
            <a:off x="4617882" y="2358326"/>
            <a:ext cx="68437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policy toolkit</a:t>
            </a:r>
            <a:r>
              <a:rPr lang="en-GB" sz="4800" dirty="0"/>
              <a:t> for open source hardware</a:t>
            </a:r>
          </a:p>
        </p:txBody>
      </p:sp>
    </p:spTree>
    <p:extLst>
      <p:ext uri="{BB962C8B-B14F-4D97-AF65-F5344CB8AC3E}">
        <p14:creationId xmlns:p14="http://schemas.microsoft.com/office/powerpoint/2010/main" val="1636003267"/>
      </p:ext>
    </p:extLst>
  </p:cSld>
  <p:clrMapOvr>
    <a:masterClrMapping/>
  </p:clrMapOvr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49CB7-B130-4679-BA61-FCF4B1224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4" y="337327"/>
            <a:ext cx="4441870" cy="57468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%"/>
              </a:prst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EA040-6121-4199-A531-DC52AC4B1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32" y="336541"/>
            <a:ext cx="4065284" cy="5747677"/>
          </a:xfrm>
          <a:prstGeom prst="rect">
            <a:avLst/>
          </a:prstGeom>
          <a:effectLst>
            <a:outerShdw blurRad="50800" dist="38100" dir="8100000" algn="ctr" rotWithShape="0">
              <a:srgbClr val="000000">
                <a:alpha val="40%"/>
              </a:srgb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3F809-46B0-44A6-8403-C8574E5034F1}"/>
              </a:ext>
            </a:extLst>
          </p:cNvPr>
          <p:cNvSpPr txBox="1"/>
          <p:nvPr/>
        </p:nvSpPr>
        <p:spPr>
          <a:xfrm>
            <a:off x="7362093" y="5761053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5"/>
              </a:rPr>
              <a:t>https://doi.org/kr6w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B4A5A-1031-4B5B-898B-D5C782D709F4}"/>
              </a:ext>
            </a:extLst>
          </p:cNvPr>
          <p:cNvSpPr txBox="1"/>
          <p:nvPr/>
        </p:nvSpPr>
        <p:spPr>
          <a:xfrm>
            <a:off x="7362093" y="5114722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6"/>
              </a:rPr>
              <a:t>https://doi.org/kr63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4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hlinkClick r:id="rId2"/>
            <a:extLst>
              <a:ext uri="{FF2B5EF4-FFF2-40B4-BE49-F238E27FC236}">
                <a16:creationId xmlns:a16="http://schemas.microsoft.com/office/drawing/2014/main" id="{3E962F87-66D9-E038-45D4-DFCC44501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7732" y="276066"/>
            <a:ext cx="3976534" cy="3993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openhardware.space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2496843" y="5250425"/>
            <a:ext cx="719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8AD35"/>
                </a:solidFill>
              </a:rPr>
              <a:t>mentoring</a:t>
            </a:r>
            <a:r>
              <a:rPr lang="en-GB" sz="4800" dirty="0"/>
              <a:t> and </a:t>
            </a:r>
            <a:r>
              <a:rPr lang="en-GB" sz="4800" dirty="0">
                <a:solidFill>
                  <a:srgbClr val="E8AD35"/>
                </a:solidFill>
              </a:rPr>
              <a:t>training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 rot="16200000">
            <a:off x="9994283" y="4660283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Open Hardware Makers logo </a:t>
            </a:r>
            <a:r>
              <a:rPr lang="en-GB" sz="1000" dirty="0">
                <a:hlinkClick r:id="rId2"/>
              </a:rPr>
              <a:t>from </a:t>
            </a:r>
            <a:r>
              <a:rPr lang="en-GB" sz="1000" dirty="0" err="1">
                <a:hlinkClick r:id="rId2"/>
              </a:rPr>
              <a:t>openhardware.space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7230340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82601-13D7-E2A0-D89E-4DEEEA72686C}"/>
              </a:ext>
            </a:extLst>
          </p:cNvPr>
          <p:cNvCxnSpPr/>
          <p:nvPr/>
        </p:nvCxnSpPr>
        <p:spPr>
          <a:xfrm>
            <a:off x="619125" y="5162550"/>
            <a:ext cx="10953750" cy="0"/>
          </a:xfrm>
          <a:prstGeom prst="straightConnector1">
            <a:avLst/>
          </a:prstGeom>
          <a:ln w="152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9165D5-3729-AC77-B66D-85F2EDD031F8}"/>
              </a:ext>
            </a:extLst>
          </p:cNvPr>
          <p:cNvSpPr txBox="1"/>
          <p:nvPr/>
        </p:nvSpPr>
        <p:spPr>
          <a:xfrm>
            <a:off x="619125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more closed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3B3C6-6A3B-0741-42BB-382785D4F6C3}"/>
              </a:ext>
            </a:extLst>
          </p:cNvPr>
          <p:cNvSpPr txBox="1"/>
          <p:nvPr/>
        </p:nvSpPr>
        <p:spPr>
          <a:xfrm>
            <a:off x="8296277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more “open”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DD356-C988-43F4-71EE-6B594A0B34F1}"/>
              </a:ext>
            </a:extLst>
          </p:cNvPr>
          <p:cNvSpPr txBox="1"/>
          <p:nvPr/>
        </p:nvSpPr>
        <p:spPr>
          <a:xfrm>
            <a:off x="7334250" y="4096346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</a:rPr>
              <a:t>open source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EC84E-4743-F254-147A-5895327E704A}"/>
              </a:ext>
            </a:extLst>
          </p:cNvPr>
          <p:cNvCxnSpPr>
            <a:cxnSpLocks/>
          </p:cNvCxnSpPr>
          <p:nvPr/>
        </p:nvCxnSpPr>
        <p:spPr>
          <a:xfrm>
            <a:off x="7048500" y="4248150"/>
            <a:ext cx="0" cy="18288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082B0F8F-11F3-FDA7-9AD9-04CD442B2E1C}"/>
              </a:ext>
            </a:extLst>
          </p:cNvPr>
          <p:cNvSpPr/>
          <p:nvPr/>
        </p:nvSpPr>
        <p:spPr>
          <a:xfrm>
            <a:off x="619125" y="525638"/>
            <a:ext cx="2425788" cy="3351633"/>
          </a:xfrm>
          <a:custGeom>
            <a:avLst/>
            <a:gdLst>
              <a:gd name="connsiteX0" fmla="*/ 1950013 w 1997161"/>
              <a:gd name="connsiteY0" fmla="*/ 2671403 h 2759413"/>
              <a:gd name="connsiteX1" fmla="*/ 1302503 w 1997161"/>
              <a:gd name="connsiteY1" fmla="*/ 2671403 h 2759413"/>
              <a:gd name="connsiteX2" fmla="*/ 1236495 w 1997161"/>
              <a:gd name="connsiteY2" fmla="*/ 1530403 h 2759413"/>
              <a:gd name="connsiteX3" fmla="*/ 1575966 w 1997161"/>
              <a:gd name="connsiteY3" fmla="*/ 1813295 h 2759413"/>
              <a:gd name="connsiteX4" fmla="*/ 1839999 w 1997161"/>
              <a:gd name="connsiteY4" fmla="*/ 1951598 h 2759413"/>
              <a:gd name="connsiteX5" fmla="*/ 1890291 w 1997161"/>
              <a:gd name="connsiteY5" fmla="*/ 1964172 h 2759413"/>
              <a:gd name="connsiteX6" fmla="*/ 1953156 w 1997161"/>
              <a:gd name="connsiteY6" fmla="*/ 1942169 h 2759413"/>
              <a:gd name="connsiteX7" fmla="*/ 1997162 w 1997161"/>
              <a:gd name="connsiteY7" fmla="*/ 1860444 h 2759413"/>
              <a:gd name="connsiteX8" fmla="*/ 1959443 w 1997161"/>
              <a:gd name="connsiteY8" fmla="*/ 1775576 h 2759413"/>
              <a:gd name="connsiteX9" fmla="*/ 1267928 w 1997161"/>
              <a:gd name="connsiteY9" fmla="*/ 1200362 h 2759413"/>
              <a:gd name="connsiteX10" fmla="*/ 1280501 w 1997161"/>
              <a:gd name="connsiteY10" fmla="*/ 1137497 h 2759413"/>
              <a:gd name="connsiteX11" fmla="*/ 1267928 w 1997161"/>
              <a:gd name="connsiteY11" fmla="*/ 1074632 h 2759413"/>
              <a:gd name="connsiteX12" fmla="*/ 1299360 w 1997161"/>
              <a:gd name="connsiteY12" fmla="*/ 1027483 h 2759413"/>
              <a:gd name="connsiteX13" fmla="*/ 1475382 w 1997161"/>
              <a:gd name="connsiteY13" fmla="*/ 395689 h 2759413"/>
              <a:gd name="connsiteX14" fmla="*/ 1459666 w 1997161"/>
              <a:gd name="connsiteY14" fmla="*/ 100224 h 2759413"/>
              <a:gd name="connsiteX15" fmla="*/ 1396801 w 1997161"/>
              <a:gd name="connsiteY15" fmla="*/ 9070 h 2759413"/>
              <a:gd name="connsiteX16" fmla="*/ 1305647 w 1997161"/>
              <a:gd name="connsiteY16" fmla="*/ 12213 h 2759413"/>
              <a:gd name="connsiteX17" fmla="*/ 1252211 w 1997161"/>
              <a:gd name="connsiteY17" fmla="*/ 87651 h 2759413"/>
              <a:gd name="connsiteX18" fmla="*/ 1101335 w 1997161"/>
              <a:gd name="connsiteY18" fmla="*/ 977191 h 2759413"/>
              <a:gd name="connsiteX19" fmla="*/ 994465 w 1997161"/>
              <a:gd name="connsiteY19" fmla="*/ 1036913 h 2759413"/>
              <a:gd name="connsiteX20" fmla="*/ 937886 w 1997161"/>
              <a:gd name="connsiteY20" fmla="*/ 1033769 h 2759413"/>
              <a:gd name="connsiteX21" fmla="*/ 299807 w 1997161"/>
              <a:gd name="connsiteY21" fmla="*/ 1190932 h 2759413"/>
              <a:gd name="connsiteX22" fmla="*/ 48347 w 1997161"/>
              <a:gd name="connsiteY22" fmla="*/ 1348094 h 2759413"/>
              <a:gd name="connsiteX23" fmla="*/ 1198 w 1997161"/>
              <a:gd name="connsiteY23" fmla="*/ 1448678 h 2759413"/>
              <a:gd name="connsiteX24" fmla="*/ 48347 w 1997161"/>
              <a:gd name="connsiteY24" fmla="*/ 1527260 h 2759413"/>
              <a:gd name="connsiteX25" fmla="*/ 104925 w 1997161"/>
              <a:gd name="connsiteY25" fmla="*/ 1542976 h 2759413"/>
              <a:gd name="connsiteX26" fmla="*/ 139501 w 1997161"/>
              <a:gd name="connsiteY26" fmla="*/ 1536689 h 2759413"/>
              <a:gd name="connsiteX27" fmla="*/ 988178 w 1997161"/>
              <a:gd name="connsiteY27" fmla="*/ 1234937 h 2759413"/>
              <a:gd name="connsiteX28" fmla="*/ 1016468 w 1997161"/>
              <a:gd name="connsiteY28" fmla="*/ 1263227 h 2759413"/>
              <a:gd name="connsiteX29" fmla="*/ 934743 w 1997161"/>
              <a:gd name="connsiteY29" fmla="*/ 2677689 h 2759413"/>
              <a:gd name="connsiteX30" fmla="*/ 186650 w 1997161"/>
              <a:gd name="connsiteY30" fmla="*/ 2677689 h 2759413"/>
              <a:gd name="connsiteX31" fmla="*/ 142644 w 1997161"/>
              <a:gd name="connsiteY31" fmla="*/ 2718552 h 2759413"/>
              <a:gd name="connsiteX32" fmla="*/ 186650 w 1997161"/>
              <a:gd name="connsiteY32" fmla="*/ 2759414 h 2759413"/>
              <a:gd name="connsiteX33" fmla="*/ 975605 w 1997161"/>
              <a:gd name="connsiteY33" fmla="*/ 2759414 h 2759413"/>
              <a:gd name="connsiteX34" fmla="*/ 1261641 w 1997161"/>
              <a:gd name="connsiteY34" fmla="*/ 2759414 h 2759413"/>
              <a:gd name="connsiteX35" fmla="*/ 1950013 w 1997161"/>
              <a:gd name="connsiteY35" fmla="*/ 2759414 h 2759413"/>
              <a:gd name="connsiteX36" fmla="*/ 1994018 w 1997161"/>
              <a:gd name="connsiteY36" fmla="*/ 2718552 h 2759413"/>
              <a:gd name="connsiteX37" fmla="*/ 1950013 w 1997161"/>
              <a:gd name="connsiteY37" fmla="*/ 2671403 h 2759413"/>
              <a:gd name="connsiteX38" fmla="*/ 1909151 w 1997161"/>
              <a:gd name="connsiteY38" fmla="*/ 1860444 h 2759413"/>
              <a:gd name="connsiteX39" fmla="*/ 1899721 w 1997161"/>
              <a:gd name="connsiteY39" fmla="*/ 1876160 h 2759413"/>
              <a:gd name="connsiteX40" fmla="*/ 1877718 w 1997161"/>
              <a:gd name="connsiteY40" fmla="*/ 1879304 h 2759413"/>
              <a:gd name="connsiteX41" fmla="*/ 1613685 w 1997161"/>
              <a:gd name="connsiteY41" fmla="*/ 1741001 h 2759413"/>
              <a:gd name="connsiteX42" fmla="*/ 1195633 w 1997161"/>
              <a:gd name="connsiteY42" fmla="*/ 1307232 h 2759413"/>
              <a:gd name="connsiteX43" fmla="*/ 1186203 w 1997161"/>
              <a:gd name="connsiteY43" fmla="*/ 1282086 h 2759413"/>
              <a:gd name="connsiteX44" fmla="*/ 1214492 w 1997161"/>
              <a:gd name="connsiteY44" fmla="*/ 1266370 h 2759413"/>
              <a:gd name="connsiteX45" fmla="*/ 1902864 w 1997161"/>
              <a:gd name="connsiteY45" fmla="*/ 1844728 h 2759413"/>
              <a:gd name="connsiteX46" fmla="*/ 1909151 w 1997161"/>
              <a:gd name="connsiteY46" fmla="*/ 1860444 h 2759413"/>
              <a:gd name="connsiteX47" fmla="*/ 1333936 w 1997161"/>
              <a:gd name="connsiteY47" fmla="*/ 103367 h 2759413"/>
              <a:gd name="connsiteX48" fmla="*/ 1343366 w 1997161"/>
              <a:gd name="connsiteY48" fmla="*/ 87651 h 2759413"/>
              <a:gd name="connsiteX49" fmla="*/ 1362225 w 1997161"/>
              <a:gd name="connsiteY49" fmla="*/ 87651 h 2759413"/>
              <a:gd name="connsiteX50" fmla="*/ 1374798 w 1997161"/>
              <a:gd name="connsiteY50" fmla="*/ 103367 h 2759413"/>
              <a:gd name="connsiteX51" fmla="*/ 1390514 w 1997161"/>
              <a:gd name="connsiteY51" fmla="*/ 398833 h 2759413"/>
              <a:gd name="connsiteX52" fmla="*/ 1227065 w 1997161"/>
              <a:gd name="connsiteY52" fmla="*/ 977191 h 2759413"/>
              <a:gd name="connsiteX53" fmla="*/ 1211349 w 1997161"/>
              <a:gd name="connsiteY53" fmla="*/ 1002337 h 2759413"/>
              <a:gd name="connsiteX54" fmla="*/ 1183060 w 1997161"/>
              <a:gd name="connsiteY54" fmla="*/ 986621 h 2759413"/>
              <a:gd name="connsiteX55" fmla="*/ 1333936 w 1997161"/>
              <a:gd name="connsiteY55" fmla="*/ 103367 h 2759413"/>
              <a:gd name="connsiteX56" fmla="*/ 1120195 w 1997161"/>
              <a:gd name="connsiteY56" fmla="*/ 1058915 h 2759413"/>
              <a:gd name="connsiteX57" fmla="*/ 1195633 w 1997161"/>
              <a:gd name="connsiteY57" fmla="*/ 1134353 h 2759413"/>
              <a:gd name="connsiteX58" fmla="*/ 1120195 w 1997161"/>
              <a:gd name="connsiteY58" fmla="*/ 1209791 h 2759413"/>
              <a:gd name="connsiteX59" fmla="*/ 1044757 w 1997161"/>
              <a:gd name="connsiteY59" fmla="*/ 1134353 h 2759413"/>
              <a:gd name="connsiteX60" fmla="*/ 1120195 w 1997161"/>
              <a:gd name="connsiteY60" fmla="*/ 1058915 h 2759413"/>
              <a:gd name="connsiteX61" fmla="*/ 111212 w 1997161"/>
              <a:gd name="connsiteY61" fmla="*/ 1451822 h 2759413"/>
              <a:gd name="connsiteX62" fmla="*/ 92352 w 1997161"/>
              <a:gd name="connsiteY62" fmla="*/ 1448678 h 2759413"/>
              <a:gd name="connsiteX63" fmla="*/ 86066 w 1997161"/>
              <a:gd name="connsiteY63" fmla="*/ 1436105 h 2759413"/>
              <a:gd name="connsiteX64" fmla="*/ 95495 w 1997161"/>
              <a:gd name="connsiteY64" fmla="*/ 1417246 h 2759413"/>
              <a:gd name="connsiteX65" fmla="*/ 346955 w 1997161"/>
              <a:gd name="connsiteY65" fmla="*/ 1260083 h 2759413"/>
              <a:gd name="connsiteX66" fmla="*/ 931600 w 1997161"/>
              <a:gd name="connsiteY66" fmla="*/ 1115494 h 2759413"/>
              <a:gd name="connsiteX67" fmla="*/ 959889 w 1997161"/>
              <a:gd name="connsiteY67" fmla="*/ 1118637 h 2759413"/>
              <a:gd name="connsiteX68" fmla="*/ 956746 w 1997161"/>
              <a:gd name="connsiteY68" fmla="*/ 1137497 h 2759413"/>
              <a:gd name="connsiteX69" fmla="*/ 959889 w 1997161"/>
              <a:gd name="connsiteY69" fmla="*/ 1153213 h 2759413"/>
              <a:gd name="connsiteX70" fmla="*/ 111212 w 1997161"/>
              <a:gd name="connsiteY70" fmla="*/ 1451822 h 2759413"/>
              <a:gd name="connsiteX71" fmla="*/ 1019611 w 1997161"/>
              <a:gd name="connsiteY71" fmla="*/ 2671403 h 2759413"/>
              <a:gd name="connsiteX72" fmla="*/ 1098192 w 1997161"/>
              <a:gd name="connsiteY72" fmla="*/ 1297802 h 2759413"/>
              <a:gd name="connsiteX73" fmla="*/ 1120195 w 1997161"/>
              <a:gd name="connsiteY73" fmla="*/ 1341808 h 2759413"/>
              <a:gd name="connsiteX74" fmla="*/ 1145341 w 1997161"/>
              <a:gd name="connsiteY74" fmla="*/ 1385813 h 2759413"/>
              <a:gd name="connsiteX75" fmla="*/ 1217636 w 1997161"/>
              <a:gd name="connsiteY75" fmla="*/ 2671403 h 2759413"/>
              <a:gd name="connsiteX76" fmla="*/ 1019611 w 1997161"/>
              <a:gd name="connsiteY76" fmla="*/ 2671403 h 275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997161" h="2759413">
                <a:moveTo>
                  <a:pt x="1950013" y="2671403"/>
                </a:moveTo>
                <a:lnTo>
                  <a:pt x="1302503" y="2671403"/>
                </a:lnTo>
                <a:lnTo>
                  <a:pt x="1236495" y="1530403"/>
                </a:lnTo>
                <a:cubicBezTo>
                  <a:pt x="1327649" y="1646703"/>
                  <a:pt x="1443950" y="1747287"/>
                  <a:pt x="1575966" y="1813295"/>
                </a:cubicBezTo>
                <a:lnTo>
                  <a:pt x="1839999" y="1951598"/>
                </a:lnTo>
                <a:cubicBezTo>
                  <a:pt x="1855715" y="1961028"/>
                  <a:pt x="1871432" y="1964172"/>
                  <a:pt x="1890291" y="1964172"/>
                </a:cubicBezTo>
                <a:cubicBezTo>
                  <a:pt x="1912294" y="1964172"/>
                  <a:pt x="1934297" y="1957885"/>
                  <a:pt x="1953156" y="1942169"/>
                </a:cubicBezTo>
                <a:cubicBezTo>
                  <a:pt x="1978302" y="1923309"/>
                  <a:pt x="1994018" y="1891877"/>
                  <a:pt x="1997162" y="1860444"/>
                </a:cubicBezTo>
                <a:cubicBezTo>
                  <a:pt x="1997162" y="1829012"/>
                  <a:pt x="1984589" y="1797579"/>
                  <a:pt x="1959443" y="1775576"/>
                </a:cubicBezTo>
                <a:lnTo>
                  <a:pt x="1267928" y="1200362"/>
                </a:lnTo>
                <a:cubicBezTo>
                  <a:pt x="1277357" y="1181502"/>
                  <a:pt x="1280501" y="1159499"/>
                  <a:pt x="1280501" y="1137497"/>
                </a:cubicBezTo>
                <a:cubicBezTo>
                  <a:pt x="1280501" y="1115494"/>
                  <a:pt x="1277357" y="1096634"/>
                  <a:pt x="1267928" y="1074632"/>
                </a:cubicBezTo>
                <a:lnTo>
                  <a:pt x="1299360" y="1027483"/>
                </a:lnTo>
                <a:cubicBezTo>
                  <a:pt x="1425090" y="842031"/>
                  <a:pt x="1487955" y="618860"/>
                  <a:pt x="1475382" y="395689"/>
                </a:cubicBezTo>
                <a:lnTo>
                  <a:pt x="1459666" y="100224"/>
                </a:lnTo>
                <a:cubicBezTo>
                  <a:pt x="1456523" y="59362"/>
                  <a:pt x="1434520" y="24786"/>
                  <a:pt x="1396801" y="9070"/>
                </a:cubicBezTo>
                <a:cubicBezTo>
                  <a:pt x="1368512" y="-3503"/>
                  <a:pt x="1333936" y="-3503"/>
                  <a:pt x="1305647" y="12213"/>
                </a:cubicBezTo>
                <a:cubicBezTo>
                  <a:pt x="1277357" y="27929"/>
                  <a:pt x="1258498" y="56218"/>
                  <a:pt x="1252211" y="87651"/>
                </a:cubicBezTo>
                <a:lnTo>
                  <a:pt x="1101335" y="977191"/>
                </a:lnTo>
                <a:cubicBezTo>
                  <a:pt x="1057330" y="983477"/>
                  <a:pt x="1019611" y="1005480"/>
                  <a:pt x="994465" y="1036913"/>
                </a:cubicBezTo>
                <a:lnTo>
                  <a:pt x="937886" y="1033769"/>
                </a:lnTo>
                <a:cubicBezTo>
                  <a:pt x="714716" y="1014910"/>
                  <a:pt x="488402" y="1071488"/>
                  <a:pt x="299807" y="1190932"/>
                </a:cubicBezTo>
                <a:lnTo>
                  <a:pt x="48347" y="1348094"/>
                </a:lnTo>
                <a:cubicBezTo>
                  <a:pt x="13771" y="1370097"/>
                  <a:pt x="-5089" y="1407816"/>
                  <a:pt x="1198" y="1448678"/>
                </a:cubicBezTo>
                <a:cubicBezTo>
                  <a:pt x="4341" y="1480111"/>
                  <a:pt x="23201" y="1508400"/>
                  <a:pt x="48347" y="1527260"/>
                </a:cubicBezTo>
                <a:cubicBezTo>
                  <a:pt x="64063" y="1536689"/>
                  <a:pt x="86066" y="1542976"/>
                  <a:pt x="104925" y="1542976"/>
                </a:cubicBezTo>
                <a:cubicBezTo>
                  <a:pt x="117498" y="1542976"/>
                  <a:pt x="130071" y="1539833"/>
                  <a:pt x="139501" y="1536689"/>
                </a:cubicBezTo>
                <a:lnTo>
                  <a:pt x="988178" y="1234937"/>
                </a:lnTo>
                <a:cubicBezTo>
                  <a:pt x="994465" y="1244367"/>
                  <a:pt x="1003895" y="1253797"/>
                  <a:pt x="1016468" y="1263227"/>
                </a:cubicBezTo>
                <a:lnTo>
                  <a:pt x="934743" y="2677689"/>
                </a:lnTo>
                <a:lnTo>
                  <a:pt x="186650" y="2677689"/>
                </a:lnTo>
                <a:cubicBezTo>
                  <a:pt x="164647" y="2677689"/>
                  <a:pt x="142644" y="2696549"/>
                  <a:pt x="142644" y="2718552"/>
                </a:cubicBezTo>
                <a:cubicBezTo>
                  <a:pt x="142644" y="2740554"/>
                  <a:pt x="161504" y="2759414"/>
                  <a:pt x="186650" y="2759414"/>
                </a:cubicBezTo>
                <a:lnTo>
                  <a:pt x="975605" y="2759414"/>
                </a:lnTo>
                <a:lnTo>
                  <a:pt x="1261641" y="2759414"/>
                </a:lnTo>
                <a:lnTo>
                  <a:pt x="1950013" y="2759414"/>
                </a:lnTo>
                <a:cubicBezTo>
                  <a:pt x="1972016" y="2759414"/>
                  <a:pt x="1994018" y="2740554"/>
                  <a:pt x="1994018" y="2718552"/>
                </a:cubicBezTo>
                <a:cubicBezTo>
                  <a:pt x="1994018" y="2696549"/>
                  <a:pt x="1975159" y="2671403"/>
                  <a:pt x="1950013" y="2671403"/>
                </a:cubicBezTo>
                <a:close/>
                <a:moveTo>
                  <a:pt x="1909151" y="1860444"/>
                </a:moveTo>
                <a:cubicBezTo>
                  <a:pt x="1909151" y="1863587"/>
                  <a:pt x="1909151" y="1869874"/>
                  <a:pt x="1899721" y="1876160"/>
                </a:cubicBezTo>
                <a:cubicBezTo>
                  <a:pt x="1893434" y="1879304"/>
                  <a:pt x="1884005" y="1882447"/>
                  <a:pt x="1877718" y="1879304"/>
                </a:cubicBezTo>
                <a:lnTo>
                  <a:pt x="1613685" y="1741001"/>
                </a:lnTo>
                <a:cubicBezTo>
                  <a:pt x="1431377" y="1646703"/>
                  <a:pt x="1283644" y="1492684"/>
                  <a:pt x="1195633" y="1307232"/>
                </a:cubicBezTo>
                <a:lnTo>
                  <a:pt x="1186203" y="1282086"/>
                </a:lnTo>
                <a:cubicBezTo>
                  <a:pt x="1195633" y="1278943"/>
                  <a:pt x="1205063" y="1272656"/>
                  <a:pt x="1214492" y="1266370"/>
                </a:cubicBezTo>
                <a:lnTo>
                  <a:pt x="1902864" y="1844728"/>
                </a:lnTo>
                <a:cubicBezTo>
                  <a:pt x="1909151" y="1847871"/>
                  <a:pt x="1909151" y="1857301"/>
                  <a:pt x="1909151" y="1860444"/>
                </a:cubicBezTo>
                <a:close/>
                <a:moveTo>
                  <a:pt x="1333936" y="103367"/>
                </a:moveTo>
                <a:cubicBezTo>
                  <a:pt x="1333936" y="93937"/>
                  <a:pt x="1340222" y="90794"/>
                  <a:pt x="1343366" y="87651"/>
                </a:cubicBezTo>
                <a:cubicBezTo>
                  <a:pt x="1346509" y="84508"/>
                  <a:pt x="1352795" y="84508"/>
                  <a:pt x="1362225" y="87651"/>
                </a:cubicBezTo>
                <a:cubicBezTo>
                  <a:pt x="1371655" y="90794"/>
                  <a:pt x="1374798" y="97081"/>
                  <a:pt x="1374798" y="103367"/>
                </a:cubicBezTo>
                <a:lnTo>
                  <a:pt x="1390514" y="398833"/>
                </a:lnTo>
                <a:cubicBezTo>
                  <a:pt x="1399944" y="603144"/>
                  <a:pt x="1343366" y="810599"/>
                  <a:pt x="1227065" y="977191"/>
                </a:cubicBezTo>
                <a:lnTo>
                  <a:pt x="1211349" y="1002337"/>
                </a:lnTo>
                <a:cubicBezTo>
                  <a:pt x="1201919" y="996050"/>
                  <a:pt x="1192490" y="989764"/>
                  <a:pt x="1183060" y="986621"/>
                </a:cubicBezTo>
                <a:lnTo>
                  <a:pt x="1333936" y="103367"/>
                </a:lnTo>
                <a:close/>
                <a:moveTo>
                  <a:pt x="1120195" y="1058915"/>
                </a:moveTo>
                <a:cubicBezTo>
                  <a:pt x="1161057" y="1058915"/>
                  <a:pt x="1195633" y="1093491"/>
                  <a:pt x="1195633" y="1134353"/>
                </a:cubicBezTo>
                <a:cubicBezTo>
                  <a:pt x="1195633" y="1175216"/>
                  <a:pt x="1161057" y="1209791"/>
                  <a:pt x="1120195" y="1209791"/>
                </a:cubicBezTo>
                <a:cubicBezTo>
                  <a:pt x="1079333" y="1209791"/>
                  <a:pt x="1044757" y="1175216"/>
                  <a:pt x="1044757" y="1134353"/>
                </a:cubicBezTo>
                <a:cubicBezTo>
                  <a:pt x="1044757" y="1093491"/>
                  <a:pt x="1076189" y="1058915"/>
                  <a:pt x="1120195" y="1058915"/>
                </a:cubicBezTo>
                <a:close/>
                <a:moveTo>
                  <a:pt x="111212" y="1451822"/>
                </a:moveTo>
                <a:cubicBezTo>
                  <a:pt x="101782" y="1454965"/>
                  <a:pt x="95495" y="1451822"/>
                  <a:pt x="92352" y="1448678"/>
                </a:cubicBezTo>
                <a:cubicBezTo>
                  <a:pt x="89209" y="1445535"/>
                  <a:pt x="86066" y="1445535"/>
                  <a:pt x="86066" y="1436105"/>
                </a:cubicBezTo>
                <a:cubicBezTo>
                  <a:pt x="86066" y="1429819"/>
                  <a:pt x="89209" y="1420389"/>
                  <a:pt x="95495" y="1417246"/>
                </a:cubicBezTo>
                <a:lnTo>
                  <a:pt x="346955" y="1260083"/>
                </a:lnTo>
                <a:cubicBezTo>
                  <a:pt x="519834" y="1150070"/>
                  <a:pt x="727289" y="1099778"/>
                  <a:pt x="931600" y="1115494"/>
                </a:cubicBezTo>
                <a:lnTo>
                  <a:pt x="959889" y="1118637"/>
                </a:lnTo>
                <a:cubicBezTo>
                  <a:pt x="959889" y="1124924"/>
                  <a:pt x="956746" y="1131210"/>
                  <a:pt x="956746" y="1137497"/>
                </a:cubicBezTo>
                <a:cubicBezTo>
                  <a:pt x="956746" y="1143783"/>
                  <a:pt x="956746" y="1146926"/>
                  <a:pt x="959889" y="1153213"/>
                </a:cubicBezTo>
                <a:lnTo>
                  <a:pt x="111212" y="1451822"/>
                </a:lnTo>
                <a:close/>
                <a:moveTo>
                  <a:pt x="1019611" y="2671403"/>
                </a:moveTo>
                <a:lnTo>
                  <a:pt x="1098192" y="1297802"/>
                </a:lnTo>
                <a:lnTo>
                  <a:pt x="1120195" y="1341808"/>
                </a:lnTo>
                <a:cubicBezTo>
                  <a:pt x="1126481" y="1357524"/>
                  <a:pt x="1135911" y="1370097"/>
                  <a:pt x="1145341" y="1385813"/>
                </a:cubicBezTo>
                <a:lnTo>
                  <a:pt x="1217636" y="2671403"/>
                </a:lnTo>
                <a:lnTo>
                  <a:pt x="1019611" y="2671403"/>
                </a:lnTo>
                <a:close/>
              </a:path>
            </a:pathLst>
          </a:custGeom>
          <a:solidFill>
            <a:schemeClr val="tx1"/>
          </a:solidFill>
          <a:ln w="314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F9C42-9C6F-F676-4CDF-B21CD3B67050}"/>
              </a:ext>
            </a:extLst>
          </p:cNvPr>
          <p:cNvSpPr txBox="1"/>
          <p:nvPr/>
        </p:nvSpPr>
        <p:spPr>
          <a:xfrm>
            <a:off x="0" y="6611779"/>
            <a:ext cx="455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wind-turbine-4929665 by </a:t>
            </a:r>
            <a:r>
              <a:rPr lang="en-GB" sz="1000" dirty="0" err="1"/>
              <a:t>Rubem</a:t>
            </a:r>
            <a:r>
              <a:rPr lang="en-GB" sz="1000" dirty="0"/>
              <a:t> Hojo </a:t>
            </a:r>
            <a:r>
              <a:rPr lang="en-GB" sz="1000" dirty="0">
                <a:hlinkClick r:id="rId2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3"/>
              </a:rPr>
              <a:t>CC BY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485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9" grpId="0" animBg="1"/>
      <p:bldP spid="22" grpId="0"/>
    </p:bldLst>
  </p:timing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82601-13D7-E2A0-D89E-4DEEEA72686C}"/>
              </a:ext>
            </a:extLst>
          </p:cNvPr>
          <p:cNvCxnSpPr/>
          <p:nvPr/>
        </p:nvCxnSpPr>
        <p:spPr>
          <a:xfrm>
            <a:off x="619125" y="5162550"/>
            <a:ext cx="10953750" cy="0"/>
          </a:xfrm>
          <a:prstGeom prst="straightConnector1">
            <a:avLst/>
          </a:prstGeom>
          <a:ln w="152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9165D5-3729-AC77-B66D-85F2EDD031F8}"/>
              </a:ext>
            </a:extLst>
          </p:cNvPr>
          <p:cNvSpPr txBox="1"/>
          <p:nvPr/>
        </p:nvSpPr>
        <p:spPr>
          <a:xfrm>
            <a:off x="619125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more closed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3B3C6-6A3B-0741-42BB-382785D4F6C3}"/>
              </a:ext>
            </a:extLst>
          </p:cNvPr>
          <p:cNvSpPr txBox="1"/>
          <p:nvPr/>
        </p:nvSpPr>
        <p:spPr>
          <a:xfrm>
            <a:off x="8296277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more “open”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DD356-C988-43F4-71EE-6B594A0B34F1}"/>
              </a:ext>
            </a:extLst>
          </p:cNvPr>
          <p:cNvSpPr txBox="1"/>
          <p:nvPr/>
        </p:nvSpPr>
        <p:spPr>
          <a:xfrm>
            <a:off x="7334250" y="4096346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</a:rPr>
              <a:t>open source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EC84E-4743-F254-147A-5895327E704A}"/>
              </a:ext>
            </a:extLst>
          </p:cNvPr>
          <p:cNvCxnSpPr>
            <a:cxnSpLocks/>
          </p:cNvCxnSpPr>
          <p:nvPr/>
        </p:nvCxnSpPr>
        <p:spPr>
          <a:xfrm>
            <a:off x="7048500" y="4248150"/>
            <a:ext cx="0" cy="18288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082B0F8F-11F3-FDA7-9AD9-04CD442B2E1C}"/>
              </a:ext>
            </a:extLst>
          </p:cNvPr>
          <p:cNvSpPr/>
          <p:nvPr/>
        </p:nvSpPr>
        <p:spPr>
          <a:xfrm>
            <a:off x="8963025" y="525638"/>
            <a:ext cx="2425788" cy="3351633"/>
          </a:xfrm>
          <a:custGeom>
            <a:avLst/>
            <a:gdLst>
              <a:gd name="connsiteX0" fmla="*/ 1950013 w 1997161"/>
              <a:gd name="connsiteY0" fmla="*/ 2671403 h 2759413"/>
              <a:gd name="connsiteX1" fmla="*/ 1302503 w 1997161"/>
              <a:gd name="connsiteY1" fmla="*/ 2671403 h 2759413"/>
              <a:gd name="connsiteX2" fmla="*/ 1236495 w 1997161"/>
              <a:gd name="connsiteY2" fmla="*/ 1530403 h 2759413"/>
              <a:gd name="connsiteX3" fmla="*/ 1575966 w 1997161"/>
              <a:gd name="connsiteY3" fmla="*/ 1813295 h 2759413"/>
              <a:gd name="connsiteX4" fmla="*/ 1839999 w 1997161"/>
              <a:gd name="connsiteY4" fmla="*/ 1951598 h 2759413"/>
              <a:gd name="connsiteX5" fmla="*/ 1890291 w 1997161"/>
              <a:gd name="connsiteY5" fmla="*/ 1964172 h 2759413"/>
              <a:gd name="connsiteX6" fmla="*/ 1953156 w 1997161"/>
              <a:gd name="connsiteY6" fmla="*/ 1942169 h 2759413"/>
              <a:gd name="connsiteX7" fmla="*/ 1997162 w 1997161"/>
              <a:gd name="connsiteY7" fmla="*/ 1860444 h 2759413"/>
              <a:gd name="connsiteX8" fmla="*/ 1959443 w 1997161"/>
              <a:gd name="connsiteY8" fmla="*/ 1775576 h 2759413"/>
              <a:gd name="connsiteX9" fmla="*/ 1267928 w 1997161"/>
              <a:gd name="connsiteY9" fmla="*/ 1200362 h 2759413"/>
              <a:gd name="connsiteX10" fmla="*/ 1280501 w 1997161"/>
              <a:gd name="connsiteY10" fmla="*/ 1137497 h 2759413"/>
              <a:gd name="connsiteX11" fmla="*/ 1267928 w 1997161"/>
              <a:gd name="connsiteY11" fmla="*/ 1074632 h 2759413"/>
              <a:gd name="connsiteX12" fmla="*/ 1299360 w 1997161"/>
              <a:gd name="connsiteY12" fmla="*/ 1027483 h 2759413"/>
              <a:gd name="connsiteX13" fmla="*/ 1475382 w 1997161"/>
              <a:gd name="connsiteY13" fmla="*/ 395689 h 2759413"/>
              <a:gd name="connsiteX14" fmla="*/ 1459666 w 1997161"/>
              <a:gd name="connsiteY14" fmla="*/ 100224 h 2759413"/>
              <a:gd name="connsiteX15" fmla="*/ 1396801 w 1997161"/>
              <a:gd name="connsiteY15" fmla="*/ 9070 h 2759413"/>
              <a:gd name="connsiteX16" fmla="*/ 1305647 w 1997161"/>
              <a:gd name="connsiteY16" fmla="*/ 12213 h 2759413"/>
              <a:gd name="connsiteX17" fmla="*/ 1252211 w 1997161"/>
              <a:gd name="connsiteY17" fmla="*/ 87651 h 2759413"/>
              <a:gd name="connsiteX18" fmla="*/ 1101335 w 1997161"/>
              <a:gd name="connsiteY18" fmla="*/ 977191 h 2759413"/>
              <a:gd name="connsiteX19" fmla="*/ 994465 w 1997161"/>
              <a:gd name="connsiteY19" fmla="*/ 1036913 h 2759413"/>
              <a:gd name="connsiteX20" fmla="*/ 937886 w 1997161"/>
              <a:gd name="connsiteY20" fmla="*/ 1033769 h 2759413"/>
              <a:gd name="connsiteX21" fmla="*/ 299807 w 1997161"/>
              <a:gd name="connsiteY21" fmla="*/ 1190932 h 2759413"/>
              <a:gd name="connsiteX22" fmla="*/ 48347 w 1997161"/>
              <a:gd name="connsiteY22" fmla="*/ 1348094 h 2759413"/>
              <a:gd name="connsiteX23" fmla="*/ 1198 w 1997161"/>
              <a:gd name="connsiteY23" fmla="*/ 1448678 h 2759413"/>
              <a:gd name="connsiteX24" fmla="*/ 48347 w 1997161"/>
              <a:gd name="connsiteY24" fmla="*/ 1527260 h 2759413"/>
              <a:gd name="connsiteX25" fmla="*/ 104925 w 1997161"/>
              <a:gd name="connsiteY25" fmla="*/ 1542976 h 2759413"/>
              <a:gd name="connsiteX26" fmla="*/ 139501 w 1997161"/>
              <a:gd name="connsiteY26" fmla="*/ 1536689 h 2759413"/>
              <a:gd name="connsiteX27" fmla="*/ 988178 w 1997161"/>
              <a:gd name="connsiteY27" fmla="*/ 1234937 h 2759413"/>
              <a:gd name="connsiteX28" fmla="*/ 1016468 w 1997161"/>
              <a:gd name="connsiteY28" fmla="*/ 1263227 h 2759413"/>
              <a:gd name="connsiteX29" fmla="*/ 934743 w 1997161"/>
              <a:gd name="connsiteY29" fmla="*/ 2677689 h 2759413"/>
              <a:gd name="connsiteX30" fmla="*/ 186650 w 1997161"/>
              <a:gd name="connsiteY30" fmla="*/ 2677689 h 2759413"/>
              <a:gd name="connsiteX31" fmla="*/ 142644 w 1997161"/>
              <a:gd name="connsiteY31" fmla="*/ 2718552 h 2759413"/>
              <a:gd name="connsiteX32" fmla="*/ 186650 w 1997161"/>
              <a:gd name="connsiteY32" fmla="*/ 2759414 h 2759413"/>
              <a:gd name="connsiteX33" fmla="*/ 975605 w 1997161"/>
              <a:gd name="connsiteY33" fmla="*/ 2759414 h 2759413"/>
              <a:gd name="connsiteX34" fmla="*/ 1261641 w 1997161"/>
              <a:gd name="connsiteY34" fmla="*/ 2759414 h 2759413"/>
              <a:gd name="connsiteX35" fmla="*/ 1950013 w 1997161"/>
              <a:gd name="connsiteY35" fmla="*/ 2759414 h 2759413"/>
              <a:gd name="connsiteX36" fmla="*/ 1994018 w 1997161"/>
              <a:gd name="connsiteY36" fmla="*/ 2718552 h 2759413"/>
              <a:gd name="connsiteX37" fmla="*/ 1950013 w 1997161"/>
              <a:gd name="connsiteY37" fmla="*/ 2671403 h 2759413"/>
              <a:gd name="connsiteX38" fmla="*/ 1909151 w 1997161"/>
              <a:gd name="connsiteY38" fmla="*/ 1860444 h 2759413"/>
              <a:gd name="connsiteX39" fmla="*/ 1899721 w 1997161"/>
              <a:gd name="connsiteY39" fmla="*/ 1876160 h 2759413"/>
              <a:gd name="connsiteX40" fmla="*/ 1877718 w 1997161"/>
              <a:gd name="connsiteY40" fmla="*/ 1879304 h 2759413"/>
              <a:gd name="connsiteX41" fmla="*/ 1613685 w 1997161"/>
              <a:gd name="connsiteY41" fmla="*/ 1741001 h 2759413"/>
              <a:gd name="connsiteX42" fmla="*/ 1195633 w 1997161"/>
              <a:gd name="connsiteY42" fmla="*/ 1307232 h 2759413"/>
              <a:gd name="connsiteX43" fmla="*/ 1186203 w 1997161"/>
              <a:gd name="connsiteY43" fmla="*/ 1282086 h 2759413"/>
              <a:gd name="connsiteX44" fmla="*/ 1214492 w 1997161"/>
              <a:gd name="connsiteY44" fmla="*/ 1266370 h 2759413"/>
              <a:gd name="connsiteX45" fmla="*/ 1902864 w 1997161"/>
              <a:gd name="connsiteY45" fmla="*/ 1844728 h 2759413"/>
              <a:gd name="connsiteX46" fmla="*/ 1909151 w 1997161"/>
              <a:gd name="connsiteY46" fmla="*/ 1860444 h 2759413"/>
              <a:gd name="connsiteX47" fmla="*/ 1333936 w 1997161"/>
              <a:gd name="connsiteY47" fmla="*/ 103367 h 2759413"/>
              <a:gd name="connsiteX48" fmla="*/ 1343366 w 1997161"/>
              <a:gd name="connsiteY48" fmla="*/ 87651 h 2759413"/>
              <a:gd name="connsiteX49" fmla="*/ 1362225 w 1997161"/>
              <a:gd name="connsiteY49" fmla="*/ 87651 h 2759413"/>
              <a:gd name="connsiteX50" fmla="*/ 1374798 w 1997161"/>
              <a:gd name="connsiteY50" fmla="*/ 103367 h 2759413"/>
              <a:gd name="connsiteX51" fmla="*/ 1390514 w 1997161"/>
              <a:gd name="connsiteY51" fmla="*/ 398833 h 2759413"/>
              <a:gd name="connsiteX52" fmla="*/ 1227065 w 1997161"/>
              <a:gd name="connsiteY52" fmla="*/ 977191 h 2759413"/>
              <a:gd name="connsiteX53" fmla="*/ 1211349 w 1997161"/>
              <a:gd name="connsiteY53" fmla="*/ 1002337 h 2759413"/>
              <a:gd name="connsiteX54" fmla="*/ 1183060 w 1997161"/>
              <a:gd name="connsiteY54" fmla="*/ 986621 h 2759413"/>
              <a:gd name="connsiteX55" fmla="*/ 1333936 w 1997161"/>
              <a:gd name="connsiteY55" fmla="*/ 103367 h 2759413"/>
              <a:gd name="connsiteX56" fmla="*/ 1120195 w 1997161"/>
              <a:gd name="connsiteY56" fmla="*/ 1058915 h 2759413"/>
              <a:gd name="connsiteX57" fmla="*/ 1195633 w 1997161"/>
              <a:gd name="connsiteY57" fmla="*/ 1134353 h 2759413"/>
              <a:gd name="connsiteX58" fmla="*/ 1120195 w 1997161"/>
              <a:gd name="connsiteY58" fmla="*/ 1209791 h 2759413"/>
              <a:gd name="connsiteX59" fmla="*/ 1044757 w 1997161"/>
              <a:gd name="connsiteY59" fmla="*/ 1134353 h 2759413"/>
              <a:gd name="connsiteX60" fmla="*/ 1120195 w 1997161"/>
              <a:gd name="connsiteY60" fmla="*/ 1058915 h 2759413"/>
              <a:gd name="connsiteX61" fmla="*/ 111212 w 1997161"/>
              <a:gd name="connsiteY61" fmla="*/ 1451822 h 2759413"/>
              <a:gd name="connsiteX62" fmla="*/ 92352 w 1997161"/>
              <a:gd name="connsiteY62" fmla="*/ 1448678 h 2759413"/>
              <a:gd name="connsiteX63" fmla="*/ 86066 w 1997161"/>
              <a:gd name="connsiteY63" fmla="*/ 1436105 h 2759413"/>
              <a:gd name="connsiteX64" fmla="*/ 95495 w 1997161"/>
              <a:gd name="connsiteY64" fmla="*/ 1417246 h 2759413"/>
              <a:gd name="connsiteX65" fmla="*/ 346955 w 1997161"/>
              <a:gd name="connsiteY65" fmla="*/ 1260083 h 2759413"/>
              <a:gd name="connsiteX66" fmla="*/ 931600 w 1997161"/>
              <a:gd name="connsiteY66" fmla="*/ 1115494 h 2759413"/>
              <a:gd name="connsiteX67" fmla="*/ 959889 w 1997161"/>
              <a:gd name="connsiteY67" fmla="*/ 1118637 h 2759413"/>
              <a:gd name="connsiteX68" fmla="*/ 956746 w 1997161"/>
              <a:gd name="connsiteY68" fmla="*/ 1137497 h 2759413"/>
              <a:gd name="connsiteX69" fmla="*/ 959889 w 1997161"/>
              <a:gd name="connsiteY69" fmla="*/ 1153213 h 2759413"/>
              <a:gd name="connsiteX70" fmla="*/ 111212 w 1997161"/>
              <a:gd name="connsiteY70" fmla="*/ 1451822 h 2759413"/>
              <a:gd name="connsiteX71" fmla="*/ 1019611 w 1997161"/>
              <a:gd name="connsiteY71" fmla="*/ 2671403 h 2759413"/>
              <a:gd name="connsiteX72" fmla="*/ 1098192 w 1997161"/>
              <a:gd name="connsiteY72" fmla="*/ 1297802 h 2759413"/>
              <a:gd name="connsiteX73" fmla="*/ 1120195 w 1997161"/>
              <a:gd name="connsiteY73" fmla="*/ 1341808 h 2759413"/>
              <a:gd name="connsiteX74" fmla="*/ 1145341 w 1997161"/>
              <a:gd name="connsiteY74" fmla="*/ 1385813 h 2759413"/>
              <a:gd name="connsiteX75" fmla="*/ 1217636 w 1997161"/>
              <a:gd name="connsiteY75" fmla="*/ 2671403 h 2759413"/>
              <a:gd name="connsiteX76" fmla="*/ 1019611 w 1997161"/>
              <a:gd name="connsiteY76" fmla="*/ 2671403 h 275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997161" h="2759413">
                <a:moveTo>
                  <a:pt x="1950013" y="2671403"/>
                </a:moveTo>
                <a:lnTo>
                  <a:pt x="1302503" y="2671403"/>
                </a:lnTo>
                <a:lnTo>
                  <a:pt x="1236495" y="1530403"/>
                </a:lnTo>
                <a:cubicBezTo>
                  <a:pt x="1327649" y="1646703"/>
                  <a:pt x="1443950" y="1747287"/>
                  <a:pt x="1575966" y="1813295"/>
                </a:cubicBezTo>
                <a:lnTo>
                  <a:pt x="1839999" y="1951598"/>
                </a:lnTo>
                <a:cubicBezTo>
                  <a:pt x="1855715" y="1961028"/>
                  <a:pt x="1871432" y="1964172"/>
                  <a:pt x="1890291" y="1964172"/>
                </a:cubicBezTo>
                <a:cubicBezTo>
                  <a:pt x="1912294" y="1964172"/>
                  <a:pt x="1934297" y="1957885"/>
                  <a:pt x="1953156" y="1942169"/>
                </a:cubicBezTo>
                <a:cubicBezTo>
                  <a:pt x="1978302" y="1923309"/>
                  <a:pt x="1994018" y="1891877"/>
                  <a:pt x="1997162" y="1860444"/>
                </a:cubicBezTo>
                <a:cubicBezTo>
                  <a:pt x="1997162" y="1829012"/>
                  <a:pt x="1984589" y="1797579"/>
                  <a:pt x="1959443" y="1775576"/>
                </a:cubicBezTo>
                <a:lnTo>
                  <a:pt x="1267928" y="1200362"/>
                </a:lnTo>
                <a:cubicBezTo>
                  <a:pt x="1277357" y="1181502"/>
                  <a:pt x="1280501" y="1159499"/>
                  <a:pt x="1280501" y="1137497"/>
                </a:cubicBezTo>
                <a:cubicBezTo>
                  <a:pt x="1280501" y="1115494"/>
                  <a:pt x="1277357" y="1096634"/>
                  <a:pt x="1267928" y="1074632"/>
                </a:cubicBezTo>
                <a:lnTo>
                  <a:pt x="1299360" y="1027483"/>
                </a:lnTo>
                <a:cubicBezTo>
                  <a:pt x="1425090" y="842031"/>
                  <a:pt x="1487955" y="618860"/>
                  <a:pt x="1475382" y="395689"/>
                </a:cubicBezTo>
                <a:lnTo>
                  <a:pt x="1459666" y="100224"/>
                </a:lnTo>
                <a:cubicBezTo>
                  <a:pt x="1456523" y="59362"/>
                  <a:pt x="1434520" y="24786"/>
                  <a:pt x="1396801" y="9070"/>
                </a:cubicBezTo>
                <a:cubicBezTo>
                  <a:pt x="1368512" y="-3503"/>
                  <a:pt x="1333936" y="-3503"/>
                  <a:pt x="1305647" y="12213"/>
                </a:cubicBezTo>
                <a:cubicBezTo>
                  <a:pt x="1277357" y="27929"/>
                  <a:pt x="1258498" y="56218"/>
                  <a:pt x="1252211" y="87651"/>
                </a:cubicBezTo>
                <a:lnTo>
                  <a:pt x="1101335" y="977191"/>
                </a:lnTo>
                <a:cubicBezTo>
                  <a:pt x="1057330" y="983477"/>
                  <a:pt x="1019611" y="1005480"/>
                  <a:pt x="994465" y="1036913"/>
                </a:cubicBezTo>
                <a:lnTo>
                  <a:pt x="937886" y="1033769"/>
                </a:lnTo>
                <a:cubicBezTo>
                  <a:pt x="714716" y="1014910"/>
                  <a:pt x="488402" y="1071488"/>
                  <a:pt x="299807" y="1190932"/>
                </a:cubicBezTo>
                <a:lnTo>
                  <a:pt x="48347" y="1348094"/>
                </a:lnTo>
                <a:cubicBezTo>
                  <a:pt x="13771" y="1370097"/>
                  <a:pt x="-5089" y="1407816"/>
                  <a:pt x="1198" y="1448678"/>
                </a:cubicBezTo>
                <a:cubicBezTo>
                  <a:pt x="4341" y="1480111"/>
                  <a:pt x="23201" y="1508400"/>
                  <a:pt x="48347" y="1527260"/>
                </a:cubicBezTo>
                <a:cubicBezTo>
                  <a:pt x="64063" y="1536689"/>
                  <a:pt x="86066" y="1542976"/>
                  <a:pt x="104925" y="1542976"/>
                </a:cubicBezTo>
                <a:cubicBezTo>
                  <a:pt x="117498" y="1542976"/>
                  <a:pt x="130071" y="1539833"/>
                  <a:pt x="139501" y="1536689"/>
                </a:cubicBezTo>
                <a:lnTo>
                  <a:pt x="988178" y="1234937"/>
                </a:lnTo>
                <a:cubicBezTo>
                  <a:pt x="994465" y="1244367"/>
                  <a:pt x="1003895" y="1253797"/>
                  <a:pt x="1016468" y="1263227"/>
                </a:cubicBezTo>
                <a:lnTo>
                  <a:pt x="934743" y="2677689"/>
                </a:lnTo>
                <a:lnTo>
                  <a:pt x="186650" y="2677689"/>
                </a:lnTo>
                <a:cubicBezTo>
                  <a:pt x="164647" y="2677689"/>
                  <a:pt x="142644" y="2696549"/>
                  <a:pt x="142644" y="2718552"/>
                </a:cubicBezTo>
                <a:cubicBezTo>
                  <a:pt x="142644" y="2740554"/>
                  <a:pt x="161504" y="2759414"/>
                  <a:pt x="186650" y="2759414"/>
                </a:cubicBezTo>
                <a:lnTo>
                  <a:pt x="975605" y="2759414"/>
                </a:lnTo>
                <a:lnTo>
                  <a:pt x="1261641" y="2759414"/>
                </a:lnTo>
                <a:lnTo>
                  <a:pt x="1950013" y="2759414"/>
                </a:lnTo>
                <a:cubicBezTo>
                  <a:pt x="1972016" y="2759414"/>
                  <a:pt x="1994018" y="2740554"/>
                  <a:pt x="1994018" y="2718552"/>
                </a:cubicBezTo>
                <a:cubicBezTo>
                  <a:pt x="1994018" y="2696549"/>
                  <a:pt x="1975159" y="2671403"/>
                  <a:pt x="1950013" y="2671403"/>
                </a:cubicBezTo>
                <a:close/>
                <a:moveTo>
                  <a:pt x="1909151" y="1860444"/>
                </a:moveTo>
                <a:cubicBezTo>
                  <a:pt x="1909151" y="1863587"/>
                  <a:pt x="1909151" y="1869874"/>
                  <a:pt x="1899721" y="1876160"/>
                </a:cubicBezTo>
                <a:cubicBezTo>
                  <a:pt x="1893434" y="1879304"/>
                  <a:pt x="1884005" y="1882447"/>
                  <a:pt x="1877718" y="1879304"/>
                </a:cubicBezTo>
                <a:lnTo>
                  <a:pt x="1613685" y="1741001"/>
                </a:lnTo>
                <a:cubicBezTo>
                  <a:pt x="1431377" y="1646703"/>
                  <a:pt x="1283644" y="1492684"/>
                  <a:pt x="1195633" y="1307232"/>
                </a:cubicBezTo>
                <a:lnTo>
                  <a:pt x="1186203" y="1282086"/>
                </a:lnTo>
                <a:cubicBezTo>
                  <a:pt x="1195633" y="1278943"/>
                  <a:pt x="1205063" y="1272656"/>
                  <a:pt x="1214492" y="1266370"/>
                </a:cubicBezTo>
                <a:lnTo>
                  <a:pt x="1902864" y="1844728"/>
                </a:lnTo>
                <a:cubicBezTo>
                  <a:pt x="1909151" y="1847871"/>
                  <a:pt x="1909151" y="1857301"/>
                  <a:pt x="1909151" y="1860444"/>
                </a:cubicBezTo>
                <a:close/>
                <a:moveTo>
                  <a:pt x="1333936" y="103367"/>
                </a:moveTo>
                <a:cubicBezTo>
                  <a:pt x="1333936" y="93937"/>
                  <a:pt x="1340222" y="90794"/>
                  <a:pt x="1343366" y="87651"/>
                </a:cubicBezTo>
                <a:cubicBezTo>
                  <a:pt x="1346509" y="84508"/>
                  <a:pt x="1352795" y="84508"/>
                  <a:pt x="1362225" y="87651"/>
                </a:cubicBezTo>
                <a:cubicBezTo>
                  <a:pt x="1371655" y="90794"/>
                  <a:pt x="1374798" y="97081"/>
                  <a:pt x="1374798" y="103367"/>
                </a:cubicBezTo>
                <a:lnTo>
                  <a:pt x="1390514" y="398833"/>
                </a:lnTo>
                <a:cubicBezTo>
                  <a:pt x="1399944" y="603144"/>
                  <a:pt x="1343366" y="810599"/>
                  <a:pt x="1227065" y="977191"/>
                </a:cubicBezTo>
                <a:lnTo>
                  <a:pt x="1211349" y="1002337"/>
                </a:lnTo>
                <a:cubicBezTo>
                  <a:pt x="1201919" y="996050"/>
                  <a:pt x="1192490" y="989764"/>
                  <a:pt x="1183060" y="986621"/>
                </a:cubicBezTo>
                <a:lnTo>
                  <a:pt x="1333936" y="103367"/>
                </a:lnTo>
                <a:close/>
                <a:moveTo>
                  <a:pt x="1120195" y="1058915"/>
                </a:moveTo>
                <a:cubicBezTo>
                  <a:pt x="1161057" y="1058915"/>
                  <a:pt x="1195633" y="1093491"/>
                  <a:pt x="1195633" y="1134353"/>
                </a:cubicBezTo>
                <a:cubicBezTo>
                  <a:pt x="1195633" y="1175216"/>
                  <a:pt x="1161057" y="1209791"/>
                  <a:pt x="1120195" y="1209791"/>
                </a:cubicBezTo>
                <a:cubicBezTo>
                  <a:pt x="1079333" y="1209791"/>
                  <a:pt x="1044757" y="1175216"/>
                  <a:pt x="1044757" y="1134353"/>
                </a:cubicBezTo>
                <a:cubicBezTo>
                  <a:pt x="1044757" y="1093491"/>
                  <a:pt x="1076189" y="1058915"/>
                  <a:pt x="1120195" y="1058915"/>
                </a:cubicBezTo>
                <a:close/>
                <a:moveTo>
                  <a:pt x="111212" y="1451822"/>
                </a:moveTo>
                <a:cubicBezTo>
                  <a:pt x="101782" y="1454965"/>
                  <a:pt x="95495" y="1451822"/>
                  <a:pt x="92352" y="1448678"/>
                </a:cubicBezTo>
                <a:cubicBezTo>
                  <a:pt x="89209" y="1445535"/>
                  <a:pt x="86066" y="1445535"/>
                  <a:pt x="86066" y="1436105"/>
                </a:cubicBezTo>
                <a:cubicBezTo>
                  <a:pt x="86066" y="1429819"/>
                  <a:pt x="89209" y="1420389"/>
                  <a:pt x="95495" y="1417246"/>
                </a:cubicBezTo>
                <a:lnTo>
                  <a:pt x="346955" y="1260083"/>
                </a:lnTo>
                <a:cubicBezTo>
                  <a:pt x="519834" y="1150070"/>
                  <a:pt x="727289" y="1099778"/>
                  <a:pt x="931600" y="1115494"/>
                </a:cubicBezTo>
                <a:lnTo>
                  <a:pt x="959889" y="1118637"/>
                </a:lnTo>
                <a:cubicBezTo>
                  <a:pt x="959889" y="1124924"/>
                  <a:pt x="956746" y="1131210"/>
                  <a:pt x="956746" y="1137497"/>
                </a:cubicBezTo>
                <a:cubicBezTo>
                  <a:pt x="956746" y="1143783"/>
                  <a:pt x="956746" y="1146926"/>
                  <a:pt x="959889" y="1153213"/>
                </a:cubicBezTo>
                <a:lnTo>
                  <a:pt x="111212" y="1451822"/>
                </a:lnTo>
                <a:close/>
                <a:moveTo>
                  <a:pt x="1019611" y="2671403"/>
                </a:moveTo>
                <a:lnTo>
                  <a:pt x="1098192" y="1297802"/>
                </a:lnTo>
                <a:lnTo>
                  <a:pt x="1120195" y="1341808"/>
                </a:lnTo>
                <a:cubicBezTo>
                  <a:pt x="1126481" y="1357524"/>
                  <a:pt x="1135911" y="1370097"/>
                  <a:pt x="1145341" y="1385813"/>
                </a:cubicBezTo>
                <a:lnTo>
                  <a:pt x="1217636" y="2671403"/>
                </a:lnTo>
                <a:lnTo>
                  <a:pt x="1019611" y="2671403"/>
                </a:lnTo>
                <a:close/>
              </a:path>
            </a:pathLst>
          </a:custGeom>
          <a:solidFill>
            <a:schemeClr val="tx1"/>
          </a:solidFill>
          <a:ln w="314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F9C42-9C6F-F676-4CDF-B21CD3B67050}"/>
              </a:ext>
            </a:extLst>
          </p:cNvPr>
          <p:cNvSpPr txBox="1"/>
          <p:nvPr/>
        </p:nvSpPr>
        <p:spPr>
          <a:xfrm>
            <a:off x="0" y="6611779"/>
            <a:ext cx="455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wind-turbine-4929665 by </a:t>
            </a:r>
            <a:r>
              <a:rPr lang="en-GB" sz="1000" dirty="0" err="1"/>
              <a:t>Rubem</a:t>
            </a:r>
            <a:r>
              <a:rPr lang="en-GB" sz="1000" dirty="0"/>
              <a:t> Hojo </a:t>
            </a:r>
            <a:r>
              <a:rPr lang="en-GB" sz="1000" dirty="0">
                <a:hlinkClick r:id="rId2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3"/>
              </a:rPr>
              <a:t>CC BY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9106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E93D0-B087-7DD0-6422-BF0B1EF7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8630">
            <a:off x="2951367" y="1264166"/>
            <a:ext cx="12612601" cy="7179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812383"/>
            <a:ext cx="64358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4"/>
                </a:solidFill>
              </a:rPr>
              <a:t>open source tech</a:t>
            </a:r>
            <a:r>
              <a:rPr lang="en-GB" sz="5400" b="1" dirty="0"/>
              <a:t> </a:t>
            </a:r>
            <a:br>
              <a:rPr lang="en-GB" sz="4400" dirty="0"/>
            </a:br>
            <a:r>
              <a:rPr lang="en-GB" sz="4400" dirty="0"/>
              <a:t>enables inclusive &amp;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203742"/>
            <a:ext cx="68643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</a:rPr>
              <a:t>we don’t have time</a:t>
            </a:r>
            <a:br>
              <a:rPr lang="en-GB" sz="4400" dirty="0"/>
            </a:br>
            <a:r>
              <a:rPr lang="en-GB" sz="4400" dirty="0"/>
              <a:t>to be alchemists!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34F81-89B9-CD5C-195C-FEAC45DAC86D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5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7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48276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@GOSHCommunity</a:t>
            </a:r>
          </a:p>
          <a:p>
            <a:r>
              <a:rPr lang="en-GB" sz="2800" dirty="0"/>
              <a:t>#OpenScience #OpenHardware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-1" y="6611779"/>
            <a:ext cx="8953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internet</a:t>
            </a:r>
            <a:r>
              <a:rPr lang="en-GB" sz="1000" dirty="0"/>
              <a:t> by Adrien</a:t>
            </a:r>
            <a:r>
              <a:rPr lang="en-US" sz="1000" dirty="0"/>
              <a:t>, </a:t>
            </a:r>
            <a:r>
              <a:rPr lang="en-US" sz="1000" dirty="0">
                <a:hlinkClick r:id="rId6"/>
              </a:rPr>
              <a:t>email</a:t>
            </a:r>
            <a:r>
              <a:rPr lang="en-US" sz="1000" dirty="0"/>
              <a:t> by Gregor </a:t>
            </a:r>
            <a:r>
              <a:rPr lang="en-US" sz="1000" dirty="0" err="1"/>
              <a:t>Cresnar</a:t>
            </a:r>
            <a:r>
              <a:rPr lang="en-US" sz="1000" dirty="0"/>
              <a:t> from the Noun Project, </a:t>
            </a:r>
            <a:r>
              <a:rPr lang="en-US" sz="1000" dirty="0">
                <a:hlinkClick r:id="rId7"/>
              </a:rPr>
              <a:t>CC BY 3.0</a:t>
            </a:r>
            <a:r>
              <a:rPr lang="en-US" sz="1000" dirty="0"/>
              <a:t>; </a:t>
            </a:r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8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9"/>
              </a:rPr>
              <a:t>CC0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555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</a:t>
            </a:r>
            <a:r>
              <a:rPr lang="en-GB" sz="2800" b="1" dirty="0"/>
              <a:t>openhardware.science</a:t>
            </a:r>
            <a:r>
              <a:rPr lang="en-GB" sz="2800" dirty="0"/>
              <a:t>/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this talk is open source on Zenodo.org, DOI: </a:t>
            </a:r>
            <a:r>
              <a:rPr lang="en-GB" sz="2800" dirty="0">
                <a:hlinkClick r:id="rId11"/>
              </a:rPr>
              <a:t>10.5281/zenodo.8342415</a:t>
            </a:r>
            <a:endParaRPr lang="en-GB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A937B1-5F1F-4BF6-AA36-3AFA6352B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6" y="4899336"/>
            <a:ext cx="702138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>
        <p:push dir="u"/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C87C7D-95A2-572A-94E2-1600CBBEF126}"/>
              </a:ext>
            </a:extLst>
          </p:cNvPr>
          <p:cNvSpPr txBox="1"/>
          <p:nvPr/>
        </p:nvSpPr>
        <p:spPr>
          <a:xfrm>
            <a:off x="3216926" y="1920076"/>
            <a:ext cx="383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 need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7DF00-C4A9-19B4-B692-A691EE8D005E}"/>
              </a:ext>
            </a:extLst>
          </p:cNvPr>
          <p:cNvSpPr txBox="1"/>
          <p:nvPr/>
        </p:nvSpPr>
        <p:spPr>
          <a:xfrm>
            <a:off x="2123502" y="2203373"/>
            <a:ext cx="7944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tx2"/>
                </a:solidFill>
              </a:rPr>
              <a:t>open science</a:t>
            </a:r>
          </a:p>
        </p:txBody>
      </p:sp>
    </p:spTree>
    <p:extLst>
      <p:ext uri="{BB962C8B-B14F-4D97-AF65-F5344CB8AC3E}">
        <p14:creationId xmlns:p14="http://schemas.microsoft.com/office/powerpoint/2010/main" val="3860479403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1779"/>
            <a:ext cx="4827639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/>
              <a:t>openpeeps</a:t>
            </a:r>
            <a:r>
              <a:rPr lang="en-GB" sz="1000" dirty="0"/>
              <a:t> background image by Pablo Stanley </a:t>
            </a:r>
            <a:r>
              <a:rPr lang="en-GB" sz="1000" dirty="0">
                <a:hlinkClick r:id="rId3"/>
              </a:rPr>
              <a:t>from openpeeps.com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 1.0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62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Doctorow, C. (2017) The fight for a free, fair and open Internet. 2017 National </a:t>
            </a:r>
            <a:r>
              <a:rPr lang="en-GB" sz="1000" dirty="0" err="1"/>
              <a:t>Bioneers</a:t>
            </a:r>
            <a:r>
              <a:rPr lang="en-GB" sz="1000" dirty="0"/>
              <a:t> Conference. </a:t>
            </a:r>
            <a:r>
              <a:rPr lang="en-GB" sz="1000" dirty="0">
                <a:hlinkClick r:id="rId4"/>
              </a:rPr>
              <a:t>https://youtu.be/2-CvOrDODds?t=678</a:t>
            </a:r>
            <a:endParaRPr lang="en-GB" sz="1000" dirty="0"/>
          </a:p>
          <a:p>
            <a:r>
              <a:rPr lang="en-GB" sz="1000" dirty="0"/>
              <a:t>cropped photo by Gage Skidmore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is a bad idea.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11.3|11.3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TIMING" val="|6.4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TIMING" val="|3.1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TIMING" val="|3.8|5.7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TIMING" val="|5.4|4.6|3.2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TIMING" val="|5.1|14.9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TIMING" val="|20.5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5.2|8.5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10.3|2.4|1.1|1.8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7.2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3.3|7.4|23.3|23.3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TIMING" val="|9.6|6.7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TIMING" val="|14.2|23.9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TIMING" val="|25.7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TIMING" val="|9.6|6.7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2059</TotalTime>
  <Words>1100</Words>
  <Application>Microsoft Office PowerPoint</Application>
  <PresentationFormat>Widescreen</PresentationFormat>
  <Paragraphs>143</Paragraphs>
  <Slides>49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Metropolis</vt:lpstr>
      <vt:lpstr>Calibri</vt:lpstr>
      <vt:lpstr>Pen 1</vt:lpstr>
      <vt:lpstr>Open source hardware  for more equitable &amp; sustainable tech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publish your hardware designs!</vt:lpstr>
      <vt:lpstr>open source software licenses</vt:lpstr>
      <vt:lpstr>open source hardware licenses</vt:lpstr>
      <vt:lpstr>open source hardware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hardware for realising globally equitable knowledge production</dc:title>
  <dc:creator>Pen-Yuan Hsing;Brianna Johns</dc:creator>
  <cp:lastModifiedBy>Pen-Yuan Hsing</cp:lastModifiedBy>
  <cp:revision>149</cp:revision>
  <dcterms:created xsi:type="dcterms:W3CDTF">2021-03-16T13:53:03Z</dcterms:created>
  <dcterms:modified xsi:type="dcterms:W3CDTF">2023-09-13T20:23:45Z</dcterms:modified>
</cp:coreProperties>
</file>