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  <p:sldMasterId id="2147484182" r:id="rId2"/>
    <p:sldMasterId id="2147484267" r:id="rId3"/>
    <p:sldMasterId id="2147484375" r:id="rId4"/>
    <p:sldMasterId id="2147484387" r:id="rId5"/>
    <p:sldMasterId id="2147484423" r:id="rId6"/>
    <p:sldMasterId id="2147484459" r:id="rId7"/>
    <p:sldMasterId id="2147484471" r:id="rId8"/>
    <p:sldMasterId id="2147484483" r:id="rId9"/>
    <p:sldMasterId id="2147484495" r:id="rId10"/>
    <p:sldMasterId id="2147484507" r:id="rId11"/>
    <p:sldMasterId id="2147484519" r:id="rId12"/>
  </p:sldMasterIdLst>
  <p:notesMasterIdLst>
    <p:notesMasterId r:id="rId36"/>
  </p:notesMasterIdLst>
  <p:sldIdLst>
    <p:sldId id="1200" r:id="rId13"/>
    <p:sldId id="1191" r:id="rId14"/>
    <p:sldId id="1310" r:id="rId15"/>
    <p:sldId id="1324" r:id="rId16"/>
    <p:sldId id="1311" r:id="rId17"/>
    <p:sldId id="1323" r:id="rId18"/>
    <p:sldId id="1243" r:id="rId19"/>
    <p:sldId id="1244" r:id="rId20"/>
    <p:sldId id="1312" r:id="rId21"/>
    <p:sldId id="1314" r:id="rId22"/>
    <p:sldId id="1326" r:id="rId23"/>
    <p:sldId id="1212" r:id="rId24"/>
    <p:sldId id="1322" r:id="rId25"/>
    <p:sldId id="1245" r:id="rId26"/>
    <p:sldId id="1246" r:id="rId27"/>
    <p:sldId id="1247" r:id="rId28"/>
    <p:sldId id="1315" r:id="rId29"/>
    <p:sldId id="1321" r:id="rId30"/>
    <p:sldId id="1261" r:id="rId31"/>
    <p:sldId id="1316" r:id="rId32"/>
    <p:sldId id="1319" r:id="rId33"/>
    <p:sldId id="1320" r:id="rId34"/>
    <p:sldId id="1327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94"/>
    <a:srgbClr val="001C94"/>
    <a:srgbClr val="01A5BF"/>
    <a:srgbClr val="005D7E"/>
    <a:srgbClr val="006386"/>
    <a:srgbClr val="FFFFFF"/>
    <a:srgbClr val="FF3300"/>
    <a:srgbClr val="894007"/>
    <a:srgbClr val="AB192C"/>
    <a:srgbClr val="00A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5360-EE13-4D91-BDE7-D50C3649E6A5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8517-67BC-4EF2-B042-C6EFBAF6D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3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51CB-31CA-41AC-B669-AA80B2976CB7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125-1DB1-4B5C-8910-2AA236251C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85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5FB-2717-43DD-A2F4-89A3C9AA4661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C4D7E-A130-4BB0-A6A3-1871EE78F8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6713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40EC1F-FCA7-49BE-9759-2047EF4FA4EF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57147"/>
      </p:ext>
    </p:extLst>
  </p:cSld>
  <p:clrMapOvr>
    <a:masterClrMapping/>
  </p:clrMapOvr>
  <p:transition/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4C82CB3-9303-4E23-B679-0AF90F9BCEE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36533"/>
      </p:ext>
    </p:extLst>
  </p:cSld>
  <p:clrMapOvr>
    <a:masterClrMapping/>
  </p:clrMapOvr>
  <p:transition/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EABB8F6-F077-4686-AC24-B271112FAFC8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99984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D67A0-BCD5-45A3-9CA4-C9B9A78846D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61629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A91FAC-307B-4AA4-A2AD-4DBB95B016E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98545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562687-55DF-4422-BA03-950CBE4AA85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138685"/>
      </p:ext>
    </p:extLst>
  </p:cSld>
  <p:clrMapOvr>
    <a:masterClrMapping/>
  </p:clrMapOvr>
  <p:transition/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16CE5E3-C2C7-44DE-8F67-25BEDF2215F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74521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A461C34-A52B-4C7C-B2C6-053F446716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33297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03C3D65-1046-493D-93A8-15452D2BB8C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39125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EA5BAA-635A-4267-AB22-185F86320E4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08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5A8D-4F2A-4944-9BD0-C9B0A3B5604E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E0F7A-5C64-431B-8397-57F94042EA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285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5649934-ACAA-42E4-BDC0-F522383B693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98349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122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257880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3703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3018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28/02/2021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8277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28/02/2021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723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28/02/2021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090478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3880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185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660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5916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754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2095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02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831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324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845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65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2584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83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812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5924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7658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21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9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2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1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0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F7E7-7440-4138-BF92-F0AF3B0EA1C7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0A13-A7CF-43DF-B79C-0C32A1EE21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26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8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7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09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1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35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22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32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17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5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7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697C-260F-4B44-A4D3-ECE246BDE034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B1F-E238-487F-9317-9A6AE21A53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596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32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25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3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763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73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349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41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6592-59AC-4A64-AA25-0FEE31D45099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AF62-6919-40FF-B754-48EE3B32D7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88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273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1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185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797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72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634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51199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059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432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28/02/2021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20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0D8E-5422-4CB0-ACB7-20F74FE6E930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7A4CB-A1D8-4BB0-989C-55DC7EEE6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517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28/02/2021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919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28/02/2021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63947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490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619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210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122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346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507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448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0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F7B3-39E6-4466-9F86-67C8FB7377EC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CE18-6A0B-4270-B7BA-F50233E4BF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395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7568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67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804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597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372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282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960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48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48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4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C1A0-CF6D-46C6-959E-3C9CADDBD6BE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F0D1-BD99-4DA8-B78A-779AB8193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342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37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327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27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4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5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85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11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54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8A330-3D36-4C64-BDF2-2D8EA2147DF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65972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EC384-CBCD-46E3-BE5B-52F157BD147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5055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DD5-E1B4-4F30-A0EF-0CBB79396A58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AE4F-2FC9-46A3-9308-5008572114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704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7C7E3-8E4E-480E-8383-0CC68CB0DD8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1399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9E651-261B-4B2D-A0C4-6605BA0E90E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155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4CA1A-F4C4-41A6-86AE-15F1FEC6098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647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8ED26-7C86-4E33-9C14-C64E947DAE0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290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D4D80-6347-4771-A2BD-5748EBADB03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8551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35F67-1347-460A-ACC5-AF9FB66B5B4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672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39C2C6-DCA4-4995-9CF0-7775A48FB1C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652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04CB9D-3A65-4CB7-B526-E66188783421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6793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238E1-FC1E-461D-ABE2-62CD8906F76B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561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9851BAC-C1C2-4349-AC5E-5A78A6EDF4E9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9190B55-E669-43D9-9DA0-2D935306A55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16C2-8F71-4A58-A848-7936F7C76BDE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DC-3CF2-4ECA-A91A-C0639FA0FB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990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98B5CDC-8CD4-4BE8-BF03-3681E00264E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F67821E-819E-40D6-B7A8-741559CB723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36100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854A129-2796-4048-9271-024EC1253151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DFC10FE-5ECA-4CD6-848A-F29F9C6550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5774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2210C08-08D7-4AD5-AF72-882CA98AC420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C37031-DED2-464B-945A-C53E5806452E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886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64E457D-4569-456B-8BF5-2241C0427129}" type="datetime1">
              <a:rPr lang="it-IT"/>
              <a:pPr/>
              <a:t>28/02/2021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3532333-08BD-46E7-AD14-9D911E15A1F9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3675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041AF70-C230-4CCD-B690-BA2D2753D5FC}" type="datetime1">
              <a:rPr lang="it-IT"/>
              <a:pPr/>
              <a:t>28/02/2021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5F3E88-6760-498A-BB08-D65BDBE5159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1911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DEC27AC-D1DF-4B0F-A46A-4DB364C3F4FD}" type="datetime1">
              <a:rPr lang="it-IT"/>
              <a:pPr/>
              <a:t>28/02/2021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1C94580-FFCA-4620-A653-6CE02B0D53A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50633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AB81721-0787-4ACD-8DEE-0CA99518E6C9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54ABB31-E6AC-4473-A8A0-09199309F9E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639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5378B03-A239-4D61-8FFC-255FA996E9D5}" type="datetime1">
              <a:rPr lang="it-IT"/>
              <a:pPr/>
              <a:t>28/02/2021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F56F163-3E89-4CC5-9258-0304F051EB2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8155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9C98275-510F-4066-8083-59A2F42EE43D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E0B05C2-3D0B-452D-AAEA-AFE12F403A2C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190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D30312B5-D470-4878-AED8-723FD96C5500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ECBA1A3-5517-4BDE-8B8C-E2DEA2EE77A7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07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877649-EF4B-489A-BDBF-C2750217D19D}" type="datetimeFigureOut">
              <a:rPr lang="it-IT"/>
              <a:pPr>
                <a:defRPr/>
              </a:pPr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64C655-14E8-4F78-A864-117164805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1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A3A6CF72-A5F3-4AC9-82F9-B983A518F1AC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F00C15F5-E6E2-428C-BC8F-A0CAC2BDBFC0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0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4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FC7F6-3C91-450B-848C-7C5F1A4CCEDB}" type="datetimeFigureOut">
              <a:rPr lang="it-IT" smtClean="0"/>
              <a:t>02/03/2021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02DA2-858B-4716-9083-EA72F8E604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73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1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9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95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85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EB3D2-EC05-41E7-A61D-0CC491B7D96F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4FDF1-EE60-4EE4-A2C6-DEBE94F9A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28/02/2021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2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45D538A-35A3-4829-AFD5-B6065290E0D5}" type="datetime1">
              <a:rPr lang="it-IT"/>
              <a:pPr lvl="0"/>
              <a:t>28/02/2021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92C753-84AF-456E-9526-DCAB0D0D851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8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1B538A0-29DF-4A8C-A4AD-6B52E21AB146}" type="datetime1">
              <a:rPr lang="it-IT"/>
              <a:pPr/>
              <a:t>28/02/2021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2B6C3332-89B3-40CE-AA32-D22B3666B53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82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5" Type="http://schemas.openxmlformats.org/officeDocument/2006/relationships/hyperlink" Target="https://www.flickr.com/photos/eg65/albums/" TargetMode="External"/><Relationship Id="rId4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png"/><Relationship Id="rId4" Type="http://schemas.openxmlformats.org/officeDocument/2006/relationships/hyperlink" Target="https://www.scienceeurope.org/wp-content/uploads/2018/09/cOAlitionS_Preamble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37.png"/><Relationship Id="rId4" Type="http://schemas.openxmlformats.org/officeDocument/2006/relationships/hyperlink" Target="https://council.science/publications/open-access-to-scientific-data-and-literature-and-the-assessment-of-research-by-metrics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atlantic.com/magazine/archive/2021/01/science-covid-19-manhattan-project/617262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hyperlink" Target="https://www.statnews.com/2020/03/23/bioscience-publishing-reshaped-covid-19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hyperlink" Target="https://www.nature.com/articles/d41586-020-03564-y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sapbio.org/preprint-servers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9.png"/><Relationship Id="rId5" Type="http://schemas.openxmlformats.org/officeDocument/2006/relationships/hyperlink" Target="https://doi.org/10.1371/journal.pcbi.1005473" TargetMode="Externa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ndark.org/2020/10/29/opinion-all-prints-preprints/" TargetMode="Externa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jm.org/doi/full/10.1056/nejmc2021225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hyperlink" Target="https://doi.org/10.1016/S0140-6736(20)31324-6" TargetMode="External"/><Relationship Id="rId10" Type="http://schemas.openxmlformats.org/officeDocument/2006/relationships/hyperlink" Target="https://retractionwatch.com/retracted-coronavirus-covid-19-papers/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altreconomia.it/open-science-covid-19-biorxiv/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hyperlink" Target="https://asapbio.org/publi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5.xml"/><Relationship Id="rId6" Type="http://schemas.openxmlformats.org/officeDocument/2006/relationships/hyperlink" Target="https://bernardrentier.wordpress.com/2020/11/07/the-need-for-open-science-in-times-of-pandemic-and-far-beyond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era.gv.at/object/document/5683/attach/Opinion__en20.pdf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-research-europe.ec.europa.eu/for-authors/article-processing-charges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4.xml"/><Relationship Id="rId6" Type="http://schemas.openxmlformats.org/officeDocument/2006/relationships/hyperlink" Target="https://learning.garr.it/enrol/index.php?id=134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s://open-research-europe.ec.europa.eu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blog.libscie.org/introducing-hypergraph-beta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hyperlink" Target="https://www.roars.it/online/plan-i-uninfrastruttura-per-riaprire-la-scienza/" TargetMode="External"/><Relationship Id="rId10" Type="http://schemas.openxmlformats.org/officeDocument/2006/relationships/hyperlink" Target="https://www.sciencemag.org/news/2021/01/new-mandate-highlights-costs-benefits-making-all-scientific-articles-free-read" TargetMode="External"/><Relationship Id="rId4" Type="http://schemas.openxmlformats.org/officeDocument/2006/relationships/hyperlink" Target="https://www.coar-repositories.org/news-updates/coar-launches-the-notify-project/" TargetMode="External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onkhe.com/blogs/the-purpose-of-publications-in-a-pandemic-and-beyond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2020/03/19/now-is-the-time-for-open-access-policies-heres-why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manticscholar.org/cord19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gisaid.org/" TargetMode="External"/><Relationship Id="rId11" Type="http://schemas.openxmlformats.org/officeDocument/2006/relationships/hyperlink" Target="https://www.rd-alliance.org/value-rda-covid-19-0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hyperlink" Target="https://www.wired.it/scienza/medicina/2021/02/25/globalhealth-database-covid-google/?refresh_ce" TargetMode="Externa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nature.com/articles/d41586-020-00307-x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hyperlink" Target="https://www.cbc.ca/news/health/coronavirus-2019-ncov-science-virus-genome-who-research-collaboration-1.5446948?fbclid=IwAR1ZjdoZoR6Mvup5CCgItyjWX4LfiMu-WsQdTGrWDjyHMFBVWm_sbkhx0po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png"/><Relationship Id="rId5" Type="http://schemas.openxmlformats.org/officeDocument/2006/relationships/hyperlink" Target="https://www.stm-assoc.org/2020_03_13_News_Release_Publishers_commit_to_working_together_to_combat_COVID19_.pdf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openxmlformats.org/officeDocument/2006/relationships/hyperlink" Target="https://www.coalition-s.org/open-access-lessons-during-covid-19-no-lockdown-for-research-resul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EE331F85-ED59-4B65-B5B6-76E3FB1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5" y="438410"/>
            <a:ext cx="8874995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OPEN SCIENCE, PANDEMIA</a:t>
            </a:r>
            <a:b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 IL NUOVO USO DEI PREPRINT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magin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5" y="6544301"/>
            <a:ext cx="8048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4">
            <a:extLst>
              <a:ext uri="{FF2B5EF4-FFF2-40B4-BE49-F238E27FC236}">
                <a16:creationId xmlns:a16="http://schemas.microsoft.com/office/drawing/2014/main" id="{0323F04C-472D-4E01-9031-3A6F35F37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68" y="6688367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work is licensed under a </a:t>
            </a: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Creative Commons Attribution-</a:t>
            </a:r>
            <a:r>
              <a:rPr kumimoji="0" lang="en-US" alt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ShareAlike</a:t>
            </a: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 4.0 International License</a:t>
            </a: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Photos are mine, available for reuse on Flickr, </a:t>
            </a: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https://www.flickr.com/photos/eg65/albums/</a:t>
            </a:r>
            <a:r>
              <a:rPr kumimoji="0" lang="en-US" alt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it-IT" alt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0F7F113-5E95-4F2B-B7D7-11B5F24143CA}"/>
              </a:ext>
            </a:extLst>
          </p:cNvPr>
          <p:cNvGrpSpPr/>
          <p:nvPr/>
        </p:nvGrpSpPr>
        <p:grpSpPr>
          <a:xfrm>
            <a:off x="4344663" y="5687828"/>
            <a:ext cx="6958533" cy="1050795"/>
            <a:chOff x="7535333" y="5773596"/>
            <a:chExt cx="9089341" cy="1073912"/>
          </a:xfrm>
          <a:noFill/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EBD0759C-8C4A-4818-AFEC-D6B81AEAC84F}"/>
                </a:ext>
              </a:extLst>
            </p:cNvPr>
            <p:cNvGrpSpPr/>
            <p:nvPr/>
          </p:nvGrpSpPr>
          <p:grpSpPr>
            <a:xfrm>
              <a:off x="7535333" y="5773596"/>
              <a:ext cx="9089341" cy="1068156"/>
              <a:chOff x="7535333" y="5773596"/>
              <a:chExt cx="9089341" cy="1068156"/>
            </a:xfrm>
            <a:grpFill/>
          </p:grpSpPr>
          <p:sp>
            <p:nvSpPr>
              <p:cNvPr id="16" name="Rettangolo 15"/>
              <p:cNvSpPr/>
              <p:nvPr/>
            </p:nvSpPr>
            <p:spPr>
              <a:xfrm>
                <a:off x="7535333" y="5773596"/>
                <a:ext cx="9089341" cy="10681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Elena </a:t>
                </a:r>
                <a:r>
                  <a:rPr kumimoji="0" lang="it-IT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Giglia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Università di Torino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/>
                </a:r>
                <a:b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</a:b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elena.giglia@unito.it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72732D05-2C39-4DBF-A271-3DDE02ADEE2B}"/>
                  </a:ext>
                </a:extLst>
              </p:cNvPr>
              <p:cNvPicPr/>
              <p:nvPr/>
            </p:nvPicPr>
            <p:blipFill rotWithShape="1">
              <a:blip r:embed="rId6"/>
              <a:srcRect l="5603" t="9131" r="88016" b="81461"/>
              <a:stretch/>
            </p:blipFill>
            <p:spPr bwMode="auto">
              <a:xfrm>
                <a:off x="11242041" y="6580143"/>
                <a:ext cx="390524" cy="261609"/>
              </a:xfrm>
              <a:prstGeom prst="rect">
                <a:avLst/>
              </a:prstGeom>
              <a:grp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8412C55-B5EE-46F6-ACC8-38FA06E2DFE8}"/>
                </a:ext>
              </a:extLst>
            </p:cNvPr>
            <p:cNvSpPr txBox="1"/>
            <p:nvPr/>
          </p:nvSpPr>
          <p:spPr>
            <a:xfrm>
              <a:off x="11678882" y="6580143"/>
              <a:ext cx="871468" cy="2673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@</a:t>
              </a:r>
              <a:r>
                <a:rPr kumimoji="0" lang="it-IT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egiglia</a:t>
              </a:r>
              <a:endPara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22188" y="6074859"/>
            <a:ext cx="254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CNR ILIESI, 3 marzo 2021</a:t>
            </a:r>
            <a:endParaRPr lang="it-IT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F869C-4248-4BE6-BC4B-4E620572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" y="362539"/>
            <a:ext cx="9034818" cy="1325563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[…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chiamata]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430742" y="1131625"/>
            <a:ext cx="8559200" cy="5038075"/>
            <a:chOff x="430742" y="1131625"/>
            <a:chExt cx="8559200" cy="5038075"/>
          </a:xfrm>
        </p:grpSpPr>
        <p:grpSp>
          <p:nvGrpSpPr>
            <p:cNvPr id="3" name="Gruppo 2"/>
            <p:cNvGrpSpPr/>
            <p:nvPr/>
          </p:nvGrpSpPr>
          <p:grpSpPr>
            <a:xfrm>
              <a:off x="430742" y="1131625"/>
              <a:ext cx="8559200" cy="5038075"/>
              <a:chOff x="389799" y="1145273"/>
              <a:chExt cx="8559200" cy="5038075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389799" y="1915528"/>
                <a:ext cx="8170392" cy="4267820"/>
                <a:chOff x="417095" y="2038358"/>
                <a:chExt cx="8170392" cy="4267820"/>
              </a:xfrm>
            </p:grpSpPr>
            <p:grpSp>
              <p:nvGrpSpPr>
                <p:cNvPr id="13" name="Gruppo 12"/>
                <p:cNvGrpSpPr/>
                <p:nvPr/>
              </p:nvGrpSpPr>
              <p:grpSpPr>
                <a:xfrm>
                  <a:off x="417095" y="2038358"/>
                  <a:ext cx="8170392" cy="4267820"/>
                  <a:chOff x="453103" y="2080981"/>
                  <a:chExt cx="8170392" cy="4267820"/>
                </a:xfrm>
              </p:grpSpPr>
              <p:grpSp>
                <p:nvGrpSpPr>
                  <p:cNvPr id="20" name="Gruppo 19"/>
                  <p:cNvGrpSpPr/>
                  <p:nvPr/>
                </p:nvGrpSpPr>
                <p:grpSpPr>
                  <a:xfrm>
                    <a:off x="453103" y="2080981"/>
                    <a:ext cx="8170392" cy="4267820"/>
                    <a:chOff x="453103" y="2080981"/>
                    <a:chExt cx="8170392" cy="4267820"/>
                  </a:xfrm>
                </p:grpSpPr>
                <p:sp>
                  <p:nvSpPr>
                    <p:cNvPr id="28" name="Rettangolo 27"/>
                    <p:cNvSpPr/>
                    <p:nvPr/>
                  </p:nvSpPr>
                  <p:spPr>
                    <a:xfrm>
                      <a:off x="5247249" y="2080981"/>
                      <a:ext cx="3376246" cy="426782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it-IT" sz="2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PAYWALLS SONO UN </a:t>
                      </a:r>
                      <a:r>
                        <a:rPr kumimoji="0" lang="it-IT" sz="2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DISSERVIZIO ALLA SCIENZA E ALLE ISTITUZIONI</a:t>
                      </a:r>
                    </a:p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it-IT" sz="2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I RICERCATORI POSSO ESSERE MOSSI DA UN </a:t>
                      </a:r>
                      <a:r>
                        <a:rPr kumimoji="0" lang="it-IT" sz="2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SISTEMA DI INCENTIVI FUORVIANTE</a:t>
                      </a:r>
                    </a:p>
                  </p:txBody>
                </p:sp>
                <p:grpSp>
                  <p:nvGrpSpPr>
                    <p:cNvPr id="29" name="Gruppo 28"/>
                    <p:cNvGrpSpPr/>
                    <p:nvPr/>
                  </p:nvGrpSpPr>
                  <p:grpSpPr>
                    <a:xfrm>
                      <a:off x="453103" y="2080981"/>
                      <a:ext cx="5280610" cy="4267820"/>
                      <a:chOff x="453103" y="2080981"/>
                      <a:chExt cx="5280610" cy="4267820"/>
                    </a:xfrm>
                  </p:grpSpPr>
                  <p:pic>
                    <p:nvPicPr>
                      <p:cNvPr id="30" name="Immagine 29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103" y="2080981"/>
                        <a:ext cx="4794146" cy="4267820"/>
                      </a:xfrm>
                      <a:prstGeom prst="rect">
                        <a:avLst/>
                      </a:prstGeom>
                      <a:ln>
                        <a:solidFill>
                          <a:srgbClr val="1C3E64"/>
                        </a:solidFill>
                      </a:ln>
                    </p:spPr>
                  </p:pic>
                  <p:sp>
                    <p:nvSpPr>
                      <p:cNvPr id="31" name="Rettangolo 30"/>
                      <p:cNvSpPr/>
                      <p:nvPr/>
                    </p:nvSpPr>
                    <p:spPr>
                      <a:xfrm>
                        <a:off x="4010421" y="6071802"/>
                        <a:ext cx="1723292" cy="27699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it-IT" sz="1200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  <a:hlinkClick r:id="rId4"/>
                          </a:rPr>
                          <a:t>PlanS</a:t>
                        </a:r>
                        <a:r>
                          <a:rPr kumimoji="0" lang="it-IT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  <a:hlinkClick r:id="rId4"/>
                          </a:rPr>
                          <a:t> </a:t>
                        </a:r>
                        <a:r>
                          <a:rPr kumimoji="0" lang="it-IT" sz="1200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  <a:hlinkClick r:id="rId4"/>
                          </a:rPr>
                          <a:t>Preamble</a:t>
                        </a:r>
                        <a:r>
                          <a:rPr kumimoji="0" lang="it-IT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a:t> </a:t>
                        </a:r>
                      </a:p>
                    </p:txBody>
                  </p:sp>
                </p:grpSp>
              </p:grpSp>
              <p:cxnSp>
                <p:nvCxnSpPr>
                  <p:cNvPr id="21" name="Connettore diritto 20"/>
                  <p:cNvCxnSpPr/>
                  <p:nvPr/>
                </p:nvCxnSpPr>
                <p:spPr>
                  <a:xfrm>
                    <a:off x="2138289" y="3601329"/>
                    <a:ext cx="294014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" name="Connettore diritto 21"/>
                  <p:cNvCxnSpPr/>
                  <p:nvPr/>
                </p:nvCxnSpPr>
                <p:spPr>
                  <a:xfrm>
                    <a:off x="527538" y="3852203"/>
                    <a:ext cx="4550899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" name="Connettore diritto 22"/>
                  <p:cNvCxnSpPr/>
                  <p:nvPr/>
                </p:nvCxnSpPr>
                <p:spPr>
                  <a:xfrm>
                    <a:off x="1289539" y="5509846"/>
                    <a:ext cx="37888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" name="Connettore diritto 23"/>
                  <p:cNvCxnSpPr/>
                  <p:nvPr/>
                </p:nvCxnSpPr>
                <p:spPr>
                  <a:xfrm>
                    <a:off x="495307" y="5268350"/>
                    <a:ext cx="294014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" name="Connettore diritto 24"/>
                  <p:cNvCxnSpPr/>
                  <p:nvPr/>
                </p:nvCxnSpPr>
                <p:spPr>
                  <a:xfrm>
                    <a:off x="820615" y="5040923"/>
                    <a:ext cx="4257822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" name="Connettore diritto 25"/>
                  <p:cNvCxnSpPr/>
                  <p:nvPr/>
                </p:nvCxnSpPr>
                <p:spPr>
                  <a:xfrm>
                    <a:off x="527538" y="4089009"/>
                    <a:ext cx="4550899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C3E64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14" name="Connettore diritto 13"/>
                <p:cNvCxnSpPr/>
                <p:nvPr/>
              </p:nvCxnSpPr>
              <p:spPr>
                <a:xfrm>
                  <a:off x="485335" y="2306472"/>
                  <a:ext cx="455089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1C3E64"/>
                  </a:solidFill>
                  <a:prstDash val="solid"/>
                </a:ln>
                <a:effectLst/>
              </p:spPr>
            </p:cxnSp>
            <p:cxnSp>
              <p:nvCxnSpPr>
                <p:cNvPr id="18" name="Connettore diritto 17"/>
                <p:cNvCxnSpPr/>
                <p:nvPr/>
              </p:nvCxnSpPr>
              <p:spPr>
                <a:xfrm>
                  <a:off x="485335" y="2554407"/>
                  <a:ext cx="455089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1C3E64"/>
                  </a:solidFill>
                  <a:prstDash val="solid"/>
                </a:ln>
                <a:effectLst/>
              </p:spPr>
            </p:cxnSp>
          </p:grpSp>
          <p:pic>
            <p:nvPicPr>
              <p:cNvPr id="32" name="Immagine 31"/>
              <p:cNvPicPr/>
              <p:nvPr/>
            </p:nvPicPr>
            <p:blipFill rotWithShape="1">
              <a:blip r:embed="rId5"/>
              <a:srcRect l="3321" t="40826" r="64747" b="36780"/>
              <a:stretch/>
            </p:blipFill>
            <p:spPr bwMode="auto">
              <a:xfrm>
                <a:off x="6995739" y="1145273"/>
                <a:ext cx="1953260" cy="7702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5" name="Connettore diritto 4"/>
            <p:cNvCxnSpPr/>
            <p:nvPr/>
          </p:nvCxnSpPr>
          <p:spPr>
            <a:xfrm>
              <a:off x="1269242" y="3179929"/>
              <a:ext cx="3712191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/>
            <p:cNvCxnSpPr/>
            <p:nvPr/>
          </p:nvCxnSpPr>
          <p:spPr>
            <a:xfrm>
              <a:off x="477672" y="4189862"/>
              <a:ext cx="214269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4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901595" y="0"/>
            <a:ext cx="7886700" cy="1325559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… ossessione per la valutazione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91" name="Gruppo 90"/>
          <p:cNvGrpSpPr/>
          <p:nvPr/>
        </p:nvGrpSpPr>
        <p:grpSpPr>
          <a:xfrm>
            <a:off x="-22895" y="3805339"/>
            <a:ext cx="9142152" cy="2741021"/>
            <a:chOff x="26979" y="-411820"/>
            <a:chExt cx="9142152" cy="2741021"/>
          </a:xfrm>
        </p:grpSpPr>
        <p:sp>
          <p:nvSpPr>
            <p:cNvPr id="57" name="Rettangolo 56"/>
            <p:cNvSpPr/>
            <p:nvPr/>
          </p:nvSpPr>
          <p:spPr>
            <a:xfrm>
              <a:off x="26979" y="159524"/>
              <a:ext cx="4591389" cy="2169676"/>
            </a:xfrm>
            <a:prstGeom prst="rect">
              <a:avLst/>
            </a:prstGeom>
            <a:solidFill>
              <a:srgbClr val="012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VALUTAZIONE 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DISTORCE LE SCELTE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PERPETUA IL SISTEMA </a:t>
              </a: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PER CUI SI PAGA 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PRESTIGIO </a:t>
              </a: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DELLE RIVISTE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CREA 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COMPETIZIONE E NON COLLABORAZIONE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- 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IMPEDISCE DI RICONOSCERE DATI, METODI,</a:t>
              </a:r>
              <a:r>
                <a:rPr kumimoji="0" lang="it-IT" sz="18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SOFTWARE COME «PRODOTTI»…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87" name="Gruppo 86"/>
            <p:cNvGrpSpPr/>
            <p:nvPr/>
          </p:nvGrpSpPr>
          <p:grpSpPr>
            <a:xfrm>
              <a:off x="4577742" y="-411820"/>
              <a:ext cx="4591389" cy="2741021"/>
              <a:chOff x="4577742" y="-411820"/>
              <a:chExt cx="4591389" cy="2741021"/>
            </a:xfrm>
          </p:grpSpPr>
          <p:grpSp>
            <p:nvGrpSpPr>
              <p:cNvPr id="74" name="Gruppo 73"/>
              <p:cNvGrpSpPr/>
              <p:nvPr/>
            </p:nvGrpSpPr>
            <p:grpSpPr>
              <a:xfrm>
                <a:off x="4577742" y="-411820"/>
                <a:ext cx="4591389" cy="2741021"/>
                <a:chOff x="4577742" y="-411820"/>
                <a:chExt cx="4591389" cy="2741021"/>
              </a:xfrm>
            </p:grpSpPr>
            <p:grpSp>
              <p:nvGrpSpPr>
                <p:cNvPr id="56" name="Gruppo 55"/>
                <p:cNvGrpSpPr/>
                <p:nvPr/>
              </p:nvGrpSpPr>
              <p:grpSpPr>
                <a:xfrm>
                  <a:off x="4600019" y="-411820"/>
                  <a:ext cx="4569112" cy="2741021"/>
                  <a:chOff x="4600019" y="-411820"/>
                  <a:chExt cx="4569112" cy="2741021"/>
                </a:xfrm>
              </p:grpSpPr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4600019" y="159525"/>
                    <a:ext cx="4569112" cy="2169676"/>
                    <a:chOff x="4594563" y="1719936"/>
                    <a:chExt cx="4569112" cy="2169676"/>
                  </a:xfrm>
                </p:grpSpPr>
                <p:pic>
                  <p:nvPicPr>
                    <p:cNvPr id="31" name="Immagin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34434" t="24647"/>
                    <a:stretch/>
                  </p:blipFill>
                  <p:spPr>
                    <a:xfrm>
                      <a:off x="4594563" y="1719936"/>
                      <a:ext cx="4569112" cy="21696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6" name="Rettangolo 35"/>
                    <p:cNvSpPr/>
                    <p:nvPr/>
                  </p:nvSpPr>
                  <p:spPr>
                    <a:xfrm>
                      <a:off x="7615794" y="3612613"/>
                      <a:ext cx="1398896" cy="27699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4"/>
                        </a:rPr>
                        <a:t>ICSU 2014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38" name="Immagine 37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r="71348" b="79050"/>
                  <a:stretch/>
                </p:blipFill>
                <p:spPr>
                  <a:xfrm>
                    <a:off x="5949865" y="-411820"/>
                    <a:ext cx="1996560" cy="602856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9" name="Connettore diritto 58"/>
                <p:cNvCxnSpPr/>
                <p:nvPr/>
              </p:nvCxnSpPr>
              <p:spPr>
                <a:xfrm>
                  <a:off x="6469039" y="858988"/>
                  <a:ext cx="2088107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diritto 60"/>
                <p:cNvCxnSpPr/>
                <p:nvPr/>
              </p:nvCxnSpPr>
              <p:spPr>
                <a:xfrm>
                  <a:off x="4708245" y="2260395"/>
                  <a:ext cx="2470480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diritto 62"/>
                <p:cNvCxnSpPr/>
                <p:nvPr/>
              </p:nvCxnSpPr>
              <p:spPr>
                <a:xfrm>
                  <a:off x="4673278" y="1088963"/>
                  <a:ext cx="3515380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ttore diritto 64"/>
                <p:cNvCxnSpPr/>
                <p:nvPr/>
              </p:nvCxnSpPr>
              <p:spPr>
                <a:xfrm>
                  <a:off x="4680949" y="1572380"/>
                  <a:ext cx="3575949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ttore diritto 66"/>
                <p:cNvCxnSpPr/>
                <p:nvPr/>
              </p:nvCxnSpPr>
              <p:spPr>
                <a:xfrm>
                  <a:off x="4620783" y="1806667"/>
                  <a:ext cx="3445046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diritto 68"/>
                <p:cNvCxnSpPr/>
                <p:nvPr/>
              </p:nvCxnSpPr>
              <p:spPr>
                <a:xfrm>
                  <a:off x="8215952" y="1572380"/>
                  <a:ext cx="491320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ttore diritto 71"/>
                <p:cNvCxnSpPr/>
                <p:nvPr/>
              </p:nvCxnSpPr>
              <p:spPr>
                <a:xfrm>
                  <a:off x="8215952" y="1798181"/>
                  <a:ext cx="491320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ttore diritto 72"/>
                <p:cNvCxnSpPr/>
                <p:nvPr/>
              </p:nvCxnSpPr>
              <p:spPr>
                <a:xfrm>
                  <a:off x="4577742" y="2038554"/>
                  <a:ext cx="4115882" cy="0"/>
                </a:xfrm>
                <a:prstGeom prst="line">
                  <a:avLst/>
                </a:prstGeom>
                <a:ln>
                  <a:solidFill>
                    <a:srgbClr val="14266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Connettore diritto 75"/>
              <p:cNvCxnSpPr/>
              <p:nvPr/>
            </p:nvCxnSpPr>
            <p:spPr>
              <a:xfrm>
                <a:off x="7547212" y="842195"/>
                <a:ext cx="996287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diritto 77"/>
              <p:cNvCxnSpPr/>
              <p:nvPr/>
            </p:nvCxnSpPr>
            <p:spPr>
              <a:xfrm>
                <a:off x="4618368" y="1088963"/>
                <a:ext cx="1509159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79"/>
              <p:cNvCxnSpPr/>
              <p:nvPr/>
            </p:nvCxnSpPr>
            <p:spPr>
              <a:xfrm>
                <a:off x="5850936" y="1572380"/>
                <a:ext cx="2194419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81"/>
              <p:cNvCxnSpPr/>
              <p:nvPr/>
            </p:nvCxnSpPr>
            <p:spPr>
              <a:xfrm>
                <a:off x="4714091" y="1798181"/>
                <a:ext cx="2667123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diritto 83"/>
              <p:cNvCxnSpPr/>
              <p:nvPr/>
            </p:nvCxnSpPr>
            <p:spPr>
              <a:xfrm>
                <a:off x="4659630" y="2038554"/>
                <a:ext cx="2044293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diritto 85"/>
              <p:cNvCxnSpPr/>
              <p:nvPr/>
            </p:nvCxnSpPr>
            <p:spPr>
              <a:xfrm>
                <a:off x="7963468" y="1798181"/>
                <a:ext cx="743804" cy="0"/>
              </a:xfrm>
              <a:prstGeom prst="line">
                <a:avLst/>
              </a:prstGeom>
              <a:ln w="38100">
                <a:solidFill>
                  <a:srgbClr val="1426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91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019" y="267866"/>
            <a:ext cx="7886700" cy="1325563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…arrivano i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preprint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68314" y="1307780"/>
            <a:ext cx="5129833" cy="5282814"/>
            <a:chOff x="257620" y="1446664"/>
            <a:chExt cx="5129833" cy="5282814"/>
          </a:xfrm>
        </p:grpSpPr>
        <p:grpSp>
          <p:nvGrpSpPr>
            <p:cNvPr id="8" name="Gruppo 7"/>
            <p:cNvGrpSpPr/>
            <p:nvPr/>
          </p:nvGrpSpPr>
          <p:grpSpPr>
            <a:xfrm>
              <a:off x="257620" y="1446664"/>
              <a:ext cx="5129833" cy="5282814"/>
              <a:chOff x="257620" y="1446664"/>
              <a:chExt cx="5129833" cy="5282814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257620" y="1446664"/>
                <a:ext cx="4990511" cy="5282814"/>
                <a:chOff x="257620" y="1446664"/>
                <a:chExt cx="4990511" cy="5282814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7620" y="1446664"/>
                  <a:ext cx="4990511" cy="157783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Immagin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8650" y="3024494"/>
                  <a:ext cx="4140864" cy="370498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7" name="Rettangolo 6"/>
              <p:cNvSpPr/>
              <p:nvPr/>
            </p:nvSpPr>
            <p:spPr>
              <a:xfrm>
                <a:off x="3756546" y="1446664"/>
                <a:ext cx="163090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dirty="0" err="1" smtClean="0">
                    <a:hlinkClick r:id="rId5"/>
                  </a:rPr>
                  <a:t>Dec</a:t>
                </a:r>
                <a:r>
                  <a:rPr lang="it-IT" sz="1200" dirty="0" smtClean="0">
                    <a:hlinkClick r:id="rId5"/>
                  </a:rPr>
                  <a:t>. 16, 2020</a:t>
                </a:r>
                <a:r>
                  <a:rPr lang="it-IT" sz="1200" dirty="0" smtClean="0"/>
                  <a:t> </a:t>
                </a:r>
                <a:endParaRPr lang="it-IT" sz="1200" dirty="0"/>
              </a:p>
            </p:txBody>
          </p:sp>
        </p:grpSp>
        <p:sp>
          <p:nvSpPr>
            <p:cNvPr id="18" name="Rettangolo 17"/>
            <p:cNvSpPr/>
            <p:nvPr/>
          </p:nvSpPr>
          <p:spPr>
            <a:xfrm>
              <a:off x="628650" y="3301482"/>
              <a:ext cx="4140864" cy="3607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3768884" y="2056366"/>
            <a:ext cx="5375116" cy="4525556"/>
            <a:chOff x="4571999" y="2631749"/>
            <a:chExt cx="4559663" cy="3838989"/>
          </a:xfrm>
        </p:grpSpPr>
        <p:grpSp>
          <p:nvGrpSpPr>
            <p:cNvPr id="34" name="Gruppo 33"/>
            <p:cNvGrpSpPr/>
            <p:nvPr/>
          </p:nvGrpSpPr>
          <p:grpSpPr>
            <a:xfrm>
              <a:off x="4571999" y="2631749"/>
              <a:ext cx="4559663" cy="3838989"/>
              <a:chOff x="4571999" y="2631749"/>
              <a:chExt cx="4559663" cy="3838989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4571999" y="2851181"/>
                <a:ext cx="4559663" cy="3619557"/>
                <a:chOff x="4571999" y="2851181"/>
                <a:chExt cx="4559663" cy="3619557"/>
              </a:xfrm>
            </p:grpSpPr>
            <p:pic>
              <p:nvPicPr>
                <p:cNvPr id="30" name="Immagine 2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92656" y="2851181"/>
                  <a:ext cx="2517866" cy="1079086"/>
                </a:xfrm>
                <a:prstGeom prst="rect">
                  <a:avLst/>
                </a:prstGeom>
              </p:spPr>
            </p:pic>
            <p:grpSp>
              <p:nvGrpSpPr>
                <p:cNvPr id="28" name="Gruppo 27"/>
                <p:cNvGrpSpPr/>
                <p:nvPr/>
              </p:nvGrpSpPr>
              <p:grpSpPr>
                <a:xfrm>
                  <a:off x="4571999" y="3700529"/>
                  <a:ext cx="4559663" cy="2770209"/>
                  <a:chOff x="4571999" y="3700529"/>
                  <a:chExt cx="4559663" cy="2770209"/>
                </a:xfrm>
              </p:grpSpPr>
              <p:pic>
                <p:nvPicPr>
                  <p:cNvPr id="26" name="Immagine 25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571999" y="3949512"/>
                    <a:ext cx="4559663" cy="252122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27" name="Rettangolo 26"/>
                  <p:cNvSpPr/>
                  <p:nvPr/>
                </p:nvSpPr>
                <p:spPr>
                  <a:xfrm>
                    <a:off x="6995336" y="3700529"/>
                    <a:ext cx="147054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200" dirty="0" smtClean="0">
                        <a:hlinkClick r:id="rId8"/>
                      </a:rPr>
                      <a:t>Dec.14, 2020</a:t>
                    </a:r>
                    <a:r>
                      <a:rPr lang="it-IT" sz="1200" dirty="0" smtClean="0"/>
                      <a:t> </a:t>
                    </a:r>
                    <a:endParaRPr lang="it-IT" sz="1200" dirty="0"/>
                  </a:p>
                </p:txBody>
              </p:sp>
            </p:grpSp>
          </p:grpSp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55698" y="2631749"/>
                <a:ext cx="993734" cy="256054"/>
              </a:xfrm>
              <a:prstGeom prst="rect">
                <a:avLst/>
              </a:prstGeom>
            </p:spPr>
          </p:pic>
        </p:grpSp>
        <p:cxnSp>
          <p:nvCxnSpPr>
            <p:cNvPr id="36" name="Connettore diritto 35"/>
            <p:cNvCxnSpPr/>
            <p:nvPr/>
          </p:nvCxnSpPr>
          <p:spPr>
            <a:xfrm>
              <a:off x="6141493" y="5622878"/>
              <a:ext cx="25248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/>
            <p:cNvCxnSpPr/>
            <p:nvPr/>
          </p:nvCxnSpPr>
          <p:spPr>
            <a:xfrm>
              <a:off x="4730863" y="5816221"/>
              <a:ext cx="41691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/>
          <p:cNvGrpSpPr/>
          <p:nvPr/>
        </p:nvGrpSpPr>
        <p:grpSpPr>
          <a:xfrm>
            <a:off x="1003619" y="137352"/>
            <a:ext cx="8310412" cy="1382782"/>
            <a:chOff x="1081807" y="543640"/>
            <a:chExt cx="8310412" cy="1382782"/>
          </a:xfrm>
        </p:grpSpPr>
        <p:grpSp>
          <p:nvGrpSpPr>
            <p:cNvPr id="17" name="Gruppo 16"/>
            <p:cNvGrpSpPr/>
            <p:nvPr/>
          </p:nvGrpSpPr>
          <p:grpSpPr>
            <a:xfrm>
              <a:off x="1081807" y="543640"/>
              <a:ext cx="8310412" cy="1382782"/>
              <a:chOff x="1081807" y="543640"/>
              <a:chExt cx="8310412" cy="1382782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1807" y="543640"/>
                <a:ext cx="7804572" cy="6694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2" name="Gruppo 11"/>
              <p:cNvGrpSpPr/>
              <p:nvPr/>
            </p:nvGrpSpPr>
            <p:grpSpPr>
              <a:xfrm>
                <a:off x="5742025" y="1213128"/>
                <a:ext cx="3650194" cy="713294"/>
                <a:chOff x="5728377" y="1446664"/>
                <a:chExt cx="3650194" cy="713294"/>
              </a:xfrm>
            </p:grpSpPr>
            <p:pic>
              <p:nvPicPr>
                <p:cNvPr id="10" name="Immagine 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28377" y="1446664"/>
                  <a:ext cx="3158002" cy="71329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1" name="Rettangolo 10"/>
                <p:cNvSpPr/>
                <p:nvPr/>
              </p:nvSpPr>
              <p:spPr>
                <a:xfrm>
                  <a:off x="7652129" y="1913737"/>
                  <a:ext cx="1726442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000" dirty="0" smtClean="0">
                      <a:hlinkClick r:id="rId12"/>
                    </a:rPr>
                    <a:t>March 23, 2020</a:t>
                  </a:r>
                  <a:r>
                    <a:rPr lang="it-IT" sz="1000" dirty="0" smtClean="0"/>
                    <a:t> </a:t>
                  </a:r>
                  <a:endParaRPr lang="it-IT" sz="1000" dirty="0"/>
                </a:p>
              </p:txBody>
            </p:sp>
          </p:grpSp>
        </p:grpSp>
        <p:cxnSp>
          <p:nvCxnSpPr>
            <p:cNvPr id="41" name="Connettore diritto 40"/>
            <p:cNvCxnSpPr/>
            <p:nvPr/>
          </p:nvCxnSpPr>
          <p:spPr>
            <a:xfrm>
              <a:off x="1122751" y="878384"/>
              <a:ext cx="74335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/>
            <p:cNvCxnSpPr/>
            <p:nvPr/>
          </p:nvCxnSpPr>
          <p:spPr>
            <a:xfrm>
              <a:off x="1095455" y="1137091"/>
              <a:ext cx="52916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ttangolo 44"/>
          <p:cNvSpPr/>
          <p:nvPr/>
        </p:nvSpPr>
        <p:spPr>
          <a:xfrm>
            <a:off x="82487" y="3699970"/>
            <a:ext cx="4175613" cy="176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 smtClean="0">
                <a:latin typeface="Century Gothic" panose="020B0502020202020204" pitchFamily="34" charset="0"/>
              </a:rPr>
              <a:t>17-30% COVID PREPRINT</a:t>
            </a:r>
          </a:p>
          <a:p>
            <a:pPr algn="ctr"/>
            <a:r>
              <a:rPr lang="it-IT" sz="2200" dirty="0" smtClean="0">
                <a:latin typeface="Century Gothic" panose="020B0502020202020204" pitchFamily="34" charset="0"/>
              </a:rPr>
              <a:t>«COSÌ VITALI </a:t>
            </a:r>
            <a:r>
              <a:rPr lang="it-IT" sz="2200" dirty="0" smtClean="0">
                <a:latin typeface="Century Gothic" panose="020B0502020202020204" pitchFamily="34" charset="0"/>
              </a:rPr>
              <a:t>PER CONDIVIDERE INFORMAZIONI CHE </a:t>
            </a:r>
            <a:r>
              <a:rPr lang="it-IT" sz="2200" dirty="0" smtClean="0">
                <a:latin typeface="Century Gothic" panose="020B0502020202020204" pitchFamily="34" charset="0"/>
              </a:rPr>
              <a:t>DOVREBBERO DIVENTARE LA NORMA»</a:t>
            </a:r>
            <a:endParaRPr lang="it-IT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olo 1">
            <a:extLst>
              <a:ext uri="{FF2B5EF4-FFF2-40B4-BE49-F238E27FC236}">
                <a16:creationId xmlns:a16="http://schemas.microsoft.com/office/drawing/2014/main" id="{1E6E3851-66D7-4585-BD54-433EC5DEAA6C}"/>
              </a:ext>
            </a:extLst>
          </p:cNvPr>
          <p:cNvSpPr txBox="1">
            <a:spLocks/>
          </p:cNvSpPr>
          <p:nvPr/>
        </p:nvSpPr>
        <p:spPr>
          <a:xfrm>
            <a:off x="67135" y="135187"/>
            <a:ext cx="8384721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preprint?…</a:t>
            </a:r>
            <a:endParaRPr kumimoji="0" lang="it-IT" altLang="it-IT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52908" y="363531"/>
            <a:ext cx="8240399" cy="6405528"/>
            <a:chOff x="180694" y="423019"/>
            <a:chExt cx="8240399" cy="6405528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2526C325-79F7-4DE8-ACFC-834CCEF6953D}"/>
                </a:ext>
              </a:extLst>
            </p:cNvPr>
            <p:cNvGrpSpPr/>
            <p:nvPr/>
          </p:nvGrpSpPr>
          <p:grpSpPr>
            <a:xfrm>
              <a:off x="3463918" y="423019"/>
              <a:ext cx="4957175" cy="6405528"/>
              <a:chOff x="3466395" y="548729"/>
              <a:chExt cx="4957175" cy="6405528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DBC94AD3-7729-4837-9C6B-0B99A060BFAA}"/>
                  </a:ext>
                </a:extLst>
              </p:cNvPr>
              <p:cNvGrpSpPr/>
              <p:nvPr/>
            </p:nvGrpSpPr>
            <p:grpSpPr>
              <a:xfrm>
                <a:off x="3466395" y="548729"/>
                <a:ext cx="4957175" cy="6405528"/>
                <a:chOff x="3466395" y="548729"/>
                <a:chExt cx="4957175" cy="6405528"/>
              </a:xfrm>
            </p:grpSpPr>
            <p:pic>
              <p:nvPicPr>
                <p:cNvPr id="24" name="Immagine 23">
                  <a:extLst>
                    <a:ext uri="{FF2B5EF4-FFF2-40B4-BE49-F238E27FC236}">
                      <a16:creationId xmlns:a16="http://schemas.microsoft.com/office/drawing/2014/main" id="{5018A69C-8E26-4C63-9F86-893113C05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4404" t="26392" r="17156" b="35280"/>
                <a:stretch/>
              </p:blipFill>
              <p:spPr>
                <a:xfrm>
                  <a:off x="3466395" y="548729"/>
                  <a:ext cx="4639111" cy="1461382"/>
                </a:xfrm>
                <a:prstGeom prst="rect">
                  <a:avLst/>
                </a:prstGeom>
              </p:spPr>
            </p:pic>
            <p:pic>
              <p:nvPicPr>
                <p:cNvPr id="33" name="Immagine 32">
                  <a:extLst>
                    <a:ext uri="{FF2B5EF4-FFF2-40B4-BE49-F238E27FC236}">
                      <a16:creationId xmlns:a16="http://schemas.microsoft.com/office/drawing/2014/main" id="{CC2525C9-F75D-4478-94EE-31FBF539F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4679" t="19052" r="73303" b="7880"/>
                <a:stretch/>
              </p:blipFill>
              <p:spPr>
                <a:xfrm>
                  <a:off x="6679879" y="991095"/>
                  <a:ext cx="1743691" cy="5963162"/>
                </a:xfrm>
                <a:prstGeom prst="rect">
                  <a:avLst/>
                </a:prstGeom>
              </p:spPr>
            </p:pic>
          </p:grp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58D3960-B6FC-4A05-AB8E-4CD3CDE97260}"/>
                  </a:ext>
                </a:extLst>
              </p:cNvPr>
              <p:cNvSpPr txBox="1"/>
              <p:nvPr/>
            </p:nvSpPr>
            <p:spPr>
              <a:xfrm>
                <a:off x="4992465" y="548729"/>
                <a:ext cx="832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5"/>
                  </a:rPr>
                  <a:t>May</a:t>
                </a: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5"/>
                  </a:rPr>
                  <a:t>, </a:t>
                </a:r>
                <a:r>
                  <a:rPr kumimoji="0" lang="it-IT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2017</a:t>
                </a:r>
              </a:p>
            </p:txBody>
          </p: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3889788-B596-4DD0-9448-1948B909008A}"/>
                </a:ext>
              </a:extLst>
            </p:cNvPr>
            <p:cNvSpPr/>
            <p:nvPr/>
          </p:nvSpPr>
          <p:spPr>
            <a:xfrm>
              <a:off x="180694" y="585209"/>
              <a:ext cx="3145871" cy="2454324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PUBBLICAZIONE IMMEDIATA</a:t>
              </a:r>
              <a:b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DEI RISULTATI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PRIORITÀ SCIENTIFICA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ELIMINA IL «LIMBO» DI ATTESA POST SUBMISSION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FOCUS SUL CONTENUTO E NON SUL CONTENITORE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921B341-410A-47B2-9D4A-DAF507B9B2E5}"/>
              </a:ext>
            </a:extLst>
          </p:cNvPr>
          <p:cNvGrpSpPr/>
          <p:nvPr/>
        </p:nvGrpSpPr>
        <p:grpSpPr>
          <a:xfrm>
            <a:off x="340432" y="3139632"/>
            <a:ext cx="5972266" cy="3629427"/>
            <a:chOff x="3699448" y="2268147"/>
            <a:chExt cx="5972266" cy="3629427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53B4B731-60D6-4B09-980C-0074FE0377D4}"/>
                </a:ext>
              </a:extLst>
            </p:cNvPr>
            <p:cNvGrpSpPr/>
            <p:nvPr/>
          </p:nvGrpSpPr>
          <p:grpSpPr>
            <a:xfrm>
              <a:off x="3699448" y="2268147"/>
              <a:ext cx="5573240" cy="3302572"/>
              <a:chOff x="3425980" y="2268147"/>
              <a:chExt cx="5573240" cy="3302572"/>
            </a:xfrm>
          </p:grpSpPr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9A21FF66-D4FB-4AC4-9B26-1950EA4E3E75}"/>
                  </a:ext>
                </a:extLst>
              </p:cNvPr>
              <p:cNvGrpSpPr/>
              <p:nvPr/>
            </p:nvGrpSpPr>
            <p:grpSpPr>
              <a:xfrm>
                <a:off x="3425980" y="2331323"/>
                <a:ext cx="5573240" cy="3239396"/>
                <a:chOff x="3346364" y="1282599"/>
                <a:chExt cx="5573240" cy="3239396"/>
              </a:xfrm>
            </p:grpSpPr>
            <p:pic>
              <p:nvPicPr>
                <p:cNvPr id="43" name="Immagine 42">
                  <a:extLst>
                    <a:ext uri="{FF2B5EF4-FFF2-40B4-BE49-F238E27FC236}">
                      <a16:creationId xmlns:a16="http://schemas.microsoft.com/office/drawing/2014/main" id="{39367B0B-0F1C-479B-A538-76E6DF53A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464" b="31387"/>
                <a:stretch/>
              </p:blipFill>
              <p:spPr>
                <a:xfrm>
                  <a:off x="3346364" y="1950851"/>
                  <a:ext cx="5573240" cy="257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44" name="Immagine 43">
                  <a:extLst>
                    <a:ext uri="{FF2B5EF4-FFF2-40B4-BE49-F238E27FC236}">
                      <a16:creationId xmlns:a16="http://schemas.microsoft.com/office/drawing/2014/main" id="{811F65CC-17FD-4233-BDF8-3B49B38D9B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27640" y="1282599"/>
                  <a:ext cx="3363642" cy="112983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4129197B-56E5-485F-92AA-1F29303F19DD}"/>
                  </a:ext>
                </a:extLst>
              </p:cNvPr>
              <p:cNvSpPr/>
              <p:nvPr/>
            </p:nvSpPr>
            <p:spPr>
              <a:xfrm>
                <a:off x="6461877" y="2268147"/>
                <a:ext cx="19935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hlinkClick r:id="rId8"/>
                  </a:rPr>
                  <a:t>Directory Preprint server</a:t>
                </a:r>
                <a:endParaRPr kumimoji="0" lang="it-IT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C9F1211A-8E86-4790-8FB0-9EEA60FEDEE7}"/>
                </a:ext>
              </a:extLst>
            </p:cNvPr>
            <p:cNvSpPr/>
            <p:nvPr/>
          </p:nvSpPr>
          <p:spPr>
            <a:xfrm>
              <a:off x="7026294" y="5256639"/>
              <a:ext cx="2645420" cy="640935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SERVER PRE PRINT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1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6637" y="174056"/>
            <a:ext cx="8321477" cy="1325563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Preprint</a:t>
            </a:r>
            <a: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tempo guadagnato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475795" y="3135974"/>
            <a:ext cx="7728385" cy="3507713"/>
            <a:chOff x="124063" y="3350287"/>
            <a:chExt cx="7728385" cy="3507713"/>
          </a:xfrm>
        </p:grpSpPr>
        <p:grpSp>
          <p:nvGrpSpPr>
            <p:cNvPr id="8" name="Gruppo 7"/>
            <p:cNvGrpSpPr/>
            <p:nvPr/>
          </p:nvGrpSpPr>
          <p:grpSpPr>
            <a:xfrm>
              <a:off x="124063" y="3350287"/>
              <a:ext cx="7728385" cy="3507713"/>
              <a:chOff x="124063" y="3350287"/>
              <a:chExt cx="7728385" cy="3507713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124063" y="3350287"/>
                <a:ext cx="7728385" cy="3507713"/>
                <a:chOff x="124063" y="3350287"/>
                <a:chExt cx="7728385" cy="3507713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64758" y="3350287"/>
                  <a:ext cx="5987690" cy="33371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Immagine 4"/>
                <p:cNvPicPr/>
                <p:nvPr/>
              </p:nvPicPr>
              <p:blipFill rotWithShape="1">
                <a:blip r:embed="rId4"/>
                <a:srcRect l="13087" t="10769" r="10452" b="9686"/>
                <a:stretch/>
              </p:blipFill>
              <p:spPr bwMode="auto">
                <a:xfrm>
                  <a:off x="124063" y="5452281"/>
                  <a:ext cx="2403095" cy="140571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7" name="Rettangolo 6"/>
              <p:cNvSpPr/>
              <p:nvPr/>
            </p:nvSpPr>
            <p:spPr>
              <a:xfrm>
                <a:off x="6317075" y="6403370"/>
                <a:ext cx="153537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5"/>
                  </a:rPr>
                  <a:t>Oct.29, 2020</a:t>
                </a:r>
                <a:r>
                  <a:rPr kumimoji="0" lang="it-IT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3" name="Connettore diritto 12"/>
            <p:cNvCxnSpPr/>
            <p:nvPr/>
          </p:nvCxnSpPr>
          <p:spPr>
            <a:xfrm>
              <a:off x="2797791" y="3916907"/>
              <a:ext cx="4694830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>
            <a:xfrm>
              <a:off x="2797791" y="4137546"/>
              <a:ext cx="4503761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>
            <a:xfrm>
              <a:off x="2797791" y="4642513"/>
              <a:ext cx="4694830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/>
            <p:cNvCxnSpPr/>
            <p:nvPr/>
          </p:nvCxnSpPr>
          <p:spPr>
            <a:xfrm>
              <a:off x="2797791" y="4874525"/>
              <a:ext cx="4694830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/>
            <p:nvPr/>
          </p:nvCxnSpPr>
          <p:spPr>
            <a:xfrm>
              <a:off x="3429436" y="5611504"/>
              <a:ext cx="3872116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>
            <a:xfrm>
              <a:off x="2801639" y="5870812"/>
              <a:ext cx="2780295" cy="0"/>
            </a:xfrm>
            <a:prstGeom prst="line">
              <a:avLst/>
            </a:prstGeom>
            <a:ln>
              <a:solidFill>
                <a:srgbClr val="383E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>
              <a:off x="2797791" y="6348778"/>
              <a:ext cx="4694830" cy="0"/>
            </a:xfrm>
            <a:prstGeom prst="line">
              <a:avLst/>
            </a:prstGeom>
            <a:ln>
              <a:solidFill>
                <a:srgbClr val="936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>
              <a:off x="2797791" y="6114196"/>
              <a:ext cx="4694830" cy="0"/>
            </a:xfrm>
            <a:prstGeom prst="line">
              <a:avLst/>
            </a:prstGeom>
            <a:ln>
              <a:solidFill>
                <a:srgbClr val="936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/>
            <p:cNvCxnSpPr/>
            <p:nvPr/>
          </p:nvCxnSpPr>
          <p:spPr>
            <a:xfrm>
              <a:off x="5581934" y="5870812"/>
              <a:ext cx="2033304" cy="0"/>
            </a:xfrm>
            <a:prstGeom prst="line">
              <a:avLst/>
            </a:prstGeom>
            <a:ln>
              <a:solidFill>
                <a:srgbClr val="936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6"/>
            <p:cNvCxnSpPr/>
            <p:nvPr/>
          </p:nvCxnSpPr>
          <p:spPr>
            <a:xfrm>
              <a:off x="2796657" y="6569344"/>
              <a:ext cx="889518" cy="0"/>
            </a:xfrm>
            <a:prstGeom prst="line">
              <a:avLst/>
            </a:prstGeom>
            <a:ln>
              <a:solidFill>
                <a:srgbClr val="936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ttangolo 29"/>
          <p:cNvSpPr/>
          <p:nvPr/>
        </p:nvSpPr>
        <p:spPr>
          <a:xfrm>
            <a:off x="450624" y="1511681"/>
            <a:ext cx="8500672" cy="1586481"/>
          </a:xfrm>
          <a:prstGeom prst="rect">
            <a:avLst/>
          </a:prstGeom>
          <a:solidFill>
            <a:srgbClr val="38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LO STUDIO SULLE CELLULE T (CON IMPLICAZIONI PER LO SVILUPPO DEL VACCINO) PUBBLICATO COME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36631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PREPRINT IL 17 GIUGNO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36631"/>
                </a:solidFill>
                <a:effectLst/>
                <a:uLnTx/>
                <a:uFillTx/>
                <a:latin typeface="Century Gothic" panose="020B0502020202020204" pitchFamily="34" charset="0"/>
              </a:rPr>
              <a:t>SCARICATO 100.000 VOLTE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PUBBLICATO SU NATURE IMMUNOLOGY IL 30 SETTEMBRE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36631"/>
                </a:solidFill>
                <a:effectLst/>
                <a:uLnTx/>
                <a:uFillTx/>
                <a:latin typeface="Century Gothic" panose="020B0502020202020204" pitchFamily="34" charset="0"/>
              </a:rPr>
              <a:t>OLTRE TRE MESI RISPARMIATI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/>
            </a:r>
            <a:b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[SOLO PER ASPETTARE PEER REVIEW PRE-PUBBLICAZIONE???]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093" y="62827"/>
            <a:ext cx="8637282" cy="1325563"/>
          </a:xfrm>
        </p:spPr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…allora la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peer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review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è inutile?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211801" y="156905"/>
            <a:ext cx="7932200" cy="6503201"/>
            <a:chOff x="1211801" y="156905"/>
            <a:chExt cx="7932200" cy="6503201"/>
          </a:xfrm>
        </p:grpSpPr>
        <p:grpSp>
          <p:nvGrpSpPr>
            <p:cNvPr id="3" name="Gruppo 2"/>
            <p:cNvGrpSpPr/>
            <p:nvPr/>
          </p:nvGrpSpPr>
          <p:grpSpPr>
            <a:xfrm>
              <a:off x="1211801" y="156905"/>
              <a:ext cx="7829342" cy="6503201"/>
              <a:chOff x="1211801" y="156905"/>
              <a:chExt cx="7829342" cy="6503201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1211801" y="1070840"/>
                <a:ext cx="6693102" cy="5589266"/>
                <a:chOff x="1211801" y="1070840"/>
                <a:chExt cx="6693102" cy="5589266"/>
              </a:xfrm>
            </p:grpSpPr>
            <p:grpSp>
              <p:nvGrpSpPr>
                <p:cNvPr id="8" name="Gruppo 7"/>
                <p:cNvGrpSpPr/>
                <p:nvPr/>
              </p:nvGrpSpPr>
              <p:grpSpPr>
                <a:xfrm>
                  <a:off x="1211801" y="1070840"/>
                  <a:ext cx="6693102" cy="5589266"/>
                  <a:chOff x="1211801" y="1070840"/>
                  <a:chExt cx="6693102" cy="5589266"/>
                </a:xfrm>
              </p:grpSpPr>
              <p:pic>
                <p:nvPicPr>
                  <p:cNvPr id="4" name="Immagine 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11801" y="1070840"/>
                    <a:ext cx="6693102" cy="231380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7" name="Immagine 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11801" y="3567351"/>
                    <a:ext cx="6693102" cy="309275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cxnSp>
              <p:nvCxnSpPr>
                <p:cNvPr id="11" name="Connettore diritto 10"/>
                <p:cNvCxnSpPr/>
                <p:nvPr/>
              </p:nvCxnSpPr>
              <p:spPr>
                <a:xfrm>
                  <a:off x="1446663" y="1407451"/>
                  <a:ext cx="6182436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ttore diritto 11"/>
                <p:cNvCxnSpPr/>
                <p:nvPr/>
              </p:nvCxnSpPr>
              <p:spPr>
                <a:xfrm>
                  <a:off x="1344304" y="1737272"/>
                  <a:ext cx="3678072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diritto 14"/>
                <p:cNvCxnSpPr/>
                <p:nvPr/>
              </p:nvCxnSpPr>
              <p:spPr>
                <a:xfrm>
                  <a:off x="1446663" y="2361063"/>
                  <a:ext cx="5977719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diritto 15"/>
                <p:cNvCxnSpPr/>
                <p:nvPr/>
              </p:nvCxnSpPr>
              <p:spPr>
                <a:xfrm>
                  <a:off x="1446662" y="2690884"/>
                  <a:ext cx="5977719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diritto 16"/>
                <p:cNvCxnSpPr/>
                <p:nvPr/>
              </p:nvCxnSpPr>
              <p:spPr>
                <a:xfrm>
                  <a:off x="3496102" y="4956412"/>
                  <a:ext cx="2195014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diritto 18"/>
                <p:cNvCxnSpPr/>
                <p:nvPr/>
              </p:nvCxnSpPr>
              <p:spPr>
                <a:xfrm>
                  <a:off x="1446662" y="5327177"/>
                  <a:ext cx="3289111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ttore diritto 20"/>
                <p:cNvCxnSpPr/>
                <p:nvPr/>
              </p:nvCxnSpPr>
              <p:spPr>
                <a:xfrm>
                  <a:off x="1446662" y="5684293"/>
                  <a:ext cx="3698544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diritto 22"/>
                <p:cNvCxnSpPr/>
                <p:nvPr/>
              </p:nvCxnSpPr>
              <p:spPr>
                <a:xfrm>
                  <a:off x="1462584" y="6032310"/>
                  <a:ext cx="3698544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diritto 23"/>
                <p:cNvCxnSpPr/>
                <p:nvPr/>
              </p:nvCxnSpPr>
              <p:spPr>
                <a:xfrm>
                  <a:off x="1446661" y="6337111"/>
                  <a:ext cx="5977719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ttore diritto 25"/>
                <p:cNvCxnSpPr/>
                <p:nvPr/>
              </p:nvCxnSpPr>
              <p:spPr>
                <a:xfrm>
                  <a:off x="1476232" y="3971499"/>
                  <a:ext cx="3423315" cy="0"/>
                </a:xfrm>
                <a:prstGeom prst="line">
                  <a:avLst/>
                </a:prstGeom>
                <a:ln>
                  <a:solidFill>
                    <a:srgbClr val="383E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diritto 27"/>
                <p:cNvCxnSpPr/>
                <p:nvPr/>
              </p:nvCxnSpPr>
              <p:spPr>
                <a:xfrm>
                  <a:off x="1446661" y="4314968"/>
                  <a:ext cx="1173709" cy="0"/>
                </a:xfrm>
                <a:prstGeom prst="line">
                  <a:avLst/>
                </a:prstGeom>
                <a:ln>
                  <a:solidFill>
                    <a:srgbClr val="383E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Immagine 19"/>
              <p:cNvPicPr/>
              <p:nvPr/>
            </p:nvPicPr>
            <p:blipFill rotWithShape="1">
              <a:blip r:embed="rId5"/>
              <a:srcRect l="13087" t="10769" r="10452" b="9686"/>
              <a:stretch/>
            </p:blipFill>
            <p:spPr bwMode="auto">
              <a:xfrm>
                <a:off x="7424380" y="156905"/>
                <a:ext cx="1616763" cy="9457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9" name="Rettangolo 8"/>
            <p:cNvSpPr/>
            <p:nvPr/>
          </p:nvSpPr>
          <p:spPr>
            <a:xfrm>
              <a:off x="5691117" y="3029803"/>
              <a:ext cx="3452884" cy="3002507"/>
            </a:xfrm>
            <a:prstGeom prst="rect">
              <a:avLst/>
            </a:prstGeom>
            <a:solidFill>
              <a:srgbClr val="353A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- PEER REVIEW TRADIZIONALE ERA UNICA POSSIBILE SU CARTA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- OGGI POSSIAMO FARE POST-PUBLICATION PEER REVIEW, SENZA TENERE «SEQUESTRATO» PER MESI UN ARTICOLO IN UN FLUSSO DI LAVORO ANTIQUATO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48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002" y="0"/>
            <a:ext cx="7886700" cy="1325563"/>
          </a:xfrm>
        </p:spPr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…post-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publication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peer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review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67093" y="309359"/>
            <a:ext cx="9527283" cy="4482846"/>
            <a:chOff x="67093" y="309359"/>
            <a:chExt cx="9527283" cy="4482846"/>
          </a:xfrm>
        </p:grpSpPr>
        <p:grpSp>
          <p:nvGrpSpPr>
            <p:cNvPr id="14" name="Gruppo 13"/>
            <p:cNvGrpSpPr/>
            <p:nvPr/>
          </p:nvGrpSpPr>
          <p:grpSpPr>
            <a:xfrm>
              <a:off x="67093" y="309359"/>
              <a:ext cx="7001593" cy="4482846"/>
              <a:chOff x="67093" y="473132"/>
              <a:chExt cx="7001593" cy="4482846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109181" y="1050878"/>
                <a:ext cx="6959505" cy="3905100"/>
                <a:chOff x="1542196" y="2715905"/>
                <a:chExt cx="6959505" cy="3905100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0057" t="26256"/>
                <a:stretch/>
              </p:blipFill>
              <p:spPr>
                <a:xfrm>
                  <a:off x="1542196" y="2715905"/>
                  <a:ext cx="6959505" cy="39051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5" name="Rettangolo 4"/>
                <p:cNvSpPr/>
                <p:nvPr/>
              </p:nvSpPr>
              <p:spPr>
                <a:xfrm>
                  <a:off x="3316406" y="4667534"/>
                  <a:ext cx="4626591" cy="518615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4"/>
              <a:srcRect r="66053" b="87675"/>
              <a:stretch/>
            </p:blipFill>
            <p:spPr>
              <a:xfrm>
                <a:off x="67093" y="473132"/>
                <a:ext cx="2626302" cy="6529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9" name="Rettangolo 28"/>
            <p:cNvSpPr/>
            <p:nvPr/>
          </p:nvSpPr>
          <p:spPr>
            <a:xfrm>
              <a:off x="8072651" y="2068839"/>
              <a:ext cx="15217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5"/>
                </a:rPr>
                <a:t>June</a:t>
              </a:r>
              <a:r>
                <a:rPr kumimoji="0" lang="it-IT" sz="12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5"/>
                </a:rPr>
                <a:t> 5, 2020</a:t>
              </a:r>
              <a:r>
                <a:rPr kumimoji="0" lang="it-IT" sz="1200" b="0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0" y="3521122"/>
            <a:ext cx="9310332" cy="3336878"/>
            <a:chOff x="0" y="3521122"/>
            <a:chExt cx="9310332" cy="3336878"/>
          </a:xfrm>
        </p:grpSpPr>
        <p:grpSp>
          <p:nvGrpSpPr>
            <p:cNvPr id="33" name="Gruppo 32"/>
            <p:cNvGrpSpPr/>
            <p:nvPr/>
          </p:nvGrpSpPr>
          <p:grpSpPr>
            <a:xfrm>
              <a:off x="0" y="3521122"/>
              <a:ext cx="9310332" cy="3336878"/>
              <a:chOff x="0" y="3521122"/>
              <a:chExt cx="9310332" cy="3336878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0" y="3521122"/>
                <a:ext cx="9144000" cy="3336878"/>
                <a:chOff x="0" y="3521122"/>
                <a:chExt cx="9144000" cy="3336878"/>
              </a:xfrm>
            </p:grpSpPr>
            <p:pic>
              <p:nvPicPr>
                <p:cNvPr id="10" name="Immagine 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540" y="3964202"/>
                  <a:ext cx="8481460" cy="289379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8" name="Immagine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3521122"/>
                  <a:ext cx="2775283" cy="6152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2" name="Rettangolo 31"/>
              <p:cNvSpPr/>
              <p:nvPr/>
            </p:nvSpPr>
            <p:spPr>
              <a:xfrm>
                <a:off x="7693072" y="4515206"/>
                <a:ext cx="16172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8"/>
                  </a:rPr>
                  <a:t>June</a:t>
                </a:r>
                <a:r>
                  <a:rPr kumimoji="0" lang="it-IT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8"/>
                  </a:rPr>
                  <a:t> 25, 2020</a:t>
                </a:r>
                <a:r>
                  <a:rPr kumimoji="0" lang="it-IT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Rettangolo 33"/>
            <p:cNvSpPr/>
            <p:nvPr/>
          </p:nvSpPr>
          <p:spPr>
            <a:xfrm>
              <a:off x="662540" y="5732058"/>
              <a:ext cx="5724612" cy="51861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ttangolo 35"/>
          <p:cNvSpPr/>
          <p:nvPr/>
        </p:nvSpPr>
        <p:spPr>
          <a:xfrm>
            <a:off x="387793" y="4690502"/>
            <a:ext cx="7397401" cy="9888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RITRATTATI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B192C"/>
                </a:solidFill>
                <a:effectLst/>
                <a:uLnTx/>
                <a:uFillTx/>
                <a:latin typeface="Century Gothic" panose="020B0502020202020204" pitchFamily="34" charset="0"/>
              </a:rPr>
              <a:t>DOPO CHE I LETTORI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HANNO ESPRESSO DUBBI.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GLI ARTICOLI AVEVANO PASSATO LA PEER REVIEW TRADIZIONALE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6059606" y="31735"/>
            <a:ext cx="3084394" cy="2802334"/>
            <a:chOff x="6059606" y="31735"/>
            <a:chExt cx="3084394" cy="2802334"/>
          </a:xfrm>
        </p:grpSpPr>
        <p:grpSp>
          <p:nvGrpSpPr>
            <p:cNvPr id="37" name="Gruppo 36"/>
            <p:cNvGrpSpPr/>
            <p:nvPr/>
          </p:nvGrpSpPr>
          <p:grpSpPr>
            <a:xfrm>
              <a:off x="6059606" y="31735"/>
              <a:ext cx="3011020" cy="2802334"/>
              <a:chOff x="3093374" y="1321551"/>
              <a:chExt cx="3805777" cy="3542009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93374" y="1321551"/>
                <a:ext cx="3805777" cy="29256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9" name="Rettangolo 38"/>
              <p:cNvSpPr/>
              <p:nvPr/>
            </p:nvSpPr>
            <p:spPr>
              <a:xfrm>
                <a:off x="3673713" y="3485137"/>
                <a:ext cx="3022770" cy="1378423"/>
              </a:xfrm>
              <a:prstGeom prst="rect">
                <a:avLst/>
              </a:prstGeom>
              <a:solidFill>
                <a:srgbClr val="BB31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6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71</a:t>
                </a:r>
                <a:r>
                  <a:rPr kumimoji="0" lang="it-IT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RITRATTAZIONI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600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20</a:t>
                </a:r>
                <a:r>
                  <a:rPr kumimoji="0" lang="it-IT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PREPRINT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1600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5</a:t>
                </a:r>
                <a:r>
                  <a:rPr kumimoji="0" lang="it-IT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1 ARTICOLI SU RIVISTE</a:t>
                </a:r>
                <a:br>
                  <a:rPr kumimoji="0" lang="it-IT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</a:br>
                <a:r>
                  <a:rPr kumimoji="0" lang="it-IT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PEER REVIEWED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0" name="Rettangolo 39"/>
            <p:cNvSpPr/>
            <p:nvPr/>
          </p:nvSpPr>
          <p:spPr>
            <a:xfrm>
              <a:off x="7199194" y="428702"/>
              <a:ext cx="19448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/>
                </a:rPr>
                <a:t>Retraction</a:t>
              </a: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/>
                </a:rPr>
                <a:t> </a:t>
              </a:r>
              <a:r>
                <a:rPr kumimoji="0" lang="it-IT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/>
                </a:rPr>
                <a:t>watch</a:t>
              </a: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36BA62-E3DC-4794-8A62-23E1297D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227352"/>
            <a:ext cx="7886700" cy="1325563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[effetti collaterali]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00778" y="488841"/>
            <a:ext cx="8647168" cy="5548234"/>
            <a:chOff x="144711" y="443115"/>
            <a:chExt cx="8647168" cy="5548234"/>
          </a:xfrm>
        </p:grpSpPr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4132DFE7-CEA0-4AAB-B063-165E438C7271}"/>
                </a:ext>
              </a:extLst>
            </p:cNvPr>
            <p:cNvGrpSpPr/>
            <p:nvPr/>
          </p:nvGrpSpPr>
          <p:grpSpPr>
            <a:xfrm>
              <a:off x="144711" y="443115"/>
              <a:ext cx="8559302" cy="5548234"/>
              <a:chOff x="410527" y="1367246"/>
              <a:chExt cx="8559302" cy="5548234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3C113C54-F18A-4B5C-BEFA-59D171141083}"/>
                  </a:ext>
                </a:extLst>
              </p:cNvPr>
              <p:cNvGrpSpPr/>
              <p:nvPr/>
            </p:nvGrpSpPr>
            <p:grpSpPr>
              <a:xfrm>
                <a:off x="410527" y="1367246"/>
                <a:ext cx="8559302" cy="5548234"/>
                <a:chOff x="410527" y="1367246"/>
                <a:chExt cx="8559302" cy="5548234"/>
              </a:xfrm>
            </p:grpSpPr>
            <p:grpSp>
              <p:nvGrpSpPr>
                <p:cNvPr id="8" name="Gruppo 7">
                  <a:extLst>
                    <a:ext uri="{FF2B5EF4-FFF2-40B4-BE49-F238E27FC236}">
                      <a16:creationId xmlns:a16="http://schemas.microsoft.com/office/drawing/2014/main" id="{359E710D-EAB7-4788-8382-7F7829193DC5}"/>
                    </a:ext>
                  </a:extLst>
                </p:cNvPr>
                <p:cNvGrpSpPr/>
                <p:nvPr/>
              </p:nvGrpSpPr>
              <p:grpSpPr>
                <a:xfrm>
                  <a:off x="410527" y="1367246"/>
                  <a:ext cx="7957185" cy="5548234"/>
                  <a:chOff x="410527" y="1367246"/>
                  <a:chExt cx="7957185" cy="5548234"/>
                </a:xfrm>
              </p:grpSpPr>
              <p:pic>
                <p:nvPicPr>
                  <p:cNvPr id="5" name="Immagine 4">
                    <a:extLst>
                      <a:ext uri="{FF2B5EF4-FFF2-40B4-BE49-F238E27FC236}">
                        <a16:creationId xmlns:a16="http://schemas.microsoft.com/office/drawing/2014/main" id="{C9BA5256-FE29-456D-A0E3-7DF5B6F395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468" t="1614" r="1468" b="-917"/>
                  <a:stretch/>
                </p:blipFill>
                <p:spPr>
                  <a:xfrm>
                    <a:off x="410527" y="1367246"/>
                    <a:ext cx="5242559" cy="221197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3" name="Immagine 2">
                    <a:extLst>
                      <a:ext uri="{FF2B5EF4-FFF2-40B4-BE49-F238E27FC236}">
                        <a16:creationId xmlns:a16="http://schemas.microsoft.com/office/drawing/2014/main" id="{29970FC2-13D5-4AAC-B43A-73B2017443F7}"/>
                      </a:ext>
                    </a:extLst>
                  </p:cNvPr>
                  <p:cNvPicPr/>
                  <p:nvPr/>
                </p:nvPicPr>
                <p:blipFill rotWithShape="1">
                  <a:blip r:embed="rId4"/>
                  <a:srcRect l="37664" t="38738" r="17981" b="32485"/>
                  <a:stretch/>
                </p:blipFill>
                <p:spPr bwMode="auto">
                  <a:xfrm>
                    <a:off x="5653087" y="2028152"/>
                    <a:ext cx="2714625" cy="99060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7" name="Immagine 6">
                    <a:extLst>
                      <a:ext uri="{FF2B5EF4-FFF2-40B4-BE49-F238E27FC236}">
                        <a16:creationId xmlns:a16="http://schemas.microsoft.com/office/drawing/2014/main" id="{6D0D8E84-5D04-4C56-990F-4A218E16F9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10527" y="3507383"/>
                    <a:ext cx="5242559" cy="340809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93489188-CCA4-4371-A9A0-0A316B2F4AD5}"/>
                    </a:ext>
                  </a:extLst>
                </p:cNvPr>
                <p:cNvSpPr txBox="1"/>
                <p:nvPr/>
              </p:nvSpPr>
              <p:spPr>
                <a:xfrm>
                  <a:off x="7371806" y="2813891"/>
                  <a:ext cx="1598023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  <a:hlinkClick r:id="rId6"/>
                    </a:rPr>
                    <a:t>30 </a:t>
                  </a:r>
                  <a:r>
                    <a:rPr kumimoji="0" lang="it-IT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  <a:hlinkClick r:id="rId6"/>
                    </a:rPr>
                    <a:t>sett</a:t>
                  </a: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  <a:hlinkClick r:id="rId6"/>
                    </a:rPr>
                    <a:t> 2020</a:t>
                  </a:r>
                  <a:r>
                    <a: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2D3D53BD-EC69-44E1-96CE-1B55E3715108}"/>
                  </a:ext>
                </a:extLst>
              </p:cNvPr>
              <p:cNvCxnSpPr/>
              <p:nvPr/>
            </p:nvCxnSpPr>
            <p:spPr>
              <a:xfrm>
                <a:off x="2682240" y="1541418"/>
                <a:ext cx="2856411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4CF02F3B-47DC-48D3-AB40-A95903A448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1763487"/>
                <a:ext cx="4022134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id="{AAF1B891-5150-43C0-86BF-70F47DF0D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6503" y="1946367"/>
                <a:ext cx="796834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002807EC-F5DC-4D37-9D82-6CBEA3F7F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2164081"/>
                <a:ext cx="3665082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DB7E26C2-EA76-4A40-82C8-C63EF74D00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70" y="2883564"/>
                <a:ext cx="233920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26D5C10D-0D77-4E65-B90D-DB7254D58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3086239"/>
                <a:ext cx="278551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B1F637AC-D9A8-4E18-A536-7E79D633B6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3299600"/>
                <a:ext cx="366508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21A7D877-53D1-49EF-ADE3-3CC66DE80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1806" y="3709853"/>
                <a:ext cx="238600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B1229511-EE5E-4773-8824-DC9166563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1029" y="3914505"/>
                <a:ext cx="2485074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3FE5BCBC-E393-4CC9-80B9-8D862EEFC3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1029" y="4123510"/>
                <a:ext cx="238600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6D819D33-7DF4-49F0-A5CE-66B07C4CE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4323807"/>
                <a:ext cx="4309509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25C4D52F-7023-406F-9EB2-A2B4864C9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9344" y="4532813"/>
                <a:ext cx="238600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C0438F14-B995-4CBC-9294-B63C5657F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877" y="4741818"/>
                <a:ext cx="3037043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12C021D6-B801-400F-8475-21E35A18E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4494" y="4950825"/>
                <a:ext cx="180042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F3DD251E-D5C9-4539-AA53-BA14F5AC2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63" y="5159832"/>
                <a:ext cx="238600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A0D53ACA-BDE1-4AE1-8EEF-EA53C81B7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1534" y="6004561"/>
                <a:ext cx="238600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B9D6DDB6-C1C4-4E5F-8D32-4C7142F00C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354" y="6204859"/>
                <a:ext cx="3469143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299699EA-4B6F-453C-96B9-3F30CE1C2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877" y="6439040"/>
                <a:ext cx="346532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A6CC84E7-5BD0-4A16-9F72-F70CE331E4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852" y="6648045"/>
                <a:ext cx="328268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88EAC90F-D0D7-4D3D-A875-42EB5C2025BA}"/>
                </a:ext>
              </a:extLst>
            </p:cNvPr>
            <p:cNvSpPr/>
            <p:nvPr/>
          </p:nvSpPr>
          <p:spPr>
            <a:xfrm>
              <a:off x="5735170" y="2257905"/>
              <a:ext cx="3056709" cy="302282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  <a:t>OPEN SCIENCE «PARZIALE» PUÒ ESSERE DANNOSA</a:t>
              </a:r>
              <a:b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</a:b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  <a:t>[PREPRINT SENZA DATI NON È VERIFICABILE]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  <a:t>VA APERTO TUTTO IL CICLO DELLA RICERCA: DATI, TESTI, CODICE, PREREGISTRANDO GLI ESPERIMENTI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201681" y="5573739"/>
            <a:ext cx="4698067" cy="1182142"/>
            <a:chOff x="4201681" y="5573739"/>
            <a:chExt cx="4698067" cy="1182142"/>
          </a:xfrm>
        </p:grpSpPr>
        <p:grpSp>
          <p:nvGrpSpPr>
            <p:cNvPr id="9" name="Gruppo 8"/>
            <p:cNvGrpSpPr/>
            <p:nvPr/>
          </p:nvGrpSpPr>
          <p:grpSpPr>
            <a:xfrm>
              <a:off x="4201681" y="5573739"/>
              <a:ext cx="4698067" cy="1182142"/>
              <a:chOff x="4201681" y="5573739"/>
              <a:chExt cx="4698067" cy="1182142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1681" y="5835305"/>
                <a:ext cx="3316511" cy="92057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4515" y="5573739"/>
                <a:ext cx="2225233" cy="463336"/>
              </a:xfrm>
              <a:prstGeom prst="rect">
                <a:avLst/>
              </a:prstGeom>
            </p:spPr>
          </p:pic>
        </p:grpSp>
        <p:sp>
          <p:nvSpPr>
            <p:cNvPr id="10" name="Rettangolo 9"/>
            <p:cNvSpPr/>
            <p:nvPr/>
          </p:nvSpPr>
          <p:spPr>
            <a:xfrm>
              <a:off x="5781098" y="5804462"/>
              <a:ext cx="5341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dirty="0" smtClean="0">
                  <a:hlinkClick r:id="rId9"/>
                </a:rPr>
                <a:t>2020</a:t>
              </a:r>
              <a:r>
                <a:rPr lang="it-IT" sz="1200" dirty="0" smtClean="0"/>
                <a:t> 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6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…non si può tornare indietro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22464" y="114514"/>
            <a:ext cx="9320145" cy="6744224"/>
            <a:chOff x="222464" y="114514"/>
            <a:chExt cx="9320145" cy="6744224"/>
          </a:xfrm>
        </p:grpSpPr>
        <p:grpSp>
          <p:nvGrpSpPr>
            <p:cNvPr id="43" name="Gruppo 42"/>
            <p:cNvGrpSpPr/>
            <p:nvPr/>
          </p:nvGrpSpPr>
          <p:grpSpPr>
            <a:xfrm>
              <a:off x="222464" y="169662"/>
              <a:ext cx="9320145" cy="6689076"/>
              <a:chOff x="113282" y="168924"/>
              <a:chExt cx="9320145" cy="6689076"/>
            </a:xfrm>
          </p:grpSpPr>
          <p:grpSp>
            <p:nvGrpSpPr>
              <p:cNvPr id="44" name="Gruppo 43"/>
              <p:cNvGrpSpPr/>
              <p:nvPr/>
            </p:nvGrpSpPr>
            <p:grpSpPr>
              <a:xfrm>
                <a:off x="113282" y="168924"/>
                <a:ext cx="9320145" cy="6689076"/>
                <a:chOff x="113282" y="168924"/>
                <a:chExt cx="9320145" cy="6689076"/>
              </a:xfrm>
            </p:grpSpPr>
            <p:grpSp>
              <p:nvGrpSpPr>
                <p:cNvPr id="51" name="Gruppo 50"/>
                <p:cNvGrpSpPr/>
                <p:nvPr/>
              </p:nvGrpSpPr>
              <p:grpSpPr>
                <a:xfrm>
                  <a:off x="113282" y="168924"/>
                  <a:ext cx="9320145" cy="6689076"/>
                  <a:chOff x="113282" y="168924"/>
                  <a:chExt cx="9320145" cy="6689076"/>
                </a:xfrm>
              </p:grpSpPr>
              <p:grpSp>
                <p:nvGrpSpPr>
                  <p:cNvPr id="62" name="Gruppo 61"/>
                  <p:cNvGrpSpPr/>
                  <p:nvPr/>
                </p:nvGrpSpPr>
                <p:grpSpPr>
                  <a:xfrm>
                    <a:off x="113282" y="168924"/>
                    <a:ext cx="8777777" cy="6689076"/>
                    <a:chOff x="113282" y="168924"/>
                    <a:chExt cx="8777777" cy="6689076"/>
                  </a:xfrm>
                </p:grpSpPr>
                <p:pic>
                  <p:nvPicPr>
                    <p:cNvPr id="64" name="Immagine 63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3282" y="168924"/>
                      <a:ext cx="5369965" cy="439629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65" name="Immagine 64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020404" y="4343704"/>
                      <a:ext cx="6174489" cy="2514296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66" name="Immagine 65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947283" y="3541214"/>
                      <a:ext cx="3943776" cy="86360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sp>
                <p:nvSpPr>
                  <p:cNvPr id="63" name="Rettangolo 62"/>
                  <p:cNvSpPr/>
                  <p:nvPr/>
                </p:nvSpPr>
                <p:spPr>
                  <a:xfrm>
                    <a:off x="6956358" y="4100077"/>
                    <a:ext cx="2477069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hlinkClick r:id="rId6"/>
                      </a:rPr>
                      <a:t>B.Rentier</a:t>
                    </a:r>
                    <a:r>
                      <a:rPr kumimoji="0" lang="it-IT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hlinkClick r:id="rId6"/>
                      </a:rPr>
                      <a:t>, Nov. 7, 2020</a:t>
                    </a:r>
                    <a:r>
                      <a:rPr kumimoji="0" lang="it-IT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 </a:t>
                    </a:r>
                    <a:endParaRPr kumimoji="0" lang="it-IT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cxnSp>
              <p:nvCxnSpPr>
                <p:cNvPr id="52" name="Connettore diritto 51"/>
                <p:cNvCxnSpPr/>
                <p:nvPr/>
              </p:nvCxnSpPr>
              <p:spPr>
                <a:xfrm>
                  <a:off x="286603" y="419718"/>
                  <a:ext cx="494049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" name="Connettore diritto 52"/>
                <p:cNvCxnSpPr/>
                <p:nvPr/>
              </p:nvCxnSpPr>
              <p:spPr>
                <a:xfrm>
                  <a:off x="286603" y="694948"/>
                  <a:ext cx="494049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Connettore diritto 53"/>
                <p:cNvCxnSpPr/>
                <p:nvPr/>
              </p:nvCxnSpPr>
              <p:spPr>
                <a:xfrm>
                  <a:off x="2661313" y="941696"/>
                  <a:ext cx="2224586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5" name="Connettore diritto 54"/>
                <p:cNvCxnSpPr/>
                <p:nvPr/>
              </p:nvCxnSpPr>
              <p:spPr>
                <a:xfrm>
                  <a:off x="1549020" y="1462585"/>
                  <a:ext cx="2640843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6" name="Connettore diritto 55"/>
                <p:cNvCxnSpPr/>
                <p:nvPr/>
              </p:nvCxnSpPr>
              <p:spPr>
                <a:xfrm>
                  <a:off x="228598" y="1695238"/>
                  <a:ext cx="4302459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" name="Connettore diritto 56"/>
                <p:cNvCxnSpPr/>
                <p:nvPr/>
              </p:nvCxnSpPr>
              <p:spPr>
                <a:xfrm>
                  <a:off x="286603" y="2477805"/>
                  <a:ext cx="40943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44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8" name="Connettore diritto 57"/>
                <p:cNvCxnSpPr/>
                <p:nvPr/>
              </p:nvCxnSpPr>
              <p:spPr>
                <a:xfrm>
                  <a:off x="228598" y="3230707"/>
                  <a:ext cx="40943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" name="Connettore diritto 58"/>
                <p:cNvCxnSpPr/>
                <p:nvPr/>
              </p:nvCxnSpPr>
              <p:spPr>
                <a:xfrm>
                  <a:off x="791571" y="2987322"/>
                  <a:ext cx="40943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Connettore diritto 59"/>
                <p:cNvCxnSpPr/>
                <p:nvPr/>
              </p:nvCxnSpPr>
              <p:spPr>
                <a:xfrm>
                  <a:off x="2251881" y="3478643"/>
                  <a:ext cx="263401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Connettore diritto 60"/>
                <p:cNvCxnSpPr/>
                <p:nvPr/>
              </p:nvCxnSpPr>
              <p:spPr>
                <a:xfrm>
                  <a:off x="286603" y="3737949"/>
                  <a:ext cx="40943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1C94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45" name="Connettore diritto 44"/>
              <p:cNvCxnSpPr/>
              <p:nvPr/>
            </p:nvCxnSpPr>
            <p:spPr>
              <a:xfrm>
                <a:off x="2169994" y="4681182"/>
                <a:ext cx="556828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Connettore diritto 45"/>
              <p:cNvCxnSpPr/>
              <p:nvPr/>
            </p:nvCxnSpPr>
            <p:spPr>
              <a:xfrm>
                <a:off x="2169994" y="4997355"/>
                <a:ext cx="582759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Connettore diritto 46"/>
              <p:cNvCxnSpPr/>
              <p:nvPr/>
            </p:nvCxnSpPr>
            <p:spPr>
              <a:xfrm>
                <a:off x="2101007" y="5285080"/>
                <a:ext cx="4626591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Connettore diritto 47"/>
              <p:cNvCxnSpPr/>
              <p:nvPr/>
            </p:nvCxnSpPr>
            <p:spPr>
              <a:xfrm>
                <a:off x="2169994" y="6182436"/>
                <a:ext cx="5827594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Connettore diritto 48"/>
              <p:cNvCxnSpPr/>
              <p:nvPr/>
            </p:nvCxnSpPr>
            <p:spPr>
              <a:xfrm>
                <a:off x="2169994" y="6430371"/>
                <a:ext cx="55682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Connettore diritto 49"/>
              <p:cNvCxnSpPr/>
              <p:nvPr/>
            </p:nvCxnSpPr>
            <p:spPr>
              <a:xfrm>
                <a:off x="2169994" y="6730621"/>
                <a:ext cx="174691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1C9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7" name="Rettangolo 66"/>
            <p:cNvSpPr/>
            <p:nvPr/>
          </p:nvSpPr>
          <p:spPr>
            <a:xfrm>
              <a:off x="5778121" y="114514"/>
              <a:ext cx="3222120" cy="3310000"/>
            </a:xfrm>
            <a:prstGeom prst="rect">
              <a:avLst/>
            </a:prstGeom>
            <a:solidFill>
              <a:srgbClr val="0044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SISTEMA ARCAICO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RITARDI INSOSTENIBILI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COSTI INSOSTENIBILI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 VALUTAZIONE HA CREATO EFFETTI PERVERSI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NON POSSIAMO TORNARE INDIETRO, DOPO LA PANDEMIA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 SFIDE GLOBALI NON SOPPORTANO PIÙ UNA CONOSCENZA RINCHIUSA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652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Serve approccio a 360°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Connettore diritto 17"/>
          <p:cNvCxnSpPr/>
          <p:nvPr/>
        </p:nvCxnSpPr>
        <p:spPr>
          <a:xfrm>
            <a:off x="752901" y="3527947"/>
            <a:ext cx="6664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0" y="365126"/>
            <a:ext cx="9368027" cy="6447030"/>
            <a:chOff x="25105" y="365126"/>
            <a:chExt cx="9368027" cy="6447030"/>
          </a:xfrm>
        </p:grpSpPr>
        <p:grpSp>
          <p:nvGrpSpPr>
            <p:cNvPr id="63" name="Gruppo 62"/>
            <p:cNvGrpSpPr/>
            <p:nvPr/>
          </p:nvGrpSpPr>
          <p:grpSpPr>
            <a:xfrm>
              <a:off x="25105" y="365126"/>
              <a:ext cx="9368027" cy="6447030"/>
              <a:chOff x="25105" y="365126"/>
              <a:chExt cx="9368027" cy="6447030"/>
            </a:xfrm>
          </p:grpSpPr>
          <p:grpSp>
            <p:nvGrpSpPr>
              <p:cNvPr id="61" name="Gruppo 60"/>
              <p:cNvGrpSpPr/>
              <p:nvPr/>
            </p:nvGrpSpPr>
            <p:grpSpPr>
              <a:xfrm>
                <a:off x="25105" y="365126"/>
                <a:ext cx="9368027" cy="6447030"/>
                <a:chOff x="25105" y="365126"/>
                <a:chExt cx="9368027" cy="6447030"/>
              </a:xfrm>
            </p:grpSpPr>
            <p:grpSp>
              <p:nvGrpSpPr>
                <p:cNvPr id="8" name="Gruppo 7"/>
                <p:cNvGrpSpPr/>
                <p:nvPr/>
              </p:nvGrpSpPr>
              <p:grpSpPr>
                <a:xfrm>
                  <a:off x="25105" y="365126"/>
                  <a:ext cx="9077661" cy="6447030"/>
                  <a:chOff x="25105" y="365126"/>
                  <a:chExt cx="9077661" cy="6447030"/>
                </a:xfrm>
              </p:grpSpPr>
              <p:pic>
                <p:nvPicPr>
                  <p:cNvPr id="3" name="Immagin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28650" y="1138019"/>
                    <a:ext cx="7743592" cy="251118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5" name="Immagine 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5105" y="3649207"/>
                    <a:ext cx="9077661" cy="316294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7" name="Immagine 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918161" y="365126"/>
                    <a:ext cx="2819343" cy="101885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sp>
              <p:nvSpPr>
                <p:cNvPr id="60" name="Rettangolo 59"/>
                <p:cNvSpPr/>
                <p:nvPr/>
              </p:nvSpPr>
              <p:spPr>
                <a:xfrm>
                  <a:off x="7134428" y="706042"/>
                  <a:ext cx="2258704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dirty="0" smtClean="0">
                      <a:hlinkClick r:id="rId6"/>
                    </a:rPr>
                    <a:t>ERAC, </a:t>
                  </a:r>
                  <a:r>
                    <a:rPr lang="it-IT" sz="1200" dirty="0" err="1" smtClean="0">
                      <a:hlinkClick r:id="rId6"/>
                    </a:rPr>
                    <a:t>Dec</a:t>
                  </a:r>
                  <a:r>
                    <a:rPr lang="it-IT" sz="1200" dirty="0" smtClean="0">
                      <a:hlinkClick r:id="rId6"/>
                    </a:rPr>
                    <a:t>. 14, 2020</a:t>
                  </a:r>
                  <a:r>
                    <a:rPr lang="it-IT" sz="1200" dirty="0" smtClean="0"/>
                    <a:t> </a:t>
                  </a:r>
                  <a:endParaRPr lang="it-IT" sz="1200" dirty="0"/>
                </a:p>
              </p:txBody>
            </p:sp>
          </p:grpSp>
          <p:sp>
            <p:nvSpPr>
              <p:cNvPr id="62" name="Rettangolo 61"/>
              <p:cNvSpPr/>
              <p:nvPr/>
            </p:nvSpPr>
            <p:spPr>
              <a:xfrm>
                <a:off x="2852382" y="706042"/>
                <a:ext cx="2731825" cy="677936"/>
              </a:xfrm>
              <a:prstGeom prst="rect">
                <a:avLst/>
              </a:prstGeom>
              <a:solidFill>
                <a:srgbClr val="0044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latin typeface="Century Gothic" panose="020B0502020202020204" pitchFamily="34" charset="0"/>
                  </a:rPr>
                  <a:t>RACCOMANDAZIONE ERAC</a:t>
                </a:r>
                <a:endParaRPr lang="it-IT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9" name="Gruppo 28"/>
            <p:cNvGrpSpPr/>
            <p:nvPr/>
          </p:nvGrpSpPr>
          <p:grpSpPr>
            <a:xfrm>
              <a:off x="752901" y="1924334"/>
              <a:ext cx="7303950" cy="1603613"/>
              <a:chOff x="752901" y="1924334"/>
              <a:chExt cx="7303950" cy="1603613"/>
            </a:xfrm>
          </p:grpSpPr>
          <p:cxnSp>
            <p:nvCxnSpPr>
              <p:cNvPr id="10" name="Connettore diritto 9"/>
              <p:cNvCxnSpPr/>
              <p:nvPr/>
            </p:nvCxnSpPr>
            <p:spPr>
              <a:xfrm>
                <a:off x="1009934" y="1924334"/>
                <a:ext cx="672834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diritto 10"/>
              <p:cNvCxnSpPr/>
              <p:nvPr/>
            </p:nvCxnSpPr>
            <p:spPr>
              <a:xfrm>
                <a:off x="752901" y="2254155"/>
                <a:ext cx="684890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/>
              <p:cNvCxnSpPr/>
              <p:nvPr/>
            </p:nvCxnSpPr>
            <p:spPr>
              <a:xfrm>
                <a:off x="752901" y="2911523"/>
                <a:ext cx="684890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/>
              <p:cNvCxnSpPr/>
              <p:nvPr/>
            </p:nvCxnSpPr>
            <p:spPr>
              <a:xfrm>
                <a:off x="3852927" y="2572603"/>
                <a:ext cx="388535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/>
              <p:cNvCxnSpPr/>
              <p:nvPr/>
            </p:nvCxnSpPr>
            <p:spPr>
              <a:xfrm>
                <a:off x="793843" y="3227696"/>
                <a:ext cx="697173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/>
              <p:cNvCxnSpPr/>
              <p:nvPr/>
            </p:nvCxnSpPr>
            <p:spPr>
              <a:xfrm>
                <a:off x="1596787" y="2254155"/>
                <a:ext cx="928048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21"/>
              <p:cNvCxnSpPr/>
              <p:nvPr/>
            </p:nvCxnSpPr>
            <p:spPr>
              <a:xfrm>
                <a:off x="5584207" y="2577152"/>
                <a:ext cx="1458038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/>
              <p:cNvCxnSpPr/>
              <p:nvPr/>
            </p:nvCxnSpPr>
            <p:spPr>
              <a:xfrm>
                <a:off x="6598813" y="2911523"/>
                <a:ext cx="1458038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/>
              <p:cNvCxnSpPr/>
              <p:nvPr/>
            </p:nvCxnSpPr>
            <p:spPr>
              <a:xfrm>
                <a:off x="4500446" y="3227696"/>
                <a:ext cx="2098367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26"/>
              <p:cNvCxnSpPr/>
              <p:nvPr/>
            </p:nvCxnSpPr>
            <p:spPr>
              <a:xfrm>
                <a:off x="752901" y="3527947"/>
                <a:ext cx="666466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o 57"/>
            <p:cNvGrpSpPr/>
            <p:nvPr/>
          </p:nvGrpSpPr>
          <p:grpSpPr>
            <a:xfrm>
              <a:off x="253911" y="4080681"/>
              <a:ext cx="8603486" cy="2619408"/>
              <a:chOff x="253911" y="4080681"/>
              <a:chExt cx="8603486" cy="2619408"/>
            </a:xfrm>
          </p:grpSpPr>
          <p:grpSp>
            <p:nvGrpSpPr>
              <p:cNvPr id="48" name="Gruppo 47"/>
              <p:cNvGrpSpPr/>
              <p:nvPr/>
            </p:nvGrpSpPr>
            <p:grpSpPr>
              <a:xfrm>
                <a:off x="253911" y="4080681"/>
                <a:ext cx="8603486" cy="2619408"/>
                <a:chOff x="253911" y="4080681"/>
                <a:chExt cx="8603486" cy="2619408"/>
              </a:xfrm>
            </p:grpSpPr>
            <p:cxnSp>
              <p:nvCxnSpPr>
                <p:cNvPr id="31" name="Connettore diritto 30"/>
                <p:cNvCxnSpPr/>
                <p:nvPr/>
              </p:nvCxnSpPr>
              <p:spPr>
                <a:xfrm>
                  <a:off x="3466531" y="4080681"/>
                  <a:ext cx="52709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diritto 31"/>
                <p:cNvCxnSpPr/>
                <p:nvPr/>
              </p:nvCxnSpPr>
              <p:spPr>
                <a:xfrm>
                  <a:off x="278656" y="4451445"/>
                  <a:ext cx="582336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diritto 33"/>
                <p:cNvCxnSpPr/>
                <p:nvPr/>
              </p:nvCxnSpPr>
              <p:spPr>
                <a:xfrm>
                  <a:off x="6212005" y="4451445"/>
                  <a:ext cx="184484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diritto 35"/>
                <p:cNvCxnSpPr/>
                <p:nvPr/>
              </p:nvCxnSpPr>
              <p:spPr>
                <a:xfrm>
                  <a:off x="5920973" y="4849505"/>
                  <a:ext cx="29364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diritto 37"/>
                <p:cNvCxnSpPr/>
                <p:nvPr/>
              </p:nvCxnSpPr>
              <p:spPr>
                <a:xfrm>
                  <a:off x="253912" y="5230681"/>
                  <a:ext cx="431002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diritto 39"/>
                <p:cNvCxnSpPr/>
                <p:nvPr/>
              </p:nvCxnSpPr>
              <p:spPr>
                <a:xfrm>
                  <a:off x="2219095" y="5601445"/>
                  <a:ext cx="663830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ttore diritto 41"/>
                <p:cNvCxnSpPr/>
                <p:nvPr/>
              </p:nvCxnSpPr>
              <p:spPr>
                <a:xfrm>
                  <a:off x="278656" y="5958562"/>
                  <a:ext cx="84588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diritto 43"/>
                <p:cNvCxnSpPr/>
                <p:nvPr/>
              </p:nvCxnSpPr>
              <p:spPr>
                <a:xfrm flipV="1">
                  <a:off x="253912" y="6277970"/>
                  <a:ext cx="7702733" cy="513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diritto 45"/>
                <p:cNvCxnSpPr/>
                <p:nvPr/>
              </p:nvCxnSpPr>
              <p:spPr>
                <a:xfrm flipV="1">
                  <a:off x="253911" y="6677123"/>
                  <a:ext cx="3444632" cy="229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nettore diritto 48"/>
              <p:cNvCxnSpPr/>
              <p:nvPr/>
            </p:nvCxnSpPr>
            <p:spPr>
              <a:xfrm>
                <a:off x="5036061" y="4080681"/>
                <a:ext cx="2353124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diritto 50"/>
              <p:cNvCxnSpPr/>
              <p:nvPr/>
            </p:nvCxnSpPr>
            <p:spPr>
              <a:xfrm>
                <a:off x="6102017" y="4451445"/>
                <a:ext cx="1954834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diritto 52"/>
              <p:cNvCxnSpPr/>
              <p:nvPr/>
            </p:nvCxnSpPr>
            <p:spPr>
              <a:xfrm>
                <a:off x="278656" y="5230681"/>
                <a:ext cx="2353124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diritto 53"/>
              <p:cNvCxnSpPr/>
              <p:nvPr/>
            </p:nvCxnSpPr>
            <p:spPr>
              <a:xfrm>
                <a:off x="3960102" y="5593660"/>
                <a:ext cx="4412140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diritto 55"/>
              <p:cNvCxnSpPr/>
              <p:nvPr/>
            </p:nvCxnSpPr>
            <p:spPr>
              <a:xfrm>
                <a:off x="4572000" y="5958562"/>
                <a:ext cx="4285397" cy="0"/>
              </a:xfrm>
              <a:prstGeom prst="line">
                <a:avLst/>
              </a:prstGeom>
              <a:ln w="38100">
                <a:solidFill>
                  <a:srgbClr val="0044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ttangolo 58"/>
            <p:cNvSpPr/>
            <p:nvPr/>
          </p:nvSpPr>
          <p:spPr>
            <a:xfrm>
              <a:off x="1596787" y="3316758"/>
              <a:ext cx="3261816" cy="763923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latin typeface="Century Gothic" panose="020B0502020202020204" pitchFamily="34" charset="0"/>
                </a:rPr>
                <a:t>ERAC SUGGERISCE APPROCCIO A 360° - E </a:t>
              </a:r>
              <a:r>
                <a:rPr lang="it-IT" dirty="0" smtClean="0">
                  <a:latin typeface="Century Gothic" panose="020B0502020202020204" pitchFamily="34" charset="0"/>
                </a:rPr>
                <a:t> </a:t>
              </a:r>
              <a:r>
                <a:rPr lang="it-IT" b="1" dirty="0" smtClean="0">
                  <a:latin typeface="Century Gothic" panose="020B0502020202020204" pitchFamily="34" charset="0"/>
                </a:rPr>
                <a:t>VALUTAZIONE</a:t>
              </a:r>
              <a:r>
                <a:rPr lang="it-IT" b="1" dirty="0" smtClean="0">
                  <a:latin typeface="Century Gothic" panose="020B0502020202020204" pitchFamily="34" charset="0"/>
                </a:rPr>
                <a:t>!</a:t>
              </a:r>
              <a:endParaRPr lang="it-IT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3"/>
          <p:cNvSpPr>
            <a:spLocks noGrp="1"/>
          </p:cNvSpPr>
          <p:nvPr>
            <p:ph type="title"/>
          </p:nvPr>
        </p:nvSpPr>
        <p:spPr>
          <a:xfrm>
            <a:off x="112713" y="228600"/>
            <a:ext cx="7127331" cy="841375"/>
          </a:xfrm>
          <a:solidFill>
            <a:schemeClr val="bg1">
              <a:alpha val="58823"/>
            </a:schemeClr>
          </a:solidFill>
        </p:spPr>
        <p:txBody>
          <a:bodyPr/>
          <a:lstStyle/>
          <a:p>
            <a:r>
              <a:rPr lang="it-IT" altLang="it-IT" dirty="0" smtClean="0">
                <a:latin typeface="Century Gothic" panose="020B0502020202020204" pitchFamily="34" charset="0"/>
              </a:rPr>
              <a:t>La strada davanti </a:t>
            </a:r>
            <a:r>
              <a:rPr lang="it-IT" altLang="it-IT" dirty="0">
                <a:latin typeface="Century Gothic" panose="020B0502020202020204" pitchFamily="34" charset="0"/>
              </a:rPr>
              <a:t>a noi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133598" y="1301455"/>
            <a:ext cx="8736122" cy="701675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…c</a:t>
            </a:r>
            <a: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osa ci ha insegnato la pandemia</a:t>
            </a:r>
            <a:endParaRPr kumimoji="0" lang="it-IT" altLang="it-IT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23188" y="2315496"/>
            <a:ext cx="9744367" cy="7016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r>
              <a:rPr lang="it-IT" sz="28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preprint</a:t>
            </a:r>
            <a:r>
              <a:rPr lang="it-IT" sz="2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come «new </a:t>
            </a:r>
            <a:r>
              <a:rPr lang="it-IT" sz="28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normal</a:t>
            </a:r>
            <a:r>
              <a:rPr lang="it-IT" sz="2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»</a:t>
            </a:r>
            <a:endParaRPr kumimoji="0" lang="it-IT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FB70958-A6EE-4AA0-8805-B2FC92A2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74" y="3329537"/>
            <a:ext cx="8697817" cy="703262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…piattaforme, open notebook, </a:t>
            </a:r>
            <a:r>
              <a:rPr lang="it-IT" altLang="it-IT" sz="2800" noProof="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hypergraph</a:t>
            </a:r>
            <a: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b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il </a:t>
            </a:r>
            <a:r>
              <a:rPr lang="it-IT" altLang="it-IT" sz="2800" noProof="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futuro?</a:t>
            </a:r>
            <a:endParaRPr kumimoji="0" lang="it-IT" altLang="it-IT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86700" cy="1325559"/>
          </a:xfrm>
        </p:spPr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ORE Open </a:t>
            </a:r>
            <a:r>
              <a:rPr lang="it-IT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Research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Europe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79512" y="2404755"/>
            <a:ext cx="9041377" cy="4397083"/>
            <a:chOff x="102623" y="2460917"/>
            <a:chExt cx="9041377" cy="4397083"/>
          </a:xfrm>
        </p:grpSpPr>
        <p:sp>
          <p:nvSpPr>
            <p:cNvPr id="36" name="Rettangolo 35"/>
            <p:cNvSpPr/>
            <p:nvPr/>
          </p:nvSpPr>
          <p:spPr>
            <a:xfrm>
              <a:off x="7292583" y="4717813"/>
              <a:ext cx="1851417" cy="1572906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  <a:t>VALUTAZIONE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 Light" panose="020F0302020204030204" pitchFamily="34" charset="0"/>
                </a:rPr>
                <a:t>BASATA SUL SINGOLO LAVORO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102623" y="2460917"/>
              <a:ext cx="7194763" cy="4397083"/>
              <a:chOff x="169400" y="2460918"/>
              <a:chExt cx="7194763" cy="4397083"/>
            </a:xfrm>
          </p:grpSpPr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400" y="2832122"/>
                <a:ext cx="7194763" cy="4025878"/>
              </a:xfrm>
              <a:prstGeom prst="rect">
                <a:avLst/>
              </a:prstGeom>
            </p:spPr>
          </p:pic>
          <p:grpSp>
            <p:nvGrpSpPr>
              <p:cNvPr id="2" name="Gruppo 1"/>
              <p:cNvGrpSpPr/>
              <p:nvPr/>
            </p:nvGrpSpPr>
            <p:grpSpPr>
              <a:xfrm>
                <a:off x="241768" y="2460918"/>
                <a:ext cx="6861481" cy="4397083"/>
                <a:chOff x="300251" y="2460918"/>
                <a:chExt cx="6861481" cy="4397083"/>
              </a:xfrm>
            </p:grpSpPr>
            <p:sp>
              <p:nvSpPr>
                <p:cNvPr id="12" name="Rettangolo 11"/>
                <p:cNvSpPr/>
                <p:nvPr/>
              </p:nvSpPr>
              <p:spPr>
                <a:xfrm>
                  <a:off x="4814668" y="6488667"/>
                  <a:ext cx="6270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hlinkClick r:id="rId4"/>
                    </a:rPr>
                    <a:t>ORE</a:t>
                  </a:r>
                  <a:r>
                    <a:rPr kumimoji="0" lang="it-IT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ttangolo 31"/>
                <p:cNvSpPr/>
                <p:nvPr/>
              </p:nvSpPr>
              <p:spPr>
                <a:xfrm>
                  <a:off x="300251" y="4271749"/>
                  <a:ext cx="2033516" cy="892129"/>
                </a:xfrm>
                <a:prstGeom prst="rect">
                  <a:avLst/>
                </a:prstGeom>
                <a:noFill/>
                <a:ln>
                  <a:solidFill>
                    <a:srgbClr val="001C9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ttangolo 32"/>
                <p:cNvSpPr/>
                <p:nvPr/>
              </p:nvSpPr>
              <p:spPr>
                <a:xfrm>
                  <a:off x="300251" y="5723436"/>
                  <a:ext cx="2033516" cy="892129"/>
                </a:xfrm>
                <a:prstGeom prst="rect">
                  <a:avLst/>
                </a:prstGeom>
                <a:noFill/>
                <a:ln>
                  <a:solidFill>
                    <a:srgbClr val="001C9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ttangolo 33"/>
                <p:cNvSpPr/>
                <p:nvPr/>
              </p:nvSpPr>
              <p:spPr>
                <a:xfrm>
                  <a:off x="2593075" y="5723437"/>
                  <a:ext cx="2190464" cy="113456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ttangolo 34"/>
                <p:cNvSpPr/>
                <p:nvPr/>
              </p:nvSpPr>
              <p:spPr>
                <a:xfrm>
                  <a:off x="5128216" y="5046352"/>
                  <a:ext cx="2033516" cy="892129"/>
                </a:xfrm>
                <a:prstGeom prst="rect">
                  <a:avLst/>
                </a:prstGeom>
                <a:noFill/>
                <a:ln>
                  <a:solidFill>
                    <a:srgbClr val="001C9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ttangolo 28"/>
                <p:cNvSpPr/>
                <p:nvPr/>
              </p:nvSpPr>
              <p:spPr>
                <a:xfrm>
                  <a:off x="1475028" y="2460918"/>
                  <a:ext cx="4426558" cy="1651565"/>
                </a:xfrm>
                <a:prstGeom prst="rect">
                  <a:avLst/>
                </a:prstGeom>
                <a:solidFill>
                  <a:srgbClr val="00449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  <a:t>OPEN RESEARCH EUROPE</a:t>
                  </a:r>
                  <a:b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</a:br>
                  <a: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  <a:t>PIATTAFORMA </a:t>
                  </a:r>
                  <a: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  <a:t>DI PUBBLICAZIONE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  <a:t>ACCETTA GIÀ SUBMISSIONS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2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 Light" panose="020F0302020204030204" pitchFamily="34" charset="0"/>
                    </a:rPr>
                    <a:t>LANCIO UFFICIALE MARZO 2021</a:t>
                  </a:r>
                  <a:endParaRPr kumimoji="0" lang="it-I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</p:grpSp>
      </p:grpSp>
      <p:grpSp>
        <p:nvGrpSpPr>
          <p:cNvPr id="7" name="Gruppo 6"/>
          <p:cNvGrpSpPr/>
          <p:nvPr/>
        </p:nvGrpSpPr>
        <p:grpSpPr>
          <a:xfrm>
            <a:off x="0" y="273557"/>
            <a:ext cx="9039796" cy="2174511"/>
            <a:chOff x="0" y="273557"/>
            <a:chExt cx="9039796" cy="217451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5"/>
            <a:srcRect l="5066" r="4513" b="51546"/>
            <a:stretch/>
          </p:blipFill>
          <p:spPr>
            <a:xfrm>
              <a:off x="707025" y="273557"/>
              <a:ext cx="7588155" cy="2174511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0" y="618192"/>
              <a:ext cx="2637377" cy="466454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 smtClean="0">
                  <a:latin typeface="Century Gothic" panose="020B0502020202020204" pitchFamily="34" charset="0"/>
                </a:rPr>
                <a:t>Webinar</a:t>
              </a:r>
              <a:r>
                <a:rPr lang="it-IT" sz="2000" dirty="0" smtClean="0">
                  <a:latin typeface="Century Gothic" panose="020B0502020202020204" pitchFamily="34" charset="0"/>
                </a:rPr>
                <a:t> </a:t>
              </a:r>
              <a:r>
                <a:rPr lang="it-IT" sz="2000" dirty="0" smtClean="0">
                  <a:latin typeface="Century Gothic" panose="020B0502020202020204" pitchFamily="34" charset="0"/>
                  <a:hlinkClick r:id="rId6"/>
                </a:rPr>
                <a:t>11 marzo </a:t>
              </a:r>
              <a:endParaRPr lang="it-IT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346700" y="556060"/>
              <a:ext cx="2693096" cy="784746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latin typeface="Century Gothic" panose="020B0502020202020204" pitchFamily="34" charset="0"/>
                </a:rPr>
                <a:t>PREPRINT+OPEN PEER </a:t>
              </a:r>
              <a:r>
                <a:rPr lang="it-IT" dirty="0" smtClean="0">
                  <a:latin typeface="Century Gothic" panose="020B0502020202020204" pitchFamily="34" charset="0"/>
                </a:rPr>
                <a:t>REVIEW+DATI</a:t>
              </a:r>
              <a:endParaRPr lang="it-IT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045958" y="2062470"/>
            <a:ext cx="2903493" cy="1983476"/>
            <a:chOff x="6045958" y="2062470"/>
            <a:chExt cx="2903493" cy="198347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5958" y="2062470"/>
              <a:ext cx="2903493" cy="1983476"/>
            </a:xfrm>
            <a:prstGeom prst="rect">
              <a:avLst/>
            </a:prstGeom>
          </p:spPr>
        </p:pic>
        <p:sp>
          <p:nvSpPr>
            <p:cNvPr id="21" name="Rettangolo 20"/>
            <p:cNvSpPr/>
            <p:nvPr/>
          </p:nvSpPr>
          <p:spPr>
            <a:xfrm>
              <a:off x="6756019" y="3776555"/>
              <a:ext cx="937229" cy="246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 smtClean="0">
                  <a:hlinkClick r:id="rId8"/>
                </a:rPr>
                <a:t>ORE </a:t>
              </a:r>
              <a:r>
                <a:rPr lang="it-IT" sz="1000" dirty="0" err="1" smtClean="0">
                  <a:hlinkClick r:id="rId8"/>
                </a:rPr>
                <a:t>prices</a:t>
              </a:r>
              <a:r>
                <a:rPr lang="it-IT" sz="1000" dirty="0" smtClean="0"/>
                <a:t> </a:t>
              </a:r>
              <a:endParaRPr lang="it-IT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5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1D187B-9579-44DE-9191-52A1A686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15" y="65119"/>
            <a:ext cx="8333436" cy="1325559"/>
          </a:xfrm>
        </p:spPr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…verso una infrastruttura aperta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370252" y="4159239"/>
            <a:ext cx="7998316" cy="2698761"/>
            <a:chOff x="724567" y="60923"/>
            <a:chExt cx="8528225" cy="2877561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0C524CA4-6E4F-4C26-A1C7-5A18351C6BF8}"/>
                </a:ext>
              </a:extLst>
            </p:cNvPr>
            <p:cNvGrpSpPr/>
            <p:nvPr/>
          </p:nvGrpSpPr>
          <p:grpSpPr>
            <a:xfrm>
              <a:off x="3025650" y="60923"/>
              <a:ext cx="6227142" cy="2877561"/>
              <a:chOff x="3230367" y="1322268"/>
              <a:chExt cx="6227142" cy="2877561"/>
            </a:xfrm>
          </p:grpSpPr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0A5DDFB2-E0C4-46A3-8164-666D5DED7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0367" y="1322268"/>
                <a:ext cx="5913633" cy="28775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35D830B6-9EB0-4088-AB33-CE0B2C32691F}"/>
                  </a:ext>
                </a:extLst>
              </p:cNvPr>
              <p:cNvSpPr txBox="1"/>
              <p:nvPr/>
            </p:nvSpPr>
            <p:spPr>
              <a:xfrm>
                <a:off x="8079378" y="1343388"/>
                <a:ext cx="137813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  <a:hlinkClick r:id="rId4"/>
                  </a:rPr>
                  <a:t>Hypergraph</a:t>
                </a: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3" name="Rettangolo 22"/>
            <p:cNvSpPr/>
            <p:nvPr/>
          </p:nvSpPr>
          <p:spPr>
            <a:xfrm>
              <a:off x="724567" y="1635330"/>
              <a:ext cx="3384645" cy="9791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PIATTAFORMA PER CONDIVIDERE LA RICERCA IN OGNI SUO PASSO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01902" y="0"/>
            <a:ext cx="7201083" cy="4452510"/>
            <a:chOff x="1040419" y="2195756"/>
            <a:chExt cx="7201083" cy="445251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D4C71EAC-10C7-4E89-807F-8112C67FFA97}"/>
                </a:ext>
              </a:extLst>
            </p:cNvPr>
            <p:cNvGrpSpPr/>
            <p:nvPr/>
          </p:nvGrpSpPr>
          <p:grpSpPr>
            <a:xfrm>
              <a:off x="1040419" y="2195756"/>
              <a:ext cx="7201083" cy="3196438"/>
              <a:chOff x="57780" y="3615123"/>
              <a:chExt cx="7201083" cy="3196438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4FBDEA4D-1B0E-4476-A61C-BD540F03BD28}"/>
                  </a:ext>
                </a:extLst>
              </p:cNvPr>
              <p:cNvGrpSpPr/>
              <p:nvPr/>
            </p:nvGrpSpPr>
            <p:grpSpPr>
              <a:xfrm>
                <a:off x="57780" y="3615123"/>
                <a:ext cx="5575512" cy="3146024"/>
                <a:chOff x="-68151" y="3774321"/>
                <a:chExt cx="5575512" cy="3146024"/>
              </a:xfrm>
            </p:grpSpPr>
            <p:pic>
              <p:nvPicPr>
                <p:cNvPr id="17" name="Immagine 16">
                  <a:extLst>
                    <a:ext uri="{FF2B5EF4-FFF2-40B4-BE49-F238E27FC236}">
                      <a16:creationId xmlns:a16="http://schemas.microsoft.com/office/drawing/2014/main" id="{CA53CD9B-0028-44BB-92E0-33768B219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8807" t="20991" r="12569" b="32345"/>
                <a:stretch/>
              </p:blipFill>
              <p:spPr>
                <a:xfrm>
                  <a:off x="-68151" y="4364433"/>
                  <a:ext cx="4734612" cy="2555912"/>
                </a:xfrm>
                <a:prstGeom prst="rect">
                  <a:avLst/>
                </a:prstGeom>
              </p:spPr>
            </p:pic>
            <p:pic>
              <p:nvPicPr>
                <p:cNvPr id="15" name="Immagine 14">
                  <a:extLst>
                    <a:ext uri="{FF2B5EF4-FFF2-40B4-BE49-F238E27FC236}">
                      <a16:creationId xmlns:a16="http://schemas.microsoft.com/office/drawing/2014/main" id="{4EB5BB35-D01A-4108-A3D4-AB7A75309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3027" t="7473" r="50000" b="61904"/>
                <a:stretch/>
              </p:blipFill>
              <p:spPr>
                <a:xfrm>
                  <a:off x="4133565" y="4492048"/>
                  <a:ext cx="1373796" cy="877370"/>
                </a:xfrm>
                <a:prstGeom prst="rect">
                  <a:avLst/>
                </a:prstGeom>
              </p:spPr>
            </p:pic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37A9449C-90D2-4630-B88A-C4E8C85F4EA6}"/>
                    </a:ext>
                  </a:extLst>
                </p:cNvPr>
                <p:cNvPicPr/>
                <p:nvPr/>
              </p:nvPicPr>
              <p:blipFill rotWithShape="1">
                <a:blip r:embed="rId7"/>
                <a:srcRect l="32839" t="16879" r="37435" b="46597"/>
                <a:stretch/>
              </p:blipFill>
              <p:spPr bwMode="auto">
                <a:xfrm>
                  <a:off x="423056" y="3774321"/>
                  <a:ext cx="1165755" cy="805653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CDE9DCD7-6B89-485F-B0E3-0213FECAD8A8}"/>
                  </a:ext>
                </a:extLst>
              </p:cNvPr>
              <p:cNvPicPr/>
              <p:nvPr/>
            </p:nvPicPr>
            <p:blipFill rotWithShape="1">
              <a:blip r:embed="rId8"/>
              <a:srcRect l="16964" t="22413" r="51443" b="16436"/>
              <a:stretch/>
            </p:blipFill>
            <p:spPr bwMode="auto">
              <a:xfrm>
                <a:off x="5325288" y="4706536"/>
                <a:ext cx="1933575" cy="21050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9" name="Rettangolo 18"/>
            <p:cNvSpPr/>
            <p:nvPr/>
          </p:nvSpPr>
          <p:spPr>
            <a:xfrm>
              <a:off x="2238233" y="5290314"/>
              <a:ext cx="4749421" cy="13579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OPEN LAB NOTEBOOK CONTENGONO TUTTO: TESTO, METODO, DATI, SOFTWARE, CODICE ESEGUIBILE… SERVONO ANCORA LE RIVISTE CHE PUBBLICANO SOLO LA SINTESI DELLA RICERCA?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5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179928" y="186209"/>
            <a:ext cx="5750819" cy="1325563"/>
          </a:xfrm>
        </p:spPr>
        <p:txBody>
          <a:bodyPr/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…far girare il sistema…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27073" y="1585803"/>
            <a:ext cx="8835192" cy="2179325"/>
            <a:chOff x="127073" y="1585803"/>
            <a:chExt cx="8835192" cy="2179325"/>
          </a:xfrm>
        </p:grpSpPr>
        <p:grpSp>
          <p:nvGrpSpPr>
            <p:cNvPr id="36" name="Gruppo 35"/>
            <p:cNvGrpSpPr/>
            <p:nvPr/>
          </p:nvGrpSpPr>
          <p:grpSpPr>
            <a:xfrm>
              <a:off x="127073" y="2190388"/>
              <a:ext cx="5084505" cy="1574740"/>
              <a:chOff x="3936665" y="1416892"/>
              <a:chExt cx="5084505" cy="1574740"/>
            </a:xfrm>
          </p:grpSpPr>
          <p:pic>
            <p:nvPicPr>
              <p:cNvPr id="42" name="Immagine 4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6665" y="1455307"/>
                <a:ext cx="5084505" cy="1536325"/>
              </a:xfrm>
              <a:prstGeom prst="rect">
                <a:avLst/>
              </a:prstGeom>
            </p:spPr>
          </p:pic>
          <p:sp>
            <p:nvSpPr>
              <p:cNvPr id="41" name="Rettangolo 40"/>
              <p:cNvSpPr/>
              <p:nvPr/>
            </p:nvSpPr>
            <p:spPr>
              <a:xfrm>
                <a:off x="7191517" y="1416892"/>
                <a:ext cx="138524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dirty="0" smtClean="0">
                    <a:hlinkClick r:id="rId4"/>
                  </a:rPr>
                  <a:t>Feb.5, 2021</a:t>
                </a:r>
                <a:r>
                  <a:rPr lang="it-IT" sz="1200" dirty="0" smtClean="0"/>
                  <a:t> </a:t>
                </a:r>
                <a:endParaRPr lang="it-IT" sz="1200" dirty="0"/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4429959" y="1585803"/>
              <a:ext cx="4532306" cy="1222128"/>
              <a:chOff x="4503633" y="1858752"/>
              <a:chExt cx="4532306" cy="1222128"/>
            </a:xfrm>
          </p:grpSpPr>
          <p:sp>
            <p:nvSpPr>
              <p:cNvPr id="11" name="Rettangolo 10"/>
              <p:cNvSpPr/>
              <p:nvPr/>
            </p:nvSpPr>
            <p:spPr>
              <a:xfrm>
                <a:off x="4503633" y="2703925"/>
                <a:ext cx="2002381" cy="37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it-IT" sz="1200" u="sng" dirty="0" smtClean="0">
                    <a:solidFill>
                      <a:srgbClr val="7F7F7F"/>
                    </a:solidFill>
                    <a:ea typeface="Calibri" panose="020F0502020204030204" pitchFamily="34" charset="0"/>
                    <a:cs typeface="Times New Roman" panose="02020603050405020304" pitchFamily="18" charset="0"/>
                    <a:hlinkClick r:id="rId5"/>
                  </a:rPr>
                  <a:t>Feb. 17, 2021</a:t>
                </a:r>
                <a:r>
                  <a:rPr lang="it-IT" sz="1200" u="sng" dirty="0" smtClean="0">
                    <a:solidFill>
                      <a:srgbClr val="7F7F7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it-IT" sz="12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Immagine 12"/>
              <p:cNvPicPr/>
              <p:nvPr/>
            </p:nvPicPr>
            <p:blipFill rotWithShape="1">
              <a:blip r:embed="rId6"/>
              <a:srcRect l="11828" t="60620" r="32922" b="20281"/>
              <a:stretch/>
            </p:blipFill>
            <p:spPr bwMode="auto">
              <a:xfrm>
                <a:off x="4503633" y="1858752"/>
                <a:ext cx="4532306" cy="8809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8" name="Gruppo 7"/>
          <p:cNvGrpSpPr/>
          <p:nvPr/>
        </p:nvGrpSpPr>
        <p:grpSpPr>
          <a:xfrm>
            <a:off x="191069" y="3285888"/>
            <a:ext cx="8707972" cy="3439369"/>
            <a:chOff x="191069" y="3285888"/>
            <a:chExt cx="8707972" cy="3439369"/>
          </a:xfrm>
        </p:grpSpPr>
        <p:grpSp>
          <p:nvGrpSpPr>
            <p:cNvPr id="45" name="Gruppo 44"/>
            <p:cNvGrpSpPr/>
            <p:nvPr/>
          </p:nvGrpSpPr>
          <p:grpSpPr>
            <a:xfrm>
              <a:off x="191069" y="3285888"/>
              <a:ext cx="8707972" cy="3439369"/>
              <a:chOff x="2355061" y="4166606"/>
              <a:chExt cx="6733056" cy="2659341"/>
            </a:xfrm>
          </p:grpSpPr>
          <p:grpSp>
            <p:nvGrpSpPr>
              <p:cNvPr id="53" name="Gruppo 52"/>
              <p:cNvGrpSpPr/>
              <p:nvPr/>
            </p:nvGrpSpPr>
            <p:grpSpPr>
              <a:xfrm>
                <a:off x="2355061" y="4964605"/>
                <a:ext cx="6652706" cy="1861342"/>
                <a:chOff x="133103" y="4162567"/>
                <a:chExt cx="8877793" cy="2483893"/>
              </a:xfrm>
            </p:grpSpPr>
            <p:pic>
              <p:nvPicPr>
                <p:cNvPr id="57" name="Immagine 5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3103" y="4162567"/>
                  <a:ext cx="8877793" cy="248389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cxnSp>
              <p:nvCxnSpPr>
                <p:cNvPr id="58" name="Connettore diritto 57"/>
                <p:cNvCxnSpPr/>
                <p:nvPr/>
              </p:nvCxnSpPr>
              <p:spPr>
                <a:xfrm>
                  <a:off x="259307" y="5841242"/>
                  <a:ext cx="8352429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9" name="Connettore diritto 58"/>
                <p:cNvCxnSpPr/>
                <p:nvPr/>
              </p:nvCxnSpPr>
              <p:spPr>
                <a:xfrm>
                  <a:off x="261580" y="6049103"/>
                  <a:ext cx="5490226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Connettore diritto 59"/>
                <p:cNvCxnSpPr/>
                <p:nvPr/>
              </p:nvCxnSpPr>
              <p:spPr>
                <a:xfrm>
                  <a:off x="241656" y="6241577"/>
                  <a:ext cx="8530396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Connettore diritto 60"/>
                <p:cNvCxnSpPr/>
                <p:nvPr/>
              </p:nvCxnSpPr>
              <p:spPr>
                <a:xfrm>
                  <a:off x="230289" y="6434920"/>
                  <a:ext cx="630939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8" name="Gruppo 47"/>
              <p:cNvGrpSpPr/>
              <p:nvPr/>
            </p:nvGrpSpPr>
            <p:grpSpPr>
              <a:xfrm>
                <a:off x="4981339" y="4166606"/>
                <a:ext cx="4106778" cy="1088987"/>
                <a:chOff x="3904691" y="683558"/>
                <a:chExt cx="5106205" cy="1354004"/>
              </a:xfrm>
            </p:grpSpPr>
            <p:grpSp>
              <p:nvGrpSpPr>
                <p:cNvPr id="49" name="Gruppo 48"/>
                <p:cNvGrpSpPr/>
                <p:nvPr/>
              </p:nvGrpSpPr>
              <p:grpSpPr>
                <a:xfrm>
                  <a:off x="3904691" y="683558"/>
                  <a:ext cx="5106205" cy="1354004"/>
                  <a:chOff x="3655708" y="1376222"/>
                  <a:chExt cx="5106205" cy="1354004"/>
                </a:xfrm>
              </p:grpSpPr>
              <p:pic>
                <p:nvPicPr>
                  <p:cNvPr id="51" name="Immagine 50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655708" y="1690689"/>
                    <a:ext cx="5106205" cy="103953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52" name="Immagine 51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195828" y="1376222"/>
                    <a:ext cx="1030313" cy="42066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sp>
              <p:nvSpPr>
                <p:cNvPr id="50" name="Rettangolo 49"/>
                <p:cNvSpPr/>
                <p:nvPr/>
              </p:nvSpPr>
              <p:spPr>
                <a:xfrm>
                  <a:off x="7166668" y="1612722"/>
                  <a:ext cx="1652488" cy="2663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hlinkClick r:id="rId10"/>
                    </a:rPr>
                    <a:t>Jan</a:t>
                  </a:r>
                  <a:r>
                    <a:rPr kumimoji="0" lang="it-IT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hlinkClick r:id="rId10"/>
                    </a:rPr>
                    <a:t> 1, 2021</a:t>
                  </a:r>
                  <a:r>
                    <a:rPr kumimoji="0" lang="it-IT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</a:p>
              </p:txBody>
            </p:sp>
          </p:grpSp>
        </p:grpSp>
        <p:cxnSp>
          <p:nvCxnSpPr>
            <p:cNvPr id="7" name="Connettore diritto 6"/>
            <p:cNvCxnSpPr/>
            <p:nvPr/>
          </p:nvCxnSpPr>
          <p:spPr>
            <a:xfrm>
              <a:off x="313151" y="5295332"/>
              <a:ext cx="812116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/>
            <p:cNvCxnSpPr/>
            <p:nvPr/>
          </p:nvCxnSpPr>
          <p:spPr>
            <a:xfrm>
              <a:off x="272207" y="5482937"/>
              <a:ext cx="812116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tangolo 11"/>
          <p:cNvSpPr/>
          <p:nvPr/>
        </p:nvSpPr>
        <p:spPr>
          <a:xfrm>
            <a:off x="191069" y="365125"/>
            <a:ext cx="3575713" cy="16611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Century Gothic" panose="020B0502020202020204" pitchFamily="34" charset="0"/>
              </a:rPr>
              <a:t>NON BUTTIAMO ALTRI SOLDI (PUBBLICI) PER PERPETUARE UN SISTEMA INEFFICIENTE…</a:t>
            </a:r>
          </a:p>
          <a:p>
            <a:pPr algn="ctr"/>
            <a:r>
              <a:rPr lang="it-IT" dirty="0" smtClean="0">
                <a:latin typeface="Century Gothic" panose="020B0502020202020204" pitchFamily="34" charset="0"/>
              </a:rPr>
              <a:t>GIÀ ADESSO ALTERNATIVE TECNICHE CI SONO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644805" y="5871998"/>
            <a:ext cx="1882538" cy="1325563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Grazie!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F531170-3326-4721-9BDB-E214121C5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88" y="207458"/>
            <a:ext cx="7886700" cy="1325559"/>
          </a:xfrm>
        </p:spPr>
        <p:txBody>
          <a:bodyPr/>
          <a:lstStyle/>
          <a:p>
            <a: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Lo scopo della comunicazione scientifica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336657" y="1132316"/>
            <a:ext cx="8807343" cy="2121928"/>
            <a:chOff x="336657" y="1132316"/>
            <a:chExt cx="8807343" cy="212192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F0BCB7DE-1F44-436C-B837-88ED037D9402}"/>
                </a:ext>
              </a:extLst>
            </p:cNvPr>
            <p:cNvGrpSpPr/>
            <p:nvPr/>
          </p:nvGrpSpPr>
          <p:grpSpPr>
            <a:xfrm>
              <a:off x="336657" y="1132316"/>
              <a:ext cx="8807343" cy="2121928"/>
              <a:chOff x="336657" y="1132316"/>
              <a:chExt cx="8807343" cy="2121928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D04BF2D3-E90C-40EE-AE74-7FBBF7AE24AB}"/>
                  </a:ext>
                </a:extLst>
              </p:cNvPr>
              <p:cNvGrpSpPr/>
              <p:nvPr/>
            </p:nvGrpSpPr>
            <p:grpSpPr>
              <a:xfrm>
                <a:off x="336657" y="1132316"/>
                <a:ext cx="8055655" cy="2121928"/>
                <a:chOff x="418315" y="1210321"/>
                <a:chExt cx="8055655" cy="2121928"/>
              </a:xfrm>
            </p:grpSpPr>
            <p:grpSp>
              <p:nvGrpSpPr>
                <p:cNvPr id="21" name="Gruppo 20">
                  <a:extLst>
                    <a:ext uri="{FF2B5EF4-FFF2-40B4-BE49-F238E27FC236}">
                      <a16:creationId xmlns:a16="http://schemas.microsoft.com/office/drawing/2014/main" id="{CDD3073C-85A9-4DFB-A971-45AE3DCF34C0}"/>
                    </a:ext>
                  </a:extLst>
                </p:cNvPr>
                <p:cNvGrpSpPr/>
                <p:nvPr/>
              </p:nvGrpSpPr>
              <p:grpSpPr>
                <a:xfrm>
                  <a:off x="5242380" y="1210321"/>
                  <a:ext cx="3231590" cy="709959"/>
                  <a:chOff x="3291065" y="3459097"/>
                  <a:chExt cx="4405171" cy="967786"/>
                </a:xfrm>
              </p:grpSpPr>
              <p:pic>
                <p:nvPicPr>
                  <p:cNvPr id="23" name="Immagine 22">
                    <a:extLst>
                      <a:ext uri="{FF2B5EF4-FFF2-40B4-BE49-F238E27FC236}">
                        <a16:creationId xmlns:a16="http://schemas.microsoft.com/office/drawing/2014/main" id="{CEF2BA64-9BBA-4D41-869C-07CCC7974449}"/>
                      </a:ext>
                    </a:extLst>
                  </p:cNvPr>
                  <p:cNvPicPr/>
                  <p:nvPr/>
                </p:nvPicPr>
                <p:blipFill rotWithShape="1">
                  <a:blip r:embed="rId3"/>
                  <a:srcRect l="12593" t="20190" r="4284" b="53237"/>
                  <a:stretch/>
                </p:blipFill>
                <p:spPr bwMode="auto">
                  <a:xfrm>
                    <a:off x="3291065" y="3571841"/>
                    <a:ext cx="4202659" cy="8550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5" name="Rettangolo 24">
                    <a:extLst>
                      <a:ext uri="{FF2B5EF4-FFF2-40B4-BE49-F238E27FC236}">
                        <a16:creationId xmlns:a16="http://schemas.microsoft.com/office/drawing/2014/main" id="{1EEBF33A-18C9-41F7-A356-06C02D6743C7}"/>
                      </a:ext>
                    </a:extLst>
                  </p:cNvPr>
                  <p:cNvSpPr/>
                  <p:nvPr/>
                </p:nvSpPr>
                <p:spPr>
                  <a:xfrm>
                    <a:off x="6251296" y="3459097"/>
                    <a:ext cx="1444940" cy="33563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  <a:hlinkClick r:id="rId4"/>
                      </a:rPr>
                      <a:t>Apr. 22, 2020</a:t>
                    </a:r>
                    <a:endParaRPr kumimoji="0" lang="it-IT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uppo 27">
                  <a:extLst>
                    <a:ext uri="{FF2B5EF4-FFF2-40B4-BE49-F238E27FC236}">
                      <a16:creationId xmlns:a16="http://schemas.microsoft.com/office/drawing/2014/main" id="{8B30322E-94B9-42CC-B918-BCE845F10668}"/>
                    </a:ext>
                  </a:extLst>
                </p:cNvPr>
                <p:cNvGrpSpPr/>
                <p:nvPr/>
              </p:nvGrpSpPr>
              <p:grpSpPr>
                <a:xfrm>
                  <a:off x="418315" y="1764614"/>
                  <a:ext cx="4057891" cy="1567635"/>
                  <a:chOff x="710324" y="3220163"/>
                  <a:chExt cx="4057891" cy="1567635"/>
                </a:xfrm>
              </p:grpSpPr>
              <p:pic>
                <p:nvPicPr>
                  <p:cNvPr id="30" name="Immagine 29">
                    <a:extLst>
                      <a:ext uri="{FF2B5EF4-FFF2-40B4-BE49-F238E27FC236}">
                        <a16:creationId xmlns:a16="http://schemas.microsoft.com/office/drawing/2014/main" id="{C512DCB6-A217-4E62-93DE-3B9305EE78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10324" y="3220163"/>
                    <a:ext cx="4057891" cy="156763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31" name="Connettore diritto 30">
                    <a:extLst>
                      <a:ext uri="{FF2B5EF4-FFF2-40B4-BE49-F238E27FC236}">
                        <a16:creationId xmlns:a16="http://schemas.microsoft.com/office/drawing/2014/main" id="{C7A7CFB7-A16E-4BCD-98BC-3158F75D1255}"/>
                      </a:ext>
                    </a:extLst>
                  </p:cNvPr>
                  <p:cNvCxnSpPr/>
                  <p:nvPr/>
                </p:nvCxnSpPr>
                <p:spPr>
                  <a:xfrm>
                    <a:off x="2542902" y="3437337"/>
                    <a:ext cx="1611086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diritto 31">
                    <a:extLst>
                      <a:ext uri="{FF2B5EF4-FFF2-40B4-BE49-F238E27FC236}">
                        <a16:creationId xmlns:a16="http://schemas.microsoft.com/office/drawing/2014/main" id="{42DB0723-DA20-421A-8F79-73BDAD7D73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7792" y="3877826"/>
                    <a:ext cx="2516778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diritto 32">
                    <a:extLst>
                      <a:ext uri="{FF2B5EF4-FFF2-40B4-BE49-F238E27FC236}">
                        <a16:creationId xmlns:a16="http://schemas.microsoft.com/office/drawing/2014/main" id="{0D5D9660-ABB9-45BB-AD81-6E18FDE68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1667" y="3668114"/>
                    <a:ext cx="3936547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D7E05124-4C9A-4E9A-8B18-EAB2FE17EA31}"/>
                  </a:ext>
                </a:extLst>
              </p:cNvPr>
              <p:cNvSpPr/>
              <p:nvPr/>
            </p:nvSpPr>
            <p:spPr>
              <a:xfrm>
                <a:off x="4565763" y="2134560"/>
                <a:ext cx="4578237" cy="880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COMUNICAZIONE SCIENTIFICA=CONDIVIDERE LE SCOPERTE PER IL BENE DELL’UMANITÀ </a:t>
                </a:r>
              </a:p>
            </p:txBody>
          </p:sp>
        </p:grpSp>
        <p:cxnSp>
          <p:nvCxnSpPr>
            <p:cNvPr id="6" name="Connettore diritto 5"/>
            <p:cNvCxnSpPr/>
            <p:nvPr/>
          </p:nvCxnSpPr>
          <p:spPr>
            <a:xfrm>
              <a:off x="450937" y="2567836"/>
              <a:ext cx="3670126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/>
            <p:cNvCxnSpPr/>
            <p:nvPr/>
          </p:nvCxnSpPr>
          <p:spPr>
            <a:xfrm>
              <a:off x="386761" y="2795392"/>
              <a:ext cx="3670126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/>
            <p:cNvCxnSpPr/>
            <p:nvPr/>
          </p:nvCxnSpPr>
          <p:spPr>
            <a:xfrm>
              <a:off x="896767" y="3208751"/>
              <a:ext cx="2435156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o 67"/>
          <p:cNvGrpSpPr/>
          <p:nvPr/>
        </p:nvGrpSpPr>
        <p:grpSpPr>
          <a:xfrm>
            <a:off x="161914" y="3318720"/>
            <a:ext cx="8961646" cy="1766193"/>
            <a:chOff x="161914" y="3318720"/>
            <a:chExt cx="8961646" cy="1766193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42417F17-3DBB-442A-9015-4EB8B64E4E8F}"/>
                </a:ext>
              </a:extLst>
            </p:cNvPr>
            <p:cNvSpPr/>
            <p:nvPr/>
          </p:nvSpPr>
          <p:spPr>
            <a:xfrm>
              <a:off x="4716185" y="3318720"/>
              <a:ext cx="4407375" cy="1766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SE ABBIAMO CREATO UNA GENERAZIONE DI RICERCATORI CHE PENSANO SOLO ALLA GLORIA DI UN ARTICOLO IN RIVISTE PRESTIGIOSE E NON A FARE BUONA RICERCA CHE CAMBI IL MONDO, SIAMO NEI GUAI</a:t>
              </a: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61914" y="3717096"/>
              <a:ext cx="4407375" cy="969443"/>
              <a:chOff x="161914" y="3717096"/>
              <a:chExt cx="4407375" cy="969443"/>
            </a:xfrm>
          </p:grpSpPr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6460B0CC-4BBF-4AD9-B00B-9AA341E5C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914" y="3717096"/>
                <a:ext cx="4407375" cy="9694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46" name="Connettore diritto 45"/>
              <p:cNvCxnSpPr/>
              <p:nvPr/>
            </p:nvCxnSpPr>
            <p:spPr>
              <a:xfrm>
                <a:off x="261600" y="4201816"/>
                <a:ext cx="4160583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/>
              <p:cNvCxnSpPr/>
              <p:nvPr/>
            </p:nvCxnSpPr>
            <p:spPr>
              <a:xfrm>
                <a:off x="2066795" y="3961548"/>
                <a:ext cx="2087456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/>
              <p:cNvCxnSpPr/>
              <p:nvPr/>
            </p:nvCxnSpPr>
            <p:spPr>
              <a:xfrm>
                <a:off x="279282" y="4425011"/>
                <a:ext cx="4160583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diritto 48"/>
              <p:cNvCxnSpPr/>
              <p:nvPr/>
            </p:nvCxnSpPr>
            <p:spPr>
              <a:xfrm>
                <a:off x="230438" y="4686539"/>
                <a:ext cx="2584392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uppo 66"/>
          <p:cNvGrpSpPr/>
          <p:nvPr/>
        </p:nvGrpSpPr>
        <p:grpSpPr>
          <a:xfrm>
            <a:off x="138614" y="5298118"/>
            <a:ext cx="8996438" cy="1264518"/>
            <a:chOff x="138614" y="5298118"/>
            <a:chExt cx="8996438" cy="1264518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D7E05124-4C9A-4E9A-8B18-EAB2FE17EA31}"/>
                </a:ext>
              </a:extLst>
            </p:cNvPr>
            <p:cNvSpPr/>
            <p:nvPr/>
          </p:nvSpPr>
          <p:spPr>
            <a:xfrm>
              <a:off x="4727677" y="5338175"/>
              <a:ext cx="4407375" cy="1224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IN</a:t>
              </a:r>
              <a:r>
                <a:rPr kumimoji="0" lang="it-IT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TEMPO DI CRISI DOBBIAMO PREGARE IN GINOCCHIO GLI EDITORI PER AVERE ACCESSO ALLA NOSTRA STESSA RICERCA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66" name="Gruppo 65"/>
            <p:cNvGrpSpPr/>
            <p:nvPr/>
          </p:nvGrpSpPr>
          <p:grpSpPr>
            <a:xfrm>
              <a:off x="138614" y="5298118"/>
              <a:ext cx="4406554" cy="1228056"/>
              <a:chOff x="138614" y="5298118"/>
              <a:chExt cx="4406554" cy="1228056"/>
            </a:xfrm>
          </p:grpSpPr>
          <p:grpSp>
            <p:nvGrpSpPr>
              <p:cNvPr id="58" name="Gruppo 57"/>
              <p:cNvGrpSpPr/>
              <p:nvPr/>
            </p:nvGrpSpPr>
            <p:grpSpPr>
              <a:xfrm>
                <a:off x="138614" y="5298118"/>
                <a:ext cx="4406554" cy="1228056"/>
                <a:chOff x="159209" y="5334580"/>
                <a:chExt cx="4406554" cy="1228056"/>
              </a:xfrm>
            </p:grpSpPr>
            <p:pic>
              <p:nvPicPr>
                <p:cNvPr id="56" name="Immagine 5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9209" y="5334580"/>
                  <a:ext cx="4406554" cy="1228056"/>
                </a:xfrm>
                <a:prstGeom prst="rect">
                  <a:avLst/>
                </a:prstGeom>
              </p:spPr>
            </p:pic>
            <p:sp>
              <p:nvSpPr>
                <p:cNvPr id="57" name="Rettangolo 56"/>
                <p:cNvSpPr/>
                <p:nvPr/>
              </p:nvSpPr>
              <p:spPr>
                <a:xfrm>
                  <a:off x="230438" y="5388297"/>
                  <a:ext cx="759118" cy="148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61" name="Connettore diritto 60"/>
              <p:cNvCxnSpPr/>
              <p:nvPr/>
            </p:nvCxnSpPr>
            <p:spPr>
              <a:xfrm>
                <a:off x="2286000" y="5761973"/>
                <a:ext cx="2108547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diritto 61"/>
              <p:cNvCxnSpPr/>
              <p:nvPr/>
            </p:nvCxnSpPr>
            <p:spPr>
              <a:xfrm>
                <a:off x="177453" y="6013035"/>
                <a:ext cx="424473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diritto 63"/>
              <p:cNvCxnSpPr/>
              <p:nvPr/>
            </p:nvCxnSpPr>
            <p:spPr>
              <a:xfrm>
                <a:off x="158388" y="6252576"/>
                <a:ext cx="4236159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4747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3">
            <a:extLst>
              <a:ext uri="{FF2B5EF4-FFF2-40B4-BE49-F238E27FC236}">
                <a16:creationId xmlns:a16="http://schemas.microsoft.com/office/drawing/2014/main" id="{D417FE25-E152-4772-B334-A255A2786CFF}"/>
              </a:ext>
            </a:extLst>
          </p:cNvPr>
          <p:cNvSpPr txBox="1">
            <a:spLocks/>
          </p:cNvSpPr>
          <p:nvPr/>
        </p:nvSpPr>
        <p:spPr>
          <a:xfrm>
            <a:off x="177423" y="132115"/>
            <a:ext cx="8952930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…cosa ci ha insegnato il COVID / 1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11824" y="4435522"/>
            <a:ext cx="8632176" cy="2373897"/>
            <a:chOff x="511824" y="4435522"/>
            <a:chExt cx="8632176" cy="2373897"/>
          </a:xfrm>
        </p:grpSpPr>
        <p:grpSp>
          <p:nvGrpSpPr>
            <p:cNvPr id="9" name="Gruppo 8"/>
            <p:cNvGrpSpPr/>
            <p:nvPr/>
          </p:nvGrpSpPr>
          <p:grpSpPr>
            <a:xfrm>
              <a:off x="511824" y="4435522"/>
              <a:ext cx="8632176" cy="2373897"/>
              <a:chOff x="443585" y="1027907"/>
              <a:chExt cx="8632176" cy="2373897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443585" y="1027907"/>
                <a:ext cx="8632176" cy="2373897"/>
                <a:chOff x="511824" y="2007034"/>
                <a:chExt cx="8632176" cy="2373897"/>
              </a:xfrm>
            </p:grpSpPr>
            <p:grpSp>
              <p:nvGrpSpPr>
                <p:cNvPr id="12" name="Gruppo 11"/>
                <p:cNvGrpSpPr/>
                <p:nvPr/>
              </p:nvGrpSpPr>
              <p:grpSpPr>
                <a:xfrm>
                  <a:off x="511824" y="2405966"/>
                  <a:ext cx="8632176" cy="1974965"/>
                  <a:chOff x="511824" y="2405966"/>
                  <a:chExt cx="8632176" cy="1974965"/>
                </a:xfrm>
              </p:grpSpPr>
              <p:grpSp>
                <p:nvGrpSpPr>
                  <p:cNvPr id="14" name="Gruppo 13"/>
                  <p:cNvGrpSpPr/>
                  <p:nvPr/>
                </p:nvGrpSpPr>
                <p:grpSpPr>
                  <a:xfrm>
                    <a:off x="511824" y="2405966"/>
                    <a:ext cx="8212784" cy="1974965"/>
                    <a:chOff x="511824" y="2405966"/>
                    <a:chExt cx="8212784" cy="1974965"/>
                  </a:xfrm>
                </p:grpSpPr>
                <p:pic>
                  <p:nvPicPr>
                    <p:cNvPr id="16" name="Immagine 1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511824" y="3237859"/>
                      <a:ext cx="6425623" cy="114307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17" name="Immagine 1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469062" y="2405966"/>
                      <a:ext cx="3255546" cy="98154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sp>
                <p:nvSpPr>
                  <p:cNvPr id="15" name="Rettangolo 14"/>
                  <p:cNvSpPr/>
                  <p:nvPr/>
                </p:nvSpPr>
                <p:spPr>
                  <a:xfrm>
                    <a:off x="7322024" y="3110508"/>
                    <a:ext cx="182197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  <a:hlinkClick r:id="rId5"/>
                      </a:rPr>
                      <a:t>March 19, 2020</a:t>
                    </a:r>
                    <a:r>
                      <a:rPr kumimoji="0" lang="it-IT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:endPara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31911" y="2007034"/>
                  <a:ext cx="1402202" cy="457240"/>
                </a:xfrm>
                <a:prstGeom prst="rect">
                  <a:avLst/>
                </a:prstGeom>
              </p:spPr>
            </p:pic>
          </p:grpSp>
          <p:cxnSp>
            <p:nvCxnSpPr>
              <p:cNvPr id="11" name="Connettore diritto 10"/>
              <p:cNvCxnSpPr/>
              <p:nvPr/>
            </p:nvCxnSpPr>
            <p:spPr>
              <a:xfrm>
                <a:off x="1596788" y="3261815"/>
                <a:ext cx="24838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ttangolo 2"/>
            <p:cNvSpPr/>
            <p:nvPr/>
          </p:nvSpPr>
          <p:spPr>
            <a:xfrm>
              <a:off x="916514" y="4778765"/>
              <a:ext cx="3521123" cy="102358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COLLABORAZIONE: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QUANDO</a:t>
              </a:r>
              <a:r>
                <a:rPr kumimoji="0" lang="it-IT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SI CONDIVIDE, TUTTI VINCONO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4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3">
            <a:extLst>
              <a:ext uri="{FF2B5EF4-FFF2-40B4-BE49-F238E27FC236}">
                <a16:creationId xmlns:a16="http://schemas.microsoft.com/office/drawing/2014/main" id="{D417FE25-E152-4772-B334-A255A2786CFF}"/>
              </a:ext>
            </a:extLst>
          </p:cNvPr>
          <p:cNvSpPr txBox="1">
            <a:spLocks/>
          </p:cNvSpPr>
          <p:nvPr/>
        </p:nvSpPr>
        <p:spPr>
          <a:xfrm>
            <a:off x="109182" y="132115"/>
            <a:ext cx="8911988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…cosa ci ha insegnato il 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COVID</a:t>
            </a:r>
            <a:r>
              <a:rPr lang="it-IT" sz="4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/ 2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791794" y="4201679"/>
            <a:ext cx="5725833" cy="2395936"/>
            <a:chOff x="3791794" y="4201679"/>
            <a:chExt cx="5725833" cy="239593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1794" y="4201679"/>
              <a:ext cx="5340559" cy="2395936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8011833" y="6302507"/>
              <a:ext cx="150579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 smtClean="0">
                  <a:hlinkClick r:id="rId4"/>
                </a:rPr>
                <a:t>Feb.25, 2021</a:t>
              </a:r>
              <a:r>
                <a:rPr lang="it-IT" sz="1200" dirty="0" smtClean="0"/>
                <a:t> </a:t>
              </a:r>
              <a:endParaRPr lang="it-IT" sz="1200" dirty="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3994ED1-4FD4-418E-B66C-5C1B3F7E59B4}"/>
              </a:ext>
            </a:extLst>
          </p:cNvPr>
          <p:cNvGrpSpPr/>
          <p:nvPr/>
        </p:nvGrpSpPr>
        <p:grpSpPr>
          <a:xfrm>
            <a:off x="32310" y="4793126"/>
            <a:ext cx="4972936" cy="2105272"/>
            <a:chOff x="4171064" y="4752728"/>
            <a:chExt cx="4972936" cy="2105272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F2CC3086-C11B-40DE-9DA6-A6DE235ED7A3}"/>
                </a:ext>
              </a:extLst>
            </p:cNvPr>
            <p:cNvGrpSpPr/>
            <p:nvPr/>
          </p:nvGrpSpPr>
          <p:grpSpPr>
            <a:xfrm>
              <a:off x="4171064" y="4752728"/>
              <a:ext cx="4972936" cy="2105272"/>
              <a:chOff x="4171064" y="4752728"/>
              <a:chExt cx="4972936" cy="2105272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78485FDD-384F-454D-8153-F8DECEAC9A4B}"/>
                  </a:ext>
                </a:extLst>
              </p:cNvPr>
              <p:cNvGrpSpPr/>
              <p:nvPr/>
            </p:nvGrpSpPr>
            <p:grpSpPr>
              <a:xfrm>
                <a:off x="4171064" y="4752728"/>
                <a:ext cx="4173662" cy="1793059"/>
                <a:chOff x="4763697" y="4891405"/>
                <a:chExt cx="4173662" cy="1793059"/>
              </a:xfrm>
            </p:grpSpPr>
            <p:pic>
              <p:nvPicPr>
                <p:cNvPr id="35" name="Immagine 34">
                  <a:extLst>
                    <a:ext uri="{FF2B5EF4-FFF2-40B4-BE49-F238E27FC236}">
                      <a16:creationId xmlns:a16="http://schemas.microsoft.com/office/drawing/2014/main" id="{2AF1B30C-7BCB-4107-9292-F6B228C613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8250"/>
                <a:stretch/>
              </p:blipFill>
              <p:spPr>
                <a:xfrm>
                  <a:off x="4763697" y="4934304"/>
                  <a:ext cx="4173662" cy="175016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46F4B978-C6E8-431E-B7CC-21B4ECBD799D}"/>
                    </a:ext>
                  </a:extLst>
                </p:cNvPr>
                <p:cNvSpPr/>
                <p:nvPr/>
              </p:nvSpPr>
              <p:spPr>
                <a:xfrm>
                  <a:off x="6220525" y="4891405"/>
                  <a:ext cx="540533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6"/>
                    </a:rPr>
                    <a:t>GISAID</a:t>
                  </a:r>
                  <a:endPara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CAF6ACE2-980F-496B-B392-5AD95D26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6125" y="5943521"/>
                <a:ext cx="3907875" cy="914479"/>
              </a:xfrm>
              <a:prstGeom prst="rect">
                <a:avLst/>
              </a:prstGeom>
            </p:spPr>
          </p:pic>
        </p:grp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582BEB0-5A05-4C65-AC5C-74991E325BFA}"/>
                </a:ext>
              </a:extLst>
            </p:cNvPr>
            <p:cNvSpPr/>
            <p:nvPr/>
          </p:nvSpPr>
          <p:spPr>
            <a:xfrm>
              <a:off x="5319544" y="5943521"/>
              <a:ext cx="61747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8"/>
                </a:rPr>
                <a:t>CORD19</a:t>
              </a:r>
              <a:endPara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1" y="1009259"/>
            <a:ext cx="8755539" cy="3664904"/>
            <a:chOff x="1" y="1009259"/>
            <a:chExt cx="8755539" cy="3664904"/>
          </a:xfrm>
        </p:grpSpPr>
        <p:grpSp>
          <p:nvGrpSpPr>
            <p:cNvPr id="17" name="Gruppo 16"/>
            <p:cNvGrpSpPr/>
            <p:nvPr/>
          </p:nvGrpSpPr>
          <p:grpSpPr>
            <a:xfrm>
              <a:off x="1759404" y="1009259"/>
              <a:ext cx="6996136" cy="3192618"/>
              <a:chOff x="1759404" y="1009259"/>
              <a:chExt cx="6996136" cy="3192618"/>
            </a:xfrm>
          </p:grpSpPr>
          <p:grpSp>
            <p:nvGrpSpPr>
              <p:cNvPr id="37" name="Gruppo 36"/>
              <p:cNvGrpSpPr/>
              <p:nvPr/>
            </p:nvGrpSpPr>
            <p:grpSpPr>
              <a:xfrm>
                <a:off x="1759404" y="1009259"/>
                <a:ext cx="6996136" cy="3192618"/>
                <a:chOff x="1007073" y="1268251"/>
                <a:chExt cx="6996136" cy="3192618"/>
              </a:xfrm>
            </p:grpSpPr>
            <p:grpSp>
              <p:nvGrpSpPr>
                <p:cNvPr id="38" name="Gruppo 37"/>
                <p:cNvGrpSpPr/>
                <p:nvPr/>
              </p:nvGrpSpPr>
              <p:grpSpPr>
                <a:xfrm>
                  <a:off x="1007073" y="1268251"/>
                  <a:ext cx="6996136" cy="3192618"/>
                  <a:chOff x="1007073" y="1268251"/>
                  <a:chExt cx="6996136" cy="3192618"/>
                </a:xfrm>
              </p:grpSpPr>
              <p:pic>
                <p:nvPicPr>
                  <p:cNvPr id="40" name="Immagine 39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007073" y="1268251"/>
                    <a:ext cx="5878965" cy="319261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41" name="Immagine 40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525713" y="2320944"/>
                    <a:ext cx="1477496" cy="9699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9" name="Rettangolo 38"/>
                <p:cNvSpPr/>
                <p:nvPr/>
              </p:nvSpPr>
              <p:spPr>
                <a:xfrm>
                  <a:off x="6086763" y="1293157"/>
                  <a:ext cx="69216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11"/>
                    </a:rPr>
                    <a:t>RDA</a:t>
                  </a:r>
                  <a:r>
                    <a:rPr kumimoji="0" lang="it-IT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3" name="Connettore diritto 12"/>
              <p:cNvCxnSpPr/>
              <p:nvPr/>
            </p:nvCxnSpPr>
            <p:spPr>
              <a:xfrm>
                <a:off x="2119141" y="2922543"/>
                <a:ext cx="244603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/>
              <p:cNvCxnSpPr/>
              <p:nvPr/>
            </p:nvCxnSpPr>
            <p:spPr>
              <a:xfrm>
                <a:off x="2882209" y="3143181"/>
                <a:ext cx="430296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/>
              <p:cNvCxnSpPr/>
              <p:nvPr/>
            </p:nvCxnSpPr>
            <p:spPr>
              <a:xfrm>
                <a:off x="2119140" y="3347898"/>
                <a:ext cx="1552108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diritto 43"/>
              <p:cNvCxnSpPr/>
              <p:nvPr/>
            </p:nvCxnSpPr>
            <p:spPr>
              <a:xfrm>
                <a:off x="2413692" y="3964322"/>
                <a:ext cx="4302967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44"/>
              <p:cNvCxnSpPr/>
              <p:nvPr/>
            </p:nvCxnSpPr>
            <p:spPr>
              <a:xfrm>
                <a:off x="2119140" y="4147087"/>
                <a:ext cx="208683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ttangolo 45"/>
            <p:cNvSpPr/>
            <p:nvPr/>
          </p:nvSpPr>
          <p:spPr>
            <a:xfrm>
              <a:off x="1" y="2334818"/>
              <a:ext cx="2028418" cy="23393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latin typeface="Century Gothic" panose="020B0502020202020204" pitchFamily="34" charset="0"/>
                </a:rPr>
                <a:t>SERVONO I DATI</a:t>
              </a:r>
              <a:br>
                <a:rPr lang="it-IT" b="1" dirty="0" smtClean="0">
                  <a:latin typeface="Century Gothic" panose="020B0502020202020204" pitchFamily="34" charset="0"/>
                </a:rPr>
              </a:br>
              <a:r>
                <a:rPr lang="it-IT" b="1" dirty="0" smtClean="0">
                  <a:latin typeface="Century Gothic" panose="020B0502020202020204" pitchFamily="34" charset="0"/>
                </a:rPr>
                <a:t>[FAIR BY DESIGN]</a:t>
              </a:r>
              <a:r>
                <a:rPr lang="it-IT" dirty="0" smtClean="0">
                  <a:latin typeface="Century Gothic" panose="020B0502020202020204" pitchFamily="34" charset="0"/>
                </a:rPr>
                <a:t/>
              </a:r>
              <a:br>
                <a:rPr lang="it-IT" dirty="0" smtClean="0">
                  <a:latin typeface="Century Gothic" panose="020B0502020202020204" pitchFamily="34" charset="0"/>
                </a:rPr>
              </a:br>
              <a:r>
                <a:rPr lang="it-IT" dirty="0" smtClean="0">
                  <a:latin typeface="Century Gothic" panose="020B0502020202020204" pitchFamily="34" charset="0"/>
                </a:rPr>
                <a:t>(E NON SOLO LA SINTESI FINALE SOTTO FORMA DI ARTICOLO)</a:t>
              </a:r>
              <a:endParaRPr lang="it-IT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41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B30518F-AB1D-465C-AE77-159F6219AC3E}"/>
              </a:ext>
            </a:extLst>
          </p:cNvPr>
          <p:cNvGrpSpPr/>
          <p:nvPr/>
        </p:nvGrpSpPr>
        <p:grpSpPr>
          <a:xfrm>
            <a:off x="217562" y="846161"/>
            <a:ext cx="8816954" cy="5869717"/>
            <a:chOff x="338958" y="712698"/>
            <a:chExt cx="8816954" cy="5869717"/>
          </a:xfrm>
        </p:grpSpPr>
        <p:grpSp>
          <p:nvGrpSpPr>
            <p:cNvPr id="20" name="Gruppo 19"/>
            <p:cNvGrpSpPr/>
            <p:nvPr/>
          </p:nvGrpSpPr>
          <p:grpSpPr>
            <a:xfrm>
              <a:off x="338958" y="712698"/>
              <a:ext cx="8816954" cy="5869717"/>
              <a:chOff x="457232" y="115533"/>
              <a:chExt cx="8816954" cy="5869717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457232" y="115533"/>
                <a:ext cx="8816954" cy="5869717"/>
                <a:chOff x="457232" y="115533"/>
                <a:chExt cx="8816954" cy="5869717"/>
              </a:xfrm>
            </p:grpSpPr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7232" y="1268881"/>
                  <a:ext cx="4837303" cy="471636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25" name="Gruppo 24"/>
                <p:cNvGrpSpPr/>
                <p:nvPr/>
              </p:nvGrpSpPr>
              <p:grpSpPr>
                <a:xfrm>
                  <a:off x="4908432" y="115533"/>
                  <a:ext cx="4365754" cy="1110256"/>
                  <a:chOff x="4908432" y="115533"/>
                  <a:chExt cx="4365754" cy="1110256"/>
                </a:xfrm>
              </p:grpSpPr>
              <p:pic>
                <p:nvPicPr>
                  <p:cNvPr id="26" name="Immagine 25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908432" y="115533"/>
                    <a:ext cx="4365754" cy="111025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27" name="Rettangolo 26"/>
                  <p:cNvSpPr/>
                  <p:nvPr/>
                </p:nvSpPr>
                <p:spPr>
                  <a:xfrm>
                    <a:off x="6552576" y="307488"/>
                    <a:ext cx="131673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  <a:hlinkClick r:id="rId5"/>
                      </a:rPr>
                      <a:t>Feb.1, 2020</a:t>
                    </a:r>
                    <a:r>
                      <a:rPr kumimoji="0" lang="it-IT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</a:p>
                </p:txBody>
              </p:sp>
            </p:grpSp>
          </p:grpSp>
          <p:sp>
            <p:nvSpPr>
              <p:cNvPr id="23" name="Rettangolo 22"/>
              <p:cNvSpPr/>
              <p:nvPr/>
            </p:nvSpPr>
            <p:spPr>
              <a:xfrm>
                <a:off x="479395" y="3511907"/>
                <a:ext cx="1673352" cy="1271016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F34BFA4A-4FB7-46E7-A4FE-3A3B6D121C2C}"/>
                </a:ext>
              </a:extLst>
            </p:cNvPr>
            <p:cNvSpPr/>
            <p:nvPr/>
          </p:nvSpPr>
          <p:spPr>
            <a:xfrm>
              <a:off x="5547618" y="2057261"/>
              <a:ext cx="3199325" cy="2586683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…GLI SCIENZIATI  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ADESSO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STANNO APRENDO DATI E ARTICOLI SU COVID-19…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SIGNIFICA CHE IL COMPORTAMENTO «NORMALE» INVECE È QUELLO DI METTERE BARRIERE ALLA CONOSCENZA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88919" y="1041510"/>
            <a:ext cx="3959878" cy="1788263"/>
            <a:chOff x="2055216" y="3314031"/>
            <a:chExt cx="3280205" cy="1481326"/>
          </a:xfrm>
        </p:grpSpPr>
        <p:grpSp>
          <p:nvGrpSpPr>
            <p:cNvPr id="4" name="Gruppo 3"/>
            <p:cNvGrpSpPr/>
            <p:nvPr/>
          </p:nvGrpSpPr>
          <p:grpSpPr>
            <a:xfrm>
              <a:off x="2055216" y="3348450"/>
              <a:ext cx="3280205" cy="1446907"/>
              <a:chOff x="2055216" y="3348450"/>
              <a:chExt cx="3280205" cy="1446907"/>
            </a:xfrm>
          </p:grpSpPr>
          <p:pic>
            <p:nvPicPr>
              <p:cNvPr id="18" name="Immagine 17"/>
              <p:cNvPicPr/>
              <p:nvPr/>
            </p:nvPicPr>
            <p:blipFill rotWithShape="1">
              <a:blip r:embed="rId6"/>
              <a:srcRect l="20668" t="25678" r="29654" b="35362"/>
              <a:stretch/>
            </p:blipFill>
            <p:spPr bwMode="auto">
              <a:xfrm>
                <a:off x="2055216" y="3348450"/>
                <a:ext cx="3280205" cy="14469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2724534" y="4176625"/>
                <a:ext cx="861147" cy="22356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4474274" y="3351906"/>
                <a:ext cx="861147" cy="22356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2917928" y="3314031"/>
              <a:ext cx="9122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Feb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7"/>
                </a:rPr>
                <a:t> 4, 2020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9" name="Titolo 3">
            <a:extLst>
              <a:ext uri="{FF2B5EF4-FFF2-40B4-BE49-F238E27FC236}">
                <a16:creationId xmlns:a16="http://schemas.microsoft.com/office/drawing/2014/main" id="{D417FE25-E152-4772-B334-A255A2786CFF}"/>
              </a:ext>
            </a:extLst>
          </p:cNvPr>
          <p:cNvSpPr txBox="1">
            <a:spLocks/>
          </p:cNvSpPr>
          <p:nvPr/>
        </p:nvSpPr>
        <p:spPr>
          <a:xfrm>
            <a:off x="0" y="64675"/>
            <a:ext cx="8924644" cy="132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…cosa ci ha insegnato il 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COVID</a:t>
            </a:r>
            <a:r>
              <a:rPr kumimoji="0" lang="it-IT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/ 3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34BFA4A-4FB7-46E7-A4FE-3A3B6D121C2C}"/>
              </a:ext>
            </a:extLst>
          </p:cNvPr>
          <p:cNvSpPr/>
          <p:nvPr/>
        </p:nvSpPr>
        <p:spPr>
          <a:xfrm>
            <a:off x="3728941" y="4923605"/>
            <a:ext cx="5213443" cy="1867827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it-IT" sz="2000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LA PANDEMIA HA MOSTRATO CHIARAMENTE CHE </a:t>
            </a:r>
            <a:r>
              <a:rPr lang="it-IT" sz="20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NON SI POSSONO TENERE DATI E RISULTATI CHIUSI DIETRO ABBONAMENTI DA MIGLIAIA DI DOLLARI </a:t>
            </a:r>
            <a:r>
              <a:rPr lang="it-IT" sz="2000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 TEMPI DI PUBBLICAZIONE CHE RAGGIUNGONO I DUE ANNI</a:t>
            </a:r>
            <a:endParaRPr lang="it-IT" sz="2000" kern="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45A51C9B-DC1E-49A5-ACC2-BB652F17D664}"/>
              </a:ext>
            </a:extLst>
          </p:cNvPr>
          <p:cNvSpPr txBox="1">
            <a:spLocks/>
          </p:cNvSpPr>
          <p:nvPr/>
        </p:nvSpPr>
        <p:spPr>
          <a:xfrm>
            <a:off x="475351" y="69118"/>
            <a:ext cx="81676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…accesso a tempo determinato?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0941" y="731899"/>
            <a:ext cx="8956425" cy="6036871"/>
            <a:chOff x="80941" y="731899"/>
            <a:chExt cx="8956425" cy="6036871"/>
          </a:xfrm>
        </p:grpSpPr>
        <p:grpSp>
          <p:nvGrpSpPr>
            <p:cNvPr id="2" name="Gruppo 1"/>
            <p:cNvGrpSpPr/>
            <p:nvPr/>
          </p:nvGrpSpPr>
          <p:grpSpPr>
            <a:xfrm>
              <a:off x="80941" y="731899"/>
              <a:ext cx="8956425" cy="6036871"/>
              <a:chOff x="80941" y="731899"/>
              <a:chExt cx="8956425" cy="6036871"/>
            </a:xfrm>
          </p:grpSpPr>
          <p:grpSp>
            <p:nvGrpSpPr>
              <p:cNvPr id="21" name="Gruppo 20"/>
              <p:cNvGrpSpPr/>
              <p:nvPr/>
            </p:nvGrpSpPr>
            <p:grpSpPr>
              <a:xfrm>
                <a:off x="161884" y="731899"/>
                <a:ext cx="8794541" cy="3308510"/>
                <a:chOff x="131095" y="1836697"/>
                <a:chExt cx="8794541" cy="3308510"/>
              </a:xfrm>
            </p:grpSpPr>
            <p:grpSp>
              <p:nvGrpSpPr>
                <p:cNvPr id="22" name="Gruppo 21"/>
                <p:cNvGrpSpPr/>
                <p:nvPr/>
              </p:nvGrpSpPr>
              <p:grpSpPr>
                <a:xfrm>
                  <a:off x="131095" y="1836697"/>
                  <a:ext cx="8794541" cy="3308510"/>
                  <a:chOff x="131095" y="1836697"/>
                  <a:chExt cx="8794541" cy="3308510"/>
                </a:xfrm>
              </p:grpSpPr>
              <p:grpSp>
                <p:nvGrpSpPr>
                  <p:cNvPr id="28" name="Gruppo 27"/>
                  <p:cNvGrpSpPr/>
                  <p:nvPr/>
                </p:nvGrpSpPr>
                <p:grpSpPr>
                  <a:xfrm>
                    <a:off x="131095" y="1836697"/>
                    <a:ext cx="8794541" cy="3308510"/>
                    <a:chOff x="131095" y="1836697"/>
                    <a:chExt cx="8794541" cy="3308510"/>
                  </a:xfrm>
                </p:grpSpPr>
                <p:pic>
                  <p:nvPicPr>
                    <p:cNvPr id="43" name="Immagine 42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31095" y="2652943"/>
                      <a:ext cx="8794541" cy="249226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44" name="Immagine 43"/>
                    <p:cNvPicPr/>
                    <p:nvPr/>
                  </p:nvPicPr>
                  <p:blipFill rotWithShape="1">
                    <a:blip r:embed="rId4"/>
                    <a:srcRect l="21878" t="26231" r="12893" b="54669"/>
                    <a:stretch/>
                  </p:blipFill>
                  <p:spPr bwMode="auto">
                    <a:xfrm>
                      <a:off x="4483975" y="1836697"/>
                      <a:ext cx="4358921" cy="7171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sp>
                <p:nvSpPr>
                  <p:cNvPr id="42" name="Rettangolo 41"/>
                  <p:cNvSpPr/>
                  <p:nvPr/>
                </p:nvSpPr>
                <p:spPr>
                  <a:xfrm>
                    <a:off x="5772918" y="2276822"/>
                    <a:ext cx="178103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hlinkClick r:id="rId5"/>
                      </a:rPr>
                      <a:t>March 13, 2020</a:t>
                    </a:r>
                    <a:r>
                      <a:rPr kumimoji="0" lang="it-IT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 </a:t>
                    </a:r>
                  </a:p>
                </p:txBody>
              </p:sp>
            </p:grpSp>
            <p:sp>
              <p:nvSpPr>
                <p:cNvPr id="23" name="Rettangolo 22"/>
                <p:cNvSpPr/>
                <p:nvPr/>
              </p:nvSpPr>
              <p:spPr>
                <a:xfrm>
                  <a:off x="1146412" y="4367284"/>
                  <a:ext cx="7260609" cy="368489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293342" y="4735773"/>
                  <a:ext cx="3077655" cy="368489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ttangolo 24"/>
                <p:cNvSpPr/>
                <p:nvPr/>
              </p:nvSpPr>
              <p:spPr>
                <a:xfrm>
                  <a:off x="293342" y="3623479"/>
                  <a:ext cx="8359339" cy="368489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6" name="Rettangolo 25"/>
                <p:cNvSpPr/>
                <p:nvPr/>
              </p:nvSpPr>
              <p:spPr>
                <a:xfrm>
                  <a:off x="5765241" y="3214045"/>
                  <a:ext cx="3077655" cy="387169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" name="Connettore diritto 26"/>
                <p:cNvCxnSpPr/>
                <p:nvPr/>
              </p:nvCxnSpPr>
              <p:spPr>
                <a:xfrm>
                  <a:off x="4483975" y="3903260"/>
                  <a:ext cx="1288943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45" name="Gruppo 44"/>
              <p:cNvGrpSpPr/>
              <p:nvPr/>
            </p:nvGrpSpPr>
            <p:grpSpPr>
              <a:xfrm>
                <a:off x="1177201" y="5433452"/>
                <a:ext cx="7097535" cy="1335318"/>
                <a:chOff x="104930" y="5361140"/>
                <a:chExt cx="7097535" cy="1335318"/>
              </a:xfrm>
            </p:grpSpPr>
            <p:grpSp>
              <p:nvGrpSpPr>
                <p:cNvPr id="46" name="Gruppo 45"/>
                <p:cNvGrpSpPr/>
                <p:nvPr/>
              </p:nvGrpSpPr>
              <p:grpSpPr>
                <a:xfrm>
                  <a:off x="104930" y="5361140"/>
                  <a:ext cx="7097535" cy="1335318"/>
                  <a:chOff x="942738" y="5331223"/>
                  <a:chExt cx="7097535" cy="1335318"/>
                </a:xfrm>
              </p:grpSpPr>
              <p:pic>
                <p:nvPicPr>
                  <p:cNvPr id="54" name="Immagine 53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72014" r="-815"/>
                  <a:stretch/>
                </p:blipFill>
                <p:spPr>
                  <a:xfrm>
                    <a:off x="942738" y="5331223"/>
                    <a:ext cx="7097535" cy="130101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53" name="Rettangolo 52"/>
                  <p:cNvSpPr/>
                  <p:nvPr/>
                </p:nvSpPr>
                <p:spPr>
                  <a:xfrm>
                    <a:off x="942738" y="6389542"/>
                    <a:ext cx="1781033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200" dirty="0" smtClean="0">
                        <a:hlinkClick r:id="rId5"/>
                      </a:rPr>
                      <a:t>March 13, 2020</a:t>
                    </a:r>
                    <a:r>
                      <a:rPr lang="it-IT" sz="1200" dirty="0" smtClean="0"/>
                      <a:t> </a:t>
                    </a:r>
                    <a:endParaRPr lang="it-IT" sz="1200" dirty="0"/>
                  </a:p>
                </p:txBody>
              </p:sp>
            </p:grpSp>
            <p:grpSp>
              <p:nvGrpSpPr>
                <p:cNvPr id="48" name="Gruppo 47"/>
                <p:cNvGrpSpPr/>
                <p:nvPr/>
              </p:nvGrpSpPr>
              <p:grpSpPr>
                <a:xfrm>
                  <a:off x="1130818" y="5834931"/>
                  <a:ext cx="5895833" cy="300251"/>
                  <a:chOff x="1883391" y="5773003"/>
                  <a:chExt cx="5895833" cy="300251"/>
                </a:xfrm>
              </p:grpSpPr>
              <p:cxnSp>
                <p:nvCxnSpPr>
                  <p:cNvPr id="50" name="Connettore diritto 49"/>
                  <p:cNvCxnSpPr/>
                  <p:nvPr/>
                </p:nvCxnSpPr>
                <p:spPr>
                  <a:xfrm>
                    <a:off x="1883391" y="5773003"/>
                    <a:ext cx="5895833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ttore diritto 50"/>
                  <p:cNvCxnSpPr/>
                  <p:nvPr/>
                </p:nvCxnSpPr>
                <p:spPr>
                  <a:xfrm>
                    <a:off x="4110084" y="6073254"/>
                    <a:ext cx="3433064" cy="0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0" name="Rettangolo 59"/>
              <p:cNvSpPr/>
              <p:nvPr/>
            </p:nvSpPr>
            <p:spPr>
              <a:xfrm>
                <a:off x="80941" y="4011939"/>
                <a:ext cx="8956425" cy="1402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latin typeface="Century Gothic" panose="020B0502020202020204" pitchFamily="34" charset="0"/>
                  </a:rPr>
                  <a:t>GRANDI EDITORI TRADIZIONALI  RICONOSCONO DI AVERE UN RUOLO CRUCIALE PER «SALVARE VITE»…</a:t>
                </a:r>
              </a:p>
              <a:p>
                <a:pPr algn="ctr"/>
                <a:r>
                  <a:rPr lang="it-IT" dirty="0" smtClean="0">
                    <a:latin typeface="Century Gothic" panose="020B0502020202020204" pitchFamily="34" charset="0"/>
                  </a:rPr>
                  <a:t>MA HANNO APERTO GLI ARTICOLI</a:t>
                </a:r>
                <a:br>
                  <a:rPr lang="it-IT" dirty="0" smtClean="0">
                    <a:latin typeface="Century Gothic" panose="020B0502020202020204" pitchFamily="34" charset="0"/>
                  </a:rPr>
                </a:br>
                <a:r>
                  <a:rPr lang="it-IT" dirty="0" smtClean="0">
                    <a:latin typeface="Century Gothic" panose="020B0502020202020204" pitchFamily="34" charset="0"/>
                  </a:rPr>
                  <a:t> - SOLO SU COVID</a:t>
                </a:r>
                <a:br>
                  <a:rPr lang="it-IT" dirty="0" smtClean="0">
                    <a:latin typeface="Century Gothic" panose="020B0502020202020204" pitchFamily="34" charset="0"/>
                  </a:rPr>
                </a:br>
                <a:r>
                  <a:rPr lang="it-IT" dirty="0" smtClean="0">
                    <a:latin typeface="Century Gothic" panose="020B0502020202020204" pitchFamily="34" charset="0"/>
                  </a:rPr>
                  <a:t>- E </a:t>
                </a:r>
                <a:r>
                  <a:rPr lang="it-IT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SOLO PER LA DURATA DELLA CRISI</a:t>
                </a:r>
                <a:endParaRPr lang="it-IT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61" name="Connettore diritto 60"/>
            <p:cNvCxnSpPr/>
            <p:nvPr/>
          </p:nvCxnSpPr>
          <p:spPr>
            <a:xfrm>
              <a:off x="2112843" y="6191414"/>
              <a:ext cx="2208636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8315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074" y="324577"/>
            <a:ext cx="8076215" cy="1325563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…accesso </a:t>
            </a:r>
            <a:r>
              <a:rPr lang="it-IT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è </a:t>
            </a:r>
            <a:r>
              <a:rPr lang="it-IT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vitale per OGNI ricerca</a:t>
            </a:r>
            <a:endParaRPr lang="it-IT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29698E3-93AC-4606-B867-026CD425D3EE}"/>
              </a:ext>
            </a:extLst>
          </p:cNvPr>
          <p:cNvSpPr/>
          <p:nvPr/>
        </p:nvSpPr>
        <p:spPr>
          <a:xfrm>
            <a:off x="3778737" y="2664033"/>
            <a:ext cx="5098046" cy="22972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SOLO CORONAVIRUS?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ALZHEIMER, CANCRO,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CAMBIAMENTO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CLIMATICO, VIOLENZA SULLE DONNE SONO MENO IMPORTANTI?…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17232" y="5043434"/>
            <a:ext cx="6880145" cy="1692958"/>
            <a:chOff x="1002721" y="5060477"/>
            <a:chExt cx="6880145" cy="1692958"/>
          </a:xfrm>
        </p:grpSpPr>
        <p:grpSp>
          <p:nvGrpSpPr>
            <p:cNvPr id="6" name="Gruppo 5"/>
            <p:cNvGrpSpPr/>
            <p:nvPr/>
          </p:nvGrpSpPr>
          <p:grpSpPr>
            <a:xfrm>
              <a:off x="1002721" y="5567295"/>
              <a:ext cx="6117494" cy="1186140"/>
              <a:chOff x="2838851" y="5110622"/>
              <a:chExt cx="6117494" cy="1186140"/>
            </a:xfrm>
          </p:grpSpPr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198A77A0-E772-4FAB-ADCF-ACE1BC874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8851" y="5110622"/>
                <a:ext cx="6117494" cy="11861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4" name="Connettore diritto 3"/>
              <p:cNvCxnSpPr/>
              <p:nvPr/>
            </p:nvCxnSpPr>
            <p:spPr>
              <a:xfrm>
                <a:off x="2942858" y="6018663"/>
                <a:ext cx="5909480" cy="0"/>
              </a:xfrm>
              <a:prstGeom prst="line">
                <a:avLst/>
              </a:prstGeom>
              <a:ln w="38100">
                <a:solidFill>
                  <a:srgbClr val="AB19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9"/>
              <p:cNvCxnSpPr/>
              <p:nvPr/>
            </p:nvCxnSpPr>
            <p:spPr>
              <a:xfrm>
                <a:off x="2910771" y="6255818"/>
                <a:ext cx="1924334" cy="0"/>
              </a:xfrm>
              <a:prstGeom prst="line">
                <a:avLst/>
              </a:prstGeom>
              <a:ln w="38100">
                <a:solidFill>
                  <a:srgbClr val="AB19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ttangolo 6"/>
            <p:cNvSpPr/>
            <p:nvPr/>
          </p:nvSpPr>
          <p:spPr>
            <a:xfrm>
              <a:off x="3778737" y="5060477"/>
              <a:ext cx="4104129" cy="11464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 smtClean="0">
                  <a:latin typeface="Century Gothic" panose="020B0502020202020204" pitchFamily="34" charset="0"/>
                </a:rPr>
                <a:t> È ORA DI RENDERE TUTTO OPEN ACCESS, UNA VOLTA E PER SEMPRE</a:t>
              </a:r>
              <a:endParaRPr lang="it-IT"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0804AFD-A5F6-4CFA-B3D1-4AE1300D6C74}"/>
              </a:ext>
            </a:extLst>
          </p:cNvPr>
          <p:cNvGrpSpPr/>
          <p:nvPr/>
        </p:nvGrpSpPr>
        <p:grpSpPr>
          <a:xfrm>
            <a:off x="217232" y="438204"/>
            <a:ext cx="7458491" cy="3619716"/>
            <a:chOff x="3849122" y="3652168"/>
            <a:chExt cx="4611941" cy="223824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1FFFCF8C-C8BC-48FF-B886-3AD859D60231}"/>
                </a:ext>
              </a:extLst>
            </p:cNvPr>
            <p:cNvGrpSpPr/>
            <p:nvPr/>
          </p:nvGrpSpPr>
          <p:grpSpPr>
            <a:xfrm>
              <a:off x="4379299" y="3652168"/>
              <a:ext cx="4081764" cy="1325563"/>
              <a:chOff x="4379299" y="3652168"/>
              <a:chExt cx="4081764" cy="1325563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2321D0A5-4B4B-4A59-A4C7-6A0B6E82AA1A}"/>
                  </a:ext>
                </a:extLst>
              </p:cNvPr>
              <p:cNvPicPr/>
              <p:nvPr/>
            </p:nvPicPr>
            <p:blipFill rotWithShape="1">
              <a:blip r:embed="rId4"/>
              <a:srcRect l="16809" t="29054" r="4597" b="25566"/>
              <a:stretch/>
            </p:blipFill>
            <p:spPr bwMode="auto">
              <a:xfrm>
                <a:off x="4379299" y="3652168"/>
                <a:ext cx="4081764" cy="13255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2E80FB7D-C505-4220-A83D-4ECE2D0F0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145976"/>
                <a:ext cx="2975776" cy="1825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AA725639-61D4-46E2-BA98-4CF7587B9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368341"/>
                <a:ext cx="297577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B38E4261-41CA-4724-8F9D-AFD22405C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555429"/>
                <a:ext cx="3299816" cy="176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39C7346A-EB94-49A1-9293-29308F28A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235" y="4777178"/>
                <a:ext cx="337856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5377AF4-6832-4913-B2A6-E2A6D8723C55}"/>
                </a:ext>
              </a:extLst>
            </p:cNvPr>
            <p:cNvSpPr/>
            <p:nvPr/>
          </p:nvSpPr>
          <p:spPr>
            <a:xfrm>
              <a:off x="3849122" y="4983396"/>
              <a:ext cx="1930453" cy="9070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IRREALE</a:t>
              </a: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. SANNO CHE SALVANO VITE MA APRONO SOLO PER UNA MALATTIA E PER UN TEMPO LIMITATO 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F10D6-B847-4F51-8509-7B7536CE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20" y="186951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Perché </a:t>
            </a:r>
            <a:r>
              <a:rPr lang="it-IT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Open?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21244" y="1504229"/>
            <a:ext cx="9046898" cy="4896571"/>
            <a:chOff x="21244" y="1504229"/>
            <a:chExt cx="9046898" cy="4896571"/>
          </a:xfrm>
        </p:grpSpPr>
        <p:grpSp>
          <p:nvGrpSpPr>
            <p:cNvPr id="28" name="Gruppo 27"/>
            <p:cNvGrpSpPr/>
            <p:nvPr/>
          </p:nvGrpSpPr>
          <p:grpSpPr>
            <a:xfrm>
              <a:off x="168355" y="1504229"/>
              <a:ext cx="8895604" cy="2788754"/>
              <a:chOff x="168355" y="1504229"/>
              <a:chExt cx="8895604" cy="2788754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7EE42141-1511-4DDA-A3AA-903FD3F2749D}"/>
                  </a:ext>
                </a:extLst>
              </p:cNvPr>
              <p:cNvGrpSpPr/>
              <p:nvPr/>
            </p:nvGrpSpPr>
            <p:grpSpPr>
              <a:xfrm>
                <a:off x="5964755" y="1504229"/>
                <a:ext cx="3099204" cy="1158467"/>
                <a:chOff x="4124586" y="224327"/>
                <a:chExt cx="4892521" cy="1828800"/>
              </a:xfrm>
            </p:grpSpPr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B10AACBB-C3EE-4C99-BA68-CDCF9DE6D6D4}"/>
                    </a:ext>
                  </a:extLst>
                </p:cNvPr>
                <p:cNvPicPr/>
                <p:nvPr/>
              </p:nvPicPr>
              <p:blipFill rotWithShape="1">
                <a:blip r:embed="rId3"/>
                <a:srcRect l="10376" t="7379" r="11323" b="39495"/>
                <a:stretch/>
              </p:blipFill>
              <p:spPr bwMode="auto">
                <a:xfrm>
                  <a:off x="4124586" y="224327"/>
                  <a:ext cx="4791710" cy="18288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" name="Rettangolo 3">
                  <a:extLst>
                    <a:ext uri="{FF2B5EF4-FFF2-40B4-BE49-F238E27FC236}">
                      <a16:creationId xmlns:a16="http://schemas.microsoft.com/office/drawing/2014/main" id="{349E442A-DBB0-4B28-A3C4-DBAE95A1B26F}"/>
                    </a:ext>
                  </a:extLst>
                </p:cNvPr>
                <p:cNvSpPr/>
                <p:nvPr/>
              </p:nvSpPr>
              <p:spPr>
                <a:xfrm>
                  <a:off x="6118033" y="234522"/>
                  <a:ext cx="2899074" cy="4372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it-IT" sz="1200" dirty="0" smtClean="0">
                      <a:solidFill>
                        <a:prstClr val="black"/>
                      </a:solidFill>
                      <a:latin typeface="Calibri" panose="020F0502020204030204"/>
                      <a:hlinkClick r:id="rId4"/>
                    </a:rPr>
                    <a:t>J. </a:t>
                  </a:r>
                  <a:r>
                    <a:rPr kumimoji="0" lang="it-IT" sz="12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4"/>
                    </a:rPr>
                    <a:t>Roorick</a:t>
                  </a: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4"/>
                    </a:rPr>
                    <a:t>, </a:t>
                  </a:r>
                  <a:r>
                    <a:rPr kumimoji="0" lang="it-IT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4"/>
                    </a:rPr>
                    <a:t>June</a:t>
                  </a: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  <a:hlinkClick r:id="rId4"/>
                    </a:rPr>
                    <a:t> 2020</a:t>
                  </a:r>
                  <a:endPara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C52EF9FB-D81D-4A34-80C1-FBF49BE33420}"/>
                  </a:ext>
                </a:extLst>
              </p:cNvPr>
              <p:cNvGrpSpPr/>
              <p:nvPr/>
            </p:nvGrpSpPr>
            <p:grpSpPr>
              <a:xfrm>
                <a:off x="168355" y="2749543"/>
                <a:ext cx="8752676" cy="1543440"/>
                <a:chOff x="251209" y="4323329"/>
                <a:chExt cx="8752676" cy="1543440"/>
              </a:xfrm>
            </p:grpSpPr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3CF69FDD-0221-40FA-9C66-B5D958C40B1B}"/>
                    </a:ext>
                  </a:extLst>
                </p:cNvPr>
                <p:cNvGrpSpPr/>
                <p:nvPr/>
              </p:nvGrpSpPr>
              <p:grpSpPr>
                <a:xfrm>
                  <a:off x="251209" y="4323329"/>
                  <a:ext cx="8752676" cy="1543440"/>
                  <a:chOff x="315466" y="4442611"/>
                  <a:chExt cx="8752676" cy="1543440"/>
                </a:xfrm>
              </p:grpSpPr>
              <p:pic>
                <p:nvPicPr>
                  <p:cNvPr id="11" name="Immagine 10">
                    <a:extLst>
                      <a:ext uri="{FF2B5EF4-FFF2-40B4-BE49-F238E27FC236}">
                        <a16:creationId xmlns:a16="http://schemas.microsoft.com/office/drawing/2014/main" id="{3B078D0D-2487-4E14-ADE4-2D3CB12597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15466" y="4442611"/>
                    <a:ext cx="8752676" cy="154344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26" name="Connettore diritto 25">
                    <a:extLst>
                      <a:ext uri="{FF2B5EF4-FFF2-40B4-BE49-F238E27FC236}">
                        <a16:creationId xmlns:a16="http://schemas.microsoft.com/office/drawing/2014/main" id="{13502480-4A1E-4D28-A3EF-D4550A7EF5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9738" y="4639655"/>
                    <a:ext cx="7792439" cy="0"/>
                  </a:xfrm>
                  <a:prstGeom prst="line">
                    <a:avLst/>
                  </a:prstGeom>
                  <a:ln>
                    <a:solidFill>
                      <a:srgbClr val="F471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ttore diritto 26">
                    <a:extLst>
                      <a:ext uri="{FF2B5EF4-FFF2-40B4-BE49-F238E27FC236}">
                        <a16:creationId xmlns:a16="http://schemas.microsoft.com/office/drawing/2014/main" id="{DC2B928B-FCCD-46FA-851E-15F1D8E07A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1712" y="4844754"/>
                    <a:ext cx="8007508" cy="0"/>
                  </a:xfrm>
                  <a:prstGeom prst="line">
                    <a:avLst/>
                  </a:prstGeom>
                  <a:ln>
                    <a:solidFill>
                      <a:srgbClr val="F471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diritto 28">
                    <a:extLst>
                      <a:ext uri="{FF2B5EF4-FFF2-40B4-BE49-F238E27FC236}">
                        <a16:creationId xmlns:a16="http://schemas.microsoft.com/office/drawing/2014/main" id="{4F60921B-7012-4A0F-8FC5-B6D4AF30C8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1712" y="5058398"/>
                    <a:ext cx="5617436" cy="0"/>
                  </a:xfrm>
                  <a:prstGeom prst="line">
                    <a:avLst/>
                  </a:prstGeom>
                  <a:ln>
                    <a:solidFill>
                      <a:srgbClr val="F471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ttore diritto 30">
                    <a:extLst>
                      <a:ext uri="{FF2B5EF4-FFF2-40B4-BE49-F238E27FC236}">
                        <a16:creationId xmlns:a16="http://schemas.microsoft.com/office/drawing/2014/main" id="{24842A92-7F78-439E-B87C-4F973EF5A0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1890" y="5904432"/>
                    <a:ext cx="7792439" cy="0"/>
                  </a:xfrm>
                  <a:prstGeom prst="line">
                    <a:avLst/>
                  </a:prstGeom>
                  <a:ln w="38100">
                    <a:solidFill>
                      <a:srgbClr val="F471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diritto 31">
                    <a:extLst>
                      <a:ext uri="{FF2B5EF4-FFF2-40B4-BE49-F238E27FC236}">
                        <a16:creationId xmlns:a16="http://schemas.microsoft.com/office/drawing/2014/main" id="{BF085F01-D1E7-4A24-9E13-E46616E74F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58639" y="5707879"/>
                    <a:ext cx="6622244" cy="0"/>
                  </a:xfrm>
                  <a:prstGeom prst="line">
                    <a:avLst/>
                  </a:prstGeom>
                  <a:ln>
                    <a:solidFill>
                      <a:srgbClr val="F471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Connettore diritto 29">
                  <a:extLst>
                    <a:ext uri="{FF2B5EF4-FFF2-40B4-BE49-F238E27FC236}">
                      <a16:creationId xmlns:a16="http://schemas.microsoft.com/office/drawing/2014/main" id="{115DBAED-5A24-4D3A-A606-32070CDCD282}"/>
                    </a:ext>
                  </a:extLst>
                </p:cNvPr>
                <p:cNvCxnSpPr/>
                <p:nvPr/>
              </p:nvCxnSpPr>
              <p:spPr>
                <a:xfrm>
                  <a:off x="7597211" y="5571490"/>
                  <a:ext cx="1319086" cy="0"/>
                </a:xfrm>
                <a:prstGeom prst="line">
                  <a:avLst/>
                </a:prstGeom>
                <a:ln w="38100">
                  <a:solidFill>
                    <a:srgbClr val="F471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C3364530-DC9E-4B02-824D-7FC5EFC27F0E}"/>
                </a:ext>
              </a:extLst>
            </p:cNvPr>
            <p:cNvSpPr/>
            <p:nvPr/>
          </p:nvSpPr>
          <p:spPr>
            <a:xfrm>
              <a:off x="21244" y="4585400"/>
              <a:ext cx="9046898" cy="1815400"/>
            </a:xfrm>
            <a:prstGeom prst="rect">
              <a:avLst/>
            </a:prstGeom>
            <a:solidFill>
              <a:srgbClr val="F47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NON SAPPIAMO QUALE </a:t>
              </a: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ARTICOLO</a:t>
              </a:r>
              <a:b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CHE </a:t>
              </a: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RESTA CHIUSO OGGI</a:t>
              </a:r>
              <a:b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POTREBBE </a:t>
              </a:r>
              <a:r>
                <a:rPr kumimoji="0" lang="it-IT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ISPIRARE </a:t>
              </a: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SOLUZIONI INNOVATIVE</a:t>
              </a:r>
              <a:r>
                <a:rPr lang="it-IT" sz="26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/>
              </a:r>
              <a:br>
                <a:rPr lang="it-IT" sz="26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kumimoji="0" lang="it-IT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DOMANI</a:t>
              </a:r>
              <a:endPara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3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7_Tema di Offic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i Office">
  <a:themeElements>
    <a:clrScheme name="Personalizzato 4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Personalizzato 4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31126</TotalTime>
  <Words>905</Words>
  <Application>Microsoft Office PowerPoint</Application>
  <PresentationFormat>Presentazione su schermo (4:3)</PresentationFormat>
  <Paragraphs>125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23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Times New Roman</vt:lpstr>
      <vt:lpstr>4_Tema di Office</vt:lpstr>
      <vt:lpstr>10_Tema di Office</vt:lpstr>
      <vt:lpstr>11_Tema di Office</vt:lpstr>
      <vt:lpstr>Tema di Office</vt:lpstr>
      <vt:lpstr>2_Office Theme</vt:lpstr>
      <vt:lpstr>7_Tema di Office</vt:lpstr>
      <vt:lpstr>6_Tema di Office</vt:lpstr>
      <vt:lpstr>Office Theme</vt:lpstr>
      <vt:lpstr>7_Office Theme</vt:lpstr>
      <vt:lpstr>9_Office Theme</vt:lpstr>
      <vt:lpstr>6_Office Theme</vt:lpstr>
      <vt:lpstr>17_Tema di Office</vt:lpstr>
      <vt:lpstr>OPEN SCIENCE, PANDEMIA E IL NUOVO USO DEI PREPRINT</vt:lpstr>
      <vt:lpstr>La strada davanti a noi</vt:lpstr>
      <vt:lpstr>Lo scopo della comunicazione scientifica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…accesso è vitale per OGNI ricerca</vt:lpstr>
      <vt:lpstr>Perché Open?</vt:lpstr>
      <vt:lpstr>[…una «chiamata]</vt:lpstr>
      <vt:lpstr>… ossessione per la valutazione</vt:lpstr>
      <vt:lpstr>…arrivano i preprint</vt:lpstr>
      <vt:lpstr>Presentazione standard di PowerPoint</vt:lpstr>
      <vt:lpstr>Preprint, tempo guadagnato</vt:lpstr>
      <vt:lpstr>…allora la peer review è inutile?</vt:lpstr>
      <vt:lpstr>…post-publication peer review</vt:lpstr>
      <vt:lpstr>[effetti collaterali]</vt:lpstr>
      <vt:lpstr>…non si può tornare indietro</vt:lpstr>
      <vt:lpstr>Serve approccio a 360°</vt:lpstr>
      <vt:lpstr>ORE Open Research Europe</vt:lpstr>
      <vt:lpstr>…verso una infrastruttura aperta</vt:lpstr>
      <vt:lpstr>…far girare il sistema…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Elena Giglia</cp:lastModifiedBy>
  <cp:revision>978</cp:revision>
  <dcterms:created xsi:type="dcterms:W3CDTF">2016-09-25T07:18:00Z</dcterms:created>
  <dcterms:modified xsi:type="dcterms:W3CDTF">2021-03-02T21:32:30Z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</vt:lpwstr>
  </property>
</Properties>
</file>