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1207" r:id="rId3"/>
    <p:sldId id="1208" r:id="rId4"/>
    <p:sldId id="1209" r:id="rId5"/>
    <p:sldId id="279" r:id="rId6"/>
    <p:sldId id="1212" r:id="rId7"/>
    <p:sldId id="1215" r:id="rId8"/>
    <p:sldId id="1216" r:id="rId9"/>
    <p:sldId id="1214" r:id="rId10"/>
    <p:sldId id="1223" r:id="rId11"/>
    <p:sldId id="1213" r:id="rId12"/>
    <p:sldId id="1218" r:id="rId13"/>
    <p:sldId id="1219" r:id="rId14"/>
    <p:sldId id="1222" r:id="rId15"/>
    <p:sldId id="283" r:id="rId16"/>
    <p:sldId id="1190" r:id="rId17"/>
    <p:sldId id="1217" r:id="rId18"/>
  </p:sldIdLst>
  <p:sldSz cx="12192000" cy="6858000"/>
  <p:notesSz cx="6800850" cy="980757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rbel" panose="020B0503020204020204" pitchFamily="34" charset="0"/>
      <p:regular r:id="rId24"/>
      <p:bold r:id="rId25"/>
      <p:italic r:id="rId26"/>
      <p:boldItalic r:id="rId27"/>
    </p:embeddedFont>
    <p:embeddedFont>
      <p:font typeface="Roboto Light" panose="02000000000000000000" pitchFamily="2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g46mK7Pz4ay/pWahIT+Jdr8zX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38D8A3-ADE5-4E16-96C0-F8B7598F7203}" v="31" dt="2023-11-29T02:44:30.677"/>
  </p1510:revLst>
</p1510:revInfo>
</file>

<file path=ppt/tableStyles.xml><?xml version="1.0" encoding="utf-8"?>
<a:tblStyleLst xmlns:a="http://schemas.openxmlformats.org/drawingml/2006/main" def="{8093B889-1320-4A06-A5A3-27CAEE5F1C38}">
  <a:tblStyle styleId="{8093B889-1320-4A06-A5A3-27CAEE5F1C3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43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e Orten" userId="5cd89f58-eb5d-4f33-9de2-f23edac319df" providerId="ADAL" clId="{6438D8A3-ADE5-4E16-96C0-F8B7598F7203}"/>
    <pc:docChg chg="undo redo custSel addSld modSld">
      <pc:chgData name="Hilde Orten" userId="5cd89f58-eb5d-4f33-9de2-f23edac319df" providerId="ADAL" clId="{6438D8A3-ADE5-4E16-96C0-F8B7598F7203}" dt="2023-11-29T02:45:21.597" v="1908" actId="20577"/>
      <pc:docMkLst>
        <pc:docMk/>
      </pc:docMkLst>
      <pc:sldChg chg="modSp mod">
        <pc:chgData name="Hilde Orten" userId="5cd89f58-eb5d-4f33-9de2-f23edac319df" providerId="ADAL" clId="{6438D8A3-ADE5-4E16-96C0-F8B7598F7203}" dt="2023-11-28T20:34:47.901" v="604" actId="1036"/>
        <pc:sldMkLst>
          <pc:docMk/>
          <pc:sldMk cId="2944106717" sldId="1209"/>
        </pc:sldMkLst>
        <pc:spChg chg="mod">
          <ac:chgData name="Hilde Orten" userId="5cd89f58-eb5d-4f33-9de2-f23edac319df" providerId="ADAL" clId="{6438D8A3-ADE5-4E16-96C0-F8B7598F7203}" dt="2023-11-28T20:34:47.901" v="604" actId="1036"/>
          <ac:spMkLst>
            <pc:docMk/>
            <pc:sldMk cId="2944106717" sldId="1209"/>
            <ac:spMk id="16" creationId="{347CAF21-E1C2-B6A0-3A73-69C8B18BF2C0}"/>
          </ac:spMkLst>
        </pc:spChg>
        <pc:spChg chg="mod">
          <ac:chgData name="Hilde Orten" userId="5cd89f58-eb5d-4f33-9de2-f23edac319df" providerId="ADAL" clId="{6438D8A3-ADE5-4E16-96C0-F8B7598F7203}" dt="2023-11-28T20:34:47.901" v="604" actId="1036"/>
          <ac:spMkLst>
            <pc:docMk/>
            <pc:sldMk cId="2944106717" sldId="1209"/>
            <ac:spMk id="20" creationId="{92A45CCE-5E95-2DB5-F948-9613B32076AA}"/>
          </ac:spMkLst>
        </pc:spChg>
        <pc:picChg chg="mod">
          <ac:chgData name="Hilde Orten" userId="5cd89f58-eb5d-4f33-9de2-f23edac319df" providerId="ADAL" clId="{6438D8A3-ADE5-4E16-96C0-F8B7598F7203}" dt="2023-11-28T20:34:47.901" v="604" actId="1036"/>
          <ac:picMkLst>
            <pc:docMk/>
            <pc:sldMk cId="2944106717" sldId="1209"/>
            <ac:picMk id="4" creationId="{382F82D7-54F0-6688-4DF8-C15148EA1BE0}"/>
          </ac:picMkLst>
        </pc:picChg>
        <pc:picChg chg="mod">
          <ac:chgData name="Hilde Orten" userId="5cd89f58-eb5d-4f33-9de2-f23edac319df" providerId="ADAL" clId="{6438D8A3-ADE5-4E16-96C0-F8B7598F7203}" dt="2023-11-28T20:34:47.901" v="604" actId="1036"/>
          <ac:picMkLst>
            <pc:docMk/>
            <pc:sldMk cId="2944106717" sldId="1209"/>
            <ac:picMk id="6" creationId="{938F6968-3EA1-27A2-FC3B-13923C955D21}"/>
          </ac:picMkLst>
        </pc:picChg>
      </pc:sldChg>
      <pc:sldChg chg="modSp mod">
        <pc:chgData name="Hilde Orten" userId="5cd89f58-eb5d-4f33-9de2-f23edac319df" providerId="ADAL" clId="{6438D8A3-ADE5-4E16-96C0-F8B7598F7203}" dt="2023-11-29T02:27:43.997" v="1537" actId="1036"/>
        <pc:sldMkLst>
          <pc:docMk/>
          <pc:sldMk cId="4163451371" sldId="1213"/>
        </pc:sldMkLst>
        <pc:spChg chg="mod">
          <ac:chgData name="Hilde Orten" userId="5cd89f58-eb5d-4f33-9de2-f23edac319df" providerId="ADAL" clId="{6438D8A3-ADE5-4E16-96C0-F8B7598F7203}" dt="2023-11-29T02:27:43.997" v="1537" actId="1036"/>
          <ac:spMkLst>
            <pc:docMk/>
            <pc:sldMk cId="4163451371" sldId="1213"/>
            <ac:spMk id="2" creationId="{132C5E41-F4C0-B279-924A-07B059BF4F27}"/>
          </ac:spMkLst>
        </pc:spChg>
      </pc:sldChg>
      <pc:sldChg chg="addSp delSp modSp mod">
        <pc:chgData name="Hilde Orten" userId="5cd89f58-eb5d-4f33-9de2-f23edac319df" providerId="ADAL" clId="{6438D8A3-ADE5-4E16-96C0-F8B7598F7203}" dt="2023-11-29T01:44:10.717" v="1111" actId="20577"/>
        <pc:sldMkLst>
          <pc:docMk/>
          <pc:sldMk cId="3740893554" sldId="1214"/>
        </pc:sldMkLst>
        <pc:spChg chg="mod">
          <ac:chgData name="Hilde Orten" userId="5cd89f58-eb5d-4f33-9de2-f23edac319df" providerId="ADAL" clId="{6438D8A3-ADE5-4E16-96C0-F8B7598F7203}" dt="2023-11-29T01:44:10.717" v="1111" actId="20577"/>
          <ac:spMkLst>
            <pc:docMk/>
            <pc:sldMk cId="3740893554" sldId="1214"/>
            <ac:spMk id="2" creationId="{132C5E41-F4C0-B279-924A-07B059BF4F27}"/>
          </ac:spMkLst>
        </pc:spChg>
        <pc:spChg chg="add mod">
          <ac:chgData name="Hilde Orten" userId="5cd89f58-eb5d-4f33-9de2-f23edac319df" providerId="ADAL" clId="{6438D8A3-ADE5-4E16-96C0-F8B7598F7203}" dt="2023-11-28T20:32:40.481" v="510" actId="20577"/>
          <ac:spMkLst>
            <pc:docMk/>
            <pc:sldMk cId="3740893554" sldId="1214"/>
            <ac:spMk id="6" creationId="{9DF238BE-0341-0F1C-0F28-0EB60640EBF5}"/>
          </ac:spMkLst>
        </pc:spChg>
        <pc:spChg chg="add mod">
          <ac:chgData name="Hilde Orten" userId="5cd89f58-eb5d-4f33-9de2-f23edac319df" providerId="ADAL" clId="{6438D8A3-ADE5-4E16-96C0-F8B7598F7203}" dt="2023-11-28T20:30:43.840" v="373" actId="20577"/>
          <ac:spMkLst>
            <pc:docMk/>
            <pc:sldMk cId="3740893554" sldId="1214"/>
            <ac:spMk id="7" creationId="{E55C40D6-1B6E-0EF5-93C7-3BD989FF3B56}"/>
          </ac:spMkLst>
        </pc:spChg>
        <pc:spChg chg="add mod">
          <ac:chgData name="Hilde Orten" userId="5cd89f58-eb5d-4f33-9de2-f23edac319df" providerId="ADAL" clId="{6438D8A3-ADE5-4E16-96C0-F8B7598F7203}" dt="2023-11-28T20:35:06.417" v="606" actId="20577"/>
          <ac:spMkLst>
            <pc:docMk/>
            <pc:sldMk cId="3740893554" sldId="1214"/>
            <ac:spMk id="8" creationId="{71A93575-E920-F392-A76D-401A1B8D62F3}"/>
          </ac:spMkLst>
        </pc:spChg>
        <pc:spChg chg="add del mod">
          <ac:chgData name="Hilde Orten" userId="5cd89f58-eb5d-4f33-9de2-f23edac319df" providerId="ADAL" clId="{6438D8A3-ADE5-4E16-96C0-F8B7598F7203}" dt="2023-11-28T20:37:43.797" v="707" actId="478"/>
          <ac:spMkLst>
            <pc:docMk/>
            <pc:sldMk cId="3740893554" sldId="1214"/>
            <ac:spMk id="9" creationId="{D8AC804F-7A1F-657F-07F8-57B8D3106FF5}"/>
          </ac:spMkLst>
        </pc:spChg>
        <pc:spChg chg="add mod">
          <ac:chgData name="Hilde Orten" userId="5cd89f58-eb5d-4f33-9de2-f23edac319df" providerId="ADAL" clId="{6438D8A3-ADE5-4E16-96C0-F8B7598F7203}" dt="2023-11-28T20:40:57.710" v="896" actId="1035"/>
          <ac:spMkLst>
            <pc:docMk/>
            <pc:sldMk cId="3740893554" sldId="1214"/>
            <ac:spMk id="13" creationId="{F09B5485-5EA2-C9F1-355B-FF25FEE8B1CE}"/>
          </ac:spMkLst>
        </pc:spChg>
        <pc:spChg chg="add mod">
          <ac:chgData name="Hilde Orten" userId="5cd89f58-eb5d-4f33-9de2-f23edac319df" providerId="ADAL" clId="{6438D8A3-ADE5-4E16-96C0-F8B7598F7203}" dt="2023-11-28T20:38:08.944" v="708" actId="2711"/>
          <ac:spMkLst>
            <pc:docMk/>
            <pc:sldMk cId="3740893554" sldId="1214"/>
            <ac:spMk id="14" creationId="{3D258900-4255-92D0-58C1-98FF431A0DE0}"/>
          </ac:spMkLst>
        </pc:spChg>
        <pc:spChg chg="add mod">
          <ac:chgData name="Hilde Orten" userId="5cd89f58-eb5d-4f33-9de2-f23edac319df" providerId="ADAL" clId="{6438D8A3-ADE5-4E16-96C0-F8B7598F7203}" dt="2023-11-28T20:41:35.141" v="937" actId="1038"/>
          <ac:spMkLst>
            <pc:docMk/>
            <pc:sldMk cId="3740893554" sldId="1214"/>
            <ac:spMk id="15" creationId="{E7517EAB-5930-7AC6-C854-14D462B2FCFF}"/>
          </ac:spMkLst>
        </pc:spChg>
        <pc:spChg chg="add mod">
          <ac:chgData name="Hilde Orten" userId="5cd89f58-eb5d-4f33-9de2-f23edac319df" providerId="ADAL" clId="{6438D8A3-ADE5-4E16-96C0-F8B7598F7203}" dt="2023-11-28T20:40:07.657" v="886" actId="1037"/>
          <ac:spMkLst>
            <pc:docMk/>
            <pc:sldMk cId="3740893554" sldId="1214"/>
            <ac:spMk id="16" creationId="{790BE57F-FF7E-0276-FC0E-1959E9ECC95D}"/>
          </ac:spMkLst>
        </pc:spChg>
        <pc:picChg chg="add mod">
          <ac:chgData name="Hilde Orten" userId="5cd89f58-eb5d-4f33-9de2-f23edac319df" providerId="ADAL" clId="{6438D8A3-ADE5-4E16-96C0-F8B7598F7203}" dt="2023-11-28T10:05:58.965" v="109" actId="1076"/>
          <ac:picMkLst>
            <pc:docMk/>
            <pc:sldMk cId="3740893554" sldId="1214"/>
            <ac:picMk id="3" creationId="{B228C329-6FE7-59B3-40AC-CED1FB4CBF16}"/>
          </ac:picMkLst>
        </pc:picChg>
        <pc:picChg chg="add mod">
          <ac:chgData name="Hilde Orten" userId="5cd89f58-eb5d-4f33-9de2-f23edac319df" providerId="ADAL" clId="{6438D8A3-ADE5-4E16-96C0-F8B7598F7203}" dt="2023-11-28T10:05:55.188" v="108" actId="1076"/>
          <ac:picMkLst>
            <pc:docMk/>
            <pc:sldMk cId="3740893554" sldId="1214"/>
            <ac:picMk id="4" creationId="{6D1F2386-4CEE-C402-A8AD-7B0D2C5FB96B}"/>
          </ac:picMkLst>
        </pc:picChg>
        <pc:picChg chg="add mod">
          <ac:chgData name="Hilde Orten" userId="5cd89f58-eb5d-4f33-9de2-f23edac319df" providerId="ADAL" clId="{6438D8A3-ADE5-4E16-96C0-F8B7598F7203}" dt="2023-11-28T10:03:42.220" v="2" actId="1076"/>
          <ac:picMkLst>
            <pc:docMk/>
            <pc:sldMk cId="3740893554" sldId="1214"/>
            <ac:picMk id="5" creationId="{32668883-78DE-A18A-0385-C658166F8FE0}"/>
          </ac:picMkLst>
        </pc:picChg>
        <pc:picChg chg="add mod">
          <ac:chgData name="Hilde Orten" userId="5cd89f58-eb5d-4f33-9de2-f23edac319df" providerId="ADAL" clId="{6438D8A3-ADE5-4E16-96C0-F8B7598F7203}" dt="2023-11-28T20:36:35.014" v="608" actId="1076"/>
          <ac:picMkLst>
            <pc:docMk/>
            <pc:sldMk cId="3740893554" sldId="1214"/>
            <ac:picMk id="10" creationId="{EC98CD9B-591B-01FF-FAE5-15BE443C414D}"/>
          </ac:picMkLst>
        </pc:picChg>
        <pc:picChg chg="add mod">
          <ac:chgData name="Hilde Orten" userId="5cd89f58-eb5d-4f33-9de2-f23edac319df" providerId="ADAL" clId="{6438D8A3-ADE5-4E16-96C0-F8B7598F7203}" dt="2023-11-28T20:36:35.014" v="608" actId="1076"/>
          <ac:picMkLst>
            <pc:docMk/>
            <pc:sldMk cId="3740893554" sldId="1214"/>
            <ac:picMk id="11" creationId="{DD836FCD-771B-28B2-196A-B667729413AE}"/>
          </ac:picMkLst>
        </pc:picChg>
      </pc:sldChg>
      <pc:sldChg chg="modSp mod">
        <pc:chgData name="Hilde Orten" userId="5cd89f58-eb5d-4f33-9de2-f23edac319df" providerId="ADAL" clId="{6438D8A3-ADE5-4E16-96C0-F8B7598F7203}" dt="2023-11-28T16:53:59.511" v="131" actId="207"/>
        <pc:sldMkLst>
          <pc:docMk/>
          <pc:sldMk cId="4292234921" sldId="1215"/>
        </pc:sldMkLst>
        <pc:spChg chg="mod">
          <ac:chgData name="Hilde Orten" userId="5cd89f58-eb5d-4f33-9de2-f23edac319df" providerId="ADAL" clId="{6438D8A3-ADE5-4E16-96C0-F8B7598F7203}" dt="2023-11-28T16:53:59.511" v="131" actId="207"/>
          <ac:spMkLst>
            <pc:docMk/>
            <pc:sldMk cId="4292234921" sldId="1215"/>
            <ac:spMk id="9" creationId="{DC764116-6633-B7BD-A6E6-662C26DFE91D}"/>
          </ac:spMkLst>
        </pc:spChg>
      </pc:sldChg>
      <pc:sldChg chg="modSp mod">
        <pc:chgData name="Hilde Orten" userId="5cd89f58-eb5d-4f33-9de2-f23edac319df" providerId="ADAL" clId="{6438D8A3-ADE5-4E16-96C0-F8B7598F7203}" dt="2023-11-29T02:38:31.101" v="1757" actId="1036"/>
        <pc:sldMkLst>
          <pc:docMk/>
          <pc:sldMk cId="4104482727" sldId="1219"/>
        </pc:sldMkLst>
        <pc:spChg chg="mod">
          <ac:chgData name="Hilde Orten" userId="5cd89f58-eb5d-4f33-9de2-f23edac319df" providerId="ADAL" clId="{6438D8A3-ADE5-4E16-96C0-F8B7598F7203}" dt="2023-11-29T02:29:00.647" v="1576" actId="20577"/>
          <ac:spMkLst>
            <pc:docMk/>
            <pc:sldMk cId="4104482727" sldId="1219"/>
            <ac:spMk id="2" creationId="{132C5E41-F4C0-B279-924A-07B059BF4F27}"/>
          </ac:spMkLst>
        </pc:spChg>
        <pc:spChg chg="mod">
          <ac:chgData name="Hilde Orten" userId="5cd89f58-eb5d-4f33-9de2-f23edac319df" providerId="ADAL" clId="{6438D8A3-ADE5-4E16-96C0-F8B7598F7203}" dt="2023-11-29T02:38:31.101" v="1757" actId="1036"/>
          <ac:spMkLst>
            <pc:docMk/>
            <pc:sldMk cId="4104482727" sldId="1219"/>
            <ac:spMk id="11" creationId="{ABA36597-8A92-7867-55B4-643F1AB0B98C}"/>
          </ac:spMkLst>
        </pc:spChg>
        <pc:picChg chg="mod">
          <ac:chgData name="Hilde Orten" userId="5cd89f58-eb5d-4f33-9de2-f23edac319df" providerId="ADAL" clId="{6438D8A3-ADE5-4E16-96C0-F8B7598F7203}" dt="2023-11-29T02:29:57.343" v="1606" actId="1038"/>
          <ac:picMkLst>
            <pc:docMk/>
            <pc:sldMk cId="4104482727" sldId="1219"/>
            <ac:picMk id="1026" creationId="{8A7F366C-3033-3FB9-0730-1ED30FCC22E7}"/>
          </ac:picMkLst>
        </pc:picChg>
      </pc:sldChg>
      <pc:sldChg chg="modSp mod">
        <pc:chgData name="Hilde Orten" userId="5cd89f58-eb5d-4f33-9de2-f23edac319df" providerId="ADAL" clId="{6438D8A3-ADE5-4E16-96C0-F8B7598F7203}" dt="2023-11-29T02:45:21.597" v="1908" actId="20577"/>
        <pc:sldMkLst>
          <pc:docMk/>
          <pc:sldMk cId="1101288386" sldId="1222"/>
        </pc:sldMkLst>
        <pc:spChg chg="mod">
          <ac:chgData name="Hilde Orten" userId="5cd89f58-eb5d-4f33-9de2-f23edac319df" providerId="ADAL" clId="{6438D8A3-ADE5-4E16-96C0-F8B7598F7203}" dt="2023-11-29T02:38:45.429" v="1761" actId="20577"/>
          <ac:spMkLst>
            <pc:docMk/>
            <pc:sldMk cId="1101288386" sldId="1222"/>
            <ac:spMk id="2" creationId="{132C5E41-F4C0-B279-924A-07B059BF4F27}"/>
          </ac:spMkLst>
        </pc:spChg>
        <pc:spChg chg="mod">
          <ac:chgData name="Hilde Orten" userId="5cd89f58-eb5d-4f33-9de2-f23edac319df" providerId="ADAL" clId="{6438D8A3-ADE5-4E16-96C0-F8B7598F7203}" dt="2023-11-29T02:45:21.597" v="1908" actId="20577"/>
          <ac:spMkLst>
            <pc:docMk/>
            <pc:sldMk cId="1101288386" sldId="1222"/>
            <ac:spMk id="11" creationId="{ABA36597-8A92-7867-55B4-643F1AB0B98C}"/>
          </ac:spMkLst>
        </pc:spChg>
        <pc:picChg chg="mod">
          <ac:chgData name="Hilde Orten" userId="5cd89f58-eb5d-4f33-9de2-f23edac319df" providerId="ADAL" clId="{6438D8A3-ADE5-4E16-96C0-F8B7598F7203}" dt="2023-11-29T02:30:44.616" v="1620" actId="14100"/>
          <ac:picMkLst>
            <pc:docMk/>
            <pc:sldMk cId="1101288386" sldId="1222"/>
            <ac:picMk id="1026" creationId="{8A7F366C-3033-3FB9-0730-1ED30FCC22E7}"/>
          </ac:picMkLst>
        </pc:picChg>
      </pc:sldChg>
      <pc:sldChg chg="addSp delSp modSp add mod">
        <pc:chgData name="Hilde Orten" userId="5cd89f58-eb5d-4f33-9de2-f23edac319df" providerId="ADAL" clId="{6438D8A3-ADE5-4E16-96C0-F8B7598F7203}" dt="2023-11-29T02:27:06.122" v="1528" actId="2085"/>
        <pc:sldMkLst>
          <pc:docMk/>
          <pc:sldMk cId="1429150663" sldId="1223"/>
        </pc:sldMkLst>
        <pc:spChg chg="del mod">
          <ac:chgData name="Hilde Orten" userId="5cd89f58-eb5d-4f33-9de2-f23edac319df" providerId="ADAL" clId="{6438D8A3-ADE5-4E16-96C0-F8B7598F7203}" dt="2023-11-29T01:45:43.528" v="1117" actId="478"/>
          <ac:spMkLst>
            <pc:docMk/>
            <pc:sldMk cId="1429150663" sldId="1223"/>
            <ac:spMk id="2" creationId="{132C5E41-F4C0-B279-924A-07B059BF4F27}"/>
          </ac:spMkLst>
        </pc:spChg>
        <pc:spChg chg="add mod">
          <ac:chgData name="Hilde Orten" userId="5cd89f58-eb5d-4f33-9de2-f23edac319df" providerId="ADAL" clId="{6438D8A3-ADE5-4E16-96C0-F8B7598F7203}" dt="2023-11-29T02:26:31.690" v="1526" actId="20577"/>
          <ac:spMkLst>
            <pc:docMk/>
            <pc:sldMk cId="1429150663" sldId="1223"/>
            <ac:spMk id="3" creationId="{786769EE-EA76-1980-15B0-C4F639DD2D94}"/>
          </ac:spMkLst>
        </pc:spChg>
        <pc:spChg chg="mod">
          <ac:chgData name="Hilde Orten" userId="5cd89f58-eb5d-4f33-9de2-f23edac319df" providerId="ADAL" clId="{6438D8A3-ADE5-4E16-96C0-F8B7598F7203}" dt="2023-11-29T02:16:44.621" v="1449" actId="20577"/>
          <ac:spMkLst>
            <pc:docMk/>
            <pc:sldMk cId="1429150663" sldId="1223"/>
            <ac:spMk id="6" creationId="{9DF238BE-0341-0F1C-0F28-0EB60640EBF5}"/>
          </ac:spMkLst>
        </pc:spChg>
        <pc:spChg chg="del">
          <ac:chgData name="Hilde Orten" userId="5cd89f58-eb5d-4f33-9de2-f23edac319df" providerId="ADAL" clId="{6438D8A3-ADE5-4E16-96C0-F8B7598F7203}" dt="2023-11-28T20:47:01.538" v="1035" actId="478"/>
          <ac:spMkLst>
            <pc:docMk/>
            <pc:sldMk cId="1429150663" sldId="1223"/>
            <ac:spMk id="8" creationId="{71A93575-E920-F392-A76D-401A1B8D62F3}"/>
          </ac:spMkLst>
        </pc:spChg>
        <pc:spChg chg="del">
          <ac:chgData name="Hilde Orten" userId="5cd89f58-eb5d-4f33-9de2-f23edac319df" providerId="ADAL" clId="{6438D8A3-ADE5-4E16-96C0-F8B7598F7203}" dt="2023-11-28T20:48:03.455" v="1061" actId="478"/>
          <ac:spMkLst>
            <pc:docMk/>
            <pc:sldMk cId="1429150663" sldId="1223"/>
            <ac:spMk id="13" creationId="{F09B5485-5EA2-C9F1-355B-FF25FEE8B1CE}"/>
          </ac:spMkLst>
        </pc:spChg>
        <pc:spChg chg="del">
          <ac:chgData name="Hilde Orten" userId="5cd89f58-eb5d-4f33-9de2-f23edac319df" providerId="ADAL" clId="{6438D8A3-ADE5-4E16-96C0-F8B7598F7203}" dt="2023-11-29T01:45:27.945" v="1114" actId="478"/>
          <ac:spMkLst>
            <pc:docMk/>
            <pc:sldMk cId="1429150663" sldId="1223"/>
            <ac:spMk id="14" creationId="{3D258900-4255-92D0-58C1-98FF431A0DE0}"/>
          </ac:spMkLst>
        </pc:spChg>
        <pc:spChg chg="del">
          <ac:chgData name="Hilde Orten" userId="5cd89f58-eb5d-4f33-9de2-f23edac319df" providerId="ADAL" clId="{6438D8A3-ADE5-4E16-96C0-F8B7598F7203}" dt="2023-11-29T01:45:33.949" v="1115" actId="478"/>
          <ac:spMkLst>
            <pc:docMk/>
            <pc:sldMk cId="1429150663" sldId="1223"/>
            <ac:spMk id="15" creationId="{E7517EAB-5930-7AC6-C854-14D462B2FCFF}"/>
          </ac:spMkLst>
        </pc:spChg>
        <pc:spChg chg="del">
          <ac:chgData name="Hilde Orten" userId="5cd89f58-eb5d-4f33-9de2-f23edac319df" providerId="ADAL" clId="{6438D8A3-ADE5-4E16-96C0-F8B7598F7203}" dt="2023-11-29T01:45:38.765" v="1116" actId="478"/>
          <ac:spMkLst>
            <pc:docMk/>
            <pc:sldMk cId="1429150663" sldId="1223"/>
            <ac:spMk id="16" creationId="{790BE57F-FF7E-0276-FC0E-1959E9ECC95D}"/>
          </ac:spMkLst>
        </pc:spChg>
        <pc:picChg chg="del">
          <ac:chgData name="Hilde Orten" userId="5cd89f58-eb5d-4f33-9de2-f23edac319df" providerId="ADAL" clId="{6438D8A3-ADE5-4E16-96C0-F8B7598F7203}" dt="2023-11-28T20:46:51.453" v="1034" actId="478"/>
          <ac:picMkLst>
            <pc:docMk/>
            <pc:sldMk cId="1429150663" sldId="1223"/>
            <ac:picMk id="3" creationId="{B228C329-6FE7-59B3-40AC-CED1FB4CBF16}"/>
          </ac:picMkLst>
        </pc:picChg>
        <pc:picChg chg="del">
          <ac:chgData name="Hilde Orten" userId="5cd89f58-eb5d-4f33-9de2-f23edac319df" providerId="ADAL" clId="{6438D8A3-ADE5-4E16-96C0-F8B7598F7203}" dt="2023-11-28T20:46:48.407" v="1033" actId="478"/>
          <ac:picMkLst>
            <pc:docMk/>
            <pc:sldMk cId="1429150663" sldId="1223"/>
            <ac:picMk id="4" creationId="{6D1F2386-4CEE-C402-A8AD-7B0D2C5FB96B}"/>
          </ac:picMkLst>
        </pc:picChg>
        <pc:picChg chg="del">
          <ac:chgData name="Hilde Orten" userId="5cd89f58-eb5d-4f33-9de2-f23edac319df" providerId="ADAL" clId="{6438D8A3-ADE5-4E16-96C0-F8B7598F7203}" dt="2023-11-29T02:05:44.893" v="1306" actId="478"/>
          <ac:picMkLst>
            <pc:docMk/>
            <pc:sldMk cId="1429150663" sldId="1223"/>
            <ac:picMk id="5" creationId="{32668883-78DE-A18A-0385-C658166F8FE0}"/>
          </ac:picMkLst>
        </pc:picChg>
        <pc:picChg chg="add del mod">
          <ac:chgData name="Hilde Orten" userId="5cd89f58-eb5d-4f33-9de2-f23edac319df" providerId="ADAL" clId="{6438D8A3-ADE5-4E16-96C0-F8B7598F7203}" dt="2023-11-29T02:07:59.278" v="1341" actId="478"/>
          <ac:picMkLst>
            <pc:docMk/>
            <pc:sldMk cId="1429150663" sldId="1223"/>
            <ac:picMk id="8" creationId="{A05CDF7A-C672-5258-84E8-467CFB8BF7D4}"/>
          </ac:picMkLst>
        </pc:picChg>
        <pc:picChg chg="add mod">
          <ac:chgData name="Hilde Orten" userId="5cd89f58-eb5d-4f33-9de2-f23edac319df" providerId="ADAL" clId="{6438D8A3-ADE5-4E16-96C0-F8B7598F7203}" dt="2023-11-29T02:26:40.129" v="1527" actId="1076"/>
          <ac:picMkLst>
            <pc:docMk/>
            <pc:sldMk cId="1429150663" sldId="1223"/>
            <ac:picMk id="10" creationId="{C2912267-E76A-9C5D-D3A6-7BB16B69F64E}"/>
          </ac:picMkLst>
        </pc:picChg>
        <pc:picChg chg="del">
          <ac:chgData name="Hilde Orten" userId="5cd89f58-eb5d-4f33-9de2-f23edac319df" providerId="ADAL" clId="{6438D8A3-ADE5-4E16-96C0-F8B7598F7203}" dt="2023-11-28T20:47:58.433" v="1060" actId="478"/>
          <ac:picMkLst>
            <pc:docMk/>
            <pc:sldMk cId="1429150663" sldId="1223"/>
            <ac:picMk id="10" creationId="{EC98CD9B-591B-01FF-FAE5-15BE443C414D}"/>
          </ac:picMkLst>
        </pc:picChg>
        <pc:picChg chg="del">
          <ac:chgData name="Hilde Orten" userId="5cd89f58-eb5d-4f33-9de2-f23edac319df" providerId="ADAL" clId="{6438D8A3-ADE5-4E16-96C0-F8B7598F7203}" dt="2023-11-29T01:45:23.214" v="1113" actId="478"/>
          <ac:picMkLst>
            <pc:docMk/>
            <pc:sldMk cId="1429150663" sldId="1223"/>
            <ac:picMk id="11" creationId="{DD836FCD-771B-28B2-196A-B667729413AE}"/>
          </ac:picMkLst>
        </pc:picChg>
        <pc:picChg chg="add del mod">
          <ac:chgData name="Hilde Orten" userId="5cd89f58-eb5d-4f33-9de2-f23edac319df" providerId="ADAL" clId="{6438D8A3-ADE5-4E16-96C0-F8B7598F7203}" dt="2023-11-29T02:20:35.341" v="1461" actId="478"/>
          <ac:picMkLst>
            <pc:docMk/>
            <pc:sldMk cId="1429150663" sldId="1223"/>
            <ac:picMk id="13" creationId="{5A957B14-BCAF-46B4-5A8B-054813665EC6}"/>
          </ac:picMkLst>
        </pc:picChg>
        <pc:picChg chg="add mod">
          <ac:chgData name="Hilde Orten" userId="5cd89f58-eb5d-4f33-9de2-f23edac319df" providerId="ADAL" clId="{6438D8A3-ADE5-4E16-96C0-F8B7598F7203}" dt="2023-11-29T02:21:44.137" v="1489" actId="1035"/>
          <ac:picMkLst>
            <pc:docMk/>
            <pc:sldMk cId="1429150663" sldId="1223"/>
            <ac:picMk id="18" creationId="{24F2F764-CF77-0B38-6B3A-414056E425D7}"/>
          </ac:picMkLst>
        </pc:picChg>
        <pc:picChg chg="add mod">
          <ac:chgData name="Hilde Orten" userId="5cd89f58-eb5d-4f33-9de2-f23edac319df" providerId="ADAL" clId="{6438D8A3-ADE5-4E16-96C0-F8B7598F7203}" dt="2023-11-29T02:21:39.960" v="1484" actId="1035"/>
          <ac:picMkLst>
            <pc:docMk/>
            <pc:sldMk cId="1429150663" sldId="1223"/>
            <ac:picMk id="20" creationId="{A0768EFA-715B-1AE0-F244-19571494D7CF}"/>
          </ac:picMkLst>
        </pc:picChg>
        <pc:picChg chg="add mod">
          <ac:chgData name="Hilde Orten" userId="5cd89f58-eb5d-4f33-9de2-f23edac319df" providerId="ADAL" clId="{6438D8A3-ADE5-4E16-96C0-F8B7598F7203}" dt="2023-11-29T02:24:56.929" v="1497" actId="14100"/>
          <ac:picMkLst>
            <pc:docMk/>
            <pc:sldMk cId="1429150663" sldId="1223"/>
            <ac:picMk id="22" creationId="{DFB86BD9-2A4F-CB0E-9CF2-F19833962EDE}"/>
          </ac:picMkLst>
        </pc:picChg>
        <pc:picChg chg="add mod">
          <ac:chgData name="Hilde Orten" userId="5cd89f58-eb5d-4f33-9de2-f23edac319df" providerId="ADAL" clId="{6438D8A3-ADE5-4E16-96C0-F8B7598F7203}" dt="2023-11-29T02:27:06.122" v="1528" actId="2085"/>
          <ac:picMkLst>
            <pc:docMk/>
            <pc:sldMk cId="1429150663" sldId="1223"/>
            <ac:picMk id="23" creationId="{AF83DD66-AC74-DCC2-56CC-E1D697ED2B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735013"/>
            <a:ext cx="6537325" cy="3678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085" y="4658598"/>
            <a:ext cx="5440680" cy="441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9913bbb0a0_0_0:notes"/>
          <p:cNvSpPr txBox="1">
            <a:spLocks noGrp="1"/>
          </p:cNvSpPr>
          <p:nvPr>
            <p:ph type="body" idx="1"/>
          </p:nvPr>
        </p:nvSpPr>
        <p:spPr>
          <a:xfrm>
            <a:off x="680085" y="4719895"/>
            <a:ext cx="5440680" cy="386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g19913bbb0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25550"/>
            <a:ext cx="5883275" cy="3309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8E8F6-8615-CF44-938C-5AB08F9B3ED7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36921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Analyses of urban </a:t>
            </a:r>
            <a:r>
              <a:rPr lang="nb-NO" dirty="0" err="1"/>
              <a:t>citizens</a:t>
            </a:r>
            <a:r>
              <a:rPr lang="nb-NO" dirty="0"/>
              <a:t> in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8E8F6-8615-CF44-938C-5AB08F9B3ED7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8939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Put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basically</a:t>
            </a:r>
            <a:r>
              <a:rPr lang="nb-NO" dirty="0"/>
              <a:t>, </a:t>
            </a:r>
            <a:r>
              <a:rPr lang="nb-NO" dirty="0" err="1"/>
              <a:t>social</a:t>
            </a:r>
            <a:r>
              <a:rPr lang="nb-NO" dirty="0"/>
              <a:t> scientists </a:t>
            </a:r>
            <a:r>
              <a:rPr lang="nb-NO" dirty="0" err="1"/>
              <a:t>usually</a:t>
            </a:r>
            <a:r>
              <a:rPr lang="nb-NO" dirty="0"/>
              <a:t> </a:t>
            </a:r>
            <a:r>
              <a:rPr lang="nb-NO" dirty="0" err="1"/>
              <a:t>don’t</a:t>
            </a:r>
            <a:r>
              <a:rPr lang="nb-NO" dirty="0"/>
              <a:t> understand </a:t>
            </a:r>
            <a:r>
              <a:rPr lang="nb-NO" dirty="0" err="1"/>
              <a:t>sensordata</a:t>
            </a:r>
            <a:r>
              <a:rPr lang="nb-NO" dirty="0"/>
              <a:t> and </a:t>
            </a:r>
            <a:r>
              <a:rPr lang="nb-NO" dirty="0" err="1"/>
              <a:t>environmental</a:t>
            </a:r>
            <a:r>
              <a:rPr lang="nb-NO" dirty="0"/>
              <a:t> scientists </a:t>
            </a:r>
            <a:r>
              <a:rPr lang="nb-NO" dirty="0" err="1"/>
              <a:t>don’t</a:t>
            </a:r>
            <a:r>
              <a:rPr lang="nb-NO" dirty="0"/>
              <a:t> understand surveydata. Lots of </a:t>
            </a:r>
            <a:r>
              <a:rPr lang="nb-NO" dirty="0" err="1"/>
              <a:t>things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be different: </a:t>
            </a:r>
            <a:r>
              <a:rPr lang="nb-NO" dirty="0" err="1"/>
              <a:t>Concepts</a:t>
            </a:r>
            <a:r>
              <a:rPr lang="nb-NO" dirty="0"/>
              <a:t>, standards, </a:t>
            </a:r>
            <a:r>
              <a:rPr lang="nb-NO" dirty="0" err="1"/>
              <a:t>methods</a:t>
            </a:r>
            <a:r>
              <a:rPr lang="nb-NO" dirty="0"/>
              <a:t>, data formats and </a:t>
            </a:r>
            <a:r>
              <a:rPr lang="nb-NO" dirty="0" err="1"/>
              <a:t>measures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8E8F6-8615-CF44-938C-5AB08F9B3ED7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127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nb-NO" dirty="0"/>
              <a:t>Metadata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key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understanding</a:t>
            </a:r>
            <a:r>
              <a:rPr lang="nb-NO" dirty="0"/>
              <a:t> of data. </a:t>
            </a:r>
          </a:p>
        </p:txBody>
      </p:sp>
    </p:spTree>
    <p:extLst>
      <p:ext uri="{BB962C8B-B14F-4D97-AF65-F5344CB8AC3E}">
        <p14:creationId xmlns:p14="http://schemas.microsoft.com/office/powerpoint/2010/main" val="164869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From </a:t>
            </a:r>
            <a:r>
              <a:rPr lang="nb-NO" dirty="0" err="1"/>
              <a:t>the</a:t>
            </a:r>
            <a:r>
              <a:rPr lang="nb-NO" dirty="0"/>
              <a:t> start of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project</a:t>
            </a:r>
            <a:r>
              <a:rPr lang="nb-NO" dirty="0"/>
              <a:t> it </a:t>
            </a:r>
            <a:r>
              <a:rPr lang="nb-NO" dirty="0" err="1"/>
              <a:t>was</a:t>
            </a:r>
            <a:r>
              <a:rPr lang="nb-NO" dirty="0"/>
              <a:t> evident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needed</a:t>
            </a:r>
            <a:r>
              <a:rPr lang="nb-NO" dirty="0"/>
              <a:t> </a:t>
            </a:r>
            <a:r>
              <a:rPr lang="nb-NO" dirty="0" err="1"/>
              <a:t>catalogue</a:t>
            </a:r>
            <a:r>
              <a:rPr lang="nb-NO" dirty="0"/>
              <a:t>  </a:t>
            </a:r>
            <a:r>
              <a:rPr lang="nb-NO" dirty="0" err="1"/>
              <a:t>details</a:t>
            </a:r>
            <a:r>
              <a:rPr lang="nb-NO" dirty="0"/>
              <a:t>, </a:t>
            </a:r>
            <a:r>
              <a:rPr lang="nb-NO" dirty="0" err="1"/>
              <a:t>structural</a:t>
            </a:r>
            <a:r>
              <a:rPr lang="nb-NO" dirty="0"/>
              <a:t> metadata as </a:t>
            </a:r>
            <a:r>
              <a:rPr lang="nb-NO" dirty="0" err="1"/>
              <a:t>well</a:t>
            </a:r>
            <a:r>
              <a:rPr lang="nb-NO" dirty="0"/>
              <a:t> as </a:t>
            </a:r>
            <a:r>
              <a:rPr lang="nb-NO" dirty="0" err="1"/>
              <a:t>definitional</a:t>
            </a:r>
            <a:r>
              <a:rPr lang="nb-NO" dirty="0"/>
              <a:t> metadata.</a:t>
            </a:r>
          </a:p>
        </p:txBody>
      </p:sp>
    </p:spTree>
    <p:extLst>
      <p:ext uri="{BB962C8B-B14F-4D97-AF65-F5344CB8AC3E}">
        <p14:creationId xmlns:p14="http://schemas.microsoft.com/office/powerpoint/2010/main" val="188888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19913bbb0a0_0_97" descr="Polyg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10" b="17702"/>
          <a:stretch/>
        </p:blipFill>
        <p:spPr>
          <a:xfrm>
            <a:off x="0" y="-4684"/>
            <a:ext cx="12217590" cy="576033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19913bbb0a0_0_97"/>
          <p:cNvSpPr txBox="1">
            <a:spLocks noGrp="1"/>
          </p:cNvSpPr>
          <p:nvPr>
            <p:ph type="ctrTitle"/>
          </p:nvPr>
        </p:nvSpPr>
        <p:spPr>
          <a:xfrm>
            <a:off x="820958" y="1878583"/>
            <a:ext cx="10550100" cy="1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19913bbb0a0_0_97"/>
          <p:cNvSpPr txBox="1">
            <a:spLocks noGrp="1"/>
          </p:cNvSpPr>
          <p:nvPr>
            <p:ph type="subTitle" idx="1"/>
          </p:nvPr>
        </p:nvSpPr>
        <p:spPr>
          <a:xfrm>
            <a:off x="820958" y="3787827"/>
            <a:ext cx="105501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4" name="Google Shape;84;g19913bbb0a0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1719" y="6077389"/>
            <a:ext cx="921538" cy="6169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" name="Google Shape;85;g19913bbb0a0_0_97"/>
          <p:cNvSpPr txBox="1"/>
          <p:nvPr/>
        </p:nvSpPr>
        <p:spPr>
          <a:xfrm>
            <a:off x="3523165" y="6070211"/>
            <a:ext cx="434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r>
              <a:rPr lang="no-NO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EOSC Future project is co-funded by the</a:t>
            </a:r>
            <a:br>
              <a:rPr lang="no-NO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no-NO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European Union Horizon Programme call </a:t>
            </a:r>
            <a:br>
              <a:rPr lang="no-NO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no-NO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INFRAEOSC-03-2020, Grant Agreement 101017536</a:t>
            </a:r>
            <a:endParaRPr sz="1200" b="0" i="0" u="none" strike="noStrike" cap="none">
              <a:solidFill>
                <a:schemeClr val="lt1"/>
              </a:solidFill>
              <a:highlight>
                <a:srgbClr val="FFFF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6" name="Google Shape;86;g19913bbb0a0_0_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9633" y="6071847"/>
            <a:ext cx="1807266" cy="62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9913bbb0a0_0_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5733" y="149364"/>
            <a:ext cx="3175310" cy="171113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19913bbb0a0_0_97"/>
          <p:cNvSpPr txBox="1"/>
          <p:nvPr/>
        </p:nvSpPr>
        <p:spPr>
          <a:xfrm>
            <a:off x="820958" y="4822141"/>
            <a:ext cx="105501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g19913bbb0a0_0_97"/>
          <p:cNvSpPr txBox="1">
            <a:spLocks noGrp="1"/>
          </p:cNvSpPr>
          <p:nvPr>
            <p:ph type="body" idx="2"/>
          </p:nvPr>
        </p:nvSpPr>
        <p:spPr>
          <a:xfrm>
            <a:off x="820959" y="4663679"/>
            <a:ext cx="105501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rbel"/>
              <a:buNone/>
              <a:defRPr sz="1900">
                <a:solidFill>
                  <a:schemeClr val="lt1"/>
                </a:solidFill>
              </a:defRPr>
            </a:lvl1pPr>
            <a:lvl2pPr marL="914400" lvl="1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o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g19913bbb0a0_0_97"/>
          <p:cNvSpPr txBox="1">
            <a:spLocks noGrp="1"/>
          </p:cNvSpPr>
          <p:nvPr>
            <p:ph type="body" idx="3"/>
          </p:nvPr>
        </p:nvSpPr>
        <p:spPr>
          <a:xfrm>
            <a:off x="820958" y="5038158"/>
            <a:ext cx="105501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rbel"/>
              <a:buNone/>
              <a:defRPr sz="1900">
                <a:solidFill>
                  <a:schemeClr val="lt1"/>
                </a:solidFill>
              </a:defRPr>
            </a:lvl1pPr>
            <a:lvl2pPr marL="914400" lvl="1" indent="-22860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25"/>
              <a:buFont typeface="Corbel"/>
              <a:buNone/>
              <a:defRPr sz="1900">
                <a:solidFill>
                  <a:schemeClr val="lt1"/>
                </a:solidFill>
              </a:defRPr>
            </a:lvl2pPr>
            <a:lvl3pPr marL="1371600" lvl="2" indent="-22860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rbel"/>
              <a:buNone/>
              <a:defRPr sz="1900">
                <a:solidFill>
                  <a:schemeClr val="lt1"/>
                </a:solidFill>
              </a:defRPr>
            </a:lvl3pPr>
            <a:lvl4pPr marL="1828800" lvl="3" indent="-22860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Corbel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orbel"/>
              <a:buNone/>
              <a:defRPr sz="19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D379-F622-6B48-A449-520E2574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9035B-EF99-4540-A2CF-25ACE14B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Clr>
                <a:schemeClr val="tx2"/>
              </a:buClr>
              <a:buFont typeface="+mj-lt"/>
              <a:buAutoNum type="arabicPeriod"/>
              <a:defRPr/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/>
            </a:lvl2pPr>
            <a:lvl3pPr marL="1371600" indent="-457200">
              <a:buClr>
                <a:schemeClr val="accent3"/>
              </a:buClr>
              <a:buFont typeface="+mj-lt"/>
              <a:buAutoNum type="romanLcPeriod"/>
              <a:defRPr/>
            </a:lvl3pPr>
            <a:lvl4pPr marL="1714500" indent="-342900">
              <a:buClr>
                <a:schemeClr val="tx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lphaL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F820E-8A70-524D-94C1-779DAC57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11/29/2023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060A-0FDB-1848-8141-F5CB1F02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654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hyperlink" Target="https://ess.sikt.no/en/?tab=overview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orldfair-project.eu/the-project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europeansocialsurvey.org/esslabs/" TargetMode="External"/><Relationship Id="rId4" Type="http://schemas.openxmlformats.org/officeDocument/2006/relationships/hyperlink" Target="https://eosc-portal.e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s.sikt.no/en/?tab=overview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9913bbb0a0_0_0"/>
          <p:cNvSpPr txBox="1">
            <a:spLocks noGrp="1"/>
          </p:cNvSpPr>
          <p:nvPr>
            <p:ph type="ctrTitle"/>
          </p:nvPr>
        </p:nvSpPr>
        <p:spPr>
          <a:xfrm>
            <a:off x="583449" y="1223225"/>
            <a:ext cx="11371200" cy="1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no-NO" sz="3600" dirty="0"/>
              <a:t> </a:t>
            </a:r>
            <a:endParaRPr sz="3600" dirty="0"/>
          </a:p>
        </p:txBody>
      </p:sp>
      <p:sp>
        <p:nvSpPr>
          <p:cNvPr id="96" name="Google Shape;96;g19913bbb0a0_0_0"/>
          <p:cNvSpPr txBox="1">
            <a:spLocks noGrp="1"/>
          </p:cNvSpPr>
          <p:nvPr>
            <p:ph type="body" idx="3"/>
          </p:nvPr>
        </p:nvSpPr>
        <p:spPr>
          <a:xfrm>
            <a:off x="1491000" y="4851958"/>
            <a:ext cx="105501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sz="1800" dirty="0">
                <a:solidFill>
                  <a:schemeClr val="bg1"/>
                </a:solidFill>
              </a:rPr>
              <a:t>European DDI User Conference (EDDI), Ljubljana 28 – 30 November 2023 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97" name="Google Shape;97;g19913bbb0a0_0_0"/>
          <p:cNvSpPr txBox="1"/>
          <p:nvPr/>
        </p:nvSpPr>
        <p:spPr>
          <a:xfrm>
            <a:off x="323949" y="1728727"/>
            <a:ext cx="11890200" cy="382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The role of metadata in the EOSC Future Science Project ‘Climate Neutral and Smart Cities’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nb-NO"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nb-NO"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Hilde Orten, Joachim Wackerow, Arofan Gregory, Benjamin Beuster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Sikt - Norwegian Agency for Shared Services in Education and Research</a:t>
            </a:r>
            <a:endParaRPr lang="nb-NO"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nb-NO"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9DF238BE-0341-0F1C-0F28-0EB60640EBF5}"/>
              </a:ext>
            </a:extLst>
          </p:cNvPr>
          <p:cNvSpPr txBox="1"/>
          <p:nvPr/>
        </p:nvSpPr>
        <p:spPr>
          <a:xfrm>
            <a:off x="483999" y="1634640"/>
            <a:ext cx="618791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Existing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ESS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Data Portal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DDI-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Lifecycle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Colectica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to ESS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Rich variable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descriptions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metadata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nice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rendering of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visualisations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Chosen</a:t>
            </a: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nb-NO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nb-NO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nb-NO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deliverables</a:t>
            </a: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nb-NO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nb-N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55C40D6-1B6E-0EF5-93C7-3BD989FF3B56}"/>
              </a:ext>
            </a:extLst>
          </p:cNvPr>
          <p:cNvSpPr txBox="1"/>
          <p:nvPr/>
        </p:nvSpPr>
        <p:spPr>
          <a:xfrm>
            <a:off x="2660728" y="448639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786769EE-EA76-1980-15B0-C4F639DD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4" y="309077"/>
            <a:ext cx="11661912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                      Data Portal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2912267-E76A-9C5D-D3A6-7BB16B69F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936" y="1496567"/>
            <a:ext cx="4800546" cy="3730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24F2F764-CF77-0B38-6B3A-414056E42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683" y="5417468"/>
            <a:ext cx="1380453" cy="1333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A0768EFA-715B-1AE0-F244-19571494D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5418854"/>
            <a:ext cx="2694553" cy="1333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DFB86BD9-2A4F-CB0E-9CF2-F19833962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8555" y="5417468"/>
            <a:ext cx="1215989" cy="1333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AF83DD66-AC74-DCC2-56CC-E1D697ED2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761" y="447149"/>
            <a:ext cx="2202407" cy="10494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15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C5E41-F4C0-B279-924A-07B059B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1" y="132282"/>
            <a:ext cx="10515600" cy="1325563"/>
          </a:xfrm>
        </p:spPr>
        <p:txBody>
          <a:bodyPr/>
          <a:lstStyle/>
          <a:p>
            <a:r>
              <a:rPr lang="nb-NO" b="1" dirty="0" err="1"/>
              <a:t>But</a:t>
            </a:r>
            <a:r>
              <a:rPr lang="nb-NO" b="1" dirty="0"/>
              <a:t> </a:t>
            </a:r>
            <a:r>
              <a:rPr lang="nb-NO" b="1" dirty="0" err="1"/>
              <a:t>what</a:t>
            </a:r>
            <a:r>
              <a:rPr lang="nb-NO" b="1" dirty="0"/>
              <a:t> </a:t>
            </a:r>
            <a:r>
              <a:rPr lang="nb-NO" b="1" dirty="0" err="1"/>
              <a:t>about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process</a:t>
            </a:r>
            <a:r>
              <a:rPr lang="nb-NO" b="1" dirty="0"/>
              <a:t>?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BA36597-8A92-7867-55B4-643F1AB0B98C}"/>
              </a:ext>
            </a:extLst>
          </p:cNvPr>
          <p:cNvSpPr txBox="1"/>
          <p:nvPr/>
        </p:nvSpPr>
        <p:spPr>
          <a:xfrm>
            <a:off x="472682" y="1377943"/>
            <a:ext cx="112780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Multi disciplinary research is not the norm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Experts from different domains need to work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    in collaboration to ensure quality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Rich provenance information required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Processes and methods need to be transparent and machine readable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For researchers new to one or more of the domains to understand and learn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For experts in a domain to review and evaluate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Reuse or not based on evaluations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We developed a provenance description application prototype to make our indicator production and data integration processes fully transparent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FF4E317E-6B2F-49BF-9123-2E1CB6414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619" y="1714748"/>
            <a:ext cx="3166065" cy="1605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345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789121-7C2E-4634-FC4F-3CD1B8B7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48"/>
            <a:ext cx="10515600" cy="954244"/>
          </a:xfrm>
        </p:spPr>
        <p:txBody>
          <a:bodyPr>
            <a:normAutofit fontScale="90000"/>
          </a:bodyPr>
          <a:lstStyle/>
          <a:p>
            <a:r>
              <a:rPr lang="nb-NO" sz="3600" b="1" dirty="0"/>
              <a:t>DDI-CDI </a:t>
            </a:r>
            <a:r>
              <a:rPr lang="nb-NO" sz="3600" b="1" dirty="0" err="1"/>
              <a:t>based</a:t>
            </a:r>
            <a:r>
              <a:rPr lang="nb-NO" sz="3600" b="1" dirty="0"/>
              <a:t> </a:t>
            </a:r>
            <a:r>
              <a:rPr lang="nb-NO" sz="3600" b="1" dirty="0" err="1"/>
              <a:t>process</a:t>
            </a:r>
            <a:r>
              <a:rPr lang="nb-NO" sz="3600" b="1" dirty="0"/>
              <a:t> </a:t>
            </a:r>
            <a:r>
              <a:rPr lang="nb-NO" sz="3600" b="1" dirty="0" err="1"/>
              <a:t>description</a:t>
            </a:r>
            <a:r>
              <a:rPr lang="nb-NO" sz="3600" b="1" dirty="0"/>
              <a:t> </a:t>
            </a:r>
            <a:r>
              <a:rPr lang="nb-NO" sz="3600" b="1" dirty="0" err="1"/>
              <a:t>application</a:t>
            </a:r>
            <a:r>
              <a:rPr lang="nb-NO" sz="3600" b="1" dirty="0"/>
              <a:t> prototype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E753C0-F8BB-A473-2842-2F325F88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A41E156-33C6-94BC-A23E-C6B8E81B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244"/>
            <a:ext cx="11941331" cy="59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1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C5E41-F4C0-B279-924A-07B059B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24577"/>
            <a:ext cx="10515600" cy="1325563"/>
          </a:xfrm>
        </p:spPr>
        <p:txBody>
          <a:bodyPr/>
          <a:lstStyle/>
          <a:p>
            <a:r>
              <a:rPr lang="nb-NO" b="1" dirty="0"/>
              <a:t>                                  </a:t>
            </a:r>
            <a:br>
              <a:rPr lang="nb-NO" b="1" dirty="0"/>
            </a:br>
            <a:r>
              <a:rPr lang="nb-NO" sz="3600" b="1" dirty="0"/>
              <a:t>as basis for </a:t>
            </a:r>
            <a:r>
              <a:rPr lang="nb-NO" sz="3600" b="1" dirty="0" err="1"/>
              <a:t>the</a:t>
            </a:r>
            <a:r>
              <a:rPr lang="nb-NO" sz="3600" b="1" dirty="0"/>
              <a:t> </a:t>
            </a:r>
            <a:r>
              <a:rPr lang="nb-NO" sz="3600" b="1" dirty="0" err="1"/>
              <a:t>provenance</a:t>
            </a:r>
            <a:r>
              <a:rPr lang="nb-NO" sz="3600" b="1" dirty="0"/>
              <a:t> </a:t>
            </a:r>
            <a:r>
              <a:rPr lang="nb-NO" sz="3600" b="1" dirty="0" err="1"/>
              <a:t>description</a:t>
            </a:r>
            <a:r>
              <a:rPr lang="nb-NO" sz="3600" b="1" dirty="0"/>
              <a:t> prototype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BA36597-8A92-7867-55B4-643F1AB0B98C}"/>
              </a:ext>
            </a:extLst>
          </p:cNvPr>
          <p:cNvSpPr txBox="1"/>
          <p:nvPr/>
        </p:nvSpPr>
        <p:spPr>
          <a:xfrm>
            <a:off x="762000" y="2787830"/>
            <a:ext cx="106014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Based on W3C’s PROV, but better fit for the purpose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Documentation of detailed provenance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Independent module in CDI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Work together with DDI-Lifecycle entities or any other domain components</a:t>
            </a:r>
          </a:p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7F366C-3033-3FB9-0730-1ED30FCC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96" y="435992"/>
            <a:ext cx="4090988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82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C5E41-F4C0-B279-924A-07B059B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0" y="467668"/>
            <a:ext cx="12328785" cy="1325563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                         </a:t>
            </a:r>
            <a:br>
              <a:rPr lang="nb-NO" b="1" dirty="0"/>
            </a:br>
            <a:br>
              <a:rPr lang="nb-NO" b="1" dirty="0"/>
            </a:br>
            <a:br>
              <a:rPr lang="nb-NO" b="1" dirty="0"/>
            </a:br>
            <a:r>
              <a:rPr lang="nb-NO" b="1" dirty="0"/>
              <a:t>        </a:t>
            </a:r>
            <a:br>
              <a:rPr lang="nb-NO" b="1" dirty="0"/>
            </a:br>
            <a:r>
              <a:rPr lang="nb-NO" b="1" dirty="0"/>
              <a:t>	</a:t>
            </a:r>
            <a:r>
              <a:rPr lang="nb-NO" sz="3200" b="1" dirty="0"/>
              <a:t>as basis for </a:t>
            </a:r>
            <a:r>
              <a:rPr lang="nb-NO" sz="3200" b="1" dirty="0" err="1"/>
              <a:t>multi-diciplinary</a:t>
            </a:r>
            <a:r>
              <a:rPr lang="nb-NO" sz="3200" b="1" dirty="0"/>
              <a:t> </a:t>
            </a:r>
            <a:r>
              <a:rPr lang="nb-NO" sz="3200" b="1" dirty="0" err="1"/>
              <a:t>infrastructure</a:t>
            </a:r>
            <a:r>
              <a:rPr lang="nb-NO" sz="3200" b="1" dirty="0"/>
              <a:t> </a:t>
            </a:r>
            <a:r>
              <a:rPr lang="nb-NO" sz="3200" b="1" dirty="0" err="1"/>
              <a:t>development</a:t>
            </a:r>
            <a:endParaRPr lang="nb-NO" sz="3200" b="1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BA36597-8A92-7867-55B4-643F1AB0B98C}"/>
              </a:ext>
            </a:extLst>
          </p:cNvPr>
          <p:cNvSpPr txBox="1"/>
          <p:nvPr/>
        </p:nvSpPr>
        <p:spPr>
          <a:xfrm>
            <a:off x="1411110" y="2237051"/>
            <a:ext cx="1078089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Advantage as a structural 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Granular data descriptions covering multiple data structure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Model based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Domain independent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Designed to work together with other standards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Allows for cross-domain FAIR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Core component in the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WorldFair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project’s Cross Domain Interoperability Framework (CDIF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7F366C-3033-3FB9-0730-1ED30FCC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28" y="467668"/>
            <a:ext cx="3988927" cy="10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8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93E64A-2CCA-12AA-AAFE-E44C6D12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           </a:t>
            </a:r>
            <a:r>
              <a:rPr lang="nb-NO" b="1" dirty="0" err="1"/>
              <a:t>Contributors</a:t>
            </a:r>
            <a:endParaRPr lang="nb-NO" b="1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E1F303-6393-EA29-9199-08931D973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9038" y="1771224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Eric Harrison (ESS HQ City University of London)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Hilde Orten, Eirik Stavestrand, Hanna Thome Grieg, Benjamin Beuster, </a:t>
            </a:r>
          </a:p>
          <a:p>
            <a:pPr marL="114300" indent="0">
              <a:buNone/>
            </a:pPr>
            <a:r>
              <a:rPr lang="nb-NO" sz="4000" dirty="0"/>
              <a:t>    Archana Bidargaddi, Carl-Erik Herheim, Bjarne Øymyr, Åse Jorun Holthe-Tveit (Sikt)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Joachim Wackerow, Arofan Gregory (Consultants for Sikt)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Iris Alfredsson, David Rayner, Ilse </a:t>
            </a:r>
            <a:r>
              <a:rPr lang="nb-NO" sz="4000" dirty="0" err="1"/>
              <a:t>Laze</a:t>
            </a:r>
            <a:r>
              <a:rPr lang="nb-NO" sz="4000" dirty="0"/>
              <a:t> (SND)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Hannah Clark (IAGOS)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Irena Brvar Vipavc, Maja Dolinar (ADP)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Experts from NILU and </a:t>
            </a:r>
            <a:r>
              <a:rPr lang="nb-NO" sz="4000" dirty="0" err="1"/>
              <a:t>the</a:t>
            </a:r>
            <a:r>
              <a:rPr lang="nb-NO" sz="4000" dirty="0"/>
              <a:t> Norwegian </a:t>
            </a:r>
            <a:r>
              <a:rPr lang="nb-NO" sz="4000" dirty="0" err="1"/>
              <a:t>Meteorological</a:t>
            </a:r>
            <a:r>
              <a:rPr lang="nb-NO" sz="4000" dirty="0"/>
              <a:t> Institute</a:t>
            </a:r>
            <a:endParaRPr lang="nb-NO" dirty="0"/>
          </a:p>
          <a:p>
            <a:pPr marL="11430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4400" dirty="0" err="1"/>
              <a:t>Thanks</a:t>
            </a:r>
            <a:r>
              <a:rPr lang="nb-NO" sz="4400" dirty="0"/>
              <a:t> to </a:t>
            </a:r>
            <a:r>
              <a:rPr lang="nb-NO" sz="4400" dirty="0" err="1"/>
              <a:t>the</a:t>
            </a:r>
            <a:r>
              <a:rPr lang="nb-NO" sz="4400" dirty="0"/>
              <a:t> EOSC </a:t>
            </a:r>
            <a:r>
              <a:rPr lang="nb-NO" sz="4400" dirty="0" err="1"/>
              <a:t>Future</a:t>
            </a:r>
            <a:r>
              <a:rPr lang="nb-NO" sz="4400" dirty="0"/>
              <a:t> team and </a:t>
            </a:r>
            <a:r>
              <a:rPr lang="nb-NO" sz="4400" dirty="0" err="1"/>
              <a:t>the</a:t>
            </a:r>
            <a:r>
              <a:rPr lang="nb-NO" sz="4400" dirty="0"/>
              <a:t> WP6 lead for </a:t>
            </a:r>
            <a:r>
              <a:rPr lang="nb-NO" sz="4400" dirty="0" err="1"/>
              <a:t>making</a:t>
            </a:r>
            <a:r>
              <a:rPr lang="nb-NO" sz="4400" dirty="0"/>
              <a:t> </a:t>
            </a:r>
            <a:r>
              <a:rPr lang="nb-NO" sz="4400" dirty="0" err="1"/>
              <a:t>this</a:t>
            </a:r>
            <a:r>
              <a:rPr lang="nb-NO" sz="4400" dirty="0"/>
              <a:t> </a:t>
            </a:r>
            <a:r>
              <a:rPr lang="nb-NO" sz="4400" dirty="0" err="1"/>
              <a:t>possible</a:t>
            </a:r>
            <a:endParaRPr lang="nb-NO" sz="4400" dirty="0"/>
          </a:p>
          <a:p>
            <a:pPr marL="114300" indent="0">
              <a:buNone/>
            </a:pPr>
            <a:endParaRPr lang="nb-NO" sz="4400" dirty="0"/>
          </a:p>
          <a:p>
            <a:pPr marL="114300" indent="0">
              <a:buNone/>
            </a:pPr>
            <a:endParaRPr lang="nb-NO" sz="4400" dirty="0"/>
          </a:p>
          <a:p>
            <a:pPr>
              <a:buFont typeface="Wingdings" panose="05000000000000000000" pitchFamily="2" charset="2"/>
              <a:buChar char="§"/>
            </a:pPr>
            <a:endParaRPr lang="nb-NO" sz="4400" dirty="0"/>
          </a:p>
          <a:p>
            <a:pPr marL="114300" indent="0">
              <a:buNone/>
            </a:pPr>
            <a:endParaRPr lang="nb-NO" sz="4400" dirty="0"/>
          </a:p>
        </p:txBody>
      </p:sp>
      <p:pic>
        <p:nvPicPr>
          <p:cNvPr id="5" name="Google Shape;133;p5">
            <a:extLst>
              <a:ext uri="{FF2B5EF4-FFF2-40B4-BE49-F238E27FC236}">
                <a16:creationId xmlns:a16="http://schemas.microsoft.com/office/drawing/2014/main" id="{80EE335F-D21E-739A-7580-D7B9444D20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9039" y="533889"/>
            <a:ext cx="2526284" cy="9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4;p5">
            <a:extLst>
              <a:ext uri="{FF2B5EF4-FFF2-40B4-BE49-F238E27FC236}">
                <a16:creationId xmlns:a16="http://schemas.microsoft.com/office/drawing/2014/main" id="{F92470B5-82C5-786D-B377-47896515EB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4313" y="454377"/>
            <a:ext cx="1683025" cy="93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94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CF7279-0CC4-AB97-0AF1-89C1D866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040" y="296691"/>
            <a:ext cx="7472296" cy="1325563"/>
          </a:xfrm>
        </p:spPr>
        <p:txBody>
          <a:bodyPr>
            <a:normAutofit/>
          </a:bodyPr>
          <a:lstStyle/>
          <a:p>
            <a:r>
              <a:rPr lang="nb-NO" b="1" dirty="0"/>
              <a:t>Links to </a:t>
            </a:r>
            <a:r>
              <a:rPr lang="nb-NO" b="1" dirty="0" err="1"/>
              <a:t>resources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624842-B155-F647-86AD-DEDDB15C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825624"/>
            <a:ext cx="12032974" cy="4939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- EOSC Exchange p</a:t>
            </a:r>
            <a:r>
              <a:rPr lang="en-US" sz="2000" dirty="0">
                <a:effectLst/>
              </a:rPr>
              <a:t>rovides a European delivery channel connecting the demand-side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and the supply-side of the EOSC and all its stakeholders.</a:t>
            </a:r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nb-NO" sz="2000" dirty="0"/>
              <a:t>Gateway to ESS Labs </a:t>
            </a:r>
            <a:r>
              <a:rPr lang="nb-NO" sz="2000" dirty="0" err="1"/>
              <a:t>where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project</a:t>
            </a:r>
            <a:r>
              <a:rPr lang="nb-NO" sz="2000" dirty="0"/>
              <a:t> </a:t>
            </a:r>
            <a:r>
              <a:rPr lang="nb-NO" sz="2000" dirty="0" err="1"/>
              <a:t>deliverables</a:t>
            </a:r>
            <a:r>
              <a:rPr lang="nb-NO" sz="2000" dirty="0"/>
              <a:t> from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Climate</a:t>
            </a:r>
            <a:r>
              <a:rPr lang="nb-NO" sz="2000" dirty="0"/>
              <a:t> </a:t>
            </a:r>
            <a:r>
              <a:rPr lang="nb-NO" sz="2000" dirty="0" err="1"/>
              <a:t>Neutral</a:t>
            </a:r>
            <a:r>
              <a:rPr lang="nb-NO" sz="2000" dirty="0"/>
              <a:t> and Smart </a:t>
            </a:r>
            <a:r>
              <a:rPr lang="nb-NO" sz="2000" dirty="0" err="1"/>
              <a:t>Cities</a:t>
            </a:r>
            <a:r>
              <a:rPr lang="nb-NO" sz="2000" dirty="0"/>
              <a:t> </a:t>
            </a:r>
            <a:r>
              <a:rPr lang="nb-NO" sz="2000" dirty="0" err="1"/>
              <a:t>project</a:t>
            </a:r>
            <a:r>
              <a:rPr lang="nb-NO" sz="2000" dirty="0"/>
              <a:t> </a:t>
            </a:r>
            <a:r>
              <a:rPr lang="nb-NO" sz="2000" dirty="0" err="1"/>
              <a:t>can</a:t>
            </a:r>
            <a:r>
              <a:rPr lang="nb-NO" sz="2000" dirty="0"/>
              <a:t> be </a:t>
            </a:r>
            <a:r>
              <a:rPr lang="nb-NO" sz="2000" dirty="0" err="1"/>
              <a:t>found</a:t>
            </a:r>
            <a:endParaRPr lang="nb-NO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EOSC Portal: https://eosc-portal.eu</a:t>
            </a:r>
          </a:p>
          <a:p>
            <a:pPr marL="0" indent="0">
              <a:buNone/>
            </a:pPr>
            <a:endParaRPr lang="en-US" dirty="0">
              <a:solidFill>
                <a:srgbClr val="212529"/>
              </a:solidFill>
              <a:latin typeface="Inter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to ESS Labs: https://www.europeansocialsurvey.org/esslabs</a:t>
            </a:r>
            <a:br>
              <a:rPr lang="en-US" sz="20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b="0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to Reuse and Reproducibility paper (Gregory et. al. 2023): https://preprints.arphahub.com/article/115047/list/11/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B135031-5BA5-6A26-1A87-B37E0444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103" y="3354558"/>
            <a:ext cx="3074504" cy="1216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09BB514-B714-7915-F13F-ABD82781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892" y="3992184"/>
            <a:ext cx="1754467" cy="15645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708105C-92F1-0C2A-3B09-B3D1AE445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320"/>
            <a:ext cx="3091070" cy="187498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75C39803-B7FD-166B-6391-051F17CB52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179"/>
          <a:stretch/>
        </p:blipFill>
        <p:spPr>
          <a:xfrm>
            <a:off x="9542677" y="5101740"/>
            <a:ext cx="1976983" cy="14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4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D4BFA495-0779-D495-69C8-69F697F67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150" y="4904701"/>
            <a:ext cx="1453212" cy="161892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FC3AFA1-4102-DE33-E3FE-BBD1306B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81" y="815974"/>
            <a:ext cx="10515600" cy="1325563"/>
          </a:xfrm>
        </p:spPr>
        <p:txBody>
          <a:bodyPr/>
          <a:lstStyle/>
          <a:p>
            <a:r>
              <a:rPr lang="nb-NO" b="1" dirty="0" err="1"/>
              <a:t>Thank</a:t>
            </a:r>
            <a:r>
              <a:rPr lang="nb-NO" b="1" dirty="0"/>
              <a:t> </a:t>
            </a:r>
            <a:r>
              <a:rPr lang="nb-NO" b="1" dirty="0" err="1"/>
              <a:t>you</a:t>
            </a:r>
            <a:r>
              <a:rPr lang="nb-NO" b="1" dirty="0"/>
              <a:t> </a:t>
            </a:r>
            <a:r>
              <a:rPr lang="nb-NO" b="1" dirty="0" err="1"/>
              <a:t>very</a:t>
            </a:r>
            <a:r>
              <a:rPr lang="nb-NO" b="1" dirty="0"/>
              <a:t> </a:t>
            </a:r>
            <a:r>
              <a:rPr lang="nb-NO" b="1" dirty="0" err="1"/>
              <a:t>much</a:t>
            </a:r>
            <a:r>
              <a:rPr lang="nb-NO" b="1" dirty="0"/>
              <a:t> for </a:t>
            </a:r>
            <a:r>
              <a:rPr lang="nb-NO" b="1" dirty="0" err="1"/>
              <a:t>your</a:t>
            </a:r>
            <a:r>
              <a:rPr lang="nb-NO" b="1" dirty="0"/>
              <a:t> </a:t>
            </a:r>
            <a:r>
              <a:rPr lang="nb-NO" b="1" dirty="0" err="1"/>
              <a:t>attention</a:t>
            </a:r>
            <a:r>
              <a:rPr lang="nb-NO" b="1" dirty="0"/>
              <a:t>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A01150-54A9-48BE-8FA0-727F45E2E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nb-NO" sz="4400" b="1" dirty="0"/>
              <a:t>Questions or </a:t>
            </a:r>
            <a:r>
              <a:rPr lang="nb-NO" sz="4400" b="1" dirty="0" err="1"/>
              <a:t>comments</a:t>
            </a:r>
            <a:r>
              <a:rPr lang="nb-NO" sz="4400" b="1" dirty="0"/>
              <a:t>?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D6BE7D3-E9DC-5C1A-4D42-2F2C5A0B5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885" y="4866563"/>
            <a:ext cx="1393340" cy="1618928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C9816C0-6D30-B1FE-624F-A637118FAD1C}"/>
              </a:ext>
            </a:extLst>
          </p:cNvPr>
          <p:cNvSpPr txBox="1"/>
          <p:nvPr/>
        </p:nvSpPr>
        <p:spPr>
          <a:xfrm rot="19167916">
            <a:off x="6522891" y="4212357"/>
            <a:ext cx="867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7A3308E-8D0A-AF4F-4D60-40AB2295C352}"/>
              </a:ext>
            </a:extLst>
          </p:cNvPr>
          <p:cNvSpPr txBox="1"/>
          <p:nvPr/>
        </p:nvSpPr>
        <p:spPr>
          <a:xfrm rot="1086228">
            <a:off x="7470110" y="4366087"/>
            <a:ext cx="867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75CD629D-D7F3-4C75-ED32-6DA12F91651A}"/>
              </a:ext>
            </a:extLst>
          </p:cNvPr>
          <p:cNvSpPr txBox="1"/>
          <p:nvPr/>
        </p:nvSpPr>
        <p:spPr>
          <a:xfrm rot="21433532">
            <a:off x="7001509" y="4221623"/>
            <a:ext cx="867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50C6A7A-9612-5A45-A353-A491E97FD259}"/>
              </a:ext>
            </a:extLst>
          </p:cNvPr>
          <p:cNvSpPr txBox="1"/>
          <p:nvPr/>
        </p:nvSpPr>
        <p:spPr>
          <a:xfrm rot="19167916">
            <a:off x="8012772" y="4255573"/>
            <a:ext cx="867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6D8AD986-91C4-8B05-8DEF-51A1B6B7E7F0}"/>
              </a:ext>
            </a:extLst>
          </p:cNvPr>
          <p:cNvSpPr txBox="1"/>
          <p:nvPr/>
        </p:nvSpPr>
        <p:spPr>
          <a:xfrm rot="21433532">
            <a:off x="8491390" y="4264839"/>
            <a:ext cx="867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065437F8-FA74-536A-AF92-2AB57BE645DB}"/>
              </a:ext>
            </a:extLst>
          </p:cNvPr>
          <p:cNvSpPr txBox="1"/>
          <p:nvPr/>
        </p:nvSpPr>
        <p:spPr>
          <a:xfrm rot="1968302">
            <a:off x="8858885" y="4441192"/>
            <a:ext cx="867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216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F7EB-63EF-911F-5CE2-013236A6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6" y="394121"/>
            <a:ext cx="11096418" cy="1325563"/>
          </a:xfrm>
        </p:spPr>
        <p:txBody>
          <a:bodyPr>
            <a:normAutofit fontScale="90000"/>
          </a:bodyPr>
          <a:lstStyle/>
          <a:p>
            <a:r>
              <a:rPr lang="nb-NO" sz="4000" b="1" dirty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nb-NO" sz="4000" b="1" dirty="0" err="1"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lang="nb-NO" sz="4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4000" b="1" dirty="0" err="1">
                <a:latin typeface="Calibri"/>
                <a:ea typeface="Calibri"/>
                <a:cs typeface="Calibri"/>
                <a:sym typeface="Calibri"/>
              </a:rPr>
              <a:t>Neutral</a:t>
            </a:r>
            <a:r>
              <a:rPr lang="nb-NO" sz="4000" b="1" dirty="0">
                <a:latin typeface="Calibri"/>
                <a:ea typeface="Calibri"/>
                <a:cs typeface="Calibri"/>
                <a:sym typeface="Calibri"/>
              </a:rPr>
              <a:t> and Smart </a:t>
            </a:r>
            <a:r>
              <a:rPr lang="nb-NO" sz="4000" b="1" dirty="0" err="1">
                <a:latin typeface="Calibri"/>
                <a:ea typeface="Calibri"/>
                <a:cs typeface="Calibri"/>
                <a:sym typeface="Calibri"/>
              </a:rPr>
              <a:t>Cities</a:t>
            </a:r>
            <a:r>
              <a:rPr lang="nb-NO" sz="4000" b="1" dirty="0">
                <a:latin typeface="Calibri"/>
                <a:ea typeface="Calibri"/>
                <a:cs typeface="Calibri"/>
                <a:sym typeface="Calibri"/>
              </a:rPr>
              <a:t> Science Project</a:t>
            </a:r>
            <a:br>
              <a:rPr lang="nb-NO" sz="4000" dirty="0">
                <a:latin typeface="Calibri"/>
                <a:ea typeface="Calibri"/>
                <a:cs typeface="Calibri"/>
                <a:sym typeface="Calibri"/>
              </a:rPr>
            </a:br>
            <a:endParaRPr lang="en-B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C285A-3496-0127-84FF-3EA083A3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75" y="2321775"/>
            <a:ext cx="11197641" cy="5110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Tx/>
              <a:buNone/>
            </a:pPr>
            <a:endParaRPr lang="en-GB" sz="2000" dirty="0"/>
          </a:p>
          <a:p>
            <a:pPr marL="0" indent="0">
              <a:buClrTx/>
              <a:buNone/>
            </a:pPr>
            <a:endParaRPr lang="en-BE" sz="2000" i="1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BCD1F24-C7B9-CEA8-ED6B-E12AD7D16E8D}"/>
              </a:ext>
            </a:extLst>
          </p:cNvPr>
          <p:cNvSpPr txBox="1"/>
          <p:nvPr/>
        </p:nvSpPr>
        <p:spPr>
          <a:xfrm>
            <a:off x="22306" y="1278299"/>
            <a:ext cx="1209016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Science Project 9 under WP6, Taks 3 of EOSC Future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Exploration of the scientific requirements for multi-disciplinary research</a:t>
            </a:r>
          </a:p>
          <a:p>
            <a:endParaRPr lang="en-GB" sz="2400" dirty="0"/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Based on a practical example to identify requirements/issues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Topics: Urban citizen’s attitudes, values and behaviours, air quality and climate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Involving expertise needed from the relevant domains working in collaboration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Clusters involved:  SSHOC and ENVRI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Identify needed metadata and systems  for supporting research</a:t>
            </a:r>
          </a:p>
          <a:p>
            <a:endParaRPr lang="en-GB" sz="2400" dirty="0"/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Rich provenance required for diverse data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Process description application prototype developed to explain data integration processes to users</a:t>
            </a:r>
            <a:endParaRPr lang="en-US" sz="2000" dirty="0"/>
          </a:p>
          <a:p>
            <a:endParaRPr lang="nb-NO" dirty="0"/>
          </a:p>
        </p:txBody>
      </p:sp>
      <p:pic>
        <p:nvPicPr>
          <p:cNvPr id="4" name="Google Shape;133;p5">
            <a:extLst>
              <a:ext uri="{FF2B5EF4-FFF2-40B4-BE49-F238E27FC236}">
                <a16:creationId xmlns:a16="http://schemas.microsoft.com/office/drawing/2014/main" id="{FCC6C1D3-DD10-AB1A-C8ED-416863E631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9210" y="5928919"/>
            <a:ext cx="1630017" cy="56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4;p5">
            <a:extLst>
              <a:ext uri="{FF2B5EF4-FFF2-40B4-BE49-F238E27FC236}">
                <a16:creationId xmlns:a16="http://schemas.microsoft.com/office/drawing/2014/main" id="{C62BD423-3E05-F550-FBD0-A040E48039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1556" y="5928918"/>
            <a:ext cx="965750" cy="565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51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02396C-C6F6-9CD8-82D0-FBD2C8FF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60" y="658744"/>
            <a:ext cx="11191240" cy="1084331"/>
          </a:xfrm>
        </p:spPr>
        <p:txBody>
          <a:bodyPr/>
          <a:lstStyle/>
          <a:p>
            <a:r>
              <a:rPr lang="nb-NO" sz="3600" b="1" dirty="0" err="1"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lang="nb-NO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3600" b="1" dirty="0" err="1">
                <a:latin typeface="Calibri"/>
                <a:ea typeface="Calibri"/>
                <a:cs typeface="Calibri"/>
                <a:sym typeface="Calibri"/>
              </a:rPr>
              <a:t>Neutral</a:t>
            </a:r>
            <a:r>
              <a:rPr lang="nb-NO" sz="3600" b="1" dirty="0">
                <a:latin typeface="Calibri"/>
                <a:ea typeface="Calibri"/>
                <a:cs typeface="Calibri"/>
                <a:sym typeface="Calibri"/>
              </a:rPr>
              <a:t> and Smart </a:t>
            </a:r>
            <a:r>
              <a:rPr lang="nb-NO" sz="3600" b="1" dirty="0" err="1">
                <a:latin typeface="Calibri"/>
                <a:ea typeface="Calibri"/>
                <a:cs typeface="Calibri"/>
                <a:sym typeface="Calibri"/>
              </a:rPr>
              <a:t>Cities</a:t>
            </a:r>
            <a:r>
              <a:rPr lang="nb-NO" sz="3600" b="1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nb-NO" sz="3600" b="1" dirty="0" err="1"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lang="nb-NO" b="1" dirty="0"/>
          </a:p>
        </p:txBody>
      </p:sp>
      <p:pic>
        <p:nvPicPr>
          <p:cNvPr id="4" name="Google Shape;166;p9">
            <a:extLst>
              <a:ext uri="{FF2B5EF4-FFF2-40B4-BE49-F238E27FC236}">
                <a16:creationId xmlns:a16="http://schemas.microsoft.com/office/drawing/2014/main" id="{8CD5D085-6FBB-678A-E4DE-A14F84D378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9540" y="2433780"/>
            <a:ext cx="3873832" cy="24657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426128C-2278-4ACA-8153-BCB9752C81A4}"/>
              </a:ext>
            </a:extLst>
          </p:cNvPr>
          <p:cNvSpPr txBox="1"/>
          <p:nvPr/>
        </p:nvSpPr>
        <p:spPr>
          <a:xfrm>
            <a:off x="314325" y="1743075"/>
            <a:ext cx="604837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Demonstrate that relevant </a:t>
            </a:r>
            <a:r>
              <a:rPr lang="en-US" sz="2000" b="1" dirty="0"/>
              <a:t>environmental data </a:t>
            </a:r>
            <a:r>
              <a:rPr lang="en-US" sz="2000" dirty="0"/>
              <a:t>and </a:t>
            </a:r>
            <a:r>
              <a:rPr lang="en-US" sz="2000" b="1" dirty="0"/>
              <a:t>data on citizens’ values, attitudes, behavior</a:t>
            </a:r>
            <a:r>
              <a:rPr lang="en-US" sz="2000" dirty="0"/>
              <a:t> </a:t>
            </a:r>
            <a:r>
              <a:rPr lang="en-US" sz="2000" b="1" dirty="0"/>
              <a:t>and involvement </a:t>
            </a:r>
            <a:r>
              <a:rPr lang="en-US" sz="2000" dirty="0"/>
              <a:t>can be combined for social, political and scientific analysis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Data and other project deliverables available from the </a:t>
            </a:r>
            <a:r>
              <a:rPr lang="en-US" sz="2000" dirty="0">
                <a:hlinkClick r:id="rId4"/>
              </a:rPr>
              <a:t>EOSC Portal</a:t>
            </a:r>
            <a:r>
              <a:rPr lang="en-US" sz="2000" dirty="0"/>
              <a:t> via the </a:t>
            </a:r>
            <a:r>
              <a:rPr lang="en-US" sz="2000" dirty="0">
                <a:hlinkClick r:id="rId5"/>
              </a:rPr>
              <a:t>ESS Labs </a:t>
            </a:r>
            <a:r>
              <a:rPr lang="en-US" sz="2000" dirty="0"/>
              <a:t>as a service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882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>
            <a:extLst>
              <a:ext uri="{FF2B5EF4-FFF2-40B4-BE49-F238E27FC236}">
                <a16:creationId xmlns:a16="http://schemas.microsoft.com/office/drawing/2014/main" id="{024B2883-5092-251C-087C-5E600A366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00928">
            <a:off x="6204654" y="2940738"/>
            <a:ext cx="2124186" cy="1188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1EB70D0A-3140-45D6-F99D-4517A4795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90406">
            <a:off x="8829469" y="2840714"/>
            <a:ext cx="2076337" cy="69908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778F6E9-8116-4889-8848-1CC5A6761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32178">
            <a:off x="1268955" y="2427739"/>
            <a:ext cx="874951" cy="938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5C69545-9C35-28DF-F528-77F60E98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7100" cy="1325563"/>
          </a:xfrm>
        </p:spPr>
        <p:txBody>
          <a:bodyPr/>
          <a:lstStyle/>
          <a:p>
            <a:r>
              <a:rPr lang="nb-NO" b="1" dirty="0" err="1"/>
              <a:t>Understanding</a:t>
            </a:r>
            <a:r>
              <a:rPr lang="nb-NO" b="1" dirty="0"/>
              <a:t> data from different research </a:t>
            </a:r>
            <a:r>
              <a:rPr lang="nb-NO" b="1" dirty="0" err="1"/>
              <a:t>domains</a:t>
            </a:r>
            <a:r>
              <a:rPr lang="nb-NO" b="1" dirty="0"/>
              <a:t>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82F82D7-54F0-6688-4DF8-C15148EA1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102" y="4752301"/>
            <a:ext cx="1085850" cy="120967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38F6968-3EA1-27A2-FC3B-13923C955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906" y="4726745"/>
            <a:ext cx="1000125" cy="116205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70BA25D0-AB2F-9A38-B093-3F64461AA26D}"/>
              </a:ext>
            </a:extLst>
          </p:cNvPr>
          <p:cNvSpPr txBox="1"/>
          <p:nvPr/>
        </p:nvSpPr>
        <p:spPr>
          <a:xfrm>
            <a:off x="2473494" y="4068514"/>
            <a:ext cx="867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592F41A9-013F-A6D9-8A33-39BE0E2D5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92788">
            <a:off x="2472184" y="3477820"/>
            <a:ext cx="1686976" cy="824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47CAF21-E1C2-B6A0-3A73-69C8B18BF2C0}"/>
              </a:ext>
            </a:extLst>
          </p:cNvPr>
          <p:cNvSpPr txBox="1"/>
          <p:nvPr/>
        </p:nvSpPr>
        <p:spPr>
          <a:xfrm>
            <a:off x="6644897" y="6035731"/>
            <a:ext cx="435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b-NO" sz="2400" dirty="0"/>
              <a:t>Environmental </a:t>
            </a:r>
            <a:r>
              <a:rPr lang="nb-NO" sz="2400" dirty="0" err="1"/>
              <a:t>researcher</a:t>
            </a:r>
            <a:endParaRPr lang="nb-NO" sz="2400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C975DA4-BD29-0A9B-12BB-752F9BFCA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125411">
            <a:off x="731129" y="3430339"/>
            <a:ext cx="2019293" cy="1061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5ADC538-5AEF-1F59-BC88-9DB520F76160}"/>
              </a:ext>
            </a:extLst>
          </p:cNvPr>
          <p:cNvSpPr txBox="1"/>
          <p:nvPr/>
        </p:nvSpPr>
        <p:spPr>
          <a:xfrm>
            <a:off x="8133571" y="4054157"/>
            <a:ext cx="867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92A45CCE-5E95-2DB5-F948-9613B32076AA}"/>
              </a:ext>
            </a:extLst>
          </p:cNvPr>
          <p:cNvSpPr txBox="1"/>
          <p:nvPr/>
        </p:nvSpPr>
        <p:spPr>
          <a:xfrm>
            <a:off x="1820695" y="5993941"/>
            <a:ext cx="295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Social scientist</a:t>
            </a: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05CA0F81-F87B-8471-F9A9-9DE00CC66F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7596" y="3051527"/>
            <a:ext cx="2202407" cy="1049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FD4836E-41C9-3F38-C167-81A23EB95F1A}"/>
              </a:ext>
            </a:extLst>
          </p:cNvPr>
          <p:cNvSpPr txBox="1"/>
          <p:nvPr/>
        </p:nvSpPr>
        <p:spPr>
          <a:xfrm rot="20236091">
            <a:off x="2023760" y="4098006"/>
            <a:ext cx="969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C2BFA81-BD6D-B5D7-C016-25FB555B7056}"/>
              </a:ext>
            </a:extLst>
          </p:cNvPr>
          <p:cNvSpPr txBox="1"/>
          <p:nvPr/>
        </p:nvSpPr>
        <p:spPr>
          <a:xfrm rot="1166068">
            <a:off x="2830841" y="4246398"/>
            <a:ext cx="969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3031EE-606B-CADA-C545-A2AA9EB01CB2}"/>
              </a:ext>
            </a:extLst>
          </p:cNvPr>
          <p:cNvSpPr txBox="1"/>
          <p:nvPr/>
        </p:nvSpPr>
        <p:spPr>
          <a:xfrm>
            <a:off x="2236987" y="2389478"/>
            <a:ext cx="7954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PM2.5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9D2696C-A537-13C2-40A0-AA2744021C9C}"/>
              </a:ext>
            </a:extLst>
          </p:cNvPr>
          <p:cNvSpPr txBox="1"/>
          <p:nvPr/>
        </p:nvSpPr>
        <p:spPr>
          <a:xfrm rot="19628989">
            <a:off x="7722097" y="4130462"/>
            <a:ext cx="867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A7D8536-118F-BF1E-BDA2-D32A4592597F}"/>
              </a:ext>
            </a:extLst>
          </p:cNvPr>
          <p:cNvSpPr txBox="1"/>
          <p:nvPr/>
        </p:nvSpPr>
        <p:spPr>
          <a:xfrm rot="1086228">
            <a:off x="8502069" y="4316825"/>
            <a:ext cx="867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8F071B1-19CF-4929-C4CB-118D6D4457DC}"/>
              </a:ext>
            </a:extLst>
          </p:cNvPr>
          <p:cNvSpPr txBox="1"/>
          <p:nvPr/>
        </p:nvSpPr>
        <p:spPr>
          <a:xfrm rot="2048531">
            <a:off x="3068110" y="2815605"/>
            <a:ext cx="343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K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205ABD7D-00C5-4CC6-0D62-65E31B2DFF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5631" y="2545651"/>
            <a:ext cx="1374491" cy="1109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0EDA62B5-CBCF-0D97-9A6F-B016A10C17E3}"/>
              </a:ext>
            </a:extLst>
          </p:cNvPr>
          <p:cNvSpPr txBox="1"/>
          <p:nvPr/>
        </p:nvSpPr>
        <p:spPr>
          <a:xfrm>
            <a:off x="8041070" y="2365546"/>
            <a:ext cx="7954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UK01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6EA573-2EB9-CE85-9181-E244FE8EE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54" y="3873422"/>
            <a:ext cx="1912756" cy="4941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0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A32B1E-FC90-412F-0E10-D79C8B9C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4705"/>
            <a:ext cx="13162913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    </a:t>
            </a:r>
            <a:r>
              <a:rPr lang="nb-NO" sz="4000" b="1" dirty="0" err="1"/>
              <a:t>We</a:t>
            </a:r>
            <a:r>
              <a:rPr lang="nb-NO" sz="4000" b="1" dirty="0"/>
              <a:t> </a:t>
            </a:r>
            <a:r>
              <a:rPr lang="nb-NO" sz="4000" b="1" dirty="0" err="1"/>
              <a:t>produced</a:t>
            </a:r>
            <a:r>
              <a:rPr lang="nb-NO" sz="4000" b="1" dirty="0"/>
              <a:t> </a:t>
            </a:r>
            <a:r>
              <a:rPr lang="nb-NO" sz="4000" b="1" dirty="0" err="1"/>
              <a:t>indicator</a:t>
            </a:r>
            <a:r>
              <a:rPr lang="nb-NO" sz="4000" b="1" dirty="0"/>
              <a:t> variables and </a:t>
            </a:r>
            <a:r>
              <a:rPr lang="nb-NO" sz="4000" b="1" dirty="0" err="1"/>
              <a:t>integrated</a:t>
            </a:r>
            <a:r>
              <a:rPr lang="nb-NO" sz="4000" b="1" dirty="0"/>
              <a:t> data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36637BD-9878-AE6D-2D22-2387B17C0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21" y="2546285"/>
            <a:ext cx="3514818" cy="3319451"/>
          </a:xfrm>
          <a:prstGeom prst="rect">
            <a:avLst/>
          </a:prstGeom>
        </p:spPr>
      </p:pic>
      <p:sp>
        <p:nvSpPr>
          <p:cNvPr id="9" name="Google Shape;163;p9">
            <a:extLst>
              <a:ext uri="{FF2B5EF4-FFF2-40B4-BE49-F238E27FC236}">
                <a16:creationId xmlns:a16="http://schemas.microsoft.com/office/drawing/2014/main" id="{F73F5FAA-ADCF-FE8A-0291-8945A7AD1874}"/>
              </a:ext>
            </a:extLst>
          </p:cNvPr>
          <p:cNvSpPr txBox="1"/>
          <p:nvPr/>
        </p:nvSpPr>
        <p:spPr>
          <a:xfrm>
            <a:off x="8278540" y="2546285"/>
            <a:ext cx="3727074" cy="31528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F8960FB-E560-07DB-8AA8-BC6A196C1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49" y="2276411"/>
            <a:ext cx="26670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A4317703-3444-5B04-FFAF-AE91C77AD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74" y="5000108"/>
            <a:ext cx="4122120" cy="90615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455B2B1E-08C7-E926-0D54-1EC1EFA29781}"/>
              </a:ext>
            </a:extLst>
          </p:cNvPr>
          <p:cNvCxnSpPr>
            <a:cxnSpLocks/>
          </p:cNvCxnSpPr>
          <p:nvPr/>
        </p:nvCxnSpPr>
        <p:spPr>
          <a:xfrm>
            <a:off x="3434549" y="2625139"/>
            <a:ext cx="1198147" cy="4437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EE5DA774-4B7E-8FD5-EBE7-7B0FD2F62F30}"/>
              </a:ext>
            </a:extLst>
          </p:cNvPr>
          <p:cNvCxnSpPr>
            <a:cxnSpLocks/>
          </p:cNvCxnSpPr>
          <p:nvPr/>
        </p:nvCxnSpPr>
        <p:spPr>
          <a:xfrm flipV="1">
            <a:off x="3086318" y="3769919"/>
            <a:ext cx="1488559" cy="10743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4D05DDEE-E7D6-6ACC-16CF-682E5F41D59A}"/>
              </a:ext>
            </a:extLst>
          </p:cNvPr>
          <p:cNvSpPr txBox="1"/>
          <p:nvPr/>
        </p:nvSpPr>
        <p:spPr>
          <a:xfrm>
            <a:off x="4800032" y="2772849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 </a:t>
            </a:r>
            <a:r>
              <a:rPr lang="nb-NO" b="1" dirty="0" err="1"/>
              <a:t>Indicator</a:t>
            </a:r>
            <a:r>
              <a:rPr lang="nb-NO" b="1" dirty="0"/>
              <a:t> </a:t>
            </a:r>
            <a:r>
              <a:rPr lang="nb-NO" b="1" dirty="0" err="1"/>
              <a:t>production</a:t>
            </a:r>
            <a:endParaRPr lang="nb-NO" b="1" dirty="0"/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F2070113-79CF-4706-6A3D-373DEB3EE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077023" y="3183964"/>
            <a:ext cx="3710949" cy="463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kstSylinder 34">
            <a:extLst>
              <a:ext uri="{FF2B5EF4-FFF2-40B4-BE49-F238E27FC236}">
                <a16:creationId xmlns:a16="http://schemas.microsoft.com/office/drawing/2014/main" id="{1DD5DA07-F4E1-8D82-3C72-269145D65B59}"/>
              </a:ext>
            </a:extLst>
          </p:cNvPr>
          <p:cNvSpPr txBox="1"/>
          <p:nvPr/>
        </p:nvSpPr>
        <p:spPr>
          <a:xfrm>
            <a:off x="5176738" y="5139018"/>
            <a:ext cx="159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 Data </a:t>
            </a:r>
            <a:r>
              <a:rPr lang="nb-NO" b="1" dirty="0" err="1"/>
              <a:t>integration</a:t>
            </a:r>
            <a:endParaRPr lang="nb-NO" b="1" dirty="0"/>
          </a:p>
        </p:txBody>
      </p: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BDF53066-EDE4-4C96-D500-AE332FCB93C2}"/>
              </a:ext>
            </a:extLst>
          </p:cNvPr>
          <p:cNvCxnSpPr>
            <a:cxnSpLocks/>
          </p:cNvCxnSpPr>
          <p:nvPr/>
        </p:nvCxnSpPr>
        <p:spPr>
          <a:xfrm>
            <a:off x="5932497" y="3750477"/>
            <a:ext cx="0" cy="12496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kobling 39">
            <a:extLst>
              <a:ext uri="{FF2B5EF4-FFF2-40B4-BE49-F238E27FC236}">
                <a16:creationId xmlns:a16="http://schemas.microsoft.com/office/drawing/2014/main" id="{5EBC5FC3-716E-25F1-1F23-F5405C623F76}"/>
              </a:ext>
            </a:extLst>
          </p:cNvPr>
          <p:cNvCxnSpPr>
            <a:cxnSpLocks/>
          </p:cNvCxnSpPr>
          <p:nvPr/>
        </p:nvCxnSpPr>
        <p:spPr>
          <a:xfrm flipH="1">
            <a:off x="6707237" y="3647139"/>
            <a:ext cx="1571303" cy="14342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C9EE26B2-C282-A8E0-1C62-E41FC4632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847" y="940271"/>
            <a:ext cx="1539390" cy="175090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5044200-F942-2ED4-6C3F-4FCE09617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0721" y="1788002"/>
            <a:ext cx="1381125" cy="70485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49B5DC9-E287-A063-213E-DFEF1AFE17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541" y="1470197"/>
            <a:ext cx="1333500" cy="77152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58317440-28FD-39E3-A102-D92B81D825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468" y="4276536"/>
            <a:ext cx="1276350" cy="68580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0B36ACB9-A27D-92FF-38E8-D141D04FE6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8047" y="5514854"/>
            <a:ext cx="15240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6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C5E41-F4C0-B279-924A-07B059B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257" y="266345"/>
            <a:ext cx="9309447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The </a:t>
            </a:r>
            <a:r>
              <a:rPr lang="nb-NO" sz="4000" b="1" dirty="0" err="1"/>
              <a:t>hunt</a:t>
            </a:r>
            <a:r>
              <a:rPr lang="nb-NO" sz="4000" b="1" dirty="0"/>
              <a:t> for metadata – </a:t>
            </a:r>
            <a:r>
              <a:rPr lang="nb-NO" sz="4000" b="1" dirty="0" err="1"/>
              <a:t>what</a:t>
            </a:r>
            <a:r>
              <a:rPr lang="nb-NO" sz="4000" b="1" dirty="0"/>
              <a:t> is </a:t>
            </a:r>
            <a:r>
              <a:rPr lang="nb-NO" sz="4000" b="1" dirty="0" err="1"/>
              <a:t>available</a:t>
            </a:r>
            <a:r>
              <a:rPr lang="nb-NO" sz="4000" b="1" dirty="0"/>
              <a:t>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9D2033-F2A8-E1D5-730E-6EE575E88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40" y="1812885"/>
            <a:ext cx="9910500" cy="15078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200" b="1" dirty="0">
                <a:solidFill>
                  <a:schemeClr val="tx1"/>
                </a:solidFill>
              </a:rPr>
              <a:t>European Social Survey (ESS):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dirty="0" err="1">
                <a:solidFill>
                  <a:schemeClr val="tx1"/>
                </a:solidFill>
              </a:rPr>
              <a:t>Structured</a:t>
            </a:r>
            <a:r>
              <a:rPr lang="nb-NO" sz="2200" dirty="0">
                <a:solidFill>
                  <a:schemeClr val="tx1"/>
                </a:solidFill>
              </a:rPr>
              <a:t> in DDI-</a:t>
            </a:r>
            <a:r>
              <a:rPr lang="nb-NO" sz="2200" dirty="0" err="1">
                <a:solidFill>
                  <a:schemeClr val="tx1"/>
                </a:solidFill>
              </a:rPr>
              <a:t>Lifecycle</a:t>
            </a:r>
            <a:r>
              <a:rPr lang="nb-NO" sz="2200" dirty="0">
                <a:solidFill>
                  <a:schemeClr val="tx1"/>
                </a:solidFill>
              </a:rPr>
              <a:t> in </a:t>
            </a:r>
            <a:r>
              <a:rPr lang="nb-NO" sz="2200" dirty="0" err="1">
                <a:solidFill>
                  <a:schemeClr val="tx1"/>
                </a:solidFill>
              </a:rPr>
              <a:t>the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dirty="0">
                <a:solidFill>
                  <a:schemeClr val="tx1"/>
                </a:solidFill>
                <a:hlinkClick r:id="rId3"/>
              </a:rPr>
              <a:t>ESS Data Portal</a:t>
            </a:r>
            <a:r>
              <a:rPr lang="nb-NO" sz="2200" dirty="0">
                <a:solidFill>
                  <a:schemeClr val="tx1"/>
                </a:solidFill>
              </a:rPr>
              <a:t>. </a:t>
            </a:r>
            <a:r>
              <a:rPr lang="nb-NO" sz="2200" dirty="0" err="1">
                <a:solidFill>
                  <a:schemeClr val="tx1"/>
                </a:solidFill>
              </a:rPr>
              <a:t>Detailed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dirty="0" err="1">
                <a:solidFill>
                  <a:schemeClr val="tx1"/>
                </a:solidFill>
              </a:rPr>
              <a:t>machine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dirty="0" err="1">
                <a:solidFill>
                  <a:schemeClr val="tx1"/>
                </a:solidFill>
              </a:rPr>
              <a:t>readable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dirty="0" err="1">
                <a:solidFill>
                  <a:schemeClr val="tx1"/>
                </a:solidFill>
              </a:rPr>
              <a:t>study</a:t>
            </a:r>
            <a:r>
              <a:rPr lang="nb-NO" sz="2200" dirty="0">
                <a:solidFill>
                  <a:schemeClr val="tx1"/>
                </a:solidFill>
              </a:rPr>
              <a:t> and variable </a:t>
            </a:r>
            <a:r>
              <a:rPr lang="nb-NO" sz="2200" dirty="0" err="1">
                <a:solidFill>
                  <a:schemeClr val="tx1"/>
                </a:solidFill>
              </a:rPr>
              <a:t>related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dirty="0" err="1">
                <a:solidFill>
                  <a:schemeClr val="tx1"/>
                </a:solidFill>
              </a:rPr>
              <a:t>information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dirty="0" err="1">
                <a:solidFill>
                  <a:schemeClr val="tx1"/>
                </a:solidFill>
              </a:rPr>
              <a:t>covering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dirty="0" err="1">
                <a:solidFill>
                  <a:schemeClr val="tx1"/>
                </a:solidFill>
              </a:rPr>
              <a:t>entities</a:t>
            </a:r>
            <a:r>
              <a:rPr lang="nb-NO" sz="2200" dirty="0">
                <a:solidFill>
                  <a:schemeClr val="tx1"/>
                </a:solidFill>
              </a:rPr>
              <a:t> used and </a:t>
            </a:r>
            <a:r>
              <a:rPr lang="nb-NO" sz="2200" dirty="0" err="1">
                <a:solidFill>
                  <a:schemeClr val="tx1"/>
                </a:solidFill>
              </a:rPr>
              <a:t>their</a:t>
            </a:r>
            <a:r>
              <a:rPr lang="nb-NO" sz="2200" dirty="0">
                <a:solidFill>
                  <a:schemeClr val="tx1"/>
                </a:solidFill>
              </a:rPr>
              <a:t> relationships. </a:t>
            </a:r>
          </a:p>
          <a:p>
            <a:pPr marL="0" indent="0">
              <a:buNone/>
            </a:pPr>
            <a:r>
              <a:rPr lang="nb-NO" sz="2200" dirty="0">
                <a:solidFill>
                  <a:schemeClr val="tx1"/>
                </a:solidFill>
              </a:rPr>
              <a:t>Methods and </a:t>
            </a:r>
            <a:r>
              <a:rPr lang="nb-NO" sz="2200" dirty="0" err="1">
                <a:solidFill>
                  <a:schemeClr val="tx1"/>
                </a:solidFill>
              </a:rPr>
              <a:t>processes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dirty="0" err="1">
                <a:solidFill>
                  <a:schemeClr val="tx1"/>
                </a:solidFill>
              </a:rPr>
              <a:t>informations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dirty="0" err="1">
                <a:solidFill>
                  <a:schemeClr val="tx1"/>
                </a:solidFill>
              </a:rPr>
              <a:t>available</a:t>
            </a:r>
            <a:r>
              <a:rPr lang="nb-NO" sz="2200" dirty="0">
                <a:solidFill>
                  <a:schemeClr val="tx1"/>
                </a:solidFill>
              </a:rPr>
              <a:t> in </a:t>
            </a:r>
            <a:r>
              <a:rPr lang="nb-NO" sz="2200" dirty="0" err="1">
                <a:solidFill>
                  <a:schemeClr val="tx1"/>
                </a:solidFill>
              </a:rPr>
              <a:t>documents</a:t>
            </a:r>
            <a:r>
              <a:rPr lang="nb-NO" sz="2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AB38D26-0D76-F0F5-0F33-A28B09A8C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4841">
            <a:off x="509098" y="2302830"/>
            <a:ext cx="1381125" cy="70485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771F86C-F02E-F8B4-00B3-04F6D1B63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27" y="3665867"/>
            <a:ext cx="1333500" cy="7715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7D073DD-2BC4-3E60-C737-0EF12D372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52404">
            <a:off x="577084" y="5174068"/>
            <a:ext cx="1276350" cy="6858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0D1691DA-F5FB-A865-A412-612615443442}"/>
              </a:ext>
            </a:extLst>
          </p:cNvPr>
          <p:cNvSpPr txBox="1"/>
          <p:nvPr/>
        </p:nvSpPr>
        <p:spPr>
          <a:xfrm>
            <a:off x="2122257" y="3288909"/>
            <a:ext cx="10118495" cy="1561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Copernicus ERA5: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NetCDF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covering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minimal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structural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metadata .</a:t>
            </a: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Comprehensive variable lists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rich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documentation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(re-analyses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validations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Technical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documentation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provenance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and geospatial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aspects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of data. </a:t>
            </a:r>
            <a:endParaRPr lang="nb-NO" sz="22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D65776F-04DB-3DA1-9F77-BD1210D5D732}"/>
              </a:ext>
            </a:extLst>
          </p:cNvPr>
          <p:cNvSpPr txBox="1"/>
          <p:nvPr/>
        </p:nvSpPr>
        <p:spPr>
          <a:xfrm>
            <a:off x="2122257" y="5132247"/>
            <a:ext cx="9910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>
                <a:latin typeface="Calibri" panose="020F0502020204030204" pitchFamily="34" charset="0"/>
                <a:cs typeface="Calibri" panose="020F0502020204030204" pitchFamily="34" charset="0"/>
              </a:rPr>
              <a:t>European Environmental </a:t>
            </a:r>
            <a:r>
              <a:rPr lang="nb-NO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Agency</a:t>
            </a:r>
            <a:r>
              <a:rPr lang="nb-NO" sz="2200" b="1" dirty="0">
                <a:latin typeface="Calibri" panose="020F0502020204030204" pitchFamily="34" charset="0"/>
                <a:cs typeface="Calibri" panose="020F0502020204030204" pitchFamily="34" charset="0"/>
              </a:rPr>
              <a:t> (EEA):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Metadata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csv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links to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vocabularies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concepts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EIONET), variable lists and data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documentation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stations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documented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Lots of links to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pages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reports.</a:t>
            </a:r>
            <a:endParaRPr lang="nb-NO" sz="2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A638A73-C244-0BFC-E732-6936C84C1F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31" y="180846"/>
            <a:ext cx="1717599" cy="175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C5E41-F4C0-B279-924A-07B059B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65125"/>
            <a:ext cx="11661912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The </a:t>
            </a:r>
            <a:r>
              <a:rPr lang="nb-NO" sz="4000" b="1" dirty="0" err="1"/>
              <a:t>hunt</a:t>
            </a:r>
            <a:r>
              <a:rPr lang="nb-NO" sz="4000" b="1" dirty="0"/>
              <a:t> for metadata – </a:t>
            </a:r>
            <a:r>
              <a:rPr lang="nb-NO" sz="4000" b="1" dirty="0" err="1"/>
              <a:t>what</a:t>
            </a:r>
            <a:r>
              <a:rPr lang="nb-NO" sz="4000" b="1" dirty="0"/>
              <a:t> is </a:t>
            </a:r>
            <a:r>
              <a:rPr lang="nb-NO" sz="4000" b="1" dirty="0" err="1"/>
              <a:t>needed</a:t>
            </a:r>
            <a:r>
              <a:rPr lang="nb-NO" sz="4000" b="1" dirty="0"/>
              <a:t>? 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3B7FE5A-B7A3-4B1C-F975-813486A942DC}"/>
              </a:ext>
            </a:extLst>
          </p:cNvPr>
          <p:cNvSpPr txBox="1"/>
          <p:nvPr/>
        </p:nvSpPr>
        <p:spPr>
          <a:xfrm>
            <a:off x="437964" y="1799837"/>
            <a:ext cx="999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nb-NO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nb-NO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nb-NO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exist</a:t>
            </a:r>
            <a:endParaRPr lang="nb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3FEF85C-17C4-0695-56F0-45D6ED986556}"/>
              </a:ext>
            </a:extLst>
          </p:cNvPr>
          <p:cNvSpPr/>
          <p:nvPr/>
        </p:nvSpPr>
        <p:spPr>
          <a:xfrm>
            <a:off x="1802167" y="3249227"/>
            <a:ext cx="1932743" cy="19530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dirty="0" err="1"/>
              <a:t>Catalogue</a:t>
            </a:r>
            <a:r>
              <a:rPr lang="nb-NO" sz="1800" dirty="0"/>
              <a:t> </a:t>
            </a:r>
            <a:r>
              <a:rPr lang="nb-NO" sz="1800" dirty="0" err="1"/>
              <a:t>details</a:t>
            </a:r>
            <a:endParaRPr lang="nb-NO" sz="18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C764116-6633-B7BD-A6E6-662C26DFE91D}"/>
              </a:ext>
            </a:extLst>
          </p:cNvPr>
          <p:cNvSpPr/>
          <p:nvPr/>
        </p:nvSpPr>
        <p:spPr>
          <a:xfrm>
            <a:off x="4393869" y="3249227"/>
            <a:ext cx="1932743" cy="19530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dirty="0"/>
              <a:t>Structural</a:t>
            </a:r>
            <a:r>
              <a:rPr lang="nb-NO" dirty="0"/>
              <a:t> </a:t>
            </a:r>
            <a:r>
              <a:rPr lang="nb-NO" sz="1800" dirty="0"/>
              <a:t>metadata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934F3F-B20E-DC85-C276-4EA193689AD7}"/>
              </a:ext>
            </a:extLst>
          </p:cNvPr>
          <p:cNvSpPr/>
          <p:nvPr/>
        </p:nvSpPr>
        <p:spPr>
          <a:xfrm>
            <a:off x="7049845" y="3355759"/>
            <a:ext cx="1932743" cy="18465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dirty="0" err="1"/>
              <a:t>Definitional</a:t>
            </a:r>
            <a:r>
              <a:rPr lang="nb-NO" sz="1800" dirty="0"/>
              <a:t> metadata</a:t>
            </a:r>
          </a:p>
        </p:txBody>
      </p:sp>
    </p:spTree>
    <p:extLst>
      <p:ext uri="{BB962C8B-B14F-4D97-AF65-F5344CB8AC3E}">
        <p14:creationId xmlns:p14="http://schemas.microsoft.com/office/powerpoint/2010/main" val="429223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C5E41-F4C0-B279-924A-07B059B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65125"/>
            <a:ext cx="11661912" cy="1325563"/>
          </a:xfrm>
        </p:spPr>
        <p:txBody>
          <a:bodyPr>
            <a:normAutofit/>
          </a:bodyPr>
          <a:lstStyle/>
          <a:p>
            <a:r>
              <a:rPr lang="nb-NO" sz="4000" b="1" dirty="0" err="1"/>
              <a:t>Advantages</a:t>
            </a:r>
            <a:r>
              <a:rPr lang="nb-NO" sz="4000" b="1" dirty="0"/>
              <a:t> of </a:t>
            </a:r>
            <a:r>
              <a:rPr lang="nb-NO" sz="4000" b="1" dirty="0" err="1"/>
              <a:t>structural</a:t>
            </a:r>
            <a:r>
              <a:rPr lang="nb-NO" sz="4000" b="1" dirty="0"/>
              <a:t> metadata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A61045B-C334-D24E-A0D5-95CB355D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1435007"/>
            <a:ext cx="10515600" cy="50578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2200" dirty="0"/>
              <a:t>Structural metadata – a </a:t>
            </a:r>
            <a:r>
              <a:rPr lang="nb-NO" sz="2200" dirty="0" err="1"/>
              <a:t>definition</a:t>
            </a:r>
            <a:r>
              <a:rPr lang="nb-NO" sz="2200" dirty="0"/>
              <a:t>:</a:t>
            </a:r>
          </a:p>
          <a:p>
            <a:pPr marL="0" indent="0">
              <a:buNone/>
            </a:pPr>
            <a:r>
              <a:rPr lang="nb-NO" sz="2000" i="1" dirty="0" err="1"/>
              <a:t>Describes</a:t>
            </a:r>
            <a:r>
              <a:rPr lang="nb-NO" sz="2000" i="1" dirty="0"/>
              <a:t> </a:t>
            </a:r>
            <a:r>
              <a:rPr lang="nb-NO" sz="2000" i="1" dirty="0" err="1"/>
              <a:t>the</a:t>
            </a:r>
            <a:r>
              <a:rPr lang="nb-NO" sz="2000" i="1" dirty="0"/>
              <a:t> </a:t>
            </a:r>
            <a:r>
              <a:rPr lang="nb-NO" sz="2000" i="1" dirty="0" err="1"/>
              <a:t>structure</a:t>
            </a:r>
            <a:r>
              <a:rPr lang="nb-NO" sz="2000" i="1" dirty="0"/>
              <a:t> of digital </a:t>
            </a:r>
            <a:r>
              <a:rPr lang="nb-NO" sz="2000" i="1" dirty="0" err="1"/>
              <a:t>objects</a:t>
            </a:r>
            <a:r>
              <a:rPr lang="nb-NO" sz="2000" i="1" dirty="0"/>
              <a:t> and </a:t>
            </a:r>
            <a:r>
              <a:rPr lang="nb-NO" sz="2000" i="1" dirty="0" err="1"/>
              <a:t>the</a:t>
            </a:r>
            <a:r>
              <a:rPr lang="nb-NO" sz="2000" i="1" dirty="0"/>
              <a:t> </a:t>
            </a:r>
            <a:r>
              <a:rPr lang="nb-NO" sz="2000" i="1" dirty="0" err="1"/>
              <a:t>relationship</a:t>
            </a:r>
            <a:r>
              <a:rPr lang="nb-NO" sz="2000" i="1" dirty="0"/>
              <a:t> </a:t>
            </a:r>
            <a:r>
              <a:rPr lang="nb-NO" sz="2000" i="1" dirty="0" err="1"/>
              <a:t>between</a:t>
            </a:r>
            <a:r>
              <a:rPr lang="nb-NO" sz="2000" i="1" dirty="0"/>
              <a:t> </a:t>
            </a:r>
            <a:r>
              <a:rPr lang="nb-NO" sz="2000" i="1" dirty="0" err="1"/>
              <a:t>its</a:t>
            </a:r>
            <a:r>
              <a:rPr lang="nb-NO" sz="2000" i="1" dirty="0"/>
              <a:t> </a:t>
            </a:r>
            <a:r>
              <a:rPr lang="nb-NO" sz="2000" i="1" dirty="0" err="1"/>
              <a:t>components</a:t>
            </a:r>
            <a:r>
              <a:rPr lang="nb-NO" sz="2000" i="1" dirty="0"/>
              <a:t>; </a:t>
            </a:r>
            <a:r>
              <a:rPr lang="nb-NO" sz="2000" i="1" dirty="0" err="1"/>
              <a:t>this</a:t>
            </a:r>
            <a:r>
              <a:rPr lang="nb-NO" sz="2000" i="1" dirty="0"/>
              <a:t> </a:t>
            </a:r>
            <a:r>
              <a:rPr lang="nb-NO" sz="2000" i="1" dirty="0" err="1"/>
              <a:t>information</a:t>
            </a:r>
            <a:r>
              <a:rPr lang="nb-NO" sz="2000" i="1" dirty="0"/>
              <a:t> is </a:t>
            </a:r>
            <a:r>
              <a:rPr lang="nb-NO" sz="2000" i="1" dirty="0" err="1"/>
              <a:t>crucial</a:t>
            </a:r>
            <a:r>
              <a:rPr lang="nb-NO" sz="2000" i="1" dirty="0"/>
              <a:t> to assist </a:t>
            </a:r>
            <a:r>
              <a:rPr lang="nb-NO" sz="2000" i="1" dirty="0" err="1"/>
              <a:t>navigation</a:t>
            </a:r>
            <a:r>
              <a:rPr lang="nb-NO" sz="2000" i="1" dirty="0"/>
              <a:t> and </a:t>
            </a:r>
            <a:r>
              <a:rPr lang="nb-NO" sz="2000" i="1" dirty="0" err="1"/>
              <a:t>ensure</a:t>
            </a:r>
            <a:r>
              <a:rPr lang="nb-NO" sz="2000" i="1" dirty="0"/>
              <a:t> </a:t>
            </a:r>
            <a:r>
              <a:rPr lang="nb-NO" sz="2000" i="1" dirty="0" err="1"/>
              <a:t>that</a:t>
            </a:r>
            <a:r>
              <a:rPr lang="nb-NO" sz="2000" i="1" dirty="0"/>
              <a:t> </a:t>
            </a:r>
            <a:r>
              <a:rPr lang="nb-NO" sz="2000" i="1" dirty="0" err="1"/>
              <a:t>complex</a:t>
            </a:r>
            <a:r>
              <a:rPr lang="nb-NO" sz="2000" i="1" dirty="0"/>
              <a:t> </a:t>
            </a:r>
            <a:r>
              <a:rPr lang="nb-NO" sz="2000" i="1" dirty="0" err="1"/>
              <a:t>objects</a:t>
            </a:r>
            <a:r>
              <a:rPr lang="nb-NO" sz="2000" i="1" dirty="0"/>
              <a:t> </a:t>
            </a:r>
            <a:r>
              <a:rPr lang="nb-NO" sz="2000" i="1" dirty="0" err="1"/>
              <a:t>that</a:t>
            </a:r>
            <a:r>
              <a:rPr lang="nb-NO" sz="2000" i="1" dirty="0"/>
              <a:t> </a:t>
            </a:r>
            <a:r>
              <a:rPr lang="nb-NO" sz="2000" i="1" dirty="0" err="1"/>
              <a:t>belongs</a:t>
            </a:r>
            <a:r>
              <a:rPr lang="nb-NO" sz="2000" i="1" dirty="0"/>
              <a:t> to a </a:t>
            </a:r>
            <a:r>
              <a:rPr lang="nb-NO" sz="2000" i="1" dirty="0" err="1"/>
              <a:t>larger</a:t>
            </a:r>
            <a:r>
              <a:rPr lang="nb-NO" sz="2000" i="1" dirty="0"/>
              <a:t> </a:t>
            </a:r>
            <a:r>
              <a:rPr lang="nb-NO" sz="2000" i="1" dirty="0" err="1"/>
              <a:t>collection</a:t>
            </a:r>
            <a:r>
              <a:rPr lang="nb-NO" sz="2000" i="1" dirty="0"/>
              <a:t> </a:t>
            </a:r>
            <a:r>
              <a:rPr lang="nb-NO" sz="2000" i="1" dirty="0" err="1"/>
              <a:t>are</a:t>
            </a:r>
            <a:r>
              <a:rPr lang="nb-NO" sz="2000" i="1" dirty="0"/>
              <a:t> </a:t>
            </a:r>
            <a:r>
              <a:rPr lang="nb-NO" sz="2000" i="1" dirty="0" err="1"/>
              <a:t>linked</a:t>
            </a:r>
            <a:r>
              <a:rPr lang="nb-NO" sz="2000" i="1" dirty="0"/>
              <a:t> </a:t>
            </a:r>
            <a:r>
              <a:rPr lang="nb-NO" sz="2000" i="1" dirty="0" err="1"/>
              <a:t>meaningfully</a:t>
            </a:r>
            <a:r>
              <a:rPr lang="nb-NO" sz="2000" i="1" dirty="0"/>
              <a:t> </a:t>
            </a:r>
            <a:r>
              <a:rPr lang="nb-NO" sz="2000" i="1" dirty="0" err="1"/>
              <a:t>together</a:t>
            </a:r>
            <a:endParaRPr lang="nb-NO" sz="2000" i="1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200" dirty="0"/>
              <a:t>Information </a:t>
            </a:r>
            <a:r>
              <a:rPr lang="nb-NO" sz="2200" dirty="0" err="1"/>
              <a:t>goes</a:t>
            </a:r>
            <a:r>
              <a:rPr lang="nb-NO" sz="2200" dirty="0"/>
              <a:t> </a:t>
            </a:r>
            <a:r>
              <a:rPr lang="nb-NO" sz="2200" dirty="0" err="1"/>
              <a:t>beyond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information</a:t>
            </a:r>
            <a:r>
              <a:rPr lang="nb-NO" sz="2200" dirty="0"/>
              <a:t> </a:t>
            </a:r>
            <a:r>
              <a:rPr lang="nb-NO" sz="2200" dirty="0" err="1"/>
              <a:t>on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level</a:t>
            </a:r>
            <a:r>
              <a:rPr lang="nb-NO" sz="2200" dirty="0"/>
              <a:t> of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dataset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 err="1"/>
              <a:t>Allows</a:t>
            </a:r>
            <a:r>
              <a:rPr lang="nb-NO" sz="2200" dirty="0"/>
              <a:t> </a:t>
            </a:r>
            <a:r>
              <a:rPr lang="nb-NO" sz="2200" b="1" dirty="0" err="1"/>
              <a:t>findability</a:t>
            </a:r>
            <a:r>
              <a:rPr lang="nb-NO" sz="2200" dirty="0"/>
              <a:t>, </a:t>
            </a:r>
            <a:r>
              <a:rPr lang="nb-NO" sz="2200" b="1" dirty="0" err="1"/>
              <a:t>interoperability</a:t>
            </a:r>
            <a:r>
              <a:rPr lang="nb-NO" sz="2200" dirty="0"/>
              <a:t> and </a:t>
            </a:r>
            <a:r>
              <a:rPr lang="nb-NO" sz="2200" b="1" dirty="0" err="1"/>
              <a:t>reusability</a:t>
            </a:r>
            <a:r>
              <a:rPr lang="nb-NO" sz="2200" dirty="0"/>
              <a:t> of </a:t>
            </a:r>
            <a:r>
              <a:rPr lang="nb-NO" sz="2200" dirty="0" err="1"/>
              <a:t>components</a:t>
            </a:r>
            <a:r>
              <a:rPr lang="nb-NO" sz="2200" dirty="0"/>
              <a:t> </a:t>
            </a:r>
            <a:r>
              <a:rPr lang="nb-NO" sz="2200" dirty="0" err="1"/>
              <a:t>on</a:t>
            </a:r>
            <a:r>
              <a:rPr lang="nb-NO" sz="2200" dirty="0"/>
              <a:t> a </a:t>
            </a:r>
            <a:r>
              <a:rPr lang="nb-NO" sz="2200" dirty="0" err="1"/>
              <a:t>granularlevel</a:t>
            </a:r>
            <a:endParaRPr lang="nb-NO" sz="2200" dirty="0"/>
          </a:p>
          <a:p>
            <a:pPr marL="0" indent="0">
              <a:buNone/>
            </a:pPr>
            <a:endParaRPr lang="nb-NO" sz="2000" i="1" dirty="0"/>
          </a:p>
          <a:p>
            <a:pPr marL="0" indent="0">
              <a:buNone/>
            </a:pPr>
            <a:r>
              <a:rPr lang="nb-NO" sz="2000" i="1" dirty="0" err="1"/>
              <a:t>Examples</a:t>
            </a:r>
            <a:r>
              <a:rPr lang="nb-NO" sz="2000" i="1" dirty="0"/>
              <a:t>:</a:t>
            </a:r>
          </a:p>
          <a:p>
            <a:pPr marL="0" indent="0">
              <a:buNone/>
            </a:pPr>
            <a:r>
              <a:rPr lang="nb-NO" sz="2000" dirty="0" err="1"/>
              <a:t>Concepts</a:t>
            </a:r>
            <a:r>
              <a:rPr lang="nb-NO" sz="2000" dirty="0"/>
              <a:t> </a:t>
            </a:r>
          </a:p>
          <a:p>
            <a:pPr marL="0" indent="0">
              <a:buNone/>
            </a:pPr>
            <a:r>
              <a:rPr lang="nb-NO" sz="2000" dirty="0"/>
              <a:t>Variables </a:t>
            </a:r>
          </a:p>
          <a:p>
            <a:pPr marL="0" indent="0">
              <a:buNone/>
            </a:pPr>
            <a:r>
              <a:rPr lang="nb-NO" sz="2000" dirty="0" err="1"/>
              <a:t>Categories</a:t>
            </a:r>
            <a:endParaRPr lang="nb-NO" sz="2000" b="1" dirty="0"/>
          </a:p>
          <a:p>
            <a:pPr marL="0" indent="0">
              <a:buNone/>
            </a:pPr>
            <a:r>
              <a:rPr lang="nb-NO" sz="2000" dirty="0"/>
              <a:t>Unit of </a:t>
            </a:r>
            <a:r>
              <a:rPr lang="nb-NO" sz="2000" dirty="0" err="1"/>
              <a:t>Measure</a:t>
            </a:r>
            <a:endParaRPr lang="nb-NO" sz="2000" dirty="0"/>
          </a:p>
          <a:p>
            <a:pPr marL="0" indent="0">
              <a:buNone/>
            </a:pPr>
            <a:r>
              <a:rPr lang="nb-NO" sz="2000" dirty="0" err="1"/>
              <a:t>Identifier</a:t>
            </a:r>
            <a:endParaRPr lang="nb-NO" sz="2000" dirty="0"/>
          </a:p>
          <a:p>
            <a:pPr marL="0" indent="0">
              <a:buNone/>
            </a:pPr>
            <a:r>
              <a:rPr lang="nb-NO" sz="2000" dirty="0"/>
              <a:t>Collection instrument</a:t>
            </a:r>
          </a:p>
          <a:p>
            <a:pPr marL="0" indent="0">
              <a:buNone/>
            </a:pPr>
            <a:r>
              <a:rPr lang="nb-NO" sz="2000" dirty="0"/>
              <a:t>…</a:t>
            </a:r>
            <a:r>
              <a:rPr lang="nb-NO" sz="2000" b="1" dirty="0"/>
              <a:t>and </a:t>
            </a:r>
            <a:r>
              <a:rPr lang="nb-NO" sz="2000" b="1" dirty="0" err="1"/>
              <a:t>their</a:t>
            </a:r>
            <a:r>
              <a:rPr lang="nb-NO" sz="2000" b="1" dirty="0"/>
              <a:t> relationships</a:t>
            </a:r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FCA25B8-0AA1-A1F3-3925-694E23561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1690">
            <a:off x="4677330" y="4135468"/>
            <a:ext cx="3867150" cy="12858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44408CC-0189-422A-E062-719E05E55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3666">
            <a:off x="6981060" y="4278385"/>
            <a:ext cx="2224650" cy="8853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D743DF-C39F-43FC-F1C8-F5AC457F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04" y="5053509"/>
            <a:ext cx="4046902" cy="1045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9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C5E41-F4C0-B279-924A-07B059B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4" y="309077"/>
            <a:ext cx="11661912" cy="1325563"/>
          </a:xfrm>
        </p:spPr>
        <p:txBody>
          <a:bodyPr>
            <a:normAutofit/>
          </a:bodyPr>
          <a:lstStyle/>
          <a:p>
            <a:r>
              <a:rPr lang="nb-NO" sz="4000" b="1" dirty="0" err="1"/>
              <a:t>Background</a:t>
            </a:r>
            <a:r>
              <a:rPr lang="nb-NO" sz="4000" b="1" dirty="0"/>
              <a:t> for </a:t>
            </a:r>
            <a:r>
              <a:rPr lang="nb-NO" sz="4000" b="1" dirty="0" err="1"/>
              <a:t>choices</a:t>
            </a:r>
            <a:r>
              <a:rPr lang="nb-NO" sz="4000" b="1" dirty="0"/>
              <a:t> </a:t>
            </a:r>
            <a:r>
              <a:rPr lang="nb-NO" sz="4000" b="1" dirty="0" err="1"/>
              <a:t>made</a:t>
            </a:r>
            <a:endParaRPr lang="nb-NO" sz="4000" b="1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228C329-6FE7-59B3-40AC-CED1FB4CB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92788">
            <a:off x="2152588" y="3240923"/>
            <a:ext cx="1686976" cy="8242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D1F2386-4CEE-C402-A8AD-7B0D2C5F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25411">
            <a:off x="447045" y="3172398"/>
            <a:ext cx="2019293" cy="1061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2668883-78DE-A18A-0385-C658166F8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4" y="1474986"/>
            <a:ext cx="2202407" cy="1049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DF238BE-0341-0F1C-0F28-0EB60640EBF5}"/>
              </a:ext>
            </a:extLst>
          </p:cNvPr>
          <p:cNvSpPr txBox="1"/>
          <p:nvPr/>
        </p:nvSpPr>
        <p:spPr>
          <a:xfrm>
            <a:off x="3231472" y="1544489"/>
            <a:ext cx="6936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ESS as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data: 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	All variables from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rounds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focus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kept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55C40D6-1B6E-0EF5-93C7-3BD989FF3B56}"/>
              </a:ext>
            </a:extLst>
          </p:cNvPr>
          <p:cNvSpPr txBox="1"/>
          <p:nvPr/>
        </p:nvSpPr>
        <p:spPr>
          <a:xfrm>
            <a:off x="2660728" y="448639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1A93575-E920-F392-A76D-401A1B8D62F3}"/>
              </a:ext>
            </a:extLst>
          </p:cNvPr>
          <p:cNvSpPr txBox="1"/>
          <p:nvPr/>
        </p:nvSpPr>
        <p:spPr>
          <a:xfrm>
            <a:off x="3231472" y="2800549"/>
            <a:ext cx="8113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EEA and ERA5 as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context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data: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	A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selections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of variables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downloaded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	and used as basis for over 50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indicator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variables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EC98CD9B-591B-01FF-FAE5-15BE443C4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607" y="4482794"/>
            <a:ext cx="1085850" cy="120967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D836FCD-771B-28B2-196A-B66772941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411" y="4457238"/>
            <a:ext cx="1000125" cy="116205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09B5485-5EA2-C9F1-355B-FF25FEE8B1CE}"/>
              </a:ext>
            </a:extLst>
          </p:cNvPr>
          <p:cNvSpPr txBox="1"/>
          <p:nvPr/>
        </p:nvSpPr>
        <p:spPr>
          <a:xfrm>
            <a:off x="6245402" y="5730712"/>
            <a:ext cx="435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Environmental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researcher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D258900-4255-92D0-58C1-98FF431A0DE0}"/>
              </a:ext>
            </a:extLst>
          </p:cNvPr>
          <p:cNvSpPr txBox="1"/>
          <p:nvPr/>
        </p:nvSpPr>
        <p:spPr>
          <a:xfrm>
            <a:off x="1421200" y="5724434"/>
            <a:ext cx="295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Social scientist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7517EAB-5930-7AC6-C854-14D462B2FCFF}"/>
              </a:ext>
            </a:extLst>
          </p:cNvPr>
          <p:cNvSpPr txBox="1"/>
          <p:nvPr/>
        </p:nvSpPr>
        <p:spPr>
          <a:xfrm>
            <a:off x="471044" y="6209954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90BE57F-FF7E-0276-FC0E-1959E9ECC95D}"/>
              </a:ext>
            </a:extLst>
          </p:cNvPr>
          <p:cNvSpPr txBox="1"/>
          <p:nvPr/>
        </p:nvSpPr>
        <p:spPr>
          <a:xfrm>
            <a:off x="5444032" y="6202550"/>
            <a:ext cx="5155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Important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89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1044</Words>
  <Application>Microsoft Office PowerPoint</Application>
  <PresentationFormat>Widescreen</PresentationFormat>
  <Paragraphs>168</Paragraphs>
  <Slides>17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Inter</vt:lpstr>
      <vt:lpstr>Calibri</vt:lpstr>
      <vt:lpstr>Wingdings</vt:lpstr>
      <vt:lpstr>Roboto Light</vt:lpstr>
      <vt:lpstr>Arial</vt:lpstr>
      <vt:lpstr>Corbel</vt:lpstr>
      <vt:lpstr>Office-tema</vt:lpstr>
      <vt:lpstr> </vt:lpstr>
      <vt:lpstr>The Climate Neutral and Smart Cities Science Project </vt:lpstr>
      <vt:lpstr>Climate Neutral and Smart Cities - Objectives</vt:lpstr>
      <vt:lpstr>Understanding data from different research domains?</vt:lpstr>
      <vt:lpstr>    We produced indicator variables and integrated data</vt:lpstr>
      <vt:lpstr>The hunt for metadata – what is available? </vt:lpstr>
      <vt:lpstr>The hunt for metadata – what is needed? </vt:lpstr>
      <vt:lpstr>Advantages of structural metadata</vt:lpstr>
      <vt:lpstr>Background for choices made</vt:lpstr>
      <vt:lpstr>                      Data Portal</vt:lpstr>
      <vt:lpstr>But what about the process?</vt:lpstr>
      <vt:lpstr>DDI-CDI based process description application prototype</vt:lpstr>
      <vt:lpstr>                                   as basis for the provenance description prototype</vt:lpstr>
      <vt:lpstr>                                      as basis for multi-diciplinary infrastructure development</vt:lpstr>
      <vt:lpstr>                          Contributors</vt:lpstr>
      <vt:lpstr>Links to resources</vt:lpstr>
      <vt:lpstr>Thank you very much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Domain Interoperability in Science Project 9 of EOSC Future WP6.3 Climate Neutral and Smart Cities</dc:title>
  <dc:creator>Knut Kalgraff Skjåk</dc:creator>
  <cp:lastModifiedBy>Hilde Orten</cp:lastModifiedBy>
  <cp:revision>11</cp:revision>
  <cp:lastPrinted>2023-02-02T09:30:34Z</cp:lastPrinted>
  <dcterms:created xsi:type="dcterms:W3CDTF">2021-08-31T06:05:25Z</dcterms:created>
  <dcterms:modified xsi:type="dcterms:W3CDTF">2023-11-29T02:45:24Z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0x010100E82E5A571DAF414A9592C30378476E91</vt:lpwstr>
  </property>
  <property fmtid="{D5CDD505-2E9C-101B-9397-08002B2CF9AE}" pid="3" name="GUID">
    <vt:lpwstr>0b138e37-5ed8-44b0-9f39-30853873866e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