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D3eEJUPA7xbVvMGm+ySE37Qg7/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932889-FD3A-45D9-AAF8-AA55F02FDB0A}">
  <a:tblStyle styleId="{6E932889-FD3A-45D9-AAF8-AA55F02FDB0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32C86D9-B0CB-4FEE-8119-2CFD4DFF97FE}"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2" d="100"/>
          <a:sy n="102" d="100"/>
        </p:scale>
        <p:origin x="182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research is supported by the ESRC and by DACS, an artists’ advocacy organisation based in London.</a:t>
            </a:r>
            <a:endParaRPr/>
          </a:p>
          <a:p>
            <a:pPr marL="0" lvl="0" indent="0" algn="l" rtl="0">
              <a:spcBef>
                <a:spcPts val="0"/>
              </a:spcBef>
              <a:spcAft>
                <a:spcPts val="0"/>
              </a:spcAft>
              <a:buNone/>
            </a:pPr>
            <a:endParaRPr/>
          </a:p>
          <a:p>
            <a:pPr marL="0" lvl="0" indent="0" algn="l" rtl="0">
              <a:spcBef>
                <a:spcPts val="0"/>
              </a:spcBef>
              <a:spcAft>
                <a:spcPts val="0"/>
              </a:spcAft>
              <a:buNone/>
            </a:pPr>
            <a:r>
              <a:rPr lang="en-US"/>
              <a:t>Clichés about the practice of art making and the character of the artist actually do harm, as they ngender ideas that art making is about having a ‘gift’ which you should ‘share’ with others, doesn’t take time to train, doesn’t require effort, labour, investment, etc.  This allows people to think of artists as people who produce cultural goods but don’t need to be paid for it. </a:t>
            </a:r>
            <a:endParaRPr/>
          </a:p>
        </p:txBody>
      </p:sp>
      <p:sp>
        <p:nvSpPr>
          <p:cNvPr id="59" name="Google Shape;5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Advance </a:t>
            </a:r>
            <a:r>
              <a:rPr lang="en-US" i="1"/>
              <a:t>theory</a:t>
            </a:r>
            <a:r>
              <a:rPr lang="en-US"/>
              <a:t> within the fields of information science, and within studies of professional visual art practice– specifically: </a:t>
            </a:r>
            <a:endParaRPr/>
          </a:p>
          <a:p>
            <a:pPr marL="171450" marR="0" lvl="0" indent="-171450" algn="l" rtl="0">
              <a:lnSpc>
                <a:spcPct val="100000"/>
              </a:lnSpc>
              <a:spcBef>
                <a:spcPts val="0"/>
              </a:spcBef>
              <a:spcAft>
                <a:spcPts val="0"/>
              </a:spcAft>
              <a:buClr>
                <a:schemeClr val="dk1"/>
              </a:buClr>
              <a:buSzPts val="1200"/>
              <a:buFont typeface="Calibri"/>
              <a:buChar char="-"/>
            </a:pPr>
            <a:r>
              <a:rPr lang="en-US"/>
              <a:t>bringing together Bourdieu and Vigh’s work on the concept of the field in the context of cultural production with boundary object theory and theoretical models in workflow modelling from other making professions i.e. engineering, to contribute to a fuller and more formalised understanding of contemporary art making </a:t>
            </a:r>
            <a:endParaRPr/>
          </a:p>
          <a:p>
            <a:pPr marL="171450" marR="0" lvl="0" indent="-171450" algn="l" rtl="0">
              <a:lnSpc>
                <a:spcPct val="100000"/>
              </a:lnSpc>
              <a:spcBef>
                <a:spcPts val="0"/>
              </a:spcBef>
              <a:spcAft>
                <a:spcPts val="0"/>
              </a:spcAft>
              <a:buClr>
                <a:schemeClr val="dk1"/>
              </a:buClr>
              <a:buSzPts val="1200"/>
              <a:buFont typeface="Calibri"/>
              <a:buChar char="-"/>
            </a:pPr>
            <a:r>
              <a:rPr lang="en-US"/>
              <a:t>which specifically includes the development, exchange, and dissemination of information objects as sited within the scope of contemporary art practice work processes, thus expanding the current understanding of necessary skills and competences in this professional domain</a:t>
            </a:r>
            <a:endParaRPr/>
          </a:p>
          <a:p>
            <a:pPr marL="171450" marR="0" lvl="0" indent="-171450" algn="l" rtl="0">
              <a:lnSpc>
                <a:spcPct val="100000"/>
              </a:lnSpc>
              <a:spcBef>
                <a:spcPts val="0"/>
              </a:spcBef>
              <a:spcAft>
                <a:spcPts val="0"/>
              </a:spcAft>
              <a:buClr>
                <a:schemeClr val="dk1"/>
              </a:buClr>
              <a:buSzPts val="1200"/>
              <a:buFont typeface="Calibri"/>
              <a:buChar char="-"/>
            </a:pPr>
            <a:r>
              <a:rPr lang="en-US"/>
              <a:t>which provides a bridging mechanism into information science discourse, allowing the connection to theoretical models such as the OAIS open archive information architecture or the DCC curation lifecycle model. These theoretical models represent sustainable practice in digital information object management and are open to critique from the perspective of the visual art practitioner</a:t>
            </a:r>
            <a:endParaRPr/>
          </a:p>
          <a:p>
            <a:pPr marL="171450" marR="0" lvl="0" indent="-171450" algn="l" rtl="0">
              <a:lnSpc>
                <a:spcPct val="100000"/>
              </a:lnSpc>
              <a:spcBef>
                <a:spcPts val="0"/>
              </a:spcBef>
              <a:spcAft>
                <a:spcPts val="0"/>
              </a:spcAft>
              <a:buClr>
                <a:schemeClr val="dk1"/>
              </a:buClr>
              <a:buSzPts val="1200"/>
              <a:buFont typeface="Calibri"/>
              <a:buChar char="-"/>
            </a:pPr>
            <a:r>
              <a:rPr lang="en-US"/>
              <a:t>This predicates a dialogue between two fields and allows us to see that digital information objects inhabit the ‘interfaces between’ (Huvila et al 2014) the two. </a:t>
            </a:r>
            <a:endParaRPr/>
          </a:p>
          <a:p>
            <a:pPr marL="171450" marR="0" lvl="0" indent="-171450" algn="l" rtl="0">
              <a:lnSpc>
                <a:spcPct val="100000"/>
              </a:lnSpc>
              <a:spcBef>
                <a:spcPts val="0"/>
              </a:spcBef>
              <a:spcAft>
                <a:spcPts val="0"/>
              </a:spcAft>
              <a:buClr>
                <a:schemeClr val="dk1"/>
              </a:buClr>
              <a:buSzPts val="1200"/>
              <a:buFont typeface="Calibri"/>
              <a:buChar char="-"/>
            </a:pPr>
            <a:r>
              <a:rPr lang="en-US"/>
              <a:t>Digital information objects in this context are potentially ripe for analysis as boundary objects due to their possible status as holding economic capital (value on the art market) and cultural capital (educationally/culturally significant); and – in the case of consecrated small scale production, symbolic capital – i.e. artistic legitimacy.</a:t>
            </a:r>
            <a:endParaRPr/>
          </a:p>
          <a:p>
            <a:pPr marL="171450" marR="0" lvl="0" indent="-171450" algn="l" rtl="0">
              <a:lnSpc>
                <a:spcPct val="100000"/>
              </a:lnSpc>
              <a:spcBef>
                <a:spcPts val="0"/>
              </a:spcBef>
              <a:spcAft>
                <a:spcPts val="0"/>
              </a:spcAft>
              <a:buClr>
                <a:schemeClr val="dk1"/>
              </a:buClr>
              <a:buSzPts val="1200"/>
              <a:buFont typeface="Calibri"/>
              <a:buChar char="-"/>
            </a:pPr>
            <a:r>
              <a:rPr lang="en-US"/>
              <a:t>All of which, drawing on Vigh, are fields which are themselves in flux and also in dialogue with agents - this research will provide a mapping of the key agents within the field, the flow of information objects through this system but also the volatile nature of the surrounding field with particular reference to the UK visual art economic landscape.</a:t>
            </a:r>
            <a:endParaRPr/>
          </a:p>
          <a:p>
            <a:pPr marL="171450" marR="0" lvl="0" indent="-171450" algn="l" rtl="0">
              <a:lnSpc>
                <a:spcPct val="100000"/>
              </a:lnSpc>
              <a:spcBef>
                <a:spcPts val="0"/>
              </a:spcBef>
              <a:spcAft>
                <a:spcPts val="0"/>
              </a:spcAft>
              <a:buClr>
                <a:schemeClr val="dk1"/>
              </a:buClr>
              <a:buSzPts val="1200"/>
              <a:buFont typeface="Calibri"/>
              <a:buChar char="-"/>
            </a:pPr>
            <a:r>
              <a:rPr lang="en-US"/>
              <a:t>So this will help us to understand the role of the individual visual artist as an agent within a complex fluctuating structure where agents compete for symbolic capital, where there are many influences upon the artist.</a:t>
            </a:r>
            <a:endParaRPr/>
          </a:p>
        </p:txBody>
      </p:sp>
      <p:sp>
        <p:nvSpPr>
          <p:cNvPr id="141" name="Google Shape;1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The structure of RQ 2 allows a breakdown into three phases of activity.</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a) I will scrutinise working practices of professional artists in their use of the Internet to seek and disseminate information, and to understand their strategies for the management of these digital assets.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This will be achieved by a qualitative, empirical approach where data will be collected using semi-structured interviews.  The sample cohort of professional artists will be selected from DACS data and invited to participate. The sample will be normalised for age, gender, art form, price range, and/or other potentially relevant data points, in discussion with DACS in order to maximise representation of a wide spectrum of professional practice, and analysed using a grounded theory approach to identify the range of practices and their variability within this community of practice.  This will form a solid understanding of the role of Internet use in artists’ research and making workflows.  Findings will identify coherences, diversity and exigencies in current working practice. </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b) I will survey the availability and scope of policy and guidance for professional artists from art funders and other relevant sources such as visual artist skills development agencies and institutions.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Based on the findings of earlier research, these are likely to be a significant influence on visual artist strategies examined in Phase 1.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This will be done by review and analysis of published policy and guidance where it pertains to the online distribution and availability of artists’ digital objects (for example, as part of the bidding process). Document analysis will be supplemented by semi-structured interviews and questionnaires as appropriate to the cohort to identify the range of policy recommendations and the range of areas covered/omitted by policy.</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 Drawing on Phase A and B findings, and on best practice from the digital information management and curation domain, I will compare current visual artist practice in information seeking, management and dissemination with current good practice for the sustainable management of digital objects. Any current knowledge and skills gaps – for both artists and funders - will be scoped, and risks resulting from current recommended practice promulgated by funders and curators can be located.  This will allow the identification of where good practice examples / case studies can be of most benefit.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resulting knowledge will provide a firm foundation for the generation of policy recommendations which I will present to the visual artist and funder community for feedback.  I will scope policy recommendations for art training and research institutions to encourage, where necessary, the inclusion of digital information skills appropriate to the visual arts professions.  These participants will be recruited from the DACS membership and the Ruskin School of Art.  This will be done by qualitative study with data collected using case studies or focus groups, as appropriate.  Feedback will be analysed to identify community response to good practice recommendations.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8" name="Google Shape;14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There may be specific ethical considerations related to access to the DACS database, particularly information which identifies individuals, but it is hoped that liaison with DACS will allow initial communication with individual members. Failing this, members will be invited to participate through mass communication with the membership.  Respondents will be provided with a consent form supplying full details of the project aims and the data gathered. </a:t>
            </a:r>
            <a:endParaRPr/>
          </a:p>
          <a:p>
            <a:pPr marL="0" lvl="0" indent="0" algn="l" rtl="0">
              <a:spcBef>
                <a:spcPts val="0"/>
              </a:spcBef>
              <a:spcAft>
                <a:spcPts val="0"/>
              </a:spcAft>
              <a:buNone/>
            </a:pPr>
            <a:endParaRPr/>
          </a:p>
        </p:txBody>
      </p:sp>
      <p:sp>
        <p:nvSpPr>
          <p:cNvPr id="174" name="Google Shape;1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Professional artists are highly skilled people who contribute massively to society, our sense of ourselves, to our economy and the UK’s global reputation as a cultural power – but they need to pay their bills like everyone else.</a:t>
            </a:r>
            <a:endParaRPr/>
          </a:p>
          <a:p>
            <a:pPr marL="0" lvl="0" indent="0" algn="l" rtl="0">
              <a:spcBef>
                <a:spcPts val="0"/>
              </a:spcBef>
              <a:spcAft>
                <a:spcPts val="0"/>
              </a:spcAft>
              <a:buNone/>
            </a:pPr>
            <a:r>
              <a:rPr lang="en-US"/>
              <a:t>The UK visual arts sector is a strong economic force – it employs over 37,000 people and generates £1.9 billion gross added value for the economy. </a:t>
            </a:r>
            <a:endParaRPr/>
          </a:p>
          <a:p>
            <a:pPr marL="0" lvl="0" indent="0" algn="l" rtl="0">
              <a:spcBef>
                <a:spcPts val="0"/>
              </a:spcBef>
              <a:spcAft>
                <a:spcPts val="0"/>
              </a:spcAft>
              <a:buNone/>
            </a:pPr>
            <a:r>
              <a:rPr lang="en-US"/>
              <a:t>Public investment in visual arts helps underpin the UK’s £21 billion international tourism industry (more than a quarter of all foreign visitors now visits a gallery or museum) and it supports the UK’s £8.5 billion art market (now the second biggest in the world).</a:t>
            </a:r>
            <a:endParaRPr/>
          </a:p>
          <a:p>
            <a:pPr marL="0" lvl="0" indent="0" algn="l" rtl="0">
              <a:spcBef>
                <a:spcPts val="0"/>
              </a:spcBef>
              <a:spcAft>
                <a:spcPts val="0"/>
              </a:spcAft>
              <a:buNone/>
            </a:pPr>
            <a:r>
              <a:rPr lang="en-US"/>
              <a:t>And yet, in 2014 a-n published research evidencing that 71% of artists who had exhibited in publicly funded galleries had received no fee. 63% of artists had to turn down requests from galleries to exhibit their work because they couldn’t afford to do so without being paid. (a-n)</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DCMS 2016 figures estimate that “[t]he Creative Industries accounted for 5.2% of gross value added (GVA) in the UK in 2014”. This GVA of the Creative Industries “increased by 8.9 per cent between 2013 and 2014”, which “compares to 4.6 per cent for the whole of the UK” (DCMS 2016).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2016 DCMS statement notes that Creative Industries employment in 2014 stood at 1,808,001. </a:t>
            </a:r>
            <a:r>
              <a:rPr lang="en-US" sz="1200" u="sng">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To give this figure some context, it is worth noting that total employment in the Creative Economy across the UK increased by 5.0 per cent between 2013 and 2014 (2.6 million to 2.8 million jobs), compared with a 2.1 per cent increase in the total number of jobs in the wider UK economy over the same period. (In the DCMS analysis, the “Creative Economy” includes the contribution of all those who are in Creative Occupations outside the creative industries as well as all those employed in the Creative Industries.)  These figures indicate the importance of the creative arts as a contributor to the UK economy, not only in terms of the value of the UK art market but also as an employment sector.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TFAF reported that in 2015, “globally, sales of art were down 7% to [US]$63.8 billion in 2015, compared to $68.2 billion in 2014” (TEFAF 2016)</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UK saw a small but notable contraction over the course of 2015, when sales “contracted by 9% to $13.5 billion for a 21% stake in the global art trade” (TEFAF 2016)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UK art market continues to grow or at least stabilise in value at around a fifth of the global art trade, and remains an important element of the overall UK economy.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Meanwhile, funding sources for UK artists continue to be under pressure and most UK art practitioners earn £10,000 p.a. or less  (Kretschmer et al, 2011).  In comparison, the median gross annual earnings for full-time UK employees (including all low-paid, unqualified full time employment in the UK) in the year to 5 April 2015 were £27,600 (Scruton 2016).  In the UK, 28,000 artists are competing with each other for representation from around 2,000 galleries  (Roberts, 2012).  More than ever, artists must maximise the benefit of all resources at their disposal in order to remain competitive in a system where they are rarely, or lowly, paid, and ultimately for art making to remain a sustainable profession in which they can afford to remain. </a:t>
            </a:r>
            <a:endParaRPr/>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u="none">
                <a:solidFill>
                  <a:schemeClr val="dk1"/>
                </a:solidFill>
                <a:latin typeface="Calibri"/>
                <a:ea typeface="Calibri"/>
                <a:cs typeface="Calibri"/>
                <a:sym typeface="Calibri"/>
              </a:rPr>
              <a:t>The hypothesis underpinning this thesis is as follows: Visual artists invest significant resource in the creation, seeking, management and dissemination of digital objects as part of their professional practice, but these tasks are not routinely recognised as essential elements of their practice. As a result, digital objects produced as a result of these practices are likely to contain both artistic and economic value but are not curated, managed or preserved by artists in such a way that they are likely to be sustained, undamaged and findable over time.  Artists are not supported by artistic organisations of various kinds in understanding the need for these digital skills, and the domain where these skills are scoped and promulgated – archive / library and information science – generally expresses these principles and methods in language which is inaccessible to visual artists.  Understood as boundary objects, such objects hold value in multiple ways (for example, as communication tools with collaborators, as preparatory expressions of an idea or technique, and as original art objects with market value). This makes it particularly important to resolve this problem for the sake of sustainability of practice within the particularly-pressured profession of visual art making.</a:t>
            </a:r>
            <a:endParaRPr/>
          </a:p>
          <a:p>
            <a:pPr marL="0" lvl="0" indent="0" algn="l" rtl="0">
              <a:spcBef>
                <a:spcPts val="0"/>
              </a:spcBef>
              <a:spcAft>
                <a:spcPts val="0"/>
              </a:spcAft>
              <a:buNone/>
            </a:pPr>
            <a:endParaRPr/>
          </a:p>
        </p:txBody>
      </p:sp>
      <p:sp>
        <p:nvSpPr>
          <p:cNvPr id="80" name="Google Shape;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Workflow modelling: </a:t>
            </a:r>
            <a:endParaRPr/>
          </a:p>
          <a:p>
            <a:pPr marL="0" lvl="0" indent="0" algn="l" rtl="0">
              <a:spcBef>
                <a:spcPts val="0"/>
              </a:spcBef>
              <a:spcAft>
                <a:spcPts val="0"/>
              </a:spcAft>
              <a:buNone/>
            </a:pPr>
            <a:r>
              <a:rPr lang="en-US" sz="1200"/>
              <a:t>The Innovative Design and Manufacturing Research Centre at the University of Bath supported the development of a way to map the digital objects produced in the course of research processes along with any associations between them. The Research Activity Information Development (RAID) modelling process emerged unexpectedly from a larger project on research data management in engineering as part of the JISC-funded Managing Research Data programme of 2009-11.  This modelling process become a key output of the project (Ball et al 2012). It deploys UML encoding to denote information objects and the processes enacted upon them (for example added to, annotated, described by, influenced, derived from, etc.) and their place in the overall workflow.  Pilot work has already been undertaken at the Ruskin School of Art through elicitation methods to trial an approach to creation of art workflows influenced by the RAID approach.</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Art worlds: </a:t>
            </a:r>
            <a:endParaRPr/>
          </a:p>
          <a:p>
            <a:pPr marL="0" lvl="0" indent="0" algn="l" rtl="0">
              <a:spcBef>
                <a:spcPts val="0"/>
              </a:spcBef>
              <a:spcAft>
                <a:spcPts val="0"/>
              </a:spcAft>
              <a:buNone/>
            </a:pPr>
            <a:r>
              <a:rPr lang="en-US" sz="1200"/>
              <a:t>Art worlds are defined by “all the people whose activities are necessary to the production” (2008 p34)</a:t>
            </a:r>
            <a:endParaRPr/>
          </a:p>
          <a:p>
            <a:pPr marL="0" lvl="0" indent="0" algn="l" rtl="0">
              <a:spcBef>
                <a:spcPts val="0"/>
              </a:spcBef>
              <a:spcAft>
                <a:spcPts val="0"/>
              </a:spcAft>
              <a:buNone/>
            </a:pPr>
            <a:r>
              <a:rPr lang="en-US" sz="1200"/>
              <a:t>Status of any particular activity can change over time (2008 p17)</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Boundary objects: </a:t>
            </a:r>
            <a:endParaRPr/>
          </a:p>
          <a:p>
            <a:pPr marL="0" lvl="0" indent="0" algn="l" rtl="0">
              <a:spcBef>
                <a:spcPts val="0"/>
              </a:spcBef>
              <a:spcAft>
                <a:spcPts val="0"/>
              </a:spcAft>
              <a:buNone/>
            </a:pPr>
            <a:r>
              <a:rPr lang="en-US" sz="1200"/>
              <a:t>Huvila et al (2014): Boundary objects as abstract or physical artefacts that reside in the interfaces between organisations or groups of people. </a:t>
            </a:r>
            <a:endParaRPr/>
          </a:p>
          <a:p>
            <a:pPr marL="0" lvl="0" indent="0" algn="l" rtl="0">
              <a:spcBef>
                <a:spcPts val="0"/>
              </a:spcBef>
              <a:spcAft>
                <a:spcPts val="0"/>
              </a:spcAft>
              <a:buNone/>
            </a:pPr>
            <a:r>
              <a:rPr lang="en-US" sz="1200"/>
              <a:t>Capacity to bridge perceptual and practice difference among communities and facilitate cooperation by emerging mutual understanding (Karsten et al 2001)</a:t>
            </a:r>
            <a:endParaRPr/>
          </a:p>
          <a:p>
            <a:pPr marL="0" lvl="0" indent="0" algn="l" rtl="0">
              <a:spcBef>
                <a:spcPts val="0"/>
              </a:spcBef>
              <a:spcAft>
                <a:spcPts val="0"/>
              </a:spcAft>
              <a:buNone/>
            </a:pPr>
            <a:r>
              <a:rPr lang="en-US" sz="1200"/>
              <a:t>They negotiate meaning between groups of people and provide means to explain how and where communities, cultures and information infrastructures are connected and disconnected</a:t>
            </a:r>
            <a:endParaRPr/>
          </a:p>
          <a:p>
            <a:pPr marL="0" lvl="0" indent="0" algn="l" rtl="0">
              <a:spcBef>
                <a:spcPts val="0"/>
              </a:spcBef>
              <a:spcAft>
                <a:spcPts val="0"/>
              </a:spcAft>
              <a:buNone/>
            </a:pPr>
            <a:r>
              <a:rPr lang="en-US" sz="1200"/>
              <a:t>Different artefacts may function as boundary objects including visual representations (Henderson 1991); technical standards, and documents (Oesterlund 2008). </a:t>
            </a:r>
            <a:endParaRPr/>
          </a:p>
          <a:p>
            <a:pPr marL="0" marR="0" lvl="2" indent="0" algn="l" rtl="0">
              <a:lnSpc>
                <a:spcPct val="100000"/>
              </a:lnSpc>
              <a:spcBef>
                <a:spcPts val="0"/>
              </a:spcBef>
              <a:spcAft>
                <a:spcPts val="0"/>
              </a:spcAft>
              <a:buClr>
                <a:schemeClr val="dk1"/>
              </a:buClr>
              <a:buSzPts val="1200"/>
              <a:buFont typeface="Calibri"/>
              <a:buNone/>
            </a:pPr>
            <a:r>
              <a:rPr lang="en-US" sz="1200"/>
              <a:t>Inhabit several social worlds and satisfy information requirements of each (paraphrased from Star and Griesemer 1989) whilst maintaining a common enough structure to be recognisable across these different social worlds. As Star and Griesemer (1989) say, ‘boundary objects act as anchors or bridges, however temporary’. (p414)</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What I’m going to do in this project is establish a connection or set of connections bridging between information science research and the study of the working practices of visual art making. </a:t>
            </a:r>
            <a:endParaRPr/>
          </a:p>
          <a:p>
            <a:pPr marL="0" lvl="0" indent="0" algn="l" rtl="0">
              <a:spcBef>
                <a:spcPts val="0"/>
              </a:spcBef>
              <a:spcAft>
                <a:spcPts val="0"/>
              </a:spcAft>
              <a:buNone/>
            </a:pPr>
            <a:r>
              <a:rPr lang="en-US" sz="1200"/>
              <a:t>Here, digital objects have different potential values for different audiences. </a:t>
            </a:r>
            <a:endParaRPr/>
          </a:p>
          <a:p>
            <a:pPr marL="0" lvl="0" indent="0" algn="l" rtl="0">
              <a:spcBef>
                <a:spcPts val="0"/>
              </a:spcBef>
              <a:spcAft>
                <a:spcPts val="0"/>
              </a:spcAft>
              <a:buNone/>
            </a:pPr>
            <a:r>
              <a:rPr lang="en-US" sz="1200"/>
              <a:t>For artists: research resources in the making process, means of communication with peers and other agents, means of promotion of final work, visual elements in final work, ways of responding to opportunities, ways of reflecting on earlier practice. </a:t>
            </a:r>
            <a:endParaRPr/>
          </a:p>
          <a:p>
            <a:pPr marL="0" lvl="0" indent="0" algn="l" rtl="0">
              <a:spcBef>
                <a:spcPts val="0"/>
              </a:spcBef>
              <a:spcAft>
                <a:spcPts val="0"/>
              </a:spcAft>
              <a:buNone/>
            </a:pPr>
            <a:r>
              <a:rPr lang="en-US" sz="1200"/>
              <a:t>For information science professionals e.g. archivist: means of understanding artist’s influences, ideas, working processes, role in peer network, relationship with contacts and buyers, contemporary critical reception. </a:t>
            </a:r>
            <a:endParaRPr/>
          </a:p>
          <a:p>
            <a:pPr marL="0" lvl="0" indent="0" algn="l" rtl="0">
              <a:spcBef>
                <a:spcPts val="0"/>
              </a:spcBef>
              <a:spcAft>
                <a:spcPts val="0"/>
              </a:spcAft>
              <a:buNone/>
            </a:pPr>
            <a:r>
              <a:rPr lang="en-US" sz="1200"/>
              <a:t>Other potential audiences include buyers / dealers, critics, fans, peers, art historians, etc.</a:t>
            </a:r>
            <a:endParaRPr/>
          </a:p>
          <a:p>
            <a:pPr marL="0" lvl="0" indent="0" algn="l" rtl="0">
              <a:spcBef>
                <a:spcPts val="0"/>
              </a:spcBef>
              <a:spcAft>
                <a:spcPts val="0"/>
              </a:spcAft>
              <a:buNone/>
            </a:pPr>
            <a:r>
              <a:rPr lang="en-US" sz="1200"/>
              <a:t>An example is a preparatory sketch by a prominent artist with high current commercial value. To the artist: experiment with an idea, scanned and kept for use in current project, and/or for reference at later date. To the information science professional: potential value for research purposes. Should be preserved in stable environment in appropriate file format, well described for easy location in future with competent metadata including clear attribution, date, size, materials, etc. To the art historian or critic: indication of artist’s thematic concerns / techniques / materials at that point in time. Fan: precious scrap of creativity, high economic worth. Buyer/dealer: marketable, original work, clear provenance, high economic worth. (etc.)</a:t>
            </a:r>
            <a:endParaRPr/>
          </a:p>
          <a:p>
            <a:pPr marL="0" lvl="0" indent="0" algn="l" rtl="0">
              <a:spcBef>
                <a:spcPts val="0"/>
              </a:spcBef>
              <a:spcAft>
                <a:spcPts val="0"/>
              </a:spcAft>
              <a:buNone/>
            </a:pPr>
            <a:endParaRPr sz="1200"/>
          </a:p>
          <a:p>
            <a:pPr marL="0" marR="0" lvl="2" indent="0" algn="l" rtl="0">
              <a:lnSpc>
                <a:spcPct val="100000"/>
              </a:lnSpc>
              <a:spcBef>
                <a:spcPts val="0"/>
              </a:spcBef>
              <a:spcAft>
                <a:spcPts val="0"/>
              </a:spcAft>
              <a:buClr>
                <a:schemeClr val="dk1"/>
              </a:buClr>
              <a:buSzPts val="1200"/>
              <a:buFont typeface="Calibri"/>
              <a:buNone/>
            </a:pPr>
            <a:r>
              <a:rPr lang="en-US" sz="1200"/>
              <a:t>The project aims to bring these theoretical approaches together to facilitate a richer view of the full range of tasks / activities that comprise art working practices, including as much richness as possible from the key creative decision-making down to the routine everyday communication tasks – what needs to happen for the work to happen. </a:t>
            </a:r>
            <a:endParaRPr sz="1200"/>
          </a:p>
          <a:p>
            <a:pPr marL="0" lvl="0" indent="0" algn="l" rtl="0">
              <a:spcBef>
                <a:spcPts val="0"/>
              </a:spcBef>
              <a:spcAft>
                <a:spcPts val="0"/>
              </a:spcAft>
              <a:buNone/>
            </a:pPr>
            <a:endParaRPr sz="1200"/>
          </a:p>
        </p:txBody>
      </p:sp>
      <p:sp>
        <p:nvSpPr>
          <p:cNvPr id="101" name="Google Shape;10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two important facts remain: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firstly, that contemporary sales continue to perform strongly, with 46% of all value in the global art market in 2015 coming from sales of contemporary and post-war work, that is to say visual art created since 1945.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second point which is relevant to this study is the continued growth of the online trading market, which “grew by a significant 7% for a total $4.7 billion in trade during 2015 ” (TEFAF 2016)</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6" name="Google Shape;1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2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
          <p:cNvSpPr txBox="1">
            <a:spLocks noGrp="1"/>
          </p:cNvSpPr>
          <p:nvPr>
            <p:ph type="ctrTitle"/>
          </p:nvPr>
        </p:nvSpPr>
        <p:spPr>
          <a:xfrm>
            <a:off x="316725" y="476124"/>
            <a:ext cx="4644000" cy="5628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t>Towards sustainable visual art practice: building capacity for improved RDM  in contemporary UK visual art </a:t>
            </a:r>
            <a:br>
              <a:rPr lang="en-US" sz="1600"/>
            </a:br>
            <a:r>
              <a:rPr lang="en-US" sz="1600"/>
              <a:t> </a:t>
            </a:r>
            <a:br>
              <a:rPr lang="en-US" sz="1600"/>
            </a:br>
            <a:br>
              <a:rPr lang="en-US" sz="1600"/>
            </a:br>
            <a:r>
              <a:rPr lang="en-US" sz="1600"/>
              <a:t>Laura Molloy, Oxford Internet Institute/Ruskin School of Art, University of Oxford</a:t>
            </a:r>
            <a:br>
              <a:rPr lang="en-US" sz="1600"/>
            </a:br>
            <a:endParaRPr sz="1600"/>
          </a:p>
          <a:p>
            <a:pPr marL="0" lvl="0" indent="0" algn="ctr" rtl="0">
              <a:lnSpc>
                <a:spcPct val="90000"/>
              </a:lnSpc>
              <a:spcBef>
                <a:spcPts val="0"/>
              </a:spcBef>
              <a:spcAft>
                <a:spcPts val="0"/>
              </a:spcAft>
              <a:buClr>
                <a:schemeClr val="dk1"/>
              </a:buClr>
              <a:buSzPts val="4000"/>
              <a:buFont typeface="Calibri"/>
              <a:buNone/>
            </a:pPr>
            <a:r>
              <a:rPr lang="en-US" sz="1600"/>
              <a:t>SciDataCon, Denver, USA </a:t>
            </a:r>
            <a:endParaRPr sz="1600"/>
          </a:p>
          <a:p>
            <a:pPr marL="0" lvl="0" indent="0" algn="ctr" rtl="0">
              <a:lnSpc>
                <a:spcPct val="90000"/>
              </a:lnSpc>
              <a:spcBef>
                <a:spcPts val="0"/>
              </a:spcBef>
              <a:spcAft>
                <a:spcPts val="0"/>
              </a:spcAft>
              <a:buClr>
                <a:schemeClr val="dk1"/>
              </a:buClr>
              <a:buSzPts val="4000"/>
              <a:buFont typeface="Calibri"/>
              <a:buNone/>
            </a:pPr>
            <a:r>
              <a:rPr lang="en-US" sz="1600"/>
              <a:t>13 Sep 2016</a:t>
            </a:r>
            <a:endParaRPr sz="1600"/>
          </a:p>
          <a:p>
            <a:pPr marL="0" lvl="0" indent="0" algn="ctr" rtl="0">
              <a:lnSpc>
                <a:spcPct val="90000"/>
              </a:lnSpc>
              <a:spcBef>
                <a:spcPts val="0"/>
              </a:spcBef>
              <a:spcAft>
                <a:spcPts val="0"/>
              </a:spcAft>
              <a:buClr>
                <a:schemeClr val="dk1"/>
              </a:buClr>
              <a:buSzPts val="4000"/>
              <a:buFont typeface="Calibri"/>
              <a:buNone/>
            </a:pPr>
            <a:endParaRPr sz="1600"/>
          </a:p>
          <a:p>
            <a:pPr marL="0" lvl="0" indent="0" algn="ctr" rtl="0">
              <a:lnSpc>
                <a:spcPct val="90000"/>
              </a:lnSpc>
              <a:spcBef>
                <a:spcPts val="0"/>
              </a:spcBef>
              <a:spcAft>
                <a:spcPts val="0"/>
              </a:spcAft>
              <a:buClr>
                <a:schemeClr val="dk1"/>
              </a:buClr>
              <a:buSzPts val="4000"/>
              <a:buFont typeface="Calibri"/>
              <a:buNone/>
            </a:pPr>
            <a:r>
              <a:rPr lang="en-US" sz="1100"/>
              <a:t>This work, unless where otherwise stated, is licensed under the Creative Commons Attribution-NonCommercial-ShareAlike 4.0 International License. http://creativecommons.org/licenses/by-nc-sa/4.0/</a:t>
            </a:r>
            <a:endParaRPr sz="1100"/>
          </a:p>
        </p:txBody>
      </p:sp>
      <p:pic>
        <p:nvPicPr>
          <p:cNvPr id="62" name="Google Shape;62;p1" descr="SainsburysAd.jpg"/>
          <p:cNvPicPr preferRelativeResize="0"/>
          <p:nvPr/>
        </p:nvPicPr>
        <p:blipFill rotWithShape="1">
          <a:blip r:embed="rId3">
            <a:alphaModFix/>
          </a:blip>
          <a:srcRect/>
          <a:stretch/>
        </p:blipFill>
        <p:spPr>
          <a:xfrm>
            <a:off x="5177847" y="911867"/>
            <a:ext cx="3697184" cy="5102113"/>
          </a:xfrm>
          <a:prstGeom prst="rect">
            <a:avLst/>
          </a:prstGeom>
          <a:noFill/>
          <a:ln>
            <a:noFill/>
          </a:ln>
        </p:spPr>
      </p:pic>
      <p:sp>
        <p:nvSpPr>
          <p:cNvPr id="63" name="Google Shape;63;p1"/>
          <p:cNvSpPr txBox="1"/>
          <p:nvPr/>
        </p:nvSpPr>
        <p:spPr>
          <a:xfrm>
            <a:off x="5214175" y="6104150"/>
            <a:ext cx="3660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Calibri"/>
                <a:ea typeface="Calibri"/>
                <a:cs typeface="Calibri"/>
                <a:sym typeface="Calibri"/>
              </a:rPr>
              <a:t>Image clipped from a local London paper. </a:t>
            </a:r>
            <a:endParaRPr sz="1100">
              <a:latin typeface="Calibri"/>
              <a:ea typeface="Calibri"/>
              <a:cs typeface="Calibri"/>
              <a:sym typeface="Calibri"/>
            </a:endParaRPr>
          </a:p>
          <a:p>
            <a:pPr marL="0" lvl="0" indent="0" algn="l" rtl="0">
              <a:spcBef>
                <a:spcPts val="0"/>
              </a:spcBef>
              <a:spcAft>
                <a:spcPts val="0"/>
              </a:spcAft>
              <a:buNone/>
            </a:pPr>
            <a:r>
              <a:rPr lang="en-US" sz="1100">
                <a:latin typeface="Calibri"/>
                <a:ea typeface="Calibri"/>
                <a:cs typeface="Calibri"/>
                <a:sym typeface="Calibri"/>
              </a:rPr>
              <a:t>Photograph: Laura Molloy</a:t>
            </a:r>
            <a:endParaRPr sz="11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Literature review (4)</a:t>
            </a:r>
            <a:endParaRPr/>
          </a:p>
        </p:txBody>
      </p:sp>
      <p:sp>
        <p:nvSpPr>
          <p:cNvPr id="125" name="Google Shape;125;p10"/>
          <p:cNvSpPr txBox="1">
            <a:spLocks noGrp="1"/>
          </p:cNvSpPr>
          <p:nvPr>
            <p:ph type="body" idx="1"/>
          </p:nvPr>
        </p:nvSpPr>
        <p:spPr>
          <a:xfrm>
            <a:off x="628650" y="1825624"/>
            <a:ext cx="7886700" cy="46513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Digital object management, curation, preservation, literacy</a:t>
            </a:r>
            <a:endParaRPr/>
          </a:p>
          <a:p>
            <a:pPr marL="685800" lvl="1" indent="-228600" algn="l" rtl="0">
              <a:lnSpc>
                <a:spcPct val="90000"/>
              </a:lnSpc>
              <a:spcBef>
                <a:spcPts val="500"/>
              </a:spcBef>
              <a:spcAft>
                <a:spcPts val="0"/>
              </a:spcAft>
              <a:buClr>
                <a:schemeClr val="dk1"/>
              </a:buClr>
              <a:buSzPts val="2800"/>
              <a:buChar char="•"/>
            </a:pPr>
            <a:r>
              <a:rPr lang="en-US" sz="2800"/>
              <a:t>Definitions</a:t>
            </a:r>
            <a:r>
              <a:rPr lang="en-US"/>
              <a:t> </a:t>
            </a:r>
            <a:r>
              <a:rPr lang="en-US" sz="1100"/>
              <a:t>(DCC 2004-16, DPC 2010, 2016)</a:t>
            </a:r>
            <a:endParaRPr/>
          </a:p>
          <a:p>
            <a:pPr marL="685800" lvl="1" indent="-228600" algn="l" rtl="0">
              <a:lnSpc>
                <a:spcPct val="90000"/>
              </a:lnSpc>
              <a:spcBef>
                <a:spcPts val="500"/>
              </a:spcBef>
              <a:spcAft>
                <a:spcPts val="0"/>
              </a:spcAft>
              <a:buClr>
                <a:schemeClr val="dk1"/>
              </a:buClr>
              <a:buSzPts val="2800"/>
              <a:buChar char="•"/>
            </a:pPr>
            <a:r>
              <a:rPr lang="en-US" sz="2800"/>
              <a:t>Digital objects: definitions </a:t>
            </a:r>
            <a:r>
              <a:rPr lang="en-US" sz="1100"/>
              <a:t>(DCC 2004-16, Hui 2012, DPC 2014, ISO 2012)</a:t>
            </a:r>
            <a:endParaRPr sz="1100"/>
          </a:p>
          <a:p>
            <a:pPr marL="685800" lvl="1" indent="-228600" algn="l" rtl="0">
              <a:lnSpc>
                <a:spcPct val="90000"/>
              </a:lnSpc>
              <a:spcBef>
                <a:spcPts val="500"/>
              </a:spcBef>
              <a:spcAft>
                <a:spcPts val="0"/>
              </a:spcAft>
              <a:buClr>
                <a:schemeClr val="dk1"/>
              </a:buClr>
              <a:buSzPts val="2800"/>
              <a:buChar char="•"/>
            </a:pPr>
            <a:r>
              <a:rPr lang="en-US" sz="2800"/>
              <a:t>Best practices in institutional approaches</a:t>
            </a:r>
            <a:r>
              <a:rPr lang="en-US"/>
              <a:t> </a:t>
            </a:r>
            <a:r>
              <a:rPr lang="en-US" sz="1100"/>
              <a:t>(ISO 14721: OAIS, 2012; DCC 2008-16, RDA 2010-16, Rinehart 2009)</a:t>
            </a:r>
            <a:endParaRPr/>
          </a:p>
          <a:p>
            <a:pPr marL="685800" lvl="1" indent="-228600" algn="l" rtl="0">
              <a:lnSpc>
                <a:spcPct val="90000"/>
              </a:lnSpc>
              <a:spcBef>
                <a:spcPts val="500"/>
              </a:spcBef>
              <a:spcAft>
                <a:spcPts val="0"/>
              </a:spcAft>
              <a:buClr>
                <a:schemeClr val="dk1"/>
              </a:buClr>
              <a:buSzPts val="2800"/>
              <a:buChar char="•"/>
            </a:pPr>
            <a:r>
              <a:rPr lang="en-US" sz="2800"/>
              <a:t>Digital curation education and training approaches </a:t>
            </a:r>
            <a:r>
              <a:rPr lang="en-US" sz="1100"/>
              <a:t>(Tibbo 2015, Gow et al 2014, Snow and Molloy 2011,) </a:t>
            </a:r>
            <a:r>
              <a:rPr lang="en-US" sz="2800"/>
              <a:t>for arts HE institutions</a:t>
            </a:r>
            <a:r>
              <a:rPr lang="en-US" sz="1100"/>
              <a:t> (Guy, Donnelly and Molloy 2013)</a:t>
            </a:r>
            <a:endParaRPr/>
          </a:p>
          <a:p>
            <a:pPr marL="685800" lvl="1" indent="-228600" algn="l" rtl="0">
              <a:lnSpc>
                <a:spcPct val="90000"/>
              </a:lnSpc>
              <a:spcBef>
                <a:spcPts val="500"/>
              </a:spcBef>
              <a:spcAft>
                <a:spcPts val="0"/>
              </a:spcAft>
              <a:buClr>
                <a:schemeClr val="dk1"/>
              </a:buClr>
              <a:buSzPts val="2800"/>
              <a:buChar char="•"/>
            </a:pPr>
            <a:r>
              <a:rPr lang="en-US" sz="2800"/>
              <a:t>Digital curation in the artistic domain</a:t>
            </a:r>
            <a:r>
              <a:rPr lang="en-US" sz="1100"/>
              <a:t> (Boutard 2015, InterPARES2 2004-7)</a:t>
            </a:r>
            <a:endParaRPr/>
          </a:p>
          <a:p>
            <a:pPr marL="685800" lvl="1" indent="-158750" algn="l" rtl="0">
              <a:lnSpc>
                <a:spcPct val="90000"/>
              </a:lnSpc>
              <a:spcBef>
                <a:spcPts val="500"/>
              </a:spcBef>
              <a:spcAft>
                <a:spcPts val="0"/>
              </a:spcAft>
              <a:buClr>
                <a:schemeClr val="dk1"/>
              </a:buClr>
              <a:buSzPts val="1100"/>
              <a:buNone/>
            </a:pPr>
            <a:endParaRPr sz="1100"/>
          </a:p>
          <a:p>
            <a:pPr marL="685800" lvl="1" indent="-50800" algn="l" rtl="0">
              <a:lnSpc>
                <a:spcPct val="90000"/>
              </a:lnSpc>
              <a:spcBef>
                <a:spcPts val="500"/>
              </a:spcBef>
              <a:spcAft>
                <a:spcPts val="0"/>
              </a:spcAft>
              <a:buClr>
                <a:schemeClr val="dk1"/>
              </a:buClr>
              <a:buSzPts val="2800"/>
              <a:buNone/>
            </a:pP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Literature gaps </a:t>
            </a:r>
            <a:endParaRPr/>
          </a:p>
        </p:txBody>
      </p:sp>
      <p:sp>
        <p:nvSpPr>
          <p:cNvPr id="131" name="Google Shape;131;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Analysis of visual art skills and training focuses on </a:t>
            </a:r>
            <a:r>
              <a:rPr lang="en-US" i="1"/>
              <a:t>institutional</a:t>
            </a:r>
            <a:r>
              <a:rPr lang="en-US"/>
              <a:t> training approaches</a:t>
            </a:r>
            <a:endParaRPr/>
          </a:p>
          <a:p>
            <a:pPr marL="228600" lvl="0" indent="-228600" algn="l" rtl="0">
              <a:lnSpc>
                <a:spcPct val="90000"/>
              </a:lnSpc>
              <a:spcBef>
                <a:spcPts val="1000"/>
              </a:spcBef>
              <a:spcAft>
                <a:spcPts val="0"/>
              </a:spcAft>
              <a:buClr>
                <a:schemeClr val="dk1"/>
              </a:buClr>
              <a:buSzPts val="2800"/>
              <a:buChar char="•"/>
            </a:pPr>
            <a:r>
              <a:rPr lang="en-US"/>
              <a:t>Limited or no systematic research into fostering of digital object management / digital literacy skills in art HE or CPD training</a:t>
            </a:r>
            <a:endParaRPr/>
          </a:p>
          <a:p>
            <a:pPr marL="228600" lvl="0" indent="-228600" algn="l" rtl="0">
              <a:lnSpc>
                <a:spcPct val="90000"/>
              </a:lnSpc>
              <a:spcBef>
                <a:spcPts val="1000"/>
              </a:spcBef>
              <a:spcAft>
                <a:spcPts val="0"/>
              </a:spcAft>
              <a:buClr>
                <a:schemeClr val="dk1"/>
              </a:buClr>
              <a:buSzPts val="2800"/>
              <a:buChar char="•"/>
            </a:pPr>
            <a:r>
              <a:rPr lang="en-US"/>
              <a:t>Limited or no systemic research into the typology of tasks and activities that underpin contemporary professional visual art practice in digital age</a:t>
            </a:r>
            <a:endParaRPr/>
          </a:p>
          <a:p>
            <a:pPr marL="228600" lvl="0" indent="-228600" algn="l" rtl="0">
              <a:lnSpc>
                <a:spcPct val="90000"/>
              </a:lnSpc>
              <a:spcBef>
                <a:spcPts val="1000"/>
              </a:spcBef>
              <a:spcAft>
                <a:spcPts val="0"/>
              </a:spcAft>
              <a:buClr>
                <a:schemeClr val="dk1"/>
              </a:buClr>
              <a:buSzPts val="2800"/>
              <a:buChar char="•"/>
            </a:pPr>
            <a:r>
              <a:rPr lang="en-US"/>
              <a:t>Limited or no systemic research into the potential impact of scrutiny of existing Information Science models and standards by non-science audiences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Research questions</a:t>
            </a:r>
            <a:endParaRPr/>
          </a:p>
        </p:txBody>
      </p:sp>
      <p:sp>
        <p:nvSpPr>
          <p:cNvPr id="137" name="Google Shape;137;p12"/>
          <p:cNvSpPr txBox="1">
            <a:spLocks noGrp="1"/>
          </p:cNvSpPr>
          <p:nvPr>
            <p:ph type="body" idx="1"/>
          </p:nvPr>
        </p:nvSpPr>
        <p:spPr>
          <a:xfrm>
            <a:off x="628650" y="1825625"/>
            <a:ext cx="7886700" cy="40797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a:t>RQ1. Can Bourdieu’s field theory contribute to the characterisation of contemporary professional visual art making practices in order to elucidate the value of these professions?</a:t>
            </a:r>
            <a:endParaRPr/>
          </a:p>
          <a:p>
            <a:pPr marL="0" lvl="0" indent="0" algn="l" rtl="0">
              <a:lnSpc>
                <a:spcPct val="90000"/>
              </a:lnSpc>
              <a:spcBef>
                <a:spcPts val="1000"/>
              </a:spcBef>
              <a:spcAft>
                <a:spcPts val="0"/>
              </a:spcAft>
              <a:buClr>
                <a:schemeClr val="dk1"/>
              </a:buClr>
              <a:buSzPct val="100000"/>
              <a:buNone/>
            </a:pPr>
            <a:r>
              <a:rPr lang="en-US"/>
              <a:t>RQ2. To what extent does current professional art practice, and stakeholder policy and guidance, support sustainability of artists’ digital objects as part of sustainable professional practice?</a:t>
            </a:r>
            <a:endParaRPr/>
          </a:p>
          <a:p>
            <a:pPr marL="0" lvl="0" indent="0" algn="l" rtl="0">
              <a:lnSpc>
                <a:spcPct val="90000"/>
              </a:lnSpc>
              <a:spcBef>
                <a:spcPts val="1000"/>
              </a:spcBef>
              <a:spcAft>
                <a:spcPts val="0"/>
              </a:spcAft>
              <a:buClr>
                <a:schemeClr val="dk1"/>
              </a:buClr>
              <a:buSzPct val="100000"/>
              <a:buNone/>
            </a:pPr>
            <a:r>
              <a:rPr lang="en-US"/>
              <a:t>a) Identify and characterise strategies employed by professional visual artists to seek, manage and disseminate digital information objects, including those obtained as a result of Internet use. </a:t>
            </a:r>
            <a:endParaRPr/>
          </a:p>
          <a:p>
            <a:pPr marL="0" lvl="0" indent="0" algn="l" rtl="0">
              <a:lnSpc>
                <a:spcPct val="90000"/>
              </a:lnSpc>
              <a:spcBef>
                <a:spcPts val="1000"/>
              </a:spcBef>
              <a:spcAft>
                <a:spcPts val="0"/>
              </a:spcAft>
              <a:buClr>
                <a:schemeClr val="dk1"/>
              </a:buClr>
              <a:buSzPct val="100000"/>
              <a:buNone/>
            </a:pPr>
            <a:r>
              <a:rPr lang="en-US"/>
              <a:t>b) Examine the extent to which current art funder policy promotes good practice in the management of artists’ digital objects.</a:t>
            </a:r>
            <a:endParaRPr/>
          </a:p>
          <a:p>
            <a:pPr marL="0" lvl="0" indent="0" algn="l" rtl="0">
              <a:lnSpc>
                <a:spcPct val="90000"/>
              </a:lnSpc>
              <a:spcBef>
                <a:spcPts val="1000"/>
              </a:spcBef>
              <a:spcAft>
                <a:spcPts val="0"/>
              </a:spcAft>
              <a:buClr>
                <a:schemeClr val="dk1"/>
              </a:buClr>
              <a:buSzPct val="100000"/>
              <a:buNone/>
            </a:pPr>
            <a:r>
              <a:rPr lang="en-US"/>
              <a:t>c) Establish the extent to which contemporary professional visual artist practice provide sustainable management of artists’ digital objects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Contribution to the literature</a:t>
            </a:r>
            <a:endParaRPr/>
          </a:p>
        </p:txBody>
      </p:sp>
      <p:sp>
        <p:nvSpPr>
          <p:cNvPr id="144" name="Google Shape;144;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a:t>Advance </a:t>
            </a:r>
            <a:r>
              <a:rPr lang="en-US" i="1"/>
              <a:t>theory</a:t>
            </a:r>
            <a:r>
              <a:rPr lang="en-US"/>
              <a:t> within the fields of information science, and within studies of professional visual art practice</a:t>
            </a:r>
            <a:endParaRPr/>
          </a:p>
          <a:p>
            <a:pPr marL="228600" lvl="0" indent="-228600" algn="l" rtl="0">
              <a:lnSpc>
                <a:spcPct val="90000"/>
              </a:lnSpc>
              <a:spcBef>
                <a:spcPts val="1000"/>
              </a:spcBef>
              <a:spcAft>
                <a:spcPts val="0"/>
              </a:spcAft>
              <a:buClr>
                <a:schemeClr val="dk1"/>
              </a:buClr>
              <a:buSzPct val="100000"/>
              <a:buChar char="•"/>
            </a:pPr>
            <a:r>
              <a:rPr lang="en-US"/>
              <a:t>Advance theoretical modelling in digital information literacy and management domains by interrogation of key models in terms of their potential use within visual arts practice</a:t>
            </a:r>
            <a:endParaRPr/>
          </a:p>
          <a:p>
            <a:pPr marL="228600" lvl="0" indent="-228600" algn="l" rtl="0">
              <a:lnSpc>
                <a:spcPct val="90000"/>
              </a:lnSpc>
              <a:spcBef>
                <a:spcPts val="1000"/>
              </a:spcBef>
              <a:spcAft>
                <a:spcPts val="0"/>
              </a:spcAft>
              <a:buClr>
                <a:schemeClr val="dk1"/>
              </a:buClr>
              <a:buSzPct val="100000"/>
              <a:buChar char="•"/>
            </a:pPr>
            <a:r>
              <a:rPr lang="en-US"/>
              <a:t>Address the issue that “the intellectual fields of art and literature [are] traditionally neglected areas for sociological study”</a:t>
            </a:r>
            <a:r>
              <a:rPr lang="en-US" sz="1100"/>
              <a:t>(Harker et al 1990, 132)</a:t>
            </a:r>
            <a:endParaRPr/>
          </a:p>
          <a:p>
            <a:pPr marL="228600" lvl="0" indent="-228600" algn="l" rtl="0">
              <a:lnSpc>
                <a:spcPct val="90000"/>
              </a:lnSpc>
              <a:spcBef>
                <a:spcPts val="1000"/>
              </a:spcBef>
              <a:spcAft>
                <a:spcPts val="0"/>
              </a:spcAft>
              <a:buClr>
                <a:schemeClr val="dk1"/>
              </a:buClr>
              <a:buSzPct val="100000"/>
              <a:buChar char="•"/>
            </a:pPr>
            <a:r>
              <a:rPr lang="en-US"/>
              <a:t>As well as empirical contribution to understanding characteristics and challenges of contemporary visual art professions in the UK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Methodology</a:t>
            </a:r>
            <a:endParaRPr/>
          </a:p>
        </p:txBody>
      </p:sp>
      <p:sp>
        <p:nvSpPr>
          <p:cNvPr id="151" name="Google Shape;151;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Semi-structured interviews with artists</a:t>
            </a:r>
            <a:endParaRPr/>
          </a:p>
          <a:p>
            <a:pPr marL="268288" lvl="1" indent="-228600" algn="l" rtl="0">
              <a:lnSpc>
                <a:spcPct val="90000"/>
              </a:lnSpc>
              <a:spcBef>
                <a:spcPts val="500"/>
              </a:spcBef>
              <a:spcAft>
                <a:spcPts val="0"/>
              </a:spcAft>
              <a:buClr>
                <a:schemeClr val="dk1"/>
              </a:buClr>
              <a:buSzPts val="2800"/>
              <a:buChar char="•"/>
            </a:pPr>
            <a:r>
              <a:rPr lang="en-US" sz="2800"/>
              <a:t>Qualitative analysis</a:t>
            </a:r>
            <a:endParaRPr/>
          </a:p>
          <a:p>
            <a:pPr marL="685800" lvl="1" indent="-7620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Document analysis: policy and guidance</a:t>
            </a:r>
            <a:endParaRPr/>
          </a:p>
          <a:p>
            <a:pPr marL="685800" lvl="1" indent="-228600" algn="l" rtl="0">
              <a:lnSpc>
                <a:spcPct val="90000"/>
              </a:lnSpc>
              <a:spcBef>
                <a:spcPts val="500"/>
              </a:spcBef>
              <a:spcAft>
                <a:spcPts val="0"/>
              </a:spcAft>
              <a:buClr>
                <a:schemeClr val="dk1"/>
              </a:buClr>
              <a:buSzPts val="2400"/>
              <a:buChar char="•"/>
            </a:pPr>
            <a:r>
              <a:rPr lang="en-US"/>
              <a:t>Funders</a:t>
            </a:r>
            <a:endParaRPr/>
          </a:p>
          <a:p>
            <a:pPr marL="685800" lvl="1" indent="-228600" algn="l" rtl="0">
              <a:lnSpc>
                <a:spcPct val="90000"/>
              </a:lnSpc>
              <a:spcBef>
                <a:spcPts val="500"/>
              </a:spcBef>
              <a:spcAft>
                <a:spcPts val="0"/>
              </a:spcAft>
              <a:buClr>
                <a:schemeClr val="dk1"/>
              </a:buClr>
              <a:buSzPts val="2400"/>
              <a:buChar char="•"/>
            </a:pPr>
            <a:r>
              <a:rPr lang="en-US"/>
              <a:t>Educators</a:t>
            </a:r>
            <a:endParaRPr/>
          </a:p>
          <a:p>
            <a:pPr marL="685800" lvl="1" indent="-228600" algn="l" rtl="0">
              <a:lnSpc>
                <a:spcPct val="90000"/>
              </a:lnSpc>
              <a:spcBef>
                <a:spcPts val="500"/>
              </a:spcBef>
              <a:spcAft>
                <a:spcPts val="0"/>
              </a:spcAft>
              <a:buClr>
                <a:schemeClr val="dk1"/>
              </a:buClr>
              <a:buSzPts val="2400"/>
              <a:buChar char="•"/>
            </a:pPr>
            <a:r>
              <a:rPr lang="en-US"/>
              <a:t>Artist advocacy organisations</a:t>
            </a:r>
            <a:endParaRPr/>
          </a:p>
          <a:p>
            <a:pPr marL="228600" lvl="0" indent="-228600" algn="l" rtl="0">
              <a:lnSpc>
                <a:spcPct val="90000"/>
              </a:lnSpc>
              <a:spcBef>
                <a:spcPts val="1000"/>
              </a:spcBef>
              <a:spcAft>
                <a:spcPts val="0"/>
              </a:spcAft>
              <a:buClr>
                <a:schemeClr val="dk1"/>
              </a:buClr>
              <a:buSzPts val="2800"/>
              <a:buChar char="•"/>
            </a:pPr>
            <a:r>
              <a:rPr lang="en-US"/>
              <a:t>Verification with participants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Methodology – data analysis and validation</a:t>
            </a:r>
            <a:endParaRPr/>
          </a:p>
        </p:txBody>
      </p:sp>
      <p:sp>
        <p:nvSpPr>
          <p:cNvPr id="157" name="Google Shape;157;p15"/>
          <p:cNvSpPr txBox="1">
            <a:spLocks noGrp="1"/>
          </p:cNvSpPr>
          <p:nvPr>
            <p:ph type="body" idx="1"/>
          </p:nvPr>
        </p:nvSpPr>
        <p:spPr>
          <a:xfrm>
            <a:off x="628650" y="2253561"/>
            <a:ext cx="7886700" cy="392340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Data analysis</a:t>
            </a:r>
            <a:endParaRPr/>
          </a:p>
          <a:p>
            <a:pPr marL="685800" lvl="1" indent="-228600" algn="l" rtl="0">
              <a:lnSpc>
                <a:spcPct val="90000"/>
              </a:lnSpc>
              <a:spcBef>
                <a:spcPts val="500"/>
              </a:spcBef>
              <a:spcAft>
                <a:spcPts val="0"/>
              </a:spcAft>
              <a:buClr>
                <a:schemeClr val="dk1"/>
              </a:buClr>
              <a:buSzPts val="2400"/>
              <a:buChar char="•"/>
            </a:pPr>
            <a:r>
              <a:rPr lang="en-US"/>
              <a:t>Codification of data</a:t>
            </a:r>
            <a:endParaRPr/>
          </a:p>
          <a:p>
            <a:pPr marL="685800" lvl="1" indent="-228600" algn="l" rtl="0">
              <a:lnSpc>
                <a:spcPct val="90000"/>
              </a:lnSpc>
              <a:spcBef>
                <a:spcPts val="500"/>
              </a:spcBef>
              <a:spcAft>
                <a:spcPts val="0"/>
              </a:spcAft>
              <a:buClr>
                <a:schemeClr val="dk1"/>
              </a:buClr>
              <a:buSzPts val="2400"/>
              <a:buChar char="•"/>
            </a:pPr>
            <a:r>
              <a:rPr lang="en-US"/>
              <a:t>Identification of themes – categorisation</a:t>
            </a:r>
            <a:endParaRPr/>
          </a:p>
          <a:p>
            <a:pPr marL="685800" lvl="1" indent="-228600" algn="l" rtl="0">
              <a:lnSpc>
                <a:spcPct val="90000"/>
              </a:lnSpc>
              <a:spcBef>
                <a:spcPts val="500"/>
              </a:spcBef>
              <a:spcAft>
                <a:spcPts val="0"/>
              </a:spcAft>
              <a:buClr>
                <a:schemeClr val="dk1"/>
              </a:buClr>
              <a:buSzPts val="2400"/>
              <a:buChar char="•"/>
            </a:pPr>
            <a:r>
              <a:rPr lang="en-US"/>
              <a:t>Continuous re-assessment</a:t>
            </a:r>
            <a:endParaRPr/>
          </a:p>
          <a:p>
            <a:pPr marL="685800" lvl="1" indent="-228600" algn="l" rtl="0">
              <a:lnSpc>
                <a:spcPct val="90000"/>
              </a:lnSpc>
              <a:spcBef>
                <a:spcPts val="500"/>
              </a:spcBef>
              <a:spcAft>
                <a:spcPts val="0"/>
              </a:spcAft>
              <a:buClr>
                <a:schemeClr val="dk1"/>
              </a:buClr>
              <a:buSzPts val="2400"/>
              <a:buChar char="•"/>
            </a:pPr>
            <a:r>
              <a:rPr lang="en-US"/>
              <a:t>NVivo11</a:t>
            </a:r>
            <a:endParaRPr/>
          </a:p>
          <a:p>
            <a:pPr marL="685800" lvl="1" indent="-228600" algn="l" rtl="0">
              <a:lnSpc>
                <a:spcPct val="90000"/>
              </a:lnSpc>
              <a:spcBef>
                <a:spcPts val="500"/>
              </a:spcBef>
              <a:spcAft>
                <a:spcPts val="0"/>
              </a:spcAft>
              <a:buClr>
                <a:schemeClr val="dk1"/>
              </a:buClr>
              <a:buSzPts val="2400"/>
              <a:buChar char="•"/>
            </a:pPr>
            <a:r>
              <a:rPr lang="en-US"/>
              <a:t>Participant verification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Methodology – applicability of research design</a:t>
            </a:r>
            <a:endParaRPr/>
          </a:p>
        </p:txBody>
      </p:sp>
      <p:sp>
        <p:nvSpPr>
          <p:cNvPr id="163" name="Google Shape;163;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1" indent="-228600" algn="l" rtl="0">
              <a:lnSpc>
                <a:spcPct val="90000"/>
              </a:lnSpc>
              <a:spcBef>
                <a:spcPts val="0"/>
              </a:spcBef>
              <a:spcAft>
                <a:spcPts val="0"/>
              </a:spcAft>
              <a:buClr>
                <a:schemeClr val="dk1"/>
              </a:buClr>
              <a:buSzPts val="2800"/>
              <a:buChar char="•"/>
            </a:pPr>
            <a:r>
              <a:rPr lang="en-US" sz="2800"/>
              <a:t>Qualitative methods for data gathering: artist-centred enquiry into lived practice; personal priorities and value systems; understanding experience</a:t>
            </a:r>
            <a:endParaRPr/>
          </a:p>
          <a:p>
            <a:pPr marL="228600" lvl="0" indent="-228600" algn="l" rtl="0">
              <a:lnSpc>
                <a:spcPct val="90000"/>
              </a:lnSpc>
              <a:spcBef>
                <a:spcPts val="1000"/>
              </a:spcBef>
              <a:spcAft>
                <a:spcPts val="0"/>
              </a:spcAft>
              <a:buClr>
                <a:schemeClr val="dk1"/>
              </a:buClr>
              <a:buSzPts val="2800"/>
              <a:buChar char="•"/>
            </a:pPr>
            <a:r>
              <a:rPr lang="en-US"/>
              <a:t>Theoretical approach &gt; questions &gt; methods</a:t>
            </a:r>
            <a:endParaRPr sz="1200"/>
          </a:p>
          <a:p>
            <a:pPr marL="228600" lvl="0" indent="-228600" algn="l" rtl="0">
              <a:lnSpc>
                <a:spcPct val="90000"/>
              </a:lnSpc>
              <a:spcBef>
                <a:spcPts val="1000"/>
              </a:spcBef>
              <a:spcAft>
                <a:spcPts val="0"/>
              </a:spcAft>
              <a:buClr>
                <a:schemeClr val="dk1"/>
              </a:buClr>
              <a:buSzPts val="2800"/>
              <a:buChar char="•"/>
            </a:pPr>
            <a:r>
              <a:rPr lang="en-US"/>
              <a:t>Synthesis and deployment of non-art models and theories for mutual examination and potential extension of impact</a:t>
            </a:r>
            <a:endParaRPr/>
          </a:p>
          <a:p>
            <a:pPr marL="228600" lvl="0" indent="-228600" algn="l" rtl="0">
              <a:lnSpc>
                <a:spcPct val="90000"/>
              </a:lnSpc>
              <a:spcBef>
                <a:spcPts val="1000"/>
              </a:spcBef>
              <a:spcAft>
                <a:spcPts val="0"/>
              </a:spcAft>
              <a:buClr>
                <a:schemeClr val="dk1"/>
              </a:buClr>
              <a:buSzPts val="2800"/>
              <a:buChar char="•"/>
            </a:pPr>
            <a:r>
              <a:rPr lang="en-US"/>
              <a:t>Direct engagement with agents (artists, and those who fund, train and represent them)</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1400"/>
              <a:buNone/>
            </a:pP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7"/>
          <p:cNvSpPr txBox="1">
            <a:spLocks noGrp="1"/>
          </p:cNvSpPr>
          <p:nvPr>
            <p:ph type="title"/>
          </p:nvPr>
        </p:nvSpPr>
        <p:spPr>
          <a:xfrm>
            <a:off x="628650" y="8141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Risks and mitigation</a:t>
            </a:r>
            <a:endParaRPr/>
          </a:p>
        </p:txBody>
      </p:sp>
      <p:sp>
        <p:nvSpPr>
          <p:cNvPr id="169" name="Google Shape;169;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aphicFrame>
        <p:nvGraphicFramePr>
          <p:cNvPr id="170" name="Google Shape;170;p17"/>
          <p:cNvGraphicFramePr/>
          <p:nvPr/>
        </p:nvGraphicFramePr>
        <p:xfrm>
          <a:off x="394155" y="1292963"/>
          <a:ext cx="3000000" cy="3000000"/>
        </p:xfrm>
        <a:graphic>
          <a:graphicData uri="http://schemas.openxmlformats.org/drawingml/2006/table">
            <a:tbl>
              <a:tblPr firstRow="1" bandRow="1">
                <a:noFill/>
                <a:tableStyleId>{6E932889-FD3A-45D9-AAF8-AA55F02FDB0A}</a:tableStyleId>
              </a:tblPr>
              <a:tblGrid>
                <a:gridCol w="2516075">
                  <a:extLst>
                    <a:ext uri="{9D8B030D-6E8A-4147-A177-3AD203B41FA5}">
                      <a16:colId xmlns:a16="http://schemas.microsoft.com/office/drawing/2014/main" val="20000"/>
                    </a:ext>
                  </a:extLst>
                </a:gridCol>
                <a:gridCol w="745800">
                  <a:extLst>
                    <a:ext uri="{9D8B030D-6E8A-4147-A177-3AD203B41FA5}">
                      <a16:colId xmlns:a16="http://schemas.microsoft.com/office/drawing/2014/main" val="20001"/>
                    </a:ext>
                  </a:extLst>
                </a:gridCol>
                <a:gridCol w="5132150">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US" sz="1400" u="none" strike="noStrike" cap="none"/>
                        <a:t>Risk</a:t>
                      </a:r>
                      <a:endParaRPr sz="1400"/>
                    </a:p>
                  </a:txBody>
                  <a:tcPr marL="91450" marR="91450" marT="45725" marB="45725"/>
                </a:tc>
                <a:tc>
                  <a:txBody>
                    <a:bodyPr/>
                    <a:lstStyle/>
                    <a:p>
                      <a:pPr marL="0" marR="0" lvl="0" indent="0" algn="l" rtl="0">
                        <a:spcBef>
                          <a:spcPts val="0"/>
                        </a:spcBef>
                        <a:spcAft>
                          <a:spcPts val="0"/>
                        </a:spcAft>
                        <a:buNone/>
                      </a:pPr>
                      <a:r>
                        <a:rPr lang="en-US" sz="1400"/>
                        <a:t>Impact</a:t>
                      </a:r>
                      <a:endParaRPr sz="1400"/>
                    </a:p>
                  </a:txBody>
                  <a:tcPr marL="91450" marR="91450" marT="45725" marB="45725"/>
                </a:tc>
                <a:tc>
                  <a:txBody>
                    <a:bodyPr/>
                    <a:lstStyle/>
                    <a:p>
                      <a:pPr marL="0" marR="0" lvl="0" indent="0" algn="l" rtl="0">
                        <a:spcBef>
                          <a:spcPts val="0"/>
                        </a:spcBef>
                        <a:spcAft>
                          <a:spcPts val="0"/>
                        </a:spcAft>
                        <a:buNone/>
                      </a:pPr>
                      <a:r>
                        <a:rPr lang="en-US" sz="1400"/>
                        <a:t>Mitigation</a:t>
                      </a:r>
                      <a:endParaRPr sz="14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Lack of access to DACS database</a:t>
                      </a:r>
                      <a:endParaRPr sz="1400"/>
                    </a:p>
                  </a:txBody>
                  <a:tcPr marL="91450" marR="91450" marT="45725" marB="45725"/>
                </a:tc>
                <a:tc>
                  <a:txBody>
                    <a:bodyPr/>
                    <a:lstStyle/>
                    <a:p>
                      <a:pPr marL="0" marR="0" lvl="0" indent="0" algn="l" rtl="0">
                        <a:spcBef>
                          <a:spcPts val="0"/>
                        </a:spcBef>
                        <a:spcAft>
                          <a:spcPts val="0"/>
                        </a:spcAft>
                        <a:buNone/>
                      </a:pPr>
                      <a:r>
                        <a:rPr lang="en-US" sz="1400"/>
                        <a:t>H</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Build positive relationship with DACS to enable mutual information exchange;</a:t>
                      </a:r>
                      <a:endParaRPr sz="14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Lack of willingness of selected participants to engage </a:t>
                      </a:r>
                      <a:endParaRPr sz="1400"/>
                    </a:p>
                  </a:txBody>
                  <a:tcPr marL="91450" marR="91450" marT="45725" marB="45725"/>
                </a:tc>
                <a:tc>
                  <a:txBody>
                    <a:bodyPr/>
                    <a:lstStyle/>
                    <a:p>
                      <a:pPr marL="0" marR="0" lvl="0" indent="0" algn="l" rtl="0">
                        <a:spcBef>
                          <a:spcPts val="0"/>
                        </a:spcBef>
                        <a:spcAft>
                          <a:spcPts val="0"/>
                        </a:spcAft>
                        <a:buNone/>
                      </a:pPr>
                      <a:r>
                        <a:rPr lang="en-US" sz="1400"/>
                        <a:t>H</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Members to be invited rather than instructed to participate, with benefits made clear and with support of director;</a:t>
                      </a:r>
                      <a:endParaRPr sz="1400"/>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If numbers lacking, negotiate survey or focus groups conducted in conjunction with DACS.</a:t>
                      </a:r>
                      <a:endParaRPr sz="14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Lack of engagement from training or representative organisations</a:t>
                      </a:r>
                      <a:endParaRPr sz="1400"/>
                    </a:p>
                  </a:txBody>
                  <a:tcPr marL="91450" marR="91450" marT="45725" marB="45725"/>
                </a:tc>
                <a:tc>
                  <a:txBody>
                    <a:bodyPr/>
                    <a:lstStyle/>
                    <a:p>
                      <a:pPr marL="0" marR="0" lvl="0" indent="0" algn="l" rtl="0">
                        <a:spcBef>
                          <a:spcPts val="0"/>
                        </a:spcBef>
                        <a:spcAft>
                          <a:spcPts val="0"/>
                        </a:spcAft>
                        <a:buNone/>
                      </a:pPr>
                      <a:r>
                        <a:rPr lang="en-US" sz="1400"/>
                        <a:t>M</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Engage with organisations from early stage, lay out potential benefits of study, point out Ruskin involvement.</a:t>
                      </a:r>
                      <a:endParaRPr sz="14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Randomly selected participants geographically dispersed: too much time / money to travel to interview</a:t>
                      </a:r>
                      <a:endParaRPr sz="1400"/>
                    </a:p>
                  </a:txBody>
                  <a:tcPr marL="91450" marR="91450" marT="45725" marB="45725"/>
                </a:tc>
                <a:tc>
                  <a:txBody>
                    <a:bodyPr/>
                    <a:lstStyle/>
                    <a:p>
                      <a:pPr marL="0" marR="0" lvl="0" indent="0" algn="l" rtl="0">
                        <a:spcBef>
                          <a:spcPts val="0"/>
                        </a:spcBef>
                        <a:spcAft>
                          <a:spcPts val="0"/>
                        </a:spcAft>
                        <a:buNone/>
                      </a:pPr>
                      <a:r>
                        <a:rPr lang="en-US" sz="1400"/>
                        <a:t>M</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Offer Skype or similar as second option, telephone as third option, email questionnaire as fourth option.</a:t>
                      </a:r>
                      <a:endParaRPr sz="14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Artists unable to engage with concept of workflows</a:t>
                      </a:r>
                      <a:endParaRPr sz="1400"/>
                    </a:p>
                  </a:txBody>
                  <a:tcPr marL="91450" marR="91450" marT="45725" marB="45725"/>
                </a:tc>
                <a:tc>
                  <a:txBody>
                    <a:bodyPr/>
                    <a:lstStyle/>
                    <a:p>
                      <a:pPr marL="0" marR="0" lvl="0" indent="0" algn="l" rtl="0">
                        <a:spcBef>
                          <a:spcPts val="0"/>
                        </a:spcBef>
                        <a:spcAft>
                          <a:spcPts val="0"/>
                        </a:spcAft>
                        <a:buNone/>
                      </a:pPr>
                      <a:r>
                        <a:rPr lang="en-US" sz="1400"/>
                        <a:t>L</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Conduct preliminary workshop at Ruskin to explain idea and trial postgraduate student / staff approach to artist-created workflow mapping.</a:t>
                      </a:r>
                      <a:endParaRPr sz="1400"/>
                    </a:p>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Investigate alternative linguistic approaches to describe idea.</a:t>
                      </a:r>
                      <a:endParaRPr sz="14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Lack of time to complete all proposed activities</a:t>
                      </a:r>
                      <a:endParaRPr sz="1400"/>
                    </a:p>
                  </a:txBody>
                  <a:tcPr marL="91450" marR="91450" marT="45725" marB="45725"/>
                </a:tc>
                <a:tc>
                  <a:txBody>
                    <a:bodyPr/>
                    <a:lstStyle/>
                    <a:p>
                      <a:pPr marL="0" marR="0" lvl="0" indent="0" algn="l" rtl="0">
                        <a:spcBef>
                          <a:spcPts val="0"/>
                        </a:spcBef>
                        <a:spcAft>
                          <a:spcPts val="0"/>
                        </a:spcAft>
                        <a:buNone/>
                      </a:pPr>
                      <a:r>
                        <a:rPr lang="en-US" sz="1400"/>
                        <a:t>H</a:t>
                      </a:r>
                      <a:endParaRPr sz="1400"/>
                    </a:p>
                  </a:txBody>
                  <a:tcPr marL="91450" marR="91450" marT="45725" marB="45725"/>
                </a:tc>
                <a:tc>
                  <a:txBody>
                    <a:bodyPr/>
                    <a:lstStyle/>
                    <a:p>
                      <a:pPr marL="0" marR="0" lvl="0" indent="0" algn="l" rtl="0">
                        <a:spcBef>
                          <a:spcPts val="0"/>
                        </a:spcBef>
                        <a:spcAft>
                          <a:spcPts val="0"/>
                        </a:spcAft>
                        <a:buNone/>
                      </a:pPr>
                      <a:r>
                        <a:rPr lang="en-US" sz="1400" b="0" i="0" u="none" strike="noStrike">
                          <a:solidFill>
                            <a:schemeClr val="dk1"/>
                          </a:solidFill>
                          <a:latin typeface="Calibri"/>
                          <a:ea typeface="Calibri"/>
                          <a:cs typeface="Calibri"/>
                          <a:sym typeface="Calibri"/>
                        </a:rPr>
                        <a:t>Regularly review time schedule; act on early indications of time slippage and consider revising scope of activities if required, e.g. interviewing online rather than travelling in person; applying for funding for transcription services, etc.</a:t>
                      </a:r>
                      <a:endParaRPr sz="140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628650" y="18949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Ethical issues</a:t>
            </a:r>
            <a:endParaRPr/>
          </a:p>
        </p:txBody>
      </p:sp>
      <p:graphicFrame>
        <p:nvGraphicFramePr>
          <p:cNvPr id="177" name="Google Shape;177;p18"/>
          <p:cNvGraphicFramePr/>
          <p:nvPr/>
        </p:nvGraphicFramePr>
        <p:xfrm>
          <a:off x="165254" y="1484101"/>
          <a:ext cx="3000000" cy="3000000"/>
        </p:xfrm>
        <a:graphic>
          <a:graphicData uri="http://schemas.openxmlformats.org/drawingml/2006/table">
            <a:tbl>
              <a:tblPr firstRow="1" bandRow="1">
                <a:noFill/>
                <a:tableStyleId>{432C86D9-B0CB-4FEE-8119-2CFD4DFF97FE}</a:tableStyleId>
              </a:tblPr>
              <a:tblGrid>
                <a:gridCol w="2302525">
                  <a:extLst>
                    <a:ext uri="{9D8B030D-6E8A-4147-A177-3AD203B41FA5}">
                      <a16:colId xmlns:a16="http://schemas.microsoft.com/office/drawing/2014/main" val="20000"/>
                    </a:ext>
                  </a:extLst>
                </a:gridCol>
                <a:gridCol w="1834075">
                  <a:extLst>
                    <a:ext uri="{9D8B030D-6E8A-4147-A177-3AD203B41FA5}">
                      <a16:colId xmlns:a16="http://schemas.microsoft.com/office/drawing/2014/main" val="20001"/>
                    </a:ext>
                  </a:extLst>
                </a:gridCol>
                <a:gridCol w="46438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US" sz="1800"/>
                        <a:t>Ethical issue</a:t>
                      </a:r>
                      <a:endParaRPr sz="1800"/>
                    </a:p>
                  </a:txBody>
                  <a:tcPr marL="91450" marR="91450" marT="45725" marB="45725"/>
                </a:tc>
                <a:tc>
                  <a:txBody>
                    <a:bodyPr/>
                    <a:lstStyle/>
                    <a:p>
                      <a:pPr marL="0" marR="0" lvl="0" indent="0" algn="ctr" rtl="0">
                        <a:spcBef>
                          <a:spcPts val="0"/>
                        </a:spcBef>
                        <a:spcAft>
                          <a:spcPts val="0"/>
                        </a:spcAft>
                        <a:buNone/>
                      </a:pPr>
                      <a:r>
                        <a:rPr lang="en-US" sz="1800"/>
                        <a:t>Research Method</a:t>
                      </a:r>
                      <a:endParaRPr sz="1800"/>
                    </a:p>
                  </a:txBody>
                  <a:tcPr marL="91450" marR="91450" marT="45725" marB="45725"/>
                </a:tc>
                <a:tc>
                  <a:txBody>
                    <a:bodyPr/>
                    <a:lstStyle/>
                    <a:p>
                      <a:pPr marL="0" marR="0" lvl="0" indent="0" algn="ctr" rtl="0">
                        <a:spcBef>
                          <a:spcPts val="0"/>
                        </a:spcBef>
                        <a:spcAft>
                          <a:spcPts val="0"/>
                        </a:spcAft>
                        <a:buNone/>
                      </a:pPr>
                      <a:r>
                        <a:rPr lang="en-US" sz="1800"/>
                        <a:t>Mitigation</a:t>
                      </a:r>
                      <a:endParaRPr sz="1800"/>
                    </a:p>
                  </a:txBody>
                  <a:tcPr marL="91450" marR="91450" marT="45725" marB="45725"/>
                </a:tc>
                <a:extLst>
                  <a:ext uri="{0D108BD9-81ED-4DB2-BD59-A6C34878D82A}">
                    <a16:rowId xmlns:a16="http://schemas.microsoft.com/office/drawing/2014/main" val="10000"/>
                  </a:ext>
                </a:extLst>
              </a:tr>
              <a:tr h="370850">
                <a:tc>
                  <a:txBody>
                    <a:bodyPr/>
                    <a:lstStyle/>
                    <a:p>
                      <a:pPr marL="285750" marR="0" lvl="0" indent="-285750" algn="l" rtl="0">
                        <a:spcBef>
                          <a:spcPts val="0"/>
                        </a:spcBef>
                        <a:spcAft>
                          <a:spcPts val="0"/>
                        </a:spcAft>
                        <a:buClr>
                          <a:schemeClr val="dk1"/>
                        </a:buClr>
                        <a:buSzPts val="1600"/>
                        <a:buFont typeface="Arial"/>
                        <a:buChar char="•"/>
                      </a:pPr>
                      <a:r>
                        <a:rPr lang="en-US" sz="1600"/>
                        <a:t>Privacy</a:t>
                      </a:r>
                      <a:endParaRPr sz="1600"/>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Interviews</a:t>
                      </a:r>
                      <a:endParaRPr sz="1600"/>
                    </a:p>
                  </a:txBody>
                  <a:tcPr marL="91450" marR="91450" marT="45725" marB="45725"/>
                </a:tc>
                <a:tc>
                  <a:txBody>
                    <a:bodyPr/>
                    <a:lstStyle/>
                    <a:p>
                      <a:pPr marL="285750" marR="0" lvl="0" indent="-285750" algn="l" rtl="0">
                        <a:spcBef>
                          <a:spcPts val="0"/>
                        </a:spcBef>
                        <a:spcAft>
                          <a:spcPts val="0"/>
                        </a:spcAft>
                        <a:buClr>
                          <a:schemeClr val="dk1"/>
                        </a:buClr>
                        <a:buSzPts val="1600"/>
                        <a:buFont typeface="Arial"/>
                        <a:buChar char="•"/>
                      </a:pPr>
                      <a:r>
                        <a:rPr lang="en-US" sz="1600"/>
                        <a:t>Stress involvement of DACS as trusted partner</a:t>
                      </a:r>
                      <a:endParaRPr/>
                    </a:p>
                    <a:p>
                      <a:pPr marL="285750" marR="0" lvl="0" indent="-285750" algn="l" rtl="0">
                        <a:spcBef>
                          <a:spcPts val="0"/>
                        </a:spcBef>
                        <a:spcAft>
                          <a:spcPts val="0"/>
                        </a:spcAft>
                        <a:buClr>
                          <a:schemeClr val="dk1"/>
                        </a:buClr>
                        <a:buSzPts val="1600"/>
                        <a:buFont typeface="Arial"/>
                        <a:buChar char="•"/>
                      </a:pPr>
                      <a:r>
                        <a:rPr lang="en-US" sz="1600"/>
                        <a:t>Build trust via establishment of rules and research boundaries prior to interview via participant information sheet</a:t>
                      </a:r>
                      <a:endParaRPr/>
                    </a:p>
                    <a:p>
                      <a:pPr marL="285750" marR="0" lvl="0" indent="-285750" algn="l" rtl="0">
                        <a:spcBef>
                          <a:spcPts val="0"/>
                        </a:spcBef>
                        <a:spcAft>
                          <a:spcPts val="0"/>
                        </a:spcAft>
                        <a:buClr>
                          <a:schemeClr val="dk1"/>
                        </a:buClr>
                        <a:buSzPts val="1600"/>
                        <a:buFont typeface="Arial"/>
                        <a:buChar char="•"/>
                      </a:pPr>
                      <a:r>
                        <a:rPr lang="en-US" sz="1600"/>
                        <a:t>Recorded agreement to participation prior to interview</a:t>
                      </a:r>
                      <a:endParaRPr/>
                    </a:p>
                    <a:p>
                      <a:pPr marL="285750" marR="0" lvl="0" indent="-285750" algn="l" rtl="0">
                        <a:spcBef>
                          <a:spcPts val="0"/>
                        </a:spcBef>
                        <a:spcAft>
                          <a:spcPts val="0"/>
                        </a:spcAft>
                        <a:buClr>
                          <a:schemeClr val="dk1"/>
                        </a:buClr>
                        <a:buSzPts val="1600"/>
                        <a:buFont typeface="Arial"/>
                        <a:buChar char="•"/>
                      </a:pPr>
                      <a:r>
                        <a:rPr lang="en-US" sz="1600"/>
                        <a:t>Confirmation agreement post interview</a:t>
                      </a:r>
                      <a:endParaRPr/>
                    </a:p>
                    <a:p>
                      <a:pPr marL="285750" marR="0" lvl="0" indent="-285750" algn="l" rtl="0">
                        <a:spcBef>
                          <a:spcPts val="0"/>
                        </a:spcBef>
                        <a:spcAft>
                          <a:spcPts val="0"/>
                        </a:spcAft>
                        <a:buClr>
                          <a:schemeClr val="dk1"/>
                        </a:buClr>
                        <a:buSzPts val="1600"/>
                        <a:buFont typeface="Arial"/>
                        <a:buChar char="•"/>
                      </a:pPr>
                      <a:r>
                        <a:rPr lang="en-US" sz="1600"/>
                        <a:t>Observation of UKDA guidance</a:t>
                      </a:r>
                      <a:endParaRPr sz="16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9" descr="mindmap-drawing-2015-10.jpg"/>
          <p:cNvPicPr preferRelativeResize="0">
            <a:picLocks noGrp="1"/>
          </p:cNvPicPr>
          <p:nvPr>
            <p:ph type="body" idx="1"/>
          </p:nvPr>
        </p:nvPicPr>
        <p:blipFill rotWithShape="1">
          <a:blip r:embed="rId3">
            <a:alphaModFix/>
          </a:blip>
          <a:srcRect/>
          <a:stretch/>
        </p:blipFill>
        <p:spPr>
          <a:xfrm>
            <a:off x="0" y="1464225"/>
            <a:ext cx="9144000" cy="4964400"/>
          </a:xfrm>
          <a:prstGeom prst="rect">
            <a:avLst/>
          </a:prstGeom>
          <a:noFill/>
          <a:ln>
            <a:noFill/>
          </a:ln>
        </p:spPr>
      </p:pic>
      <p:sp>
        <p:nvSpPr>
          <p:cNvPr id="183" name="Google Shape;183;p19"/>
          <p:cNvSpPr txBox="1"/>
          <p:nvPr/>
        </p:nvSpPr>
        <p:spPr>
          <a:xfrm>
            <a:off x="523500" y="6439200"/>
            <a:ext cx="3915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latin typeface="Calibri"/>
                <a:ea typeface="Calibri"/>
                <a:cs typeface="Calibri"/>
                <a:sym typeface="Calibri"/>
              </a:rPr>
              <a:t>Illustration: © Laura Molloy</a:t>
            </a:r>
            <a:endParaRPr sz="1100">
              <a:latin typeface="Calibri"/>
              <a:ea typeface="Calibri"/>
              <a:cs typeface="Calibri"/>
              <a:sym typeface="Calibri"/>
            </a:endParaRPr>
          </a:p>
        </p:txBody>
      </p:sp>
      <p:sp>
        <p:nvSpPr>
          <p:cNvPr id="184" name="Google Shape;184;p19"/>
          <p:cNvSpPr txBox="1">
            <a:spLocks noGrp="1"/>
          </p:cNvSpPr>
          <p:nvPr>
            <p:ph type="title"/>
          </p:nvPr>
        </p:nvSpPr>
        <p:spPr>
          <a:xfrm>
            <a:off x="628650" y="189496"/>
            <a:ext cx="78867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Stakeholders and relationships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Presentation structure</a:t>
            </a:r>
            <a:endParaRPr/>
          </a:p>
        </p:txBody>
      </p:sp>
      <p:sp>
        <p:nvSpPr>
          <p:cNvPr id="69" name="Google Shape;69;p2"/>
          <p:cNvSpPr txBox="1">
            <a:spLocks noGrp="1"/>
          </p:cNvSpPr>
          <p:nvPr>
            <p:ph type="body" idx="1"/>
          </p:nvPr>
        </p:nvSpPr>
        <p:spPr>
          <a:xfrm>
            <a:off x="628650" y="1663505"/>
            <a:ext cx="78867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Context and hypothesis</a:t>
            </a:r>
            <a:endParaRPr/>
          </a:p>
          <a:p>
            <a:pPr marL="228600" lvl="0" indent="-228600" algn="l" rtl="0">
              <a:lnSpc>
                <a:spcPct val="90000"/>
              </a:lnSpc>
              <a:spcBef>
                <a:spcPts val="1000"/>
              </a:spcBef>
              <a:spcAft>
                <a:spcPts val="0"/>
              </a:spcAft>
              <a:buClr>
                <a:schemeClr val="dk1"/>
              </a:buClr>
              <a:buSzPts val="2800"/>
              <a:buChar char="•"/>
            </a:pPr>
            <a:r>
              <a:rPr lang="en-US"/>
              <a:t>Literature review </a:t>
            </a:r>
            <a:endParaRPr/>
          </a:p>
          <a:p>
            <a:pPr marL="228600" lvl="0" indent="-228600" algn="l" rtl="0">
              <a:lnSpc>
                <a:spcPct val="90000"/>
              </a:lnSpc>
              <a:spcBef>
                <a:spcPts val="1000"/>
              </a:spcBef>
              <a:spcAft>
                <a:spcPts val="0"/>
              </a:spcAft>
              <a:buClr>
                <a:schemeClr val="dk1"/>
              </a:buClr>
              <a:buSzPts val="2800"/>
              <a:buChar char="•"/>
            </a:pPr>
            <a:r>
              <a:rPr lang="en-US"/>
              <a:t>Literature gaps</a:t>
            </a:r>
            <a:endParaRPr/>
          </a:p>
          <a:p>
            <a:pPr marL="228600" lvl="0" indent="-228600" algn="l" rtl="0">
              <a:lnSpc>
                <a:spcPct val="90000"/>
              </a:lnSpc>
              <a:spcBef>
                <a:spcPts val="1000"/>
              </a:spcBef>
              <a:spcAft>
                <a:spcPts val="0"/>
              </a:spcAft>
              <a:buClr>
                <a:schemeClr val="dk1"/>
              </a:buClr>
              <a:buSzPts val="2800"/>
              <a:buChar char="•"/>
            </a:pPr>
            <a:r>
              <a:rPr lang="en-US"/>
              <a:t>Research question and subsidiary aims</a:t>
            </a:r>
            <a:endParaRPr/>
          </a:p>
          <a:p>
            <a:pPr marL="228600" lvl="0" indent="-228600" algn="l" rtl="0">
              <a:lnSpc>
                <a:spcPct val="90000"/>
              </a:lnSpc>
              <a:spcBef>
                <a:spcPts val="1000"/>
              </a:spcBef>
              <a:spcAft>
                <a:spcPts val="0"/>
              </a:spcAft>
              <a:buClr>
                <a:schemeClr val="dk1"/>
              </a:buClr>
              <a:buSzPts val="2800"/>
              <a:buChar char="•"/>
            </a:pPr>
            <a:r>
              <a:rPr lang="en-US"/>
              <a:t>Contribution to the field</a:t>
            </a:r>
            <a:endParaRPr/>
          </a:p>
          <a:p>
            <a:pPr marL="228600" lvl="0" indent="-228600" algn="l" rtl="0">
              <a:lnSpc>
                <a:spcPct val="90000"/>
              </a:lnSpc>
              <a:spcBef>
                <a:spcPts val="1000"/>
              </a:spcBef>
              <a:spcAft>
                <a:spcPts val="0"/>
              </a:spcAft>
              <a:buClr>
                <a:schemeClr val="dk1"/>
              </a:buClr>
              <a:buSzPts val="2800"/>
              <a:buChar char="•"/>
            </a:pPr>
            <a:r>
              <a:rPr lang="en-US"/>
              <a:t>Methodology</a:t>
            </a:r>
            <a:endParaRPr/>
          </a:p>
          <a:p>
            <a:pPr marL="228600" lvl="0" indent="-228600" algn="l" rtl="0">
              <a:lnSpc>
                <a:spcPct val="90000"/>
              </a:lnSpc>
              <a:spcBef>
                <a:spcPts val="1000"/>
              </a:spcBef>
              <a:spcAft>
                <a:spcPts val="0"/>
              </a:spcAft>
              <a:buClr>
                <a:schemeClr val="dk1"/>
              </a:buClr>
              <a:buSzPts val="2800"/>
              <a:buChar char="•"/>
            </a:pPr>
            <a:r>
              <a:rPr lang="en-US"/>
              <a:t>Limitations, risks and mitigations</a:t>
            </a:r>
            <a:endParaRPr/>
          </a:p>
          <a:p>
            <a:pPr marL="228600" lvl="0" indent="-228600" algn="l" rtl="0">
              <a:lnSpc>
                <a:spcPct val="90000"/>
              </a:lnSpc>
              <a:spcBef>
                <a:spcPts val="1000"/>
              </a:spcBef>
              <a:spcAft>
                <a:spcPts val="0"/>
              </a:spcAft>
              <a:buClr>
                <a:schemeClr val="dk1"/>
              </a:buClr>
              <a:buSzPts val="2800"/>
              <a:buChar char="•"/>
            </a:pPr>
            <a:r>
              <a:rPr lang="en-US"/>
              <a:t>Ethical considerations</a:t>
            </a:r>
            <a:endParaRPr/>
          </a:p>
          <a:p>
            <a:pPr marL="228600" lvl="0" indent="-228600" algn="l" rtl="0">
              <a:lnSpc>
                <a:spcPct val="90000"/>
              </a:lnSpc>
              <a:spcBef>
                <a:spcPts val="1000"/>
              </a:spcBef>
              <a:spcAft>
                <a:spcPts val="0"/>
              </a:spcAft>
              <a:buClr>
                <a:schemeClr val="dk1"/>
              </a:buClr>
              <a:buSzPts val="2800"/>
              <a:buChar char="•"/>
            </a:pPr>
            <a:r>
              <a:rPr lang="en-US"/>
              <a:t>Questions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628650" y="2063297"/>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Thanks for your attention.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
          <p:cNvSpPr txBox="1">
            <a:spLocks noGrp="1"/>
          </p:cNvSpPr>
          <p:nvPr>
            <p:ph type="title"/>
          </p:nvPr>
        </p:nvSpPr>
        <p:spPr>
          <a:xfrm>
            <a:off x="628650" y="25704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Context</a:t>
            </a:r>
            <a:endParaRPr dirty="0"/>
          </a:p>
        </p:txBody>
      </p:sp>
      <p:sp>
        <p:nvSpPr>
          <p:cNvPr id="76" name="Google Shape;76;p3"/>
          <p:cNvSpPr txBox="1">
            <a:spLocks noGrp="1"/>
          </p:cNvSpPr>
          <p:nvPr>
            <p:ph type="body" idx="1"/>
          </p:nvPr>
        </p:nvSpPr>
        <p:spPr>
          <a:xfrm>
            <a:off x="628650" y="1663505"/>
            <a:ext cx="7886700" cy="4351338"/>
          </a:xfrm>
          <a:prstGeom prst="rect">
            <a:avLst/>
          </a:prstGeom>
          <a:noFill/>
          <a:ln>
            <a:noFill/>
          </a:ln>
        </p:spPr>
        <p:txBody>
          <a:bodyPr spcFirstLastPara="1" wrap="square" lIns="91425" tIns="45700" rIns="91425" bIns="45700" anchor="t" anchorCtr="0">
            <a:normAutofit fontScale="92500" lnSpcReduction="10000"/>
          </a:bodyPr>
          <a:lstStyle/>
          <a:p>
            <a:pPr indent="-457200">
              <a:buSzPct val="100000"/>
              <a:buFont typeface="Arial" panose="020B0604020202020204" pitchFamily="34" charset="0"/>
              <a:buChar char="•"/>
            </a:pPr>
            <a:r>
              <a:rPr lang="en-US"/>
              <a:t>In </a:t>
            </a:r>
            <a:r>
              <a:rPr lang="en-US" dirty="0"/>
              <a:t>UK, visual art contributes value to cultural heritage, makes significant contribution to national economy </a:t>
            </a:r>
            <a:r>
              <a:rPr lang="en-US" sz="1200" dirty="0"/>
              <a:t>(DCMS 2016, Hobson 2012; Economist 2014)</a:t>
            </a:r>
          </a:p>
          <a:p>
            <a:pPr lvl="0" indent="-457200" algn="l" rtl="0">
              <a:lnSpc>
                <a:spcPct val="90000"/>
              </a:lnSpc>
              <a:spcBef>
                <a:spcPts val="1000"/>
              </a:spcBef>
              <a:spcAft>
                <a:spcPts val="0"/>
              </a:spcAft>
              <a:buClr>
                <a:schemeClr val="dk1"/>
              </a:buClr>
              <a:buSzPct val="100000"/>
              <a:buFont typeface="Arial" panose="020B0604020202020204" pitchFamily="34" charset="0"/>
              <a:buChar char="•"/>
            </a:pPr>
            <a:r>
              <a:rPr lang="en-US" dirty="0"/>
              <a:t>Visual art making is a profession increasingly under pressure: global art market is growing but most artists are underpaid </a:t>
            </a:r>
            <a:r>
              <a:rPr lang="en-US" sz="1200" dirty="0"/>
              <a:t>(DACS 2014, a-n 2014, Arts Council England 2016, Scruton 2016)</a:t>
            </a:r>
            <a:endParaRPr dirty="0"/>
          </a:p>
          <a:p>
            <a:pPr lvl="0" indent="-457200" algn="l" rtl="0">
              <a:lnSpc>
                <a:spcPct val="90000"/>
              </a:lnSpc>
              <a:spcBef>
                <a:spcPts val="1000"/>
              </a:spcBef>
              <a:spcAft>
                <a:spcPts val="0"/>
              </a:spcAft>
              <a:buClr>
                <a:schemeClr val="dk1"/>
              </a:buClr>
              <a:buSzPct val="100000"/>
              <a:buFont typeface="Arial" panose="020B0604020202020204" pitchFamily="34" charset="0"/>
              <a:buChar char="•"/>
            </a:pPr>
            <a:r>
              <a:rPr lang="en-US" dirty="0"/>
              <a:t>Even small economic advantages can have important impact on viability of individual practice </a:t>
            </a:r>
            <a:r>
              <a:rPr lang="en-US" sz="1200" dirty="0"/>
              <a:t>(DACS/</a:t>
            </a:r>
            <a:r>
              <a:rPr lang="en-US" sz="1200" dirty="0" err="1"/>
              <a:t>Artquest</a:t>
            </a:r>
            <a:r>
              <a:rPr lang="en-US" sz="1200" dirty="0"/>
              <a:t> 2014)</a:t>
            </a:r>
            <a:endParaRPr dirty="0"/>
          </a:p>
          <a:p>
            <a:pPr lvl="0" indent="-457200" algn="l" rtl="0">
              <a:lnSpc>
                <a:spcPct val="90000"/>
              </a:lnSpc>
              <a:spcBef>
                <a:spcPts val="1000"/>
              </a:spcBef>
              <a:spcAft>
                <a:spcPts val="0"/>
              </a:spcAft>
              <a:buClr>
                <a:schemeClr val="dk1"/>
              </a:buClr>
              <a:buSzPct val="100000"/>
              <a:buFont typeface="Arial" panose="020B0604020202020204" pitchFamily="34" charset="0"/>
              <a:buChar char="•"/>
            </a:pPr>
            <a:r>
              <a:rPr lang="en-US" dirty="0"/>
              <a:t>Digital objects already likely to be ubiquitous in art making processes, and are a key factor in economic decision-making by art funders and buyers </a:t>
            </a:r>
            <a:r>
              <a:rPr lang="en-US" sz="1200" dirty="0"/>
              <a:t>(ref: growth of online buying)</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628650" y="25704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Hypothesis</a:t>
            </a:r>
            <a:endParaRPr/>
          </a:p>
        </p:txBody>
      </p:sp>
      <p:sp>
        <p:nvSpPr>
          <p:cNvPr id="83" name="Google Shape;83;p4"/>
          <p:cNvSpPr txBox="1">
            <a:spLocks noGrp="1"/>
          </p:cNvSpPr>
          <p:nvPr>
            <p:ph type="body" idx="1"/>
          </p:nvPr>
        </p:nvSpPr>
        <p:spPr>
          <a:xfrm>
            <a:off x="628650" y="166350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Digital objects already important to workflows, hold economic and cultural value(s)</a:t>
            </a:r>
            <a:endParaRPr/>
          </a:p>
          <a:p>
            <a:pPr marL="228600" lvl="0" indent="-228600" algn="l" rtl="0">
              <a:lnSpc>
                <a:spcPct val="90000"/>
              </a:lnSpc>
              <a:spcBef>
                <a:spcPts val="1000"/>
              </a:spcBef>
              <a:spcAft>
                <a:spcPts val="0"/>
              </a:spcAft>
              <a:buClr>
                <a:schemeClr val="dk1"/>
              </a:buClr>
              <a:buSzPts val="2800"/>
              <a:buChar char="•"/>
            </a:pPr>
            <a:r>
              <a:rPr lang="en-US"/>
              <a:t>DO management not recognised as relevant skillset; likely to be done ineffectively</a:t>
            </a:r>
            <a:endParaRPr/>
          </a:p>
          <a:p>
            <a:pPr marL="228600" lvl="0" indent="-228600" algn="l" rtl="0">
              <a:lnSpc>
                <a:spcPct val="90000"/>
              </a:lnSpc>
              <a:spcBef>
                <a:spcPts val="1000"/>
              </a:spcBef>
              <a:spcAft>
                <a:spcPts val="0"/>
              </a:spcAft>
              <a:buClr>
                <a:schemeClr val="dk1"/>
              </a:buClr>
              <a:buSzPts val="2800"/>
              <a:buChar char="•"/>
            </a:pPr>
            <a:r>
              <a:rPr lang="en-US"/>
              <a:t>To participate effectively in emerging digital cultural heritage economy, likely that competence in digital literacy and digital curation a) can be shown to be relevant; b) is not currently fostered or supported in artists’ training.</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Literature review</a:t>
            </a:r>
            <a:endParaRPr/>
          </a:p>
        </p:txBody>
      </p:sp>
      <p:sp>
        <p:nvSpPr>
          <p:cNvPr id="90" name="Google Shape;90;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Theoretical lens: Bourdieu and cultural production</a:t>
            </a:r>
            <a:endParaRPr/>
          </a:p>
          <a:p>
            <a:pPr marL="228600" lvl="0" indent="-228600" algn="l" rtl="0">
              <a:lnSpc>
                <a:spcPct val="90000"/>
              </a:lnSpc>
              <a:spcBef>
                <a:spcPts val="1000"/>
              </a:spcBef>
              <a:spcAft>
                <a:spcPts val="0"/>
              </a:spcAft>
              <a:buClr>
                <a:schemeClr val="dk1"/>
              </a:buClr>
              <a:buSzPts val="2800"/>
              <a:buChar char="•"/>
            </a:pPr>
            <a:r>
              <a:rPr lang="en-US"/>
              <a:t>Leaving behind the myth of the heroic “great man” </a:t>
            </a:r>
            <a:r>
              <a:rPr lang="en-US" sz="1100"/>
              <a:t>(Bourdieu 1983)  </a:t>
            </a:r>
            <a:r>
              <a:rPr lang="en-US"/>
              <a:t>and other art making clichés</a:t>
            </a:r>
            <a:endParaRPr/>
          </a:p>
          <a:p>
            <a:pPr marL="228600" lvl="0" indent="-228600" algn="l" rtl="0">
              <a:lnSpc>
                <a:spcPct val="90000"/>
              </a:lnSpc>
              <a:spcBef>
                <a:spcPts val="1000"/>
              </a:spcBef>
              <a:spcAft>
                <a:spcPts val="0"/>
              </a:spcAft>
              <a:buClr>
                <a:schemeClr val="dk1"/>
              </a:buClr>
              <a:buSzPts val="2800"/>
              <a:buChar char="•"/>
            </a:pPr>
            <a:r>
              <a:rPr lang="en-US"/>
              <a:t>Artists are agents within a system of agents connected by power relations</a:t>
            </a:r>
            <a:endParaRPr/>
          </a:p>
          <a:p>
            <a:pPr marL="228600" lvl="0" indent="-228600" algn="l" rtl="0">
              <a:lnSpc>
                <a:spcPct val="90000"/>
              </a:lnSpc>
              <a:spcBef>
                <a:spcPts val="1000"/>
              </a:spcBef>
              <a:spcAft>
                <a:spcPts val="0"/>
              </a:spcAft>
              <a:buClr>
                <a:schemeClr val="dk1"/>
              </a:buClr>
              <a:buSzPts val="2800"/>
              <a:buChar char="•"/>
            </a:pPr>
            <a:r>
              <a:rPr lang="en-US"/>
              <a:t>Cultural production takes place within complex set of pressures and influences</a:t>
            </a:r>
            <a:endParaRPr/>
          </a:p>
          <a:p>
            <a:pPr marL="228600" lvl="0" indent="-228600" algn="l" rtl="0">
              <a:lnSpc>
                <a:spcPct val="90000"/>
              </a:lnSpc>
              <a:spcBef>
                <a:spcPts val="1000"/>
              </a:spcBef>
              <a:spcAft>
                <a:spcPts val="0"/>
              </a:spcAft>
              <a:buClr>
                <a:schemeClr val="dk1"/>
              </a:buClr>
              <a:buSzPts val="2800"/>
              <a:buChar char="•"/>
            </a:pPr>
            <a:r>
              <a:rPr lang="en-US"/>
              <a:t>… some of which are practices consecrated by education and policy</a:t>
            </a:r>
            <a:endParaRPr/>
          </a:p>
          <a:p>
            <a:pPr marL="0" lvl="0" indent="0" algn="l" rtl="0">
              <a:lnSpc>
                <a:spcPct val="90000"/>
              </a:lnSpc>
              <a:spcBef>
                <a:spcPts val="1000"/>
              </a:spcBef>
              <a:spcAft>
                <a:spcPts val="0"/>
              </a:spcAft>
              <a:buClr>
                <a:schemeClr val="dk1"/>
              </a:buClr>
              <a:buSzPts val="1200"/>
              <a:buNone/>
            </a:pPr>
            <a:r>
              <a:rPr lang="en-US" sz="1200"/>
              <a:t>(Bourdieu 1983, 1996; Harker et al 1990; Hjorth 2015)</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6" descr="field-of-cultural-production0002.jpg"/>
          <p:cNvPicPr preferRelativeResize="0">
            <a:picLocks noGrp="1"/>
          </p:cNvPicPr>
          <p:nvPr>
            <p:ph type="body" idx="1"/>
          </p:nvPr>
        </p:nvPicPr>
        <p:blipFill rotWithShape="1">
          <a:blip r:embed="rId3">
            <a:alphaModFix/>
          </a:blip>
          <a:srcRect l="-25438" r="-25437"/>
          <a:stretch/>
        </p:blipFill>
        <p:spPr>
          <a:xfrm>
            <a:off x="-638675" y="308425"/>
            <a:ext cx="10797600" cy="6182400"/>
          </a:xfrm>
          <a:prstGeom prst="rect">
            <a:avLst/>
          </a:prstGeom>
          <a:noFill/>
          <a:ln>
            <a:noFill/>
          </a:ln>
        </p:spPr>
      </p:pic>
      <p:sp>
        <p:nvSpPr>
          <p:cNvPr id="97" name="Google Shape;97;p6"/>
          <p:cNvSpPr txBox="1"/>
          <p:nvPr/>
        </p:nvSpPr>
        <p:spPr>
          <a:xfrm>
            <a:off x="397875" y="6490825"/>
            <a:ext cx="7109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latin typeface="Calibri"/>
                <a:ea typeface="Calibri"/>
                <a:cs typeface="Calibri"/>
                <a:sym typeface="Calibri"/>
              </a:rPr>
              <a:t>Illustration: © Laura Molloy. </a:t>
            </a:r>
            <a:endParaRPr sz="9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Literature review (2)</a:t>
            </a:r>
            <a:endParaRPr/>
          </a:p>
        </p:txBody>
      </p:sp>
      <p:sp>
        <p:nvSpPr>
          <p:cNvPr id="104" name="Google Shape;104;p7"/>
          <p:cNvSpPr txBox="1">
            <a:spLocks noGrp="1"/>
          </p:cNvSpPr>
          <p:nvPr>
            <p:ph type="body" idx="1"/>
          </p:nvPr>
        </p:nvSpPr>
        <p:spPr>
          <a:xfrm>
            <a:off x="628650" y="1690689"/>
            <a:ext cx="7886700" cy="448627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a:t>Additional theoretical work: </a:t>
            </a:r>
            <a:endParaRPr/>
          </a:p>
          <a:p>
            <a:pPr marL="685800" lvl="1" indent="-228600" algn="l" rtl="0">
              <a:lnSpc>
                <a:spcPct val="90000"/>
              </a:lnSpc>
              <a:spcBef>
                <a:spcPts val="500"/>
              </a:spcBef>
              <a:spcAft>
                <a:spcPts val="0"/>
              </a:spcAft>
              <a:buClr>
                <a:schemeClr val="dk1"/>
              </a:buClr>
              <a:buSzPct val="100000"/>
              <a:buChar char="•"/>
            </a:pPr>
            <a:r>
              <a:rPr lang="en-US"/>
              <a:t>Means to model workflows in order to understand </a:t>
            </a:r>
            <a:endParaRPr/>
          </a:p>
          <a:p>
            <a:pPr marL="1143000" lvl="2" indent="-228600" algn="l" rtl="0">
              <a:lnSpc>
                <a:spcPct val="90000"/>
              </a:lnSpc>
              <a:spcBef>
                <a:spcPts val="500"/>
              </a:spcBef>
              <a:spcAft>
                <a:spcPts val="0"/>
              </a:spcAft>
              <a:buClr>
                <a:schemeClr val="dk1"/>
              </a:buClr>
              <a:buSzPct val="100000"/>
              <a:buChar char="•"/>
            </a:pPr>
            <a:r>
              <a:rPr lang="en-US"/>
              <a:t>The tasks / activities that are undertaken </a:t>
            </a:r>
            <a:endParaRPr/>
          </a:p>
          <a:p>
            <a:pPr marL="1143000" lvl="2" indent="-228600" algn="l" rtl="0">
              <a:lnSpc>
                <a:spcPct val="90000"/>
              </a:lnSpc>
              <a:spcBef>
                <a:spcPts val="500"/>
              </a:spcBef>
              <a:spcAft>
                <a:spcPts val="0"/>
              </a:spcAft>
              <a:buClr>
                <a:schemeClr val="dk1"/>
              </a:buClr>
              <a:buSzPct val="100000"/>
              <a:buChar char="•"/>
            </a:pPr>
            <a:r>
              <a:rPr lang="en-US"/>
              <a:t>Where digital objects arise </a:t>
            </a:r>
            <a:r>
              <a:rPr lang="en-US" sz="1100"/>
              <a:t>(Ball et al 2012)</a:t>
            </a:r>
            <a:endParaRPr/>
          </a:p>
          <a:p>
            <a:pPr marL="685800" lvl="1" indent="-228600" algn="l" rtl="0">
              <a:lnSpc>
                <a:spcPct val="90000"/>
              </a:lnSpc>
              <a:spcBef>
                <a:spcPts val="500"/>
              </a:spcBef>
              <a:spcAft>
                <a:spcPts val="0"/>
              </a:spcAft>
              <a:buClr>
                <a:schemeClr val="dk1"/>
              </a:buClr>
              <a:buSzPct val="100000"/>
              <a:buChar char="•"/>
            </a:pPr>
            <a:r>
              <a:rPr lang="en-US"/>
              <a:t>Art world conventions (Becker 2008)</a:t>
            </a:r>
            <a:endParaRPr/>
          </a:p>
          <a:p>
            <a:pPr marL="1143000" lvl="2" indent="-228600" algn="l" rtl="0">
              <a:lnSpc>
                <a:spcPct val="90000"/>
              </a:lnSpc>
              <a:spcBef>
                <a:spcPts val="500"/>
              </a:spcBef>
              <a:spcAft>
                <a:spcPts val="0"/>
              </a:spcAft>
              <a:buClr>
                <a:schemeClr val="dk1"/>
              </a:buClr>
              <a:buSzPct val="100000"/>
              <a:buChar char="•"/>
            </a:pPr>
            <a:r>
              <a:rPr lang="en-US"/>
              <a:t>Importance of all social actors on production</a:t>
            </a:r>
            <a:endParaRPr/>
          </a:p>
          <a:p>
            <a:pPr marL="1143000" lvl="2" indent="-228600" algn="l" rtl="0">
              <a:lnSpc>
                <a:spcPct val="90000"/>
              </a:lnSpc>
              <a:spcBef>
                <a:spcPts val="500"/>
              </a:spcBef>
              <a:spcAft>
                <a:spcPts val="0"/>
              </a:spcAft>
              <a:buClr>
                <a:schemeClr val="dk1"/>
              </a:buClr>
              <a:buSzPct val="100000"/>
              <a:buChar char="•"/>
            </a:pPr>
            <a:r>
              <a:rPr lang="en-US"/>
              <a:t>Production processes shaped by learned conventions</a:t>
            </a:r>
            <a:endParaRPr/>
          </a:p>
          <a:p>
            <a:pPr marL="685800" lvl="1" indent="-228600" algn="l" rtl="0">
              <a:lnSpc>
                <a:spcPct val="90000"/>
              </a:lnSpc>
              <a:spcBef>
                <a:spcPts val="500"/>
              </a:spcBef>
              <a:spcAft>
                <a:spcPts val="0"/>
              </a:spcAft>
              <a:buClr>
                <a:schemeClr val="dk1"/>
              </a:buClr>
              <a:buSzPct val="100000"/>
              <a:buChar char="•"/>
            </a:pPr>
            <a:r>
              <a:rPr lang="en-US"/>
              <a:t>Boundary object theory </a:t>
            </a:r>
            <a:r>
              <a:rPr lang="en-US" sz="1100"/>
              <a:t>(Star and Griesemer 1989, Star 2010, Huvila et al 2014)</a:t>
            </a:r>
            <a:r>
              <a:rPr lang="en-US"/>
              <a:t>  facilitates discussion of digital objects in art workflow</a:t>
            </a:r>
            <a:endParaRPr/>
          </a:p>
          <a:p>
            <a:pPr marL="1143000" lvl="2" indent="-228600" algn="l" rtl="0">
              <a:lnSpc>
                <a:spcPct val="90000"/>
              </a:lnSpc>
              <a:spcBef>
                <a:spcPts val="500"/>
              </a:spcBef>
              <a:spcAft>
                <a:spcPts val="0"/>
              </a:spcAft>
              <a:buClr>
                <a:schemeClr val="dk1"/>
              </a:buClr>
              <a:buSzPct val="100000"/>
              <a:buChar char="•"/>
            </a:pPr>
            <a:r>
              <a:rPr lang="en-US"/>
              <a:t>BOs can be abstract or physical (or digital)</a:t>
            </a:r>
            <a:endParaRPr/>
          </a:p>
          <a:p>
            <a:pPr marL="1143000" lvl="2" indent="-228600" algn="l" rtl="0">
              <a:lnSpc>
                <a:spcPct val="90000"/>
              </a:lnSpc>
              <a:spcBef>
                <a:spcPts val="500"/>
              </a:spcBef>
              <a:spcAft>
                <a:spcPts val="0"/>
              </a:spcAft>
              <a:buClr>
                <a:schemeClr val="dk1"/>
              </a:buClr>
              <a:buSzPct val="100000"/>
              <a:buChar char="•"/>
            </a:pPr>
            <a:r>
              <a:rPr lang="en-US"/>
              <a:t>And hold different meanings for different audiences</a:t>
            </a:r>
            <a:endParaRPr/>
          </a:p>
          <a:p>
            <a:pPr marL="80963" lvl="2" indent="0" algn="l" rtl="0">
              <a:lnSpc>
                <a:spcPct val="90000"/>
              </a:lnSpc>
              <a:spcBef>
                <a:spcPts val="500"/>
              </a:spcBef>
              <a:spcAft>
                <a:spcPts val="0"/>
              </a:spcAft>
              <a:buClr>
                <a:schemeClr val="dk1"/>
              </a:buClr>
              <a:buSzPct val="100000"/>
              <a:buNone/>
            </a:pPr>
            <a:r>
              <a:rPr lang="en-US" sz="2800"/>
              <a:t>Bringing together these approaches to facilitate a richer view of full range of tasks / activities that comprise art working practices.</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8" descr="26163818054_b375dca733_o.jpg"/>
          <p:cNvPicPr preferRelativeResize="0"/>
          <p:nvPr/>
        </p:nvPicPr>
        <p:blipFill>
          <a:blip r:embed="rId3">
            <a:alphaModFix/>
          </a:blip>
          <a:stretch>
            <a:fillRect/>
          </a:stretch>
        </p:blipFill>
        <p:spPr>
          <a:xfrm rot="5400000">
            <a:off x="4677837" y="1333514"/>
            <a:ext cx="4825988" cy="3619491"/>
          </a:xfrm>
          <a:prstGeom prst="rect">
            <a:avLst/>
          </a:prstGeom>
          <a:noFill/>
          <a:ln>
            <a:noFill/>
          </a:ln>
        </p:spPr>
      </p:pic>
      <p:pic>
        <p:nvPicPr>
          <p:cNvPr id="111" name="Google Shape;111;p8" descr="26496619820_f559261abf_o.jpg"/>
          <p:cNvPicPr preferRelativeResize="0">
            <a:picLocks noGrp="1"/>
          </p:cNvPicPr>
          <p:nvPr>
            <p:ph type="body" idx="1"/>
          </p:nvPr>
        </p:nvPicPr>
        <p:blipFill rotWithShape="1">
          <a:blip r:embed="rId4">
            <a:alphaModFix/>
          </a:blip>
          <a:srcRect l="7931" t="2483" r="20208" b="2482"/>
          <a:stretch/>
        </p:blipFill>
        <p:spPr>
          <a:xfrm>
            <a:off x="-21168" y="444500"/>
            <a:ext cx="5667375" cy="5621338"/>
          </a:xfrm>
          <a:prstGeom prst="rect">
            <a:avLst/>
          </a:prstGeom>
          <a:noFill/>
          <a:ln>
            <a:noFill/>
          </a:ln>
        </p:spPr>
      </p:pic>
      <p:sp>
        <p:nvSpPr>
          <p:cNvPr id="112" name="Google Shape;112;p8"/>
          <p:cNvSpPr txBox="1"/>
          <p:nvPr/>
        </p:nvSpPr>
        <p:spPr>
          <a:xfrm>
            <a:off x="261746" y="6119275"/>
            <a:ext cx="7167900" cy="53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Modelling workflows, Ruskin School of Art, Jan 2016. </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Photographs: </a:t>
            </a:r>
            <a:r>
              <a:rPr lang="en-US" sz="1100">
                <a:solidFill>
                  <a:schemeClr val="dk1"/>
                </a:solidFill>
                <a:latin typeface="Calibri"/>
                <a:ea typeface="Calibri"/>
                <a:cs typeface="Calibri"/>
                <a:sym typeface="Calibri"/>
              </a:rPr>
              <a:t>©</a:t>
            </a:r>
            <a:r>
              <a:rPr lang="en-US" sz="1100" b="0" i="0" u="none" strike="noStrike" cap="none">
                <a:solidFill>
                  <a:schemeClr val="dk1"/>
                </a:solidFill>
                <a:latin typeface="Calibri"/>
                <a:ea typeface="Calibri"/>
                <a:cs typeface="Calibri"/>
                <a:sym typeface="Calibri"/>
              </a:rPr>
              <a:t> Laura </a:t>
            </a:r>
            <a:r>
              <a:rPr lang="en-US" sz="1100">
                <a:solidFill>
                  <a:schemeClr val="dk1"/>
                </a:solidFill>
                <a:latin typeface="Calibri"/>
                <a:ea typeface="Calibri"/>
                <a:cs typeface="Calibri"/>
                <a:sym typeface="Calibri"/>
              </a:rPr>
              <a:t>Molloy</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Literature review (3)</a:t>
            </a:r>
            <a:endParaRPr/>
          </a:p>
        </p:txBody>
      </p:sp>
      <p:sp>
        <p:nvSpPr>
          <p:cNvPr id="119" name="Google Shape;119;p9"/>
          <p:cNvSpPr txBox="1">
            <a:spLocks noGrp="1"/>
          </p:cNvSpPr>
          <p:nvPr>
            <p:ph type="body" idx="1"/>
          </p:nvPr>
        </p:nvSpPr>
        <p:spPr>
          <a:xfrm>
            <a:off x="628650" y="1825624"/>
            <a:ext cx="7886700" cy="46513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Context: art market</a:t>
            </a:r>
            <a:endParaRPr/>
          </a:p>
          <a:p>
            <a:pPr marL="685800" lvl="1" indent="-228600" algn="l" rtl="0">
              <a:lnSpc>
                <a:spcPct val="90000"/>
              </a:lnSpc>
              <a:spcBef>
                <a:spcPts val="500"/>
              </a:spcBef>
              <a:spcAft>
                <a:spcPts val="0"/>
              </a:spcAft>
              <a:buClr>
                <a:schemeClr val="dk1"/>
              </a:buClr>
              <a:buSzPts val="2800"/>
              <a:buChar char="•"/>
            </a:pPr>
            <a:r>
              <a:rPr lang="en-US" sz="2800"/>
              <a:t>Global art market </a:t>
            </a:r>
            <a:r>
              <a:rPr lang="en-US" sz="1100"/>
              <a:t>(TEFAF 2016, DACS 2014, Hobson 2012; Economist 2014, Buck 2014)</a:t>
            </a:r>
            <a:endParaRPr sz="1100"/>
          </a:p>
          <a:p>
            <a:pPr marL="685800" lvl="1" indent="-228600" algn="l" rtl="0">
              <a:lnSpc>
                <a:spcPct val="90000"/>
              </a:lnSpc>
              <a:spcBef>
                <a:spcPts val="500"/>
              </a:spcBef>
              <a:spcAft>
                <a:spcPts val="0"/>
              </a:spcAft>
              <a:buClr>
                <a:schemeClr val="dk1"/>
              </a:buClr>
              <a:buSzPts val="2800"/>
              <a:buChar char="•"/>
            </a:pPr>
            <a:r>
              <a:rPr lang="en-US" sz="2800"/>
              <a:t>UK art market </a:t>
            </a:r>
            <a:r>
              <a:rPr lang="en-US" sz="1100"/>
              <a:t>(DACS 2014, a-n 2016, TFAF 2016)</a:t>
            </a:r>
            <a:endParaRPr/>
          </a:p>
          <a:p>
            <a:pPr marL="685800" lvl="1" indent="-228600" algn="l" rtl="0">
              <a:lnSpc>
                <a:spcPct val="90000"/>
              </a:lnSpc>
              <a:spcBef>
                <a:spcPts val="500"/>
              </a:spcBef>
              <a:spcAft>
                <a:spcPts val="0"/>
              </a:spcAft>
              <a:buClr>
                <a:schemeClr val="dk1"/>
              </a:buClr>
              <a:buSzPts val="2800"/>
              <a:buChar char="•"/>
            </a:pPr>
            <a:r>
              <a:rPr lang="en-US" sz="2800"/>
              <a:t>UK creative industries: composition, estimating value </a:t>
            </a:r>
            <a:r>
              <a:rPr lang="en-US" sz="1100"/>
              <a:t>(DCMS 2016, Nesta 2014-16)</a:t>
            </a:r>
            <a:endParaRPr/>
          </a:p>
          <a:p>
            <a:pPr marL="685800" lvl="1" indent="-228600" algn="l" rtl="0">
              <a:lnSpc>
                <a:spcPct val="90000"/>
              </a:lnSpc>
              <a:spcBef>
                <a:spcPts val="500"/>
              </a:spcBef>
              <a:spcAft>
                <a:spcPts val="0"/>
              </a:spcAft>
              <a:buClr>
                <a:schemeClr val="dk1"/>
              </a:buClr>
              <a:buSzPts val="2800"/>
              <a:buChar char="•"/>
            </a:pPr>
            <a:r>
              <a:rPr lang="en-US" sz="2800"/>
              <a:t>Challenges facing individual professional practice </a:t>
            </a:r>
            <a:r>
              <a:rPr lang="en-US" sz="1100"/>
              <a:t>(a-n 2014, Arts Council England 2016, DACS/Artquest 2014, Kretschmer et al 2011) </a:t>
            </a:r>
            <a:endParaRPr/>
          </a:p>
          <a:p>
            <a:pPr marL="685800" lvl="1" indent="-228600" algn="l" rtl="0">
              <a:lnSpc>
                <a:spcPct val="90000"/>
              </a:lnSpc>
              <a:spcBef>
                <a:spcPts val="500"/>
              </a:spcBef>
              <a:spcAft>
                <a:spcPts val="0"/>
              </a:spcAft>
              <a:buClr>
                <a:schemeClr val="dk1"/>
              </a:buClr>
              <a:buSzPts val="2800"/>
              <a:buChar char="•"/>
            </a:pPr>
            <a:r>
              <a:rPr lang="en-US" sz="2800"/>
              <a:t>Growth of online selling </a:t>
            </a:r>
            <a:r>
              <a:rPr lang="en-US" sz="1100"/>
              <a:t>(Macquisten 2015, Economist 2014)</a:t>
            </a:r>
            <a:endParaRPr sz="1100"/>
          </a:p>
          <a:p>
            <a:pPr marL="685800" lvl="1" indent="-50800" algn="l" rtl="0">
              <a:lnSpc>
                <a:spcPct val="90000"/>
              </a:lnSpc>
              <a:spcBef>
                <a:spcPts val="500"/>
              </a:spcBef>
              <a:spcAft>
                <a:spcPts val="0"/>
              </a:spcAft>
              <a:buClr>
                <a:schemeClr val="dk1"/>
              </a:buClr>
              <a:buSzPts val="2800"/>
              <a:buNone/>
            </a:pPr>
            <a:endParaRPr sz="2800"/>
          </a:p>
          <a:p>
            <a:pPr marL="685800" lvl="1" indent="-158750" algn="l" rtl="0">
              <a:lnSpc>
                <a:spcPct val="90000"/>
              </a:lnSpc>
              <a:spcBef>
                <a:spcPts val="500"/>
              </a:spcBef>
              <a:spcAft>
                <a:spcPts val="0"/>
              </a:spcAft>
              <a:buClr>
                <a:schemeClr val="dk1"/>
              </a:buClr>
              <a:buSzPts val="1100"/>
              <a:buNone/>
            </a:pPr>
            <a:endParaRPr sz="1100"/>
          </a:p>
          <a:p>
            <a:pPr marL="685800" lvl="1" indent="-158750" algn="l" rtl="0">
              <a:lnSpc>
                <a:spcPct val="90000"/>
              </a:lnSpc>
              <a:spcBef>
                <a:spcPts val="500"/>
              </a:spcBef>
              <a:spcAft>
                <a:spcPts val="0"/>
              </a:spcAft>
              <a:buClr>
                <a:schemeClr val="dk1"/>
              </a:buClr>
              <a:buSzPts val="1100"/>
              <a:buNone/>
            </a:pPr>
            <a:endParaRPr sz="1100"/>
          </a:p>
          <a:p>
            <a:pPr marL="685800" lvl="1" indent="-50800" algn="l" rtl="0">
              <a:lnSpc>
                <a:spcPct val="90000"/>
              </a:lnSpc>
              <a:spcBef>
                <a:spcPts val="500"/>
              </a:spcBef>
              <a:spcAft>
                <a:spcPts val="0"/>
              </a:spcAft>
              <a:buClr>
                <a:schemeClr val="dk1"/>
              </a:buClr>
              <a:buSzPts val="2800"/>
              <a:buNone/>
            </a:pPr>
            <a:endParaRPr sz="280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4107</Words>
  <Application>Microsoft Macintosh PowerPoint</Application>
  <PresentationFormat>On-screen Show (4:3)</PresentationFormat>
  <Paragraphs>214</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Towards sustainable visual art practice: building capacity for improved RDM  in contemporary UK visual art     Laura Molloy, Oxford Internet Institute/Ruskin School of Art, University of Oxford  SciDataCon, Denver, USA  13 Sep 2016  This work, unless where otherwise stated, is licensed under the Creative Commons Attribution-NonCommercial-ShareAlike 4.0 International License. http://creativecommons.org/licenses/by-nc-sa/4.0/</vt:lpstr>
      <vt:lpstr>Presentation structure</vt:lpstr>
      <vt:lpstr>Context</vt:lpstr>
      <vt:lpstr>Hypothesis</vt:lpstr>
      <vt:lpstr>Literature review</vt:lpstr>
      <vt:lpstr>PowerPoint Presentation</vt:lpstr>
      <vt:lpstr>Literature review (2)</vt:lpstr>
      <vt:lpstr>PowerPoint Presentation</vt:lpstr>
      <vt:lpstr>Literature review (3)</vt:lpstr>
      <vt:lpstr>Literature review (4)</vt:lpstr>
      <vt:lpstr>Literature gaps </vt:lpstr>
      <vt:lpstr>Research questions</vt:lpstr>
      <vt:lpstr>Contribution to the literature</vt:lpstr>
      <vt:lpstr>Methodology</vt:lpstr>
      <vt:lpstr>Methodology – data analysis and validation</vt:lpstr>
      <vt:lpstr>Methodology – applicability of research design</vt:lpstr>
      <vt:lpstr>Risks and mitigation</vt:lpstr>
      <vt:lpstr>Ethical issues</vt:lpstr>
      <vt:lpstr>Stakeholders and relationships</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sustainable visual art practice: building capacity for improved RDM  in contemporary UK visual art     Laura Molloy, Oxford Internet Institute/Ruskin School of Art, University of Oxford  SciDataCon, Denver, USA  13 Sep 2016  This work, unless where otherwise stated, is licensed under the Creative Commons Attribution-NonCommercial-ShareAlike 4.0 International License. http://creativecommons.org/licenses/by-nc-sa/4.0/</dc:title>
  <dc:creator>Graham Fairclough</dc:creator>
  <cp:lastModifiedBy>Laura Molloy</cp:lastModifiedBy>
  <cp:revision>1</cp:revision>
  <dcterms:created xsi:type="dcterms:W3CDTF">2016-06-02T06:03:15Z</dcterms:created>
  <dcterms:modified xsi:type="dcterms:W3CDTF">2022-01-27T15:48:40Z</dcterms:modified>
</cp:coreProperties>
</file>