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93" r:id="rId3"/>
    <p:sldId id="320" r:id="rId4"/>
    <p:sldId id="321" r:id="rId5"/>
    <p:sldId id="322" r:id="rId6"/>
    <p:sldId id="323" r:id="rId7"/>
    <p:sldId id="324" r:id="rId8"/>
    <p:sldId id="325" r:id="rId9"/>
    <p:sldId id="328" r:id="rId10"/>
    <p:sldId id="330" r:id="rId11"/>
    <p:sldId id="326" r:id="rId12"/>
    <p:sldId id="327" r:id="rId13"/>
    <p:sldId id="329" r:id="rId14"/>
    <p:sldId id="331" r:id="rId15"/>
    <p:sldId id="332" r:id="rId16"/>
    <p:sldId id="302" r:id="rId17"/>
    <p:sldId id="304" r:id="rId18"/>
    <p:sldId id="305" r:id="rId19"/>
    <p:sldId id="283" r:id="rId20"/>
    <p:sldId id="319" r:id="rId21"/>
    <p:sldId id="288" r:id="rId22"/>
    <p:sldId id="306" r:id="rId23"/>
    <p:sldId id="312" r:id="rId24"/>
    <p:sldId id="289" r:id="rId25"/>
    <p:sldId id="313" r:id="rId26"/>
    <p:sldId id="297" r:id="rId27"/>
    <p:sldId id="314" r:id="rId28"/>
    <p:sldId id="296" r:id="rId29"/>
    <p:sldId id="292" r:id="rId30"/>
    <p:sldId id="315" r:id="rId31"/>
    <p:sldId id="316" r:id="rId32"/>
    <p:sldId id="333" r:id="rId33"/>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7440" autoAdjust="0"/>
  </p:normalViewPr>
  <p:slideViewPr>
    <p:cSldViewPr snapToGrid="0">
      <p:cViewPr varScale="1">
        <p:scale>
          <a:sx n="158" d="100"/>
          <a:sy n="158" d="100"/>
        </p:scale>
        <p:origin x="34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04C49-3FC0-4C79-B918-BFD29FF504E2}" type="datetimeFigureOut">
              <a:rPr lang="de-DE" smtClean="0"/>
              <a:t>22.03.2024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5267C-06DD-4945-BDF5-B6E7AC3D7AC9}" type="slidenum">
              <a:rPr lang="de-DE" smtClean="0"/>
              <a:t>‹#›</a:t>
            </a:fld>
            <a:endParaRPr lang="de-DE"/>
          </a:p>
        </p:txBody>
      </p:sp>
    </p:spTree>
    <p:extLst>
      <p:ext uri="{BB962C8B-B14F-4D97-AF65-F5344CB8AC3E}">
        <p14:creationId xmlns:p14="http://schemas.microsoft.com/office/powerpoint/2010/main" val="199428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ea typeface="ＭＳ Ｐゴシック" panose="020B0600070205080204" pitchFamily="34" charset="-128"/>
            </a:endParaRPr>
          </a:p>
        </p:txBody>
      </p:sp>
      <p:sp>
        <p:nvSpPr>
          <p:cNvPr id="61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9C3AE3-D156-4715-8484-E425CE1B5B1E}" type="slidenum">
              <a:rPr lang="de-DE" altLang="de-DE" smtClean="0">
                <a:latin typeface="Delicious-Roman"/>
              </a:rPr>
              <a:pPr/>
              <a:t>1</a:t>
            </a:fld>
            <a:endParaRPr lang="de-DE" altLang="de-DE">
              <a:latin typeface="Delicious-Roman"/>
            </a:endParaRPr>
          </a:p>
        </p:txBody>
      </p:sp>
    </p:spTree>
    <p:extLst>
      <p:ext uri="{BB962C8B-B14F-4D97-AF65-F5344CB8AC3E}">
        <p14:creationId xmlns:p14="http://schemas.microsoft.com/office/powerpoint/2010/main" val="150368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mention that this workshop/presentation is mainly for beginners who are (relatively) new to the field of DH. Focus on two projects: theme is way too large to address and treat in a more abstract manner, hence we decided to ground it in our research projects so as to make it more tangible and show the intimate links between (historical) research questions, data modelling and processing, and data management. Short conclusion in which common themes will be highlighted. In the last, Q&amp;A part we hope to facilitate an open discussion with the participants and discuss their particular needs and experiences in working with (digital) data.</a:t>
            </a:r>
            <a:endParaRPr lang="de-DE" dirty="0"/>
          </a:p>
        </p:txBody>
      </p:sp>
      <p:sp>
        <p:nvSpPr>
          <p:cNvPr id="4" name="Slide Number Placeholder 3"/>
          <p:cNvSpPr>
            <a:spLocks noGrp="1"/>
          </p:cNvSpPr>
          <p:nvPr>
            <p:ph type="sldNum" sz="quarter" idx="5"/>
          </p:nvPr>
        </p:nvSpPr>
        <p:spPr/>
        <p:txBody>
          <a:bodyPr/>
          <a:lstStyle/>
          <a:p>
            <a:fld id="{D5B5267C-06DD-4945-BDF5-B6E7AC3D7AC9}" type="slidenum">
              <a:rPr lang="de-DE" smtClean="0"/>
              <a:t>2</a:t>
            </a:fld>
            <a:endParaRPr lang="de-DE"/>
          </a:p>
        </p:txBody>
      </p:sp>
    </p:spTree>
    <p:extLst>
      <p:ext uri="{BB962C8B-B14F-4D97-AF65-F5344CB8AC3E}">
        <p14:creationId xmlns:p14="http://schemas.microsoft.com/office/powerpoint/2010/main" val="231193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5B5267C-06DD-4945-BDF5-B6E7AC3D7AC9}" type="slidenum">
              <a:rPr lang="de-DE" smtClean="0"/>
              <a:t>16</a:t>
            </a:fld>
            <a:endParaRPr lang="de-DE"/>
          </a:p>
        </p:txBody>
      </p:sp>
    </p:spTree>
    <p:extLst>
      <p:ext uri="{BB962C8B-B14F-4D97-AF65-F5344CB8AC3E}">
        <p14:creationId xmlns:p14="http://schemas.microsoft.com/office/powerpoint/2010/main" val="418930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5B5267C-06DD-4945-BDF5-B6E7AC3D7AC9}" type="slidenum">
              <a:rPr lang="de-DE" smtClean="0"/>
              <a:t>22</a:t>
            </a:fld>
            <a:endParaRPr lang="de-DE"/>
          </a:p>
        </p:txBody>
      </p:sp>
    </p:spTree>
    <p:extLst>
      <p:ext uri="{BB962C8B-B14F-4D97-AF65-F5344CB8AC3E}">
        <p14:creationId xmlns:p14="http://schemas.microsoft.com/office/powerpoint/2010/main" val="108920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5B5267C-06DD-4945-BDF5-B6E7AC3D7AC9}" type="slidenum">
              <a:rPr lang="de-DE" smtClean="0"/>
              <a:t>31</a:t>
            </a:fld>
            <a:endParaRPr lang="de-DE"/>
          </a:p>
        </p:txBody>
      </p:sp>
    </p:spTree>
    <p:extLst>
      <p:ext uri="{BB962C8B-B14F-4D97-AF65-F5344CB8AC3E}">
        <p14:creationId xmlns:p14="http://schemas.microsoft.com/office/powerpoint/2010/main" val="99506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600" y="1306637"/>
            <a:ext cx="10972800" cy="2129459"/>
          </a:xfrm>
        </p:spPr>
        <p:txBody>
          <a:bodyPr/>
          <a:lstStyle>
            <a:lvl1pPr algn="ctr">
              <a:defRPr cap="all"/>
            </a:lvl1pPr>
          </a:lstStyle>
          <a:p>
            <a:r>
              <a:rPr lang="de-DE" dirty="0"/>
              <a:t>Titelmasterformat durch Klicken bearbeiten</a:t>
            </a:r>
          </a:p>
        </p:txBody>
      </p:sp>
      <p:sp>
        <p:nvSpPr>
          <p:cNvPr id="3" name="Untertitel 2"/>
          <p:cNvSpPr>
            <a:spLocks noGrp="1"/>
          </p:cNvSpPr>
          <p:nvPr>
            <p:ph type="subTitle" idx="1"/>
          </p:nvPr>
        </p:nvSpPr>
        <p:spPr>
          <a:xfrm>
            <a:off x="1828800" y="3681804"/>
            <a:ext cx="8534400" cy="1752600"/>
          </a:xfrm>
        </p:spPr>
        <p:txBody>
          <a:bodyPr>
            <a:normAutofit/>
          </a:bodyPr>
          <a:lstStyle>
            <a:lvl1pPr marL="0" indent="0" algn="ctr">
              <a:buNone/>
              <a:defRPr sz="2000">
                <a:solidFill>
                  <a:schemeClr val="tx1"/>
                </a:solidFill>
                <a:latin typeface="Delicious-Roman"/>
                <a:cs typeface="Delicious-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236374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952426"/>
            <a:ext cx="10972800" cy="1143000"/>
          </a:xfrm>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16787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1043493"/>
            <a:ext cx="2743200" cy="5082671"/>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609600" y="1043493"/>
            <a:ext cx="8026400" cy="5082671"/>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75012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941680"/>
            <a:ext cx="10972800" cy="1143000"/>
          </a:xfrm>
        </p:spPr>
        <p:txBody>
          <a:bodyPr/>
          <a:lstStyle/>
          <a:p>
            <a:r>
              <a:rPr lang="de-DE"/>
              <a:t>Titelmasterformat durch Klicken bearbeiten</a:t>
            </a:r>
            <a:endParaRPr lang="de-DE" dirty="0"/>
          </a:p>
        </p:txBody>
      </p:sp>
      <p:sp>
        <p:nvSpPr>
          <p:cNvPr id="3" name="Inhaltsplatzhalter 2"/>
          <p:cNvSpPr>
            <a:spLocks noGrp="1"/>
          </p:cNvSpPr>
          <p:nvPr>
            <p:ph idx="1"/>
          </p:nvPr>
        </p:nvSpPr>
        <p:spPr>
          <a:xfrm>
            <a:off x="609600" y="2148043"/>
            <a:ext cx="10972800" cy="41179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164142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3258789"/>
            <a:ext cx="10363200" cy="1362075"/>
          </a:xfrm>
        </p:spPr>
        <p:txBody>
          <a:bodyPr anchor="t"/>
          <a:lstStyle>
            <a:lvl1pPr algn="l">
              <a:defRPr sz="4000" b="0" cap="all"/>
            </a:lvl1pPr>
          </a:lstStyle>
          <a:p>
            <a:r>
              <a:rPr lang="de-DE"/>
              <a:t>Titelmasterformat durch Klicken bearbeiten</a:t>
            </a:r>
            <a:endParaRPr lang="de-DE" dirty="0"/>
          </a:p>
        </p:txBody>
      </p:sp>
      <p:sp>
        <p:nvSpPr>
          <p:cNvPr id="3" name="Textplatzhalter 2"/>
          <p:cNvSpPr>
            <a:spLocks noGrp="1"/>
          </p:cNvSpPr>
          <p:nvPr>
            <p:ph type="body" idx="1"/>
          </p:nvPr>
        </p:nvSpPr>
        <p:spPr>
          <a:xfrm>
            <a:off x="963084" y="175860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32999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941680"/>
            <a:ext cx="10972800" cy="1143000"/>
          </a:xfr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609600" y="1996253"/>
            <a:ext cx="5384800" cy="42590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97600" y="1996253"/>
            <a:ext cx="5384800" cy="42590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6"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7"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343619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973954"/>
            <a:ext cx="10972800" cy="11430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609600" y="2215219"/>
            <a:ext cx="5386917" cy="639762"/>
          </a:xfrm>
        </p:spPr>
        <p:txBody>
          <a:bodyPr anchor="b"/>
          <a:lstStyle>
            <a:lvl1pPr marL="0" indent="0">
              <a:buNone/>
              <a:defRPr sz="2400" b="0">
                <a:latin typeface="Delicious-Bold"/>
                <a:cs typeface="Delicious-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09600" y="2936841"/>
            <a:ext cx="5386917" cy="33076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93368" y="2215219"/>
            <a:ext cx="5389033" cy="639762"/>
          </a:xfrm>
        </p:spPr>
        <p:txBody>
          <a:bodyPr anchor="b"/>
          <a:lstStyle>
            <a:lvl1pPr marL="0" indent="0">
              <a:buNone/>
              <a:defRPr sz="2400" b="0">
                <a:latin typeface="Delicious-Bold"/>
                <a:cs typeface="Delicious-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93368" y="2936842"/>
            <a:ext cx="5389033" cy="33076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8"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9"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57673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930922"/>
            <a:ext cx="10972800" cy="1143000"/>
          </a:xfrm>
        </p:spPr>
        <p:txBody>
          <a:bodyPr/>
          <a:lstStyle/>
          <a:p>
            <a:r>
              <a:rPr lang="de-DE"/>
              <a:t>Titelmasterformat durch Klicken bearbeiten</a:t>
            </a:r>
            <a:endParaRPr lang="de-DE" dirty="0"/>
          </a:p>
        </p:txBody>
      </p:sp>
      <p:sp>
        <p:nvSpPr>
          <p:cNvPr id="3"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4"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5"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18090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3"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4"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24921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914176"/>
            <a:ext cx="4011084" cy="1162050"/>
          </a:xfrm>
        </p:spPr>
        <p:txBody>
          <a:bodyPr anchor="b"/>
          <a:lstStyle>
            <a:lvl1pPr algn="l">
              <a:defRPr sz="2000" b="0"/>
            </a:lvl1pPr>
          </a:lstStyle>
          <a:p>
            <a:r>
              <a:rPr lang="de-DE"/>
              <a:t>Titelmasterformat durch Klicken bearbeiten</a:t>
            </a:r>
            <a:endParaRPr lang="de-DE" dirty="0"/>
          </a:p>
        </p:txBody>
      </p:sp>
      <p:sp>
        <p:nvSpPr>
          <p:cNvPr id="3" name="Inhaltsplatzhalter 2"/>
          <p:cNvSpPr>
            <a:spLocks noGrp="1"/>
          </p:cNvSpPr>
          <p:nvPr>
            <p:ph idx="1"/>
          </p:nvPr>
        </p:nvSpPr>
        <p:spPr>
          <a:xfrm>
            <a:off x="4766733" y="946673"/>
            <a:ext cx="6815667" cy="51794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09601" y="2076226"/>
            <a:ext cx="4011084" cy="40499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6"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7"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48542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996008"/>
            <a:ext cx="7315200" cy="566738"/>
          </a:xfrm>
        </p:spPr>
        <p:txBody>
          <a:bodyPr anchor="b"/>
          <a:lstStyle>
            <a:lvl1pPr algn="l">
              <a:defRPr sz="2000" b="0"/>
            </a:lvl1pPr>
          </a:lstStyle>
          <a:p>
            <a:r>
              <a:rPr lang="de-DE"/>
              <a:t>Titelmasterformat durch Klicken bearbeiten</a:t>
            </a:r>
            <a:endParaRPr lang="de-DE" dirty="0"/>
          </a:p>
        </p:txBody>
      </p:sp>
      <p:sp>
        <p:nvSpPr>
          <p:cNvPr id="3" name="Bildplatzhalter 2"/>
          <p:cNvSpPr>
            <a:spLocks noGrp="1"/>
          </p:cNvSpPr>
          <p:nvPr>
            <p:ph type="pic" idx="1"/>
          </p:nvPr>
        </p:nvSpPr>
        <p:spPr>
          <a:xfrm>
            <a:off x="2389717" y="1000461"/>
            <a:ext cx="7315200" cy="392252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2389717" y="5562746"/>
            <a:ext cx="7315200" cy="6574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3"/>
          <p:cNvSpPr>
            <a:spLocks noGrp="1"/>
          </p:cNvSpPr>
          <p:nvPr>
            <p:ph type="dt" sz="half" idx="10"/>
          </p:nvPr>
        </p:nvSpPr>
        <p:spPr>
          <a:xfrm>
            <a:off x="609600" y="6356351"/>
            <a:ext cx="2844800" cy="365125"/>
          </a:xfrm>
          <a:prstGeom prst="rect">
            <a:avLst/>
          </a:prstGeom>
        </p:spPr>
        <p:txBody>
          <a:bodyPr/>
          <a:lstStyle>
            <a:lvl1pPr>
              <a:defRPr/>
            </a:lvl1pPr>
          </a:lstStyle>
          <a:p>
            <a:fld id="{AAB4CDC0-1D11-4E79-B062-B77DC1A3DD99}" type="datetimeFigureOut">
              <a:rPr lang="de-DE" smtClean="0"/>
              <a:t>22.03.2024</a:t>
            </a:fld>
            <a:endParaRPr lang="de-DE"/>
          </a:p>
        </p:txBody>
      </p:sp>
      <p:sp>
        <p:nvSpPr>
          <p:cNvPr id="6" name="Fußzeilenplatzhalter 4"/>
          <p:cNvSpPr>
            <a:spLocks noGrp="1"/>
          </p:cNvSpPr>
          <p:nvPr>
            <p:ph type="ftr" sz="quarter" idx="11"/>
          </p:nvPr>
        </p:nvSpPr>
        <p:spPr>
          <a:xfrm>
            <a:off x="4165600" y="6356351"/>
            <a:ext cx="3860800" cy="365125"/>
          </a:xfrm>
          <a:prstGeom prst="rect">
            <a:avLst/>
          </a:prstGeom>
        </p:spPr>
        <p:txBody>
          <a:bodyPr/>
          <a:lstStyle>
            <a:lvl1pPr>
              <a:defRPr/>
            </a:lvl1pPr>
          </a:lstStyle>
          <a:p>
            <a:endParaRPr lang="de-DE"/>
          </a:p>
        </p:txBody>
      </p:sp>
      <p:sp>
        <p:nvSpPr>
          <p:cNvPr id="7" name="Foliennummernplatzhalter 5"/>
          <p:cNvSpPr>
            <a:spLocks noGrp="1"/>
          </p:cNvSpPr>
          <p:nvPr>
            <p:ph type="sldNum" sz="quarter" idx="12"/>
          </p:nvPr>
        </p:nvSpPr>
        <p:spPr>
          <a:xfrm>
            <a:off x="8737600" y="6356351"/>
            <a:ext cx="2844800" cy="365125"/>
          </a:xfrm>
          <a:prstGeom prst="rect">
            <a:avLst/>
          </a:prstGeom>
        </p:spPr>
        <p:txBody>
          <a:bodyPr/>
          <a:lstStyle>
            <a:lvl1pPr>
              <a:defRPr/>
            </a:lvl1pPr>
          </a:lstStyle>
          <a:p>
            <a:fld id="{038E3D75-9BA3-42CB-8AED-0591D68FD6AD}" type="slidenum">
              <a:rPr lang="de-DE" smtClean="0"/>
              <a:t>‹#›</a:t>
            </a:fld>
            <a:endParaRPr lang="de-DE"/>
          </a:p>
        </p:txBody>
      </p:sp>
    </p:spTree>
    <p:extLst>
      <p:ext uri="{BB962C8B-B14F-4D97-AF65-F5344CB8AC3E}">
        <p14:creationId xmlns:p14="http://schemas.microsoft.com/office/powerpoint/2010/main" val="298931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565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Textplatzhalter 2"/>
          <p:cNvSpPr>
            <a:spLocks noGrp="1"/>
          </p:cNvSpPr>
          <p:nvPr>
            <p:ph type="body" idx="1"/>
          </p:nvPr>
        </p:nvSpPr>
        <p:spPr bwMode="auto">
          <a:xfrm>
            <a:off x="609600" y="2008189"/>
            <a:ext cx="109728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1031" name="Grafik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0617200" y="154314"/>
            <a:ext cx="1270000" cy="548155"/>
          </a:xfrm>
          <a:prstGeom prst="rect">
            <a:avLst/>
          </a:prstGeom>
          <a:blipFill>
            <a:blip r:embed="rId14"/>
            <a:stretch>
              <a:fillRect/>
            </a:stretch>
          </a:blipFill>
          <a:ln>
            <a:noFill/>
          </a:ln>
        </p:spPr>
      </p:pic>
      <p:cxnSp>
        <p:nvCxnSpPr>
          <p:cNvPr id="13" name="Gerade Verbindung 12"/>
          <p:cNvCxnSpPr/>
          <p:nvPr/>
        </p:nvCxnSpPr>
        <p:spPr>
          <a:xfrm>
            <a:off x="0" y="839788"/>
            <a:ext cx="12192000" cy="0"/>
          </a:xfrm>
          <a:prstGeom prst="line">
            <a:avLst/>
          </a:prstGeom>
          <a:ln w="31750">
            <a:solidFill>
              <a:srgbClr val="84314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897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3id.org/"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github.com/SofiBar/IconologyDataset/blob/main/conversion/ConversionCSVToDataset.ipynb"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3id.org/icon/data" TargetMode="External"/><Relationship Id="rId2" Type="http://schemas.openxmlformats.org/officeDocument/2006/relationships/hyperlink" Target="https://projects.dharc.unibo.it/icondataset/sparq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mmons.wikimedia.org/wiki/File:MCC-39268_Doodsportret_van_Cornelis_Steenoven_(1661-1725)_(1).ti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eo4j.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Piero_di_Cosimo_The_Discovery_of_Honey_by_Bacchus_about_1499.jpg" TargetMode="External"/><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hyperlink" Target="https://www.ontotext.com/knowledgehub/fundamentals/what-are-ontologies/"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28098" y="4873308"/>
            <a:ext cx="1872622" cy="1569660"/>
          </a:xfrm>
          <a:prstGeom prst="rect">
            <a:avLst/>
          </a:prstGeom>
        </p:spPr>
        <p:txBody>
          <a:bodyPr wrap="square">
            <a:spAutoFit/>
          </a:bodyPr>
          <a:lstStyle/>
          <a:p>
            <a:pPr>
              <a:defRPr/>
            </a:pPr>
            <a:r>
              <a:rPr lang="de-DE" sz="9600" spc="-300" dirty="0">
                <a:solidFill>
                  <a:srgbClr val="843144"/>
                </a:solidFill>
                <a:latin typeface="Candara" panose="020E0502030303020204" pitchFamily="34" charset="0"/>
              </a:rPr>
              <a:t>IEG</a:t>
            </a:r>
          </a:p>
        </p:txBody>
      </p:sp>
      <p:sp>
        <p:nvSpPr>
          <p:cNvPr id="5122" name="Titel 1"/>
          <p:cNvSpPr>
            <a:spLocks noGrp="1"/>
          </p:cNvSpPr>
          <p:nvPr>
            <p:ph type="ctrTitle"/>
          </p:nvPr>
        </p:nvSpPr>
        <p:spPr>
          <a:xfrm>
            <a:off x="8884919" y="4909631"/>
            <a:ext cx="3307081" cy="1497013"/>
          </a:xfrm>
        </p:spPr>
        <p:txBody>
          <a:bodyPr/>
          <a:lstStyle/>
          <a:p>
            <a:pPr algn="l">
              <a:spcBef>
                <a:spcPts val="600"/>
              </a:spcBef>
              <a:spcAft>
                <a:spcPts val="600"/>
              </a:spcAft>
              <a:defRPr/>
            </a:pPr>
            <a:r>
              <a:rPr lang="de-DE" altLang="de-DE" sz="2400" cap="none" dirty="0">
                <a:ea typeface="ＭＳ Ｐゴシック" panose="020B0600070205080204" pitchFamily="34" charset="-128"/>
              </a:rPr>
              <a:t>Das Leibniz-Institut für </a:t>
            </a:r>
            <a:br>
              <a:rPr lang="de-DE" altLang="de-DE" sz="2400" cap="none" spc="-150" dirty="0">
                <a:ea typeface="ＭＳ Ｐゴシック" panose="020B0600070205080204" pitchFamily="34" charset="-128"/>
              </a:rPr>
            </a:br>
            <a:r>
              <a:rPr lang="de-DE" altLang="de-DE" sz="2400" cap="none" spc="-150" dirty="0">
                <a:ea typeface="ＭＳ Ｐゴシック" panose="020B0600070205080204" pitchFamily="34" charset="-128"/>
              </a:rPr>
              <a:t>Europäische  Geschichte </a:t>
            </a:r>
            <a:br>
              <a:rPr lang="de-DE" altLang="de-DE" sz="2400" cap="none" spc="-150" dirty="0">
                <a:ea typeface="ＭＳ Ｐゴシック" panose="020B0600070205080204" pitchFamily="34" charset="-128"/>
              </a:rPr>
            </a:br>
            <a:r>
              <a:rPr lang="de-DE" altLang="de-DE" sz="2400" cap="none" spc="-150" dirty="0">
                <a:ea typeface="ＭＳ Ｐゴシック" panose="020B0600070205080204" pitchFamily="34" charset="-128"/>
              </a:rPr>
              <a:t>in  Mainz</a:t>
            </a:r>
          </a:p>
        </p:txBody>
      </p:sp>
      <p:sp>
        <p:nvSpPr>
          <p:cNvPr id="11" name="Titel 1">
            <a:extLst>
              <a:ext uri="{FF2B5EF4-FFF2-40B4-BE49-F238E27FC236}">
                <a16:creationId xmlns:a16="http://schemas.microsoft.com/office/drawing/2014/main" id="{64857396-50A0-40CE-8430-6DF54BB68BCD}"/>
              </a:ext>
            </a:extLst>
          </p:cNvPr>
          <p:cNvSpPr txBox="1">
            <a:spLocks/>
          </p:cNvSpPr>
          <p:nvPr/>
        </p:nvSpPr>
        <p:spPr bwMode="auto">
          <a:xfrm>
            <a:off x="2014756" y="3156360"/>
            <a:ext cx="816248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cap="all">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pPr>
              <a:spcBef>
                <a:spcPts val="600"/>
              </a:spcBef>
              <a:spcAft>
                <a:spcPts val="600"/>
              </a:spcAft>
              <a:defRPr/>
            </a:pPr>
            <a:r>
              <a:rPr lang="en-US" altLang="de-DE" sz="3200" cap="none" spc="-150" dirty="0">
                <a:ea typeface="ＭＳ Ｐゴシック" panose="020B0600070205080204" pitchFamily="34" charset="-128"/>
              </a:rPr>
              <a:t>Sofia Baroncini &amp; Jaap Geraerts</a:t>
            </a:r>
            <a:endParaRPr lang="de-DE" altLang="de-DE" sz="3200" cap="none" spc="-150" dirty="0">
              <a:ea typeface="ＭＳ Ｐゴシック" panose="020B0600070205080204" pitchFamily="34" charset="-128"/>
            </a:endParaRPr>
          </a:p>
        </p:txBody>
      </p:sp>
      <p:sp>
        <p:nvSpPr>
          <p:cNvPr id="12" name="Titel 1">
            <a:extLst>
              <a:ext uri="{FF2B5EF4-FFF2-40B4-BE49-F238E27FC236}">
                <a16:creationId xmlns:a16="http://schemas.microsoft.com/office/drawing/2014/main" id="{5611BE8D-894C-4D65-9F86-CAB175CF7318}"/>
              </a:ext>
            </a:extLst>
          </p:cNvPr>
          <p:cNvSpPr txBox="1">
            <a:spLocks/>
          </p:cNvSpPr>
          <p:nvPr/>
        </p:nvSpPr>
        <p:spPr bwMode="auto">
          <a:xfrm>
            <a:off x="0" y="1439412"/>
            <a:ext cx="121920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cap="all">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en-US" sz="2800" b="1" dirty="0"/>
              <a:t>Data modelling and processing for historical Scholarship: </a:t>
            </a:r>
          </a:p>
          <a:p>
            <a:r>
              <a:rPr lang="en-US" sz="2800" b="1" dirty="0"/>
              <a:t>How Research Design and Methodology affect Data Management</a:t>
            </a:r>
            <a:endParaRPr lang="en-US" sz="6000" b="1" i="0" dirty="0">
              <a:effectLst/>
            </a:endParaRPr>
          </a:p>
        </p:txBody>
      </p:sp>
    </p:spTree>
    <p:extLst>
      <p:ext uri="{BB962C8B-B14F-4D97-AF65-F5344CB8AC3E}">
        <p14:creationId xmlns:p14="http://schemas.microsoft.com/office/powerpoint/2010/main" val="2011799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10694C-4855-4F82-B7B5-E9FE0567E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993" y="1206924"/>
            <a:ext cx="6786803" cy="5259189"/>
          </a:xfrm>
          <a:prstGeom prst="rect">
            <a:avLst/>
          </a:prstGeom>
        </p:spPr>
      </p:pic>
      <p:sp>
        <p:nvSpPr>
          <p:cNvPr id="9" name="Rectangle: Rounded Corners 8">
            <a:extLst>
              <a:ext uri="{FF2B5EF4-FFF2-40B4-BE49-F238E27FC236}">
                <a16:creationId xmlns:a16="http://schemas.microsoft.com/office/drawing/2014/main" id="{1E0A2142-F5AF-4CE6-8000-E7AA7C227875}"/>
              </a:ext>
            </a:extLst>
          </p:cNvPr>
          <p:cNvSpPr/>
          <p:nvPr/>
        </p:nvSpPr>
        <p:spPr>
          <a:xfrm>
            <a:off x="8653575" y="1571438"/>
            <a:ext cx="3029415" cy="2071710"/>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b="1" dirty="0"/>
              <a:t>Tools:</a:t>
            </a:r>
          </a:p>
          <a:p>
            <a:pPr marL="285750" indent="-285750">
              <a:buFont typeface="Arial" panose="020B0604020202020204" pitchFamily="34" charset="0"/>
              <a:buChar char="•"/>
            </a:pPr>
            <a:r>
              <a:rPr lang="de-DE" dirty="0" err="1"/>
              <a:t>Ontology</a:t>
            </a:r>
            <a:r>
              <a:rPr lang="de-DE" dirty="0"/>
              <a:t> </a:t>
            </a:r>
            <a:r>
              <a:rPr lang="de-DE" dirty="0" err="1"/>
              <a:t>creation</a:t>
            </a:r>
            <a:r>
              <a:rPr lang="de-DE" dirty="0"/>
              <a:t>: </a:t>
            </a:r>
            <a:r>
              <a:rPr lang="de-DE" dirty="0" err="1"/>
              <a:t>Protégé</a:t>
            </a:r>
            <a:r>
              <a:rPr lang="de-DE" dirty="0"/>
              <a:t> </a:t>
            </a:r>
          </a:p>
          <a:p>
            <a:pPr marL="285750" indent="-285750">
              <a:buFont typeface="Arial" panose="020B0604020202020204" pitchFamily="34" charset="0"/>
              <a:buChar char="•"/>
            </a:pPr>
            <a:r>
              <a:rPr lang="de-DE" dirty="0" err="1"/>
              <a:t>Ontology</a:t>
            </a:r>
            <a:r>
              <a:rPr lang="de-DE" dirty="0"/>
              <a:t> </a:t>
            </a:r>
            <a:r>
              <a:rPr lang="de-DE" dirty="0" err="1"/>
              <a:t>publication</a:t>
            </a:r>
            <a:r>
              <a:rPr lang="de-DE" dirty="0"/>
              <a:t>: W3ID permanent URL: </a:t>
            </a:r>
            <a:r>
              <a:rPr lang="de-DE" dirty="0">
                <a:solidFill>
                  <a:schemeClr val="bg1">
                    <a:lumMod val="65000"/>
                  </a:schemeClr>
                </a:solidFill>
                <a:hlinkClick r:id="rId3">
                  <a:extLst>
                    <a:ext uri="{A12FA001-AC4F-418D-AE19-62706E023703}">
                      <ahyp:hlinkClr xmlns:ahyp="http://schemas.microsoft.com/office/drawing/2018/hyperlinkcolor" val="tx"/>
                    </a:ext>
                  </a:extLst>
                </a:hlinkClick>
              </a:rPr>
              <a:t>https://w3id.org/</a:t>
            </a:r>
            <a:r>
              <a:rPr lang="de-DE" dirty="0">
                <a:solidFill>
                  <a:schemeClr val="bg1">
                    <a:lumMod val="65000"/>
                  </a:schemeClr>
                </a:solidFill>
              </a:rPr>
              <a:t> </a:t>
            </a:r>
          </a:p>
        </p:txBody>
      </p:sp>
      <p:sp>
        <p:nvSpPr>
          <p:cNvPr id="10" name="Title 1">
            <a:extLst>
              <a:ext uri="{FF2B5EF4-FFF2-40B4-BE49-F238E27FC236}">
                <a16:creationId xmlns:a16="http://schemas.microsoft.com/office/drawing/2014/main" id="{1E0C8BBC-D814-4823-8709-5C3E28D877E3}"/>
              </a:ext>
            </a:extLst>
          </p:cNvPr>
          <p:cNvSpPr txBox="1">
            <a:spLocks/>
          </p:cNvSpPr>
          <p:nvPr/>
        </p:nvSpPr>
        <p:spPr>
          <a:xfrm>
            <a:off x="609600" y="0"/>
            <a:ext cx="10972800" cy="1143000"/>
          </a:xfrm>
          <a:prstGeom prst="rect">
            <a:avLst/>
          </a:prstGeom>
        </p:spPr>
        <p:txBody>
          <a:bodyPr/>
          <a:lst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de-DE" dirty="0" err="1"/>
              <a:t>Ontological</a:t>
            </a:r>
            <a:r>
              <a:rPr lang="de-DE" dirty="0"/>
              <a:t> </a:t>
            </a:r>
            <a:r>
              <a:rPr lang="de-DE" dirty="0" err="1"/>
              <a:t>modelling</a:t>
            </a:r>
            <a:endParaRPr lang="en-GB" dirty="0"/>
          </a:p>
        </p:txBody>
      </p:sp>
      <p:sp>
        <p:nvSpPr>
          <p:cNvPr id="11" name="Flowchart: Connector 10">
            <a:extLst>
              <a:ext uri="{FF2B5EF4-FFF2-40B4-BE49-F238E27FC236}">
                <a16:creationId xmlns:a16="http://schemas.microsoft.com/office/drawing/2014/main" id="{E5FC8CD8-0507-4794-8EB5-7BCE8685FFC8}"/>
              </a:ext>
            </a:extLst>
          </p:cNvPr>
          <p:cNvSpPr/>
          <p:nvPr/>
        </p:nvSpPr>
        <p:spPr>
          <a:xfrm>
            <a:off x="10377137" y="5008691"/>
            <a:ext cx="1693128" cy="1693128"/>
          </a:xfrm>
          <a:prstGeom prst="flowChartConnector">
            <a:avLst/>
          </a:prstGeom>
          <a:solidFill>
            <a:srgbClr val="574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latin typeface="Candara" panose="020E0502030303020204" pitchFamily="34" charset="0"/>
              </a:rPr>
              <a:t>Semantic</a:t>
            </a:r>
            <a:r>
              <a:rPr lang="de-DE" dirty="0">
                <a:latin typeface="Candara" panose="020E0502030303020204" pitchFamily="34" charset="0"/>
              </a:rPr>
              <a:t> web</a:t>
            </a:r>
            <a:endParaRPr lang="en-GB" dirty="0">
              <a:latin typeface="Candara" panose="020E0502030303020204" pitchFamily="34" charset="0"/>
            </a:endParaRPr>
          </a:p>
        </p:txBody>
      </p:sp>
      <p:sp>
        <p:nvSpPr>
          <p:cNvPr id="7" name="TextBox 6">
            <a:extLst>
              <a:ext uri="{FF2B5EF4-FFF2-40B4-BE49-F238E27FC236}">
                <a16:creationId xmlns:a16="http://schemas.microsoft.com/office/drawing/2014/main" id="{8460F979-6A2C-40B0-9BB8-67F8402904F8}"/>
              </a:ext>
            </a:extLst>
          </p:cNvPr>
          <p:cNvSpPr txBox="1"/>
          <p:nvPr/>
        </p:nvSpPr>
        <p:spPr>
          <a:xfrm>
            <a:off x="121736" y="5870822"/>
            <a:ext cx="3457806" cy="830997"/>
          </a:xfrm>
          <a:prstGeom prst="rect">
            <a:avLst/>
          </a:prstGeom>
          <a:noFill/>
        </p:spPr>
        <p:txBody>
          <a:bodyPr wrap="square">
            <a:spAutoFit/>
          </a:bodyPr>
          <a:lstStyle/>
          <a:p>
            <a:r>
              <a:rPr lang="en-GB" sz="1200" dirty="0" err="1">
                <a:latin typeface="Candara" panose="020E0502030303020204" pitchFamily="34" charset="0"/>
              </a:rPr>
              <a:t>Sartini</a:t>
            </a:r>
            <a:r>
              <a:rPr lang="en-GB" sz="1200" dirty="0">
                <a:latin typeface="Candara" panose="020E0502030303020204" pitchFamily="34" charset="0"/>
              </a:rPr>
              <a:t>, B., Baroncini, S., van </a:t>
            </a:r>
            <a:r>
              <a:rPr lang="en-GB" sz="1200" dirty="0" err="1">
                <a:latin typeface="Candara" panose="020E0502030303020204" pitchFamily="34" charset="0"/>
              </a:rPr>
              <a:t>Erp</a:t>
            </a:r>
            <a:r>
              <a:rPr lang="en-GB" sz="1200" dirty="0">
                <a:latin typeface="Candara" panose="020E0502030303020204" pitchFamily="34" charset="0"/>
              </a:rPr>
              <a:t>, M., Tomasi, F., &amp; </a:t>
            </a:r>
            <a:r>
              <a:rPr lang="en-GB" sz="1200" dirty="0" err="1">
                <a:latin typeface="Candara" panose="020E0502030303020204" pitchFamily="34" charset="0"/>
              </a:rPr>
              <a:t>Gangemi</a:t>
            </a:r>
            <a:r>
              <a:rPr lang="en-GB" sz="1200" dirty="0">
                <a:latin typeface="Candara" panose="020E0502030303020204" pitchFamily="34" charset="0"/>
              </a:rPr>
              <a:t>, A. (2023). ICON: An Ontology for Comprehensive Artistic Interpretations. JOOCH. DOI: 10.1145/3594724</a:t>
            </a:r>
          </a:p>
        </p:txBody>
      </p:sp>
    </p:spTree>
    <p:extLst>
      <p:ext uri="{BB962C8B-B14F-4D97-AF65-F5344CB8AC3E}">
        <p14:creationId xmlns:p14="http://schemas.microsoft.com/office/powerpoint/2010/main" val="182069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88E07-B057-49E6-9E64-11C9DD680AA3}"/>
              </a:ext>
            </a:extLst>
          </p:cNvPr>
          <p:cNvPicPr>
            <a:picLocks noChangeAspect="1"/>
          </p:cNvPicPr>
          <p:nvPr/>
        </p:nvPicPr>
        <p:blipFill rotWithShape="1">
          <a:blip r:embed="rId2"/>
          <a:srcRect l="1" t="7620" r="26707" b="54549"/>
          <a:stretch/>
        </p:blipFill>
        <p:spPr>
          <a:xfrm>
            <a:off x="263912" y="1282762"/>
            <a:ext cx="8935844" cy="926291"/>
          </a:xfrm>
          <a:prstGeom prst="rect">
            <a:avLst/>
          </a:prstGeom>
        </p:spPr>
      </p:pic>
      <p:sp>
        <p:nvSpPr>
          <p:cNvPr id="2" name="Title 1">
            <a:extLst>
              <a:ext uri="{FF2B5EF4-FFF2-40B4-BE49-F238E27FC236}">
                <a16:creationId xmlns:a16="http://schemas.microsoft.com/office/drawing/2014/main" id="{D92E271D-820B-4B36-9419-6C98FF52EECE}"/>
              </a:ext>
            </a:extLst>
          </p:cNvPr>
          <p:cNvSpPr>
            <a:spLocks noGrp="1"/>
          </p:cNvSpPr>
          <p:nvPr>
            <p:ph type="title"/>
          </p:nvPr>
        </p:nvSpPr>
        <p:spPr>
          <a:xfrm>
            <a:off x="498088" y="-139988"/>
            <a:ext cx="10972800" cy="1143000"/>
          </a:xfrm>
        </p:spPr>
        <p:txBody>
          <a:bodyPr/>
          <a:lstStyle/>
          <a:p>
            <a:r>
              <a:rPr lang="de-DE" dirty="0"/>
              <a:t>Data </a:t>
            </a:r>
            <a:r>
              <a:rPr lang="de-DE" dirty="0" err="1"/>
              <a:t>collection</a:t>
            </a:r>
            <a:endParaRPr lang="en-GB" dirty="0"/>
          </a:p>
        </p:txBody>
      </p:sp>
      <p:sp>
        <p:nvSpPr>
          <p:cNvPr id="10" name="Rectangle: Rounded Corners 9">
            <a:extLst>
              <a:ext uri="{FF2B5EF4-FFF2-40B4-BE49-F238E27FC236}">
                <a16:creationId xmlns:a16="http://schemas.microsoft.com/office/drawing/2014/main" id="{2D68AACE-77CE-4214-B938-1E07C5668CCD}"/>
              </a:ext>
            </a:extLst>
          </p:cNvPr>
          <p:cNvSpPr/>
          <p:nvPr/>
        </p:nvSpPr>
        <p:spPr>
          <a:xfrm>
            <a:off x="8859918" y="4579197"/>
            <a:ext cx="3029415" cy="2071710"/>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b="1" dirty="0"/>
              <a:t>Tools:</a:t>
            </a:r>
          </a:p>
          <a:p>
            <a:pPr marL="285750" indent="-285750">
              <a:buFont typeface="Arial" panose="020B0604020202020204" pitchFamily="34" charset="0"/>
              <a:buChar char="•"/>
            </a:pPr>
            <a:r>
              <a:rPr lang="de-DE" dirty="0"/>
              <a:t>Google </a:t>
            </a:r>
            <a:r>
              <a:rPr lang="de-DE" dirty="0" err="1"/>
              <a:t>spreadsheet</a:t>
            </a:r>
            <a:r>
              <a:rPr lang="en-GB" dirty="0"/>
              <a:t> reflecting the ontological modelling structure</a:t>
            </a:r>
          </a:p>
          <a:p>
            <a:pPr marL="285750" indent="-285750">
              <a:buFont typeface="Arial" panose="020B0604020202020204" pitchFamily="34" charset="0"/>
              <a:buChar char="•"/>
            </a:pPr>
            <a:r>
              <a:rPr lang="en-GB" dirty="0"/>
              <a:t>Use of controlled lists and IDs to link the tables</a:t>
            </a:r>
            <a:endParaRPr lang="de-DE" dirty="0"/>
          </a:p>
        </p:txBody>
      </p:sp>
      <p:sp>
        <p:nvSpPr>
          <p:cNvPr id="12" name="TextBox 11">
            <a:extLst>
              <a:ext uri="{FF2B5EF4-FFF2-40B4-BE49-F238E27FC236}">
                <a16:creationId xmlns:a16="http://schemas.microsoft.com/office/drawing/2014/main" id="{41D3980C-4261-4C18-9E71-9351CC45CE83}"/>
              </a:ext>
            </a:extLst>
          </p:cNvPr>
          <p:cNvSpPr txBox="1"/>
          <p:nvPr/>
        </p:nvSpPr>
        <p:spPr>
          <a:xfrm>
            <a:off x="174702" y="913430"/>
            <a:ext cx="6110868" cy="369332"/>
          </a:xfrm>
          <a:prstGeom prst="rect">
            <a:avLst/>
          </a:prstGeom>
          <a:noFill/>
        </p:spPr>
        <p:txBody>
          <a:bodyPr wrap="square">
            <a:spAutoFit/>
          </a:bodyPr>
          <a:lstStyle/>
          <a:p>
            <a:r>
              <a:rPr lang="en-GB" dirty="0">
                <a:latin typeface="Candara" panose="020E0502030303020204" pitchFamily="34" charset="0"/>
              </a:rPr>
              <a:t>Table for artworks metadata</a:t>
            </a:r>
          </a:p>
        </p:txBody>
      </p:sp>
      <p:pic>
        <p:nvPicPr>
          <p:cNvPr id="14" name="Picture 13">
            <a:extLst>
              <a:ext uri="{FF2B5EF4-FFF2-40B4-BE49-F238E27FC236}">
                <a16:creationId xmlns:a16="http://schemas.microsoft.com/office/drawing/2014/main" id="{903054FD-4E77-4039-816B-6F81ECA21C7F}"/>
              </a:ext>
            </a:extLst>
          </p:cNvPr>
          <p:cNvPicPr>
            <a:picLocks noChangeAspect="1"/>
          </p:cNvPicPr>
          <p:nvPr/>
        </p:nvPicPr>
        <p:blipFill>
          <a:blip r:embed="rId3"/>
          <a:stretch>
            <a:fillRect/>
          </a:stretch>
        </p:blipFill>
        <p:spPr>
          <a:xfrm>
            <a:off x="799170" y="2776550"/>
            <a:ext cx="10972800" cy="1113920"/>
          </a:xfrm>
          <a:prstGeom prst="rect">
            <a:avLst/>
          </a:prstGeom>
        </p:spPr>
      </p:pic>
      <p:sp>
        <p:nvSpPr>
          <p:cNvPr id="18" name="Oval 17">
            <a:extLst>
              <a:ext uri="{FF2B5EF4-FFF2-40B4-BE49-F238E27FC236}">
                <a16:creationId xmlns:a16="http://schemas.microsoft.com/office/drawing/2014/main" id="{FFEFC32B-E139-4C8C-84C0-190CEDDAE7A8}"/>
              </a:ext>
            </a:extLst>
          </p:cNvPr>
          <p:cNvSpPr/>
          <p:nvPr/>
        </p:nvSpPr>
        <p:spPr>
          <a:xfrm>
            <a:off x="498088" y="1773044"/>
            <a:ext cx="628185" cy="246538"/>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FCF88D1-9189-4FA1-825E-8EE7B47F2E20}"/>
              </a:ext>
            </a:extLst>
          </p:cNvPr>
          <p:cNvSpPr txBox="1"/>
          <p:nvPr/>
        </p:nvSpPr>
        <p:spPr>
          <a:xfrm>
            <a:off x="959003" y="2451822"/>
            <a:ext cx="6110868" cy="369332"/>
          </a:xfrm>
          <a:prstGeom prst="rect">
            <a:avLst/>
          </a:prstGeom>
          <a:noFill/>
        </p:spPr>
        <p:txBody>
          <a:bodyPr wrap="square">
            <a:spAutoFit/>
          </a:bodyPr>
          <a:lstStyle/>
          <a:p>
            <a:r>
              <a:rPr lang="en-GB" dirty="0">
                <a:latin typeface="Candara" panose="020E0502030303020204" pitchFamily="34" charset="0"/>
              </a:rPr>
              <a:t>Table for first-level subjects</a:t>
            </a:r>
          </a:p>
        </p:txBody>
      </p:sp>
      <p:sp>
        <p:nvSpPr>
          <p:cNvPr id="20" name="Oval 19">
            <a:extLst>
              <a:ext uri="{FF2B5EF4-FFF2-40B4-BE49-F238E27FC236}">
                <a16:creationId xmlns:a16="http://schemas.microsoft.com/office/drawing/2014/main" id="{DEE0611F-E11E-4F28-95CC-8DEFC11578E3}"/>
              </a:ext>
            </a:extLst>
          </p:cNvPr>
          <p:cNvSpPr/>
          <p:nvPr/>
        </p:nvSpPr>
        <p:spPr>
          <a:xfrm>
            <a:off x="2821259" y="3010832"/>
            <a:ext cx="446048" cy="322679"/>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7F1E488-52CA-4393-BC2E-28F5AB0AC7AA}"/>
              </a:ext>
            </a:extLst>
          </p:cNvPr>
          <p:cNvSpPr/>
          <p:nvPr/>
        </p:nvSpPr>
        <p:spPr>
          <a:xfrm>
            <a:off x="10502862" y="3679904"/>
            <a:ext cx="434897" cy="244019"/>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3D58975D-10F4-4DE7-AFF5-AF120E54B021}"/>
              </a:ext>
            </a:extLst>
          </p:cNvPr>
          <p:cNvGrpSpPr/>
          <p:nvPr/>
        </p:nvGrpSpPr>
        <p:grpSpPr>
          <a:xfrm>
            <a:off x="799170" y="4696870"/>
            <a:ext cx="5679688" cy="967138"/>
            <a:chOff x="-223024" y="5217570"/>
            <a:chExt cx="5679688" cy="967138"/>
          </a:xfrm>
        </p:grpSpPr>
        <p:pic>
          <p:nvPicPr>
            <p:cNvPr id="23" name="Picture 22">
              <a:extLst>
                <a:ext uri="{FF2B5EF4-FFF2-40B4-BE49-F238E27FC236}">
                  <a16:creationId xmlns:a16="http://schemas.microsoft.com/office/drawing/2014/main" id="{D89B1DB0-828A-4AAF-9000-0091639138C9}"/>
                </a:ext>
              </a:extLst>
            </p:cNvPr>
            <p:cNvPicPr>
              <a:picLocks noChangeAspect="1"/>
            </p:cNvPicPr>
            <p:nvPr/>
          </p:nvPicPr>
          <p:blipFill rotWithShape="1">
            <a:blip r:embed="rId4"/>
            <a:srcRect r="66433"/>
            <a:stretch/>
          </p:blipFill>
          <p:spPr>
            <a:xfrm>
              <a:off x="-223024" y="5217570"/>
              <a:ext cx="4092497" cy="845588"/>
            </a:xfrm>
            <a:prstGeom prst="rect">
              <a:avLst/>
            </a:prstGeom>
          </p:spPr>
        </p:pic>
        <p:pic>
          <p:nvPicPr>
            <p:cNvPr id="25" name="Picture 24">
              <a:extLst>
                <a:ext uri="{FF2B5EF4-FFF2-40B4-BE49-F238E27FC236}">
                  <a16:creationId xmlns:a16="http://schemas.microsoft.com/office/drawing/2014/main" id="{472150BB-020B-4FA5-9FF6-24833784BEFE}"/>
                </a:ext>
              </a:extLst>
            </p:cNvPr>
            <p:cNvPicPr>
              <a:picLocks noChangeAspect="1"/>
            </p:cNvPicPr>
            <p:nvPr/>
          </p:nvPicPr>
          <p:blipFill rotWithShape="1">
            <a:blip r:embed="rId4"/>
            <a:srcRect l="86982" b="-14375"/>
            <a:stretch/>
          </p:blipFill>
          <p:spPr>
            <a:xfrm>
              <a:off x="3869473" y="5217570"/>
              <a:ext cx="1587191" cy="967138"/>
            </a:xfrm>
            <a:prstGeom prst="rect">
              <a:avLst/>
            </a:prstGeom>
          </p:spPr>
        </p:pic>
      </p:grpSp>
      <p:cxnSp>
        <p:nvCxnSpPr>
          <p:cNvPr id="31" name="Connector: Curved 30">
            <a:extLst>
              <a:ext uri="{FF2B5EF4-FFF2-40B4-BE49-F238E27FC236}">
                <a16:creationId xmlns:a16="http://schemas.microsoft.com/office/drawing/2014/main" id="{C33F3BA0-CDEE-43A5-9800-274F5A37178F}"/>
              </a:ext>
            </a:extLst>
          </p:cNvPr>
          <p:cNvCxnSpPr>
            <a:cxnSpLocks/>
            <a:stCxn id="34" idx="1"/>
            <a:endCxn id="20" idx="2"/>
          </p:cNvCxnSpPr>
          <p:nvPr/>
        </p:nvCxnSpPr>
        <p:spPr>
          <a:xfrm rot="5400000" flipH="1" flipV="1">
            <a:off x="1907354" y="4002718"/>
            <a:ext cx="1744451" cy="83360"/>
          </a:xfrm>
          <a:prstGeom prst="curvedConnector2">
            <a:avLst/>
          </a:prstGeom>
          <a:ln>
            <a:solidFill>
              <a:srgbClr val="843144"/>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03CCD306-6DD6-4DF3-AB2C-094DB7946406}"/>
              </a:ext>
            </a:extLst>
          </p:cNvPr>
          <p:cNvSpPr/>
          <p:nvPr/>
        </p:nvSpPr>
        <p:spPr>
          <a:xfrm>
            <a:off x="2672577" y="4869368"/>
            <a:ext cx="446048" cy="322679"/>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8E99B137-FF02-4F87-86DD-3B65E33D5A0A}"/>
              </a:ext>
            </a:extLst>
          </p:cNvPr>
          <p:cNvSpPr/>
          <p:nvPr/>
        </p:nvSpPr>
        <p:spPr>
          <a:xfrm>
            <a:off x="3222703" y="5088674"/>
            <a:ext cx="304804" cy="322679"/>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Connector: Curved 38">
            <a:extLst>
              <a:ext uri="{FF2B5EF4-FFF2-40B4-BE49-F238E27FC236}">
                <a16:creationId xmlns:a16="http://schemas.microsoft.com/office/drawing/2014/main" id="{3394BCC3-7BD4-417B-A1AD-D78E8B95D04C}"/>
              </a:ext>
            </a:extLst>
          </p:cNvPr>
          <p:cNvCxnSpPr>
            <a:cxnSpLocks/>
            <a:stCxn id="40" idx="2"/>
            <a:endCxn id="18" idx="2"/>
          </p:cNvCxnSpPr>
          <p:nvPr/>
        </p:nvCxnSpPr>
        <p:spPr>
          <a:xfrm rot="10800000">
            <a:off x="498088" y="1896314"/>
            <a:ext cx="308516" cy="1245221"/>
          </a:xfrm>
          <a:prstGeom prst="curvedConnector3">
            <a:avLst>
              <a:gd name="adj1" fmla="val 174097"/>
            </a:avLst>
          </a:prstGeom>
          <a:ln>
            <a:solidFill>
              <a:srgbClr val="843144"/>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1E45C9D3-92F8-4B23-9AAE-A04BF9F5AA74}"/>
              </a:ext>
            </a:extLst>
          </p:cNvPr>
          <p:cNvSpPr/>
          <p:nvPr/>
        </p:nvSpPr>
        <p:spPr>
          <a:xfrm>
            <a:off x="806604" y="3018265"/>
            <a:ext cx="628185" cy="246538"/>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2" name="Connector: Curved 41">
            <a:extLst>
              <a:ext uri="{FF2B5EF4-FFF2-40B4-BE49-F238E27FC236}">
                <a16:creationId xmlns:a16="http://schemas.microsoft.com/office/drawing/2014/main" id="{F202EEB7-19BB-4F35-B369-5D76072EF18D}"/>
              </a:ext>
            </a:extLst>
          </p:cNvPr>
          <p:cNvCxnSpPr>
            <a:cxnSpLocks/>
            <a:stCxn id="36" idx="0"/>
            <a:endCxn id="21" idx="2"/>
          </p:cNvCxnSpPr>
          <p:nvPr/>
        </p:nvCxnSpPr>
        <p:spPr>
          <a:xfrm rot="5400000" flipH="1" flipV="1">
            <a:off x="6295603" y="881416"/>
            <a:ext cx="1286760" cy="7127757"/>
          </a:xfrm>
          <a:prstGeom prst="curvedConnector2">
            <a:avLst/>
          </a:prstGeom>
          <a:ln>
            <a:solidFill>
              <a:srgbClr val="843144"/>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73BD243-881C-4B68-8FB7-1508FCE5F2BD}"/>
              </a:ext>
            </a:extLst>
          </p:cNvPr>
          <p:cNvSpPr txBox="1"/>
          <p:nvPr/>
        </p:nvSpPr>
        <p:spPr>
          <a:xfrm>
            <a:off x="810321" y="5615052"/>
            <a:ext cx="6110868" cy="369332"/>
          </a:xfrm>
          <a:prstGeom prst="rect">
            <a:avLst/>
          </a:prstGeom>
          <a:noFill/>
        </p:spPr>
        <p:txBody>
          <a:bodyPr wrap="square">
            <a:spAutoFit/>
          </a:bodyPr>
          <a:lstStyle/>
          <a:p>
            <a:r>
              <a:rPr lang="en-GB" dirty="0">
                <a:latin typeface="Candara" panose="020E0502030303020204" pitchFamily="34" charset="0"/>
              </a:rPr>
              <a:t>Table for second-level subjects</a:t>
            </a:r>
          </a:p>
        </p:txBody>
      </p:sp>
    </p:spTree>
    <p:extLst>
      <p:ext uri="{BB962C8B-B14F-4D97-AF65-F5344CB8AC3E}">
        <p14:creationId xmlns:p14="http://schemas.microsoft.com/office/powerpoint/2010/main" val="59245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ACFAEE7-9C47-4BEF-B376-18532E412AED}"/>
              </a:ext>
            </a:extLst>
          </p:cNvPr>
          <p:cNvPicPr>
            <a:picLocks noChangeAspect="1"/>
          </p:cNvPicPr>
          <p:nvPr/>
        </p:nvPicPr>
        <p:blipFill>
          <a:blip r:embed="rId2"/>
          <a:stretch>
            <a:fillRect/>
          </a:stretch>
        </p:blipFill>
        <p:spPr>
          <a:xfrm>
            <a:off x="302667" y="5161367"/>
            <a:ext cx="8122067" cy="1047804"/>
          </a:xfrm>
          <a:prstGeom prst="rect">
            <a:avLst/>
          </a:prstGeom>
        </p:spPr>
      </p:pic>
      <p:pic>
        <p:nvPicPr>
          <p:cNvPr id="7" name="Content Placeholder 6">
            <a:extLst>
              <a:ext uri="{FF2B5EF4-FFF2-40B4-BE49-F238E27FC236}">
                <a16:creationId xmlns:a16="http://schemas.microsoft.com/office/drawing/2014/main" id="{22364525-B2D1-4D3A-9AD6-9F02A8948BF0}"/>
              </a:ext>
            </a:extLst>
          </p:cNvPr>
          <p:cNvPicPr>
            <a:picLocks noGrp="1" noChangeAspect="1"/>
          </p:cNvPicPr>
          <p:nvPr>
            <p:ph idx="1"/>
          </p:nvPr>
        </p:nvPicPr>
        <p:blipFill>
          <a:blip r:embed="rId3"/>
          <a:stretch>
            <a:fillRect/>
          </a:stretch>
        </p:blipFill>
        <p:spPr>
          <a:xfrm>
            <a:off x="480469" y="2949053"/>
            <a:ext cx="7613424" cy="1274568"/>
          </a:xfrm>
        </p:spPr>
      </p:pic>
      <p:sp>
        <p:nvSpPr>
          <p:cNvPr id="2" name="Title 1">
            <a:extLst>
              <a:ext uri="{FF2B5EF4-FFF2-40B4-BE49-F238E27FC236}">
                <a16:creationId xmlns:a16="http://schemas.microsoft.com/office/drawing/2014/main" id="{A7D3BC91-201A-46C8-8B25-7B3E5B79842D}"/>
              </a:ext>
            </a:extLst>
          </p:cNvPr>
          <p:cNvSpPr>
            <a:spLocks noGrp="1"/>
          </p:cNvSpPr>
          <p:nvPr>
            <p:ph type="title"/>
          </p:nvPr>
        </p:nvSpPr>
        <p:spPr>
          <a:xfrm>
            <a:off x="609600" y="-106532"/>
            <a:ext cx="10972800" cy="1143000"/>
          </a:xfrm>
        </p:spPr>
        <p:txBody>
          <a:bodyPr/>
          <a:lstStyle/>
          <a:p>
            <a:r>
              <a:rPr lang="de-DE" dirty="0"/>
              <a:t>Data </a:t>
            </a:r>
            <a:r>
              <a:rPr lang="de-DE" dirty="0" err="1"/>
              <a:t>conversion</a:t>
            </a:r>
            <a:endParaRPr lang="en-GB" dirty="0"/>
          </a:p>
        </p:txBody>
      </p:sp>
      <p:sp>
        <p:nvSpPr>
          <p:cNvPr id="4" name="Rectangle: Rounded Corners 3">
            <a:extLst>
              <a:ext uri="{FF2B5EF4-FFF2-40B4-BE49-F238E27FC236}">
                <a16:creationId xmlns:a16="http://schemas.microsoft.com/office/drawing/2014/main" id="{682D586C-27FB-4742-B4D3-19E54E2B424C}"/>
              </a:ext>
            </a:extLst>
          </p:cNvPr>
          <p:cNvSpPr/>
          <p:nvPr/>
        </p:nvSpPr>
        <p:spPr>
          <a:xfrm>
            <a:off x="8386562" y="1572342"/>
            <a:ext cx="3502772" cy="5149441"/>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b="1" dirty="0"/>
              <a:t>Tools:</a:t>
            </a:r>
          </a:p>
          <a:p>
            <a:pPr marL="285750" indent="-285750">
              <a:buFont typeface="Arial" panose="020B0604020202020204" pitchFamily="34" charset="0"/>
              <a:buChar char="•"/>
            </a:pPr>
            <a:r>
              <a:rPr lang="de-DE" dirty="0"/>
              <a:t>Reuse </a:t>
            </a:r>
            <a:r>
              <a:rPr lang="de-DE" dirty="0" err="1"/>
              <a:t>of</a:t>
            </a:r>
            <a:r>
              <a:rPr lang="de-DE" dirty="0"/>
              <a:t> </a:t>
            </a:r>
            <a:r>
              <a:rPr lang="de-DE" dirty="0" err="1"/>
              <a:t>existing</a:t>
            </a:r>
            <a:r>
              <a:rPr lang="de-DE" dirty="0"/>
              <a:t> </a:t>
            </a:r>
            <a:r>
              <a:rPr lang="de-DE" dirty="0" err="1"/>
              <a:t>ontologies</a:t>
            </a:r>
            <a:r>
              <a:rPr lang="de-DE" dirty="0"/>
              <a:t> and </a:t>
            </a:r>
            <a:r>
              <a:rPr lang="de-DE" dirty="0" err="1"/>
              <a:t>controlled</a:t>
            </a:r>
            <a:r>
              <a:rPr lang="de-DE" dirty="0"/>
              <a:t> </a:t>
            </a:r>
            <a:r>
              <a:rPr lang="de-DE" dirty="0" err="1"/>
              <a:t>vocabularies</a:t>
            </a:r>
            <a:r>
              <a:rPr lang="de-DE" dirty="0"/>
              <a:t> (CIDOC-CRM, </a:t>
            </a:r>
            <a:r>
              <a:rPr lang="de-DE" dirty="0" err="1"/>
              <a:t>Iconclass</a:t>
            </a:r>
            <a:r>
              <a:rPr lang="de-DE" dirty="0"/>
              <a:t>, Getty, etc.) </a:t>
            </a:r>
          </a:p>
          <a:p>
            <a:pPr marL="285750" indent="-285750">
              <a:buFont typeface="Arial" panose="020B0604020202020204" pitchFamily="34" charset="0"/>
              <a:buChar char="•"/>
            </a:pPr>
            <a:r>
              <a:rPr lang="de-DE" b="1" dirty="0"/>
              <a:t>Python </a:t>
            </a:r>
            <a:r>
              <a:rPr lang="de-DE" b="1" dirty="0" err="1"/>
              <a:t>script</a:t>
            </a:r>
            <a:r>
              <a:rPr lang="de-DE" b="1" dirty="0"/>
              <a:t> </a:t>
            </a:r>
            <a:r>
              <a:rPr lang="de-DE" dirty="0" err="1"/>
              <a:t>using</a:t>
            </a:r>
            <a:r>
              <a:rPr lang="de-DE" dirty="0"/>
              <a:t> </a:t>
            </a:r>
            <a:r>
              <a:rPr lang="de-DE" b="1" dirty="0" err="1"/>
              <a:t>RDFlib</a:t>
            </a:r>
            <a:r>
              <a:rPr lang="de-DE" b="1" dirty="0"/>
              <a:t> </a:t>
            </a:r>
            <a:r>
              <a:rPr lang="de-DE" b="1" dirty="0" err="1"/>
              <a:t>library</a:t>
            </a:r>
            <a:endParaRPr lang="de-DE" b="1" dirty="0"/>
          </a:p>
          <a:p>
            <a:pPr marL="742950" lvl="1" indent="-285750">
              <a:buFont typeface="Arial" panose="020B0604020202020204" pitchFamily="34" charset="0"/>
              <a:buChar char="•"/>
            </a:pPr>
            <a:r>
              <a:rPr lang="de-DE" dirty="0"/>
              <a:t>The </a:t>
            </a:r>
            <a:r>
              <a:rPr lang="de-DE" dirty="0" err="1"/>
              <a:t>script</a:t>
            </a:r>
            <a:r>
              <a:rPr lang="de-DE" dirty="0"/>
              <a:t> </a:t>
            </a:r>
            <a:r>
              <a:rPr lang="de-DE" dirty="0" err="1"/>
              <a:t>accesses</a:t>
            </a:r>
            <a:r>
              <a:rPr lang="de-DE" dirty="0"/>
              <a:t> </a:t>
            </a:r>
            <a:r>
              <a:rPr lang="de-DE" dirty="0" err="1"/>
              <a:t>the</a:t>
            </a:r>
            <a:r>
              <a:rPr lang="de-DE" dirty="0"/>
              <a:t> </a:t>
            </a:r>
            <a:r>
              <a:rPr lang="de-DE" dirty="0" err="1"/>
              <a:t>table</a:t>
            </a:r>
            <a:r>
              <a:rPr lang="de-DE" dirty="0"/>
              <a:t> (1)</a:t>
            </a:r>
          </a:p>
          <a:p>
            <a:pPr marL="742950" lvl="1" indent="-285750">
              <a:buFont typeface="Arial" panose="020B0604020202020204" pitchFamily="34" charset="0"/>
              <a:buChar char="•"/>
            </a:pPr>
            <a:r>
              <a:rPr lang="de-DE" dirty="0" err="1"/>
              <a:t>rules</a:t>
            </a:r>
            <a:r>
              <a:rPr lang="de-DE" dirty="0"/>
              <a:t> </a:t>
            </a:r>
            <a:r>
              <a:rPr lang="de-DE" dirty="0" err="1"/>
              <a:t>for</a:t>
            </a:r>
            <a:r>
              <a:rPr lang="de-DE" dirty="0"/>
              <a:t> </a:t>
            </a:r>
            <a:r>
              <a:rPr lang="de-DE" dirty="0" err="1"/>
              <a:t>the</a:t>
            </a:r>
            <a:r>
              <a:rPr lang="de-DE" dirty="0"/>
              <a:t> </a:t>
            </a:r>
            <a:r>
              <a:rPr lang="de-DE" dirty="0" err="1"/>
              <a:t>conversion</a:t>
            </a:r>
            <a:r>
              <a:rPr lang="de-DE" dirty="0"/>
              <a:t> </a:t>
            </a:r>
            <a:r>
              <a:rPr lang="de-DE" dirty="0" err="1"/>
              <a:t>are</a:t>
            </a:r>
            <a:r>
              <a:rPr lang="de-DE" dirty="0"/>
              <a:t> </a:t>
            </a:r>
            <a:r>
              <a:rPr lang="de-DE" dirty="0" err="1"/>
              <a:t>defined</a:t>
            </a:r>
            <a:r>
              <a:rPr lang="de-DE" dirty="0"/>
              <a:t> (2)</a:t>
            </a:r>
          </a:p>
          <a:p>
            <a:pPr marL="742950" lvl="1" indent="-285750">
              <a:buFont typeface="Arial" panose="020B0604020202020204" pitchFamily="34" charset="0"/>
              <a:buChar char="•"/>
            </a:pPr>
            <a:r>
              <a:rPr lang="de-DE" dirty="0"/>
              <a:t> </a:t>
            </a:r>
            <a:r>
              <a:rPr lang="de-DE" dirty="0" err="1"/>
              <a:t>ontological</a:t>
            </a:r>
            <a:r>
              <a:rPr lang="de-DE" dirty="0"/>
              <a:t> </a:t>
            </a:r>
            <a:r>
              <a:rPr lang="de-DE" dirty="0" err="1"/>
              <a:t>classes</a:t>
            </a:r>
            <a:r>
              <a:rPr lang="de-DE" dirty="0"/>
              <a:t> and </a:t>
            </a:r>
            <a:r>
              <a:rPr lang="de-DE" dirty="0" err="1"/>
              <a:t>properties</a:t>
            </a:r>
            <a:r>
              <a:rPr lang="de-DE" dirty="0"/>
              <a:t> </a:t>
            </a:r>
            <a:r>
              <a:rPr lang="de-DE" dirty="0" err="1"/>
              <a:t>are</a:t>
            </a:r>
            <a:r>
              <a:rPr lang="de-DE" dirty="0"/>
              <a:t> </a:t>
            </a:r>
            <a:r>
              <a:rPr lang="de-DE" dirty="0" err="1"/>
              <a:t>assigned</a:t>
            </a:r>
            <a:r>
              <a:rPr lang="de-DE" dirty="0"/>
              <a:t>  </a:t>
            </a:r>
            <a:r>
              <a:rPr lang="de-DE" dirty="0" err="1"/>
              <a:t>to</a:t>
            </a:r>
            <a:r>
              <a:rPr lang="de-DE" dirty="0"/>
              <a:t> </a:t>
            </a:r>
            <a:r>
              <a:rPr lang="de-DE" dirty="0" err="1"/>
              <a:t>each</a:t>
            </a:r>
            <a:r>
              <a:rPr lang="de-DE" dirty="0"/>
              <a:t> </a:t>
            </a:r>
            <a:r>
              <a:rPr lang="de-DE" dirty="0" err="1"/>
              <a:t>content</a:t>
            </a:r>
            <a:r>
              <a:rPr lang="de-DE" dirty="0"/>
              <a:t> type (2)</a:t>
            </a:r>
          </a:p>
          <a:p>
            <a:pPr marL="742950" lvl="1" indent="-285750">
              <a:buFont typeface="Arial" panose="020B0604020202020204" pitchFamily="34" charset="0"/>
              <a:buChar char="•"/>
            </a:pPr>
            <a:r>
              <a:rPr lang="de-DE" dirty="0"/>
              <a:t>The </a:t>
            </a:r>
            <a:r>
              <a:rPr lang="de-DE" dirty="0" err="1"/>
              <a:t>output</a:t>
            </a:r>
            <a:r>
              <a:rPr lang="de-DE" dirty="0"/>
              <a:t> </a:t>
            </a:r>
            <a:r>
              <a:rPr lang="de-DE" dirty="0" err="1"/>
              <a:t>is</a:t>
            </a:r>
            <a:r>
              <a:rPr lang="de-DE" dirty="0"/>
              <a:t> an RDF </a:t>
            </a:r>
            <a:r>
              <a:rPr lang="de-DE" dirty="0" err="1"/>
              <a:t>graph</a:t>
            </a:r>
            <a:r>
              <a:rPr lang="de-DE" dirty="0"/>
              <a:t> (3)</a:t>
            </a:r>
          </a:p>
        </p:txBody>
      </p:sp>
      <p:sp>
        <p:nvSpPr>
          <p:cNvPr id="9" name="Oval 8">
            <a:extLst>
              <a:ext uri="{FF2B5EF4-FFF2-40B4-BE49-F238E27FC236}">
                <a16:creationId xmlns:a16="http://schemas.microsoft.com/office/drawing/2014/main" id="{EB582DAA-BF04-4EA9-B80E-45CAE77B182D}"/>
              </a:ext>
            </a:extLst>
          </p:cNvPr>
          <p:cNvSpPr/>
          <p:nvPr/>
        </p:nvSpPr>
        <p:spPr>
          <a:xfrm>
            <a:off x="1941396" y="2915427"/>
            <a:ext cx="1483112" cy="303842"/>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Connector: Curved 9">
            <a:extLst>
              <a:ext uri="{FF2B5EF4-FFF2-40B4-BE49-F238E27FC236}">
                <a16:creationId xmlns:a16="http://schemas.microsoft.com/office/drawing/2014/main" id="{91629574-A9C6-4E42-BB26-F07B9DCFD8B9}"/>
              </a:ext>
            </a:extLst>
          </p:cNvPr>
          <p:cNvCxnSpPr>
            <a:cxnSpLocks/>
            <a:stCxn id="9" idx="0"/>
            <a:endCxn id="49" idx="4"/>
          </p:cNvCxnSpPr>
          <p:nvPr/>
        </p:nvCxnSpPr>
        <p:spPr>
          <a:xfrm rot="16200000" flipV="1">
            <a:off x="2207858" y="2440332"/>
            <a:ext cx="857056" cy="93133"/>
          </a:xfrm>
          <a:prstGeom prst="curvedConnector3">
            <a:avLst>
              <a:gd name="adj1" fmla="val 50000"/>
            </a:avLst>
          </a:prstGeom>
          <a:ln>
            <a:solidFill>
              <a:srgbClr val="843144"/>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7056934C-B6D6-467B-8B4A-9980007981EE}"/>
              </a:ext>
            </a:extLst>
          </p:cNvPr>
          <p:cNvSpPr/>
          <p:nvPr/>
        </p:nvSpPr>
        <p:spPr>
          <a:xfrm>
            <a:off x="2242987" y="1786043"/>
            <a:ext cx="769433" cy="295753"/>
          </a:xfrm>
          <a:prstGeom prst="ellipse">
            <a:avLst/>
          </a:prstGeom>
          <a:no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1303B48-652F-42B4-82B0-BCA1BF96F219}"/>
              </a:ext>
            </a:extLst>
          </p:cNvPr>
          <p:cNvSpPr/>
          <p:nvPr/>
        </p:nvSpPr>
        <p:spPr>
          <a:xfrm>
            <a:off x="2744229" y="3483297"/>
            <a:ext cx="1953322" cy="190744"/>
          </a:xfrm>
          <a:prstGeom prst="rect">
            <a:avLst/>
          </a:prstGeom>
          <a:solidFill>
            <a:srgbClr val="8EB4E3">
              <a:alpha val="40000"/>
            </a:srgbClr>
          </a:solid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A7C61C2-3C98-4A4D-90B5-44EFA4772960}"/>
              </a:ext>
            </a:extLst>
          </p:cNvPr>
          <p:cNvSpPr/>
          <p:nvPr/>
        </p:nvSpPr>
        <p:spPr>
          <a:xfrm>
            <a:off x="4697551" y="3721320"/>
            <a:ext cx="896982" cy="216748"/>
          </a:xfrm>
          <a:prstGeom prst="rect">
            <a:avLst/>
          </a:prstGeom>
          <a:solidFill>
            <a:srgbClr val="8EB4E3">
              <a:alpha val="40000"/>
            </a:srgbClr>
          </a:solid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95AF728-13D6-4762-80CB-F790DB5406FE}"/>
              </a:ext>
            </a:extLst>
          </p:cNvPr>
          <p:cNvSpPr/>
          <p:nvPr/>
        </p:nvSpPr>
        <p:spPr>
          <a:xfrm>
            <a:off x="4697551" y="3934641"/>
            <a:ext cx="1097280" cy="224294"/>
          </a:xfrm>
          <a:prstGeom prst="rect">
            <a:avLst/>
          </a:prstGeom>
          <a:solidFill>
            <a:srgbClr val="8EB4E3">
              <a:alpha val="40000"/>
            </a:srgbClr>
          </a:solid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 Placeholder 3">
            <a:extLst>
              <a:ext uri="{FF2B5EF4-FFF2-40B4-BE49-F238E27FC236}">
                <a16:creationId xmlns:a16="http://schemas.microsoft.com/office/drawing/2014/main" id="{B84B952C-A0B9-43ED-84EB-7BFBB81F0E65}"/>
              </a:ext>
            </a:extLst>
          </p:cNvPr>
          <p:cNvSpPr txBox="1">
            <a:spLocks/>
          </p:cNvSpPr>
          <p:nvPr/>
        </p:nvSpPr>
        <p:spPr>
          <a:xfrm>
            <a:off x="5247540" y="2558603"/>
            <a:ext cx="2349889" cy="705908"/>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b="1" dirty="0" err="1">
                <a:solidFill>
                  <a:schemeClr val="tx2">
                    <a:lumMod val="60000"/>
                    <a:lumOff val="40000"/>
                  </a:schemeClr>
                </a:solidFill>
              </a:rPr>
              <a:t>Ontologies</a:t>
            </a:r>
            <a:r>
              <a:rPr lang="de-DE" sz="1600" b="1" dirty="0">
                <a:solidFill>
                  <a:schemeClr val="tx2">
                    <a:lumMod val="60000"/>
                    <a:lumOff val="40000"/>
                  </a:schemeClr>
                </a:solidFill>
              </a:rPr>
              <a:t> /</a:t>
            </a:r>
          </a:p>
          <a:p>
            <a:pPr marL="0" indent="0">
              <a:buNone/>
            </a:pPr>
            <a:r>
              <a:rPr lang="de-DE" sz="1600" b="1" dirty="0" err="1">
                <a:solidFill>
                  <a:schemeClr val="tx2">
                    <a:lumMod val="60000"/>
                    <a:lumOff val="40000"/>
                  </a:schemeClr>
                </a:solidFill>
              </a:rPr>
              <a:t>ontological</a:t>
            </a:r>
            <a:r>
              <a:rPr lang="de-DE" sz="1600" b="1" dirty="0">
                <a:solidFill>
                  <a:schemeClr val="tx2">
                    <a:lumMod val="60000"/>
                    <a:lumOff val="40000"/>
                  </a:schemeClr>
                </a:solidFill>
              </a:rPr>
              <a:t> </a:t>
            </a:r>
            <a:r>
              <a:rPr lang="de-DE" sz="1600" b="1" dirty="0" err="1">
                <a:solidFill>
                  <a:schemeClr val="tx2">
                    <a:lumMod val="60000"/>
                    <a:lumOff val="40000"/>
                  </a:schemeClr>
                </a:solidFill>
              </a:rPr>
              <a:t>schemas</a:t>
            </a:r>
            <a:r>
              <a:rPr lang="de-DE" sz="1600" b="1" dirty="0">
                <a:solidFill>
                  <a:schemeClr val="tx2">
                    <a:lumMod val="60000"/>
                    <a:lumOff val="40000"/>
                  </a:schemeClr>
                </a:solidFill>
              </a:rPr>
              <a:t> (CIDOC-CRM, RDFS, RDF)</a:t>
            </a:r>
            <a:endParaRPr lang="en-GB" sz="1600" b="1" dirty="0">
              <a:solidFill>
                <a:schemeClr val="tx2">
                  <a:lumMod val="60000"/>
                  <a:lumOff val="40000"/>
                </a:schemeClr>
              </a:solidFill>
            </a:endParaRPr>
          </a:p>
        </p:txBody>
      </p:sp>
      <p:grpSp>
        <p:nvGrpSpPr>
          <p:cNvPr id="33" name="Group 32">
            <a:extLst>
              <a:ext uri="{FF2B5EF4-FFF2-40B4-BE49-F238E27FC236}">
                <a16:creationId xmlns:a16="http://schemas.microsoft.com/office/drawing/2014/main" id="{2A307285-C4A5-4E61-8D41-E8080D2BCCFB}"/>
              </a:ext>
            </a:extLst>
          </p:cNvPr>
          <p:cNvGrpSpPr/>
          <p:nvPr/>
        </p:nvGrpSpPr>
        <p:grpSpPr>
          <a:xfrm>
            <a:off x="609600" y="1322399"/>
            <a:ext cx="3048874" cy="927726"/>
            <a:chOff x="609600" y="1531407"/>
            <a:chExt cx="3048874" cy="927726"/>
          </a:xfrm>
        </p:grpSpPr>
        <p:pic>
          <p:nvPicPr>
            <p:cNvPr id="8" name="Picture 7">
              <a:extLst>
                <a:ext uri="{FF2B5EF4-FFF2-40B4-BE49-F238E27FC236}">
                  <a16:creationId xmlns:a16="http://schemas.microsoft.com/office/drawing/2014/main" id="{E3389AAB-0E36-46B6-AA73-528ADE72ACA3}"/>
                </a:ext>
              </a:extLst>
            </p:cNvPr>
            <p:cNvPicPr>
              <a:picLocks noChangeAspect="1"/>
            </p:cNvPicPr>
            <p:nvPr/>
          </p:nvPicPr>
          <p:blipFill rotWithShape="1">
            <a:blip r:embed="rId4"/>
            <a:srcRect l="62127" t="7620" r="26707" b="54549"/>
            <a:stretch/>
          </p:blipFill>
          <p:spPr>
            <a:xfrm>
              <a:off x="2297151" y="1531407"/>
              <a:ext cx="1361323" cy="926291"/>
            </a:xfrm>
            <a:prstGeom prst="rect">
              <a:avLst/>
            </a:prstGeom>
          </p:spPr>
        </p:pic>
        <p:pic>
          <p:nvPicPr>
            <p:cNvPr id="32" name="Picture 31">
              <a:extLst>
                <a:ext uri="{FF2B5EF4-FFF2-40B4-BE49-F238E27FC236}">
                  <a16:creationId xmlns:a16="http://schemas.microsoft.com/office/drawing/2014/main" id="{45DE7671-68EA-42F3-AA5B-F3BA1AFFC5DE}"/>
                </a:ext>
              </a:extLst>
            </p:cNvPr>
            <p:cNvPicPr>
              <a:picLocks noChangeAspect="1"/>
            </p:cNvPicPr>
            <p:nvPr/>
          </p:nvPicPr>
          <p:blipFill rotWithShape="1">
            <a:blip r:embed="rId4"/>
            <a:srcRect l="113" t="7620" r="86045" b="54549"/>
            <a:stretch/>
          </p:blipFill>
          <p:spPr>
            <a:xfrm>
              <a:off x="609600" y="1532842"/>
              <a:ext cx="1687551" cy="926291"/>
            </a:xfrm>
            <a:prstGeom prst="rect">
              <a:avLst/>
            </a:prstGeom>
          </p:spPr>
        </p:pic>
      </p:grpSp>
      <p:sp>
        <p:nvSpPr>
          <p:cNvPr id="37" name="Rectangle 36">
            <a:extLst>
              <a:ext uri="{FF2B5EF4-FFF2-40B4-BE49-F238E27FC236}">
                <a16:creationId xmlns:a16="http://schemas.microsoft.com/office/drawing/2014/main" id="{F9038830-E090-4DF4-85C0-7F8818DEE910}"/>
              </a:ext>
            </a:extLst>
          </p:cNvPr>
          <p:cNvSpPr/>
          <p:nvPr/>
        </p:nvSpPr>
        <p:spPr>
          <a:xfrm>
            <a:off x="791437" y="3417478"/>
            <a:ext cx="7417735" cy="303842"/>
          </a:xfrm>
          <a:prstGeom prst="rect">
            <a:avLst/>
          </a:prstGeom>
          <a:noFill/>
          <a:ln w="28575">
            <a:solidFill>
              <a:srgbClr val="005C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91D2D3C-386E-4F8D-9BBC-B481EF70B981}"/>
              </a:ext>
            </a:extLst>
          </p:cNvPr>
          <p:cNvSpPr/>
          <p:nvPr/>
        </p:nvSpPr>
        <p:spPr>
          <a:xfrm>
            <a:off x="302668" y="5088309"/>
            <a:ext cx="846864" cy="275443"/>
          </a:xfrm>
          <a:prstGeom prst="rect">
            <a:avLst/>
          </a:prstGeom>
          <a:noFill/>
          <a:ln w="28575">
            <a:solidFill>
              <a:srgbClr val="005C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13AED65-E3E7-4E93-898C-F9DFF5F211F3}"/>
              </a:ext>
            </a:extLst>
          </p:cNvPr>
          <p:cNvSpPr/>
          <p:nvPr/>
        </p:nvSpPr>
        <p:spPr>
          <a:xfrm>
            <a:off x="590843" y="5967453"/>
            <a:ext cx="5164724" cy="204577"/>
          </a:xfrm>
          <a:prstGeom prst="rect">
            <a:avLst/>
          </a:prstGeom>
          <a:noFill/>
          <a:ln w="28575">
            <a:solidFill>
              <a:srgbClr val="005C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1" name="Connector: Curved 40">
            <a:extLst>
              <a:ext uri="{FF2B5EF4-FFF2-40B4-BE49-F238E27FC236}">
                <a16:creationId xmlns:a16="http://schemas.microsoft.com/office/drawing/2014/main" id="{94A65E60-D189-4068-9B94-EE942CC68278}"/>
              </a:ext>
            </a:extLst>
          </p:cNvPr>
          <p:cNvCxnSpPr>
            <a:cxnSpLocks/>
            <a:stCxn id="37" idx="1"/>
            <a:endCxn id="39" idx="1"/>
          </p:cNvCxnSpPr>
          <p:nvPr/>
        </p:nvCxnSpPr>
        <p:spPr>
          <a:xfrm rot="10800000" flipV="1">
            <a:off x="302669" y="3569399"/>
            <a:ext cx="488769" cy="1656632"/>
          </a:xfrm>
          <a:prstGeom prst="curvedConnector3">
            <a:avLst>
              <a:gd name="adj1" fmla="val 146771"/>
            </a:avLst>
          </a:prstGeom>
          <a:ln>
            <a:solidFill>
              <a:srgbClr val="005C2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F266CDE-AD8A-4A31-9189-47283059D16A}"/>
              </a:ext>
            </a:extLst>
          </p:cNvPr>
          <p:cNvSpPr txBox="1"/>
          <p:nvPr/>
        </p:nvSpPr>
        <p:spPr>
          <a:xfrm>
            <a:off x="487654" y="964702"/>
            <a:ext cx="6110868" cy="369332"/>
          </a:xfrm>
          <a:prstGeom prst="rect">
            <a:avLst/>
          </a:prstGeom>
          <a:noFill/>
        </p:spPr>
        <p:txBody>
          <a:bodyPr wrap="square">
            <a:spAutoFit/>
          </a:bodyPr>
          <a:lstStyle/>
          <a:p>
            <a:r>
              <a:rPr lang="en-GB" dirty="0">
                <a:latin typeface="Candara" panose="020E0502030303020204" pitchFamily="34" charset="0"/>
              </a:rPr>
              <a:t>1. Spreadsheet table</a:t>
            </a:r>
          </a:p>
        </p:txBody>
      </p:sp>
      <p:sp>
        <p:nvSpPr>
          <p:cNvPr id="45" name="TextBox 44">
            <a:extLst>
              <a:ext uri="{FF2B5EF4-FFF2-40B4-BE49-F238E27FC236}">
                <a16:creationId xmlns:a16="http://schemas.microsoft.com/office/drawing/2014/main" id="{76CFE4BB-82F5-438A-B489-FD4AB060D073}"/>
              </a:ext>
            </a:extLst>
          </p:cNvPr>
          <p:cNvSpPr txBox="1"/>
          <p:nvPr/>
        </p:nvSpPr>
        <p:spPr>
          <a:xfrm>
            <a:off x="497400" y="2542036"/>
            <a:ext cx="6110868" cy="369332"/>
          </a:xfrm>
          <a:prstGeom prst="rect">
            <a:avLst/>
          </a:prstGeom>
          <a:noFill/>
        </p:spPr>
        <p:txBody>
          <a:bodyPr wrap="square">
            <a:spAutoFit/>
          </a:bodyPr>
          <a:lstStyle/>
          <a:p>
            <a:r>
              <a:rPr lang="en-GB" dirty="0">
                <a:latin typeface="Candara" panose="020E0502030303020204" pitchFamily="34" charset="0"/>
              </a:rPr>
              <a:t>2. Python script</a:t>
            </a:r>
          </a:p>
        </p:txBody>
      </p:sp>
      <p:sp>
        <p:nvSpPr>
          <p:cNvPr id="46" name="TextBox 45">
            <a:extLst>
              <a:ext uri="{FF2B5EF4-FFF2-40B4-BE49-F238E27FC236}">
                <a16:creationId xmlns:a16="http://schemas.microsoft.com/office/drawing/2014/main" id="{5762A180-29EF-4DEC-AA17-1FC1A24BB494}"/>
              </a:ext>
            </a:extLst>
          </p:cNvPr>
          <p:cNvSpPr txBox="1"/>
          <p:nvPr/>
        </p:nvSpPr>
        <p:spPr>
          <a:xfrm>
            <a:off x="276649" y="4707936"/>
            <a:ext cx="6110868" cy="369332"/>
          </a:xfrm>
          <a:prstGeom prst="rect">
            <a:avLst/>
          </a:prstGeom>
          <a:noFill/>
        </p:spPr>
        <p:txBody>
          <a:bodyPr wrap="square">
            <a:spAutoFit/>
          </a:bodyPr>
          <a:lstStyle/>
          <a:p>
            <a:r>
              <a:rPr lang="en-GB" dirty="0">
                <a:latin typeface="Candara" panose="020E0502030303020204" pitchFamily="34" charset="0"/>
              </a:rPr>
              <a:t>3. Final RDF data</a:t>
            </a:r>
          </a:p>
        </p:txBody>
      </p:sp>
      <p:sp>
        <p:nvSpPr>
          <p:cNvPr id="48" name="TextBox 47">
            <a:extLst>
              <a:ext uri="{FF2B5EF4-FFF2-40B4-BE49-F238E27FC236}">
                <a16:creationId xmlns:a16="http://schemas.microsoft.com/office/drawing/2014/main" id="{346DD0D0-85C2-4094-8C3F-D21CD105777A}"/>
              </a:ext>
            </a:extLst>
          </p:cNvPr>
          <p:cNvSpPr txBox="1"/>
          <p:nvPr/>
        </p:nvSpPr>
        <p:spPr>
          <a:xfrm>
            <a:off x="302666" y="5260449"/>
            <a:ext cx="441808" cy="646331"/>
          </a:xfrm>
          <a:prstGeom prst="rect">
            <a:avLst/>
          </a:prstGeom>
          <a:noFill/>
        </p:spPr>
        <p:txBody>
          <a:bodyPr wrap="square">
            <a:spAutoFit/>
          </a:bodyPr>
          <a:lstStyle/>
          <a:p>
            <a:r>
              <a:rPr lang="en-GB" sz="3600" dirty="0">
                <a:solidFill>
                  <a:srgbClr val="005C21"/>
                </a:solidFill>
                <a:latin typeface="Candara" panose="020E0502030303020204" pitchFamily="34" charset="0"/>
              </a:rPr>
              <a:t>+</a:t>
            </a:r>
          </a:p>
        </p:txBody>
      </p:sp>
      <p:sp>
        <p:nvSpPr>
          <p:cNvPr id="49" name="Oval 48">
            <a:extLst>
              <a:ext uri="{FF2B5EF4-FFF2-40B4-BE49-F238E27FC236}">
                <a16:creationId xmlns:a16="http://schemas.microsoft.com/office/drawing/2014/main" id="{58AB8358-6385-4A0B-B45D-8F1729ADF308}"/>
              </a:ext>
            </a:extLst>
          </p:cNvPr>
          <p:cNvSpPr/>
          <p:nvPr/>
        </p:nvSpPr>
        <p:spPr>
          <a:xfrm>
            <a:off x="2243877" y="1807262"/>
            <a:ext cx="691883" cy="251109"/>
          </a:xfrm>
          <a:prstGeom prst="ellipse">
            <a:avLst/>
          </a:prstGeom>
          <a:noFill/>
          <a:ln w="28575">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0001BDC-EDF8-4450-85D5-959B589799E6}"/>
              </a:ext>
            </a:extLst>
          </p:cNvPr>
          <p:cNvSpPr txBox="1"/>
          <p:nvPr/>
        </p:nvSpPr>
        <p:spPr>
          <a:xfrm>
            <a:off x="276649" y="6444784"/>
            <a:ext cx="10408900" cy="276999"/>
          </a:xfrm>
          <a:prstGeom prst="rect">
            <a:avLst/>
          </a:prstGeom>
          <a:noFill/>
        </p:spPr>
        <p:txBody>
          <a:bodyPr wrap="square">
            <a:spAutoFit/>
          </a:bodyPr>
          <a:lstStyle/>
          <a:p>
            <a:r>
              <a:rPr lang="en-GB" sz="1200" dirty="0">
                <a:latin typeface="Candara" panose="020E0502030303020204" pitchFamily="34" charset="0"/>
                <a:hlinkClick r:id="rId5"/>
              </a:rPr>
              <a:t>https://github.com/SofiBar/IconologyDataset/blob/main/conversion/ConversionCSVToDataset.ipynb</a:t>
            </a:r>
            <a:endParaRPr lang="en-GB" sz="1200" dirty="0">
              <a:latin typeface="Candara" panose="020E0502030303020204" pitchFamily="34" charset="0"/>
            </a:endParaRPr>
          </a:p>
        </p:txBody>
      </p:sp>
    </p:spTree>
    <p:extLst>
      <p:ext uri="{BB962C8B-B14F-4D97-AF65-F5344CB8AC3E}">
        <p14:creationId xmlns:p14="http://schemas.microsoft.com/office/powerpoint/2010/main" val="342376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0E6F-802F-4A43-8718-04FDD6706225}"/>
              </a:ext>
            </a:extLst>
          </p:cNvPr>
          <p:cNvSpPr>
            <a:spLocks noGrp="1"/>
          </p:cNvSpPr>
          <p:nvPr>
            <p:ph type="title"/>
          </p:nvPr>
        </p:nvSpPr>
        <p:spPr>
          <a:xfrm>
            <a:off x="0" y="-49056"/>
            <a:ext cx="10972800" cy="1143000"/>
          </a:xfrm>
        </p:spPr>
        <p:txBody>
          <a:bodyPr/>
          <a:lstStyle/>
          <a:p>
            <a:r>
              <a:rPr lang="de-DE" dirty="0"/>
              <a:t>Performing domain-</a:t>
            </a:r>
            <a:r>
              <a:rPr lang="de-DE" dirty="0" err="1"/>
              <a:t>specific</a:t>
            </a:r>
            <a:r>
              <a:rPr lang="de-DE" dirty="0"/>
              <a:t> </a:t>
            </a:r>
            <a:r>
              <a:rPr lang="de-DE" dirty="0" err="1"/>
              <a:t>questions</a:t>
            </a:r>
            <a:endParaRPr lang="en-GB" dirty="0"/>
          </a:p>
        </p:txBody>
      </p:sp>
      <p:sp>
        <p:nvSpPr>
          <p:cNvPr id="4" name="Rectangle: Rounded Corners 3">
            <a:extLst>
              <a:ext uri="{FF2B5EF4-FFF2-40B4-BE49-F238E27FC236}">
                <a16:creationId xmlns:a16="http://schemas.microsoft.com/office/drawing/2014/main" id="{47CD604E-D484-4865-8AB9-A203D07C37B2}"/>
              </a:ext>
            </a:extLst>
          </p:cNvPr>
          <p:cNvSpPr/>
          <p:nvPr/>
        </p:nvSpPr>
        <p:spPr>
          <a:xfrm>
            <a:off x="8388803" y="1093944"/>
            <a:ext cx="3502772" cy="2851039"/>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b="1" dirty="0"/>
              <a:t>Tools:</a:t>
            </a:r>
          </a:p>
          <a:p>
            <a:pPr marL="285750" indent="-285750">
              <a:buFont typeface="Arial" panose="020B0604020202020204" pitchFamily="34" charset="0"/>
              <a:buChar char="•"/>
            </a:pPr>
            <a:r>
              <a:rPr lang="de-DE" b="1" dirty="0"/>
              <a:t>SPARQL </a:t>
            </a:r>
            <a:r>
              <a:rPr lang="de-DE" dirty="0" err="1"/>
              <a:t>queries</a:t>
            </a:r>
            <a:r>
              <a:rPr lang="de-DE" dirty="0"/>
              <a:t> </a:t>
            </a:r>
            <a:r>
              <a:rPr lang="de-DE" dirty="0" err="1"/>
              <a:t>for</a:t>
            </a:r>
            <a:r>
              <a:rPr lang="de-DE" dirty="0"/>
              <a:t> </a:t>
            </a:r>
            <a:r>
              <a:rPr lang="de-DE" dirty="0" err="1"/>
              <a:t>querying</a:t>
            </a:r>
            <a:r>
              <a:rPr lang="de-DE" dirty="0"/>
              <a:t> </a:t>
            </a:r>
            <a:r>
              <a:rPr lang="de-DE" dirty="0" err="1"/>
              <a:t>data</a:t>
            </a:r>
            <a:endParaRPr lang="de-DE" dirty="0"/>
          </a:p>
          <a:p>
            <a:pPr marL="285750" indent="-285750">
              <a:buFont typeface="Arial" panose="020B0604020202020204" pitchFamily="34" charset="0"/>
              <a:buChar char="•"/>
            </a:pPr>
            <a:r>
              <a:rPr lang="de-DE" b="1" dirty="0"/>
              <a:t>Pandas</a:t>
            </a:r>
            <a:r>
              <a:rPr lang="de-DE" dirty="0"/>
              <a:t> Python </a:t>
            </a:r>
            <a:r>
              <a:rPr lang="de-DE" dirty="0" err="1"/>
              <a:t>library</a:t>
            </a:r>
            <a:r>
              <a:rPr lang="de-DE" dirty="0"/>
              <a:t> </a:t>
            </a:r>
            <a:r>
              <a:rPr lang="de-DE" dirty="0" err="1"/>
              <a:t>for</a:t>
            </a:r>
            <a:r>
              <a:rPr lang="de-DE" dirty="0"/>
              <a:t> </a:t>
            </a:r>
            <a:r>
              <a:rPr lang="de-DE" dirty="0" err="1"/>
              <a:t>working</a:t>
            </a:r>
            <a:r>
              <a:rPr lang="de-DE" dirty="0"/>
              <a:t> on </a:t>
            </a:r>
            <a:r>
              <a:rPr lang="de-DE" dirty="0" err="1"/>
              <a:t>the</a:t>
            </a:r>
            <a:r>
              <a:rPr lang="de-DE" dirty="0"/>
              <a:t> </a:t>
            </a:r>
            <a:r>
              <a:rPr lang="de-DE" dirty="0" err="1"/>
              <a:t>results</a:t>
            </a:r>
            <a:endParaRPr lang="de-DE" dirty="0"/>
          </a:p>
          <a:p>
            <a:pPr marL="285750" indent="-285750">
              <a:buFont typeface="Arial" panose="020B0604020202020204" pitchFamily="34" charset="0"/>
              <a:buChar char="•"/>
            </a:pPr>
            <a:r>
              <a:rPr lang="de-DE" dirty="0" err="1"/>
              <a:t>Visualization</a:t>
            </a:r>
            <a:r>
              <a:rPr lang="de-DE" dirty="0"/>
              <a:t>: </a:t>
            </a:r>
            <a:r>
              <a:rPr lang="de-DE" dirty="0" err="1"/>
              <a:t>several</a:t>
            </a:r>
            <a:r>
              <a:rPr lang="de-DE" dirty="0"/>
              <a:t> Python </a:t>
            </a:r>
            <a:r>
              <a:rPr lang="de-DE" dirty="0" err="1"/>
              <a:t>libraries</a:t>
            </a:r>
            <a:r>
              <a:rPr lang="de-DE" dirty="0"/>
              <a:t> (</a:t>
            </a:r>
            <a:r>
              <a:rPr lang="de-DE" dirty="0" err="1"/>
              <a:t>Seaborn</a:t>
            </a:r>
            <a:r>
              <a:rPr lang="de-DE" dirty="0"/>
              <a:t>, Altair, </a:t>
            </a:r>
            <a:r>
              <a:rPr lang="de-DE" dirty="0" err="1"/>
              <a:t>Pyvis</a:t>
            </a:r>
            <a:r>
              <a:rPr lang="de-DE" dirty="0"/>
              <a:t>, etc.)</a:t>
            </a:r>
          </a:p>
        </p:txBody>
      </p:sp>
      <p:sp>
        <p:nvSpPr>
          <p:cNvPr id="5" name="Rectangle 1">
            <a:extLst>
              <a:ext uri="{FF2B5EF4-FFF2-40B4-BE49-F238E27FC236}">
                <a16:creationId xmlns:a16="http://schemas.microsoft.com/office/drawing/2014/main" id="{AE23968B-804E-4F53-9EBE-FCE10F7EB6E7}"/>
              </a:ext>
            </a:extLst>
          </p:cNvPr>
          <p:cNvSpPr>
            <a:spLocks noChangeArrowheads="1"/>
          </p:cNvSpPr>
          <p:nvPr/>
        </p:nvSpPr>
        <p:spPr bwMode="auto">
          <a:xfrm>
            <a:off x="300425" y="3515690"/>
            <a:ext cx="769837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a:r>
              <a:rPr lang="en-US" altLang="en-US" sz="1400" dirty="0">
                <a:solidFill>
                  <a:schemeClr val="bg1">
                    <a:lumMod val="50000"/>
                  </a:schemeClr>
                </a:solidFill>
                <a:latin typeface="Consolas" panose="020B0609020204030204" pitchFamily="49" charset="0"/>
              </a:rPr>
              <a:t>PREFIX icon: &lt;https://w3id.org/icon/ontology/&gt; </a:t>
            </a:r>
          </a:p>
          <a:p>
            <a:pPr lvl="0" defTabSz="914400"/>
            <a:r>
              <a:rPr lang="en-US" altLang="en-US" sz="1400" dirty="0">
                <a:solidFill>
                  <a:schemeClr val="bg1">
                    <a:lumMod val="50000"/>
                  </a:schemeClr>
                </a:solidFill>
                <a:latin typeface="Consolas" panose="020B0609020204030204" pitchFamily="49" charset="0"/>
              </a:rPr>
              <a:t>PREFIX </a:t>
            </a:r>
            <a:r>
              <a:rPr lang="en-US" altLang="en-US" sz="1400" dirty="0" err="1">
                <a:solidFill>
                  <a:schemeClr val="bg1">
                    <a:lumMod val="50000"/>
                  </a:schemeClr>
                </a:solidFill>
                <a:latin typeface="Consolas" panose="020B0609020204030204" pitchFamily="49" charset="0"/>
              </a:rPr>
              <a:t>crm</a:t>
            </a:r>
            <a:r>
              <a:rPr lang="en-US" altLang="en-US" sz="1400" dirty="0">
                <a:solidFill>
                  <a:schemeClr val="bg1">
                    <a:lumMod val="50000"/>
                  </a:schemeClr>
                </a:solidFill>
                <a:latin typeface="Consolas" panose="020B0609020204030204" pitchFamily="49" charset="0"/>
              </a:rPr>
              <a:t>: &lt;http://www.cidoc-crm.org/cidoc-crm/&gt;</a:t>
            </a:r>
          </a:p>
          <a:p>
            <a:pPr lvl="0" defTabSz="914400"/>
            <a:r>
              <a:rPr lang="en-US" altLang="en-US" sz="1400" dirty="0">
                <a:solidFill>
                  <a:schemeClr val="bg1">
                    <a:lumMod val="50000"/>
                  </a:schemeClr>
                </a:solidFill>
                <a:latin typeface="Consolas" panose="020B0609020204030204" pitchFamily="49" charset="0"/>
              </a:rPr>
              <a:t>PREFIX cito: &lt;http://purl.org/spar/cito/&gt;</a:t>
            </a:r>
          </a:p>
          <a:p>
            <a:pPr lvl="0" defTabSz="914400"/>
            <a:endParaRPr lang="en-US" altLang="en-US" sz="1400" dirty="0">
              <a:solidFill>
                <a:schemeClr val="bg1">
                  <a:lumMod val="50000"/>
                </a:schemeClr>
              </a:solidFill>
              <a:latin typeface="Consolas" panose="020B0609020204030204" pitchFamily="49" charset="0"/>
            </a:endParaRPr>
          </a:p>
          <a:p>
            <a:pPr lvl="0" defTabSz="914400"/>
            <a:r>
              <a:rPr lang="en-US" altLang="en-US" sz="1400" dirty="0">
                <a:solidFill>
                  <a:schemeClr val="bg1">
                    <a:lumMod val="50000"/>
                  </a:schemeClr>
                </a:solidFill>
                <a:latin typeface="Consolas" panose="020B0609020204030204" pitchFamily="49" charset="0"/>
              </a:rPr>
              <a:t> SELECT DISTINCT ?rec ?</a:t>
            </a:r>
            <a:r>
              <a:rPr lang="en-US" altLang="en-US" sz="1400" dirty="0" err="1">
                <a:solidFill>
                  <a:schemeClr val="bg1">
                    <a:lumMod val="50000"/>
                  </a:schemeClr>
                </a:solidFill>
                <a:latin typeface="Consolas" panose="020B0609020204030204" pitchFamily="49" charset="0"/>
              </a:rPr>
              <a:t>evid</a:t>
            </a:r>
            <a:r>
              <a:rPr lang="en-US" altLang="en-US" sz="1400" dirty="0">
                <a:solidFill>
                  <a:schemeClr val="bg1">
                    <a:lumMod val="50000"/>
                  </a:schemeClr>
                </a:solidFill>
                <a:latin typeface="Consolas" panose="020B0609020204030204" pitchFamily="49" charset="0"/>
              </a:rPr>
              <a:t> ?</a:t>
            </a:r>
            <a:r>
              <a:rPr lang="en-US" altLang="en-US" sz="1400" dirty="0" err="1">
                <a:solidFill>
                  <a:schemeClr val="bg1">
                    <a:lumMod val="50000"/>
                  </a:schemeClr>
                </a:solidFill>
                <a:latin typeface="Consolas" panose="020B0609020204030204" pitchFamily="49" charset="0"/>
              </a:rPr>
              <a:t>typeLabel</a:t>
            </a:r>
            <a:r>
              <a:rPr lang="en-US" altLang="en-US" sz="1400" dirty="0">
                <a:solidFill>
                  <a:schemeClr val="bg1">
                    <a:lumMod val="50000"/>
                  </a:schemeClr>
                </a:solidFill>
                <a:latin typeface="Consolas" panose="020B0609020204030204" pitchFamily="49" charset="0"/>
              </a:rPr>
              <a:t>  WHERE {</a:t>
            </a:r>
          </a:p>
          <a:p>
            <a:pPr lvl="0" defTabSz="914400"/>
            <a:r>
              <a:rPr lang="en-US" altLang="en-US" sz="1400" dirty="0">
                <a:solidFill>
                  <a:schemeClr val="bg1">
                    <a:lumMod val="50000"/>
                  </a:schemeClr>
                </a:solidFill>
                <a:latin typeface="Consolas" panose="020B0609020204030204" pitchFamily="49" charset="0"/>
              </a:rPr>
              <a:t>    </a:t>
            </a:r>
          </a:p>
          <a:p>
            <a:pPr lvl="0" defTabSz="914400"/>
            <a:r>
              <a:rPr lang="en-US" altLang="en-US" sz="1400" dirty="0">
                <a:solidFill>
                  <a:schemeClr val="bg1">
                    <a:lumMod val="50000"/>
                  </a:schemeClr>
                </a:solidFill>
                <a:latin typeface="Consolas" panose="020B0609020204030204" pitchFamily="49" charset="0"/>
              </a:rPr>
              <a:t>     ?rec </a:t>
            </a:r>
            <a:r>
              <a:rPr lang="en-US" altLang="en-US" sz="1400" dirty="0" err="1">
                <a:solidFill>
                  <a:schemeClr val="bg1">
                    <a:lumMod val="50000"/>
                  </a:schemeClr>
                </a:solidFill>
                <a:latin typeface="Consolas" panose="020B0609020204030204" pitchFamily="49" charset="0"/>
              </a:rPr>
              <a:t>icon:aboutWorkOfArt</a:t>
            </a:r>
            <a:r>
              <a:rPr lang="en-US" altLang="en-US" sz="1400" dirty="0">
                <a:solidFill>
                  <a:schemeClr val="bg1">
                    <a:lumMod val="50000"/>
                  </a:schemeClr>
                </a:solidFill>
                <a:latin typeface="Consolas" panose="020B0609020204030204" pitchFamily="49" charset="0"/>
              </a:rPr>
              <a:t> ?artwork; </a:t>
            </a:r>
          </a:p>
          <a:p>
            <a:pPr lvl="0" defTabSz="914400"/>
            <a:r>
              <a:rPr lang="en-US" altLang="en-US" sz="1400" dirty="0">
                <a:solidFill>
                  <a:schemeClr val="bg1">
                    <a:lumMod val="50000"/>
                  </a:schemeClr>
                </a:solidFill>
                <a:latin typeface="Consolas" panose="020B0609020204030204" pitchFamily="49" charset="0"/>
              </a:rPr>
              <a:t>            </a:t>
            </a:r>
            <a:r>
              <a:rPr lang="en-US" altLang="en-US" sz="1400" dirty="0" err="1">
                <a:solidFill>
                  <a:schemeClr val="bg1">
                    <a:lumMod val="50000"/>
                  </a:schemeClr>
                </a:solidFill>
                <a:latin typeface="Consolas" panose="020B0609020204030204" pitchFamily="49" charset="0"/>
              </a:rPr>
              <a:t>cito:citesAsEvidence</a:t>
            </a:r>
            <a:r>
              <a:rPr lang="en-US" altLang="en-US" sz="1400" dirty="0">
                <a:solidFill>
                  <a:schemeClr val="bg1">
                    <a:lumMod val="50000"/>
                  </a:schemeClr>
                </a:solidFill>
                <a:latin typeface="Consolas" panose="020B0609020204030204" pitchFamily="49" charset="0"/>
              </a:rPr>
              <a:t> ?</a:t>
            </a:r>
            <a:r>
              <a:rPr lang="en-US" altLang="en-US" sz="1400" dirty="0" err="1">
                <a:solidFill>
                  <a:schemeClr val="bg1">
                    <a:lumMod val="50000"/>
                  </a:schemeClr>
                </a:solidFill>
                <a:latin typeface="Consolas" panose="020B0609020204030204" pitchFamily="49" charset="0"/>
              </a:rPr>
              <a:t>evid</a:t>
            </a:r>
            <a:r>
              <a:rPr lang="en-US" altLang="en-US" sz="1400" dirty="0">
                <a:solidFill>
                  <a:schemeClr val="bg1">
                    <a:lumMod val="50000"/>
                  </a:schemeClr>
                </a:solidFill>
                <a:latin typeface="Consolas" panose="020B0609020204030204" pitchFamily="49" charset="0"/>
              </a:rPr>
              <a:t>; </a:t>
            </a:r>
            <a:r>
              <a:rPr lang="en-US" altLang="en-US" sz="1400" dirty="0" err="1">
                <a:solidFill>
                  <a:schemeClr val="bg1">
                    <a:lumMod val="50000"/>
                  </a:schemeClr>
                </a:solidFill>
                <a:latin typeface="Consolas" panose="020B0609020204030204" pitchFamily="49" charset="0"/>
              </a:rPr>
              <a:t>icon:recognizedIntrinsicMeaning</a:t>
            </a:r>
            <a:r>
              <a:rPr lang="en-US" altLang="en-US" sz="1400" dirty="0">
                <a:solidFill>
                  <a:schemeClr val="bg1">
                    <a:lumMod val="50000"/>
                  </a:schemeClr>
                </a:solidFill>
                <a:latin typeface="Consolas" panose="020B0609020204030204" pitchFamily="49" charset="0"/>
              </a:rPr>
              <a:t> / </a:t>
            </a:r>
            <a:r>
              <a:rPr lang="en-US" altLang="en-US" sz="1400" dirty="0" err="1">
                <a:solidFill>
                  <a:schemeClr val="bg1">
                    <a:lumMod val="50000"/>
                  </a:schemeClr>
                </a:solidFill>
                <a:latin typeface="Consolas" panose="020B0609020204030204" pitchFamily="49" charset="0"/>
              </a:rPr>
              <a:t>icon:recognizedCulturalPhenomenon</a:t>
            </a:r>
            <a:r>
              <a:rPr lang="en-US" altLang="en-US" sz="1400" dirty="0">
                <a:solidFill>
                  <a:schemeClr val="bg1">
                    <a:lumMod val="50000"/>
                  </a:schemeClr>
                </a:solidFill>
                <a:latin typeface="Consolas" panose="020B0609020204030204" pitchFamily="49" charset="0"/>
              </a:rPr>
              <a:t> ?cf.   </a:t>
            </a:r>
          </a:p>
          <a:p>
            <a:pPr lvl="0" defTabSz="914400"/>
            <a:r>
              <a:rPr lang="en-US" altLang="en-US" sz="1400" dirty="0">
                <a:solidFill>
                  <a:schemeClr val="bg1">
                    <a:lumMod val="50000"/>
                  </a:schemeClr>
                </a:solidFill>
                <a:latin typeface="Consolas" panose="020B0609020204030204" pitchFamily="49" charset="0"/>
              </a:rPr>
              <a:t>        OPTIONAL {?</a:t>
            </a:r>
            <a:r>
              <a:rPr lang="en-US" altLang="en-US" sz="1400" dirty="0" err="1">
                <a:solidFill>
                  <a:schemeClr val="bg1">
                    <a:lumMod val="50000"/>
                  </a:schemeClr>
                </a:solidFill>
                <a:latin typeface="Consolas" panose="020B0609020204030204" pitchFamily="49" charset="0"/>
              </a:rPr>
              <a:t>evid</a:t>
            </a:r>
            <a:r>
              <a:rPr lang="en-US" altLang="en-US" sz="1400" dirty="0">
                <a:solidFill>
                  <a:schemeClr val="bg1">
                    <a:lumMod val="50000"/>
                  </a:schemeClr>
                </a:solidFill>
                <a:latin typeface="Consolas" panose="020B0609020204030204" pitchFamily="49" charset="0"/>
              </a:rPr>
              <a:t> a ?type. ?type </a:t>
            </a:r>
            <a:r>
              <a:rPr lang="en-US" altLang="en-US" sz="1400" dirty="0" err="1">
                <a:solidFill>
                  <a:schemeClr val="bg1">
                    <a:lumMod val="50000"/>
                  </a:schemeClr>
                </a:solidFill>
                <a:latin typeface="Consolas" panose="020B0609020204030204" pitchFamily="49" charset="0"/>
              </a:rPr>
              <a:t>rdfs:label</a:t>
            </a:r>
            <a:r>
              <a:rPr lang="en-US" altLang="en-US" sz="1400" dirty="0">
                <a:solidFill>
                  <a:schemeClr val="bg1">
                    <a:lumMod val="50000"/>
                  </a:schemeClr>
                </a:solidFill>
                <a:latin typeface="Consolas" panose="020B0609020204030204" pitchFamily="49" charset="0"/>
              </a:rPr>
              <a:t> ?</a:t>
            </a:r>
            <a:r>
              <a:rPr lang="en-US" altLang="en-US" sz="1400" dirty="0" err="1">
                <a:solidFill>
                  <a:schemeClr val="bg1">
                    <a:lumMod val="50000"/>
                  </a:schemeClr>
                </a:solidFill>
                <a:latin typeface="Consolas" panose="020B0609020204030204" pitchFamily="49" charset="0"/>
              </a:rPr>
              <a:t>typeLabel</a:t>
            </a:r>
            <a:r>
              <a:rPr lang="en-US" altLang="en-US" sz="1400" dirty="0">
                <a:solidFill>
                  <a:schemeClr val="bg1">
                    <a:lumMod val="50000"/>
                  </a:schemeClr>
                </a:solidFill>
                <a:latin typeface="Consolas" panose="020B0609020204030204" pitchFamily="49" charset="0"/>
              </a:rPr>
              <a:t>.}</a:t>
            </a:r>
          </a:p>
          <a:p>
            <a:pPr lvl="0" defTabSz="914400"/>
            <a:r>
              <a:rPr lang="en-US" altLang="en-US" sz="1400" dirty="0">
                <a:solidFill>
                  <a:schemeClr val="bg1">
                    <a:lumMod val="50000"/>
                  </a:schemeClr>
                </a:solidFill>
                <a:latin typeface="Consolas" panose="020B0609020204030204" pitchFamily="49" charset="0"/>
              </a:rPr>
              <a:t>        FILTER NOT EXISTS {?evid2 crm:P106_is_composed_of ?</a:t>
            </a:r>
            <a:r>
              <a:rPr lang="en-US" altLang="en-US" sz="1400" dirty="0" err="1">
                <a:solidFill>
                  <a:schemeClr val="bg1">
                    <a:lumMod val="50000"/>
                  </a:schemeClr>
                </a:solidFill>
                <a:latin typeface="Consolas" panose="020B0609020204030204" pitchFamily="49" charset="0"/>
              </a:rPr>
              <a:t>evid</a:t>
            </a:r>
            <a:r>
              <a:rPr lang="en-US" altLang="en-US" sz="1400" dirty="0">
                <a:solidFill>
                  <a:schemeClr val="bg1">
                    <a:lumMod val="50000"/>
                  </a:schemeClr>
                </a:solidFill>
                <a:latin typeface="Consolas" panose="020B0609020204030204" pitchFamily="49" charset="0"/>
              </a:rPr>
              <a:t>}</a:t>
            </a:r>
          </a:p>
          <a:p>
            <a:pPr lvl="0" defTabSz="914400"/>
            <a:r>
              <a:rPr lang="en-US" altLang="en-US" sz="1400" dirty="0">
                <a:solidFill>
                  <a:schemeClr val="bg1">
                    <a:lumMod val="50000"/>
                  </a:schemeClr>
                </a:solidFill>
                <a:latin typeface="Consolas" panose="020B0609020204030204" pitchFamily="49" charset="0"/>
              </a:rPr>
              <a:t>    }</a:t>
            </a:r>
            <a:endParaRPr kumimoji="0" lang="en-US" altLang="en-US" sz="1400" b="0" i="0" u="none" strike="noStrike" cap="none" normalizeH="0" baseline="0" dirty="0">
              <a:ln>
                <a:noFill/>
              </a:ln>
              <a:solidFill>
                <a:schemeClr val="bg1">
                  <a:lumMod val="50000"/>
                </a:schemeClr>
              </a:solidFill>
              <a:effectLst/>
              <a:latin typeface="Consolas" panose="020B0609020204030204" pitchFamily="49" charset="0"/>
            </a:endParaRPr>
          </a:p>
        </p:txBody>
      </p:sp>
      <p:sp>
        <p:nvSpPr>
          <p:cNvPr id="9" name="TextBox 8">
            <a:extLst>
              <a:ext uri="{FF2B5EF4-FFF2-40B4-BE49-F238E27FC236}">
                <a16:creationId xmlns:a16="http://schemas.microsoft.com/office/drawing/2014/main" id="{A95D1ACB-6ACA-48B8-9760-FBC44D465CE7}"/>
              </a:ext>
            </a:extLst>
          </p:cNvPr>
          <p:cNvSpPr txBox="1"/>
          <p:nvPr/>
        </p:nvSpPr>
        <p:spPr>
          <a:xfrm>
            <a:off x="300423" y="1899863"/>
            <a:ext cx="6256493" cy="923330"/>
          </a:xfrm>
          <a:prstGeom prst="rect">
            <a:avLst/>
          </a:prstGeom>
          <a:noFill/>
        </p:spPr>
        <p:txBody>
          <a:bodyPr wrap="square">
            <a:spAutoFit/>
          </a:bodyPr>
          <a:lstStyle/>
          <a:p>
            <a:r>
              <a:rPr lang="en-GB" b="0" i="1" dirty="0">
                <a:solidFill>
                  <a:srgbClr val="31333F"/>
                </a:solidFill>
                <a:latin typeface="Candara" panose="020E0502030303020204" pitchFamily="34" charset="0"/>
              </a:rPr>
              <a:t>Retrieve the evidence cited by recognitions identifying a Cultural Phenomenon, their type and the frequency with which they appear</a:t>
            </a:r>
            <a:endParaRPr lang="en-GB" i="1" dirty="0">
              <a:latin typeface="Candara" panose="020E0502030303020204" pitchFamily="34" charset="0"/>
            </a:endParaRPr>
          </a:p>
        </p:txBody>
      </p:sp>
      <p:sp>
        <p:nvSpPr>
          <p:cNvPr id="11" name="TextBox 10">
            <a:extLst>
              <a:ext uri="{FF2B5EF4-FFF2-40B4-BE49-F238E27FC236}">
                <a16:creationId xmlns:a16="http://schemas.microsoft.com/office/drawing/2014/main" id="{101BA7D1-69C8-47C4-9430-C5C900F451EC}"/>
              </a:ext>
            </a:extLst>
          </p:cNvPr>
          <p:cNvSpPr txBox="1"/>
          <p:nvPr/>
        </p:nvSpPr>
        <p:spPr>
          <a:xfrm>
            <a:off x="300424" y="1093944"/>
            <a:ext cx="7040901" cy="830997"/>
          </a:xfrm>
          <a:prstGeom prst="rect">
            <a:avLst/>
          </a:prstGeom>
          <a:noFill/>
        </p:spPr>
        <p:txBody>
          <a:bodyPr wrap="square">
            <a:spAutoFit/>
          </a:bodyPr>
          <a:lstStyle/>
          <a:p>
            <a:r>
              <a:rPr lang="en-GB" sz="2400" dirty="0">
                <a:solidFill>
                  <a:srgbClr val="843144"/>
                </a:solidFill>
                <a:latin typeface="Candara" panose="020E0502030303020204" pitchFamily="34" charset="0"/>
              </a:rPr>
              <a:t>What sources motivate the recognition in the artwork of cultural phenomena?</a:t>
            </a:r>
          </a:p>
        </p:txBody>
      </p:sp>
      <p:pic>
        <p:nvPicPr>
          <p:cNvPr id="14" name="Picture 13">
            <a:extLst>
              <a:ext uri="{FF2B5EF4-FFF2-40B4-BE49-F238E27FC236}">
                <a16:creationId xmlns:a16="http://schemas.microsoft.com/office/drawing/2014/main" id="{C9C3504F-CB8B-473B-B41A-C0546A7F7B30}"/>
              </a:ext>
            </a:extLst>
          </p:cNvPr>
          <p:cNvPicPr>
            <a:picLocks noChangeAspect="1"/>
          </p:cNvPicPr>
          <p:nvPr/>
        </p:nvPicPr>
        <p:blipFill rotWithShape="1">
          <a:blip r:embed="rId2">
            <a:extLst>
              <a:ext uri="{28A0092B-C50C-407E-A947-70E740481C1C}">
                <a14:useLocalDpi xmlns:a14="http://schemas.microsoft.com/office/drawing/2010/main" val="0"/>
              </a:ext>
            </a:extLst>
          </a:blip>
          <a:srcRect l="40079" r="40689" b="27469"/>
          <a:stretch/>
        </p:blipFill>
        <p:spPr>
          <a:xfrm>
            <a:off x="8778240" y="4098523"/>
            <a:ext cx="2194560" cy="2417989"/>
          </a:xfrm>
          <a:prstGeom prst="rect">
            <a:avLst/>
          </a:prstGeom>
        </p:spPr>
      </p:pic>
      <p:pic>
        <p:nvPicPr>
          <p:cNvPr id="15" name="Picture 14">
            <a:extLst>
              <a:ext uri="{FF2B5EF4-FFF2-40B4-BE49-F238E27FC236}">
                <a16:creationId xmlns:a16="http://schemas.microsoft.com/office/drawing/2014/main" id="{1865066E-8AB5-4B2F-B1B1-17FA5F304707}"/>
              </a:ext>
            </a:extLst>
          </p:cNvPr>
          <p:cNvPicPr>
            <a:picLocks noChangeAspect="1"/>
          </p:cNvPicPr>
          <p:nvPr/>
        </p:nvPicPr>
        <p:blipFill rotWithShape="1">
          <a:blip r:embed="rId2">
            <a:extLst>
              <a:ext uri="{28A0092B-C50C-407E-A947-70E740481C1C}">
                <a14:useLocalDpi xmlns:a14="http://schemas.microsoft.com/office/drawing/2010/main" val="0"/>
              </a:ext>
            </a:extLst>
          </a:blip>
          <a:srcRect l="-2145" t="85050" r="60819" b="4371"/>
          <a:stretch/>
        </p:blipFill>
        <p:spPr>
          <a:xfrm>
            <a:off x="7341325" y="6477323"/>
            <a:ext cx="4715692" cy="352697"/>
          </a:xfrm>
          <a:prstGeom prst="rect">
            <a:avLst/>
          </a:prstGeom>
        </p:spPr>
      </p:pic>
    </p:spTree>
    <p:extLst>
      <p:ext uri="{BB962C8B-B14F-4D97-AF65-F5344CB8AC3E}">
        <p14:creationId xmlns:p14="http://schemas.microsoft.com/office/powerpoint/2010/main" val="1874715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9E05-10C5-4262-BBB5-59520E02AA37}"/>
              </a:ext>
            </a:extLst>
          </p:cNvPr>
          <p:cNvSpPr>
            <a:spLocks noGrp="1"/>
          </p:cNvSpPr>
          <p:nvPr>
            <p:ph type="title"/>
          </p:nvPr>
        </p:nvSpPr>
        <p:spPr>
          <a:xfrm>
            <a:off x="609600" y="-103349"/>
            <a:ext cx="10972800" cy="1143000"/>
          </a:xfrm>
        </p:spPr>
        <p:txBody>
          <a:bodyPr/>
          <a:lstStyle/>
          <a:p>
            <a:r>
              <a:rPr lang="de-DE" dirty="0"/>
              <a:t>Data </a:t>
            </a:r>
            <a:r>
              <a:rPr lang="de-DE" dirty="0" err="1"/>
              <a:t>access</a:t>
            </a:r>
            <a:endParaRPr lang="en-GB" dirty="0"/>
          </a:p>
        </p:txBody>
      </p:sp>
      <p:sp>
        <p:nvSpPr>
          <p:cNvPr id="3" name="Content Placeholder 2">
            <a:extLst>
              <a:ext uri="{FF2B5EF4-FFF2-40B4-BE49-F238E27FC236}">
                <a16:creationId xmlns:a16="http://schemas.microsoft.com/office/drawing/2014/main" id="{693DDF59-E3D7-4A22-8639-6F8CE74B6539}"/>
              </a:ext>
            </a:extLst>
          </p:cNvPr>
          <p:cNvSpPr>
            <a:spLocks noGrp="1"/>
          </p:cNvSpPr>
          <p:nvPr>
            <p:ph idx="1"/>
          </p:nvPr>
        </p:nvSpPr>
        <p:spPr>
          <a:xfrm>
            <a:off x="413657" y="1280158"/>
            <a:ext cx="10972800" cy="3836327"/>
          </a:xfrm>
        </p:spPr>
        <p:txBody>
          <a:bodyPr/>
          <a:lstStyle/>
          <a:p>
            <a:pPr marL="0" indent="0">
              <a:buNone/>
            </a:pPr>
            <a:r>
              <a:rPr lang="en-GB" dirty="0"/>
              <a:t>Web presentation: </a:t>
            </a:r>
            <a:endParaRPr lang="en-GB" dirty="0">
              <a:hlinkClick r:id="" action="ppaction://noaction"/>
            </a:endParaRPr>
          </a:p>
          <a:p>
            <a:r>
              <a:rPr lang="en-GB" dirty="0">
                <a:hlinkClick r:id="" action="ppaction://noaction"/>
              </a:rPr>
              <a:t>https://iconology-dataset.streamlit.app/</a:t>
            </a:r>
            <a:r>
              <a:rPr lang="en-GB" dirty="0"/>
              <a:t> </a:t>
            </a:r>
          </a:p>
          <a:p>
            <a:pPr marL="0" indent="0">
              <a:buNone/>
            </a:pPr>
            <a:r>
              <a:rPr lang="en-GB" b="0" i="0" dirty="0">
                <a:effectLst/>
              </a:rPr>
              <a:t>SPARQL endpoint: </a:t>
            </a:r>
            <a:endParaRPr lang="en-GB" b="0" i="0" dirty="0">
              <a:effectLst/>
              <a:hlinkClick r:id="rId2">
                <a:extLst>
                  <a:ext uri="{A12FA001-AC4F-418D-AE19-62706E023703}">
                    <ahyp:hlinkClr xmlns:ahyp="http://schemas.microsoft.com/office/drawing/2018/hyperlinkcolor" val="tx"/>
                  </a:ext>
                </a:extLst>
              </a:hlinkClick>
            </a:endParaRPr>
          </a:p>
          <a:p>
            <a:r>
              <a:rPr lang="en-GB" b="0" i="0" u="sng" dirty="0">
                <a:solidFill>
                  <a:srgbClr val="0000FF"/>
                </a:solidFill>
                <a:effectLst/>
                <a:hlinkClick r:id="rId2">
                  <a:extLst>
                    <a:ext uri="{A12FA001-AC4F-418D-AE19-62706E023703}">
                      <ahyp:hlinkClr xmlns:ahyp="http://schemas.microsoft.com/office/drawing/2018/hyperlinkcolor" val="tx"/>
                    </a:ext>
                  </a:extLst>
                </a:hlinkClick>
              </a:rPr>
              <a:t>https://projects.dharc.unibo.it/icondataset/sparql</a:t>
            </a:r>
            <a:endParaRPr lang="en-GB" b="0" i="0" u="sng" dirty="0">
              <a:solidFill>
                <a:srgbClr val="0000FF"/>
              </a:solidFill>
              <a:effectLst/>
            </a:endParaRPr>
          </a:p>
          <a:p>
            <a:pPr marL="0" indent="0">
              <a:buNone/>
            </a:pPr>
            <a:r>
              <a:rPr lang="en-GB" dirty="0"/>
              <a:t>Permanent URL for the raw data: </a:t>
            </a:r>
            <a:endParaRPr lang="en-GB" b="0" i="0" dirty="0">
              <a:effectLst/>
            </a:endParaRPr>
          </a:p>
          <a:p>
            <a:r>
              <a:rPr lang="en-GB" b="0" i="0" u="sng" dirty="0">
                <a:solidFill>
                  <a:srgbClr val="0068C9"/>
                </a:solidFill>
                <a:effectLst/>
                <a:hlinkClick r:id="rId3"/>
              </a:rPr>
              <a:t>https://w3id.org/icon/data</a:t>
            </a:r>
            <a:r>
              <a:rPr lang="en-GB" u="sng" dirty="0">
                <a:solidFill>
                  <a:srgbClr val="0068C9"/>
                </a:solidFill>
              </a:rPr>
              <a:t> </a:t>
            </a:r>
            <a:endParaRPr lang="en-GB" b="0" i="0" u="sng" dirty="0">
              <a:solidFill>
                <a:srgbClr val="0068C9"/>
              </a:solidFill>
              <a:effectLst/>
            </a:endParaRPr>
          </a:p>
        </p:txBody>
      </p:sp>
      <p:sp>
        <p:nvSpPr>
          <p:cNvPr id="4" name="Rectangle: Rounded Corners 3">
            <a:extLst>
              <a:ext uri="{FF2B5EF4-FFF2-40B4-BE49-F238E27FC236}">
                <a16:creationId xmlns:a16="http://schemas.microsoft.com/office/drawing/2014/main" id="{EF71EFBE-8969-4F00-BA5B-931466A55122}"/>
              </a:ext>
            </a:extLst>
          </p:cNvPr>
          <p:cNvSpPr/>
          <p:nvPr/>
        </p:nvSpPr>
        <p:spPr>
          <a:xfrm>
            <a:off x="8451877" y="3958046"/>
            <a:ext cx="3502772" cy="2726942"/>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dirty="0"/>
              <a:t>Tools:</a:t>
            </a:r>
          </a:p>
          <a:p>
            <a:pPr marL="285750" indent="-285750">
              <a:buFont typeface="Arial" panose="020B0604020202020204" pitchFamily="34" charset="0"/>
              <a:buChar char="•"/>
            </a:pPr>
            <a:r>
              <a:rPr lang="de-DE" dirty="0"/>
              <a:t>Web </a:t>
            </a:r>
            <a:r>
              <a:rPr lang="de-DE" dirty="0" err="1"/>
              <a:t>presentation</a:t>
            </a:r>
            <a:r>
              <a:rPr lang="de-DE" dirty="0"/>
              <a:t>: </a:t>
            </a:r>
            <a:r>
              <a:rPr lang="de-DE" dirty="0" err="1"/>
              <a:t>Streamlit</a:t>
            </a:r>
            <a:r>
              <a:rPr lang="de-DE" dirty="0"/>
              <a:t> (Python </a:t>
            </a:r>
            <a:r>
              <a:rPr lang="de-DE" dirty="0" err="1"/>
              <a:t>based</a:t>
            </a:r>
            <a:r>
              <a:rPr lang="de-DE" dirty="0"/>
              <a:t>)</a:t>
            </a:r>
          </a:p>
          <a:p>
            <a:pPr marL="285750" indent="-285750">
              <a:buFont typeface="Arial" panose="020B0604020202020204" pitchFamily="34" charset="0"/>
              <a:buChar char="•"/>
            </a:pPr>
            <a:r>
              <a:rPr lang="de-DE" dirty="0"/>
              <a:t>Data </a:t>
            </a:r>
            <a:r>
              <a:rPr lang="de-DE" dirty="0" err="1"/>
              <a:t>access</a:t>
            </a:r>
            <a:r>
              <a:rPr lang="de-DE" dirty="0"/>
              <a:t>: </a:t>
            </a:r>
          </a:p>
          <a:p>
            <a:pPr marL="742950" lvl="1" indent="-285750">
              <a:buFont typeface="Arial" panose="020B0604020202020204" pitchFamily="34" charset="0"/>
              <a:buChar char="•"/>
            </a:pPr>
            <a:r>
              <a:rPr lang="de-DE" dirty="0"/>
              <a:t>SPARQL </a:t>
            </a:r>
            <a:r>
              <a:rPr lang="de-DE" dirty="0" err="1"/>
              <a:t>endpoint</a:t>
            </a:r>
            <a:endParaRPr lang="de-DE" dirty="0"/>
          </a:p>
          <a:p>
            <a:pPr marL="742950" lvl="1" indent="-285750">
              <a:buFont typeface="Arial" panose="020B0604020202020204" pitchFamily="34" charset="0"/>
              <a:buChar char="•"/>
            </a:pPr>
            <a:r>
              <a:rPr lang="de-DE" dirty="0"/>
              <a:t>Raw .</a:t>
            </a:r>
            <a:r>
              <a:rPr lang="de-DE" dirty="0" err="1"/>
              <a:t>ttl</a:t>
            </a:r>
            <a:r>
              <a:rPr lang="de-DE" dirty="0"/>
              <a:t> </a:t>
            </a:r>
            <a:r>
              <a:rPr lang="de-DE" dirty="0" err="1"/>
              <a:t>file</a:t>
            </a:r>
            <a:r>
              <a:rPr lang="de-DE" dirty="0"/>
              <a:t> </a:t>
            </a:r>
            <a:r>
              <a:rPr lang="de-DE" dirty="0" err="1"/>
              <a:t>with</a:t>
            </a:r>
            <a:r>
              <a:rPr lang="de-DE" dirty="0"/>
              <a:t> a permanent W3ID URL</a:t>
            </a:r>
          </a:p>
        </p:txBody>
      </p:sp>
    </p:spTree>
    <p:extLst>
      <p:ext uri="{BB962C8B-B14F-4D97-AF65-F5344CB8AC3E}">
        <p14:creationId xmlns:p14="http://schemas.microsoft.com/office/powerpoint/2010/main" val="423160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FE24A5-829C-43BE-9979-4745CC40647D}"/>
              </a:ext>
            </a:extLst>
          </p:cNvPr>
          <p:cNvSpPr>
            <a:spLocks noGrp="1"/>
          </p:cNvSpPr>
          <p:nvPr>
            <p:ph type="title"/>
          </p:nvPr>
        </p:nvSpPr>
        <p:spPr>
          <a:xfrm>
            <a:off x="609600" y="-97122"/>
            <a:ext cx="10972800" cy="1143000"/>
          </a:xfrm>
        </p:spPr>
        <p:txBody>
          <a:bodyPr/>
          <a:lstStyle/>
          <a:p>
            <a:r>
              <a:rPr lang="en-US" dirty="0"/>
              <a:t>Theoretical &amp; practical issues</a:t>
            </a:r>
            <a:endParaRPr lang="de-DE" dirty="0"/>
          </a:p>
        </p:txBody>
      </p:sp>
      <p:sp>
        <p:nvSpPr>
          <p:cNvPr id="5" name="Content Placeholder 2">
            <a:extLst>
              <a:ext uri="{FF2B5EF4-FFF2-40B4-BE49-F238E27FC236}">
                <a16:creationId xmlns:a16="http://schemas.microsoft.com/office/drawing/2014/main" id="{DD075969-4681-4F56-B581-82660DE19855}"/>
              </a:ext>
            </a:extLst>
          </p:cNvPr>
          <p:cNvSpPr>
            <a:spLocks noGrp="1"/>
          </p:cNvSpPr>
          <p:nvPr>
            <p:ph idx="1"/>
          </p:nvPr>
        </p:nvSpPr>
        <p:spPr>
          <a:xfrm>
            <a:off x="609600" y="1045879"/>
            <a:ext cx="10972800" cy="5220140"/>
          </a:xfrm>
        </p:spPr>
        <p:txBody>
          <a:bodyPr/>
          <a:lstStyle/>
          <a:p>
            <a:r>
              <a:rPr lang="en-US" dirty="0"/>
              <a:t>Data</a:t>
            </a:r>
          </a:p>
          <a:p>
            <a:pPr lvl="1"/>
            <a:r>
              <a:rPr lang="en-US" dirty="0"/>
              <a:t>No data available: limited to a case study of one art historian. Consequent limitation: no representative results </a:t>
            </a:r>
          </a:p>
          <a:p>
            <a:pPr lvl="1"/>
            <a:r>
              <a:rPr lang="de-DE" dirty="0"/>
              <a:t>Challenges in </a:t>
            </a:r>
            <a:r>
              <a:rPr lang="de-DE" dirty="0" err="1"/>
              <a:t>defining</a:t>
            </a:r>
            <a:r>
              <a:rPr lang="de-DE" dirty="0"/>
              <a:t> a </a:t>
            </a:r>
            <a:r>
              <a:rPr lang="de-DE" dirty="0" err="1"/>
              <a:t>unique</a:t>
            </a:r>
            <a:r>
              <a:rPr lang="de-DE" dirty="0"/>
              <a:t> </a:t>
            </a:r>
            <a:r>
              <a:rPr lang="de-DE" dirty="0" err="1"/>
              <a:t>model</a:t>
            </a:r>
            <a:r>
              <a:rPr lang="de-DE" dirty="0"/>
              <a:t>: multiple </a:t>
            </a:r>
            <a:r>
              <a:rPr lang="de-DE" dirty="0" err="1"/>
              <a:t>theoretical</a:t>
            </a:r>
            <a:r>
              <a:rPr lang="de-DE" dirty="0"/>
              <a:t> </a:t>
            </a:r>
            <a:r>
              <a:rPr lang="de-DE" dirty="0" err="1"/>
              <a:t>approaches</a:t>
            </a:r>
            <a:r>
              <a:rPr lang="de-DE" dirty="0"/>
              <a:t> </a:t>
            </a:r>
            <a:r>
              <a:rPr lang="de-DE" dirty="0" err="1"/>
              <a:t>available</a:t>
            </a:r>
            <a:endParaRPr lang="en-US" dirty="0"/>
          </a:p>
          <a:p>
            <a:pPr marL="457200" lvl="1" indent="0">
              <a:buNone/>
            </a:pPr>
            <a:endParaRPr lang="de-DE" dirty="0"/>
          </a:p>
          <a:p>
            <a:r>
              <a:rPr lang="en-US" dirty="0"/>
              <a:t>Skills</a:t>
            </a:r>
          </a:p>
          <a:p>
            <a:pPr lvl="1"/>
            <a:r>
              <a:rPr lang="en-US" dirty="0"/>
              <a:t>learning the skills to work with semantic data (Python, ontologies, data collection and conversion, OWL, RDF, SPARQL…)</a:t>
            </a:r>
          </a:p>
          <a:p>
            <a:pPr marL="457200" lvl="1" indent="0">
              <a:buNone/>
            </a:pPr>
            <a:endParaRPr lang="de-DE" dirty="0"/>
          </a:p>
        </p:txBody>
      </p:sp>
    </p:spTree>
    <p:extLst>
      <p:ext uri="{BB962C8B-B14F-4D97-AF65-F5344CB8AC3E}">
        <p14:creationId xmlns:p14="http://schemas.microsoft.com/office/powerpoint/2010/main" val="279921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9A4C-4D6A-48E1-AFEF-9459FEAB05C6}"/>
              </a:ext>
            </a:extLst>
          </p:cNvPr>
          <p:cNvSpPr>
            <a:spLocks noGrp="1"/>
          </p:cNvSpPr>
          <p:nvPr>
            <p:ph type="title"/>
          </p:nvPr>
        </p:nvSpPr>
        <p:spPr/>
        <p:txBody>
          <a:bodyPr/>
          <a:lstStyle/>
          <a:p>
            <a:r>
              <a:rPr lang="en-GB" dirty="0"/>
              <a:t>Historical context: the Schism of Utrecht</a:t>
            </a:r>
            <a:endParaRPr lang="de-DE" dirty="0"/>
          </a:p>
        </p:txBody>
      </p:sp>
      <p:sp>
        <p:nvSpPr>
          <p:cNvPr id="3" name="Content Placeholder 2">
            <a:extLst>
              <a:ext uri="{FF2B5EF4-FFF2-40B4-BE49-F238E27FC236}">
                <a16:creationId xmlns:a16="http://schemas.microsoft.com/office/drawing/2014/main" id="{38977F19-E520-42D4-966B-7445BE6EA031}"/>
              </a:ext>
            </a:extLst>
          </p:cNvPr>
          <p:cNvSpPr>
            <a:spLocks noGrp="1"/>
          </p:cNvSpPr>
          <p:nvPr>
            <p:ph idx="1"/>
          </p:nvPr>
        </p:nvSpPr>
        <p:spPr/>
        <p:txBody>
          <a:bodyPr/>
          <a:lstStyle/>
          <a:p>
            <a:r>
              <a:rPr lang="en-US" dirty="0"/>
              <a:t>Suspension of Apostolic Vicar Petrus </a:t>
            </a:r>
            <a:r>
              <a:rPr lang="en-US" dirty="0" err="1"/>
              <a:t>Codde</a:t>
            </a:r>
            <a:r>
              <a:rPr lang="en-US" dirty="0"/>
              <a:t> (1702)</a:t>
            </a:r>
          </a:p>
          <a:p>
            <a:r>
              <a:rPr lang="en-US" dirty="0"/>
              <a:t>Election of Cornelis </a:t>
            </a:r>
            <a:r>
              <a:rPr lang="en-US" dirty="0" err="1"/>
              <a:t>Steenoven</a:t>
            </a:r>
            <a:r>
              <a:rPr lang="en-US" dirty="0"/>
              <a:t> (1723)</a:t>
            </a:r>
          </a:p>
          <a:p>
            <a:r>
              <a:rPr lang="en-US" dirty="0"/>
              <a:t>Roman Catholic Church vs </a:t>
            </a:r>
            <a:r>
              <a:rPr lang="nl-NL" dirty="0"/>
              <a:t>Roomsch-Katholieke </a:t>
            </a:r>
          </a:p>
          <a:p>
            <a:pPr marL="0" indent="0">
              <a:buNone/>
            </a:pPr>
            <a:r>
              <a:rPr lang="nl-NL" dirty="0"/>
              <a:t>    Kerk der Oud-Bisschoppelijke Cleresie</a:t>
            </a:r>
          </a:p>
          <a:p>
            <a:pPr marL="0" indent="0">
              <a:buNone/>
            </a:pPr>
            <a:r>
              <a:rPr lang="nl-NL" i="1" dirty="0"/>
              <a:t>    </a:t>
            </a:r>
            <a:r>
              <a:rPr lang="en-US" dirty="0"/>
              <a:t>(nowadays Old Catholic Church)</a:t>
            </a:r>
            <a:endParaRPr lang="de-DE" dirty="0"/>
          </a:p>
        </p:txBody>
      </p:sp>
      <p:pic>
        <p:nvPicPr>
          <p:cNvPr id="5" name="Picture 4">
            <a:extLst>
              <a:ext uri="{FF2B5EF4-FFF2-40B4-BE49-F238E27FC236}">
                <a16:creationId xmlns:a16="http://schemas.microsoft.com/office/drawing/2014/main" id="{EEA7239B-1EBC-432B-8E22-0D1164157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3536" y="3799160"/>
            <a:ext cx="3659334" cy="2973209"/>
          </a:xfrm>
          <a:prstGeom prst="rect">
            <a:avLst/>
          </a:prstGeom>
        </p:spPr>
      </p:pic>
      <p:sp>
        <p:nvSpPr>
          <p:cNvPr id="4" name="TextBox 3">
            <a:extLst>
              <a:ext uri="{FF2B5EF4-FFF2-40B4-BE49-F238E27FC236}">
                <a16:creationId xmlns:a16="http://schemas.microsoft.com/office/drawing/2014/main" id="{839A999B-02A3-4D37-8E5E-EC8BE0D7E65D}"/>
              </a:ext>
            </a:extLst>
          </p:cNvPr>
          <p:cNvSpPr txBox="1"/>
          <p:nvPr/>
        </p:nvSpPr>
        <p:spPr>
          <a:xfrm>
            <a:off x="7299053" y="6556925"/>
            <a:ext cx="1154483" cy="215444"/>
          </a:xfrm>
          <a:prstGeom prst="rect">
            <a:avLst/>
          </a:prstGeom>
          <a:noFill/>
        </p:spPr>
        <p:txBody>
          <a:bodyPr wrap="none" rtlCol="0">
            <a:spAutoFit/>
          </a:bodyPr>
          <a:lstStyle/>
          <a:p>
            <a:r>
              <a:rPr lang="de-DE" sz="800" dirty="0">
                <a:hlinkClick r:id="rId4"/>
              </a:rPr>
              <a:t>Wikimedia Commons</a:t>
            </a:r>
            <a:endParaRPr lang="de-DE" sz="800" dirty="0"/>
          </a:p>
        </p:txBody>
      </p:sp>
      <p:sp>
        <p:nvSpPr>
          <p:cNvPr id="6" name="Title 1">
            <a:extLst>
              <a:ext uri="{FF2B5EF4-FFF2-40B4-BE49-F238E27FC236}">
                <a16:creationId xmlns:a16="http://schemas.microsoft.com/office/drawing/2014/main" id="{852408E3-27E8-4683-A6C5-3BD616332DE0}"/>
              </a:ext>
            </a:extLst>
          </p:cNvPr>
          <p:cNvSpPr txBox="1">
            <a:spLocks/>
          </p:cNvSpPr>
          <p:nvPr/>
        </p:nvSpPr>
        <p:spPr bwMode="auto">
          <a:xfrm>
            <a:off x="290762" y="-13617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en-GB" dirty="0"/>
              <a:t>Project 2</a:t>
            </a:r>
            <a:endParaRPr lang="de-DE" dirty="0"/>
          </a:p>
        </p:txBody>
      </p:sp>
    </p:spTree>
    <p:extLst>
      <p:ext uri="{BB962C8B-B14F-4D97-AF65-F5344CB8AC3E}">
        <p14:creationId xmlns:p14="http://schemas.microsoft.com/office/powerpoint/2010/main" val="233165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112A-ACC7-4AF0-A682-9360BD24A5E7}"/>
              </a:ext>
            </a:extLst>
          </p:cNvPr>
          <p:cNvSpPr>
            <a:spLocks noGrp="1"/>
          </p:cNvSpPr>
          <p:nvPr>
            <p:ph type="title"/>
          </p:nvPr>
        </p:nvSpPr>
        <p:spPr/>
        <p:txBody>
          <a:bodyPr/>
          <a:lstStyle/>
          <a:p>
            <a:r>
              <a:rPr lang="en-GB" dirty="0"/>
              <a:t>Project outline</a:t>
            </a:r>
            <a:endParaRPr lang="de-DE" dirty="0"/>
          </a:p>
        </p:txBody>
      </p:sp>
      <p:sp>
        <p:nvSpPr>
          <p:cNvPr id="3" name="Content Placeholder 2">
            <a:extLst>
              <a:ext uri="{FF2B5EF4-FFF2-40B4-BE49-F238E27FC236}">
                <a16:creationId xmlns:a16="http://schemas.microsoft.com/office/drawing/2014/main" id="{77B2626A-ECB8-4A9E-92A2-2D586C89B161}"/>
              </a:ext>
            </a:extLst>
          </p:cNvPr>
          <p:cNvSpPr>
            <a:spLocks noGrp="1"/>
          </p:cNvSpPr>
          <p:nvPr>
            <p:ph idx="1"/>
          </p:nvPr>
        </p:nvSpPr>
        <p:spPr/>
        <p:txBody>
          <a:bodyPr/>
          <a:lstStyle/>
          <a:p>
            <a:r>
              <a:rPr lang="en-GB" dirty="0"/>
              <a:t>Lay experience and behaviour</a:t>
            </a:r>
          </a:p>
          <a:p>
            <a:r>
              <a:rPr lang="en-GB" dirty="0"/>
              <a:t>Period c. 1680 – c. 1775</a:t>
            </a:r>
          </a:p>
          <a:p>
            <a:r>
              <a:rPr lang="en-GB" dirty="0"/>
              <a:t>Confessional coexistence and the practice of religious toleration</a:t>
            </a:r>
          </a:p>
          <a:p>
            <a:r>
              <a:rPr lang="en-GB" dirty="0"/>
              <a:t>Lay agency and religious choice</a:t>
            </a:r>
          </a:p>
        </p:txBody>
      </p:sp>
    </p:spTree>
    <p:extLst>
      <p:ext uri="{BB962C8B-B14F-4D97-AF65-F5344CB8AC3E}">
        <p14:creationId xmlns:p14="http://schemas.microsoft.com/office/powerpoint/2010/main" val="265446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0C6-10B0-4F13-8AB3-3448864487F0}"/>
              </a:ext>
            </a:extLst>
          </p:cNvPr>
          <p:cNvSpPr>
            <a:spLocks noGrp="1"/>
          </p:cNvSpPr>
          <p:nvPr>
            <p:ph type="title"/>
          </p:nvPr>
        </p:nvSpPr>
        <p:spPr/>
        <p:txBody>
          <a:bodyPr/>
          <a:lstStyle/>
          <a:p>
            <a:r>
              <a:rPr lang="en-US" sz="4000" dirty="0"/>
              <a:t>Sources</a:t>
            </a:r>
            <a:endParaRPr lang="de-DE" sz="4000" dirty="0"/>
          </a:p>
        </p:txBody>
      </p:sp>
      <p:pic>
        <p:nvPicPr>
          <p:cNvPr id="4" name="Picture 3">
            <a:extLst>
              <a:ext uri="{FF2B5EF4-FFF2-40B4-BE49-F238E27FC236}">
                <a16:creationId xmlns:a16="http://schemas.microsoft.com/office/drawing/2014/main" id="{C40269A8-A51D-4894-A254-3AEFCEEB3297}"/>
              </a:ext>
            </a:extLst>
          </p:cNvPr>
          <p:cNvPicPr>
            <a:picLocks noChangeAspect="1"/>
          </p:cNvPicPr>
          <p:nvPr/>
        </p:nvPicPr>
        <p:blipFill rotWithShape="1">
          <a:blip r:embed="rId2"/>
          <a:srcRect l="15385" t="21691" r="28269" b="3495"/>
          <a:stretch/>
        </p:blipFill>
        <p:spPr>
          <a:xfrm>
            <a:off x="2849515" y="1883124"/>
            <a:ext cx="6492970" cy="4714606"/>
          </a:xfrm>
          <a:prstGeom prst="rect">
            <a:avLst/>
          </a:prstGeom>
        </p:spPr>
      </p:pic>
      <p:sp>
        <p:nvSpPr>
          <p:cNvPr id="3" name="TextBox 2">
            <a:extLst>
              <a:ext uri="{FF2B5EF4-FFF2-40B4-BE49-F238E27FC236}">
                <a16:creationId xmlns:a16="http://schemas.microsoft.com/office/drawing/2014/main" id="{D6DC6D5E-265D-4794-B2F3-41609C2CB7FF}"/>
              </a:ext>
            </a:extLst>
          </p:cNvPr>
          <p:cNvSpPr txBox="1"/>
          <p:nvPr/>
        </p:nvSpPr>
        <p:spPr>
          <a:xfrm>
            <a:off x="9909110" y="2245567"/>
            <a:ext cx="2108719" cy="3416320"/>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“1756. 8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Septe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[m]bris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baptizatus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Henricus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fil. leg. Jacobi van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Haeften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Mariae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Voet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conjugum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Susc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Clemens van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Haeften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Cornelia van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Haeften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wed. Henrici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Sipkes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cxnSp>
        <p:nvCxnSpPr>
          <p:cNvPr id="10" name="Straight Arrow Connector 9">
            <a:extLst>
              <a:ext uri="{FF2B5EF4-FFF2-40B4-BE49-F238E27FC236}">
                <a16:creationId xmlns:a16="http://schemas.microsoft.com/office/drawing/2014/main" id="{128605E3-006F-4938-AAC9-7C05AF441285}"/>
              </a:ext>
            </a:extLst>
          </p:cNvPr>
          <p:cNvCxnSpPr>
            <a:cxnSpLocks/>
          </p:cNvCxnSpPr>
          <p:nvPr/>
        </p:nvCxnSpPr>
        <p:spPr>
          <a:xfrm flipH="1">
            <a:off x="7707085" y="4223657"/>
            <a:ext cx="2265176" cy="0"/>
          </a:xfrm>
          <a:prstGeom prst="straightConnector1">
            <a:avLst/>
          </a:prstGeom>
          <a:ln w="825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621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30C6-10B0-4F13-8AB3-3448864487F0}"/>
              </a:ext>
            </a:extLst>
          </p:cNvPr>
          <p:cNvSpPr>
            <a:spLocks noGrp="1"/>
          </p:cNvSpPr>
          <p:nvPr>
            <p:ph type="title"/>
          </p:nvPr>
        </p:nvSpPr>
        <p:spPr/>
        <p:txBody>
          <a:bodyPr/>
          <a:lstStyle/>
          <a:p>
            <a:r>
              <a:rPr lang="en-US" sz="4000" dirty="0"/>
              <a:t>Data transformation</a:t>
            </a:r>
            <a:endParaRPr lang="de-DE" sz="4000" dirty="0"/>
          </a:p>
        </p:txBody>
      </p:sp>
      <p:pic>
        <p:nvPicPr>
          <p:cNvPr id="4" name="Picture 3">
            <a:extLst>
              <a:ext uri="{FF2B5EF4-FFF2-40B4-BE49-F238E27FC236}">
                <a16:creationId xmlns:a16="http://schemas.microsoft.com/office/drawing/2014/main" id="{C40269A8-A51D-4894-A254-3AEFCEEB3297}"/>
              </a:ext>
            </a:extLst>
          </p:cNvPr>
          <p:cNvPicPr>
            <a:picLocks noChangeAspect="1"/>
          </p:cNvPicPr>
          <p:nvPr/>
        </p:nvPicPr>
        <p:blipFill rotWithShape="1">
          <a:blip r:embed="rId2"/>
          <a:srcRect l="15385" t="21691" r="28269" b="3495"/>
          <a:stretch/>
        </p:blipFill>
        <p:spPr>
          <a:xfrm>
            <a:off x="64477" y="1865103"/>
            <a:ext cx="4005206" cy="2908218"/>
          </a:xfrm>
          <a:prstGeom prst="rect">
            <a:avLst/>
          </a:prstGeom>
        </p:spPr>
      </p:pic>
      <p:pic>
        <p:nvPicPr>
          <p:cNvPr id="5" name="Picture 4">
            <a:extLst>
              <a:ext uri="{FF2B5EF4-FFF2-40B4-BE49-F238E27FC236}">
                <a16:creationId xmlns:a16="http://schemas.microsoft.com/office/drawing/2014/main" id="{D6953DDE-697E-4125-BFCE-CAEBF296F142}"/>
              </a:ext>
            </a:extLst>
          </p:cNvPr>
          <p:cNvPicPr>
            <a:picLocks noChangeAspect="1"/>
          </p:cNvPicPr>
          <p:nvPr/>
        </p:nvPicPr>
        <p:blipFill rotWithShape="1">
          <a:blip r:embed="rId3"/>
          <a:srcRect l="9231" t="8857" r="43850" b="21077"/>
          <a:stretch/>
        </p:blipFill>
        <p:spPr>
          <a:xfrm>
            <a:off x="4614806" y="1865103"/>
            <a:ext cx="3540369" cy="2891306"/>
          </a:xfrm>
          <a:prstGeom prst="rect">
            <a:avLst/>
          </a:prstGeom>
        </p:spPr>
      </p:pic>
      <p:pic>
        <p:nvPicPr>
          <p:cNvPr id="6" name="Picture 5">
            <a:extLst>
              <a:ext uri="{FF2B5EF4-FFF2-40B4-BE49-F238E27FC236}">
                <a16:creationId xmlns:a16="http://schemas.microsoft.com/office/drawing/2014/main" id="{9E91803E-2403-4CFD-AF7D-29A6E683FCAE}"/>
              </a:ext>
            </a:extLst>
          </p:cNvPr>
          <p:cNvPicPr>
            <a:picLocks noChangeAspect="1"/>
          </p:cNvPicPr>
          <p:nvPr/>
        </p:nvPicPr>
        <p:blipFill rotWithShape="1">
          <a:blip r:embed="rId4"/>
          <a:srcRect l="30241" t="5077" r="30817" b="2176"/>
          <a:stretch/>
        </p:blipFill>
        <p:spPr>
          <a:xfrm>
            <a:off x="9055356" y="1865103"/>
            <a:ext cx="2943214" cy="3833446"/>
          </a:xfrm>
          <a:prstGeom prst="rect">
            <a:avLst/>
          </a:prstGeom>
        </p:spPr>
      </p:pic>
      <p:sp>
        <p:nvSpPr>
          <p:cNvPr id="7" name="Arrow: Right 6">
            <a:extLst>
              <a:ext uri="{FF2B5EF4-FFF2-40B4-BE49-F238E27FC236}">
                <a16:creationId xmlns:a16="http://schemas.microsoft.com/office/drawing/2014/main" id="{CDB55A03-2F27-448F-871C-006A8B5D429B}"/>
              </a:ext>
            </a:extLst>
          </p:cNvPr>
          <p:cNvSpPr/>
          <p:nvPr/>
        </p:nvSpPr>
        <p:spPr>
          <a:xfrm>
            <a:off x="4149969" y="3138210"/>
            <a:ext cx="608210" cy="2907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Arrow: Right 7">
            <a:extLst>
              <a:ext uri="{FF2B5EF4-FFF2-40B4-BE49-F238E27FC236}">
                <a16:creationId xmlns:a16="http://schemas.microsoft.com/office/drawing/2014/main" id="{692341C9-1D43-413D-BE92-FA00737D0E70}"/>
              </a:ext>
            </a:extLst>
          </p:cNvPr>
          <p:cNvSpPr/>
          <p:nvPr/>
        </p:nvSpPr>
        <p:spPr>
          <a:xfrm>
            <a:off x="8396193" y="3138210"/>
            <a:ext cx="608210" cy="2907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3872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6E05-A720-473D-AA0F-FF46AB80AED1}"/>
              </a:ext>
            </a:extLst>
          </p:cNvPr>
          <p:cNvSpPr>
            <a:spLocks noGrp="1"/>
          </p:cNvSpPr>
          <p:nvPr>
            <p:ph type="title"/>
          </p:nvPr>
        </p:nvSpPr>
        <p:spPr/>
        <p:txBody>
          <a:bodyPr/>
          <a:lstStyle/>
          <a:p>
            <a:r>
              <a:rPr lang="en-US" dirty="0"/>
              <a:t>Content</a:t>
            </a:r>
            <a:endParaRPr lang="de-DE" dirty="0"/>
          </a:p>
        </p:txBody>
      </p:sp>
      <p:sp>
        <p:nvSpPr>
          <p:cNvPr id="3" name="Content Placeholder 2">
            <a:extLst>
              <a:ext uri="{FF2B5EF4-FFF2-40B4-BE49-F238E27FC236}">
                <a16:creationId xmlns:a16="http://schemas.microsoft.com/office/drawing/2014/main" id="{FEA29B4C-C9B8-4CB1-86C0-0CB95FCAE895}"/>
              </a:ext>
            </a:extLst>
          </p:cNvPr>
          <p:cNvSpPr>
            <a:spLocks noGrp="1"/>
          </p:cNvSpPr>
          <p:nvPr>
            <p:ph idx="1"/>
          </p:nvPr>
        </p:nvSpPr>
        <p:spPr>
          <a:xfrm>
            <a:off x="609600" y="2148043"/>
            <a:ext cx="10972800" cy="4358504"/>
          </a:xfrm>
        </p:spPr>
        <p:txBody>
          <a:bodyPr/>
          <a:lstStyle/>
          <a:p>
            <a:r>
              <a:rPr lang="en-US" dirty="0"/>
              <a:t>Two project presentations</a:t>
            </a:r>
          </a:p>
          <a:p>
            <a:pPr lvl="1"/>
            <a:r>
              <a:rPr lang="de-DE" dirty="0"/>
              <a:t>Research </a:t>
            </a:r>
            <a:r>
              <a:rPr lang="de-DE" dirty="0" err="1"/>
              <a:t>question</a:t>
            </a:r>
            <a:r>
              <a:rPr lang="de-DE" dirty="0"/>
              <a:t>(s)</a:t>
            </a:r>
          </a:p>
          <a:p>
            <a:pPr lvl="1"/>
            <a:r>
              <a:rPr lang="de-DE" dirty="0"/>
              <a:t>Data </a:t>
            </a:r>
            <a:r>
              <a:rPr lang="de-DE" dirty="0" err="1"/>
              <a:t>or</a:t>
            </a:r>
            <a:r>
              <a:rPr lang="de-DE" dirty="0"/>
              <a:t> source </a:t>
            </a:r>
            <a:r>
              <a:rPr lang="de-DE" dirty="0" err="1"/>
              <a:t>corpus</a:t>
            </a:r>
            <a:r>
              <a:rPr lang="de-DE" dirty="0"/>
              <a:t>/</a:t>
            </a:r>
            <a:r>
              <a:rPr lang="de-DE" dirty="0" err="1"/>
              <a:t>corpora</a:t>
            </a:r>
            <a:endParaRPr lang="de-DE" dirty="0"/>
          </a:p>
          <a:p>
            <a:pPr lvl="1"/>
            <a:r>
              <a:rPr lang="de-DE" dirty="0"/>
              <a:t>Modelling </a:t>
            </a:r>
            <a:r>
              <a:rPr lang="de-DE" dirty="0" err="1"/>
              <a:t>the</a:t>
            </a:r>
            <a:r>
              <a:rPr lang="de-DE" dirty="0"/>
              <a:t> </a:t>
            </a:r>
            <a:r>
              <a:rPr lang="de-DE" dirty="0" err="1"/>
              <a:t>data</a:t>
            </a:r>
            <a:endParaRPr lang="de-DE" dirty="0"/>
          </a:p>
          <a:p>
            <a:pPr lvl="1"/>
            <a:r>
              <a:rPr lang="de-DE" dirty="0"/>
              <a:t>Tools </a:t>
            </a:r>
            <a:r>
              <a:rPr lang="de-DE" dirty="0" err="1"/>
              <a:t>used</a:t>
            </a:r>
            <a:endParaRPr lang="de-DE" dirty="0"/>
          </a:p>
          <a:p>
            <a:pPr lvl="1"/>
            <a:r>
              <a:rPr lang="de-DE" dirty="0" err="1"/>
              <a:t>Theoretical</a:t>
            </a:r>
            <a:r>
              <a:rPr lang="de-DE" dirty="0"/>
              <a:t> &amp; </a:t>
            </a:r>
            <a:r>
              <a:rPr lang="de-DE" dirty="0" err="1"/>
              <a:t>practical</a:t>
            </a:r>
            <a:r>
              <a:rPr lang="de-DE" dirty="0"/>
              <a:t> </a:t>
            </a:r>
            <a:r>
              <a:rPr lang="de-DE" dirty="0" err="1"/>
              <a:t>issues</a:t>
            </a:r>
            <a:r>
              <a:rPr lang="de-DE" dirty="0"/>
              <a:t>/</a:t>
            </a:r>
            <a:r>
              <a:rPr lang="de-DE" dirty="0" err="1"/>
              <a:t>lessons</a:t>
            </a:r>
            <a:endParaRPr lang="de-DE" dirty="0"/>
          </a:p>
          <a:p>
            <a:r>
              <a:rPr lang="en-US" dirty="0"/>
              <a:t>Conclusion</a:t>
            </a:r>
          </a:p>
          <a:p>
            <a:r>
              <a:rPr lang="en-US" dirty="0"/>
              <a:t>Q &amp; A/Group discussion</a:t>
            </a:r>
          </a:p>
        </p:txBody>
      </p:sp>
    </p:spTree>
    <p:extLst>
      <p:ext uri="{BB962C8B-B14F-4D97-AF65-F5344CB8AC3E}">
        <p14:creationId xmlns:p14="http://schemas.microsoft.com/office/powerpoint/2010/main" val="404581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A47C-2A67-4D37-8FE5-29800897C949}"/>
              </a:ext>
            </a:extLst>
          </p:cNvPr>
          <p:cNvSpPr>
            <a:spLocks noGrp="1"/>
          </p:cNvSpPr>
          <p:nvPr>
            <p:ph type="title"/>
          </p:nvPr>
        </p:nvSpPr>
        <p:spPr/>
        <p:txBody>
          <a:bodyPr/>
          <a:lstStyle/>
          <a:p>
            <a:r>
              <a:rPr lang="en-GB" dirty="0"/>
              <a:t>Data export</a:t>
            </a:r>
            <a:endParaRPr lang="de-DE" dirty="0"/>
          </a:p>
        </p:txBody>
      </p:sp>
      <p:pic>
        <p:nvPicPr>
          <p:cNvPr id="5" name="Picture 4">
            <a:extLst>
              <a:ext uri="{FF2B5EF4-FFF2-40B4-BE49-F238E27FC236}">
                <a16:creationId xmlns:a16="http://schemas.microsoft.com/office/drawing/2014/main" id="{D60864AB-0301-4BE8-B68A-289E67335A00}"/>
              </a:ext>
            </a:extLst>
          </p:cNvPr>
          <p:cNvPicPr>
            <a:picLocks noChangeAspect="1"/>
          </p:cNvPicPr>
          <p:nvPr/>
        </p:nvPicPr>
        <p:blipFill rotWithShape="1">
          <a:blip r:embed="rId2"/>
          <a:srcRect l="1123" t="20384" r="817" b="2343"/>
          <a:stretch/>
        </p:blipFill>
        <p:spPr>
          <a:xfrm>
            <a:off x="870857" y="1940042"/>
            <a:ext cx="10450285" cy="4529183"/>
          </a:xfrm>
          <a:prstGeom prst="rect">
            <a:avLst/>
          </a:prstGeom>
        </p:spPr>
      </p:pic>
    </p:spTree>
    <p:extLst>
      <p:ext uri="{BB962C8B-B14F-4D97-AF65-F5344CB8AC3E}">
        <p14:creationId xmlns:p14="http://schemas.microsoft.com/office/powerpoint/2010/main" val="243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D073-2EF3-4AC3-8A69-057CEA880E01}"/>
              </a:ext>
            </a:extLst>
          </p:cNvPr>
          <p:cNvSpPr>
            <a:spLocks noGrp="1"/>
          </p:cNvSpPr>
          <p:nvPr>
            <p:ph type="title"/>
          </p:nvPr>
        </p:nvSpPr>
        <p:spPr>
          <a:xfrm>
            <a:off x="609600" y="557370"/>
            <a:ext cx="10972800" cy="1143000"/>
          </a:xfrm>
        </p:spPr>
        <p:txBody>
          <a:bodyPr/>
          <a:lstStyle/>
          <a:p>
            <a:r>
              <a:rPr lang="en-US" dirty="0"/>
              <a:t>Data export, standardization, and enrichment</a:t>
            </a:r>
            <a:endParaRPr lang="de-DE" dirty="0"/>
          </a:p>
        </p:txBody>
      </p:sp>
      <p:pic>
        <p:nvPicPr>
          <p:cNvPr id="4" name="Picture 3">
            <a:extLst>
              <a:ext uri="{FF2B5EF4-FFF2-40B4-BE49-F238E27FC236}">
                <a16:creationId xmlns:a16="http://schemas.microsoft.com/office/drawing/2014/main" id="{E9EBF2A8-48AF-4EC5-B41C-B22B1B889C43}"/>
              </a:ext>
            </a:extLst>
          </p:cNvPr>
          <p:cNvPicPr>
            <a:picLocks noChangeAspect="1"/>
          </p:cNvPicPr>
          <p:nvPr/>
        </p:nvPicPr>
        <p:blipFill rotWithShape="1">
          <a:blip r:embed="rId2"/>
          <a:srcRect l="1346" t="18618" r="16154" b="64047"/>
          <a:stretch/>
        </p:blipFill>
        <p:spPr>
          <a:xfrm>
            <a:off x="89817" y="1929296"/>
            <a:ext cx="11892398" cy="2089445"/>
          </a:xfrm>
          <a:prstGeom prst="rect">
            <a:avLst/>
          </a:prstGeom>
        </p:spPr>
      </p:pic>
      <p:sp>
        <p:nvSpPr>
          <p:cNvPr id="5" name="Oval 4">
            <a:extLst>
              <a:ext uri="{FF2B5EF4-FFF2-40B4-BE49-F238E27FC236}">
                <a16:creationId xmlns:a16="http://schemas.microsoft.com/office/drawing/2014/main" id="{EE7A2611-A5DD-4434-974D-FDC7E944C366}"/>
              </a:ext>
            </a:extLst>
          </p:cNvPr>
          <p:cNvSpPr/>
          <p:nvPr/>
        </p:nvSpPr>
        <p:spPr>
          <a:xfrm>
            <a:off x="0" y="1929295"/>
            <a:ext cx="824182" cy="2188615"/>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6" name="Oval 5">
            <a:extLst>
              <a:ext uri="{FF2B5EF4-FFF2-40B4-BE49-F238E27FC236}">
                <a16:creationId xmlns:a16="http://schemas.microsoft.com/office/drawing/2014/main" id="{318DA032-BA34-4397-A3F7-85ADD1A75F4F}"/>
              </a:ext>
            </a:extLst>
          </p:cNvPr>
          <p:cNvSpPr/>
          <p:nvPr/>
        </p:nvSpPr>
        <p:spPr>
          <a:xfrm>
            <a:off x="5374433" y="1929296"/>
            <a:ext cx="964163" cy="2294361"/>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470029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E9EA-000B-438A-ABB6-B3C13B701E48}"/>
              </a:ext>
            </a:extLst>
          </p:cNvPr>
          <p:cNvSpPr>
            <a:spLocks noGrp="1"/>
          </p:cNvSpPr>
          <p:nvPr>
            <p:ph type="title"/>
          </p:nvPr>
        </p:nvSpPr>
        <p:spPr>
          <a:xfrm>
            <a:off x="416767" y="-66026"/>
            <a:ext cx="10972800" cy="1005308"/>
          </a:xfrm>
        </p:spPr>
        <p:txBody>
          <a:bodyPr/>
          <a:lstStyle/>
          <a:p>
            <a:r>
              <a:rPr lang="en-GB" dirty="0"/>
              <a:t>Staging database (Excel)</a:t>
            </a:r>
            <a:endParaRPr lang="de-DE" dirty="0"/>
          </a:p>
        </p:txBody>
      </p:sp>
      <p:pic>
        <p:nvPicPr>
          <p:cNvPr id="4" name="Picture 3">
            <a:extLst>
              <a:ext uri="{FF2B5EF4-FFF2-40B4-BE49-F238E27FC236}">
                <a16:creationId xmlns:a16="http://schemas.microsoft.com/office/drawing/2014/main" id="{7C6E94CF-7C9E-4A87-BB14-3487734FBAD7}"/>
              </a:ext>
            </a:extLst>
          </p:cNvPr>
          <p:cNvPicPr>
            <a:picLocks noChangeAspect="1"/>
          </p:cNvPicPr>
          <p:nvPr/>
        </p:nvPicPr>
        <p:blipFill rotWithShape="1">
          <a:blip r:embed="rId3"/>
          <a:srcRect l="1346" t="18618" r="16154" b="74330"/>
          <a:stretch/>
        </p:blipFill>
        <p:spPr>
          <a:xfrm>
            <a:off x="149801" y="1192547"/>
            <a:ext cx="11892398" cy="850029"/>
          </a:xfrm>
          <a:prstGeom prst="rect">
            <a:avLst/>
          </a:prstGeom>
        </p:spPr>
      </p:pic>
      <p:pic>
        <p:nvPicPr>
          <p:cNvPr id="8" name="Picture 7">
            <a:extLst>
              <a:ext uri="{FF2B5EF4-FFF2-40B4-BE49-F238E27FC236}">
                <a16:creationId xmlns:a16="http://schemas.microsoft.com/office/drawing/2014/main" id="{A99729A8-5DDD-4B1D-A766-C86670D1DA89}"/>
              </a:ext>
            </a:extLst>
          </p:cNvPr>
          <p:cNvPicPr>
            <a:picLocks noChangeAspect="1"/>
          </p:cNvPicPr>
          <p:nvPr/>
        </p:nvPicPr>
        <p:blipFill rotWithShape="1">
          <a:blip r:embed="rId4"/>
          <a:srcRect l="1067" t="20293" r="28622" b="68019"/>
          <a:stretch/>
        </p:blipFill>
        <p:spPr>
          <a:xfrm>
            <a:off x="77405" y="2517833"/>
            <a:ext cx="11905878" cy="1088572"/>
          </a:xfrm>
          <a:prstGeom prst="rect">
            <a:avLst/>
          </a:prstGeom>
        </p:spPr>
      </p:pic>
      <p:pic>
        <p:nvPicPr>
          <p:cNvPr id="10" name="Picture 9">
            <a:extLst>
              <a:ext uri="{FF2B5EF4-FFF2-40B4-BE49-F238E27FC236}">
                <a16:creationId xmlns:a16="http://schemas.microsoft.com/office/drawing/2014/main" id="{C3964F3B-3BB1-43B6-87A2-848ED68E0B1D}"/>
              </a:ext>
            </a:extLst>
          </p:cNvPr>
          <p:cNvPicPr>
            <a:picLocks noChangeAspect="1"/>
          </p:cNvPicPr>
          <p:nvPr/>
        </p:nvPicPr>
        <p:blipFill rotWithShape="1">
          <a:blip r:embed="rId5"/>
          <a:srcRect l="1118" t="67138" r="56174" b="24327"/>
          <a:stretch/>
        </p:blipFill>
        <p:spPr>
          <a:xfrm>
            <a:off x="100478" y="4137750"/>
            <a:ext cx="9031636" cy="992625"/>
          </a:xfrm>
          <a:prstGeom prst="rect">
            <a:avLst/>
          </a:prstGeom>
        </p:spPr>
      </p:pic>
      <p:sp>
        <p:nvSpPr>
          <p:cNvPr id="11" name="TextBox 10">
            <a:extLst>
              <a:ext uri="{FF2B5EF4-FFF2-40B4-BE49-F238E27FC236}">
                <a16:creationId xmlns:a16="http://schemas.microsoft.com/office/drawing/2014/main" id="{63E2FE40-5C96-41C7-ABF5-B1848DC6B6B7}"/>
              </a:ext>
            </a:extLst>
          </p:cNvPr>
          <p:cNvSpPr txBox="1"/>
          <p:nvPr/>
        </p:nvSpPr>
        <p:spPr>
          <a:xfrm>
            <a:off x="62203" y="827059"/>
            <a:ext cx="1973617"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Overview baptisms</a:t>
            </a:r>
            <a:endParaRPr lang="de-DE"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5A164A-A6C5-4BAE-9B1D-BC74200D346A}"/>
              </a:ext>
            </a:extLst>
          </p:cNvPr>
          <p:cNvSpPr txBox="1"/>
          <p:nvPr/>
        </p:nvSpPr>
        <p:spPr>
          <a:xfrm>
            <a:off x="-12786" y="3703235"/>
            <a:ext cx="2255746" cy="369332"/>
          </a:xfrm>
          <a:prstGeom prst="rect">
            <a:avLst/>
          </a:prstGeom>
          <a:noFill/>
        </p:spPr>
        <p:txBody>
          <a:bodyPr wrap="none" rtlCol="0">
            <a:spAutoFit/>
          </a:bodyPr>
          <a:lstStyle/>
          <a:p>
            <a:r>
              <a:rPr lang="en-GB" i="1" dirty="0" err="1">
                <a:latin typeface="Times New Roman" panose="02020603050405020304" pitchFamily="18" charset="0"/>
                <a:cs typeface="Times New Roman" panose="02020603050405020304" pitchFamily="18" charset="0"/>
              </a:rPr>
              <a:t>Events_baptisms</a:t>
            </a:r>
            <a:r>
              <a:rPr lang="en-GB" i="1" dirty="0">
                <a:latin typeface="Times New Roman" panose="02020603050405020304" pitchFamily="18" charset="0"/>
                <a:cs typeface="Times New Roman" panose="02020603050405020304" pitchFamily="18" charset="0"/>
              </a:rPr>
              <a:t> table</a:t>
            </a:r>
            <a:endParaRPr lang="de-DE"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E0EB2E2-1FA7-473F-B638-1F0D960129C8}"/>
              </a:ext>
            </a:extLst>
          </p:cNvPr>
          <p:cNvSpPr txBox="1"/>
          <p:nvPr/>
        </p:nvSpPr>
        <p:spPr>
          <a:xfrm>
            <a:off x="44357" y="2171613"/>
            <a:ext cx="1345240"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People table</a:t>
            </a:r>
            <a:endParaRPr lang="de-DE" i="1"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1A78FC4-44FF-4B0C-885B-6EB17E54C0B8}"/>
              </a:ext>
            </a:extLst>
          </p:cNvPr>
          <p:cNvSpPr/>
          <p:nvPr/>
        </p:nvSpPr>
        <p:spPr>
          <a:xfrm>
            <a:off x="44357" y="1223232"/>
            <a:ext cx="824182" cy="925872"/>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5" name="Oval 14">
            <a:extLst>
              <a:ext uri="{FF2B5EF4-FFF2-40B4-BE49-F238E27FC236}">
                <a16:creationId xmlns:a16="http://schemas.microsoft.com/office/drawing/2014/main" id="{ADDFBFF4-F853-4877-969B-83561B909380}"/>
              </a:ext>
            </a:extLst>
          </p:cNvPr>
          <p:cNvSpPr/>
          <p:nvPr/>
        </p:nvSpPr>
        <p:spPr>
          <a:xfrm>
            <a:off x="-15583" y="2575984"/>
            <a:ext cx="938468" cy="1104971"/>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sp>
        <p:nvSpPr>
          <p:cNvPr id="16" name="Oval 15">
            <a:extLst>
              <a:ext uri="{FF2B5EF4-FFF2-40B4-BE49-F238E27FC236}">
                <a16:creationId xmlns:a16="http://schemas.microsoft.com/office/drawing/2014/main" id="{A068C224-D311-4C89-91E6-3A0F5C27F6AB}"/>
              </a:ext>
            </a:extLst>
          </p:cNvPr>
          <p:cNvSpPr/>
          <p:nvPr/>
        </p:nvSpPr>
        <p:spPr>
          <a:xfrm>
            <a:off x="5491076" y="1255876"/>
            <a:ext cx="824182" cy="925872"/>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7" name="Oval 16">
            <a:extLst>
              <a:ext uri="{FF2B5EF4-FFF2-40B4-BE49-F238E27FC236}">
                <a16:creationId xmlns:a16="http://schemas.microsoft.com/office/drawing/2014/main" id="{D5DF561A-0727-4C2E-9087-682F442E33CF}"/>
              </a:ext>
            </a:extLst>
          </p:cNvPr>
          <p:cNvSpPr/>
          <p:nvPr/>
        </p:nvSpPr>
        <p:spPr>
          <a:xfrm>
            <a:off x="-12786" y="4028967"/>
            <a:ext cx="1250302" cy="1208135"/>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9" name="Picture 18">
            <a:extLst>
              <a:ext uri="{FF2B5EF4-FFF2-40B4-BE49-F238E27FC236}">
                <a16:creationId xmlns:a16="http://schemas.microsoft.com/office/drawing/2014/main" id="{A52D5658-7AD4-4617-B4AB-D00554F700EC}"/>
              </a:ext>
            </a:extLst>
          </p:cNvPr>
          <p:cNvPicPr>
            <a:picLocks noChangeAspect="1"/>
          </p:cNvPicPr>
          <p:nvPr/>
        </p:nvPicPr>
        <p:blipFill rotWithShape="1">
          <a:blip r:embed="rId6"/>
          <a:srcRect l="867" t="20304" r="63572" b="66661"/>
          <a:stretch/>
        </p:blipFill>
        <p:spPr>
          <a:xfrm>
            <a:off x="44357" y="5654585"/>
            <a:ext cx="5591333" cy="1127251"/>
          </a:xfrm>
          <a:prstGeom prst="rect">
            <a:avLst/>
          </a:prstGeom>
        </p:spPr>
      </p:pic>
      <p:sp>
        <p:nvSpPr>
          <p:cNvPr id="20" name="TextBox 19">
            <a:extLst>
              <a:ext uri="{FF2B5EF4-FFF2-40B4-BE49-F238E27FC236}">
                <a16:creationId xmlns:a16="http://schemas.microsoft.com/office/drawing/2014/main" id="{65D38904-E1F3-4D81-BB5F-AB72048D048B}"/>
              </a:ext>
            </a:extLst>
          </p:cNvPr>
          <p:cNvSpPr txBox="1"/>
          <p:nvPr/>
        </p:nvSpPr>
        <p:spPr>
          <a:xfrm>
            <a:off x="0" y="5285253"/>
            <a:ext cx="1345305"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Venues table</a:t>
            </a:r>
            <a:endParaRPr lang="de-DE" i="1"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40122C6-1993-4543-8F81-F729BED04370}"/>
              </a:ext>
            </a:extLst>
          </p:cNvPr>
          <p:cNvSpPr/>
          <p:nvPr/>
        </p:nvSpPr>
        <p:spPr>
          <a:xfrm>
            <a:off x="7895510" y="3953637"/>
            <a:ext cx="1175260" cy="1358793"/>
          </a:xfrm>
          <a:prstGeom prst="ellipse">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2" name="Oval 21">
            <a:extLst>
              <a:ext uri="{FF2B5EF4-FFF2-40B4-BE49-F238E27FC236}">
                <a16:creationId xmlns:a16="http://schemas.microsoft.com/office/drawing/2014/main" id="{2E9316AF-FF3F-4A9F-8084-5E7E0CFDC744}"/>
              </a:ext>
            </a:extLst>
          </p:cNvPr>
          <p:cNvSpPr/>
          <p:nvPr/>
        </p:nvSpPr>
        <p:spPr>
          <a:xfrm>
            <a:off x="0" y="5634768"/>
            <a:ext cx="802434" cy="1223232"/>
          </a:xfrm>
          <a:prstGeom prst="ellipse">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415717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D2AD-1EA2-4122-B9A3-4DF7A8710C87}"/>
              </a:ext>
            </a:extLst>
          </p:cNvPr>
          <p:cNvSpPr>
            <a:spLocks noGrp="1"/>
          </p:cNvSpPr>
          <p:nvPr>
            <p:ph type="title"/>
          </p:nvPr>
        </p:nvSpPr>
        <p:spPr>
          <a:xfrm>
            <a:off x="609599" y="-119148"/>
            <a:ext cx="10972800" cy="1143000"/>
          </a:xfrm>
        </p:spPr>
        <p:txBody>
          <a:bodyPr/>
          <a:lstStyle/>
          <a:p>
            <a:r>
              <a:rPr lang="en-GB" dirty="0"/>
              <a:t>Importing data into </a:t>
            </a:r>
            <a:r>
              <a:rPr lang="en-GB" dirty="0">
                <a:hlinkClick r:id="rId2"/>
              </a:rPr>
              <a:t>Neo4J</a:t>
            </a:r>
            <a:endParaRPr lang="en-US" dirty="0"/>
          </a:p>
        </p:txBody>
      </p:sp>
      <p:sp>
        <p:nvSpPr>
          <p:cNvPr id="4" name="Rectangle 3">
            <a:extLst>
              <a:ext uri="{FF2B5EF4-FFF2-40B4-BE49-F238E27FC236}">
                <a16:creationId xmlns:a16="http://schemas.microsoft.com/office/drawing/2014/main" id="{53082CBC-5874-409C-A9C7-0FE96FD16938}"/>
              </a:ext>
            </a:extLst>
          </p:cNvPr>
          <p:cNvSpPr/>
          <p:nvPr/>
        </p:nvSpPr>
        <p:spPr>
          <a:xfrm>
            <a:off x="96715" y="3779561"/>
            <a:ext cx="12095285" cy="2409057"/>
          </a:xfrm>
          <a:prstGeom prst="rect">
            <a:avLst/>
          </a:prstGeom>
        </p:spPr>
        <p:txBody>
          <a:bodyPr wrap="square">
            <a:spAutoFit/>
          </a:bodyPr>
          <a:lstStyle/>
          <a:p>
            <a:pPr marL="0" marR="0">
              <a:lnSpc>
                <a:spcPct val="105000"/>
              </a:lnSpc>
              <a:spcBef>
                <a:spcPts val="0"/>
              </a:spcBef>
              <a:spcAft>
                <a:spcPts val="800"/>
              </a:spcAft>
            </a:pP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LOAD CSV WITH HEADERS FROM 'file:///people.csv' AS row</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CREATE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p:person:layperson</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{ID: row.ID,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Local_ID</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row.Local_ID</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Name: row. Name,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First_name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row.First_name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Patronym: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row.Patronym</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Prefix_surname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row.Prefix_surname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Surname: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row.Surname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Gender: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row.Gender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Residence: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row.Residence</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Date_death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row.Date_death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Death_year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toInteger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row.Year_death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Death_month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toInteger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row.Month_death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Death_day</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toInteger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row.Day_death</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Death_Record</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row.Death_Record</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Year_of_Confirmation</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toInteger</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row.Year_Confirmation</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Profession: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row.Profession</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Name_Alternative_spelling</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row.Alternative_spelling</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Remarks: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row.Additional_remarks</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Religion: </a:t>
            </a:r>
            <a:r>
              <a:rPr lang="en-GB"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row.Religion</a:t>
            </a:r>
            <a:r>
              <a:rPr lang="en-GB"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2EAA6C4-852F-4F02-BB7D-1382D0815146}"/>
              </a:ext>
            </a:extLst>
          </p:cNvPr>
          <p:cNvPicPr>
            <a:picLocks noChangeAspect="1"/>
          </p:cNvPicPr>
          <p:nvPr/>
        </p:nvPicPr>
        <p:blipFill rotWithShape="1">
          <a:blip r:embed="rId3"/>
          <a:srcRect l="1515" t="22519" r="1418" b="61905"/>
          <a:stretch/>
        </p:blipFill>
        <p:spPr>
          <a:xfrm>
            <a:off x="178775" y="1314000"/>
            <a:ext cx="11834447" cy="1846385"/>
          </a:xfrm>
          <a:prstGeom prst="rect">
            <a:avLst/>
          </a:prstGeom>
        </p:spPr>
      </p:pic>
    </p:spTree>
    <p:extLst>
      <p:ext uri="{BB962C8B-B14F-4D97-AF65-F5344CB8AC3E}">
        <p14:creationId xmlns:p14="http://schemas.microsoft.com/office/powerpoint/2010/main" val="239050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EE051-6747-4056-9659-9FEBAE2B77F7}"/>
              </a:ext>
            </a:extLst>
          </p:cNvPr>
          <p:cNvSpPr>
            <a:spLocks noGrp="1"/>
          </p:cNvSpPr>
          <p:nvPr>
            <p:ph type="title"/>
          </p:nvPr>
        </p:nvSpPr>
        <p:spPr>
          <a:xfrm>
            <a:off x="609599" y="-30127"/>
            <a:ext cx="10972800" cy="1143000"/>
          </a:xfrm>
        </p:spPr>
        <p:txBody>
          <a:bodyPr/>
          <a:lstStyle/>
          <a:p>
            <a:r>
              <a:rPr lang="en-US" dirty="0"/>
              <a:t>Graph database</a:t>
            </a:r>
            <a:endParaRPr lang="de-DE" dirty="0"/>
          </a:p>
        </p:txBody>
      </p:sp>
      <p:pic>
        <p:nvPicPr>
          <p:cNvPr id="5" name="Picture 4">
            <a:extLst>
              <a:ext uri="{FF2B5EF4-FFF2-40B4-BE49-F238E27FC236}">
                <a16:creationId xmlns:a16="http://schemas.microsoft.com/office/drawing/2014/main" id="{A01D3A92-CB27-4666-88A6-A6C67948EA21}"/>
              </a:ext>
            </a:extLst>
          </p:cNvPr>
          <p:cNvPicPr>
            <a:picLocks noChangeAspect="1"/>
          </p:cNvPicPr>
          <p:nvPr/>
        </p:nvPicPr>
        <p:blipFill rotWithShape="1">
          <a:blip r:embed="rId2"/>
          <a:srcRect l="42659" t="30323" r="33837" b="33020"/>
          <a:stretch/>
        </p:blipFill>
        <p:spPr>
          <a:xfrm>
            <a:off x="3581400" y="2460494"/>
            <a:ext cx="5029199" cy="4291490"/>
          </a:xfrm>
          <a:prstGeom prst="rect">
            <a:avLst/>
          </a:prstGeom>
        </p:spPr>
      </p:pic>
      <p:pic>
        <p:nvPicPr>
          <p:cNvPr id="6" name="Picture 5">
            <a:extLst>
              <a:ext uri="{FF2B5EF4-FFF2-40B4-BE49-F238E27FC236}">
                <a16:creationId xmlns:a16="http://schemas.microsoft.com/office/drawing/2014/main" id="{7B510528-5516-40E5-933A-32DA474D4F7E}"/>
              </a:ext>
            </a:extLst>
          </p:cNvPr>
          <p:cNvPicPr>
            <a:picLocks noChangeAspect="1"/>
          </p:cNvPicPr>
          <p:nvPr/>
        </p:nvPicPr>
        <p:blipFill rotWithShape="1">
          <a:blip r:embed="rId3"/>
          <a:srcRect l="1149" t="56867" r="56033" b="37367"/>
          <a:stretch/>
        </p:blipFill>
        <p:spPr>
          <a:xfrm>
            <a:off x="609600" y="1445781"/>
            <a:ext cx="11111323" cy="822965"/>
          </a:xfrm>
          <a:prstGeom prst="rect">
            <a:avLst/>
          </a:prstGeom>
        </p:spPr>
      </p:pic>
      <p:sp>
        <p:nvSpPr>
          <p:cNvPr id="7" name="Oval 6">
            <a:extLst>
              <a:ext uri="{FF2B5EF4-FFF2-40B4-BE49-F238E27FC236}">
                <a16:creationId xmlns:a16="http://schemas.microsoft.com/office/drawing/2014/main" id="{DAF8525B-10C5-460C-9D29-438019D8ABF0}"/>
              </a:ext>
            </a:extLst>
          </p:cNvPr>
          <p:cNvSpPr/>
          <p:nvPr/>
        </p:nvSpPr>
        <p:spPr>
          <a:xfrm>
            <a:off x="7691092" y="1304621"/>
            <a:ext cx="824182" cy="1105283"/>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73441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542C-9C3F-4929-A7A2-087E4E55C3A7}"/>
              </a:ext>
            </a:extLst>
          </p:cNvPr>
          <p:cNvSpPr>
            <a:spLocks noGrp="1"/>
          </p:cNvSpPr>
          <p:nvPr>
            <p:ph type="title"/>
          </p:nvPr>
        </p:nvSpPr>
        <p:spPr/>
        <p:txBody>
          <a:bodyPr/>
          <a:lstStyle/>
          <a:p>
            <a:r>
              <a:rPr lang="en-US" dirty="0"/>
              <a:t>Graph DB &amp; Research Questions</a:t>
            </a:r>
            <a:endParaRPr lang="de-DE" dirty="0"/>
          </a:p>
        </p:txBody>
      </p:sp>
      <p:sp>
        <p:nvSpPr>
          <p:cNvPr id="3" name="Content Placeholder 2">
            <a:extLst>
              <a:ext uri="{FF2B5EF4-FFF2-40B4-BE49-F238E27FC236}">
                <a16:creationId xmlns:a16="http://schemas.microsoft.com/office/drawing/2014/main" id="{45A8C287-596F-466B-AF88-C93B1AAA5296}"/>
              </a:ext>
            </a:extLst>
          </p:cNvPr>
          <p:cNvSpPr>
            <a:spLocks noGrp="1"/>
          </p:cNvSpPr>
          <p:nvPr>
            <p:ph idx="1"/>
          </p:nvPr>
        </p:nvSpPr>
        <p:spPr/>
        <p:txBody>
          <a:bodyPr/>
          <a:lstStyle/>
          <a:p>
            <a:r>
              <a:rPr lang="en-GB" dirty="0"/>
              <a:t>When did lay Catholics switch Churches?</a:t>
            </a:r>
          </a:p>
          <a:p>
            <a:r>
              <a:rPr lang="en-GB" dirty="0"/>
              <a:t>Did lay Catholics participate in rites taking place in the competing Catholic Church?</a:t>
            </a:r>
          </a:p>
          <a:p>
            <a:r>
              <a:rPr lang="en-GB" dirty="0"/>
              <a:t>Did lay Catholics marry across the religious divide?</a:t>
            </a:r>
            <a:endParaRPr lang="de-DE" dirty="0"/>
          </a:p>
        </p:txBody>
      </p:sp>
    </p:spTree>
    <p:extLst>
      <p:ext uri="{BB962C8B-B14F-4D97-AF65-F5344CB8AC3E}">
        <p14:creationId xmlns:p14="http://schemas.microsoft.com/office/powerpoint/2010/main" val="1822767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7AAAA-835A-4B1E-959F-B72E6A89DE1A}"/>
              </a:ext>
            </a:extLst>
          </p:cNvPr>
          <p:cNvPicPr>
            <a:picLocks noChangeAspect="1"/>
          </p:cNvPicPr>
          <p:nvPr/>
        </p:nvPicPr>
        <p:blipFill rotWithShape="1">
          <a:blip r:embed="rId2"/>
          <a:srcRect l="25673" t="14325" r="34616" b="7207"/>
          <a:stretch/>
        </p:blipFill>
        <p:spPr>
          <a:xfrm>
            <a:off x="2857500" y="80589"/>
            <a:ext cx="6268915" cy="6777412"/>
          </a:xfrm>
          <a:prstGeom prst="rect">
            <a:avLst/>
          </a:prstGeom>
        </p:spPr>
      </p:pic>
    </p:spTree>
    <p:extLst>
      <p:ext uri="{BB962C8B-B14F-4D97-AF65-F5344CB8AC3E}">
        <p14:creationId xmlns:p14="http://schemas.microsoft.com/office/powerpoint/2010/main" val="255840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9F6-ED88-4D21-9822-B7BAE73645BB}"/>
              </a:ext>
            </a:extLst>
          </p:cNvPr>
          <p:cNvSpPr>
            <a:spLocks noGrp="1"/>
          </p:cNvSpPr>
          <p:nvPr>
            <p:ph type="title"/>
          </p:nvPr>
        </p:nvSpPr>
        <p:spPr/>
        <p:txBody>
          <a:bodyPr/>
          <a:lstStyle/>
          <a:p>
            <a:r>
              <a:rPr lang="en-US" dirty="0"/>
              <a:t>Other research questions</a:t>
            </a:r>
            <a:endParaRPr lang="de-DE" dirty="0"/>
          </a:p>
        </p:txBody>
      </p:sp>
      <p:sp>
        <p:nvSpPr>
          <p:cNvPr id="3" name="Content Placeholder 2">
            <a:extLst>
              <a:ext uri="{FF2B5EF4-FFF2-40B4-BE49-F238E27FC236}">
                <a16:creationId xmlns:a16="http://schemas.microsoft.com/office/drawing/2014/main" id="{CB310BFE-A117-4903-80D3-CF382C382235}"/>
              </a:ext>
            </a:extLst>
          </p:cNvPr>
          <p:cNvSpPr>
            <a:spLocks noGrp="1"/>
          </p:cNvSpPr>
          <p:nvPr>
            <p:ph idx="1"/>
          </p:nvPr>
        </p:nvSpPr>
        <p:spPr/>
        <p:txBody>
          <a:bodyPr/>
          <a:lstStyle/>
          <a:p>
            <a:r>
              <a:rPr lang="en-US" dirty="0"/>
              <a:t>What can network analysis tell us about religious choice in the context of the Schism of Utrecht?</a:t>
            </a:r>
          </a:p>
          <a:p>
            <a:pPr lvl="1"/>
            <a:r>
              <a:rPr lang="en-US" dirty="0"/>
              <a:t>Did lay Catholics move to another Church individually or not?</a:t>
            </a:r>
          </a:p>
          <a:p>
            <a:pPr lvl="1"/>
            <a:r>
              <a:rPr lang="en-US" dirty="0"/>
              <a:t>Where families divided by faith?</a:t>
            </a:r>
            <a:endParaRPr lang="de-DE" dirty="0"/>
          </a:p>
        </p:txBody>
      </p:sp>
    </p:spTree>
    <p:extLst>
      <p:ext uri="{BB962C8B-B14F-4D97-AF65-F5344CB8AC3E}">
        <p14:creationId xmlns:p14="http://schemas.microsoft.com/office/powerpoint/2010/main" val="2748234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EE051-6747-4056-9659-9FEBAE2B77F7}"/>
              </a:ext>
            </a:extLst>
          </p:cNvPr>
          <p:cNvSpPr>
            <a:spLocks noGrp="1"/>
          </p:cNvSpPr>
          <p:nvPr>
            <p:ph type="title"/>
          </p:nvPr>
        </p:nvSpPr>
        <p:spPr>
          <a:xfrm>
            <a:off x="609600" y="-66699"/>
            <a:ext cx="10972800" cy="1143000"/>
          </a:xfrm>
        </p:spPr>
        <p:txBody>
          <a:bodyPr/>
          <a:lstStyle/>
          <a:p>
            <a:r>
              <a:rPr lang="en-US" dirty="0"/>
              <a:t>Data structure</a:t>
            </a:r>
            <a:endParaRPr lang="de-DE" dirty="0"/>
          </a:p>
        </p:txBody>
      </p:sp>
      <p:pic>
        <p:nvPicPr>
          <p:cNvPr id="5" name="Picture 4">
            <a:extLst>
              <a:ext uri="{FF2B5EF4-FFF2-40B4-BE49-F238E27FC236}">
                <a16:creationId xmlns:a16="http://schemas.microsoft.com/office/drawing/2014/main" id="{A01D3A92-CB27-4666-88A6-A6C67948EA21}"/>
              </a:ext>
            </a:extLst>
          </p:cNvPr>
          <p:cNvPicPr>
            <a:picLocks noChangeAspect="1"/>
          </p:cNvPicPr>
          <p:nvPr/>
        </p:nvPicPr>
        <p:blipFill rotWithShape="1">
          <a:blip r:embed="rId2"/>
          <a:srcRect l="42659" t="30323" r="33837" b="33020"/>
          <a:stretch/>
        </p:blipFill>
        <p:spPr>
          <a:xfrm>
            <a:off x="3009900" y="1485154"/>
            <a:ext cx="6172200" cy="5266830"/>
          </a:xfrm>
          <a:prstGeom prst="rect">
            <a:avLst/>
          </a:prstGeom>
        </p:spPr>
      </p:pic>
    </p:spTree>
    <p:extLst>
      <p:ext uri="{BB962C8B-B14F-4D97-AF65-F5344CB8AC3E}">
        <p14:creationId xmlns:p14="http://schemas.microsoft.com/office/powerpoint/2010/main" val="2895400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0011-3775-4028-BC57-843E842AFA52}"/>
              </a:ext>
            </a:extLst>
          </p:cNvPr>
          <p:cNvSpPr>
            <a:spLocks noGrp="1"/>
          </p:cNvSpPr>
          <p:nvPr>
            <p:ph type="title"/>
          </p:nvPr>
        </p:nvSpPr>
        <p:spPr/>
        <p:txBody>
          <a:bodyPr/>
          <a:lstStyle/>
          <a:p>
            <a:r>
              <a:rPr lang="de-DE" dirty="0"/>
              <a:t>Graph </a:t>
            </a:r>
            <a:r>
              <a:rPr lang="de-DE" dirty="0" err="1"/>
              <a:t>database</a:t>
            </a:r>
            <a:r>
              <a:rPr lang="de-DE" dirty="0"/>
              <a:t> </a:t>
            </a:r>
            <a:r>
              <a:rPr lang="de-DE" dirty="0" err="1"/>
              <a:t>to</a:t>
            </a:r>
            <a:r>
              <a:rPr lang="de-DE" dirty="0"/>
              <a:t> network </a:t>
            </a:r>
            <a:r>
              <a:rPr lang="de-DE" dirty="0" err="1"/>
              <a:t>analysis</a:t>
            </a:r>
            <a:endParaRPr lang="de-DE" dirty="0"/>
          </a:p>
        </p:txBody>
      </p:sp>
      <p:sp>
        <p:nvSpPr>
          <p:cNvPr id="4" name="Parallelogram 3">
            <a:extLst>
              <a:ext uri="{FF2B5EF4-FFF2-40B4-BE49-F238E27FC236}">
                <a16:creationId xmlns:a16="http://schemas.microsoft.com/office/drawing/2014/main" id="{05C04AE5-ACBC-4D41-9112-4C4918EA89C5}"/>
              </a:ext>
            </a:extLst>
          </p:cNvPr>
          <p:cNvSpPr/>
          <p:nvPr/>
        </p:nvSpPr>
        <p:spPr>
          <a:xfrm>
            <a:off x="520116" y="3934437"/>
            <a:ext cx="4093830" cy="570451"/>
          </a:xfrm>
          <a:prstGeom prst="parallelogram">
            <a:avLst>
              <a:gd name="adj" fmla="val 205883"/>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Parallelogram 4">
            <a:extLst>
              <a:ext uri="{FF2B5EF4-FFF2-40B4-BE49-F238E27FC236}">
                <a16:creationId xmlns:a16="http://schemas.microsoft.com/office/drawing/2014/main" id="{3581F980-6F15-49F0-80A4-B68DA787EF38}"/>
              </a:ext>
            </a:extLst>
          </p:cNvPr>
          <p:cNvSpPr/>
          <p:nvPr/>
        </p:nvSpPr>
        <p:spPr>
          <a:xfrm>
            <a:off x="520114" y="4950903"/>
            <a:ext cx="4093831" cy="570451"/>
          </a:xfrm>
          <a:prstGeom prst="parallelogram">
            <a:avLst>
              <a:gd name="adj" fmla="val 205883"/>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Content Placeholder 2">
            <a:extLst>
              <a:ext uri="{FF2B5EF4-FFF2-40B4-BE49-F238E27FC236}">
                <a16:creationId xmlns:a16="http://schemas.microsoft.com/office/drawing/2014/main" id="{A5E7FF0B-B098-45F6-8DDA-FA02477C9876}"/>
              </a:ext>
            </a:extLst>
          </p:cNvPr>
          <p:cNvSpPr txBox="1">
            <a:spLocks/>
          </p:cNvSpPr>
          <p:nvPr/>
        </p:nvSpPr>
        <p:spPr bwMode="auto">
          <a:xfrm>
            <a:off x="4153943" y="4140383"/>
            <a:ext cx="3071769" cy="63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400" dirty="0" err="1"/>
              <a:t>Religious</a:t>
            </a:r>
            <a:r>
              <a:rPr lang="de-DE" sz="2400" dirty="0"/>
              <a:t> </a:t>
            </a:r>
            <a:r>
              <a:rPr lang="de-DE" sz="2400" dirty="0" err="1"/>
              <a:t>events</a:t>
            </a:r>
            <a:endParaRPr lang="de-DE" sz="2400" dirty="0"/>
          </a:p>
        </p:txBody>
      </p:sp>
      <p:sp>
        <p:nvSpPr>
          <p:cNvPr id="8" name="Content Placeholder 2">
            <a:extLst>
              <a:ext uri="{FF2B5EF4-FFF2-40B4-BE49-F238E27FC236}">
                <a16:creationId xmlns:a16="http://schemas.microsoft.com/office/drawing/2014/main" id="{D627D581-E829-4163-9F69-F0F86DA32FCD}"/>
              </a:ext>
            </a:extLst>
          </p:cNvPr>
          <p:cNvSpPr txBox="1">
            <a:spLocks/>
          </p:cNvSpPr>
          <p:nvPr/>
        </p:nvSpPr>
        <p:spPr bwMode="auto">
          <a:xfrm>
            <a:off x="4153943" y="5202803"/>
            <a:ext cx="3071769" cy="63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400" dirty="0"/>
              <a:t>People</a:t>
            </a:r>
          </a:p>
        </p:txBody>
      </p:sp>
      <p:sp>
        <p:nvSpPr>
          <p:cNvPr id="9" name="Arrow: Right 8">
            <a:extLst>
              <a:ext uri="{FF2B5EF4-FFF2-40B4-BE49-F238E27FC236}">
                <a16:creationId xmlns:a16="http://schemas.microsoft.com/office/drawing/2014/main" id="{1177D9A4-3C0A-49DC-A475-679311519062}"/>
              </a:ext>
            </a:extLst>
          </p:cNvPr>
          <p:cNvSpPr/>
          <p:nvPr/>
        </p:nvSpPr>
        <p:spPr>
          <a:xfrm>
            <a:off x="6493076" y="4593158"/>
            <a:ext cx="612397" cy="368653"/>
          </a:xfrm>
          <a:prstGeom prst="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90CA616F-669A-4C57-ADD7-24786C481703}"/>
              </a:ext>
            </a:extLst>
          </p:cNvPr>
          <p:cNvSpPr/>
          <p:nvPr/>
        </p:nvSpPr>
        <p:spPr>
          <a:xfrm>
            <a:off x="1433120" y="4219662"/>
            <a:ext cx="218114" cy="12122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16FD1BC3-6484-43C0-B130-A5C8E60AE483}"/>
              </a:ext>
            </a:extLst>
          </p:cNvPr>
          <p:cNvSpPr/>
          <p:nvPr/>
        </p:nvSpPr>
        <p:spPr>
          <a:xfrm>
            <a:off x="2118916" y="4074103"/>
            <a:ext cx="218114" cy="12122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D0D13437-AC87-408A-92FF-96D405839E00}"/>
              </a:ext>
            </a:extLst>
          </p:cNvPr>
          <p:cNvSpPr/>
          <p:nvPr/>
        </p:nvSpPr>
        <p:spPr>
          <a:xfrm>
            <a:off x="3376567" y="4019159"/>
            <a:ext cx="218114" cy="12122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D2C35296-BADF-4249-86A6-9E9591902C88}"/>
              </a:ext>
            </a:extLst>
          </p:cNvPr>
          <p:cNvSpPr/>
          <p:nvPr/>
        </p:nvSpPr>
        <p:spPr>
          <a:xfrm>
            <a:off x="2747741" y="4195327"/>
            <a:ext cx="218114" cy="12122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FDFD909D-7D33-4D4D-BD57-861CBA51233C}"/>
              </a:ext>
            </a:extLst>
          </p:cNvPr>
          <p:cNvSpPr/>
          <p:nvPr/>
        </p:nvSpPr>
        <p:spPr>
          <a:xfrm>
            <a:off x="1433120" y="5142191"/>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A76FC5A-04EB-4921-B79F-A62459BDF62D}"/>
              </a:ext>
            </a:extLst>
          </p:cNvPr>
          <p:cNvSpPr/>
          <p:nvPr/>
        </p:nvSpPr>
        <p:spPr>
          <a:xfrm>
            <a:off x="2381077" y="5317382"/>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50E6E57E-4128-4D65-B52B-404C4B4DB13D}"/>
              </a:ext>
            </a:extLst>
          </p:cNvPr>
          <p:cNvSpPr/>
          <p:nvPr/>
        </p:nvSpPr>
        <p:spPr>
          <a:xfrm>
            <a:off x="2754380" y="5072814"/>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170CD9AB-3859-44DC-B3CE-507B13AFBFC0}"/>
              </a:ext>
            </a:extLst>
          </p:cNvPr>
          <p:cNvSpPr/>
          <p:nvPr/>
        </p:nvSpPr>
        <p:spPr>
          <a:xfrm>
            <a:off x="3787625" y="5024513"/>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135CFA3E-4959-4BF5-B64A-F3DEC41781B4}"/>
              </a:ext>
            </a:extLst>
          </p:cNvPr>
          <p:cNvSpPr/>
          <p:nvPr/>
        </p:nvSpPr>
        <p:spPr>
          <a:xfrm>
            <a:off x="3158453" y="5202803"/>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3B7D43F8-C435-41EE-BE8B-757A5F88ADDB}"/>
              </a:ext>
            </a:extLst>
          </p:cNvPr>
          <p:cNvSpPr/>
          <p:nvPr/>
        </p:nvSpPr>
        <p:spPr>
          <a:xfrm>
            <a:off x="1977004" y="5064425"/>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2" name="Straight Connector 21">
            <a:extLst>
              <a:ext uri="{FF2B5EF4-FFF2-40B4-BE49-F238E27FC236}">
                <a16:creationId xmlns:a16="http://schemas.microsoft.com/office/drawing/2014/main" id="{F1C9F28E-9E79-4370-B381-78B5E7A4AAB8}"/>
              </a:ext>
            </a:extLst>
          </p:cNvPr>
          <p:cNvCxnSpPr>
            <a:cxnSpLocks/>
            <a:stCxn id="10" idx="4"/>
            <a:endCxn id="14" idx="0"/>
          </p:cNvCxnSpPr>
          <p:nvPr/>
        </p:nvCxnSpPr>
        <p:spPr>
          <a:xfrm>
            <a:off x="1542177" y="4340886"/>
            <a:ext cx="0" cy="80130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31E8CA5-D44C-4E30-9D40-A172BD7EA6BE}"/>
              </a:ext>
            </a:extLst>
          </p:cNvPr>
          <p:cNvCxnSpPr>
            <a:cxnSpLocks/>
            <a:stCxn id="10" idx="4"/>
            <a:endCxn id="19" idx="0"/>
          </p:cNvCxnSpPr>
          <p:nvPr/>
        </p:nvCxnSpPr>
        <p:spPr>
          <a:xfrm>
            <a:off x="1542177" y="4340886"/>
            <a:ext cx="543884" cy="723539"/>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1DE9557E-0A21-462A-96A7-EF5B66CF58DB}"/>
              </a:ext>
            </a:extLst>
          </p:cNvPr>
          <p:cNvSpPr/>
          <p:nvPr/>
        </p:nvSpPr>
        <p:spPr>
          <a:xfrm>
            <a:off x="1743619" y="5263415"/>
            <a:ext cx="218114" cy="12122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7" name="Straight Connector 26">
            <a:extLst>
              <a:ext uri="{FF2B5EF4-FFF2-40B4-BE49-F238E27FC236}">
                <a16:creationId xmlns:a16="http://schemas.microsoft.com/office/drawing/2014/main" id="{19E33107-26D4-4541-BC18-4E1238903FE3}"/>
              </a:ext>
            </a:extLst>
          </p:cNvPr>
          <p:cNvCxnSpPr>
            <a:cxnSpLocks/>
            <a:stCxn id="10" idx="4"/>
            <a:endCxn id="26" idx="0"/>
          </p:cNvCxnSpPr>
          <p:nvPr/>
        </p:nvCxnSpPr>
        <p:spPr>
          <a:xfrm>
            <a:off x="1542177" y="4340886"/>
            <a:ext cx="310499" cy="922529"/>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597B342-0448-444C-9A81-D3DC2BEBC38F}"/>
              </a:ext>
            </a:extLst>
          </p:cNvPr>
          <p:cNvCxnSpPr>
            <a:cxnSpLocks/>
            <a:stCxn id="11" idx="4"/>
            <a:endCxn id="15" idx="0"/>
          </p:cNvCxnSpPr>
          <p:nvPr/>
        </p:nvCxnSpPr>
        <p:spPr>
          <a:xfrm>
            <a:off x="2227973" y="4195327"/>
            <a:ext cx="262161" cy="112205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EF9BF08-E5DB-4530-A129-23E4C613A4C5}"/>
              </a:ext>
            </a:extLst>
          </p:cNvPr>
          <p:cNvCxnSpPr>
            <a:cxnSpLocks/>
            <a:endCxn id="15" idx="0"/>
          </p:cNvCxnSpPr>
          <p:nvPr/>
        </p:nvCxnSpPr>
        <p:spPr>
          <a:xfrm flipH="1">
            <a:off x="2490134" y="4354902"/>
            <a:ext cx="349188" cy="96248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904E970-33C3-43FE-A830-618AA9C17E0D}"/>
              </a:ext>
            </a:extLst>
          </p:cNvPr>
          <p:cNvCxnSpPr>
            <a:cxnSpLocks/>
            <a:stCxn id="11" idx="4"/>
            <a:endCxn id="19" idx="0"/>
          </p:cNvCxnSpPr>
          <p:nvPr/>
        </p:nvCxnSpPr>
        <p:spPr>
          <a:xfrm flipH="1">
            <a:off x="2086061" y="4195327"/>
            <a:ext cx="141912" cy="86909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81BD34E-88C4-45F5-B3D3-6480852D7890}"/>
              </a:ext>
            </a:extLst>
          </p:cNvPr>
          <p:cNvCxnSpPr>
            <a:cxnSpLocks/>
            <a:stCxn id="13" idx="4"/>
            <a:endCxn id="16" idx="0"/>
          </p:cNvCxnSpPr>
          <p:nvPr/>
        </p:nvCxnSpPr>
        <p:spPr>
          <a:xfrm>
            <a:off x="2856798" y="4316551"/>
            <a:ext cx="6639" cy="75626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7E126DB-F0F2-452E-88B2-640DAAC4DB1A}"/>
              </a:ext>
            </a:extLst>
          </p:cNvPr>
          <p:cNvCxnSpPr>
            <a:cxnSpLocks/>
            <a:stCxn id="13" idx="4"/>
            <a:endCxn id="18" idx="0"/>
          </p:cNvCxnSpPr>
          <p:nvPr/>
        </p:nvCxnSpPr>
        <p:spPr>
          <a:xfrm>
            <a:off x="2856798" y="4316551"/>
            <a:ext cx="410712" cy="88625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7592E89-991E-452D-A4D7-FB85C1053C4F}"/>
              </a:ext>
            </a:extLst>
          </p:cNvPr>
          <p:cNvCxnSpPr>
            <a:cxnSpLocks/>
            <a:stCxn id="12" idx="4"/>
          </p:cNvCxnSpPr>
          <p:nvPr/>
        </p:nvCxnSpPr>
        <p:spPr>
          <a:xfrm flipH="1">
            <a:off x="3284986" y="4140383"/>
            <a:ext cx="200638" cy="10452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EF740BD-DB91-4C79-9D94-004C201BF3E5}"/>
              </a:ext>
            </a:extLst>
          </p:cNvPr>
          <p:cNvCxnSpPr>
            <a:cxnSpLocks/>
            <a:stCxn id="12" idx="4"/>
            <a:endCxn id="17" idx="0"/>
          </p:cNvCxnSpPr>
          <p:nvPr/>
        </p:nvCxnSpPr>
        <p:spPr>
          <a:xfrm>
            <a:off x="3485624" y="4140383"/>
            <a:ext cx="411058" cy="88413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5" name="Oval 64">
            <a:extLst>
              <a:ext uri="{FF2B5EF4-FFF2-40B4-BE49-F238E27FC236}">
                <a16:creationId xmlns:a16="http://schemas.microsoft.com/office/drawing/2014/main" id="{262CDFB9-EAD3-4283-BCEF-792D43C9198C}"/>
              </a:ext>
            </a:extLst>
          </p:cNvPr>
          <p:cNvSpPr/>
          <p:nvPr/>
        </p:nvSpPr>
        <p:spPr>
          <a:xfrm>
            <a:off x="8029660" y="5521354"/>
            <a:ext cx="218114" cy="121224"/>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Oval 65">
            <a:extLst>
              <a:ext uri="{FF2B5EF4-FFF2-40B4-BE49-F238E27FC236}">
                <a16:creationId xmlns:a16="http://schemas.microsoft.com/office/drawing/2014/main" id="{7AA2ADA6-D169-43E0-8730-2A1D3152D6DE}"/>
              </a:ext>
            </a:extLst>
          </p:cNvPr>
          <p:cNvSpPr/>
          <p:nvPr/>
        </p:nvSpPr>
        <p:spPr>
          <a:xfrm>
            <a:off x="8671407" y="4582448"/>
            <a:ext cx="218114" cy="121224"/>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7F1F3CAE-FAB5-43FA-A833-AE98DDB11AC1}"/>
              </a:ext>
            </a:extLst>
          </p:cNvPr>
          <p:cNvSpPr/>
          <p:nvPr/>
        </p:nvSpPr>
        <p:spPr>
          <a:xfrm>
            <a:off x="9049273" y="5647754"/>
            <a:ext cx="218114" cy="121224"/>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D95B7C97-9D43-4E8F-8FAF-EB766A77D8C0}"/>
              </a:ext>
            </a:extLst>
          </p:cNvPr>
          <p:cNvSpPr/>
          <p:nvPr/>
        </p:nvSpPr>
        <p:spPr>
          <a:xfrm>
            <a:off x="9595594" y="5012202"/>
            <a:ext cx="218114" cy="12122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052C3D5B-62E8-49CE-8FD2-3B0162223F6D}"/>
              </a:ext>
            </a:extLst>
          </p:cNvPr>
          <p:cNvSpPr/>
          <p:nvPr/>
        </p:nvSpPr>
        <p:spPr>
          <a:xfrm>
            <a:off x="10341725" y="4336654"/>
            <a:ext cx="218114" cy="12122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51C97759-07BD-408E-8C59-99FA7F0599C2}"/>
              </a:ext>
            </a:extLst>
          </p:cNvPr>
          <p:cNvSpPr/>
          <p:nvPr/>
        </p:nvSpPr>
        <p:spPr>
          <a:xfrm>
            <a:off x="10612761" y="5263415"/>
            <a:ext cx="218114" cy="12122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C18A8A95-5E09-4E13-AC45-1003B743A2E9}"/>
              </a:ext>
            </a:extLst>
          </p:cNvPr>
          <p:cNvSpPr/>
          <p:nvPr/>
        </p:nvSpPr>
        <p:spPr>
          <a:xfrm>
            <a:off x="11090948" y="5605050"/>
            <a:ext cx="218114" cy="12122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72" name="Straight Connector 71">
            <a:extLst>
              <a:ext uri="{FF2B5EF4-FFF2-40B4-BE49-F238E27FC236}">
                <a16:creationId xmlns:a16="http://schemas.microsoft.com/office/drawing/2014/main" id="{3E39B4EE-4B87-4AAB-ADB9-B99C78D54AD7}"/>
              </a:ext>
            </a:extLst>
          </p:cNvPr>
          <p:cNvCxnSpPr>
            <a:cxnSpLocks/>
            <a:stCxn id="66" idx="4"/>
            <a:endCxn id="65" idx="0"/>
          </p:cNvCxnSpPr>
          <p:nvPr/>
        </p:nvCxnSpPr>
        <p:spPr>
          <a:xfrm flipH="1">
            <a:off x="8138717" y="4703672"/>
            <a:ext cx="641747" cy="81768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12423E1-4904-4ACA-B692-37EF1A185FF6}"/>
              </a:ext>
            </a:extLst>
          </p:cNvPr>
          <p:cNvCxnSpPr>
            <a:cxnSpLocks/>
            <a:stCxn id="67" idx="2"/>
            <a:endCxn id="65" idx="6"/>
          </p:cNvCxnSpPr>
          <p:nvPr/>
        </p:nvCxnSpPr>
        <p:spPr>
          <a:xfrm flipH="1" flipV="1">
            <a:off x="8247774" y="5581966"/>
            <a:ext cx="801499" cy="1264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FF806A6-5466-4B62-8AC2-77C3D1E26CE8}"/>
              </a:ext>
            </a:extLst>
          </p:cNvPr>
          <p:cNvCxnSpPr>
            <a:cxnSpLocks/>
            <a:stCxn id="67" idx="0"/>
            <a:endCxn id="66" idx="4"/>
          </p:cNvCxnSpPr>
          <p:nvPr/>
        </p:nvCxnSpPr>
        <p:spPr>
          <a:xfrm flipH="1" flipV="1">
            <a:off x="8780464" y="4703672"/>
            <a:ext cx="377866" cy="94408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F7D7DB0-BC28-4A4E-9954-454D12C86AE5}"/>
              </a:ext>
            </a:extLst>
          </p:cNvPr>
          <p:cNvCxnSpPr>
            <a:cxnSpLocks/>
            <a:stCxn id="67" idx="6"/>
            <a:endCxn id="68" idx="3"/>
          </p:cNvCxnSpPr>
          <p:nvPr/>
        </p:nvCxnSpPr>
        <p:spPr>
          <a:xfrm flipV="1">
            <a:off x="9267387" y="5115673"/>
            <a:ext cx="360149" cy="59269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2E8CC3D6-7E87-4583-9A69-718952D8AEB0}"/>
              </a:ext>
            </a:extLst>
          </p:cNvPr>
          <p:cNvCxnSpPr>
            <a:cxnSpLocks/>
            <a:stCxn id="69" idx="4"/>
            <a:endCxn id="68" idx="7"/>
          </p:cNvCxnSpPr>
          <p:nvPr/>
        </p:nvCxnSpPr>
        <p:spPr>
          <a:xfrm flipH="1">
            <a:off x="9781766" y="4457878"/>
            <a:ext cx="669016" cy="57207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1695381-AE8C-4390-8119-271E9EAFE7A8}"/>
              </a:ext>
            </a:extLst>
          </p:cNvPr>
          <p:cNvCxnSpPr>
            <a:cxnSpLocks/>
            <a:stCxn id="69" idx="4"/>
            <a:endCxn id="70" idx="0"/>
          </p:cNvCxnSpPr>
          <p:nvPr/>
        </p:nvCxnSpPr>
        <p:spPr>
          <a:xfrm>
            <a:off x="10450782" y="4457878"/>
            <a:ext cx="271036" cy="80553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0B8A37F-0998-407D-8FDA-A64394189CFA}"/>
              </a:ext>
            </a:extLst>
          </p:cNvPr>
          <p:cNvCxnSpPr>
            <a:cxnSpLocks/>
            <a:stCxn id="68" idx="6"/>
            <a:endCxn id="70" idx="2"/>
          </p:cNvCxnSpPr>
          <p:nvPr/>
        </p:nvCxnSpPr>
        <p:spPr>
          <a:xfrm>
            <a:off x="9813708" y="5072814"/>
            <a:ext cx="799053" cy="25121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D70BFB52-AF43-46EF-9C97-C78C23D3830B}"/>
              </a:ext>
            </a:extLst>
          </p:cNvPr>
          <p:cNvCxnSpPr>
            <a:cxnSpLocks/>
            <a:stCxn id="71" idx="1"/>
            <a:endCxn id="70" idx="5"/>
          </p:cNvCxnSpPr>
          <p:nvPr/>
        </p:nvCxnSpPr>
        <p:spPr>
          <a:xfrm flipH="1" flipV="1">
            <a:off x="10798933" y="5366886"/>
            <a:ext cx="323957" cy="25591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4" name="Content Placeholder 2">
            <a:extLst>
              <a:ext uri="{FF2B5EF4-FFF2-40B4-BE49-F238E27FC236}">
                <a16:creationId xmlns:a16="http://schemas.microsoft.com/office/drawing/2014/main" id="{E0CAF382-CE81-4C4B-B889-61E914C27830}"/>
              </a:ext>
            </a:extLst>
          </p:cNvPr>
          <p:cNvSpPr txBox="1">
            <a:spLocks/>
          </p:cNvSpPr>
          <p:nvPr/>
        </p:nvSpPr>
        <p:spPr bwMode="auto">
          <a:xfrm>
            <a:off x="1521118" y="3350578"/>
            <a:ext cx="2287220" cy="3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000" dirty="0" err="1"/>
              <a:t>Two</a:t>
            </a:r>
            <a:r>
              <a:rPr lang="de-DE" sz="2000" dirty="0"/>
              <a:t>-mode network</a:t>
            </a:r>
          </a:p>
        </p:txBody>
      </p:sp>
      <p:sp>
        <p:nvSpPr>
          <p:cNvPr id="115" name="Content Placeholder 2">
            <a:extLst>
              <a:ext uri="{FF2B5EF4-FFF2-40B4-BE49-F238E27FC236}">
                <a16:creationId xmlns:a16="http://schemas.microsoft.com/office/drawing/2014/main" id="{D0FDCC6E-2AEF-4C5B-8CAD-EBE17C4F8021}"/>
              </a:ext>
            </a:extLst>
          </p:cNvPr>
          <p:cNvSpPr txBox="1">
            <a:spLocks/>
          </p:cNvSpPr>
          <p:nvPr/>
        </p:nvSpPr>
        <p:spPr bwMode="auto">
          <a:xfrm>
            <a:off x="8383398" y="3350577"/>
            <a:ext cx="2287220" cy="8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2000" dirty="0" err="1"/>
              <a:t>Projected</a:t>
            </a:r>
            <a:r>
              <a:rPr lang="de-DE" sz="2000" dirty="0"/>
              <a:t> network</a:t>
            </a:r>
          </a:p>
          <a:p>
            <a:pPr marL="0" indent="0" algn="ctr">
              <a:buNone/>
            </a:pPr>
            <a:r>
              <a:rPr lang="de-DE" sz="2000" dirty="0"/>
              <a:t>(</a:t>
            </a:r>
            <a:r>
              <a:rPr lang="de-DE" sz="2000" dirty="0" err="1"/>
              <a:t>people</a:t>
            </a:r>
            <a:r>
              <a:rPr lang="de-DE" sz="2000" dirty="0"/>
              <a:t>)</a:t>
            </a:r>
          </a:p>
        </p:txBody>
      </p:sp>
    </p:spTree>
    <p:extLst>
      <p:ext uri="{BB962C8B-B14F-4D97-AF65-F5344CB8AC3E}">
        <p14:creationId xmlns:p14="http://schemas.microsoft.com/office/powerpoint/2010/main" val="2442182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6C96-192B-47CA-A069-192683AEF78D}"/>
              </a:ext>
            </a:extLst>
          </p:cNvPr>
          <p:cNvSpPr>
            <a:spLocks noGrp="1"/>
          </p:cNvSpPr>
          <p:nvPr>
            <p:ph type="title"/>
          </p:nvPr>
        </p:nvSpPr>
        <p:spPr>
          <a:xfrm>
            <a:off x="609600" y="1421183"/>
            <a:ext cx="10972800" cy="1143000"/>
          </a:xfrm>
        </p:spPr>
        <p:txBody>
          <a:bodyPr/>
          <a:lstStyle/>
          <a:p>
            <a:r>
              <a:rPr lang="de-DE" dirty="0" err="1"/>
              <a:t>Diving</a:t>
            </a:r>
            <a:r>
              <a:rPr lang="de-DE" dirty="0"/>
              <a:t> </a:t>
            </a:r>
            <a:r>
              <a:rPr lang="de-DE" dirty="0" err="1"/>
              <a:t>into</a:t>
            </a:r>
            <a:r>
              <a:rPr lang="de-DE" dirty="0"/>
              <a:t> </a:t>
            </a:r>
            <a:r>
              <a:rPr lang="de-DE" dirty="0" err="1"/>
              <a:t>artwork</a:t>
            </a:r>
            <a:r>
              <a:rPr lang="de-DE" dirty="0"/>
              <a:t> </a:t>
            </a:r>
            <a:r>
              <a:rPr lang="de-DE" dirty="0" err="1"/>
              <a:t>interpretations</a:t>
            </a:r>
            <a:r>
              <a:rPr lang="de-DE" dirty="0"/>
              <a:t> </a:t>
            </a:r>
            <a:r>
              <a:rPr lang="de-DE" dirty="0" err="1"/>
              <a:t>through</a:t>
            </a:r>
            <a:r>
              <a:rPr lang="de-DE" dirty="0"/>
              <a:t> </a:t>
            </a:r>
            <a:r>
              <a:rPr lang="de-DE" dirty="0" err="1"/>
              <a:t>the</a:t>
            </a:r>
            <a:r>
              <a:rPr lang="de-DE" dirty="0"/>
              <a:t> </a:t>
            </a:r>
            <a:r>
              <a:rPr lang="de-DE" dirty="0" err="1"/>
              <a:t>lenses</a:t>
            </a:r>
            <a:r>
              <a:rPr lang="de-DE" dirty="0"/>
              <a:t> </a:t>
            </a:r>
            <a:r>
              <a:rPr lang="de-DE" dirty="0" err="1"/>
              <a:t>of</a:t>
            </a:r>
            <a:r>
              <a:rPr lang="de-DE" dirty="0"/>
              <a:t> </a:t>
            </a:r>
            <a:r>
              <a:rPr lang="de-DE" dirty="0" err="1"/>
              <a:t>semantic</a:t>
            </a:r>
            <a:r>
              <a:rPr lang="de-DE" dirty="0"/>
              <a:t> </a:t>
            </a:r>
            <a:r>
              <a:rPr lang="de-DE" dirty="0" err="1"/>
              <a:t>data</a:t>
            </a:r>
            <a:endParaRPr lang="en-GB" dirty="0"/>
          </a:p>
        </p:txBody>
      </p:sp>
      <p:sp>
        <p:nvSpPr>
          <p:cNvPr id="5" name="Title 1">
            <a:extLst>
              <a:ext uri="{FF2B5EF4-FFF2-40B4-BE49-F238E27FC236}">
                <a16:creationId xmlns:a16="http://schemas.microsoft.com/office/drawing/2014/main" id="{D6EFE5B2-3DE9-44DB-95CC-13C188BDD260}"/>
              </a:ext>
            </a:extLst>
          </p:cNvPr>
          <p:cNvSpPr txBox="1">
            <a:spLocks/>
          </p:cNvSpPr>
          <p:nvPr/>
        </p:nvSpPr>
        <p:spPr bwMode="auto">
          <a:xfrm>
            <a:off x="609600" y="265339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de-DE" sz="3400" dirty="0"/>
              <a:t>An </a:t>
            </a:r>
            <a:r>
              <a:rPr lang="de-DE" sz="3400" dirty="0" err="1"/>
              <a:t>application</a:t>
            </a:r>
            <a:r>
              <a:rPr lang="de-DE" sz="3400" dirty="0"/>
              <a:t> on </a:t>
            </a:r>
            <a:r>
              <a:rPr lang="de-DE" sz="3400" dirty="0" err="1"/>
              <a:t>Panofsky´s</a:t>
            </a:r>
            <a:r>
              <a:rPr lang="de-DE" sz="3400" dirty="0"/>
              <a:t> </a:t>
            </a:r>
            <a:r>
              <a:rPr lang="de-DE" sz="3400" dirty="0" err="1"/>
              <a:t>iconological</a:t>
            </a:r>
            <a:r>
              <a:rPr lang="de-DE" sz="3400" dirty="0"/>
              <a:t> </a:t>
            </a:r>
            <a:r>
              <a:rPr lang="de-DE" sz="3400" dirty="0" err="1"/>
              <a:t>studies</a:t>
            </a:r>
            <a:endParaRPr lang="en-GB" sz="3400" dirty="0"/>
          </a:p>
        </p:txBody>
      </p:sp>
      <p:sp>
        <p:nvSpPr>
          <p:cNvPr id="6" name="Titel 1">
            <a:extLst>
              <a:ext uri="{FF2B5EF4-FFF2-40B4-BE49-F238E27FC236}">
                <a16:creationId xmlns:a16="http://schemas.microsoft.com/office/drawing/2014/main" id="{B75D1C8F-CA5A-4B4B-A898-BFDF84BACE76}"/>
              </a:ext>
            </a:extLst>
          </p:cNvPr>
          <p:cNvSpPr txBox="1">
            <a:spLocks/>
          </p:cNvSpPr>
          <p:nvPr/>
        </p:nvSpPr>
        <p:spPr bwMode="auto">
          <a:xfrm>
            <a:off x="0" y="-255813"/>
            <a:ext cx="121920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cap="all">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en-US" sz="2800" b="1" dirty="0"/>
              <a:t>Project 1</a:t>
            </a:r>
            <a:endParaRPr lang="en-US" sz="6000" b="1" i="0" dirty="0">
              <a:effectLst/>
            </a:endParaRPr>
          </a:p>
        </p:txBody>
      </p:sp>
      <p:grpSp>
        <p:nvGrpSpPr>
          <p:cNvPr id="4" name="Group 3">
            <a:extLst>
              <a:ext uri="{FF2B5EF4-FFF2-40B4-BE49-F238E27FC236}">
                <a16:creationId xmlns:a16="http://schemas.microsoft.com/office/drawing/2014/main" id="{43F0882F-2D86-4724-B4FD-55A203EAC1BE}"/>
              </a:ext>
            </a:extLst>
          </p:cNvPr>
          <p:cNvGrpSpPr/>
          <p:nvPr/>
        </p:nvGrpSpPr>
        <p:grpSpPr>
          <a:xfrm>
            <a:off x="2396584" y="4210187"/>
            <a:ext cx="7452733" cy="1693128"/>
            <a:chOff x="2463490" y="4210187"/>
            <a:chExt cx="7452733" cy="1693128"/>
          </a:xfrm>
        </p:grpSpPr>
        <p:sp>
          <p:nvSpPr>
            <p:cNvPr id="13" name="Flowchart: Connector 12">
              <a:extLst>
                <a:ext uri="{FF2B5EF4-FFF2-40B4-BE49-F238E27FC236}">
                  <a16:creationId xmlns:a16="http://schemas.microsoft.com/office/drawing/2014/main" id="{DCCE492C-A1D0-4AB3-8AFF-BE882DC4B78E}"/>
                </a:ext>
              </a:extLst>
            </p:cNvPr>
            <p:cNvSpPr/>
            <p:nvPr/>
          </p:nvSpPr>
          <p:spPr>
            <a:xfrm>
              <a:off x="2463490" y="4210187"/>
              <a:ext cx="1693128" cy="1693128"/>
            </a:xfrm>
            <a:prstGeom prst="flowChartConnector">
              <a:avLst/>
            </a:prstGeom>
            <a:solidFill>
              <a:srgbClr val="843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latin typeface="Candara" panose="020E0502030303020204" pitchFamily="34" charset="0"/>
                </a:rPr>
                <a:t>Art </a:t>
              </a:r>
              <a:r>
                <a:rPr lang="de-DE" sz="2000" dirty="0" err="1">
                  <a:latin typeface="Candara" panose="020E0502030303020204" pitchFamily="34" charset="0"/>
                </a:rPr>
                <a:t>History</a:t>
              </a:r>
              <a:endParaRPr lang="en-GB" sz="2000" dirty="0">
                <a:latin typeface="Candara" panose="020E0502030303020204" pitchFamily="34" charset="0"/>
              </a:endParaRPr>
            </a:p>
          </p:txBody>
        </p:sp>
        <p:sp>
          <p:nvSpPr>
            <p:cNvPr id="14" name="Flowchart: Connector 13">
              <a:extLst>
                <a:ext uri="{FF2B5EF4-FFF2-40B4-BE49-F238E27FC236}">
                  <a16:creationId xmlns:a16="http://schemas.microsoft.com/office/drawing/2014/main" id="{C0C35FAB-B529-40DA-8797-4F66AA005A32}"/>
                </a:ext>
              </a:extLst>
            </p:cNvPr>
            <p:cNvSpPr/>
            <p:nvPr/>
          </p:nvSpPr>
          <p:spPr>
            <a:xfrm>
              <a:off x="5343292" y="4210187"/>
              <a:ext cx="1693128" cy="1693128"/>
            </a:xfrm>
            <a:prstGeom prst="flowChartConnector">
              <a:avLst/>
            </a:prstGeom>
            <a:solidFill>
              <a:srgbClr val="574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err="1">
                  <a:latin typeface="Candara" panose="020E0502030303020204" pitchFamily="34" charset="0"/>
                </a:rPr>
                <a:t>Semantic</a:t>
              </a:r>
              <a:r>
                <a:rPr lang="de-DE" sz="2000" dirty="0">
                  <a:latin typeface="Candara" panose="020E0502030303020204" pitchFamily="34" charset="0"/>
                </a:rPr>
                <a:t> Web</a:t>
              </a:r>
              <a:endParaRPr lang="en-GB" sz="2000" dirty="0">
                <a:latin typeface="Candara" panose="020E0502030303020204" pitchFamily="34" charset="0"/>
              </a:endParaRPr>
            </a:p>
          </p:txBody>
        </p:sp>
        <p:sp>
          <p:nvSpPr>
            <p:cNvPr id="15" name="Flowchart: Connector 14">
              <a:extLst>
                <a:ext uri="{FF2B5EF4-FFF2-40B4-BE49-F238E27FC236}">
                  <a16:creationId xmlns:a16="http://schemas.microsoft.com/office/drawing/2014/main" id="{BE61A0F6-49A0-48BC-8B12-DEFA555F5EA5}"/>
                </a:ext>
              </a:extLst>
            </p:cNvPr>
            <p:cNvSpPr/>
            <p:nvPr/>
          </p:nvSpPr>
          <p:spPr>
            <a:xfrm>
              <a:off x="8223095" y="4210187"/>
              <a:ext cx="1693128" cy="1693128"/>
            </a:xfrm>
            <a:prstGeom prst="flowChartConnector">
              <a:avLst/>
            </a:prstGeom>
            <a:solidFill>
              <a:schemeClr val="accent2">
                <a:lumMod val="60000"/>
                <a:lumOff val="40000"/>
              </a:schemeClr>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latin typeface="Candara" panose="020E0502030303020204" pitchFamily="34" charset="0"/>
                </a:rPr>
                <a:t>Data Analysis</a:t>
              </a:r>
              <a:endParaRPr lang="en-GB" sz="2000" dirty="0">
                <a:latin typeface="Candara" panose="020E0502030303020204" pitchFamily="34" charset="0"/>
              </a:endParaRPr>
            </a:p>
          </p:txBody>
        </p:sp>
      </p:grpSp>
      <p:sp>
        <p:nvSpPr>
          <p:cNvPr id="8" name="Title 1">
            <a:extLst>
              <a:ext uri="{FF2B5EF4-FFF2-40B4-BE49-F238E27FC236}">
                <a16:creationId xmlns:a16="http://schemas.microsoft.com/office/drawing/2014/main" id="{CDAACE1A-BF73-4FD5-B428-7879B705A2BF}"/>
              </a:ext>
            </a:extLst>
          </p:cNvPr>
          <p:cNvSpPr txBox="1">
            <a:spLocks/>
          </p:cNvSpPr>
          <p:nvPr/>
        </p:nvSpPr>
        <p:spPr bwMode="auto">
          <a:xfrm>
            <a:off x="7731008" y="6385057"/>
            <a:ext cx="4370430" cy="4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pPr algn="r"/>
            <a:r>
              <a:rPr lang="de-DE" sz="1200" dirty="0"/>
              <a:t>Sofia Baroncini – baroncini@ieg-mainz.de</a:t>
            </a:r>
            <a:endParaRPr lang="en-GB" sz="1200" dirty="0"/>
          </a:p>
        </p:txBody>
      </p:sp>
      <p:sp>
        <p:nvSpPr>
          <p:cNvPr id="10" name="TextBox 9">
            <a:extLst>
              <a:ext uri="{FF2B5EF4-FFF2-40B4-BE49-F238E27FC236}">
                <a16:creationId xmlns:a16="http://schemas.microsoft.com/office/drawing/2014/main" id="{762FC993-7D8A-41BF-9471-C0431DEDB9ED}"/>
              </a:ext>
            </a:extLst>
          </p:cNvPr>
          <p:cNvSpPr txBox="1"/>
          <p:nvPr/>
        </p:nvSpPr>
        <p:spPr>
          <a:xfrm>
            <a:off x="0" y="6396335"/>
            <a:ext cx="7408127" cy="461665"/>
          </a:xfrm>
          <a:prstGeom prst="rect">
            <a:avLst/>
          </a:prstGeom>
          <a:noFill/>
        </p:spPr>
        <p:txBody>
          <a:bodyPr wrap="square">
            <a:spAutoFit/>
          </a:bodyPr>
          <a:lstStyle/>
          <a:p>
            <a:r>
              <a:rPr lang="en-GB" sz="1200" b="0" i="0" dirty="0">
                <a:effectLst/>
                <a:latin typeface="Candara" panose="020E0502030303020204" pitchFamily="34" charset="0"/>
              </a:rPr>
              <a:t>Baroncini, S., ‘Diving Into Artworks Interpretations through the Lenses of Semantic Data: An Application on Panofsky’s Iconological Studies’. PhD thesis, University of Bologna, 2024 [under embargo]</a:t>
            </a:r>
            <a:endParaRPr lang="en-GB" sz="1200" dirty="0">
              <a:latin typeface="Candara" panose="020E0502030303020204" pitchFamily="34" charset="0"/>
            </a:endParaRPr>
          </a:p>
        </p:txBody>
      </p:sp>
    </p:spTree>
    <p:extLst>
      <p:ext uri="{BB962C8B-B14F-4D97-AF65-F5344CB8AC3E}">
        <p14:creationId xmlns:p14="http://schemas.microsoft.com/office/powerpoint/2010/main" val="344072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323627-3AA1-4917-8C13-8A5192092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377" y="873369"/>
            <a:ext cx="6043246" cy="5984631"/>
          </a:xfrm>
          <a:prstGeom prst="rect">
            <a:avLst/>
          </a:prstGeom>
        </p:spPr>
      </p:pic>
      <p:sp>
        <p:nvSpPr>
          <p:cNvPr id="3" name="Title 3">
            <a:extLst>
              <a:ext uri="{FF2B5EF4-FFF2-40B4-BE49-F238E27FC236}">
                <a16:creationId xmlns:a16="http://schemas.microsoft.com/office/drawing/2014/main" id="{E3A4610A-0FC7-4A34-8511-C2ACE8FDCB77}"/>
              </a:ext>
            </a:extLst>
          </p:cNvPr>
          <p:cNvSpPr>
            <a:spLocks noGrp="1"/>
          </p:cNvSpPr>
          <p:nvPr>
            <p:ph type="title"/>
          </p:nvPr>
        </p:nvSpPr>
        <p:spPr>
          <a:xfrm>
            <a:off x="609600" y="-66699"/>
            <a:ext cx="10972800" cy="1143000"/>
          </a:xfrm>
        </p:spPr>
        <p:txBody>
          <a:bodyPr/>
          <a:lstStyle/>
          <a:p>
            <a:r>
              <a:rPr lang="en-US" dirty="0">
                <a:hlinkClick r:id="rId3"/>
              </a:rPr>
              <a:t>GEPHI</a:t>
            </a:r>
            <a:endParaRPr lang="de-DE" dirty="0"/>
          </a:p>
        </p:txBody>
      </p:sp>
    </p:spTree>
    <p:extLst>
      <p:ext uri="{BB962C8B-B14F-4D97-AF65-F5344CB8AC3E}">
        <p14:creationId xmlns:p14="http://schemas.microsoft.com/office/powerpoint/2010/main" val="2419460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5475-2510-4840-930D-B894CE7AC867}"/>
              </a:ext>
            </a:extLst>
          </p:cNvPr>
          <p:cNvSpPr>
            <a:spLocks noGrp="1"/>
          </p:cNvSpPr>
          <p:nvPr>
            <p:ph type="title"/>
          </p:nvPr>
        </p:nvSpPr>
        <p:spPr>
          <a:xfrm>
            <a:off x="609600" y="-97122"/>
            <a:ext cx="10972800" cy="1143000"/>
          </a:xfrm>
        </p:spPr>
        <p:txBody>
          <a:bodyPr/>
          <a:lstStyle/>
          <a:p>
            <a:r>
              <a:rPr lang="en-US" dirty="0"/>
              <a:t>Theoretical &amp; practical issues/lessons</a:t>
            </a:r>
            <a:endParaRPr lang="de-DE" dirty="0"/>
          </a:p>
        </p:txBody>
      </p:sp>
      <p:sp>
        <p:nvSpPr>
          <p:cNvPr id="3" name="Content Placeholder 2">
            <a:extLst>
              <a:ext uri="{FF2B5EF4-FFF2-40B4-BE49-F238E27FC236}">
                <a16:creationId xmlns:a16="http://schemas.microsoft.com/office/drawing/2014/main" id="{342B9AA8-9B61-40FA-B0A1-EC102FDABA4C}"/>
              </a:ext>
            </a:extLst>
          </p:cNvPr>
          <p:cNvSpPr>
            <a:spLocks noGrp="1"/>
          </p:cNvSpPr>
          <p:nvPr>
            <p:ph idx="1"/>
          </p:nvPr>
        </p:nvSpPr>
        <p:spPr>
          <a:xfrm>
            <a:off x="609600" y="1045879"/>
            <a:ext cx="10972800" cy="5220140"/>
          </a:xfrm>
        </p:spPr>
        <p:txBody>
          <a:bodyPr/>
          <a:lstStyle/>
          <a:p>
            <a:r>
              <a:rPr lang="en-US" dirty="0"/>
              <a:t>Data</a:t>
            </a:r>
          </a:p>
          <a:p>
            <a:pPr lvl="1"/>
            <a:r>
              <a:rPr lang="en-US" dirty="0"/>
              <a:t>Editorial decisions of Dutch archives</a:t>
            </a:r>
          </a:p>
          <a:p>
            <a:pPr lvl="1"/>
            <a:r>
              <a:rPr lang="de-DE" dirty="0" err="1"/>
              <a:t>Availability</a:t>
            </a:r>
            <a:r>
              <a:rPr lang="de-DE" dirty="0"/>
              <a:t> and </a:t>
            </a:r>
            <a:r>
              <a:rPr lang="de-DE" dirty="0" err="1"/>
              <a:t>quality</a:t>
            </a:r>
            <a:r>
              <a:rPr lang="de-DE" dirty="0"/>
              <a:t> </a:t>
            </a:r>
            <a:r>
              <a:rPr lang="de-DE" dirty="0" err="1"/>
              <a:t>of</a:t>
            </a:r>
            <a:r>
              <a:rPr lang="de-DE" dirty="0"/>
              <a:t> </a:t>
            </a:r>
            <a:r>
              <a:rPr lang="de-DE" dirty="0" err="1"/>
              <a:t>data</a:t>
            </a:r>
            <a:endParaRPr lang="de-DE" dirty="0"/>
          </a:p>
          <a:p>
            <a:pPr lvl="1"/>
            <a:r>
              <a:rPr lang="de-DE" dirty="0"/>
              <a:t>Version </a:t>
            </a:r>
            <a:r>
              <a:rPr lang="de-DE" dirty="0" err="1"/>
              <a:t>control</a:t>
            </a:r>
            <a:endParaRPr lang="de-DE" dirty="0"/>
          </a:p>
          <a:p>
            <a:pPr lvl="1"/>
            <a:endParaRPr lang="de-DE" dirty="0"/>
          </a:p>
          <a:p>
            <a:r>
              <a:rPr lang="en-US" dirty="0"/>
              <a:t>Software</a:t>
            </a:r>
          </a:p>
          <a:p>
            <a:pPr lvl="1"/>
            <a:r>
              <a:rPr lang="en-US" dirty="0"/>
              <a:t>Specific data formats &amp; their requirements</a:t>
            </a:r>
          </a:p>
          <a:p>
            <a:pPr marL="457200" lvl="1" indent="0">
              <a:buNone/>
            </a:pPr>
            <a:endParaRPr lang="de-DE" dirty="0"/>
          </a:p>
          <a:p>
            <a:r>
              <a:rPr lang="en-US" dirty="0"/>
              <a:t>Skills</a:t>
            </a:r>
          </a:p>
          <a:p>
            <a:pPr lvl="1"/>
            <a:r>
              <a:rPr lang="en-US" dirty="0"/>
              <a:t>Need for interdisciplinary cooperation</a:t>
            </a:r>
          </a:p>
          <a:p>
            <a:pPr marL="457200" lvl="1" indent="0">
              <a:buNone/>
            </a:pPr>
            <a:endParaRPr lang="de-DE" dirty="0"/>
          </a:p>
        </p:txBody>
      </p:sp>
    </p:spTree>
    <p:extLst>
      <p:ext uri="{BB962C8B-B14F-4D97-AF65-F5344CB8AC3E}">
        <p14:creationId xmlns:p14="http://schemas.microsoft.com/office/powerpoint/2010/main" val="354145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48DE-59A4-4A69-AF91-A7249B9403F2}"/>
              </a:ext>
            </a:extLst>
          </p:cNvPr>
          <p:cNvSpPr>
            <a:spLocks noGrp="1"/>
          </p:cNvSpPr>
          <p:nvPr>
            <p:ph type="title"/>
          </p:nvPr>
        </p:nvSpPr>
        <p:spPr>
          <a:xfrm>
            <a:off x="464634" y="755499"/>
            <a:ext cx="10972800" cy="1143000"/>
          </a:xfrm>
        </p:spPr>
        <p:txBody>
          <a:bodyPr/>
          <a:lstStyle/>
          <a:p>
            <a:r>
              <a:rPr lang="de-DE" dirty="0" err="1"/>
              <a:t>Conclusions</a:t>
            </a:r>
            <a:endParaRPr lang="en-GB" dirty="0"/>
          </a:p>
        </p:txBody>
      </p:sp>
      <p:pic>
        <p:nvPicPr>
          <p:cNvPr id="6" name="Graphic 5" descr="Books with solid fill">
            <a:extLst>
              <a:ext uri="{FF2B5EF4-FFF2-40B4-BE49-F238E27FC236}">
                <a16:creationId xmlns:a16="http://schemas.microsoft.com/office/drawing/2014/main" id="{55962CFC-D087-48C9-8332-30632DA31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2250" y="4270907"/>
            <a:ext cx="1490547" cy="1490547"/>
          </a:xfrm>
          <a:prstGeom prst="rect">
            <a:avLst/>
          </a:prstGeom>
        </p:spPr>
      </p:pic>
      <p:grpSp>
        <p:nvGrpSpPr>
          <p:cNvPr id="15" name="Group 14">
            <a:extLst>
              <a:ext uri="{FF2B5EF4-FFF2-40B4-BE49-F238E27FC236}">
                <a16:creationId xmlns:a16="http://schemas.microsoft.com/office/drawing/2014/main" id="{C22700AD-841A-45BA-AF3F-B6A9E58BACC6}"/>
              </a:ext>
            </a:extLst>
          </p:cNvPr>
          <p:cNvGrpSpPr/>
          <p:nvPr/>
        </p:nvGrpSpPr>
        <p:grpSpPr>
          <a:xfrm>
            <a:off x="7331930" y="3709631"/>
            <a:ext cx="2154040" cy="1947746"/>
            <a:chOff x="7331930" y="3096317"/>
            <a:chExt cx="2154040" cy="1947746"/>
          </a:xfrm>
        </p:grpSpPr>
        <p:pic>
          <p:nvPicPr>
            <p:cNvPr id="8" name="Graphic 7" descr="Bar chart with solid fill">
              <a:extLst>
                <a:ext uri="{FF2B5EF4-FFF2-40B4-BE49-F238E27FC236}">
                  <a16:creationId xmlns:a16="http://schemas.microsoft.com/office/drawing/2014/main" id="{43FD3EF3-A8F8-4589-83B0-7EAC2DC35F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570" y="3096317"/>
              <a:ext cx="914400" cy="914400"/>
            </a:xfrm>
            <a:prstGeom prst="rect">
              <a:avLst/>
            </a:prstGeom>
          </p:spPr>
        </p:pic>
        <p:pic>
          <p:nvPicPr>
            <p:cNvPr id="10" name="Graphic 9" descr="Network with solid fill">
              <a:extLst>
                <a:ext uri="{FF2B5EF4-FFF2-40B4-BE49-F238E27FC236}">
                  <a16:creationId xmlns:a16="http://schemas.microsoft.com/office/drawing/2014/main" id="{0375636A-CA11-490F-9244-C2CA9C660B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31930" y="3553517"/>
              <a:ext cx="1490546" cy="1490546"/>
            </a:xfrm>
            <a:prstGeom prst="rect">
              <a:avLst/>
            </a:prstGeom>
          </p:spPr>
        </p:pic>
      </p:grpSp>
      <p:pic>
        <p:nvPicPr>
          <p:cNvPr id="12" name="Graphic 11" descr="Back with solid fill">
            <a:extLst>
              <a:ext uri="{FF2B5EF4-FFF2-40B4-BE49-F238E27FC236}">
                <a16:creationId xmlns:a16="http://schemas.microsoft.com/office/drawing/2014/main" id="{A2926371-AD87-49EB-9CA9-273B139D74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882373" y="5378597"/>
            <a:ext cx="1947746" cy="1143000"/>
          </a:xfrm>
          <a:prstGeom prst="rect">
            <a:avLst/>
          </a:prstGeom>
        </p:spPr>
      </p:pic>
      <p:pic>
        <p:nvPicPr>
          <p:cNvPr id="14" name="Graphic 13" descr="Back with solid fill">
            <a:extLst>
              <a:ext uri="{FF2B5EF4-FFF2-40B4-BE49-F238E27FC236}">
                <a16:creationId xmlns:a16="http://schemas.microsoft.com/office/drawing/2014/main" id="{6D8760BA-86EC-40EA-BF88-6A45F6CFDA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828478" y="3263587"/>
            <a:ext cx="2001640" cy="1070515"/>
          </a:xfrm>
          <a:prstGeom prst="rect">
            <a:avLst/>
          </a:prstGeom>
        </p:spPr>
      </p:pic>
      <p:sp>
        <p:nvSpPr>
          <p:cNvPr id="16" name="Content Placeholder 3">
            <a:extLst>
              <a:ext uri="{FF2B5EF4-FFF2-40B4-BE49-F238E27FC236}">
                <a16:creationId xmlns:a16="http://schemas.microsoft.com/office/drawing/2014/main" id="{1328DA78-B2DD-4FDF-BD20-7D8778E07CCC}"/>
              </a:ext>
            </a:extLst>
          </p:cNvPr>
          <p:cNvSpPr txBox="1">
            <a:spLocks/>
          </p:cNvSpPr>
          <p:nvPr/>
        </p:nvSpPr>
        <p:spPr>
          <a:xfrm>
            <a:off x="1323278" y="1974111"/>
            <a:ext cx="9804710" cy="2649920"/>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ndara" pitchFamily="34" charset="0"/>
                <a:ea typeface="ＭＳ Ｐゴシック" charset="-128"/>
                <a:cs typeface="Candara"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ndara" pitchFamily="34" charset="0"/>
                <a:ea typeface="ＭＳ Ｐゴシック" charset="-128"/>
                <a:cs typeface="Candara"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ndara" pitchFamily="34" charset="0"/>
                <a:ea typeface="ＭＳ Ｐゴシック" charset="-128"/>
                <a:cs typeface="Candara"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ndara" pitchFamily="34" charset="0"/>
                <a:ea typeface="ＭＳ Ｐゴシック" charset="-128"/>
                <a:cs typeface="Candar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ndara" pitchFamily="34" charset="0"/>
                <a:ea typeface="ＭＳ Ｐゴシック" charset="-128"/>
              </a:rPr>
              <a:t>The domain shapes the data, data shape our way to look back at the domain</a:t>
            </a:r>
          </a:p>
        </p:txBody>
      </p:sp>
    </p:spTree>
    <p:extLst>
      <p:ext uri="{BB962C8B-B14F-4D97-AF65-F5344CB8AC3E}">
        <p14:creationId xmlns:p14="http://schemas.microsoft.com/office/powerpoint/2010/main" val="323309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Content Placeholder 91">
            <a:extLst>
              <a:ext uri="{FF2B5EF4-FFF2-40B4-BE49-F238E27FC236}">
                <a16:creationId xmlns:a16="http://schemas.microsoft.com/office/drawing/2014/main" id="{971F915A-A29D-4632-A241-9FD133516F80}"/>
              </a:ext>
            </a:extLst>
          </p:cNvPr>
          <p:cNvPicPr>
            <a:picLocks noGrp="1" noChangeAspect="1"/>
          </p:cNvPicPr>
          <p:nvPr>
            <p:ph idx="1"/>
          </p:nvPr>
        </p:nvPicPr>
        <p:blipFill>
          <a:blip r:embed="rId2"/>
          <a:stretch>
            <a:fillRect/>
          </a:stretch>
        </p:blipFill>
        <p:spPr>
          <a:xfrm>
            <a:off x="189572" y="2833674"/>
            <a:ext cx="9658262" cy="3742207"/>
          </a:xfrm>
          <a:prstGeom prst="rect">
            <a:avLst/>
          </a:prstGeom>
        </p:spPr>
      </p:pic>
      <p:sp>
        <p:nvSpPr>
          <p:cNvPr id="4" name="Text Placeholder 3">
            <a:extLst>
              <a:ext uri="{FF2B5EF4-FFF2-40B4-BE49-F238E27FC236}">
                <a16:creationId xmlns:a16="http://schemas.microsoft.com/office/drawing/2014/main" id="{07B7F1F0-530C-4EF5-AA96-44E62E17E499}"/>
              </a:ext>
            </a:extLst>
          </p:cNvPr>
          <p:cNvSpPr>
            <a:spLocks noGrp="1"/>
          </p:cNvSpPr>
          <p:nvPr>
            <p:ph type="body" sz="half" idx="2"/>
          </p:nvPr>
        </p:nvSpPr>
        <p:spPr>
          <a:xfrm>
            <a:off x="105010" y="1141514"/>
            <a:ext cx="12002428" cy="1831435"/>
          </a:xfrm>
        </p:spPr>
        <p:txBody>
          <a:bodyPr numCol="2"/>
          <a:lstStyle/>
          <a:p>
            <a:r>
              <a:rPr lang="en-GB" sz="2800" b="1" dirty="0">
                <a:solidFill>
                  <a:srgbClr val="843144"/>
                </a:solidFill>
              </a:rPr>
              <a:t>Iconography </a:t>
            </a:r>
            <a:r>
              <a:rPr lang="en-GB" sz="2800" dirty="0"/>
              <a:t>focuses on the subject recognition and comprehension</a:t>
            </a:r>
          </a:p>
          <a:p>
            <a:endParaRPr lang="en-GB" sz="2800" dirty="0"/>
          </a:p>
          <a:p>
            <a:r>
              <a:rPr lang="en-GB" sz="2800" b="1" dirty="0">
                <a:solidFill>
                  <a:srgbClr val="843144"/>
                </a:solidFill>
              </a:rPr>
              <a:t>Iconology </a:t>
            </a:r>
            <a:r>
              <a:rPr lang="en-GB" sz="2800" dirty="0"/>
              <a:t>concerns the understanding of iconographic subjects as documents of socio-cultural phenomena</a:t>
            </a:r>
          </a:p>
        </p:txBody>
      </p:sp>
      <p:sp>
        <p:nvSpPr>
          <p:cNvPr id="6" name="Flowchart: Connector 5">
            <a:extLst>
              <a:ext uri="{FF2B5EF4-FFF2-40B4-BE49-F238E27FC236}">
                <a16:creationId xmlns:a16="http://schemas.microsoft.com/office/drawing/2014/main" id="{6C49B082-9E47-416C-8C1B-0DEFA15267FB}"/>
              </a:ext>
            </a:extLst>
          </p:cNvPr>
          <p:cNvSpPr/>
          <p:nvPr/>
        </p:nvSpPr>
        <p:spPr>
          <a:xfrm>
            <a:off x="10414310" y="5121952"/>
            <a:ext cx="1693128" cy="1693128"/>
          </a:xfrm>
          <a:prstGeom prst="flowChartConnector">
            <a:avLst/>
          </a:prstGeom>
          <a:solidFill>
            <a:srgbClr val="843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atin typeface="Candara" panose="020E0502030303020204" pitchFamily="34" charset="0"/>
              </a:rPr>
              <a:t>Art </a:t>
            </a:r>
            <a:r>
              <a:rPr lang="de-DE" dirty="0" err="1">
                <a:latin typeface="Candara" panose="020E0502030303020204" pitchFamily="34" charset="0"/>
              </a:rPr>
              <a:t>History</a:t>
            </a:r>
            <a:endParaRPr lang="en-GB" dirty="0">
              <a:latin typeface="Candara" panose="020E0502030303020204" pitchFamily="34" charset="0"/>
            </a:endParaRPr>
          </a:p>
        </p:txBody>
      </p:sp>
      <p:sp>
        <p:nvSpPr>
          <p:cNvPr id="93" name="TextBox 6">
            <a:extLst>
              <a:ext uri="{FF2B5EF4-FFF2-40B4-BE49-F238E27FC236}">
                <a16:creationId xmlns:a16="http://schemas.microsoft.com/office/drawing/2014/main" id="{9930D8E6-098E-4B3F-9EFF-2DE6A5999F18}"/>
              </a:ext>
            </a:extLst>
          </p:cNvPr>
          <p:cNvSpPr txBox="1"/>
          <p:nvPr/>
        </p:nvSpPr>
        <p:spPr>
          <a:xfrm>
            <a:off x="6512617" y="5878883"/>
            <a:ext cx="4016046" cy="646331"/>
          </a:xfrm>
          <a:prstGeom prst="rect">
            <a:avLst/>
          </a:prstGeom>
        </p:spPr>
        <p:txBody>
          <a:bodyPr wrap="square" lIns="0" tIns="0" rIns="0" bIns="0" rtlCol="0" anchor="t">
            <a:spAutoFit/>
          </a:bodyPr>
          <a:lstStyle/>
          <a:p>
            <a:r>
              <a:rPr lang="en-US" sz="1400" dirty="0">
                <a:solidFill>
                  <a:srgbClr val="333333"/>
                </a:solidFill>
                <a:latin typeface="Candara" panose="020E0502030303020204" pitchFamily="34" charset="0"/>
              </a:rPr>
              <a:t>Piero di </a:t>
            </a:r>
            <a:r>
              <a:rPr lang="en-US" sz="1400" dirty="0" err="1">
                <a:solidFill>
                  <a:srgbClr val="333333"/>
                </a:solidFill>
                <a:latin typeface="Candara" panose="020E0502030303020204" pitchFamily="34" charset="0"/>
              </a:rPr>
              <a:t>Cosimo</a:t>
            </a:r>
            <a:r>
              <a:rPr lang="en-US" sz="1400" dirty="0">
                <a:solidFill>
                  <a:srgbClr val="333333"/>
                </a:solidFill>
                <a:latin typeface="Candara" panose="020E0502030303020204" pitchFamily="34" charset="0"/>
              </a:rPr>
              <a:t>, The Discovery of Honey, 1498 ca., Worcester, Worcester Art Museum. Image source: Wikimedia Commons. Public domain. </a:t>
            </a:r>
          </a:p>
        </p:txBody>
      </p:sp>
      <p:sp>
        <p:nvSpPr>
          <p:cNvPr id="96" name="Title 1">
            <a:extLst>
              <a:ext uri="{FF2B5EF4-FFF2-40B4-BE49-F238E27FC236}">
                <a16:creationId xmlns:a16="http://schemas.microsoft.com/office/drawing/2014/main" id="{D9AD1F1D-6226-4002-8115-AC93D6C3DF8B}"/>
              </a:ext>
            </a:extLst>
          </p:cNvPr>
          <p:cNvSpPr txBox="1">
            <a:spLocks/>
          </p:cNvSpPr>
          <p:nvPr/>
        </p:nvSpPr>
        <p:spPr bwMode="auto">
          <a:xfrm>
            <a:off x="609601" y="177615"/>
            <a:ext cx="10282177"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000" b="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pPr algn="ctr"/>
            <a:r>
              <a:rPr lang="de-DE" sz="4400" dirty="0" err="1"/>
              <a:t>Iconography</a:t>
            </a:r>
            <a:r>
              <a:rPr lang="de-DE" sz="4400" dirty="0"/>
              <a:t> and </a:t>
            </a:r>
            <a:r>
              <a:rPr lang="de-DE" sz="4400" dirty="0" err="1"/>
              <a:t>iconology</a:t>
            </a:r>
            <a:endParaRPr lang="en-GB" sz="4400" dirty="0"/>
          </a:p>
        </p:txBody>
      </p:sp>
      <p:sp>
        <p:nvSpPr>
          <p:cNvPr id="8" name="TextBox 7">
            <a:extLst>
              <a:ext uri="{FF2B5EF4-FFF2-40B4-BE49-F238E27FC236}">
                <a16:creationId xmlns:a16="http://schemas.microsoft.com/office/drawing/2014/main" id="{6E91B75F-00BD-4032-9123-992FB32CD474}"/>
              </a:ext>
            </a:extLst>
          </p:cNvPr>
          <p:cNvSpPr txBox="1"/>
          <p:nvPr/>
        </p:nvSpPr>
        <p:spPr>
          <a:xfrm>
            <a:off x="102898" y="6557872"/>
            <a:ext cx="8427147" cy="276999"/>
          </a:xfrm>
          <a:prstGeom prst="rect">
            <a:avLst/>
          </a:prstGeom>
          <a:noFill/>
        </p:spPr>
        <p:txBody>
          <a:bodyPr wrap="square">
            <a:spAutoFit/>
          </a:bodyPr>
          <a:lstStyle/>
          <a:p>
            <a:r>
              <a:rPr lang="en-GB" sz="1200" b="0" i="0" u="none" strike="noStrike" dirty="0">
                <a:solidFill>
                  <a:srgbClr val="000000"/>
                </a:solidFill>
                <a:effectLst/>
                <a:latin typeface="Candara" panose="020E0502030303020204" pitchFamily="34" charset="0"/>
                <a:hlinkClick r:id="rId3"/>
              </a:rPr>
              <a:t>https://commons.wikimedia.org/wiki/File:Piero_di_Cosimo_The_Discovery_of_Honey_by_Bacchus_about_1499.jpg</a:t>
            </a:r>
            <a:endParaRPr lang="en-GB" sz="1200" dirty="0">
              <a:latin typeface="Candara" panose="020E0502030303020204" pitchFamily="34" charset="0"/>
            </a:endParaRPr>
          </a:p>
        </p:txBody>
      </p:sp>
    </p:spTree>
    <p:extLst>
      <p:ext uri="{BB962C8B-B14F-4D97-AF65-F5344CB8AC3E}">
        <p14:creationId xmlns:p14="http://schemas.microsoft.com/office/powerpoint/2010/main" val="224026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5626AC-713D-4EEE-B1B1-EBC2AAAA0E0C}"/>
              </a:ext>
            </a:extLst>
          </p:cNvPr>
          <p:cNvSpPr>
            <a:spLocks noGrp="1"/>
          </p:cNvSpPr>
          <p:nvPr>
            <p:ph type="body" idx="1"/>
          </p:nvPr>
        </p:nvSpPr>
        <p:spPr>
          <a:xfrm>
            <a:off x="1077589" y="2559302"/>
            <a:ext cx="10363200" cy="2927098"/>
          </a:xfrm>
        </p:spPr>
        <p:txBody>
          <a:bodyPr anchor="t"/>
          <a:lstStyle/>
          <a:p>
            <a:pPr marL="457200" indent="-457200">
              <a:buFont typeface="Arial" panose="020B0604020202020204" pitchFamily="34" charset="0"/>
              <a:buChar char="•"/>
            </a:pPr>
            <a:r>
              <a:rPr lang="en-GB" sz="3200" b="0" i="0" dirty="0">
                <a:solidFill>
                  <a:srgbClr val="000000"/>
                </a:solidFill>
                <a:effectLst/>
              </a:rPr>
              <a:t>Can domain-specific questions be answered in a quantitative way?</a:t>
            </a:r>
          </a:p>
          <a:p>
            <a:pPr marL="457200" indent="-457200">
              <a:buFont typeface="Arial" panose="020B0604020202020204" pitchFamily="34" charset="0"/>
              <a:buChar char="•"/>
            </a:pPr>
            <a:r>
              <a:rPr lang="en-GB" sz="3200" b="0" i="0" dirty="0">
                <a:solidFill>
                  <a:srgbClr val="000000"/>
                </a:solidFill>
                <a:effectLst/>
              </a:rPr>
              <a:t>What would be the advantages of creating and analysing data about iconographical and iconological interpretations?</a:t>
            </a:r>
            <a:endParaRPr lang="en-GB" sz="3200" dirty="0"/>
          </a:p>
        </p:txBody>
      </p:sp>
      <p:sp>
        <p:nvSpPr>
          <p:cNvPr id="4" name="Title 1">
            <a:extLst>
              <a:ext uri="{FF2B5EF4-FFF2-40B4-BE49-F238E27FC236}">
                <a16:creationId xmlns:a16="http://schemas.microsoft.com/office/drawing/2014/main" id="{DB3A8428-3192-46A2-8820-4298F410C6FD}"/>
              </a:ext>
            </a:extLst>
          </p:cNvPr>
          <p:cNvSpPr txBox="1">
            <a:spLocks/>
          </p:cNvSpPr>
          <p:nvPr/>
        </p:nvSpPr>
        <p:spPr bwMode="auto">
          <a:xfrm>
            <a:off x="609601" y="1248133"/>
            <a:ext cx="10282177"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000" b="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pPr algn="ctr"/>
            <a:r>
              <a:rPr lang="de-DE" sz="4400" dirty="0"/>
              <a:t>Research </a:t>
            </a:r>
            <a:r>
              <a:rPr lang="de-DE" sz="4400" dirty="0" err="1"/>
              <a:t>questions</a:t>
            </a:r>
            <a:endParaRPr lang="en-GB" sz="4400" dirty="0"/>
          </a:p>
        </p:txBody>
      </p:sp>
    </p:spTree>
    <p:extLst>
      <p:ext uri="{BB962C8B-B14F-4D97-AF65-F5344CB8AC3E}">
        <p14:creationId xmlns:p14="http://schemas.microsoft.com/office/powerpoint/2010/main" val="266683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4438-EFBE-4BE2-B5FE-64504261FDF3}"/>
              </a:ext>
            </a:extLst>
          </p:cNvPr>
          <p:cNvSpPr>
            <a:spLocks noGrp="1"/>
          </p:cNvSpPr>
          <p:nvPr>
            <p:ph type="title"/>
          </p:nvPr>
        </p:nvSpPr>
        <p:spPr>
          <a:xfrm>
            <a:off x="401445" y="941680"/>
            <a:ext cx="11552662" cy="1143000"/>
          </a:xfrm>
        </p:spPr>
        <p:txBody>
          <a:bodyPr/>
          <a:lstStyle/>
          <a:p>
            <a:r>
              <a:rPr lang="de-DE" dirty="0"/>
              <a:t>Collection </a:t>
            </a:r>
            <a:r>
              <a:rPr lang="de-DE" dirty="0" err="1"/>
              <a:t>of</a:t>
            </a:r>
            <a:r>
              <a:rPr lang="de-DE" dirty="0"/>
              <a:t> </a:t>
            </a:r>
            <a:r>
              <a:rPr lang="de-DE" sz="4000" dirty="0" err="1"/>
              <a:t>research</a:t>
            </a:r>
            <a:r>
              <a:rPr lang="de-DE" dirty="0"/>
              <a:t> </a:t>
            </a:r>
            <a:r>
              <a:rPr lang="de-DE" dirty="0" err="1"/>
              <a:t>questions</a:t>
            </a:r>
            <a:r>
              <a:rPr lang="de-DE" dirty="0"/>
              <a:t> </a:t>
            </a:r>
            <a:r>
              <a:rPr lang="de-DE" dirty="0" err="1"/>
              <a:t>from</a:t>
            </a:r>
            <a:r>
              <a:rPr lang="de-DE" dirty="0"/>
              <a:t> </a:t>
            </a:r>
            <a:r>
              <a:rPr lang="de-DE" dirty="0" err="1"/>
              <a:t>the</a:t>
            </a:r>
            <a:r>
              <a:rPr lang="de-DE" dirty="0"/>
              <a:t> </a:t>
            </a:r>
            <a:r>
              <a:rPr lang="de-DE" dirty="0" err="1"/>
              <a:t>domain</a:t>
            </a:r>
            <a:r>
              <a:rPr lang="de-DE" dirty="0"/>
              <a:t>: </a:t>
            </a:r>
            <a:r>
              <a:rPr lang="de-DE" dirty="0" err="1"/>
              <a:t>some</a:t>
            </a:r>
            <a:r>
              <a:rPr lang="de-DE" dirty="0"/>
              <a:t> </a:t>
            </a:r>
            <a:r>
              <a:rPr lang="de-DE" dirty="0" err="1"/>
              <a:t>examples</a:t>
            </a:r>
            <a:endParaRPr lang="en-GB" dirty="0"/>
          </a:p>
        </p:txBody>
      </p:sp>
      <p:sp>
        <p:nvSpPr>
          <p:cNvPr id="3" name="Content Placeholder 2">
            <a:extLst>
              <a:ext uri="{FF2B5EF4-FFF2-40B4-BE49-F238E27FC236}">
                <a16:creationId xmlns:a16="http://schemas.microsoft.com/office/drawing/2014/main" id="{EF8ED6FD-D3CF-4CEE-8395-EE0C35883D39}"/>
              </a:ext>
            </a:extLst>
          </p:cNvPr>
          <p:cNvSpPr>
            <a:spLocks noGrp="1"/>
          </p:cNvSpPr>
          <p:nvPr>
            <p:ph idx="1"/>
          </p:nvPr>
        </p:nvSpPr>
        <p:spPr>
          <a:xfrm>
            <a:off x="609600" y="2393367"/>
            <a:ext cx="10972800" cy="4117975"/>
          </a:xfrm>
        </p:spPr>
        <p:txBody>
          <a:bodyPr/>
          <a:lstStyle/>
          <a:p>
            <a:r>
              <a:rPr lang="de-DE" dirty="0" err="1"/>
              <a:t>How</a:t>
            </a:r>
            <a:r>
              <a:rPr lang="de-DE" dirty="0"/>
              <a:t> </a:t>
            </a:r>
            <a:r>
              <a:rPr lang="de-DE" dirty="0" err="1"/>
              <a:t>does</a:t>
            </a:r>
            <a:r>
              <a:rPr lang="de-DE" dirty="0"/>
              <a:t> </a:t>
            </a:r>
            <a:r>
              <a:rPr lang="de-DE" dirty="0" err="1"/>
              <a:t>the</a:t>
            </a:r>
            <a:r>
              <a:rPr lang="de-DE" dirty="0"/>
              <a:t> </a:t>
            </a:r>
            <a:r>
              <a:rPr lang="de-DE" dirty="0" err="1"/>
              <a:t>representation</a:t>
            </a:r>
            <a:r>
              <a:rPr lang="de-DE" dirty="0"/>
              <a:t> </a:t>
            </a:r>
            <a:r>
              <a:rPr lang="de-DE" dirty="0" err="1"/>
              <a:t>of</a:t>
            </a:r>
            <a:r>
              <a:rPr lang="de-DE" dirty="0"/>
              <a:t> an </a:t>
            </a:r>
            <a:r>
              <a:rPr lang="de-DE" dirty="0" err="1"/>
              <a:t>iconographical</a:t>
            </a:r>
            <a:r>
              <a:rPr lang="de-DE" dirty="0"/>
              <a:t> </a:t>
            </a:r>
            <a:r>
              <a:rPr lang="de-DE" dirty="0" err="1"/>
              <a:t>subject</a:t>
            </a:r>
            <a:r>
              <a:rPr lang="de-DE" dirty="0"/>
              <a:t> </a:t>
            </a:r>
            <a:r>
              <a:rPr lang="de-DE" dirty="0" err="1"/>
              <a:t>vary</a:t>
            </a:r>
            <a:r>
              <a:rPr lang="de-DE" dirty="0"/>
              <a:t>? </a:t>
            </a:r>
          </a:p>
          <a:p>
            <a:r>
              <a:rPr lang="en-GB" dirty="0"/>
              <a:t>Which sources and visual aspects motivate the recognition in the artwork of cultural phenomena?</a:t>
            </a:r>
          </a:p>
          <a:p>
            <a:r>
              <a:rPr lang="en-GB" dirty="0"/>
              <a:t>How do visual shapes migrate and reappear across cultures?</a:t>
            </a:r>
            <a:endParaRPr lang="de-DE" dirty="0"/>
          </a:p>
        </p:txBody>
      </p:sp>
      <p:sp>
        <p:nvSpPr>
          <p:cNvPr id="4" name="Flowchart: Connector 3">
            <a:extLst>
              <a:ext uri="{FF2B5EF4-FFF2-40B4-BE49-F238E27FC236}">
                <a16:creationId xmlns:a16="http://schemas.microsoft.com/office/drawing/2014/main" id="{9750B03B-DFBF-4EAE-BEF5-52D32994C1A3}"/>
              </a:ext>
            </a:extLst>
          </p:cNvPr>
          <p:cNvSpPr/>
          <p:nvPr/>
        </p:nvSpPr>
        <p:spPr>
          <a:xfrm>
            <a:off x="10414310" y="5121952"/>
            <a:ext cx="1693128" cy="1693128"/>
          </a:xfrm>
          <a:prstGeom prst="flowChartConnector">
            <a:avLst/>
          </a:prstGeom>
          <a:solidFill>
            <a:srgbClr val="843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latin typeface="Candara" panose="020E0502030303020204" pitchFamily="34" charset="0"/>
              </a:rPr>
              <a:t>Art </a:t>
            </a:r>
            <a:r>
              <a:rPr lang="de-DE" dirty="0" err="1">
                <a:latin typeface="Candara" panose="020E0502030303020204" pitchFamily="34" charset="0"/>
              </a:rPr>
              <a:t>History</a:t>
            </a:r>
            <a:endParaRPr lang="en-GB" dirty="0">
              <a:latin typeface="Candara" panose="020E0502030303020204" pitchFamily="34" charset="0"/>
            </a:endParaRPr>
          </a:p>
        </p:txBody>
      </p:sp>
    </p:spTree>
    <p:extLst>
      <p:ext uri="{BB962C8B-B14F-4D97-AF65-F5344CB8AC3E}">
        <p14:creationId xmlns:p14="http://schemas.microsoft.com/office/powerpoint/2010/main" val="374567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988F-2862-453B-9316-B85F6FF68A7D}"/>
              </a:ext>
            </a:extLst>
          </p:cNvPr>
          <p:cNvSpPr>
            <a:spLocks noGrp="1"/>
          </p:cNvSpPr>
          <p:nvPr>
            <p:ph type="title"/>
          </p:nvPr>
        </p:nvSpPr>
        <p:spPr>
          <a:xfrm>
            <a:off x="609600" y="-127260"/>
            <a:ext cx="10972800" cy="1143000"/>
          </a:xfrm>
        </p:spPr>
        <p:txBody>
          <a:bodyPr/>
          <a:lstStyle/>
          <a:p>
            <a:r>
              <a:rPr lang="de-DE" dirty="0"/>
              <a:t>Structured </a:t>
            </a:r>
            <a:r>
              <a:rPr lang="de-DE" dirty="0" err="1"/>
              <a:t>data</a:t>
            </a:r>
            <a:endParaRPr lang="en-GB" dirty="0"/>
          </a:p>
        </p:txBody>
      </p:sp>
      <p:sp>
        <p:nvSpPr>
          <p:cNvPr id="3" name="Text Placeholder 2">
            <a:extLst>
              <a:ext uri="{FF2B5EF4-FFF2-40B4-BE49-F238E27FC236}">
                <a16:creationId xmlns:a16="http://schemas.microsoft.com/office/drawing/2014/main" id="{D29188A3-2702-42C2-985C-2C7637C6594D}"/>
              </a:ext>
            </a:extLst>
          </p:cNvPr>
          <p:cNvSpPr>
            <a:spLocks noGrp="1"/>
          </p:cNvSpPr>
          <p:nvPr>
            <p:ph type="body" idx="1"/>
          </p:nvPr>
        </p:nvSpPr>
        <p:spPr>
          <a:xfrm>
            <a:off x="609600" y="1448301"/>
            <a:ext cx="5386917" cy="639762"/>
          </a:xfrm>
        </p:spPr>
        <p:txBody>
          <a:bodyPr/>
          <a:lstStyle/>
          <a:p>
            <a:r>
              <a:rPr lang="de-DE" dirty="0">
                <a:solidFill>
                  <a:srgbClr val="843144"/>
                </a:solidFill>
                <a:latin typeface="Candara" panose="020E0502030303020204" pitchFamily="34" charset="0"/>
              </a:rPr>
              <a:t>Problem: </a:t>
            </a:r>
            <a:r>
              <a:rPr lang="de-DE" dirty="0" err="1">
                <a:solidFill>
                  <a:srgbClr val="843144"/>
                </a:solidFill>
                <a:latin typeface="Candara" panose="020E0502030303020204" pitchFamily="34" charset="0"/>
              </a:rPr>
              <a:t>no</a:t>
            </a:r>
            <a:r>
              <a:rPr lang="de-DE" dirty="0">
                <a:solidFill>
                  <a:srgbClr val="843144"/>
                </a:solidFill>
                <a:latin typeface="Candara" panose="020E0502030303020204" pitchFamily="34" charset="0"/>
              </a:rPr>
              <a:t> </a:t>
            </a:r>
            <a:r>
              <a:rPr lang="de-DE" dirty="0" err="1">
                <a:solidFill>
                  <a:srgbClr val="843144"/>
                </a:solidFill>
                <a:latin typeface="Candara" panose="020E0502030303020204" pitchFamily="34" charset="0"/>
              </a:rPr>
              <a:t>data</a:t>
            </a:r>
            <a:r>
              <a:rPr lang="de-DE" dirty="0">
                <a:solidFill>
                  <a:srgbClr val="843144"/>
                </a:solidFill>
                <a:latin typeface="Candara" panose="020E0502030303020204" pitchFamily="34" charset="0"/>
              </a:rPr>
              <a:t> </a:t>
            </a:r>
            <a:r>
              <a:rPr lang="de-DE" dirty="0" err="1">
                <a:solidFill>
                  <a:srgbClr val="843144"/>
                </a:solidFill>
                <a:latin typeface="Candara" panose="020E0502030303020204" pitchFamily="34" charset="0"/>
              </a:rPr>
              <a:t>available</a:t>
            </a:r>
            <a:r>
              <a:rPr lang="de-DE" dirty="0">
                <a:solidFill>
                  <a:srgbClr val="843144"/>
                </a:solidFill>
                <a:latin typeface="Candara" panose="020E0502030303020204" pitchFamily="34" charset="0"/>
              </a:rPr>
              <a:t>!</a:t>
            </a:r>
            <a:endParaRPr lang="en-GB" dirty="0">
              <a:solidFill>
                <a:srgbClr val="843144"/>
              </a:solidFill>
              <a:latin typeface="Candara" panose="020E0502030303020204" pitchFamily="34" charset="0"/>
            </a:endParaRPr>
          </a:p>
        </p:txBody>
      </p:sp>
      <p:sp>
        <p:nvSpPr>
          <p:cNvPr id="4" name="Content Placeholder 3">
            <a:extLst>
              <a:ext uri="{FF2B5EF4-FFF2-40B4-BE49-F238E27FC236}">
                <a16:creationId xmlns:a16="http://schemas.microsoft.com/office/drawing/2014/main" id="{DB126B03-925A-4096-905C-A113E0EFA2BD}"/>
              </a:ext>
            </a:extLst>
          </p:cNvPr>
          <p:cNvSpPr>
            <a:spLocks noGrp="1"/>
          </p:cNvSpPr>
          <p:nvPr>
            <p:ph sz="half" idx="2"/>
          </p:nvPr>
        </p:nvSpPr>
        <p:spPr>
          <a:xfrm>
            <a:off x="609600" y="2186328"/>
            <a:ext cx="5194002" cy="3307659"/>
          </a:xfrm>
        </p:spPr>
        <p:txBody>
          <a:bodyPr/>
          <a:lstStyle/>
          <a:p>
            <a:r>
              <a:rPr lang="de-DE" dirty="0" err="1"/>
              <a:t>Controlled</a:t>
            </a:r>
            <a:r>
              <a:rPr lang="de-DE" dirty="0"/>
              <a:t> </a:t>
            </a:r>
            <a:r>
              <a:rPr lang="de-DE" dirty="0" err="1"/>
              <a:t>vocabularies</a:t>
            </a:r>
            <a:r>
              <a:rPr lang="de-DE" dirty="0"/>
              <a:t> (</a:t>
            </a:r>
            <a:r>
              <a:rPr lang="de-DE" dirty="0" err="1"/>
              <a:t>Iconclass</a:t>
            </a:r>
            <a:r>
              <a:rPr lang="de-DE" dirty="0"/>
              <a:t>, Getty): </a:t>
            </a:r>
            <a:r>
              <a:rPr lang="de-DE" dirty="0" err="1"/>
              <a:t>valuable</a:t>
            </a:r>
            <a:r>
              <a:rPr lang="de-DE" dirty="0"/>
              <a:t> </a:t>
            </a:r>
            <a:r>
              <a:rPr lang="de-DE" dirty="0" err="1"/>
              <a:t>resources</a:t>
            </a:r>
            <a:r>
              <a:rPr lang="de-DE" dirty="0"/>
              <a:t>, but do not express all </a:t>
            </a:r>
            <a:r>
              <a:rPr lang="de-DE" dirty="0" err="1"/>
              <a:t>the</a:t>
            </a:r>
            <a:r>
              <a:rPr lang="de-DE" dirty="0"/>
              <a:t> </a:t>
            </a:r>
            <a:r>
              <a:rPr lang="de-DE" dirty="0" err="1"/>
              <a:t>complexity</a:t>
            </a:r>
            <a:r>
              <a:rPr lang="de-DE" dirty="0"/>
              <a:t> </a:t>
            </a:r>
            <a:r>
              <a:rPr lang="de-DE" dirty="0" err="1"/>
              <a:t>embedded</a:t>
            </a:r>
            <a:r>
              <a:rPr lang="de-DE" dirty="0"/>
              <a:t> in an </a:t>
            </a:r>
            <a:r>
              <a:rPr lang="de-DE" dirty="0" err="1"/>
              <a:t>interpretation</a:t>
            </a:r>
            <a:r>
              <a:rPr lang="de-DE" dirty="0"/>
              <a:t> </a:t>
            </a:r>
            <a:r>
              <a:rPr lang="de-DE" dirty="0" err="1"/>
              <a:t>of</a:t>
            </a:r>
            <a:r>
              <a:rPr lang="de-DE" dirty="0"/>
              <a:t> </a:t>
            </a:r>
            <a:r>
              <a:rPr lang="de-DE" dirty="0" err="1"/>
              <a:t>this</a:t>
            </a:r>
            <a:r>
              <a:rPr lang="de-DE" dirty="0"/>
              <a:t> type</a:t>
            </a:r>
          </a:p>
          <a:p>
            <a:r>
              <a:rPr lang="de-DE" dirty="0"/>
              <a:t>The </a:t>
            </a:r>
            <a:r>
              <a:rPr lang="de-DE" dirty="0" err="1"/>
              <a:t>description</a:t>
            </a:r>
            <a:r>
              <a:rPr lang="de-DE" dirty="0"/>
              <a:t> </a:t>
            </a:r>
            <a:r>
              <a:rPr lang="de-DE" dirty="0" err="1"/>
              <a:t>of</a:t>
            </a:r>
            <a:r>
              <a:rPr lang="de-DE" dirty="0"/>
              <a:t> </a:t>
            </a:r>
            <a:r>
              <a:rPr lang="de-DE" dirty="0" err="1"/>
              <a:t>artwork</a:t>
            </a:r>
            <a:r>
              <a:rPr lang="de-DE" dirty="0"/>
              <a:t> </a:t>
            </a:r>
            <a:r>
              <a:rPr lang="de-DE" dirty="0" err="1"/>
              <a:t>subject</a:t>
            </a:r>
            <a:r>
              <a:rPr lang="de-DE" dirty="0"/>
              <a:t> </a:t>
            </a:r>
            <a:r>
              <a:rPr lang="de-DE" dirty="0" err="1"/>
              <a:t>is</a:t>
            </a:r>
            <a:r>
              <a:rPr lang="de-DE" dirty="0"/>
              <a:t> </a:t>
            </a:r>
            <a:r>
              <a:rPr lang="de-DE" dirty="0" err="1"/>
              <a:t>usually</a:t>
            </a:r>
            <a:r>
              <a:rPr lang="de-DE" dirty="0"/>
              <a:t> </a:t>
            </a:r>
            <a:r>
              <a:rPr lang="de-DE" dirty="0" err="1"/>
              <a:t>made</a:t>
            </a:r>
            <a:r>
              <a:rPr lang="de-DE" dirty="0"/>
              <a:t> </a:t>
            </a:r>
            <a:r>
              <a:rPr lang="de-DE" dirty="0" err="1"/>
              <a:t>available</a:t>
            </a:r>
            <a:r>
              <a:rPr lang="de-DE" dirty="0"/>
              <a:t> in a </a:t>
            </a:r>
            <a:r>
              <a:rPr lang="de-DE" dirty="0" err="1"/>
              <a:t>free</a:t>
            </a:r>
            <a:r>
              <a:rPr lang="de-DE" dirty="0"/>
              <a:t> </a:t>
            </a:r>
            <a:r>
              <a:rPr lang="de-DE" dirty="0" err="1"/>
              <a:t>text</a:t>
            </a:r>
            <a:r>
              <a:rPr lang="de-DE" dirty="0"/>
              <a:t> </a:t>
            </a:r>
            <a:r>
              <a:rPr lang="de-DE" dirty="0" err="1"/>
              <a:t>format</a:t>
            </a:r>
            <a:r>
              <a:rPr lang="de-DE" dirty="0"/>
              <a:t> in </a:t>
            </a:r>
            <a:r>
              <a:rPr lang="de-DE" dirty="0" err="1"/>
              <a:t>catalogue</a:t>
            </a:r>
            <a:r>
              <a:rPr lang="de-DE" dirty="0"/>
              <a:t> </a:t>
            </a:r>
            <a:r>
              <a:rPr lang="de-DE" dirty="0" err="1"/>
              <a:t>entries</a:t>
            </a:r>
            <a:endParaRPr lang="en-GB" dirty="0"/>
          </a:p>
        </p:txBody>
      </p:sp>
      <p:sp>
        <p:nvSpPr>
          <p:cNvPr id="5" name="Text Placeholder 4">
            <a:extLst>
              <a:ext uri="{FF2B5EF4-FFF2-40B4-BE49-F238E27FC236}">
                <a16:creationId xmlns:a16="http://schemas.microsoft.com/office/drawing/2014/main" id="{6630F642-7354-4A70-A62B-A9B390BF2DE7}"/>
              </a:ext>
            </a:extLst>
          </p:cNvPr>
          <p:cNvSpPr>
            <a:spLocks noGrp="1"/>
          </p:cNvSpPr>
          <p:nvPr>
            <p:ph type="body" sz="quarter" idx="3"/>
          </p:nvPr>
        </p:nvSpPr>
        <p:spPr>
          <a:xfrm>
            <a:off x="6193368" y="1390991"/>
            <a:ext cx="5389033" cy="639762"/>
          </a:xfrm>
        </p:spPr>
        <p:txBody>
          <a:bodyPr/>
          <a:lstStyle/>
          <a:p>
            <a:r>
              <a:rPr lang="de-DE" dirty="0">
                <a:solidFill>
                  <a:srgbClr val="843144"/>
                </a:solidFill>
                <a:latin typeface="Candara" panose="020E0502030303020204" pitchFamily="34" charset="0"/>
              </a:rPr>
              <a:t>Approach</a:t>
            </a:r>
            <a:endParaRPr lang="en-GB" dirty="0">
              <a:solidFill>
                <a:srgbClr val="843144"/>
              </a:solidFill>
              <a:latin typeface="Candara" panose="020E0502030303020204" pitchFamily="34" charset="0"/>
            </a:endParaRPr>
          </a:p>
        </p:txBody>
      </p:sp>
      <p:sp>
        <p:nvSpPr>
          <p:cNvPr id="6" name="Content Placeholder 5">
            <a:extLst>
              <a:ext uri="{FF2B5EF4-FFF2-40B4-BE49-F238E27FC236}">
                <a16:creationId xmlns:a16="http://schemas.microsoft.com/office/drawing/2014/main" id="{51306882-8E1B-40DF-999B-BF926E9AC10E}"/>
              </a:ext>
            </a:extLst>
          </p:cNvPr>
          <p:cNvSpPr>
            <a:spLocks noGrp="1"/>
          </p:cNvSpPr>
          <p:nvPr>
            <p:ph sz="quarter" idx="4"/>
          </p:nvPr>
        </p:nvSpPr>
        <p:spPr>
          <a:xfrm>
            <a:off x="6193368" y="2112613"/>
            <a:ext cx="5389033" cy="3307659"/>
          </a:xfrm>
        </p:spPr>
        <p:txBody>
          <a:bodyPr/>
          <a:lstStyle/>
          <a:p>
            <a:r>
              <a:rPr lang="de-DE" dirty="0"/>
              <a:t>Manual </a:t>
            </a:r>
            <a:r>
              <a:rPr lang="de-DE" dirty="0" err="1"/>
              <a:t>creation</a:t>
            </a:r>
            <a:r>
              <a:rPr lang="de-DE" dirty="0"/>
              <a:t> </a:t>
            </a:r>
            <a:r>
              <a:rPr lang="de-DE" dirty="0" err="1"/>
              <a:t>of</a:t>
            </a:r>
            <a:r>
              <a:rPr lang="de-DE" dirty="0"/>
              <a:t> </a:t>
            </a:r>
            <a:r>
              <a:rPr lang="de-DE" dirty="0" err="1"/>
              <a:t>data</a:t>
            </a:r>
            <a:endParaRPr lang="de-DE" dirty="0"/>
          </a:p>
          <a:p>
            <a:r>
              <a:rPr lang="de-DE" dirty="0" err="1"/>
              <a:t>Selection</a:t>
            </a:r>
            <a:r>
              <a:rPr lang="de-DE" dirty="0"/>
              <a:t> </a:t>
            </a:r>
            <a:r>
              <a:rPr lang="de-DE" dirty="0" err="1"/>
              <a:t>of</a:t>
            </a:r>
            <a:r>
              <a:rPr lang="de-DE" dirty="0"/>
              <a:t> a </a:t>
            </a:r>
            <a:r>
              <a:rPr lang="de-DE" dirty="0" err="1"/>
              <a:t>case</a:t>
            </a:r>
            <a:r>
              <a:rPr lang="de-DE" dirty="0"/>
              <a:t> </a:t>
            </a:r>
            <a:r>
              <a:rPr lang="de-DE" dirty="0" err="1"/>
              <a:t>study</a:t>
            </a:r>
            <a:r>
              <a:rPr lang="de-DE" dirty="0"/>
              <a:t>: 3 </a:t>
            </a:r>
            <a:r>
              <a:rPr lang="de-DE" dirty="0" err="1"/>
              <a:t>books</a:t>
            </a:r>
            <a:r>
              <a:rPr lang="de-DE" dirty="0"/>
              <a:t> + 1 </a:t>
            </a:r>
            <a:r>
              <a:rPr lang="de-DE" dirty="0" err="1"/>
              <a:t>article</a:t>
            </a:r>
            <a:r>
              <a:rPr lang="de-DE" dirty="0"/>
              <a:t> </a:t>
            </a:r>
            <a:r>
              <a:rPr lang="de-DE" dirty="0" err="1"/>
              <a:t>by</a:t>
            </a:r>
            <a:r>
              <a:rPr lang="de-DE" dirty="0"/>
              <a:t> Erwin Panofsky</a:t>
            </a:r>
          </a:p>
          <a:p>
            <a:r>
              <a:rPr lang="de-DE" dirty="0" err="1"/>
              <a:t>Extraction</a:t>
            </a:r>
            <a:r>
              <a:rPr lang="de-DE" dirty="0"/>
              <a:t> </a:t>
            </a:r>
            <a:r>
              <a:rPr lang="de-DE" dirty="0" err="1"/>
              <a:t>of</a:t>
            </a:r>
            <a:r>
              <a:rPr lang="de-DE" dirty="0"/>
              <a:t> </a:t>
            </a:r>
            <a:r>
              <a:rPr lang="de-DE" dirty="0" err="1"/>
              <a:t>the</a:t>
            </a:r>
            <a:r>
              <a:rPr lang="de-DE" dirty="0"/>
              <a:t> </a:t>
            </a:r>
            <a:r>
              <a:rPr lang="de-DE" dirty="0" err="1"/>
              <a:t>sole</a:t>
            </a:r>
            <a:r>
              <a:rPr lang="de-DE" dirty="0"/>
              <a:t> </a:t>
            </a:r>
            <a:r>
              <a:rPr lang="de-DE" dirty="0" err="1"/>
              <a:t>information</a:t>
            </a:r>
            <a:r>
              <a:rPr lang="de-DE" dirty="0"/>
              <a:t> relevant </a:t>
            </a:r>
            <a:r>
              <a:rPr lang="de-DE" dirty="0" err="1"/>
              <a:t>to</a:t>
            </a:r>
            <a:r>
              <a:rPr lang="de-DE" dirty="0"/>
              <a:t> </a:t>
            </a:r>
            <a:r>
              <a:rPr lang="de-DE" dirty="0" err="1"/>
              <a:t>the</a:t>
            </a:r>
            <a:r>
              <a:rPr lang="de-DE" dirty="0"/>
              <a:t> </a:t>
            </a:r>
            <a:r>
              <a:rPr lang="de-DE" dirty="0" err="1"/>
              <a:t>aim</a:t>
            </a:r>
            <a:r>
              <a:rPr lang="de-DE" dirty="0"/>
              <a:t> </a:t>
            </a:r>
            <a:r>
              <a:rPr lang="de-DE" dirty="0" err="1"/>
              <a:t>of</a:t>
            </a:r>
            <a:r>
              <a:rPr lang="de-DE" dirty="0"/>
              <a:t> </a:t>
            </a:r>
            <a:r>
              <a:rPr lang="de-DE" dirty="0" err="1"/>
              <a:t>the</a:t>
            </a:r>
            <a:r>
              <a:rPr lang="de-DE" dirty="0"/>
              <a:t> </a:t>
            </a:r>
            <a:r>
              <a:rPr lang="de-DE" dirty="0" err="1"/>
              <a:t>study</a:t>
            </a:r>
            <a:r>
              <a:rPr lang="de-DE" dirty="0"/>
              <a:t> (i.e., </a:t>
            </a:r>
            <a:r>
              <a:rPr lang="de-DE" dirty="0" err="1"/>
              <a:t>iconographical</a:t>
            </a:r>
            <a:r>
              <a:rPr lang="de-DE" dirty="0"/>
              <a:t> and </a:t>
            </a:r>
            <a:r>
              <a:rPr lang="de-DE" dirty="0" err="1"/>
              <a:t>iconological</a:t>
            </a:r>
            <a:r>
              <a:rPr lang="de-DE" dirty="0"/>
              <a:t> </a:t>
            </a:r>
            <a:r>
              <a:rPr lang="de-DE" dirty="0" err="1"/>
              <a:t>interpretations</a:t>
            </a:r>
            <a:r>
              <a:rPr lang="de-DE" dirty="0"/>
              <a:t>)</a:t>
            </a:r>
            <a:endParaRPr lang="en-GB" dirty="0"/>
          </a:p>
        </p:txBody>
      </p:sp>
      <p:grpSp>
        <p:nvGrpSpPr>
          <p:cNvPr id="20" name="Group 19">
            <a:extLst>
              <a:ext uri="{FF2B5EF4-FFF2-40B4-BE49-F238E27FC236}">
                <a16:creationId xmlns:a16="http://schemas.microsoft.com/office/drawing/2014/main" id="{C9FECF37-2CE9-4B86-98E6-2947B1A8AA27}"/>
              </a:ext>
            </a:extLst>
          </p:cNvPr>
          <p:cNvGrpSpPr/>
          <p:nvPr/>
        </p:nvGrpSpPr>
        <p:grpSpPr>
          <a:xfrm>
            <a:off x="7230696" y="5384177"/>
            <a:ext cx="2825495" cy="726582"/>
            <a:chOff x="7623987" y="5531661"/>
            <a:chExt cx="2825495" cy="726582"/>
          </a:xfrm>
        </p:grpSpPr>
        <p:pic>
          <p:nvPicPr>
            <p:cNvPr id="10" name="Graphic 9" descr="Document with solid fill">
              <a:extLst>
                <a:ext uri="{FF2B5EF4-FFF2-40B4-BE49-F238E27FC236}">
                  <a16:creationId xmlns:a16="http://schemas.microsoft.com/office/drawing/2014/main" id="{59E21C8A-C007-403D-A404-38FA1BE89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3987" y="5531661"/>
              <a:ext cx="649259" cy="649259"/>
            </a:xfrm>
            <a:prstGeom prst="rect">
              <a:avLst/>
            </a:prstGeom>
          </p:spPr>
        </p:pic>
        <p:cxnSp>
          <p:nvCxnSpPr>
            <p:cNvPr id="12" name="Straight Arrow Connector 11">
              <a:extLst>
                <a:ext uri="{FF2B5EF4-FFF2-40B4-BE49-F238E27FC236}">
                  <a16:creationId xmlns:a16="http://schemas.microsoft.com/office/drawing/2014/main" id="{CABEF977-A3F8-4ECD-8264-BD4EE9CDBFB6}"/>
                </a:ext>
              </a:extLst>
            </p:cNvPr>
            <p:cNvCxnSpPr>
              <a:cxnSpLocks/>
              <a:stCxn id="10" idx="3"/>
            </p:cNvCxnSpPr>
            <p:nvPr/>
          </p:nvCxnSpPr>
          <p:spPr>
            <a:xfrm flipV="1">
              <a:off x="8273246" y="5856092"/>
              <a:ext cx="1009287" cy="199"/>
            </a:xfrm>
            <a:prstGeom prst="straightConnector1">
              <a:avLst/>
            </a:prstGeom>
            <a:ln>
              <a:solidFill>
                <a:srgbClr val="843144"/>
              </a:solidFill>
              <a:tailEnd type="triangle"/>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6C4AB80A-8823-47B4-9610-1D428A0CD21C}"/>
                </a:ext>
              </a:extLst>
            </p:cNvPr>
            <p:cNvGrpSpPr/>
            <p:nvPr/>
          </p:nvGrpSpPr>
          <p:grpSpPr>
            <a:xfrm>
              <a:off x="9282533" y="5575308"/>
              <a:ext cx="1166949" cy="682935"/>
              <a:chOff x="9135050" y="5856092"/>
              <a:chExt cx="1166949" cy="682935"/>
            </a:xfrm>
            <a:solidFill>
              <a:srgbClr val="843144"/>
            </a:solidFill>
          </p:grpSpPr>
          <p:pic>
            <p:nvPicPr>
              <p:cNvPr id="8" name="Graphic 7" descr="Daily calendar with solid fill">
                <a:extLst>
                  <a:ext uri="{FF2B5EF4-FFF2-40B4-BE49-F238E27FC236}">
                    <a16:creationId xmlns:a16="http://schemas.microsoft.com/office/drawing/2014/main" id="{18186A2F-D17A-4209-A143-0D4B22627E8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5580" r="-27619"/>
              <a:stretch/>
            </p:blipFill>
            <p:spPr>
              <a:xfrm>
                <a:off x="9135050" y="5949973"/>
                <a:ext cx="1166949" cy="589054"/>
              </a:xfrm>
              <a:prstGeom prst="rect">
                <a:avLst/>
              </a:prstGeom>
            </p:spPr>
          </p:pic>
          <p:sp>
            <p:nvSpPr>
              <p:cNvPr id="15" name="Rectangle 14">
                <a:extLst>
                  <a:ext uri="{FF2B5EF4-FFF2-40B4-BE49-F238E27FC236}">
                    <a16:creationId xmlns:a16="http://schemas.microsoft.com/office/drawing/2014/main" id="{28315553-2677-46F9-AB6A-6FC4D5B23C8B}"/>
                  </a:ext>
                </a:extLst>
              </p:cNvPr>
              <p:cNvSpPr/>
              <p:nvPr/>
            </p:nvSpPr>
            <p:spPr>
              <a:xfrm>
                <a:off x="9262974" y="5856092"/>
                <a:ext cx="649258" cy="93881"/>
              </a:xfrm>
              <a:prstGeom prst="rect">
                <a:avLst/>
              </a:prstGeom>
              <a:grp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55573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C5D81-7E09-45BE-81A5-27212AEC4CD5}"/>
              </a:ext>
            </a:extLst>
          </p:cNvPr>
          <p:cNvSpPr>
            <a:spLocks noGrp="1"/>
          </p:cNvSpPr>
          <p:nvPr>
            <p:ph type="title"/>
          </p:nvPr>
        </p:nvSpPr>
        <p:spPr/>
        <p:txBody>
          <a:bodyPr/>
          <a:lstStyle/>
          <a:p>
            <a:r>
              <a:rPr lang="de-DE" dirty="0"/>
              <a:t>Data </a:t>
            </a:r>
            <a:r>
              <a:rPr lang="de-DE" dirty="0" err="1"/>
              <a:t>modelling</a:t>
            </a:r>
            <a:r>
              <a:rPr lang="de-DE" dirty="0"/>
              <a:t>: </a:t>
            </a:r>
            <a:r>
              <a:rPr lang="de-DE" dirty="0" err="1"/>
              <a:t>semantic</a:t>
            </a:r>
            <a:r>
              <a:rPr lang="de-DE" dirty="0"/>
              <a:t> web</a:t>
            </a:r>
            <a:endParaRPr lang="en-GB" dirty="0"/>
          </a:p>
        </p:txBody>
      </p:sp>
      <p:sp>
        <p:nvSpPr>
          <p:cNvPr id="3" name="Text Placeholder 2">
            <a:extLst>
              <a:ext uri="{FF2B5EF4-FFF2-40B4-BE49-F238E27FC236}">
                <a16:creationId xmlns:a16="http://schemas.microsoft.com/office/drawing/2014/main" id="{E0362A2B-C1B3-4B97-A4BB-D14BD314605D}"/>
              </a:ext>
            </a:extLst>
          </p:cNvPr>
          <p:cNvSpPr>
            <a:spLocks noGrp="1"/>
          </p:cNvSpPr>
          <p:nvPr>
            <p:ph type="body" idx="1"/>
          </p:nvPr>
        </p:nvSpPr>
        <p:spPr/>
        <p:txBody>
          <a:bodyPr/>
          <a:lstStyle/>
          <a:p>
            <a:r>
              <a:rPr lang="de-DE" dirty="0" err="1">
                <a:solidFill>
                  <a:srgbClr val="843144"/>
                </a:solidFill>
                <a:latin typeface="Candara" panose="020E0502030303020204" pitchFamily="34" charset="0"/>
              </a:rPr>
              <a:t>What</a:t>
            </a:r>
            <a:r>
              <a:rPr lang="de-DE" dirty="0">
                <a:solidFill>
                  <a:srgbClr val="843144"/>
                </a:solidFill>
                <a:latin typeface="Candara" panose="020E0502030303020204" pitchFamily="34" charset="0"/>
              </a:rPr>
              <a:t> </a:t>
            </a:r>
            <a:r>
              <a:rPr lang="de-DE" dirty="0" err="1">
                <a:solidFill>
                  <a:srgbClr val="843144"/>
                </a:solidFill>
                <a:latin typeface="Candara" panose="020E0502030303020204" pitchFamily="34" charset="0"/>
              </a:rPr>
              <a:t>is</a:t>
            </a:r>
            <a:r>
              <a:rPr lang="de-DE" dirty="0">
                <a:solidFill>
                  <a:srgbClr val="843144"/>
                </a:solidFill>
                <a:latin typeface="Candara" panose="020E0502030303020204" pitchFamily="34" charset="0"/>
              </a:rPr>
              <a:t> </a:t>
            </a:r>
            <a:r>
              <a:rPr lang="de-DE" dirty="0" err="1">
                <a:solidFill>
                  <a:srgbClr val="843144"/>
                </a:solidFill>
                <a:latin typeface="Candara" panose="020E0502030303020204" pitchFamily="34" charset="0"/>
              </a:rPr>
              <a:t>the</a:t>
            </a:r>
            <a:r>
              <a:rPr lang="de-DE" dirty="0">
                <a:solidFill>
                  <a:srgbClr val="843144"/>
                </a:solidFill>
                <a:latin typeface="Candara" panose="020E0502030303020204" pitchFamily="34" charset="0"/>
              </a:rPr>
              <a:t> </a:t>
            </a:r>
            <a:r>
              <a:rPr lang="de-DE" dirty="0" err="1">
                <a:solidFill>
                  <a:srgbClr val="843144"/>
                </a:solidFill>
                <a:latin typeface="Candara" panose="020E0502030303020204" pitchFamily="34" charset="0"/>
              </a:rPr>
              <a:t>semantic</a:t>
            </a:r>
            <a:r>
              <a:rPr lang="de-DE" dirty="0">
                <a:solidFill>
                  <a:srgbClr val="843144"/>
                </a:solidFill>
                <a:latin typeface="Candara" panose="020E0502030303020204" pitchFamily="34" charset="0"/>
              </a:rPr>
              <a:t> web? </a:t>
            </a:r>
            <a:endParaRPr lang="en-GB" dirty="0">
              <a:solidFill>
                <a:srgbClr val="843144"/>
              </a:solidFill>
              <a:latin typeface="Candara" panose="020E0502030303020204" pitchFamily="34" charset="0"/>
            </a:endParaRPr>
          </a:p>
        </p:txBody>
      </p:sp>
      <p:sp>
        <p:nvSpPr>
          <p:cNvPr id="4" name="Content Placeholder 3">
            <a:extLst>
              <a:ext uri="{FF2B5EF4-FFF2-40B4-BE49-F238E27FC236}">
                <a16:creationId xmlns:a16="http://schemas.microsoft.com/office/drawing/2014/main" id="{2E3FE4EB-2F96-4E89-A0BA-FB0462D3580B}"/>
              </a:ext>
            </a:extLst>
          </p:cNvPr>
          <p:cNvSpPr>
            <a:spLocks noGrp="1"/>
          </p:cNvSpPr>
          <p:nvPr>
            <p:ph sz="half" idx="2"/>
          </p:nvPr>
        </p:nvSpPr>
        <p:spPr>
          <a:xfrm>
            <a:off x="609600" y="2936842"/>
            <a:ext cx="9804710" cy="2649920"/>
          </a:xfrm>
        </p:spPr>
        <p:txBody>
          <a:bodyPr/>
          <a:lstStyle/>
          <a:p>
            <a:r>
              <a:rPr lang="en-GB" dirty="0"/>
              <a:t>The Semantic Web is a Web of data (a graph with nodes and relations)</a:t>
            </a:r>
          </a:p>
          <a:p>
            <a:endParaRPr lang="en-GB" dirty="0"/>
          </a:p>
          <a:p>
            <a:r>
              <a:rPr lang="en-GB" b="1" dirty="0">
                <a:solidFill>
                  <a:srgbClr val="843144"/>
                </a:solidFill>
              </a:rPr>
              <a:t>Ontology</a:t>
            </a:r>
            <a:r>
              <a:rPr lang="en-GB" dirty="0"/>
              <a:t> is a “formal description of knowledge as a set of concepts within a domain and the relationships that hold between them” [1]. They offer the opportunity to express semantically complex information formally</a:t>
            </a:r>
          </a:p>
        </p:txBody>
      </p:sp>
      <p:sp>
        <p:nvSpPr>
          <p:cNvPr id="7" name="Flowchart: Connector 6">
            <a:extLst>
              <a:ext uri="{FF2B5EF4-FFF2-40B4-BE49-F238E27FC236}">
                <a16:creationId xmlns:a16="http://schemas.microsoft.com/office/drawing/2014/main" id="{394407E9-14AD-4E47-ACA7-406A1A902135}"/>
              </a:ext>
            </a:extLst>
          </p:cNvPr>
          <p:cNvSpPr/>
          <p:nvPr/>
        </p:nvSpPr>
        <p:spPr>
          <a:xfrm>
            <a:off x="10414310" y="5121952"/>
            <a:ext cx="1693128" cy="1693128"/>
          </a:xfrm>
          <a:prstGeom prst="flowChartConnector">
            <a:avLst/>
          </a:prstGeom>
          <a:solidFill>
            <a:srgbClr val="574144"/>
          </a:solidFill>
          <a:ln>
            <a:solidFill>
              <a:srgbClr val="8431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latin typeface="Candara" panose="020E0502030303020204" pitchFamily="34" charset="0"/>
              </a:rPr>
              <a:t>Semantic</a:t>
            </a:r>
            <a:r>
              <a:rPr lang="de-DE" dirty="0">
                <a:latin typeface="Candara" panose="020E0502030303020204" pitchFamily="34" charset="0"/>
              </a:rPr>
              <a:t> web</a:t>
            </a:r>
            <a:endParaRPr lang="en-GB" dirty="0">
              <a:latin typeface="Candara" panose="020E0502030303020204" pitchFamily="34" charset="0"/>
            </a:endParaRPr>
          </a:p>
        </p:txBody>
      </p:sp>
      <p:sp>
        <p:nvSpPr>
          <p:cNvPr id="8" name="TextBox 7">
            <a:extLst>
              <a:ext uri="{FF2B5EF4-FFF2-40B4-BE49-F238E27FC236}">
                <a16:creationId xmlns:a16="http://schemas.microsoft.com/office/drawing/2014/main" id="{39958964-47F1-4988-9C8F-016D125DADC1}"/>
              </a:ext>
            </a:extLst>
          </p:cNvPr>
          <p:cNvSpPr txBox="1"/>
          <p:nvPr/>
        </p:nvSpPr>
        <p:spPr>
          <a:xfrm>
            <a:off x="609600" y="6221984"/>
            <a:ext cx="8229601" cy="276999"/>
          </a:xfrm>
          <a:prstGeom prst="rect">
            <a:avLst/>
          </a:prstGeom>
          <a:noFill/>
        </p:spPr>
        <p:txBody>
          <a:bodyPr wrap="square">
            <a:spAutoFit/>
          </a:bodyPr>
          <a:lstStyle/>
          <a:p>
            <a:r>
              <a:rPr lang="en-GB" sz="1200" dirty="0"/>
              <a:t>[1] </a:t>
            </a:r>
            <a:r>
              <a:rPr lang="en-GB" sz="1200" dirty="0">
                <a:hlinkClick r:id="rId2"/>
              </a:rPr>
              <a:t>https://www.ontotext.com/knowledgehub/fundamentals/what-are-ontologies/</a:t>
            </a:r>
            <a:endParaRPr lang="en-GB" sz="1200" dirty="0"/>
          </a:p>
        </p:txBody>
      </p:sp>
    </p:spTree>
    <p:extLst>
      <p:ext uri="{BB962C8B-B14F-4D97-AF65-F5344CB8AC3E}">
        <p14:creationId xmlns:p14="http://schemas.microsoft.com/office/powerpoint/2010/main" val="315892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56A5-C70A-47E6-89ED-42F0C6670E29}"/>
              </a:ext>
            </a:extLst>
          </p:cNvPr>
          <p:cNvSpPr>
            <a:spLocks noGrp="1"/>
          </p:cNvSpPr>
          <p:nvPr>
            <p:ph type="title"/>
          </p:nvPr>
        </p:nvSpPr>
        <p:spPr>
          <a:xfrm>
            <a:off x="80281" y="532537"/>
            <a:ext cx="4603232" cy="2322131"/>
          </a:xfrm>
        </p:spPr>
        <p:txBody>
          <a:bodyPr/>
          <a:lstStyle/>
          <a:p>
            <a:r>
              <a:rPr lang="de-DE" sz="2400" dirty="0" err="1"/>
              <a:t>How</a:t>
            </a:r>
            <a:r>
              <a:rPr lang="de-DE" sz="2400" dirty="0"/>
              <a:t> </a:t>
            </a:r>
            <a:r>
              <a:rPr lang="de-DE" sz="2400" dirty="0" err="1"/>
              <a:t>can</a:t>
            </a:r>
            <a:r>
              <a:rPr lang="de-DE" sz="2400" dirty="0"/>
              <a:t> an </a:t>
            </a:r>
            <a:r>
              <a:rPr lang="de-DE" sz="2400" dirty="0" err="1"/>
              <a:t>ontological</a:t>
            </a:r>
            <a:r>
              <a:rPr lang="de-DE" sz="2400" dirty="0"/>
              <a:t> </a:t>
            </a:r>
            <a:r>
              <a:rPr lang="de-DE" sz="2400" dirty="0" err="1"/>
              <a:t>modelling</a:t>
            </a:r>
            <a:r>
              <a:rPr lang="de-DE" sz="2400" dirty="0"/>
              <a:t> </a:t>
            </a:r>
            <a:r>
              <a:rPr lang="de-DE" sz="2400" dirty="0" err="1"/>
              <a:t>reflect</a:t>
            </a:r>
            <a:r>
              <a:rPr lang="de-DE" sz="2400" dirty="0"/>
              <a:t> </a:t>
            </a:r>
            <a:r>
              <a:rPr lang="de-DE" sz="2400" dirty="0" err="1"/>
              <a:t>the</a:t>
            </a:r>
            <a:r>
              <a:rPr lang="de-DE" sz="2400" dirty="0"/>
              <a:t> </a:t>
            </a:r>
            <a:r>
              <a:rPr lang="de-DE" sz="2400" dirty="0" err="1"/>
              <a:t>characteristics</a:t>
            </a:r>
            <a:r>
              <a:rPr lang="de-DE" sz="2400" dirty="0"/>
              <a:t> </a:t>
            </a:r>
            <a:r>
              <a:rPr lang="de-DE" sz="2400" dirty="0" err="1"/>
              <a:t>of</a:t>
            </a:r>
            <a:r>
              <a:rPr lang="de-DE" sz="2400" dirty="0"/>
              <a:t> </a:t>
            </a:r>
            <a:r>
              <a:rPr lang="de-DE" sz="2400" dirty="0" err="1"/>
              <a:t>the</a:t>
            </a:r>
            <a:r>
              <a:rPr lang="de-DE" sz="2400" dirty="0"/>
              <a:t> </a:t>
            </a:r>
            <a:r>
              <a:rPr lang="de-DE" sz="2400" dirty="0" err="1"/>
              <a:t>domain</a:t>
            </a:r>
            <a:r>
              <a:rPr lang="de-DE" sz="2400" dirty="0"/>
              <a:t> so </a:t>
            </a:r>
            <a:r>
              <a:rPr lang="de-DE" sz="2400" dirty="0" err="1"/>
              <a:t>that</a:t>
            </a:r>
            <a:r>
              <a:rPr lang="de-DE" sz="2400" dirty="0"/>
              <a:t> </a:t>
            </a:r>
            <a:r>
              <a:rPr lang="de-DE" sz="2400" dirty="0" err="1"/>
              <a:t>it</a:t>
            </a:r>
            <a:r>
              <a:rPr lang="de-DE" sz="2400" dirty="0"/>
              <a:t> </a:t>
            </a:r>
            <a:r>
              <a:rPr lang="de-DE" sz="2400" dirty="0" err="1"/>
              <a:t>is</a:t>
            </a:r>
            <a:r>
              <a:rPr lang="de-DE" sz="2400" dirty="0"/>
              <a:t> possible </a:t>
            </a:r>
            <a:r>
              <a:rPr lang="de-DE" sz="2400" dirty="0" err="1"/>
              <a:t>to</a:t>
            </a:r>
            <a:r>
              <a:rPr lang="de-DE" sz="2400" dirty="0"/>
              <a:t> </a:t>
            </a:r>
            <a:r>
              <a:rPr lang="de-DE" sz="2400" dirty="0" err="1"/>
              <a:t>address</a:t>
            </a:r>
            <a:r>
              <a:rPr lang="de-DE" sz="2400" dirty="0"/>
              <a:t> </a:t>
            </a:r>
            <a:r>
              <a:rPr lang="de-DE" sz="2400" dirty="0" err="1"/>
              <a:t>the</a:t>
            </a:r>
            <a:r>
              <a:rPr lang="de-DE" sz="2400" dirty="0"/>
              <a:t> </a:t>
            </a:r>
            <a:r>
              <a:rPr lang="de-DE" sz="2400" dirty="0" err="1"/>
              <a:t>domain</a:t>
            </a:r>
            <a:r>
              <a:rPr lang="de-DE" sz="2400" dirty="0"/>
              <a:t> </a:t>
            </a:r>
            <a:r>
              <a:rPr lang="de-DE" sz="2400" dirty="0" err="1"/>
              <a:t>research</a:t>
            </a:r>
            <a:r>
              <a:rPr lang="de-DE" sz="2400" dirty="0"/>
              <a:t> </a:t>
            </a:r>
            <a:r>
              <a:rPr lang="de-DE" sz="2400" dirty="0" err="1"/>
              <a:t>questions</a:t>
            </a:r>
            <a:r>
              <a:rPr lang="de-DE" sz="2400" dirty="0"/>
              <a:t>?</a:t>
            </a:r>
            <a:endParaRPr lang="en-GB" sz="2400" dirty="0"/>
          </a:p>
        </p:txBody>
      </p:sp>
      <p:sp>
        <p:nvSpPr>
          <p:cNvPr id="4" name="Text Placeholder 3">
            <a:extLst>
              <a:ext uri="{FF2B5EF4-FFF2-40B4-BE49-F238E27FC236}">
                <a16:creationId xmlns:a16="http://schemas.microsoft.com/office/drawing/2014/main" id="{A7CDB6AC-B5AF-456E-9AF5-1865E968C003}"/>
              </a:ext>
            </a:extLst>
          </p:cNvPr>
          <p:cNvSpPr>
            <a:spLocks noGrp="1"/>
          </p:cNvSpPr>
          <p:nvPr>
            <p:ph type="body" sz="half" idx="2"/>
          </p:nvPr>
        </p:nvSpPr>
        <p:spPr>
          <a:xfrm>
            <a:off x="246995" y="2938697"/>
            <a:ext cx="4269803" cy="1742971"/>
          </a:xfrm>
        </p:spPr>
        <p:txBody>
          <a:bodyPr/>
          <a:lstStyle/>
          <a:p>
            <a:r>
              <a:rPr lang="de-DE" sz="2000" dirty="0" err="1"/>
              <a:t>Panofsky‘s</a:t>
            </a:r>
            <a:r>
              <a:rPr lang="de-DE" sz="2000" dirty="0"/>
              <a:t> </a:t>
            </a:r>
            <a:r>
              <a:rPr lang="de-DE" sz="2000" dirty="0" err="1"/>
              <a:t>interpretation</a:t>
            </a:r>
            <a:r>
              <a:rPr lang="de-DE" sz="2000" dirty="0"/>
              <a:t> </a:t>
            </a:r>
            <a:r>
              <a:rPr lang="de-DE" sz="2000" dirty="0" err="1"/>
              <a:t>act</a:t>
            </a:r>
            <a:r>
              <a:rPr lang="de-DE" sz="2000" dirty="0"/>
              <a:t> (Panofsky, 1972)</a:t>
            </a:r>
          </a:p>
        </p:txBody>
      </p:sp>
      <p:sp>
        <p:nvSpPr>
          <p:cNvPr id="5" name="Rectangle: Rounded Corners 4">
            <a:extLst>
              <a:ext uri="{FF2B5EF4-FFF2-40B4-BE49-F238E27FC236}">
                <a16:creationId xmlns:a16="http://schemas.microsoft.com/office/drawing/2014/main" id="{72FC955D-83BA-459A-946E-C4BD8B6A7D11}"/>
              </a:ext>
            </a:extLst>
          </p:cNvPr>
          <p:cNvSpPr/>
          <p:nvPr/>
        </p:nvSpPr>
        <p:spPr>
          <a:xfrm>
            <a:off x="381363" y="4654274"/>
            <a:ext cx="3029415" cy="2071710"/>
          </a:xfrm>
          <a:prstGeom prst="roundRect">
            <a:avLst/>
          </a:prstGeom>
          <a:solidFill>
            <a:srgbClr val="843144"/>
          </a:solidFill>
          <a:ln>
            <a:solidFill>
              <a:srgbClr val="843144"/>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b="1" dirty="0"/>
              <a:t>Approach:</a:t>
            </a:r>
          </a:p>
          <a:p>
            <a:pPr marL="285750" indent="-285750">
              <a:buFont typeface="Arial" panose="020B0604020202020204" pitchFamily="34" charset="0"/>
              <a:buChar char="•"/>
            </a:pPr>
            <a:r>
              <a:rPr lang="de-DE" dirty="0" err="1"/>
              <a:t>Ontological</a:t>
            </a:r>
            <a:r>
              <a:rPr lang="de-DE" dirty="0"/>
              <a:t> </a:t>
            </a:r>
            <a:r>
              <a:rPr lang="de-DE" dirty="0" err="1"/>
              <a:t>modelling</a:t>
            </a:r>
            <a:r>
              <a:rPr lang="de-DE" dirty="0"/>
              <a:t>: top-down </a:t>
            </a:r>
            <a:r>
              <a:rPr lang="de-DE" dirty="0" err="1"/>
              <a:t>approach</a:t>
            </a:r>
            <a:endParaRPr lang="de-DE" dirty="0"/>
          </a:p>
          <a:p>
            <a:pPr marL="285750" indent="-285750">
              <a:buFont typeface="Arial" panose="020B0604020202020204" pitchFamily="34" charset="0"/>
              <a:buChar char="•"/>
            </a:pPr>
            <a:r>
              <a:rPr lang="de-DE" dirty="0" err="1"/>
              <a:t>Competency</a:t>
            </a:r>
            <a:r>
              <a:rPr lang="de-DE" dirty="0"/>
              <a:t> </a:t>
            </a:r>
            <a:r>
              <a:rPr lang="de-DE" dirty="0" err="1"/>
              <a:t>questions</a:t>
            </a:r>
            <a:r>
              <a:rPr lang="de-DE" dirty="0"/>
              <a:t> </a:t>
            </a:r>
            <a:r>
              <a:rPr lang="de-DE" dirty="0" err="1"/>
              <a:t>definition</a:t>
            </a:r>
            <a:endParaRPr lang="de-DE" dirty="0"/>
          </a:p>
          <a:p>
            <a:pPr marL="285750" indent="-285750">
              <a:buFont typeface="Arial" panose="020B0604020202020204" pitchFamily="34" charset="0"/>
              <a:buChar char="•"/>
            </a:pPr>
            <a:r>
              <a:rPr lang="de-DE" dirty="0"/>
              <a:t>Tests </a:t>
            </a:r>
            <a:r>
              <a:rPr lang="de-DE" dirty="0" err="1"/>
              <a:t>over</a:t>
            </a:r>
            <a:r>
              <a:rPr lang="de-DE" dirty="0"/>
              <a:t> real </a:t>
            </a:r>
            <a:r>
              <a:rPr lang="de-DE" dirty="0" err="1"/>
              <a:t>examples</a:t>
            </a:r>
            <a:endParaRPr lang="de-DE" dirty="0"/>
          </a:p>
        </p:txBody>
      </p:sp>
      <p:pic>
        <p:nvPicPr>
          <p:cNvPr id="85" name="Picture 84">
            <a:extLst>
              <a:ext uri="{FF2B5EF4-FFF2-40B4-BE49-F238E27FC236}">
                <a16:creationId xmlns:a16="http://schemas.microsoft.com/office/drawing/2014/main" id="{DAE2B29C-229C-497D-A9BA-37A310C54CD3}"/>
              </a:ext>
            </a:extLst>
          </p:cNvPr>
          <p:cNvPicPr>
            <a:picLocks noChangeAspect="1"/>
          </p:cNvPicPr>
          <p:nvPr/>
        </p:nvPicPr>
        <p:blipFill rotWithShape="1">
          <a:blip r:embed="rId2"/>
          <a:srcRect r="37899" b="32733"/>
          <a:stretch/>
        </p:blipFill>
        <p:spPr>
          <a:xfrm>
            <a:off x="4620685" y="1380150"/>
            <a:ext cx="7571315" cy="4531177"/>
          </a:xfrm>
          <a:prstGeom prst="rect">
            <a:avLst/>
          </a:prstGeom>
        </p:spPr>
      </p:pic>
      <p:pic>
        <p:nvPicPr>
          <p:cNvPr id="86" name="Picture 85">
            <a:extLst>
              <a:ext uri="{FF2B5EF4-FFF2-40B4-BE49-F238E27FC236}">
                <a16:creationId xmlns:a16="http://schemas.microsoft.com/office/drawing/2014/main" id="{49DF07CD-FE03-4C5B-A04E-B4AD1734B5F3}"/>
              </a:ext>
            </a:extLst>
          </p:cNvPr>
          <p:cNvPicPr>
            <a:picLocks noChangeAspect="1"/>
          </p:cNvPicPr>
          <p:nvPr/>
        </p:nvPicPr>
        <p:blipFill rotWithShape="1">
          <a:blip r:embed="rId2"/>
          <a:srcRect l="68125" t="74183" r="16768" b="-1138"/>
          <a:stretch/>
        </p:blipFill>
        <p:spPr>
          <a:xfrm>
            <a:off x="3510716" y="4901132"/>
            <a:ext cx="1109969" cy="1094224"/>
          </a:xfrm>
          <a:prstGeom prst="rect">
            <a:avLst/>
          </a:prstGeom>
        </p:spPr>
      </p:pic>
      <p:sp>
        <p:nvSpPr>
          <p:cNvPr id="87" name="TextBox 6">
            <a:extLst>
              <a:ext uri="{FF2B5EF4-FFF2-40B4-BE49-F238E27FC236}">
                <a16:creationId xmlns:a16="http://schemas.microsoft.com/office/drawing/2014/main" id="{D08BFD58-20B9-4890-9A9A-9106BE7F8F2D}"/>
              </a:ext>
            </a:extLst>
          </p:cNvPr>
          <p:cNvSpPr txBox="1"/>
          <p:nvPr/>
        </p:nvSpPr>
        <p:spPr>
          <a:xfrm>
            <a:off x="4646812" y="5944198"/>
            <a:ext cx="7436331" cy="430887"/>
          </a:xfrm>
          <a:prstGeom prst="rect">
            <a:avLst/>
          </a:prstGeom>
        </p:spPr>
        <p:txBody>
          <a:bodyPr wrap="square" lIns="0" tIns="0" rIns="0" bIns="0" rtlCol="0" anchor="t">
            <a:spAutoFit/>
          </a:bodyPr>
          <a:lstStyle/>
          <a:p>
            <a:r>
              <a:rPr lang="en-US" sz="1400" dirty="0">
                <a:solidFill>
                  <a:srgbClr val="333333"/>
                </a:solidFill>
                <a:latin typeface="Candara" panose="020E0502030303020204" pitchFamily="34" charset="0"/>
              </a:rPr>
              <a:t>Piero di </a:t>
            </a:r>
            <a:r>
              <a:rPr lang="en-US" sz="1400" dirty="0" err="1">
                <a:solidFill>
                  <a:srgbClr val="333333"/>
                </a:solidFill>
                <a:latin typeface="Candara" panose="020E0502030303020204" pitchFamily="34" charset="0"/>
              </a:rPr>
              <a:t>Cosimo</a:t>
            </a:r>
            <a:r>
              <a:rPr lang="en-US" sz="1400" dirty="0">
                <a:solidFill>
                  <a:srgbClr val="333333"/>
                </a:solidFill>
                <a:latin typeface="Candara" panose="020E0502030303020204" pitchFamily="34" charset="0"/>
              </a:rPr>
              <a:t>, The Discovery of Honey, 1498 ca., Worcester, Worcester Art Museum. Image source: Wikimedia Commons. Public domain. </a:t>
            </a:r>
          </a:p>
        </p:txBody>
      </p:sp>
      <p:sp>
        <p:nvSpPr>
          <p:cNvPr id="88" name="Title 1">
            <a:extLst>
              <a:ext uri="{FF2B5EF4-FFF2-40B4-BE49-F238E27FC236}">
                <a16:creationId xmlns:a16="http://schemas.microsoft.com/office/drawing/2014/main" id="{76E24B21-4A89-4DB7-B076-0383E8240548}"/>
              </a:ext>
            </a:extLst>
          </p:cNvPr>
          <p:cNvSpPr txBox="1">
            <a:spLocks/>
          </p:cNvSpPr>
          <p:nvPr/>
        </p:nvSpPr>
        <p:spPr>
          <a:xfrm>
            <a:off x="609600" y="0"/>
            <a:ext cx="10972800" cy="1143000"/>
          </a:xfrm>
          <a:prstGeom prst="rect">
            <a:avLst/>
          </a:prstGeom>
        </p:spPr>
        <p:txBody>
          <a:bodyPr/>
          <a:lstStyle>
            <a:lvl1pPr algn="ctr" defTabSz="457200" rtl="0" eaLnBrk="1" fontAlgn="base" hangingPunct="1">
              <a:spcBef>
                <a:spcPct val="0"/>
              </a:spcBef>
              <a:spcAft>
                <a:spcPct val="0"/>
              </a:spcAft>
              <a:defRPr sz="4400" kern="1200">
                <a:solidFill>
                  <a:srgbClr val="843144"/>
                </a:solidFill>
                <a:latin typeface="Candara" pitchFamily="34" charset="0"/>
                <a:ea typeface="ＭＳ Ｐゴシック" charset="-128"/>
                <a:cs typeface="Candara" pitchFamily="34" charset="0"/>
              </a:defRPr>
            </a:lvl1pPr>
            <a:lvl2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2pPr>
            <a:lvl3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3pPr>
            <a:lvl4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4pPr>
            <a:lvl5pPr algn="ctr" defTabSz="457200" rtl="0" eaLnBrk="1" fontAlgn="base" hangingPunct="1">
              <a:spcBef>
                <a:spcPct val="0"/>
              </a:spcBef>
              <a:spcAft>
                <a:spcPct val="0"/>
              </a:spcAft>
              <a:defRPr sz="4400">
                <a:solidFill>
                  <a:srgbClr val="843144"/>
                </a:solidFill>
                <a:latin typeface="Candara" pitchFamily="34" charset="0"/>
                <a:ea typeface="ＭＳ Ｐゴシック" charset="-128"/>
                <a:cs typeface="Candara" pitchFamily="34" charset="0"/>
              </a:defRPr>
            </a:lvl5pPr>
            <a:lvl6pPr marL="457200" algn="ctr" defTabSz="457200" rtl="0" eaLnBrk="1" fontAlgn="base" hangingPunct="1">
              <a:spcBef>
                <a:spcPct val="0"/>
              </a:spcBef>
              <a:spcAft>
                <a:spcPct val="0"/>
              </a:spcAft>
              <a:defRPr sz="4400">
                <a:solidFill>
                  <a:srgbClr val="AE4D42"/>
                </a:solidFill>
                <a:latin typeface="Delicious-Bold" charset="0"/>
                <a:ea typeface="ＭＳ Ｐゴシック" charset="-128"/>
              </a:defRPr>
            </a:lvl6pPr>
            <a:lvl7pPr marL="914400" algn="ctr" defTabSz="457200" rtl="0" eaLnBrk="1" fontAlgn="base" hangingPunct="1">
              <a:spcBef>
                <a:spcPct val="0"/>
              </a:spcBef>
              <a:spcAft>
                <a:spcPct val="0"/>
              </a:spcAft>
              <a:defRPr sz="4400">
                <a:solidFill>
                  <a:srgbClr val="AE4D42"/>
                </a:solidFill>
                <a:latin typeface="Delicious-Bold" charset="0"/>
                <a:ea typeface="ＭＳ Ｐゴシック" charset="-128"/>
              </a:defRPr>
            </a:lvl7pPr>
            <a:lvl8pPr marL="1371600" algn="ctr" defTabSz="457200" rtl="0" eaLnBrk="1" fontAlgn="base" hangingPunct="1">
              <a:spcBef>
                <a:spcPct val="0"/>
              </a:spcBef>
              <a:spcAft>
                <a:spcPct val="0"/>
              </a:spcAft>
              <a:defRPr sz="4400">
                <a:solidFill>
                  <a:srgbClr val="AE4D42"/>
                </a:solidFill>
                <a:latin typeface="Delicious-Bold" charset="0"/>
                <a:ea typeface="ＭＳ Ｐゴシック" charset="-128"/>
              </a:defRPr>
            </a:lvl8pPr>
            <a:lvl9pPr marL="1828800" algn="ctr" defTabSz="457200" rtl="0" eaLnBrk="1" fontAlgn="base" hangingPunct="1">
              <a:spcBef>
                <a:spcPct val="0"/>
              </a:spcBef>
              <a:spcAft>
                <a:spcPct val="0"/>
              </a:spcAft>
              <a:defRPr sz="4400">
                <a:solidFill>
                  <a:srgbClr val="AE4D42"/>
                </a:solidFill>
                <a:latin typeface="Delicious-Bold" charset="0"/>
                <a:ea typeface="ＭＳ Ｐゴシック" charset="-128"/>
              </a:defRPr>
            </a:lvl9pPr>
          </a:lstStyle>
          <a:p>
            <a:r>
              <a:rPr lang="de-DE" dirty="0" err="1"/>
              <a:t>Ontological</a:t>
            </a:r>
            <a:r>
              <a:rPr lang="de-DE" dirty="0"/>
              <a:t> </a:t>
            </a:r>
            <a:r>
              <a:rPr lang="de-DE" dirty="0" err="1"/>
              <a:t>modelling</a:t>
            </a:r>
            <a:endParaRPr lang="en-GB" dirty="0"/>
          </a:p>
        </p:txBody>
      </p:sp>
      <p:sp>
        <p:nvSpPr>
          <p:cNvPr id="10" name="TextBox 9">
            <a:extLst>
              <a:ext uri="{FF2B5EF4-FFF2-40B4-BE49-F238E27FC236}">
                <a16:creationId xmlns:a16="http://schemas.microsoft.com/office/drawing/2014/main" id="{9919B7DB-0143-4709-AC4A-52FDB90A2953}"/>
              </a:ext>
            </a:extLst>
          </p:cNvPr>
          <p:cNvSpPr txBox="1"/>
          <p:nvPr/>
        </p:nvSpPr>
        <p:spPr>
          <a:xfrm>
            <a:off x="4579320" y="6326350"/>
            <a:ext cx="7436331" cy="523220"/>
          </a:xfrm>
          <a:prstGeom prst="rect">
            <a:avLst/>
          </a:prstGeom>
          <a:noFill/>
        </p:spPr>
        <p:txBody>
          <a:bodyPr wrap="square">
            <a:spAutoFit/>
          </a:bodyPr>
          <a:lstStyle/>
          <a:p>
            <a:r>
              <a:rPr lang="en-GB" sz="1400" dirty="0">
                <a:latin typeface="Candara" panose="020E0502030303020204" pitchFamily="34" charset="0"/>
              </a:rPr>
              <a:t>Panofsky, E. (1972). Studies in iconology: Humanistic themes in the art of the Renaissance. Westview Press.</a:t>
            </a:r>
          </a:p>
        </p:txBody>
      </p:sp>
    </p:spTree>
    <p:extLst>
      <p:ext uri="{BB962C8B-B14F-4D97-AF65-F5344CB8AC3E}">
        <p14:creationId xmlns:p14="http://schemas.microsoft.com/office/powerpoint/2010/main" val="2843901366"/>
      </p:ext>
    </p:extLst>
  </p:cSld>
  <p:clrMapOvr>
    <a:masterClrMapping/>
  </p:clrMapOvr>
</p:sld>
</file>

<file path=ppt/theme/theme1.xml><?xml version="1.0" encoding="utf-8"?>
<a:theme xmlns:a="http://schemas.openxmlformats.org/drawingml/2006/main" name="IEG Power Point Vorlage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1681</Words>
  <Application>Microsoft Office PowerPoint</Application>
  <PresentationFormat>Widescreen</PresentationFormat>
  <Paragraphs>188</Paragraphs>
  <Slides>32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Candara</vt:lpstr>
      <vt:lpstr>Consolas</vt:lpstr>
      <vt:lpstr>Delicious-Bold</vt:lpstr>
      <vt:lpstr>Delicious-Roman</vt:lpstr>
      <vt:lpstr>Times New Roman</vt:lpstr>
      <vt:lpstr>IEG Power Point Vorlage2.0</vt:lpstr>
      <vt:lpstr>Das Leibniz-Institut für  Europäische  Geschichte  in  Mainz</vt:lpstr>
      <vt:lpstr>Content</vt:lpstr>
      <vt:lpstr>Diving into artwork interpretations through the lenses of semantic data</vt:lpstr>
      <vt:lpstr>PowerPoint Presentation</vt:lpstr>
      <vt:lpstr>PowerPoint Presentation</vt:lpstr>
      <vt:lpstr>Collection of research questions from the domain: some examples</vt:lpstr>
      <vt:lpstr>Structured data</vt:lpstr>
      <vt:lpstr>Data modelling: semantic web</vt:lpstr>
      <vt:lpstr>How can an ontological modelling reflect the characteristics of the domain so that it is possible to address the domain research questions?</vt:lpstr>
      <vt:lpstr>PowerPoint Presentation</vt:lpstr>
      <vt:lpstr>Data collection</vt:lpstr>
      <vt:lpstr>Data conversion</vt:lpstr>
      <vt:lpstr>Performing domain-specific questions</vt:lpstr>
      <vt:lpstr>Data access</vt:lpstr>
      <vt:lpstr>Theoretical &amp; practical issues</vt:lpstr>
      <vt:lpstr>Historical context: the Schism of Utrecht</vt:lpstr>
      <vt:lpstr>Project outline</vt:lpstr>
      <vt:lpstr>Sources</vt:lpstr>
      <vt:lpstr>Data transformation</vt:lpstr>
      <vt:lpstr>Data export</vt:lpstr>
      <vt:lpstr>Data export, standardization, and enrichment</vt:lpstr>
      <vt:lpstr>Staging database (Excel)</vt:lpstr>
      <vt:lpstr>Importing data into Neo4J</vt:lpstr>
      <vt:lpstr>Graph database</vt:lpstr>
      <vt:lpstr>Graph DB &amp; Research Questions</vt:lpstr>
      <vt:lpstr>PowerPoint Presentation</vt:lpstr>
      <vt:lpstr>Other research questions</vt:lpstr>
      <vt:lpstr>Data structure</vt:lpstr>
      <vt:lpstr>Graph database to network analysis</vt:lpstr>
      <vt:lpstr>GEPHI</vt:lpstr>
      <vt:lpstr>Theoretical &amp; practical issues/lessons</vt:lpstr>
      <vt:lpstr>Conclusions</vt:lpstr>
    </vt:vector>
  </TitlesOfParts>
  <Company>Johannes Gutenberg-Universität Mainz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Schieferstein, Kathrin</dc:creator>
  <cp:lastModifiedBy>Geraerts, Jaap</cp:lastModifiedBy>
  <cp:revision>94</cp:revision>
  <dcterms:created xsi:type="dcterms:W3CDTF">2019-04-17T11:48:36Z</dcterms:created>
  <dcterms:modified xsi:type="dcterms:W3CDTF">2024-03-22T10:55:20Z</dcterms:modified>
</cp:coreProperties>
</file>