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3"/>
  </p:notesMasterIdLst>
  <p:sldIdLst>
    <p:sldId id="256" r:id="rId5"/>
    <p:sldId id="277" r:id="rId6"/>
    <p:sldId id="278" r:id="rId7"/>
    <p:sldId id="279" r:id="rId8"/>
    <p:sldId id="285" r:id="rId9"/>
    <p:sldId id="280" r:id="rId10"/>
    <p:sldId id="281" r:id="rId11"/>
    <p:sldId id="282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E13C2-0DBF-49A8-80EF-54020E288C1D}" v="272" dt="2024-09-03T14:09:02.497"/>
    <p1510:client id="{487C5BCB-60CB-8BAE-A392-6415C3BF9A79}" v="6" dt="2024-09-03T11:22:30.280"/>
    <p1510:client id="{4BE8E5A7-FF8F-4E58-B89B-36CD4018C2CE}" v="27" dt="2024-09-04T07:07:25.026"/>
    <p1510:client id="{4C9D5551-27DD-DB32-8DE8-B93B7BD7370D}" v="493" dt="2024-09-03T13:03:12.508"/>
    <p1510:client id="{72BE8A72-8DD7-2520-0F1A-B10E0B70344D}" v="25" dt="2024-09-03T13:47:42.112"/>
    <p1510:client id="{DDC9D107-A577-21B6-EDE7-E6C70BF3B03F}" v="45" dt="2024-09-03T10:50:59.0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94" autoAdjust="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 Teigen" userId="6fdf98f7-3d4a-427f-b19f-037e8a70b68d" providerId="ADAL" clId="{4BE8E5A7-FF8F-4E58-B89B-36CD4018C2CE}"/>
    <pc:docChg chg="modSld">
      <pc:chgData name="Trond Teigen" userId="6fdf98f7-3d4a-427f-b19f-037e8a70b68d" providerId="ADAL" clId="{4BE8E5A7-FF8F-4E58-B89B-36CD4018C2CE}" dt="2024-09-04T07:23:40.959" v="287" actId="20577"/>
      <pc:docMkLst>
        <pc:docMk/>
      </pc:docMkLst>
      <pc:sldChg chg="modSp mod modNotesTx">
        <pc:chgData name="Trond Teigen" userId="6fdf98f7-3d4a-427f-b19f-037e8a70b68d" providerId="ADAL" clId="{4BE8E5A7-FF8F-4E58-B89B-36CD4018C2CE}" dt="2024-09-04T07:22:50.313" v="283" actId="20577"/>
        <pc:sldMkLst>
          <pc:docMk/>
          <pc:sldMk cId="403614562" sldId="277"/>
        </pc:sldMkLst>
        <pc:spChg chg="mod">
          <ac:chgData name="Trond Teigen" userId="6fdf98f7-3d4a-427f-b19f-037e8a70b68d" providerId="ADAL" clId="{4BE8E5A7-FF8F-4E58-B89B-36CD4018C2CE}" dt="2024-09-04T07:22:50.313" v="283" actId="20577"/>
          <ac:spMkLst>
            <pc:docMk/>
            <pc:sldMk cId="403614562" sldId="277"/>
            <ac:spMk id="4" creationId="{0DE6EEE7-F218-2AF0-BD16-0B99A8A13D92}"/>
          </ac:spMkLst>
        </pc:spChg>
      </pc:sldChg>
      <pc:sldChg chg="modSp mod">
        <pc:chgData name="Trond Teigen" userId="6fdf98f7-3d4a-427f-b19f-037e8a70b68d" providerId="ADAL" clId="{4BE8E5A7-FF8F-4E58-B89B-36CD4018C2CE}" dt="2024-09-04T07:23:19.973" v="286" actId="6549"/>
        <pc:sldMkLst>
          <pc:docMk/>
          <pc:sldMk cId="2063612085" sldId="278"/>
        </pc:sldMkLst>
        <pc:spChg chg="mod">
          <ac:chgData name="Trond Teigen" userId="6fdf98f7-3d4a-427f-b19f-037e8a70b68d" providerId="ADAL" clId="{4BE8E5A7-FF8F-4E58-B89B-36CD4018C2CE}" dt="2024-09-04T07:23:19.973" v="286" actId="6549"/>
          <ac:spMkLst>
            <pc:docMk/>
            <pc:sldMk cId="2063612085" sldId="278"/>
            <ac:spMk id="4" creationId="{0DE6EEE7-F218-2AF0-BD16-0B99A8A13D92}"/>
          </ac:spMkLst>
        </pc:spChg>
      </pc:sldChg>
      <pc:sldChg chg="modNotesTx">
        <pc:chgData name="Trond Teigen" userId="6fdf98f7-3d4a-427f-b19f-037e8a70b68d" providerId="ADAL" clId="{4BE8E5A7-FF8F-4E58-B89B-36CD4018C2CE}" dt="2024-09-04T06:59:38.007" v="185" actId="20577"/>
        <pc:sldMkLst>
          <pc:docMk/>
          <pc:sldMk cId="4192060144" sldId="279"/>
        </pc:sldMkLst>
      </pc:sldChg>
      <pc:sldChg chg="modSp mod modNotesTx">
        <pc:chgData name="Trond Teigen" userId="6fdf98f7-3d4a-427f-b19f-037e8a70b68d" providerId="ADAL" clId="{4BE8E5A7-FF8F-4E58-B89B-36CD4018C2CE}" dt="2024-09-04T07:23:40.959" v="287" actId="20577"/>
        <pc:sldMkLst>
          <pc:docMk/>
          <pc:sldMk cId="853320332" sldId="280"/>
        </pc:sldMkLst>
        <pc:spChg chg="mod">
          <ac:chgData name="Trond Teigen" userId="6fdf98f7-3d4a-427f-b19f-037e8a70b68d" providerId="ADAL" clId="{4BE8E5A7-FF8F-4E58-B89B-36CD4018C2CE}" dt="2024-09-04T07:23:40.959" v="287" actId="20577"/>
          <ac:spMkLst>
            <pc:docMk/>
            <pc:sldMk cId="853320332" sldId="280"/>
            <ac:spMk id="4" creationId="{0DE6EEE7-F218-2AF0-BD16-0B99A8A13D92}"/>
          </ac:spMkLst>
        </pc:spChg>
      </pc:sldChg>
      <pc:sldChg chg="modNotesTx">
        <pc:chgData name="Trond Teigen" userId="6fdf98f7-3d4a-427f-b19f-037e8a70b68d" providerId="ADAL" clId="{4BE8E5A7-FF8F-4E58-B89B-36CD4018C2CE}" dt="2024-09-04T07:05:52.258" v="232" actId="6549"/>
        <pc:sldMkLst>
          <pc:docMk/>
          <pc:sldMk cId="30205054" sldId="281"/>
        </pc:sldMkLst>
      </pc:sldChg>
      <pc:sldChg chg="modSp mod">
        <pc:chgData name="Trond Teigen" userId="6fdf98f7-3d4a-427f-b19f-037e8a70b68d" providerId="ADAL" clId="{4BE8E5A7-FF8F-4E58-B89B-36CD4018C2CE}" dt="2024-09-04T07:07:25.026" v="267" actId="1038"/>
        <pc:sldMkLst>
          <pc:docMk/>
          <pc:sldMk cId="3178508811" sldId="282"/>
        </pc:sldMkLst>
        <pc:spChg chg="mod">
          <ac:chgData name="Trond Teigen" userId="6fdf98f7-3d4a-427f-b19f-037e8a70b68d" providerId="ADAL" clId="{4BE8E5A7-FF8F-4E58-B89B-36CD4018C2CE}" dt="2024-09-04T07:07:12.490" v="240" actId="20577"/>
          <ac:spMkLst>
            <pc:docMk/>
            <pc:sldMk cId="3178508811" sldId="282"/>
            <ac:spMk id="4" creationId="{0DE6EEE7-F218-2AF0-BD16-0B99A8A13D92}"/>
          </ac:spMkLst>
        </pc:spChg>
        <pc:picChg chg="mod">
          <ac:chgData name="Trond Teigen" userId="6fdf98f7-3d4a-427f-b19f-037e8a70b68d" providerId="ADAL" clId="{4BE8E5A7-FF8F-4E58-B89B-36CD4018C2CE}" dt="2024-09-04T07:07:25.026" v="267" actId="1038"/>
          <ac:picMkLst>
            <pc:docMk/>
            <pc:sldMk cId="3178508811" sldId="282"/>
            <ac:picMk id="11" creationId="{2042555F-CB65-C90E-D156-B99A1D6632C3}"/>
          </ac:picMkLst>
        </pc:picChg>
        <pc:picChg chg="mod">
          <ac:chgData name="Trond Teigen" userId="6fdf98f7-3d4a-427f-b19f-037e8a70b68d" providerId="ADAL" clId="{4BE8E5A7-FF8F-4E58-B89B-36CD4018C2CE}" dt="2024-09-04T07:07:25.026" v="267" actId="1038"/>
          <ac:picMkLst>
            <pc:docMk/>
            <pc:sldMk cId="3178508811" sldId="282"/>
            <ac:picMk id="1028" creationId="{4DF266D8-2CF0-B87A-00ED-B41273F862AB}"/>
          </ac:picMkLst>
        </pc:picChg>
        <pc:picChg chg="mod">
          <ac:chgData name="Trond Teigen" userId="6fdf98f7-3d4a-427f-b19f-037e8a70b68d" providerId="ADAL" clId="{4BE8E5A7-FF8F-4E58-B89B-36CD4018C2CE}" dt="2024-09-04T07:07:25.026" v="267" actId="1038"/>
          <ac:picMkLst>
            <pc:docMk/>
            <pc:sldMk cId="3178508811" sldId="282"/>
            <ac:picMk id="1030" creationId="{25DD26D3-DA97-D163-01C3-125EA270D02D}"/>
          </ac:picMkLst>
        </pc:picChg>
      </pc:sldChg>
      <pc:sldChg chg="modNotesTx">
        <pc:chgData name="Trond Teigen" userId="6fdf98f7-3d4a-427f-b19f-037e8a70b68d" providerId="ADAL" clId="{4BE8E5A7-FF8F-4E58-B89B-36CD4018C2CE}" dt="2024-09-04T07:03:40.811" v="216" actId="6549"/>
        <pc:sldMkLst>
          <pc:docMk/>
          <pc:sldMk cId="43478169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My name is Trond Teigen and I’m going to talk about “Migrating data without original checksums”.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en-US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 this context a checksum is a generated hash string, used to verify that a data object has not been changed in any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 National Library has about 20 years of archived data in a SAM-FS bit- repository</a:t>
            </a:r>
            <a:r>
              <a:rPr lang="en-US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. 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 bit-repository contains all kinds of material from text to moving images, totaling 14 petabytes of data objects. 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These objects are stored in three copies: one on disk and two on tape.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Over time, the oldest data objects have undergone up to five migrations across different hardware platforms. 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Notably, about one-third of the collection has no checksums.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 2022, we made a strategic decision to replace the SAM-FS bit-repository with an in-house solution called Digital Preservation Services (DPS). The DPS uses HPSS from IBM as its new bit-repository storage system.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679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 new DPS system requires that every file to be archived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MUST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have an associated checksum.  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 the SAM-FS repository, we currently have around 5 petabytes of data without checksums. These objects are stored across three instances which have never been compared with one another. 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Reading 5 petabytes of data in 3 instances and comparing them is both time- and resource consuming.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Additionally, it was crucial to protect the ongoing daily archiving of new data objects throughout this process.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403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To address this, we chose a solution where we compared two of the three copies of each data object to generate a new, reliable checksum, which is then archived together with the object in DPS.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n-GB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Here is how we implemented it: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For objects without an existing checksum, we initiated a background job within the bit-repository. </a:t>
            </a: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This job retrieved the file from one of the tape copies, generated a checksum, and stored it in a database.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nb-NO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This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job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was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running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for a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couple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of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months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while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team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prepared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a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solution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for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actual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migration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to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DPS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185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Later, when we started migrating the object from SAM-FS to DPS, we read the disk copy, generated a checksum, and compared it to the checksum stored in the database.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b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If the two checksums matched, we considered the object intact and ingested it into DPS, with the checksum associated to it. 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b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We also generated an event in DPS informing about the generated checksum. 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244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We have migrated 2.5 petabytes of data that originally lacked checksums, and no discrepancies have been found so far.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However, we did encounter one incident during the migrating process where checksum verification proved invaluable. 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 that case, the use of checksums prevented us from inadvertently migrating thousands of incomplete newspapers due to an issue with a corrupt filesystem.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But that’s a story better saved for another Lightning Talk.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35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So, what have we learned?</a:t>
            </a:r>
            <a:b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 process is indeed time and resource consuming, but it proved effective for our needs. 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b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Trust the enterprise hardware technology. We have verified objects which have undergone up to 5 hardware migrations over 20 years lifespan, with no evidence of bit-flips or bitstream errors.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b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And most importantly—use checksums! They truly make a difference.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Though in this audience, I’m probably preaching to the choir.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007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Do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interested</a:t>
            </a:r>
            <a:r>
              <a:rPr lang="nb-NO" dirty="0"/>
              <a:t> in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31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3264" y="2130433"/>
            <a:ext cx="9584336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93264" y="3661569"/>
            <a:ext cx="8669936" cy="1977239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D35D-A3E1-4509-A475-9B35C4AA3138}" type="datetime4">
              <a:rPr lang="nb-NO" smtClean="0"/>
              <a:t>4. september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953495" y="6356358"/>
            <a:ext cx="28238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/>
              <a:t>NLN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005512" y="6538004"/>
            <a:ext cx="174728" cy="189796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1575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2617"/>
            <a:ext cx="184253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2617"/>
            <a:ext cx="184253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jpeg"/><Relationship Id="rId3" Type="http://schemas.openxmlformats.org/officeDocument/2006/relationships/hyperlink" Target="https://digitalpreservation-blog.nb.no/" TargetMode="External"/><Relationship Id="rId7" Type="http://schemas.openxmlformats.org/officeDocument/2006/relationships/hyperlink" Target="mailto:Torbjorn.Pedersen@nb.no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thomas.edvardsen@nb.no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trond.teigen@nb.no" TargetMode="External"/><Relationship Id="rId10" Type="http://schemas.openxmlformats.org/officeDocument/2006/relationships/image" Target="../media/image7.jpeg"/><Relationship Id="rId4" Type="http://schemas.openxmlformats.org/officeDocument/2006/relationships/hyperlink" Target="mailto:digitalbevaring@nb.no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2022_10_05_SB_Nasjonal_Biblioteket_028.jpeg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b="7839"/>
          <a:stretch/>
        </p:blipFill>
        <p:spPr>
          <a:xfrm>
            <a:off x="0" y="2898"/>
            <a:ext cx="12192000" cy="6858000"/>
          </a:xfrm>
          <a:prstGeom prst="rect">
            <a:avLst/>
          </a:prstGeom>
        </p:spPr>
      </p:pic>
      <p:sp>
        <p:nvSpPr>
          <p:cNvPr id="172" name="Digital bevaring i nasjonalbiblioteket"/>
          <p:cNvSpPr txBox="1">
            <a:spLocks noGrp="1"/>
          </p:cNvSpPr>
          <p:nvPr>
            <p:ph type="title"/>
          </p:nvPr>
        </p:nvSpPr>
        <p:spPr>
          <a:xfrm>
            <a:off x="1015208" y="5942037"/>
            <a:ext cx="9971083" cy="658336"/>
          </a:xfrm>
          <a:prstGeom prst="rect">
            <a:avLst/>
          </a:prstGeo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Trond Teigen</a:t>
            </a:r>
            <a:r>
              <a:rPr lang="en-US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Team lead Digital preservation team, National Library of Norway</a:t>
            </a:r>
            <a:endParaRPr lang="nb-NO" sz="22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FFCBA7B-A395-D182-CC16-944215724E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/>
              <a:t>1</a:t>
            </a:fld>
            <a:endParaRPr lang="nb-NO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3789F0B1-C188-BC25-C45C-2A7855095D87}"/>
              </a:ext>
            </a:extLst>
          </p:cNvPr>
          <p:cNvSpPr/>
          <p:nvPr/>
        </p:nvSpPr>
        <p:spPr>
          <a:xfrm>
            <a:off x="1403253" y="218269"/>
            <a:ext cx="9379245" cy="7945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Migrating data without original checksums</a:t>
            </a:r>
            <a:endParaRPr kumimoji="0" lang="nb-NO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14EE2A-8C8D-BE3F-4371-7969246E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b-NO" sz="3200" b="1" err="1">
                <a:latin typeface="Calibri"/>
              </a:rPr>
              <a:t>Background</a:t>
            </a:r>
            <a:endParaRPr lang="nb-NO" sz="3200" b="1">
              <a:latin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E6EEE7-F218-2AF0-BD16-0B99A8A1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09386"/>
            <a:ext cx="10985500" cy="3933273"/>
          </a:xfrm>
        </p:spPr>
        <p:txBody>
          <a:bodyPr lIns="25400" tIns="25400" rIns="25400" bIns="25400" anchor="t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SAM-FS bit-repository (20 years of archived data)</a:t>
            </a:r>
            <a:endParaRPr lang="nb-NO" sz="2800" dirty="0"/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14 Petabyte (14.000 Terabyte) in 3 copies (Disk, Tape, Tape</a:t>
            </a:r>
            <a:r>
              <a:rPr lang="en-GB" sz="2800" dirty="0">
                <a:latin typeface="Helvetica Neue"/>
                <a:ea typeface="Calibri"/>
                <a:cs typeface="Calibri"/>
              </a:rPr>
              <a:t>)</a:t>
            </a:r>
            <a:endParaRPr lang="en-GB" sz="2800" dirty="0"/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Oldest data migrated over 5 hardware generations.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1/3 of the archived data has no checksums  (5 PB)</a:t>
            </a:r>
            <a:br>
              <a:rPr lang="en-GB" sz="2800" dirty="0">
                <a:latin typeface="Calibri"/>
              </a:rPr>
            </a:br>
            <a:endParaRPr lang="en-GB" sz="2800" dirty="0"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2022 – Decided to replace SAM-FS with inhouse developed DPS (Digital Preservation Services) using IBM-HPSS as bit-repository.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94B4E8-7ACD-64AC-9D03-F01F9C85D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24348" y="6491838"/>
            <a:ext cx="137057" cy="235962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 sz="1200" dirty="0"/>
              <a:t>2</a:t>
            </a:fld>
            <a:endParaRPr lang="nb-NO" sz="1200"/>
          </a:p>
        </p:txBody>
      </p:sp>
      <p:pic>
        <p:nvPicPr>
          <p:cNvPr id="8" name="Bilde 7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442965A0-950F-166F-15E4-78BD561A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95" y="6233621"/>
            <a:ext cx="1999139" cy="4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45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14EE2A-8C8D-BE3F-4371-7969246E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b-NO" sz="3200" b="1">
                <a:latin typeface="Calibri"/>
              </a:rPr>
              <a:t>Challenge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E6EEE7-F218-2AF0-BD16-0B99A8A1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09386"/>
            <a:ext cx="10985500" cy="3933273"/>
          </a:xfr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DPS requires checksums</a:t>
            </a:r>
            <a:endParaRPr lang="nb-NO" sz="2800" dirty="0"/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SAM-FS -&gt; 5 Petabyte </a:t>
            </a:r>
            <a:r>
              <a:rPr lang="en-GB" sz="2800" u="sng" dirty="0">
                <a:latin typeface="Calibri"/>
              </a:rPr>
              <a:t>without</a:t>
            </a:r>
            <a:r>
              <a:rPr lang="en-GB" sz="2800" dirty="0">
                <a:latin typeface="Calibri"/>
              </a:rPr>
              <a:t> checksum in 3 copies  (Disk, Tape, Tape)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The copies have never been compared/cross checked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Resource intensive to read and compare all copies.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latin typeface="Calibri"/>
              </a:rPr>
              <a:t>Daily ingest of new archival data has priority (4+ Terabyte)</a:t>
            </a:r>
          </a:p>
          <a:p>
            <a:pPr marL="0" indent="0">
              <a:buNone/>
            </a:pPr>
            <a:endParaRPr lang="nb-NO" sz="1600" dirty="0">
              <a:latin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94B4E8-7ACD-64AC-9D03-F01F9C85D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24348" y="6491838"/>
            <a:ext cx="137057" cy="235962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 sz="1200" dirty="0"/>
              <a:t>3</a:t>
            </a:fld>
            <a:endParaRPr lang="nb-NO" sz="1200"/>
          </a:p>
        </p:txBody>
      </p:sp>
      <p:pic>
        <p:nvPicPr>
          <p:cNvPr id="3" name="Bilde 2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73D8559D-F266-EF09-C5BF-2109669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95" y="6233621"/>
            <a:ext cx="1999139" cy="4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20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14EE2A-8C8D-BE3F-4371-7969246E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" y="175683"/>
            <a:ext cx="10985500" cy="716582"/>
          </a:xfr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b-NO" sz="3200" b="1">
                <a:latin typeface="Calibri"/>
              </a:rPr>
              <a:t>Our Solution: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E6EEE7-F218-2AF0-BD16-0B99A8A1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09386"/>
            <a:ext cx="10985500" cy="3933273"/>
          </a:xfr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endParaRPr lang="nb-NO">
              <a:latin typeface="Calibri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94B4E8-7ACD-64AC-9D03-F01F9C85D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24348" y="6491838"/>
            <a:ext cx="137057" cy="235962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 sz="1200" dirty="0"/>
              <a:t>4</a:t>
            </a:fld>
            <a:endParaRPr lang="nb-NO" sz="1200"/>
          </a:p>
        </p:txBody>
      </p:sp>
      <p:pic>
        <p:nvPicPr>
          <p:cNvPr id="3" name="Bilde 2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73D8559D-F266-EF09-C5BF-2109669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95" y="6233621"/>
            <a:ext cx="1999139" cy="491240"/>
          </a:xfrm>
          <a:prstGeom prst="rect">
            <a:avLst/>
          </a:prstGeom>
        </p:spPr>
      </p:pic>
      <p:pic>
        <p:nvPicPr>
          <p:cNvPr id="7" name="Bilde 6" descr="Et bilde som inneholder tekst, skjermbilde, Font, diagram&#10;&#10;Automatisk generert beskrivelse">
            <a:extLst>
              <a:ext uri="{FF2B5EF4-FFF2-40B4-BE49-F238E27FC236}">
                <a16:creationId xmlns:a16="http://schemas.microsoft.com/office/drawing/2014/main" id="{6F9C42CF-C6F9-E6B3-EE95-9D68F4170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17" y="575733"/>
            <a:ext cx="8966766" cy="61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1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E6EEE7-F218-2AF0-BD16-0B99A8A1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09386"/>
            <a:ext cx="10985500" cy="3933273"/>
          </a:xfr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endParaRPr lang="nb-NO">
              <a:latin typeface="Calibri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94B4E8-7ACD-64AC-9D03-F01F9C85D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24348" y="6491838"/>
            <a:ext cx="137057" cy="235962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 sz="1200" dirty="0"/>
              <a:t>5</a:t>
            </a:fld>
            <a:endParaRPr lang="nb-NO" sz="1200"/>
          </a:p>
        </p:txBody>
      </p:sp>
      <p:pic>
        <p:nvPicPr>
          <p:cNvPr id="3" name="Bilde 2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73D8559D-F266-EF09-C5BF-2109669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95" y="6233621"/>
            <a:ext cx="1999139" cy="491240"/>
          </a:xfrm>
          <a:prstGeom prst="rect">
            <a:avLst/>
          </a:prstGeom>
        </p:spPr>
      </p:pic>
      <p:pic>
        <p:nvPicPr>
          <p:cNvPr id="5" name="Bilde 4" descr="Et bilde som inneholder tekst, skjermbilde, Font, diagram&#10;&#10;Automatisk generert beskrivelse">
            <a:extLst>
              <a:ext uri="{FF2B5EF4-FFF2-40B4-BE49-F238E27FC236}">
                <a16:creationId xmlns:a16="http://schemas.microsoft.com/office/drawing/2014/main" id="{011001A1-F1BE-1F3F-C89B-2F9C4C44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14" y="55084"/>
            <a:ext cx="10734264" cy="67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16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14EE2A-8C8D-BE3F-4371-7969246E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b-NO" sz="3200" b="1" err="1">
                <a:latin typeface="Calibri"/>
              </a:rPr>
              <a:t>Result</a:t>
            </a:r>
            <a:endParaRPr lang="nb-NO" sz="3200" b="1">
              <a:latin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E6EEE7-F218-2AF0-BD16-0B99A8A1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09386"/>
            <a:ext cx="10985500" cy="3933273"/>
          </a:xfr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</a:rPr>
              <a:t>Migrated 2,5 Petabyte with new generated checksums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</a:rPr>
              <a:t>No discrepancies between the copies found so far...</a:t>
            </a:r>
            <a:br>
              <a:rPr lang="en-GB" sz="2800" dirty="0">
                <a:latin typeface="Calibri"/>
              </a:rPr>
            </a:br>
            <a:endParaRPr lang="en-GB" sz="2800" dirty="0"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</a:rPr>
              <a:t>One saviour incident during transfer/migration to DPS.</a:t>
            </a:r>
            <a:br>
              <a:rPr lang="en-GB" sz="2800">
                <a:latin typeface="Calibri"/>
              </a:rPr>
            </a:br>
            <a:br>
              <a:rPr lang="en-GB" sz="2800">
                <a:latin typeface="Calibri"/>
              </a:rPr>
            </a:br>
            <a:r>
              <a:rPr lang="en-GB" sz="2800" dirty="0">
                <a:latin typeface="Calibri"/>
              </a:rPr>
              <a:t>Using checksums saved us from doing an incomplete migration of thousands of newspapers after "hick up" in migration process outside our control.</a:t>
            </a:r>
          </a:p>
          <a:p>
            <a:endParaRPr lang="en-US" dirty="0">
              <a:latin typeface="Calibri"/>
            </a:endParaRPr>
          </a:p>
          <a:p>
            <a:endParaRPr lang="nb-NO" sz="1600" dirty="0">
              <a:latin typeface="Calibri"/>
            </a:endParaRPr>
          </a:p>
          <a:p>
            <a:pPr marL="0" indent="0">
              <a:buNone/>
            </a:pPr>
            <a:endParaRPr lang="nb-NO" dirty="0">
              <a:latin typeface="Helvetica Neue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94B4E8-7ACD-64AC-9D03-F01F9C85D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24348" y="6491838"/>
            <a:ext cx="137057" cy="235962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 sz="1200" dirty="0"/>
              <a:t>6</a:t>
            </a:fld>
            <a:endParaRPr lang="nb-NO" sz="1200"/>
          </a:p>
        </p:txBody>
      </p:sp>
      <p:pic>
        <p:nvPicPr>
          <p:cNvPr id="3" name="Bilde 2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73D8559D-F266-EF09-C5BF-2109669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95" y="6233621"/>
            <a:ext cx="1999139" cy="4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03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14EE2A-8C8D-BE3F-4371-7969246E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b-NO" sz="3200" b="1" err="1">
                <a:latin typeface="Calibri"/>
              </a:rPr>
              <a:t>Lesson</a:t>
            </a:r>
            <a:r>
              <a:rPr lang="nb-NO" sz="3200" b="1">
                <a:latin typeface="Calibri"/>
              </a:rPr>
              <a:t> </a:t>
            </a:r>
            <a:r>
              <a:rPr lang="nb-NO" sz="3200" b="1" err="1">
                <a:latin typeface="Calibri"/>
              </a:rPr>
              <a:t>learned</a:t>
            </a:r>
            <a:endParaRPr lang="nb-NO" sz="3200" b="1">
              <a:latin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E6EEE7-F218-2AF0-BD16-0B99A8A1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09386"/>
            <a:ext cx="10985500" cy="3933273"/>
          </a:xfr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</a:rPr>
              <a:t>The solution worked for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</a:rPr>
              <a:t>Resource demanding process, but worth 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</a:rPr>
              <a:t>Enterprise storage technology can be trusted.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</a:rPr>
              <a:t>Using checksums makes sense!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94B4E8-7ACD-64AC-9D03-F01F9C85D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24348" y="6491838"/>
            <a:ext cx="137057" cy="235962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 sz="1200" dirty="0"/>
              <a:t>7</a:t>
            </a:fld>
            <a:endParaRPr lang="nb-NO" sz="1200"/>
          </a:p>
        </p:txBody>
      </p:sp>
      <p:pic>
        <p:nvPicPr>
          <p:cNvPr id="3" name="Bilde 2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73D8559D-F266-EF09-C5BF-2109669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95" y="6233621"/>
            <a:ext cx="1999139" cy="491240"/>
          </a:xfrm>
          <a:prstGeom prst="rect">
            <a:avLst/>
          </a:prstGeom>
        </p:spPr>
      </p:pic>
      <p:pic>
        <p:nvPicPr>
          <p:cNvPr id="5" name="Bilde 4" descr="Smily Images – Browse 759,888 Stock Photos, Vectors, and ...">
            <a:extLst>
              <a:ext uri="{FF2B5EF4-FFF2-40B4-BE49-F238E27FC236}">
                <a16:creationId xmlns:a16="http://schemas.microsoft.com/office/drawing/2014/main" id="{199F0B42-C032-0AB8-A594-C45B6023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405" y="3676022"/>
            <a:ext cx="457430" cy="4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14EE2A-8C8D-BE3F-4371-7969246E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b-NO" sz="3200" b="1" err="1">
                <a:latin typeface="Calibri"/>
              </a:rPr>
              <a:t>Contact</a:t>
            </a:r>
            <a:r>
              <a:rPr lang="nb-NO" sz="3200" b="1">
                <a:latin typeface="Calibri"/>
              </a:rPr>
              <a:t> </a:t>
            </a:r>
            <a:r>
              <a:rPr lang="nb-NO" sz="3200" b="1" err="1">
                <a:latin typeface="Calibri"/>
              </a:rPr>
              <a:t>information</a:t>
            </a:r>
            <a:endParaRPr lang="nb-NO" sz="3200" b="1">
              <a:latin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E6EEE7-F218-2AF0-BD16-0B99A8A1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709386"/>
            <a:ext cx="10985500" cy="4759538"/>
          </a:xfrm>
        </p:spPr>
        <p:txBody>
          <a:bodyPr lIns="25400" tIns="25400" rIns="25400" bIns="2540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2700" dirty="0">
                <a:latin typeface="Calibri"/>
              </a:rPr>
              <a:t>Our Blog: </a:t>
            </a:r>
            <a:r>
              <a:rPr lang="en-GB" sz="2700" u="sng" dirty="0">
                <a:latin typeface="Calibri"/>
                <a:hlinkClick r:id="rId3"/>
              </a:rPr>
              <a:t>https://digitalpreservation-blog.nb.no/</a:t>
            </a:r>
            <a:endParaRPr lang="en-GB" sz="2700" u="sng" dirty="0">
              <a:latin typeface="Calibri"/>
            </a:endParaRPr>
          </a:p>
          <a:p>
            <a:pPr marL="0" indent="0">
              <a:buNone/>
            </a:pPr>
            <a:r>
              <a:rPr lang="en-GB" sz="2700" dirty="0">
                <a:latin typeface="Calibri"/>
              </a:rPr>
              <a:t>The digital preservation team at NLN: </a:t>
            </a:r>
            <a:r>
              <a:rPr lang="en-GB" sz="2700" dirty="0">
                <a:latin typeface="Calibri"/>
                <a:hlinkClick r:id="rId4"/>
              </a:rPr>
              <a:t>digitalbevaring@nb.no</a:t>
            </a:r>
            <a:endParaRPr lang="en-GB" sz="2700" dirty="0">
              <a:latin typeface="Calibri"/>
            </a:endParaRPr>
          </a:p>
          <a:p>
            <a:pPr marL="0" indent="0">
              <a:buNone/>
            </a:pPr>
            <a:endParaRPr lang="en-GB" sz="2700" u="sng" dirty="0">
              <a:latin typeface="Calibri"/>
            </a:endParaRPr>
          </a:p>
          <a:p>
            <a:pPr marL="0" indent="0">
              <a:buNone/>
            </a:pPr>
            <a:r>
              <a:rPr lang="en-GB" sz="2700" dirty="0">
                <a:latin typeface="Calibri"/>
              </a:rPr>
              <a:t>   Team lead: </a:t>
            </a:r>
            <a:r>
              <a:rPr lang="en-GB" sz="2700" u="sng" dirty="0">
                <a:latin typeface="Calibri"/>
                <a:hlinkClick r:id="rId5"/>
              </a:rPr>
              <a:t>Trond.Teigen@nb.no</a:t>
            </a:r>
            <a:endParaRPr lang="en-GB" sz="2700" u="sng" dirty="0">
              <a:latin typeface="Calibri"/>
            </a:endParaRPr>
          </a:p>
          <a:p>
            <a:pPr marL="0" indent="0">
              <a:buNone/>
            </a:pPr>
            <a:r>
              <a:rPr lang="en-GB" sz="2700" dirty="0">
                <a:latin typeface="Calibri"/>
              </a:rPr>
              <a:t>    </a:t>
            </a:r>
            <a:br>
              <a:rPr lang="en-GB" sz="2700" dirty="0">
                <a:latin typeface="Calibri"/>
              </a:rPr>
            </a:br>
            <a:r>
              <a:rPr lang="en-GB" sz="2700" dirty="0">
                <a:latin typeface="Calibri"/>
              </a:rPr>
              <a:t>   Tech lead: </a:t>
            </a:r>
            <a:r>
              <a:rPr lang="en-GB" sz="2700" u="sng" dirty="0">
                <a:latin typeface="Calibri"/>
                <a:hlinkClick r:id="rId6"/>
              </a:rPr>
              <a:t>Thomas.Edvardsen@nb.no</a:t>
            </a:r>
            <a:endParaRPr lang="en-GB" sz="2700" u="sng" dirty="0">
              <a:latin typeface="Calibri"/>
            </a:endParaRPr>
          </a:p>
          <a:p>
            <a:pPr marL="0" indent="0">
              <a:buNone/>
            </a:pPr>
            <a:r>
              <a:rPr lang="en-GB" sz="2700" dirty="0">
                <a:latin typeface="Calibri"/>
                <a:ea typeface="Calibri"/>
                <a:cs typeface="Calibri"/>
              </a:rPr>
              <a:t>    </a:t>
            </a:r>
            <a:br>
              <a:rPr lang="en-GB" sz="2700" dirty="0">
                <a:latin typeface="Calibri"/>
                <a:ea typeface="Calibri"/>
                <a:cs typeface="Calibri"/>
              </a:rPr>
            </a:br>
            <a:r>
              <a:rPr lang="en-GB" sz="2700" dirty="0">
                <a:latin typeface="Calibri"/>
                <a:ea typeface="Calibri"/>
                <a:cs typeface="Calibri"/>
              </a:rPr>
              <a:t>   Product lead: </a:t>
            </a:r>
            <a:r>
              <a:rPr lang="en-GB" sz="2700" u="sng" dirty="0">
                <a:latin typeface="Calibri"/>
                <a:ea typeface="Calibri"/>
                <a:cs typeface="Calibri"/>
                <a:hlinkClick r:id="rId7"/>
              </a:rPr>
              <a:t>Torbjorn.Pedersen@nb.no</a:t>
            </a:r>
            <a:endParaRPr lang="en-GB" sz="2700" u="sng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b-NO" sz="2700" u="sng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b-NO" sz="2700" dirty="0">
              <a:latin typeface="Calibri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94B4E8-7ACD-64AC-9D03-F01F9C85D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24348" y="6491838"/>
            <a:ext cx="137057" cy="235962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143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2286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3429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4572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5715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6858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8001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914400" algn="l" defTabSz="609585" rtl="0" fontAlgn="auto" latinLnBrk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nb-NO" sz="1200" dirty="0"/>
              <a:t>8</a:t>
            </a:fld>
            <a:endParaRPr lang="nb-NO" sz="1200"/>
          </a:p>
        </p:txBody>
      </p:sp>
      <p:pic>
        <p:nvPicPr>
          <p:cNvPr id="3" name="Bilde 2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73D8559D-F266-EF09-C5BF-21096696F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95" y="6233621"/>
            <a:ext cx="1999139" cy="491240"/>
          </a:xfrm>
          <a:prstGeom prst="rect">
            <a:avLst/>
          </a:prstGeom>
        </p:spPr>
      </p:pic>
      <p:pic>
        <p:nvPicPr>
          <p:cNvPr id="5" name="Bilde 4" descr="Bilde av Trond Teigen">
            <a:extLst>
              <a:ext uri="{FF2B5EF4-FFF2-40B4-BE49-F238E27FC236}">
                <a16:creationId xmlns:a16="http://schemas.microsoft.com/office/drawing/2014/main" id="{248455B9-4924-B83A-FE48-896CE4A232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21" y="3175410"/>
            <a:ext cx="855337" cy="836976"/>
          </a:xfrm>
          <a:prstGeom prst="rect">
            <a:avLst/>
          </a:prstGeom>
        </p:spPr>
      </p:pic>
      <p:pic>
        <p:nvPicPr>
          <p:cNvPr id="11" name="Bilde 10" descr="Et bilde som inneholder Menneskeansikt, person, klær, smil&#10;&#10;Automatisk generert beskrivelse">
            <a:extLst>
              <a:ext uri="{FF2B5EF4-FFF2-40B4-BE49-F238E27FC236}">
                <a16:creationId xmlns:a16="http://schemas.microsoft.com/office/drawing/2014/main" id="{2042555F-CB65-C90E-D156-B99A1D6632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7838" y="1959704"/>
            <a:ext cx="815938" cy="81536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F266D8-2CF0-B87A-00ED-B41273F8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12" y="1959704"/>
            <a:ext cx="815938" cy="8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5DD26D3-DA97-D163-01C3-125EA270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6" y="1959129"/>
            <a:ext cx="815938" cy="8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971251B-2C70-4000-D478-33D5744D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1" y="5286076"/>
            <a:ext cx="825117" cy="8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0EB3E9-984F-4C0B-C5D6-919333B5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1" y="4202226"/>
            <a:ext cx="836977" cy="8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088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c056a-7df9-4b04-8672-a721fa2b01fa" xsi:nil="true"/>
    <lcf76f155ced4ddcb4097134ff3c332f xmlns="7bdacadd-34cf-4368-94ab-e5690989189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99D44CA7D3F04E858568EB10F84F4F" ma:contentTypeVersion="14" ma:contentTypeDescription="Opprett et nytt dokument." ma:contentTypeScope="" ma:versionID="f4ef64d18c5b9b119576290247d86810">
  <xsd:schema xmlns:xsd="http://www.w3.org/2001/XMLSchema" xmlns:xs="http://www.w3.org/2001/XMLSchema" xmlns:p="http://schemas.microsoft.com/office/2006/metadata/properties" xmlns:ns2="7bdacadd-34cf-4368-94ab-e56909891892" xmlns:ns3="be4c056a-7df9-4b04-8672-a721fa2b01fa" targetNamespace="http://schemas.microsoft.com/office/2006/metadata/properties" ma:root="true" ma:fieldsID="6a9e61722968cfd320821ae2da26355d" ns2:_="" ns3:_="">
    <xsd:import namespace="7bdacadd-34cf-4368-94ab-e56909891892"/>
    <xsd:import namespace="be4c056a-7df9-4b04-8672-a721fa2b01f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cadd-34cf-4368-94ab-e5690989189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emerkelapper" ma:readOnly="false" ma:fieldId="{5cf76f15-5ced-4ddc-b409-7134ff3c332f}" ma:taxonomyMulti="true" ma:sspId="51fcebc8-c32b-4d40-8d21-7602f8e3c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056a-7df9-4b04-8672-a721fa2b01f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842a328-c67d-4af4-af64-a4266cf4958a}" ma:internalName="TaxCatchAll" ma:showField="CatchAllData" ma:web="be4c056a-7df9-4b04-8672-a721fa2b0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17CDE-AA74-43F5-A31F-5177FF4D770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bdacadd-34cf-4368-94ab-e56909891892"/>
    <ds:schemaRef ds:uri="http://purl.org/dc/terms/"/>
    <ds:schemaRef ds:uri="http://schemas.microsoft.com/office/2006/metadata/properties"/>
    <ds:schemaRef ds:uri="http://schemas.microsoft.com/office/infopath/2007/PartnerControls"/>
    <ds:schemaRef ds:uri="be4c056a-7df9-4b04-8672-a721fa2b01f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63F9D7B-2012-44B4-B9DA-41D34ED67A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CE3A3-59DB-49E7-BB91-7F9001EB7045}">
  <ds:schemaRefs>
    <ds:schemaRef ds:uri="7bdacadd-34cf-4368-94ab-e56909891892"/>
    <ds:schemaRef ds:uri="be4c056a-7df9-4b04-8672-a721fa2b01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901</Words>
  <Application>Microsoft Office PowerPoint</Application>
  <PresentationFormat>Widescreen</PresentationFormat>
  <Paragraphs>68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Helvetica Neue Medium</vt:lpstr>
      <vt:lpstr>Segoe UI</vt:lpstr>
      <vt:lpstr>WordVisiCarriageReturn_MSFontService</vt:lpstr>
      <vt:lpstr>21_BasicWhite</vt:lpstr>
      <vt:lpstr>Trond Teigen, Team lead Digital preservation team, National Library of Norway</vt:lpstr>
      <vt:lpstr>Background</vt:lpstr>
      <vt:lpstr>Challenge</vt:lpstr>
      <vt:lpstr>Our Solution:</vt:lpstr>
      <vt:lpstr>PowerPoint-presentasjon</vt:lpstr>
      <vt:lpstr>Result</vt:lpstr>
      <vt:lpstr>Lesson learned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bevaring i nasjonalbiblioteket</dc:title>
  <dc:creator>Trond Teigen</dc:creator>
  <cp:lastModifiedBy>Trond Teigen</cp:lastModifiedBy>
  <cp:revision>1</cp:revision>
  <dcterms:modified xsi:type="dcterms:W3CDTF">2024-09-04T07:23:49Z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0x0101008499D44CA7D3F04E858568EB10F84F4F</vt:lpwstr>
  </property>
  <property fmtid="{D5CDD505-2E9C-101B-9397-08002B2CF9AE}" pid="3" name="MediaServiceImageTags">
    <vt:lpwstr/>
  </property>
</Properties>
</file>