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Raleway" panose="020B0604020202020204" charset="0"/>
      <p:regular r:id="rId6"/>
      <p:bold r:id="rId7"/>
      <p:italic r:id="rId8"/>
      <p:boldItalic r:id="rId9"/>
    </p:embeddedFont>
    <p:embeddedFont>
      <p:font typeface="Raleway Black" panose="020B0604020202020204" charset="0"/>
      <p:bold r:id="rId10"/>
      <p:boldItalic r:id="rId11"/>
    </p:embeddedFont>
    <p:embeddedFont>
      <p:font typeface="Raleway ExtraBold" panose="020B0604020202020204" charset="0"/>
      <p:bold r:id="rId12"/>
      <p:boldItalic r:id="rId13"/>
    </p:embeddedFont>
    <p:embeddedFont>
      <p:font typeface="Raleway Light" panose="020B0604020202020204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116fa9d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116fa9d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82c648202_0_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82c648202_0_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17245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32872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ed">
  <p:cSld name="BLANK_1">
    <p:bg>
      <p:bgPr>
        <a:solidFill>
          <a:srgbClr val="17245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52" name="Google Shape;52;p11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17245F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17245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757200" y="2161800"/>
            <a:ext cx="56298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 i="1">
                <a:solidFill>
                  <a:srgbClr val="FFFFFF"/>
                </a:solidFill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 i="1">
                <a:solidFill>
                  <a:srgbClr val="FFFFFF"/>
                </a:solidFill>
              </a:defRPr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 i="1">
                <a:solidFill>
                  <a:srgbClr val="FFFFFF"/>
                </a:solidFill>
              </a:defRPr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 i="1">
                <a:solidFill>
                  <a:srgbClr val="FFFFFF"/>
                </a:solidFill>
              </a:defRPr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 i="1">
                <a:solidFill>
                  <a:srgbClr val="FFFFFF"/>
                </a:solidFill>
              </a:defRPr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 i="1">
                <a:solidFill>
                  <a:srgbClr val="FFFFFF"/>
                </a:solidFill>
              </a:defRPr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 i="1">
                <a:solidFill>
                  <a:srgbClr val="FFFFFF"/>
                </a:solidFill>
              </a:defRPr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 i="1">
                <a:solidFill>
                  <a:srgbClr val="FFFFFF"/>
                </a:solidFill>
              </a:defRPr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205550" y="75075"/>
            <a:ext cx="799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12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17245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17245F"/>
                </a:solidFill>
              </a:defRPr>
            </a:lvl1pPr>
            <a:lvl2pPr lvl="1">
              <a:buNone/>
              <a:defRPr>
                <a:solidFill>
                  <a:srgbClr val="17245F"/>
                </a:solidFill>
              </a:defRPr>
            </a:lvl2pPr>
            <a:lvl3pPr lvl="2">
              <a:buNone/>
              <a:defRPr>
                <a:solidFill>
                  <a:srgbClr val="17245F"/>
                </a:solidFill>
              </a:defRPr>
            </a:lvl3pPr>
            <a:lvl4pPr lvl="3">
              <a:buNone/>
              <a:defRPr>
                <a:solidFill>
                  <a:srgbClr val="17245F"/>
                </a:solidFill>
              </a:defRPr>
            </a:lvl4pPr>
            <a:lvl5pPr lvl="4">
              <a:buNone/>
              <a:defRPr>
                <a:solidFill>
                  <a:srgbClr val="17245F"/>
                </a:solidFill>
              </a:defRPr>
            </a:lvl5pPr>
            <a:lvl6pPr lvl="5">
              <a:buNone/>
              <a:defRPr>
                <a:solidFill>
                  <a:srgbClr val="17245F"/>
                </a:solidFill>
              </a:defRPr>
            </a:lvl6pPr>
            <a:lvl7pPr lvl="6">
              <a:buNone/>
              <a:defRPr>
                <a:solidFill>
                  <a:srgbClr val="17245F"/>
                </a:solidFill>
              </a:defRPr>
            </a:lvl7pPr>
            <a:lvl8pPr lvl="7">
              <a:buNone/>
              <a:defRPr>
                <a:solidFill>
                  <a:srgbClr val="17245F"/>
                </a:solidFill>
              </a:defRPr>
            </a:lvl8pPr>
            <a:lvl9pPr lvl="8">
              <a:buNone/>
              <a:defRPr>
                <a:solidFill>
                  <a:srgbClr val="17245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17245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922000" y="1887378"/>
            <a:ext cx="3543300" cy="3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678687" y="1887378"/>
            <a:ext cx="3543300" cy="3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17245F"/>
                </a:solidFill>
              </a:defRPr>
            </a:lvl1pPr>
            <a:lvl2pPr lvl="1">
              <a:buNone/>
              <a:defRPr>
                <a:solidFill>
                  <a:srgbClr val="17245F"/>
                </a:solidFill>
              </a:defRPr>
            </a:lvl2pPr>
            <a:lvl3pPr lvl="2">
              <a:buNone/>
              <a:defRPr>
                <a:solidFill>
                  <a:srgbClr val="17245F"/>
                </a:solidFill>
              </a:defRPr>
            </a:lvl3pPr>
            <a:lvl4pPr lvl="3">
              <a:buNone/>
              <a:defRPr>
                <a:solidFill>
                  <a:srgbClr val="17245F"/>
                </a:solidFill>
              </a:defRPr>
            </a:lvl4pPr>
            <a:lvl5pPr lvl="4">
              <a:buNone/>
              <a:defRPr>
                <a:solidFill>
                  <a:srgbClr val="17245F"/>
                </a:solidFill>
              </a:defRPr>
            </a:lvl5pPr>
            <a:lvl6pPr lvl="5">
              <a:buNone/>
              <a:defRPr>
                <a:solidFill>
                  <a:srgbClr val="17245F"/>
                </a:solidFill>
              </a:defRPr>
            </a:lvl6pPr>
            <a:lvl7pPr lvl="6">
              <a:buNone/>
              <a:defRPr>
                <a:solidFill>
                  <a:srgbClr val="17245F"/>
                </a:solidFill>
              </a:defRPr>
            </a:lvl7pPr>
            <a:lvl8pPr lvl="7">
              <a:buNone/>
              <a:defRPr>
                <a:solidFill>
                  <a:srgbClr val="17245F"/>
                </a:solidFill>
              </a:defRPr>
            </a:lvl8pPr>
            <a:lvl9pPr lvl="8">
              <a:buNone/>
              <a:defRPr>
                <a:solidFill>
                  <a:srgbClr val="17245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17245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922000" y="1930500"/>
            <a:ext cx="2332200" cy="291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3373778" y="1930500"/>
            <a:ext cx="2332200" cy="291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5825557" y="1930500"/>
            <a:ext cx="2332200" cy="291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17245F"/>
                </a:solidFill>
              </a:defRPr>
            </a:lvl1pPr>
            <a:lvl2pPr lvl="1">
              <a:buNone/>
              <a:defRPr>
                <a:solidFill>
                  <a:srgbClr val="17245F"/>
                </a:solidFill>
              </a:defRPr>
            </a:lvl2pPr>
            <a:lvl3pPr lvl="2">
              <a:buNone/>
              <a:defRPr>
                <a:solidFill>
                  <a:srgbClr val="17245F"/>
                </a:solidFill>
              </a:defRPr>
            </a:lvl3pPr>
            <a:lvl4pPr lvl="3">
              <a:buNone/>
              <a:defRPr>
                <a:solidFill>
                  <a:srgbClr val="17245F"/>
                </a:solidFill>
              </a:defRPr>
            </a:lvl4pPr>
            <a:lvl5pPr lvl="4">
              <a:buNone/>
              <a:defRPr>
                <a:solidFill>
                  <a:srgbClr val="17245F"/>
                </a:solidFill>
              </a:defRPr>
            </a:lvl5pPr>
            <a:lvl6pPr lvl="5">
              <a:buNone/>
              <a:defRPr>
                <a:solidFill>
                  <a:srgbClr val="17245F"/>
                </a:solidFill>
              </a:defRPr>
            </a:lvl6pPr>
            <a:lvl7pPr lvl="6">
              <a:buNone/>
              <a:defRPr>
                <a:solidFill>
                  <a:srgbClr val="17245F"/>
                </a:solidFill>
              </a:defRPr>
            </a:lvl7pPr>
            <a:lvl8pPr lvl="7">
              <a:buNone/>
              <a:defRPr>
                <a:solidFill>
                  <a:srgbClr val="17245F"/>
                </a:solidFill>
              </a:defRPr>
            </a:lvl8pPr>
            <a:lvl9pPr lvl="8">
              <a:buNone/>
              <a:defRPr>
                <a:solidFill>
                  <a:srgbClr val="17245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17245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17245F"/>
                </a:solidFill>
              </a:defRPr>
            </a:lvl1pPr>
            <a:lvl2pPr lvl="1">
              <a:buNone/>
              <a:defRPr>
                <a:solidFill>
                  <a:srgbClr val="17245F"/>
                </a:solidFill>
              </a:defRPr>
            </a:lvl2pPr>
            <a:lvl3pPr lvl="2">
              <a:buNone/>
              <a:defRPr>
                <a:solidFill>
                  <a:srgbClr val="17245F"/>
                </a:solidFill>
              </a:defRPr>
            </a:lvl3pPr>
            <a:lvl4pPr lvl="3">
              <a:buNone/>
              <a:defRPr>
                <a:solidFill>
                  <a:srgbClr val="17245F"/>
                </a:solidFill>
              </a:defRPr>
            </a:lvl4pPr>
            <a:lvl5pPr lvl="4">
              <a:buNone/>
              <a:defRPr>
                <a:solidFill>
                  <a:srgbClr val="17245F"/>
                </a:solidFill>
              </a:defRPr>
            </a:lvl5pPr>
            <a:lvl6pPr lvl="5">
              <a:buNone/>
              <a:defRPr>
                <a:solidFill>
                  <a:srgbClr val="17245F"/>
                </a:solidFill>
              </a:defRPr>
            </a:lvl6pPr>
            <a:lvl7pPr lvl="6">
              <a:buNone/>
              <a:defRPr>
                <a:solidFill>
                  <a:srgbClr val="17245F"/>
                </a:solidFill>
              </a:defRPr>
            </a:lvl7pPr>
            <a:lvl8pPr lvl="7">
              <a:buNone/>
              <a:defRPr>
                <a:solidFill>
                  <a:srgbClr val="17245F"/>
                </a:solidFill>
              </a:defRPr>
            </a:lvl8pPr>
            <a:lvl9pPr lvl="8">
              <a:buNone/>
              <a:defRPr>
                <a:solidFill>
                  <a:srgbClr val="17245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17245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17245F"/>
                </a:solidFill>
              </a:defRPr>
            </a:lvl1pPr>
            <a:lvl2pPr lvl="1">
              <a:buNone/>
              <a:defRPr>
                <a:solidFill>
                  <a:srgbClr val="17245F"/>
                </a:solidFill>
              </a:defRPr>
            </a:lvl2pPr>
            <a:lvl3pPr lvl="2">
              <a:buNone/>
              <a:defRPr>
                <a:solidFill>
                  <a:srgbClr val="17245F"/>
                </a:solidFill>
              </a:defRPr>
            </a:lvl3pPr>
            <a:lvl4pPr lvl="3">
              <a:buNone/>
              <a:defRPr>
                <a:solidFill>
                  <a:srgbClr val="17245F"/>
                </a:solidFill>
              </a:defRPr>
            </a:lvl4pPr>
            <a:lvl5pPr lvl="4">
              <a:buNone/>
              <a:defRPr>
                <a:solidFill>
                  <a:srgbClr val="17245F"/>
                </a:solidFill>
              </a:defRPr>
            </a:lvl5pPr>
            <a:lvl6pPr lvl="5">
              <a:buNone/>
              <a:defRPr>
                <a:solidFill>
                  <a:srgbClr val="17245F"/>
                </a:solidFill>
              </a:defRPr>
            </a:lvl6pPr>
            <a:lvl7pPr lvl="6">
              <a:buNone/>
              <a:defRPr>
                <a:solidFill>
                  <a:srgbClr val="17245F"/>
                </a:solidFill>
              </a:defRPr>
            </a:lvl7pPr>
            <a:lvl8pPr lvl="7">
              <a:buNone/>
              <a:defRPr>
                <a:solidFill>
                  <a:srgbClr val="17245F"/>
                </a:solidFill>
              </a:defRPr>
            </a:lvl8pPr>
            <a:lvl9pPr lvl="8">
              <a:buNone/>
              <a:defRPr>
                <a:solidFill>
                  <a:srgbClr val="17245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17245F"/>
                </a:solidFill>
              </a:defRPr>
            </a:lvl1pPr>
            <a:lvl2pPr lvl="1">
              <a:buNone/>
              <a:defRPr>
                <a:solidFill>
                  <a:srgbClr val="17245F"/>
                </a:solidFill>
              </a:defRPr>
            </a:lvl2pPr>
            <a:lvl3pPr lvl="2">
              <a:buNone/>
              <a:defRPr>
                <a:solidFill>
                  <a:srgbClr val="17245F"/>
                </a:solidFill>
              </a:defRPr>
            </a:lvl3pPr>
            <a:lvl4pPr lvl="3">
              <a:buNone/>
              <a:defRPr>
                <a:solidFill>
                  <a:srgbClr val="17245F"/>
                </a:solidFill>
              </a:defRPr>
            </a:lvl4pPr>
            <a:lvl5pPr lvl="4">
              <a:buNone/>
              <a:defRPr>
                <a:solidFill>
                  <a:srgbClr val="17245F"/>
                </a:solidFill>
              </a:defRPr>
            </a:lvl5pPr>
            <a:lvl6pPr lvl="5">
              <a:buNone/>
              <a:defRPr>
                <a:solidFill>
                  <a:srgbClr val="17245F"/>
                </a:solidFill>
              </a:defRPr>
            </a:lvl6pPr>
            <a:lvl7pPr lvl="6">
              <a:buNone/>
              <a:defRPr>
                <a:solidFill>
                  <a:srgbClr val="17245F"/>
                </a:solidFill>
              </a:defRPr>
            </a:lvl7pPr>
            <a:lvl8pPr lvl="7">
              <a:buNone/>
              <a:defRPr>
                <a:solidFill>
                  <a:srgbClr val="17245F"/>
                </a:solidFill>
              </a:defRPr>
            </a:lvl8pPr>
            <a:lvl9pPr lvl="8">
              <a:buNone/>
              <a:defRPr>
                <a:solidFill>
                  <a:srgbClr val="17245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49" name="Google Shape;49;p10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17245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17245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>
              <a:buNone/>
              <a:defRPr sz="1300">
                <a:solidFill>
                  <a:srgbClr val="17245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>
              <a:buNone/>
              <a:defRPr sz="1300">
                <a:solidFill>
                  <a:srgbClr val="17245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>
              <a:buNone/>
              <a:defRPr sz="1300">
                <a:solidFill>
                  <a:srgbClr val="17245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>
              <a:buNone/>
              <a:defRPr sz="1300">
                <a:solidFill>
                  <a:srgbClr val="17245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>
              <a:buNone/>
              <a:defRPr sz="1300">
                <a:solidFill>
                  <a:srgbClr val="17245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>
              <a:buNone/>
              <a:defRPr sz="1300">
                <a:solidFill>
                  <a:srgbClr val="17245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>
              <a:buNone/>
              <a:defRPr sz="1300">
                <a:solidFill>
                  <a:srgbClr val="17245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>
              <a:buNone/>
              <a:defRPr sz="1300">
                <a:solidFill>
                  <a:srgbClr val="17245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ubTitle" idx="4294967295"/>
          </p:nvPr>
        </p:nvSpPr>
        <p:spPr>
          <a:xfrm>
            <a:off x="1066800" y="482700"/>
            <a:ext cx="6969900" cy="13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Florian Thiery </a:t>
            </a:r>
            <a:r>
              <a:rPr lang="en" b="1" baseline="30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lang="en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, Allard Mees </a:t>
            </a:r>
            <a:r>
              <a:rPr lang="en" b="1" baseline="30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lang="en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, Kai-Christian Bruhn </a:t>
            </a:r>
            <a:r>
              <a:rPr lang="en" b="1" baseline="30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i="1" baseline="30000">
                <a:solidFill>
                  <a:srgbClr val="FFFFFF"/>
                </a:solidFill>
              </a:rPr>
              <a:t>1 </a:t>
            </a:r>
            <a:r>
              <a:rPr lang="en" sz="1400" i="1">
                <a:solidFill>
                  <a:srgbClr val="FFFFFF"/>
                </a:solidFill>
              </a:rPr>
              <a:t>Römisch-Germanisches Zentralmuseum, Mainz, Germany</a:t>
            </a:r>
            <a:endParaRPr sz="1400" i="1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i="1" baseline="30000">
                <a:solidFill>
                  <a:srgbClr val="FFFFFF"/>
                </a:solidFill>
              </a:rPr>
              <a:t>2 </a:t>
            </a:r>
            <a:r>
              <a:rPr lang="en" sz="1400" i="1">
                <a:solidFill>
                  <a:srgbClr val="FFFFFF"/>
                </a:solidFill>
              </a:rPr>
              <a:t>i3mainz - Institute for Spatial Information and Surveying Technology, Mainz, Germany</a:t>
            </a:r>
            <a:endParaRPr sz="1400" i="1">
              <a:solidFill>
                <a:srgbClr val="FFFFFF"/>
              </a:solidFill>
            </a:endParaRPr>
          </a:p>
        </p:txBody>
      </p:sp>
      <p:sp>
        <p:nvSpPr>
          <p:cNvPr id="58" name="Google Shape;58;p12"/>
          <p:cNvSpPr txBox="1">
            <a:spLocks noGrp="1"/>
          </p:cNvSpPr>
          <p:nvPr>
            <p:ph type="subTitle" idx="4294967295"/>
          </p:nvPr>
        </p:nvSpPr>
        <p:spPr>
          <a:xfrm>
            <a:off x="0" y="4691875"/>
            <a:ext cx="9144000" cy="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 i="1">
                <a:solidFill>
                  <a:srgbClr val="FFFFFF"/>
                </a:solidFill>
              </a:rPr>
              <a:t>CAA 2019 - Check Object Integrity - Karków - 23.-27. April 2019 - Session 14 - Modelling Data Quality in archaeological Linked Open Data</a:t>
            </a:r>
            <a:endParaRPr sz="800" i="1">
              <a:solidFill>
                <a:srgbClr val="FFFFFF"/>
              </a:solidFill>
            </a:endParaRPr>
          </a:p>
        </p:txBody>
      </p:sp>
      <p:pic>
        <p:nvPicPr>
          <p:cNvPr id="59" name="Google Shape;59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619" y="2747238"/>
            <a:ext cx="848350" cy="11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27325" y="3445724"/>
            <a:ext cx="1928798" cy="4902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2"/>
          <p:cNvSpPr txBox="1"/>
          <p:nvPr/>
        </p:nvSpPr>
        <p:spPr>
          <a:xfrm>
            <a:off x="685800" y="3139600"/>
            <a:ext cx="7772400" cy="15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Session 14</a:t>
            </a:r>
            <a:br>
              <a:rPr lang="en" sz="3000" i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2200" i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Modelling Data Quality in archaeological Linked Open Data</a:t>
            </a:r>
            <a:endParaRPr sz="2200" i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2" name="Google Shape;62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8207" y="255963"/>
            <a:ext cx="53423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subTitle" idx="4294967295"/>
          </p:nvPr>
        </p:nvSpPr>
        <p:spPr>
          <a:xfrm>
            <a:off x="0" y="4691875"/>
            <a:ext cx="9144000" cy="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 i="1">
                <a:solidFill>
                  <a:srgbClr val="FFFFFF"/>
                </a:solidFill>
              </a:rPr>
              <a:t>CAA 2019 - Check Object Integrity - Karków - 23.-27. April 2019 - Session 14 - Modelling Data Quality in archaeological Linked Open Data</a:t>
            </a:r>
            <a:endParaRPr sz="800" i="1">
              <a:solidFill>
                <a:srgbClr val="FFFFFF"/>
              </a:solidFill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8207" y="255963"/>
            <a:ext cx="53423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8425" y="536324"/>
            <a:ext cx="4070850" cy="40708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>
            <a:off x="692925" y="672150"/>
            <a:ext cx="3520500" cy="3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i="1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session topics</a:t>
            </a:r>
            <a:endParaRPr sz="2400" i="1">
              <a:solidFill>
                <a:srgbClr val="FFFF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aleway Black"/>
              <a:buChar char="●"/>
            </a:pPr>
            <a:r>
              <a:rPr lang="en" sz="1600"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rPr>
              <a:t>data quality</a:t>
            </a:r>
            <a:endParaRPr sz="1600">
              <a:solidFill>
                <a:srgbClr val="FFFF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aleway Black"/>
              <a:buChar char="●"/>
            </a:pPr>
            <a:r>
              <a:rPr lang="en" sz="1600"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rPr>
              <a:t>uncertainty and vagueness</a:t>
            </a:r>
            <a:endParaRPr sz="1600">
              <a:solidFill>
                <a:srgbClr val="FFFF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aleway Black"/>
              <a:buChar char="●"/>
            </a:pPr>
            <a:r>
              <a:rPr lang="en" sz="1600"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rPr>
              <a:t>ontologies / CIDOC CRM</a:t>
            </a:r>
            <a:endParaRPr sz="1600">
              <a:solidFill>
                <a:srgbClr val="FFFF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aleway Black"/>
              <a:buChar char="●"/>
            </a:pPr>
            <a:r>
              <a:rPr lang="en" sz="1600"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rPr>
              <a:t>dealing with ambiguities</a:t>
            </a:r>
            <a:endParaRPr sz="1600">
              <a:solidFill>
                <a:srgbClr val="FFFF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aleway Black"/>
              <a:buChar char="●"/>
            </a:pPr>
            <a:r>
              <a:rPr lang="en" sz="1600"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rPr>
              <a:t>real-world datasets in data-driven-web apps</a:t>
            </a:r>
            <a:endParaRPr sz="1600">
              <a:solidFill>
                <a:srgbClr val="FFFF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subTitle" idx="4294967295"/>
          </p:nvPr>
        </p:nvSpPr>
        <p:spPr>
          <a:xfrm>
            <a:off x="0" y="4691875"/>
            <a:ext cx="9144000" cy="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 i="1">
                <a:solidFill>
                  <a:srgbClr val="FFFFFF"/>
                </a:solidFill>
              </a:rPr>
              <a:t>CAA 2019 - Check Object Integrity - Karków - 23.-27. April 2019 - Session 14 - Modelling Data Quality in archaeological Linked Open Data</a:t>
            </a:r>
            <a:endParaRPr sz="800" i="1">
              <a:solidFill>
                <a:srgbClr val="FFFFFF"/>
              </a:solidFill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8207" y="255963"/>
            <a:ext cx="534238" cy="7498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14"/>
          <p:cNvGrpSpPr/>
          <p:nvPr/>
        </p:nvGrpSpPr>
        <p:grpSpPr>
          <a:xfrm>
            <a:off x="918255" y="897831"/>
            <a:ext cx="7145302" cy="2775721"/>
            <a:chOff x="1293736" y="1258050"/>
            <a:chExt cx="6556526" cy="2547000"/>
          </a:xfrm>
        </p:grpSpPr>
        <p:grpSp>
          <p:nvGrpSpPr>
            <p:cNvPr id="78" name="Google Shape;78;p14"/>
            <p:cNvGrpSpPr/>
            <p:nvPr/>
          </p:nvGrpSpPr>
          <p:grpSpPr>
            <a:xfrm>
              <a:off x="1293736" y="1258050"/>
              <a:ext cx="2933896" cy="2547000"/>
              <a:chOff x="1293736" y="1258050"/>
              <a:chExt cx="2933896" cy="2547000"/>
            </a:xfrm>
          </p:grpSpPr>
          <p:sp>
            <p:nvSpPr>
              <p:cNvPr id="79" name="Google Shape;79;p14"/>
              <p:cNvSpPr/>
              <p:nvPr/>
            </p:nvSpPr>
            <p:spPr>
              <a:xfrm rot="2700000">
                <a:off x="2286374" y="1011412"/>
                <a:ext cx="561726" cy="3040276"/>
              </a:xfrm>
              <a:prstGeom prst="roundRect">
                <a:avLst>
                  <a:gd name="adj" fmla="val 50000"/>
                </a:avLst>
              </a:prstGeom>
              <a:solidFill>
                <a:srgbClr val="0944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4"/>
              <p:cNvSpPr/>
              <p:nvPr/>
            </p:nvSpPr>
            <p:spPr>
              <a:xfrm>
                <a:off x="1510752" y="3205393"/>
                <a:ext cx="374100" cy="37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228600" dist="50800" dir="5400000" algn="tl" rotWithShape="0">
                  <a:srgbClr val="000000">
                    <a:alpha val="549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>
                    <a:solidFill>
                      <a:srgbClr val="0944A1"/>
                    </a:solidFill>
                    <a:latin typeface="Roboto"/>
                    <a:ea typeface="Roboto"/>
                    <a:cs typeface="Roboto"/>
                    <a:sym typeface="Roboto"/>
                  </a:rPr>
                  <a:t>1</a:t>
                </a:r>
                <a:endParaRPr sz="1200" b="1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1" name="Google Shape;81;p14"/>
              <p:cNvSpPr txBox="1"/>
              <p:nvPr/>
            </p:nvSpPr>
            <p:spPr>
              <a:xfrm rot="-2700000">
                <a:off x="1501398" y="2241353"/>
                <a:ext cx="2332604" cy="3932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14.05 Tolle, Wigg-Wolf</a:t>
                </a:r>
                <a:endParaRPr sz="8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2" name="Google Shape;82;p14"/>
              <p:cNvSpPr txBox="1"/>
              <p:nvPr/>
            </p:nvSpPr>
            <p:spPr>
              <a:xfrm rot="-2700000">
                <a:off x="1916723" y="2446896"/>
                <a:ext cx="2497218" cy="5074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100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Uncertain information, the Dark Matter of archaeology – use cases from numismatics</a:t>
                </a:r>
                <a:endParaRPr sz="11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83" name="Google Shape;83;p14"/>
            <p:cNvGrpSpPr/>
            <p:nvPr/>
          </p:nvGrpSpPr>
          <p:grpSpPr>
            <a:xfrm>
              <a:off x="3203958" y="1258050"/>
              <a:ext cx="2929386" cy="2547000"/>
              <a:chOff x="3203958" y="1258050"/>
              <a:chExt cx="2929386" cy="2547000"/>
            </a:xfrm>
          </p:grpSpPr>
          <p:sp>
            <p:nvSpPr>
              <p:cNvPr id="84" name="Google Shape;84;p14"/>
              <p:cNvSpPr/>
              <p:nvPr/>
            </p:nvSpPr>
            <p:spPr>
              <a:xfrm rot="2700000">
                <a:off x="4196595" y="1011412"/>
                <a:ext cx="561726" cy="3040276"/>
              </a:xfrm>
              <a:prstGeom prst="roundRect">
                <a:avLst>
                  <a:gd name="adj" fmla="val 50000"/>
                </a:avLst>
              </a:prstGeom>
              <a:solidFill>
                <a:srgbClr val="0D5D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4"/>
              <p:cNvSpPr/>
              <p:nvPr/>
            </p:nvSpPr>
            <p:spPr>
              <a:xfrm>
                <a:off x="3420974" y="3205393"/>
                <a:ext cx="374100" cy="37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228600" dist="50800" dir="5400000" algn="tl" rotWithShape="0">
                  <a:srgbClr val="000000">
                    <a:alpha val="549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>
                    <a:solidFill>
                      <a:srgbClr val="0D5DDF"/>
                    </a:solidFill>
                    <a:latin typeface="Roboto"/>
                    <a:ea typeface="Roboto"/>
                    <a:cs typeface="Roboto"/>
                    <a:sym typeface="Roboto"/>
                  </a:rPr>
                  <a:t>2</a:t>
                </a:r>
                <a:endParaRPr sz="1200" b="1">
                  <a:solidFill>
                    <a:srgbClr val="0D5DD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6" name="Google Shape;86;p14"/>
              <p:cNvSpPr txBox="1"/>
              <p:nvPr/>
            </p:nvSpPr>
            <p:spPr>
              <a:xfrm rot="-2700000">
                <a:off x="3380304" y="2167554"/>
                <a:ext cx="2541342" cy="3932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14.30 Thiery, Karmacharya, Rokohl</a:t>
                </a:r>
                <a:endParaRPr sz="11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7" name="Google Shape;87;p14"/>
              <p:cNvSpPr txBox="1"/>
              <p:nvPr/>
            </p:nvSpPr>
            <p:spPr>
              <a:xfrm rot="-2700000">
                <a:off x="3827867" y="2449147"/>
                <a:ext cx="2490854" cy="5074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100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ARS3D - Documenting facts and interpretations of African Red Slip Ware</a:t>
                </a:r>
                <a:endParaRPr sz="11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88" name="Google Shape;88;p14"/>
            <p:cNvGrpSpPr/>
            <p:nvPr/>
          </p:nvGrpSpPr>
          <p:grpSpPr>
            <a:xfrm>
              <a:off x="5123977" y="1258050"/>
              <a:ext cx="2726286" cy="2547000"/>
              <a:chOff x="5123977" y="1258050"/>
              <a:chExt cx="2726286" cy="2547000"/>
            </a:xfrm>
          </p:grpSpPr>
          <p:sp>
            <p:nvSpPr>
              <p:cNvPr id="89" name="Google Shape;89;p14"/>
              <p:cNvSpPr/>
              <p:nvPr/>
            </p:nvSpPr>
            <p:spPr>
              <a:xfrm rot="2700000">
                <a:off x="6116614" y="1011412"/>
                <a:ext cx="561726" cy="3040276"/>
              </a:xfrm>
              <a:prstGeom prst="roundRect">
                <a:avLst>
                  <a:gd name="adj" fmla="val 50000"/>
                </a:avLst>
              </a:prstGeom>
              <a:solidFill>
                <a:srgbClr val="307B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4"/>
              <p:cNvSpPr/>
              <p:nvPr/>
            </p:nvSpPr>
            <p:spPr>
              <a:xfrm>
                <a:off x="5340992" y="3205393"/>
                <a:ext cx="374100" cy="37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228600" dist="50800" dir="5400000" algn="tl" rotWithShape="0">
                  <a:srgbClr val="000000">
                    <a:alpha val="549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>
                    <a:solidFill>
                      <a:srgbClr val="307BF3"/>
                    </a:solidFill>
                    <a:latin typeface="Roboto"/>
                    <a:ea typeface="Roboto"/>
                    <a:cs typeface="Roboto"/>
                    <a:sym typeface="Roboto"/>
                  </a:rPr>
                  <a:t>3</a:t>
                </a:r>
                <a:endParaRPr sz="1200" b="1">
                  <a:solidFill>
                    <a:srgbClr val="307BF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1" name="Google Shape;91;p14"/>
              <p:cNvSpPr txBox="1"/>
              <p:nvPr/>
            </p:nvSpPr>
            <p:spPr>
              <a:xfrm rot="-2700000">
                <a:off x="5323969" y="2238203"/>
                <a:ext cx="2341513" cy="3932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14.55 Hiebel et al.</a:t>
                </a:r>
                <a:endParaRPr sz="8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2" name="Google Shape;92;p14"/>
              <p:cNvSpPr txBox="1"/>
              <p:nvPr/>
            </p:nvSpPr>
            <p:spPr>
              <a:xfrm rot="-2700000">
                <a:off x="5789949" y="2550697"/>
                <a:ext cx="2203628" cy="5074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100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Linked (Open) Data with Provenance for Prehistoric Mining Archaeology</a:t>
                </a:r>
                <a:endParaRPr sz="11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93" name="Google Shape;93;p14"/>
          <p:cNvSpPr txBox="1"/>
          <p:nvPr/>
        </p:nvSpPr>
        <p:spPr>
          <a:xfrm>
            <a:off x="1574450" y="3823063"/>
            <a:ext cx="59853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15.15 - 15.40 General Discussion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liv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Bildschirmpräsentation (16:9)</PresentationFormat>
  <Paragraphs>24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Roboto</vt:lpstr>
      <vt:lpstr>Raleway Black</vt:lpstr>
      <vt:lpstr>Raleway</vt:lpstr>
      <vt:lpstr>Raleway Light</vt:lpstr>
      <vt:lpstr>Arial</vt:lpstr>
      <vt:lpstr>Raleway ExtraBold</vt:lpstr>
      <vt:lpstr>Olivia template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14 | Modelling Data Quality in archaeological Linked Open Data</dc:title>
  <dc:creator>Florian Thiery;Allard Mees</dc:creator>
  <cp:keywords>KrakCAA</cp:keywords>
  <cp:lastModifiedBy>Florian Thiery</cp:lastModifiedBy>
  <cp:revision>2</cp:revision>
  <dcterms:modified xsi:type="dcterms:W3CDTF">2019-04-23T09:24:14Z</dcterms:modified>
  <cp:category>CAA</cp:category>
</cp:coreProperties>
</file>