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17"/>
  </p:notesMasterIdLst>
  <p:sldIdLst>
    <p:sldId id="256" r:id="rId3"/>
    <p:sldId id="320" r:id="rId4"/>
    <p:sldId id="284" r:id="rId5"/>
    <p:sldId id="321" r:id="rId6"/>
    <p:sldId id="322" r:id="rId7"/>
    <p:sldId id="323" r:id="rId8"/>
    <p:sldId id="324" r:id="rId9"/>
    <p:sldId id="325" r:id="rId10"/>
    <p:sldId id="326" r:id="rId11"/>
    <p:sldId id="327" r:id="rId12"/>
    <p:sldId id="328" r:id="rId13"/>
    <p:sldId id="329" r:id="rId14"/>
    <p:sldId id="330" r:id="rId15"/>
    <p:sldId id="280" r:id="rId16"/>
  </p:sldIdLst>
  <p:sldSz cx="9144000" cy="6858000" type="screen4x3"/>
  <p:notesSz cx="7559675" cy="106918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54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03" autoAdjust="0"/>
    <p:restoredTop sz="94660"/>
  </p:normalViewPr>
  <p:slideViewPr>
    <p:cSldViewPr snapToGrid="0">
      <p:cViewPr varScale="1">
        <p:scale>
          <a:sx n="68" d="100"/>
          <a:sy n="68" d="100"/>
        </p:scale>
        <p:origin x="1320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F360AD-CAE2-4E5E-BFE1-50DC29F1266B}" type="datetimeFigureOut">
              <a:rPr lang="en-US" smtClean="0"/>
              <a:t>11/27/2018</a:t>
            </a:fld>
            <a:endParaRPr lang="en-US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4775" y="1336675"/>
            <a:ext cx="4810125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A36F04-03A1-48BA-9508-1C76BB8CF56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3487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3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40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46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47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8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91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92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93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2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ustomShape 1"/>
          <p:cNvSpPr/>
          <p:nvPr/>
        </p:nvSpPr>
        <p:spPr>
          <a:xfrm>
            <a:off x="0" y="0"/>
            <a:ext cx="9142920" cy="1081080"/>
          </a:xfrm>
          <a:prstGeom prst="rect">
            <a:avLst/>
          </a:prstGeom>
          <a:gradFill rotWithShape="0">
            <a:gsLst>
              <a:gs pos="1000">
                <a:schemeClr val="bg1"/>
              </a:gs>
              <a:gs pos="72000">
                <a:schemeClr val="bg1">
                  <a:lumMod val="68000"/>
                </a:schemeClr>
              </a:gs>
              <a:gs pos="98000">
                <a:schemeClr val="tx1">
                  <a:lumMod val="50000"/>
                  <a:lumOff val="50000"/>
                </a:schemeClr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" name="CustomShape 2"/>
          <p:cNvSpPr/>
          <p:nvPr/>
        </p:nvSpPr>
        <p:spPr>
          <a:xfrm>
            <a:off x="0" y="1064160"/>
            <a:ext cx="9142920" cy="16920"/>
          </a:xfrm>
          <a:prstGeom prst="rect">
            <a:avLst/>
          </a:prstGeom>
          <a:gradFill rotWithShape="0">
            <a:gsLst>
              <a:gs pos="79000">
                <a:srgbClr val="E85412"/>
              </a:gs>
              <a:gs pos="100000">
                <a:srgbClr val="FF9A40">
                  <a:alpha val="0"/>
                </a:srgbClr>
              </a:gs>
            </a:gsLst>
            <a:lin ang="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CustomShape 3"/>
          <p:cNvSpPr/>
          <p:nvPr/>
        </p:nvSpPr>
        <p:spPr>
          <a:xfrm>
            <a:off x="0" y="6592680"/>
            <a:ext cx="6876000" cy="264240"/>
          </a:xfrm>
          <a:prstGeom prst="rect">
            <a:avLst/>
          </a:prstGeom>
          <a:solidFill>
            <a:srgbClr val="E8541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" name="CustomShape 4"/>
          <p:cNvSpPr/>
          <p:nvPr/>
        </p:nvSpPr>
        <p:spPr>
          <a:xfrm>
            <a:off x="6742080" y="6597000"/>
            <a:ext cx="261720" cy="261720"/>
          </a:xfrm>
          <a:prstGeom prst="chevron">
            <a:avLst>
              <a:gd name="adj" fmla="val 50000"/>
            </a:avLst>
          </a:prstGeom>
          <a:solidFill>
            <a:srgbClr val="E854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" name="CustomShape 5"/>
          <p:cNvSpPr/>
          <p:nvPr/>
        </p:nvSpPr>
        <p:spPr>
          <a:xfrm>
            <a:off x="6924600" y="6597000"/>
            <a:ext cx="592200" cy="261720"/>
          </a:xfrm>
          <a:prstGeom prst="chevron">
            <a:avLst>
              <a:gd name="adj" fmla="val 50000"/>
            </a:avLst>
          </a:prstGeom>
          <a:solidFill>
            <a:srgbClr val="E854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" name="CustomShape 6"/>
          <p:cNvSpPr/>
          <p:nvPr/>
        </p:nvSpPr>
        <p:spPr>
          <a:xfrm>
            <a:off x="7439760" y="6592680"/>
            <a:ext cx="422280" cy="261720"/>
          </a:xfrm>
          <a:prstGeom prst="chevron">
            <a:avLst>
              <a:gd name="adj" fmla="val 50000"/>
            </a:avLst>
          </a:prstGeom>
          <a:solidFill>
            <a:srgbClr val="E854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" name="CustomShape 7"/>
          <p:cNvSpPr/>
          <p:nvPr/>
        </p:nvSpPr>
        <p:spPr>
          <a:xfrm>
            <a:off x="7779240" y="6592680"/>
            <a:ext cx="293040" cy="261720"/>
          </a:xfrm>
          <a:prstGeom prst="chevron">
            <a:avLst>
              <a:gd name="adj" fmla="val 50000"/>
            </a:avLst>
          </a:prstGeom>
          <a:solidFill>
            <a:srgbClr val="E854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" name="CustomShape 8"/>
          <p:cNvSpPr/>
          <p:nvPr/>
        </p:nvSpPr>
        <p:spPr>
          <a:xfrm>
            <a:off x="7989840" y="6592680"/>
            <a:ext cx="273240" cy="261720"/>
          </a:xfrm>
          <a:prstGeom prst="chevron">
            <a:avLst>
              <a:gd name="adj" fmla="val 54347"/>
            </a:avLst>
          </a:prstGeom>
          <a:solidFill>
            <a:srgbClr val="E854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" name="CustomShape 9"/>
          <p:cNvSpPr/>
          <p:nvPr/>
        </p:nvSpPr>
        <p:spPr>
          <a:xfrm>
            <a:off x="8181360" y="6592680"/>
            <a:ext cx="190440" cy="261720"/>
          </a:xfrm>
          <a:prstGeom prst="chevron">
            <a:avLst>
              <a:gd name="adj" fmla="val 70289"/>
            </a:avLst>
          </a:prstGeom>
          <a:solidFill>
            <a:srgbClr val="E854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9" name="Image 20"/>
          <p:cNvPicPr/>
          <p:nvPr/>
        </p:nvPicPr>
        <p:blipFill>
          <a:blip r:embed="rId14"/>
          <a:srcRect t="28347" b="31524"/>
          <a:stretch/>
        </p:blipFill>
        <p:spPr>
          <a:xfrm>
            <a:off x="106560" y="119160"/>
            <a:ext cx="1945800" cy="780120"/>
          </a:xfrm>
          <a:prstGeom prst="rect">
            <a:avLst/>
          </a:prstGeom>
          <a:ln>
            <a:noFill/>
          </a:ln>
          <a:effectLst>
            <a:outerShdw blurRad="254000" dist="139700" dir="1260000" sx="98000" sy="98000" algn="tl" rotWithShape="0">
              <a:srgbClr val="333333">
                <a:alpha val="54000"/>
              </a:srgbClr>
            </a:outerShdw>
          </a:effectLst>
        </p:spPr>
      </p:pic>
      <p:sp>
        <p:nvSpPr>
          <p:cNvPr id="10" name="PlaceHolder 10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pt-BR" sz="4400" b="0" strike="noStrike" spc="-1">
                <a:latin typeface="Arial"/>
              </a:rPr>
              <a:t>Clique para editar o formato do texto do título</a:t>
            </a:r>
          </a:p>
        </p:txBody>
      </p:sp>
      <p:sp>
        <p:nvSpPr>
          <p:cNvPr id="11" name="PlaceHolder 11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3200" b="0" strike="noStrike" spc="-1">
                <a:latin typeface="Arial"/>
              </a:rPr>
              <a:t>Clique para editar o formato do texto da estrutura de tópicos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2800" b="0" strike="noStrike" spc="-1">
                <a:latin typeface="Arial"/>
              </a:rPr>
              <a:t>2.º nível da estrutura de tópicos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400" b="0" strike="noStrike" spc="-1">
                <a:latin typeface="Arial"/>
              </a:rPr>
              <a:t>3.º nível da estrutura de tópicos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2000" b="0" strike="noStrike" spc="-1">
                <a:latin typeface="Arial"/>
              </a:rPr>
              <a:t>4.º nível da estrutura de tópicos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latin typeface="Arial"/>
              </a:rPr>
              <a:t>5.º nível da estrutura de tópicos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latin typeface="Arial"/>
              </a:rPr>
              <a:t>6.º nível da estrutura de tópicos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latin typeface="Arial"/>
              </a:rPr>
              <a:t>7.º nível da estrutura de tópicos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Image 16"/>
          <p:cNvPicPr/>
          <p:nvPr/>
        </p:nvPicPr>
        <p:blipFill>
          <a:blip r:embed="rId14"/>
          <a:srcRect l="12248" r="774"/>
          <a:stretch/>
        </p:blipFill>
        <p:spPr>
          <a:xfrm>
            <a:off x="0" y="9000"/>
            <a:ext cx="9142920" cy="5444280"/>
          </a:xfrm>
          <a:prstGeom prst="rect">
            <a:avLst/>
          </a:prstGeom>
          <a:ln>
            <a:noFill/>
          </a:ln>
        </p:spPr>
      </p:pic>
      <p:sp>
        <p:nvSpPr>
          <p:cNvPr id="49" name="CustomShape 1"/>
          <p:cNvSpPr/>
          <p:nvPr/>
        </p:nvSpPr>
        <p:spPr>
          <a:xfrm>
            <a:off x="0" y="3728520"/>
            <a:ext cx="9142920" cy="1703880"/>
          </a:xfrm>
          <a:prstGeom prst="rect">
            <a:avLst/>
          </a:prstGeom>
          <a:gradFill rotWithShape="0">
            <a:gsLst>
              <a:gs pos="1000">
                <a:schemeClr val="bg1">
                  <a:lumMod val="75000"/>
                  <a:alpha val="66000"/>
                </a:schemeClr>
              </a:gs>
              <a:gs pos="54000">
                <a:schemeClr val="bg1">
                  <a:lumMod val="68000"/>
                </a:schemeClr>
              </a:gs>
              <a:gs pos="98000">
                <a:schemeClr val="tx1">
                  <a:lumMod val="50000"/>
                  <a:lumOff val="50000"/>
                </a:schemeClr>
              </a:gs>
            </a:gsLst>
            <a:lin ang="108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0" name="CustomShape 2"/>
          <p:cNvSpPr/>
          <p:nvPr/>
        </p:nvSpPr>
        <p:spPr>
          <a:xfrm>
            <a:off x="0" y="5445360"/>
            <a:ext cx="9142920" cy="16920"/>
          </a:xfrm>
          <a:prstGeom prst="rect">
            <a:avLst/>
          </a:prstGeom>
          <a:gradFill rotWithShape="0">
            <a:gsLst>
              <a:gs pos="79000">
                <a:srgbClr val="E85412"/>
              </a:gs>
              <a:gs pos="100000">
                <a:srgbClr val="FF9A40">
                  <a:alpha val="0"/>
                </a:srgbClr>
              </a:gs>
            </a:gsLst>
            <a:lin ang="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1" name="CustomShape 3"/>
          <p:cNvSpPr/>
          <p:nvPr/>
        </p:nvSpPr>
        <p:spPr>
          <a:xfrm>
            <a:off x="1834920" y="-45360"/>
            <a:ext cx="5473080" cy="546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pt-BR" sz="1200" b="1" strike="noStrike" spc="-1">
                <a:solidFill>
                  <a:srgbClr val="000000"/>
                </a:solidFill>
                <a:latin typeface="Arial"/>
                <a:ea typeface="DejaVu Sans"/>
              </a:rPr>
              <a:t>Advanced THermomechanical multiscale mOdelling of Refractory linings</a:t>
            </a:r>
            <a:endParaRPr lang="pt-BR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1200" b="0" strike="noStrike" spc="-1">
              <a:latin typeface="Arial"/>
            </a:endParaRPr>
          </a:p>
        </p:txBody>
      </p:sp>
      <p:sp>
        <p:nvSpPr>
          <p:cNvPr id="52" name="CustomShape 4"/>
          <p:cNvSpPr/>
          <p:nvPr/>
        </p:nvSpPr>
        <p:spPr>
          <a:xfrm>
            <a:off x="1987200" y="106920"/>
            <a:ext cx="5473080" cy="546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pt-BR" sz="1200" b="1" strike="noStrike" spc="-1">
                <a:solidFill>
                  <a:srgbClr val="000000"/>
                </a:solidFill>
                <a:latin typeface="Arial"/>
                <a:ea typeface="DejaVu Sans"/>
              </a:rPr>
              <a:t>Advanced THermomechanical multiscale mOdelling of Refractory linings</a:t>
            </a:r>
            <a:endParaRPr lang="pt-BR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1200" b="0" strike="noStrike" spc="-1">
              <a:latin typeface="Arial"/>
            </a:endParaRPr>
          </a:p>
        </p:txBody>
      </p:sp>
      <p:pic>
        <p:nvPicPr>
          <p:cNvPr id="53" name="Image 10"/>
          <p:cNvPicPr/>
          <p:nvPr/>
        </p:nvPicPr>
        <p:blipFill>
          <a:blip r:embed="rId15"/>
          <a:stretch/>
        </p:blipFill>
        <p:spPr>
          <a:xfrm>
            <a:off x="141120" y="5586480"/>
            <a:ext cx="2156760" cy="507240"/>
          </a:xfrm>
          <a:prstGeom prst="rect">
            <a:avLst/>
          </a:prstGeom>
          <a:ln w="63360">
            <a:solidFill>
              <a:schemeClr val="bg1"/>
            </a:solidFill>
            <a:round/>
          </a:ln>
          <a:effectLst>
            <a:outerShdw blurRad="127000" dist="101600" dir="2700000" sx="97000" sy="97000" algn="tl" rotWithShape="0">
              <a:srgbClr val="000000">
                <a:alpha val="27000"/>
              </a:srgbClr>
            </a:outerShdw>
          </a:effectLst>
        </p:spPr>
      </p:pic>
      <p:pic>
        <p:nvPicPr>
          <p:cNvPr id="54" name="Image 9"/>
          <p:cNvPicPr/>
          <p:nvPr/>
        </p:nvPicPr>
        <p:blipFill>
          <a:blip r:embed="rId16"/>
          <a:srcRect r="316"/>
          <a:stretch/>
        </p:blipFill>
        <p:spPr>
          <a:xfrm>
            <a:off x="2513520" y="5558400"/>
            <a:ext cx="577080" cy="549360"/>
          </a:xfrm>
          <a:prstGeom prst="rect">
            <a:avLst/>
          </a:prstGeom>
          <a:ln w="63360">
            <a:solidFill>
              <a:schemeClr val="bg1"/>
            </a:solidFill>
            <a:round/>
          </a:ln>
          <a:effectLst>
            <a:outerShdw blurRad="127000" dist="101600" dir="2700000" algn="tl" rotWithShape="0">
              <a:srgbClr val="000000">
                <a:alpha val="18000"/>
              </a:srgbClr>
            </a:outerShdw>
          </a:effectLst>
        </p:spPr>
      </p:pic>
      <p:pic>
        <p:nvPicPr>
          <p:cNvPr id="55" name="Image 11"/>
          <p:cNvPicPr/>
          <p:nvPr/>
        </p:nvPicPr>
        <p:blipFill>
          <a:blip r:embed="rId17"/>
          <a:stretch/>
        </p:blipFill>
        <p:spPr>
          <a:xfrm>
            <a:off x="111600" y="6267600"/>
            <a:ext cx="1107720" cy="443880"/>
          </a:xfrm>
          <a:prstGeom prst="rect">
            <a:avLst/>
          </a:prstGeom>
          <a:ln>
            <a:noFill/>
          </a:ln>
          <a:effectLst>
            <a:outerShdw blurRad="101600" dist="101600" dir="2700000" sx="96000" sy="96000" algn="ctr" rotWithShape="0">
              <a:srgbClr val="000000">
                <a:alpha val="40000"/>
              </a:srgbClr>
            </a:outerShdw>
          </a:effectLst>
        </p:spPr>
      </p:pic>
      <p:sp>
        <p:nvSpPr>
          <p:cNvPr id="56" name="PlaceHolder 5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pt-BR" sz="4400" b="0" strike="noStrike" spc="-1">
                <a:latin typeface="Arial"/>
              </a:rPr>
              <a:t>Clique para editar o formato do texto do título</a:t>
            </a:r>
          </a:p>
        </p:txBody>
      </p:sp>
      <p:sp>
        <p:nvSpPr>
          <p:cNvPr id="57" name="PlaceHolder 6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3200" b="0" strike="noStrike" spc="-1">
                <a:latin typeface="Arial"/>
              </a:rPr>
              <a:t>Clique para editar o formato do texto da estrutura de tópicos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2800" b="0" strike="noStrike" spc="-1">
                <a:latin typeface="Arial"/>
              </a:rPr>
              <a:t>2.º nível da estrutura de tópicos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400" b="0" strike="noStrike" spc="-1">
                <a:latin typeface="Arial"/>
              </a:rPr>
              <a:t>3.º nível da estrutura de tópicos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2000" b="0" strike="noStrike" spc="-1">
                <a:latin typeface="Arial"/>
              </a:rPr>
              <a:t>4.º nível da estrutura de tópicos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latin typeface="Arial"/>
              </a:rPr>
              <a:t>5.º nível da estrutura de tópicos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latin typeface="Arial"/>
              </a:rPr>
              <a:t>6.º nível da estrutura de tópicos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latin typeface="Arial"/>
              </a:rPr>
              <a:t>7.º nível da estrutura de tópicos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CustomShape 1"/>
          <p:cNvSpPr/>
          <p:nvPr/>
        </p:nvSpPr>
        <p:spPr>
          <a:xfrm>
            <a:off x="307800" y="1443240"/>
            <a:ext cx="8564040" cy="4918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lang="pt-BR" sz="2400" b="1" dirty="0"/>
              <a:t>6JORNINC - 1 JORPROCIV 2018</a:t>
            </a:r>
            <a:r>
              <a:rPr lang="pt-BR" sz="36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lang="pt-BR" sz="2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Universidade de Coimbra</a:t>
            </a:r>
            <a:endParaRPr lang="pt-BR" sz="2800" b="0" strike="noStrike" spc="-1" dirty="0">
              <a:latin typeface="Arial"/>
            </a:endParaRPr>
          </a:p>
        </p:txBody>
      </p:sp>
      <p:sp>
        <p:nvSpPr>
          <p:cNvPr id="95" name="CustomShape 2"/>
          <p:cNvSpPr/>
          <p:nvPr/>
        </p:nvSpPr>
        <p:spPr>
          <a:xfrm>
            <a:off x="36360" y="6597000"/>
            <a:ext cx="5338440" cy="257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pt-BR" sz="1100" b="1" strike="noStrike" spc="-1" dirty="0">
                <a:solidFill>
                  <a:srgbClr val="FFFFFF"/>
                </a:solidFill>
                <a:latin typeface="Arial"/>
                <a:ea typeface="DejaVu Sans"/>
              </a:rPr>
              <a:t>Rafael Oliveira, </a:t>
            </a:r>
            <a:r>
              <a:rPr lang="pt-BR" sz="1100" b="1" strike="noStrike" spc="-1" dirty="0" err="1">
                <a:solidFill>
                  <a:srgbClr val="FFFFFF"/>
                </a:solidFill>
                <a:latin typeface="Arial"/>
                <a:ea typeface="DejaVu Sans"/>
              </a:rPr>
              <a:t>University</a:t>
            </a:r>
            <a:r>
              <a:rPr lang="pt-BR" sz="1100" b="1" strike="noStrike" spc="-1" dirty="0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r>
              <a:rPr lang="pt-BR" sz="1100" b="1" strike="noStrike" spc="-1" dirty="0" err="1">
                <a:solidFill>
                  <a:srgbClr val="FFFFFF"/>
                </a:solidFill>
                <a:latin typeface="Arial"/>
                <a:ea typeface="DejaVu Sans"/>
              </a:rPr>
              <a:t>of</a:t>
            </a:r>
            <a:r>
              <a:rPr lang="pt-BR" sz="1100" b="1" strike="noStrike" spc="-1" dirty="0">
                <a:solidFill>
                  <a:srgbClr val="FFFFFF"/>
                </a:solidFill>
                <a:latin typeface="Arial"/>
                <a:ea typeface="DejaVu Sans"/>
              </a:rPr>
              <a:t> Coimbra, ATHOR Project, </a:t>
            </a:r>
            <a:r>
              <a:rPr lang="pt-BR" sz="1100" b="1" spc="-1" dirty="0" err="1">
                <a:solidFill>
                  <a:srgbClr val="FFFFFF"/>
                </a:solidFill>
                <a:latin typeface="Arial"/>
                <a:ea typeface="DejaVu Sans"/>
              </a:rPr>
              <a:t>November</a:t>
            </a:r>
            <a:r>
              <a:rPr lang="pt-BR" sz="1100" b="1" spc="-1" dirty="0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r>
              <a:rPr lang="pt-BR" sz="1100" b="1" strike="noStrike" spc="-1" dirty="0">
                <a:solidFill>
                  <a:srgbClr val="FFFFFF"/>
                </a:solidFill>
                <a:latin typeface="Arial"/>
                <a:ea typeface="DejaVu Sans"/>
              </a:rPr>
              <a:t>2018</a:t>
            </a:r>
            <a:endParaRPr lang="pt-BR" sz="1100" b="0" strike="noStrike" spc="-1" dirty="0">
              <a:latin typeface="Arial"/>
            </a:endParaRPr>
          </a:p>
        </p:txBody>
      </p:sp>
      <p:sp>
        <p:nvSpPr>
          <p:cNvPr id="96" name="CustomShape 3"/>
          <p:cNvSpPr/>
          <p:nvPr/>
        </p:nvSpPr>
        <p:spPr>
          <a:xfrm>
            <a:off x="489240" y="2689920"/>
            <a:ext cx="8345880" cy="1819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pt-BR" sz="3600" dirty="0"/>
              <a:t>Aplicações Industriais de Cerâmicas Refratárias</a:t>
            </a:r>
            <a:endParaRPr lang="en-US" sz="7200" b="0" i="1" strike="noStrike" spc="-1" dirty="0">
              <a:latin typeface="Arial"/>
            </a:endParaRPr>
          </a:p>
        </p:txBody>
      </p:sp>
      <p:sp>
        <p:nvSpPr>
          <p:cNvPr id="97" name="CustomShape 4"/>
          <p:cNvSpPr/>
          <p:nvPr/>
        </p:nvSpPr>
        <p:spPr>
          <a:xfrm>
            <a:off x="6549660" y="5315399"/>
            <a:ext cx="4570920" cy="1195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marL="228600" indent="-227520">
              <a:lnSpc>
                <a:spcPct val="90000"/>
              </a:lnSpc>
              <a:spcBef>
                <a:spcPts val="1001"/>
              </a:spcBef>
              <a:buClr>
                <a:srgbClr val="E85412"/>
              </a:buClr>
              <a:buFont typeface="Arial"/>
              <a:buChar char="•"/>
            </a:pPr>
            <a:r>
              <a:rPr lang="pt-BR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Rafael Oliveira</a:t>
            </a:r>
          </a:p>
          <a:p>
            <a:pPr marL="228600" indent="-227520">
              <a:lnSpc>
                <a:spcPct val="90000"/>
              </a:lnSpc>
              <a:spcBef>
                <a:spcPts val="1001"/>
              </a:spcBef>
              <a:buClr>
                <a:srgbClr val="E85412"/>
              </a:buClr>
              <a:buFont typeface="Arial"/>
              <a:buChar char="•"/>
            </a:pPr>
            <a:r>
              <a:rPr lang="pt-BR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Prof. João Rodrigues</a:t>
            </a:r>
            <a:endParaRPr lang="pt-BR" spc="-1" dirty="0">
              <a:solidFill>
                <a:srgbClr val="000000"/>
              </a:solidFill>
              <a:latin typeface="Arial"/>
              <a:ea typeface="DejaVu Sans"/>
            </a:endParaRPr>
          </a:p>
          <a:p>
            <a:pPr marL="228600" indent="-227520">
              <a:lnSpc>
                <a:spcPct val="90000"/>
              </a:lnSpc>
              <a:spcBef>
                <a:spcPts val="1001"/>
              </a:spcBef>
              <a:buClr>
                <a:srgbClr val="E85412"/>
              </a:buClr>
              <a:buFont typeface="Arial"/>
              <a:buChar char="•"/>
            </a:pPr>
            <a:r>
              <a:rPr lang="pt-BR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Dr. João Pereira</a:t>
            </a:r>
            <a:endParaRPr lang="pt-BR" sz="1800" b="0" strike="noStrike" spc="-1" dirty="0">
              <a:latin typeface="Arial"/>
            </a:endParaRPr>
          </a:p>
          <a:p>
            <a:pPr algn="r">
              <a:lnSpc>
                <a:spcPct val="90000"/>
              </a:lnSpc>
              <a:spcBef>
                <a:spcPts val="1001"/>
              </a:spcBef>
            </a:pPr>
            <a:endParaRPr lang="pt-BR" sz="1800" b="0" strike="noStrike" spc="-1" dirty="0">
              <a:latin typeface="Arial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BB6590EA-1E55-4D93-8AD3-33A623D9BD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24" y="5315399"/>
            <a:ext cx="2527056" cy="11638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CustomShape 1"/>
          <p:cNvSpPr/>
          <p:nvPr/>
        </p:nvSpPr>
        <p:spPr>
          <a:xfrm>
            <a:off x="8306280" y="6592680"/>
            <a:ext cx="775440" cy="239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B1FF22CD-8A22-4D51-9A5E-1D11E5E8D0D6}" type="slidenum">
              <a:rPr lang="pt-BR" sz="1400" b="0" strike="noStrike" spc="-1">
                <a:solidFill>
                  <a:srgbClr val="8B8B8B"/>
                </a:solidFill>
                <a:latin typeface="Arial"/>
                <a:ea typeface="DejaVu Sans"/>
              </a:rPr>
              <a:t>10</a:t>
            </a:fld>
            <a:endParaRPr lang="pt-BR" sz="1400" b="0" strike="noStrike" spc="-1">
              <a:latin typeface="Arial"/>
            </a:endParaRPr>
          </a:p>
        </p:txBody>
      </p:sp>
      <p:sp>
        <p:nvSpPr>
          <p:cNvPr id="99" name="CustomShape 2"/>
          <p:cNvSpPr/>
          <p:nvPr/>
        </p:nvSpPr>
        <p:spPr>
          <a:xfrm>
            <a:off x="307800" y="1317960"/>
            <a:ext cx="4738986" cy="527471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457200" indent="-456120" algn="just">
              <a:lnSpc>
                <a:spcPct val="90000"/>
              </a:lnSpc>
              <a:spcBef>
                <a:spcPts val="1001"/>
              </a:spcBef>
              <a:buClr>
                <a:srgbClr val="E85412"/>
              </a:buClr>
              <a:buFont typeface="Arial"/>
              <a:buChar char="►"/>
            </a:pPr>
            <a:r>
              <a:rPr lang="pt-BR" sz="1700" i="1" u="sng" spc="-1" dirty="0">
                <a:solidFill>
                  <a:srgbClr val="000000"/>
                </a:solidFill>
              </a:rPr>
              <a:t>Composição</a:t>
            </a:r>
          </a:p>
          <a:p>
            <a:pPr marL="457200" indent="-456120" algn="just">
              <a:lnSpc>
                <a:spcPct val="90000"/>
              </a:lnSpc>
              <a:spcBef>
                <a:spcPts val="1001"/>
              </a:spcBef>
              <a:buClr>
                <a:srgbClr val="E85412"/>
              </a:buClr>
              <a:buFont typeface="Wingdings" panose="05000000000000000000" pitchFamily="2" charset="2"/>
              <a:buChar char="§"/>
            </a:pPr>
            <a:r>
              <a:rPr lang="pt-BR" sz="1700" i="1" dirty="0"/>
              <a:t>Compostos por óxido de zircônia ZiO</a:t>
            </a:r>
            <a:r>
              <a:rPr lang="pt-BR" sz="1200" i="1" dirty="0"/>
              <a:t>2</a:t>
            </a:r>
          </a:p>
          <a:p>
            <a:pPr marL="457200" indent="-456120" algn="just">
              <a:lnSpc>
                <a:spcPct val="90000"/>
              </a:lnSpc>
              <a:spcBef>
                <a:spcPts val="1001"/>
              </a:spcBef>
              <a:buClr>
                <a:srgbClr val="E85412"/>
              </a:buClr>
              <a:buFont typeface="Arial"/>
              <a:buChar char="►"/>
            </a:pPr>
            <a:endParaRPr lang="pt-BR" sz="1700" i="1" u="sng" spc="-1" dirty="0">
              <a:solidFill>
                <a:srgbClr val="000000"/>
              </a:solidFill>
            </a:endParaRPr>
          </a:p>
          <a:p>
            <a:pPr marL="457200" indent="-456120" algn="just">
              <a:lnSpc>
                <a:spcPct val="90000"/>
              </a:lnSpc>
              <a:spcBef>
                <a:spcPts val="1001"/>
              </a:spcBef>
              <a:buClr>
                <a:srgbClr val="E85412"/>
              </a:buClr>
              <a:buFont typeface="Arial"/>
              <a:buChar char="►"/>
            </a:pPr>
            <a:r>
              <a:rPr lang="pt-BR" sz="1700" i="1" u="sng" spc="-1" dirty="0">
                <a:solidFill>
                  <a:srgbClr val="000000"/>
                </a:solidFill>
              </a:rPr>
              <a:t>Características Gerais</a:t>
            </a:r>
          </a:p>
          <a:p>
            <a:pPr marL="457200" indent="-456120" algn="just">
              <a:lnSpc>
                <a:spcPct val="90000"/>
              </a:lnSpc>
              <a:spcBef>
                <a:spcPts val="1001"/>
              </a:spcBef>
              <a:buClr>
                <a:srgbClr val="E85412"/>
              </a:buClr>
              <a:buFont typeface="Wingdings" panose="05000000000000000000" pitchFamily="2" charset="2"/>
              <a:buChar char="§"/>
            </a:pPr>
            <a:r>
              <a:rPr lang="pt-BR" sz="1700" i="1" spc="-1" dirty="0">
                <a:solidFill>
                  <a:srgbClr val="000000"/>
                </a:solidFill>
              </a:rPr>
              <a:t>Alta temperatura de fundição</a:t>
            </a:r>
          </a:p>
          <a:p>
            <a:pPr marL="457200" indent="-456120" algn="just">
              <a:lnSpc>
                <a:spcPct val="90000"/>
              </a:lnSpc>
              <a:spcBef>
                <a:spcPts val="1001"/>
              </a:spcBef>
              <a:buClr>
                <a:srgbClr val="E85412"/>
              </a:buClr>
              <a:buFont typeface="Wingdings" panose="05000000000000000000" pitchFamily="2" charset="2"/>
              <a:buChar char="§"/>
            </a:pPr>
            <a:r>
              <a:rPr lang="pt-BR" sz="1700" i="1" spc="-1" dirty="0">
                <a:solidFill>
                  <a:srgbClr val="000000"/>
                </a:solidFill>
              </a:rPr>
              <a:t>Baixa permeabilidade por metais fundidos</a:t>
            </a:r>
          </a:p>
          <a:p>
            <a:pPr marL="457200" indent="-456120" algn="just">
              <a:lnSpc>
                <a:spcPct val="90000"/>
              </a:lnSpc>
              <a:spcBef>
                <a:spcPts val="1001"/>
              </a:spcBef>
              <a:buClr>
                <a:srgbClr val="E85412"/>
              </a:buClr>
              <a:buFont typeface="Wingdings" panose="05000000000000000000" pitchFamily="2" charset="2"/>
              <a:buChar char="§"/>
            </a:pPr>
            <a:r>
              <a:rPr lang="pt-BR" sz="1700" i="1" spc="-1" dirty="0">
                <a:solidFill>
                  <a:srgbClr val="000000"/>
                </a:solidFill>
              </a:rPr>
              <a:t>Baixa condutividade térmica</a:t>
            </a:r>
          </a:p>
          <a:p>
            <a:pPr marL="457200" indent="-456120" algn="just">
              <a:lnSpc>
                <a:spcPct val="90000"/>
              </a:lnSpc>
              <a:spcBef>
                <a:spcPts val="1001"/>
              </a:spcBef>
              <a:buClr>
                <a:srgbClr val="E85412"/>
              </a:buClr>
              <a:buFont typeface="Wingdings" panose="05000000000000000000" pitchFamily="2" charset="2"/>
              <a:buChar char="§"/>
            </a:pPr>
            <a:r>
              <a:rPr lang="pt-BR" sz="1700" i="1" spc="-1" dirty="0">
                <a:solidFill>
                  <a:srgbClr val="000000"/>
                </a:solidFill>
              </a:rPr>
              <a:t>Alta resistência à corrosão</a:t>
            </a:r>
          </a:p>
          <a:p>
            <a:pPr marL="457200" indent="-456120" algn="just">
              <a:lnSpc>
                <a:spcPct val="90000"/>
              </a:lnSpc>
              <a:spcBef>
                <a:spcPts val="1001"/>
              </a:spcBef>
              <a:buClr>
                <a:srgbClr val="E85412"/>
              </a:buClr>
              <a:buFont typeface="Wingdings" panose="05000000000000000000" pitchFamily="2" charset="2"/>
              <a:buChar char="§"/>
            </a:pPr>
            <a:r>
              <a:rPr lang="pt-BR" sz="1700" i="1" spc="-1" dirty="0">
                <a:solidFill>
                  <a:srgbClr val="000000"/>
                </a:solidFill>
              </a:rPr>
              <a:t>Alta densidade</a:t>
            </a:r>
          </a:p>
          <a:p>
            <a:pPr marL="457200" indent="-456120" algn="just">
              <a:lnSpc>
                <a:spcPct val="90000"/>
              </a:lnSpc>
              <a:spcBef>
                <a:spcPts val="1001"/>
              </a:spcBef>
              <a:buClr>
                <a:srgbClr val="E85412"/>
              </a:buClr>
              <a:buFont typeface="Arial"/>
              <a:buChar char="►"/>
            </a:pPr>
            <a:endParaRPr lang="pt-BR" sz="1700" i="1" u="sng" spc="-1" dirty="0">
              <a:solidFill>
                <a:srgbClr val="000000"/>
              </a:solidFill>
            </a:endParaRPr>
          </a:p>
          <a:p>
            <a:pPr marL="457200" indent="-456120" algn="just">
              <a:lnSpc>
                <a:spcPct val="90000"/>
              </a:lnSpc>
              <a:spcBef>
                <a:spcPts val="1001"/>
              </a:spcBef>
              <a:buClr>
                <a:srgbClr val="E85412"/>
              </a:buClr>
              <a:buFont typeface="Arial"/>
              <a:buChar char="►"/>
            </a:pPr>
            <a:r>
              <a:rPr lang="pt-BR" sz="1700" i="1" u="sng" spc="-1" dirty="0">
                <a:solidFill>
                  <a:srgbClr val="000000"/>
                </a:solidFill>
              </a:rPr>
              <a:t>Aplicações </a:t>
            </a:r>
          </a:p>
          <a:p>
            <a:pPr marL="457200" indent="-456120" algn="just">
              <a:lnSpc>
                <a:spcPct val="90000"/>
              </a:lnSpc>
              <a:spcBef>
                <a:spcPts val="1001"/>
              </a:spcBef>
              <a:buClr>
                <a:srgbClr val="E85412"/>
              </a:buClr>
              <a:buFont typeface="Wingdings" panose="05000000000000000000" pitchFamily="2" charset="2"/>
              <a:buChar char="§"/>
            </a:pPr>
            <a:r>
              <a:rPr lang="pt-BR" sz="1700" dirty="0"/>
              <a:t>Equipamentos fundição contínua</a:t>
            </a:r>
          </a:p>
          <a:p>
            <a:pPr marL="457200" indent="-456120" algn="just">
              <a:lnSpc>
                <a:spcPct val="90000"/>
              </a:lnSpc>
              <a:spcBef>
                <a:spcPts val="1001"/>
              </a:spcBef>
              <a:buClr>
                <a:srgbClr val="E85412"/>
              </a:buClr>
              <a:buFont typeface="Wingdings" panose="05000000000000000000" pitchFamily="2" charset="2"/>
              <a:buChar char="§"/>
            </a:pPr>
            <a:r>
              <a:rPr lang="pt-BR" sz="1700" dirty="0"/>
              <a:t>Forno para fusão de vidro</a:t>
            </a:r>
          </a:p>
          <a:p>
            <a:pPr marL="457200" indent="-456120" algn="just">
              <a:lnSpc>
                <a:spcPct val="90000"/>
              </a:lnSpc>
              <a:spcBef>
                <a:spcPts val="1001"/>
              </a:spcBef>
              <a:buClr>
                <a:srgbClr val="E85412"/>
              </a:buClr>
              <a:buFont typeface="Wingdings" panose="05000000000000000000" pitchFamily="2" charset="2"/>
              <a:buChar char="§"/>
            </a:pPr>
            <a:r>
              <a:rPr lang="pt-BR" sz="1700" dirty="0"/>
              <a:t>Fornos de alta temperatura</a:t>
            </a:r>
          </a:p>
          <a:p>
            <a:pPr marL="457200" indent="-456120" algn="just">
              <a:lnSpc>
                <a:spcPct val="90000"/>
              </a:lnSpc>
              <a:spcBef>
                <a:spcPts val="1001"/>
              </a:spcBef>
              <a:buClr>
                <a:srgbClr val="E85412"/>
              </a:buClr>
              <a:buFont typeface="Wingdings" panose="05000000000000000000" pitchFamily="2" charset="2"/>
              <a:buChar char="§"/>
            </a:pPr>
            <a:endParaRPr lang="pt-BR" sz="1700" dirty="0"/>
          </a:p>
          <a:p>
            <a:pPr marL="457200" indent="-456120" algn="just">
              <a:lnSpc>
                <a:spcPct val="90000"/>
              </a:lnSpc>
              <a:spcBef>
                <a:spcPts val="1001"/>
              </a:spcBef>
              <a:buClr>
                <a:srgbClr val="E85412"/>
              </a:buClr>
              <a:buFont typeface="Wingdings" panose="05000000000000000000" pitchFamily="2" charset="2"/>
              <a:buChar char="§"/>
            </a:pPr>
            <a:endParaRPr lang="pt-BR" sz="1700" i="1" spc="-1" dirty="0">
              <a:solidFill>
                <a:srgbClr val="000000"/>
              </a:solidFill>
            </a:endParaRPr>
          </a:p>
          <a:p>
            <a:pPr marL="1371600" lvl="2" indent="-456120" algn="just">
              <a:lnSpc>
                <a:spcPct val="90000"/>
              </a:lnSpc>
              <a:spcBef>
                <a:spcPts val="1001"/>
              </a:spcBef>
              <a:buClr>
                <a:srgbClr val="E85412"/>
              </a:buClr>
              <a:buFont typeface="Arial"/>
              <a:buChar char="►"/>
            </a:pPr>
            <a:endParaRPr lang="pt-BR" i="1" spc="-1" dirty="0">
              <a:solidFill>
                <a:srgbClr val="000000"/>
              </a:solidFill>
            </a:endParaRPr>
          </a:p>
          <a:p>
            <a:pPr marL="914400" lvl="1" indent="-456120" algn="just">
              <a:lnSpc>
                <a:spcPct val="90000"/>
              </a:lnSpc>
              <a:spcBef>
                <a:spcPts val="1001"/>
              </a:spcBef>
              <a:buClr>
                <a:srgbClr val="E85412"/>
              </a:buClr>
              <a:buFont typeface="Arial"/>
              <a:buChar char="►"/>
            </a:pPr>
            <a:endParaRPr lang="pt-BR" i="1" spc="-1" dirty="0">
              <a:solidFill>
                <a:srgbClr val="000000"/>
              </a:solidFill>
            </a:endParaRPr>
          </a:p>
        </p:txBody>
      </p:sp>
      <p:sp>
        <p:nvSpPr>
          <p:cNvPr id="100" name="CustomShape 3"/>
          <p:cNvSpPr/>
          <p:nvPr/>
        </p:nvSpPr>
        <p:spPr>
          <a:xfrm>
            <a:off x="2341800" y="146673"/>
            <a:ext cx="6739920" cy="10523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1080">
              <a:lnSpc>
                <a:spcPct val="90000"/>
              </a:lnSpc>
              <a:spcBef>
                <a:spcPts val="1001"/>
              </a:spcBef>
              <a:buClr>
                <a:srgbClr val="E85412"/>
              </a:buClr>
            </a:pPr>
            <a:r>
              <a:rPr lang="pt-BR" sz="2800" b="1" spc="-1" dirty="0">
                <a:solidFill>
                  <a:srgbClr val="000000"/>
                </a:solidFill>
              </a:rPr>
              <a:t>Aplicações Industriais</a:t>
            </a:r>
          </a:p>
          <a:p>
            <a:pPr marL="1080">
              <a:lnSpc>
                <a:spcPct val="90000"/>
              </a:lnSpc>
              <a:spcBef>
                <a:spcPts val="1001"/>
              </a:spcBef>
              <a:buClr>
                <a:srgbClr val="E85412"/>
              </a:buClr>
            </a:pPr>
            <a:r>
              <a:rPr lang="pt-BR" sz="2800" b="1" spc="-1" dirty="0">
                <a:solidFill>
                  <a:srgbClr val="000000"/>
                </a:solidFill>
              </a:rPr>
              <a:t>Refratários de Zircônia</a:t>
            </a:r>
            <a:endParaRPr lang="pt-BR" sz="2800" b="1" spc="-1" dirty="0"/>
          </a:p>
        </p:txBody>
      </p:sp>
      <p:sp>
        <p:nvSpPr>
          <p:cNvPr id="101" name="CustomShape 4"/>
          <p:cNvSpPr/>
          <p:nvPr/>
        </p:nvSpPr>
        <p:spPr>
          <a:xfrm>
            <a:off x="0" y="6599880"/>
            <a:ext cx="5338440" cy="257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pt-BR" sz="1100" b="1" spc="-1" dirty="0">
                <a:solidFill>
                  <a:srgbClr val="FFFFFF"/>
                </a:solidFill>
              </a:rPr>
              <a:t>Rafael Oliveira, </a:t>
            </a:r>
            <a:r>
              <a:rPr lang="pt-BR" sz="1100" b="1" spc="-1" dirty="0" err="1">
                <a:solidFill>
                  <a:srgbClr val="FFFFFF"/>
                </a:solidFill>
              </a:rPr>
              <a:t>University</a:t>
            </a:r>
            <a:r>
              <a:rPr lang="pt-BR" sz="1100" b="1" spc="-1" dirty="0">
                <a:solidFill>
                  <a:srgbClr val="FFFFFF"/>
                </a:solidFill>
              </a:rPr>
              <a:t> </a:t>
            </a:r>
            <a:r>
              <a:rPr lang="pt-BR" sz="1100" b="1" spc="-1" dirty="0" err="1">
                <a:solidFill>
                  <a:srgbClr val="FFFFFF"/>
                </a:solidFill>
              </a:rPr>
              <a:t>of</a:t>
            </a:r>
            <a:r>
              <a:rPr lang="pt-BR" sz="1100" b="1" spc="-1" dirty="0">
                <a:solidFill>
                  <a:srgbClr val="FFFFFF"/>
                </a:solidFill>
              </a:rPr>
              <a:t> Coimbra, ATHOR Project, </a:t>
            </a:r>
            <a:r>
              <a:rPr lang="pt-BR" sz="1100" b="1" spc="-1" dirty="0" err="1">
                <a:solidFill>
                  <a:srgbClr val="FFFFFF"/>
                </a:solidFill>
              </a:rPr>
              <a:t>November</a:t>
            </a:r>
            <a:r>
              <a:rPr lang="pt-BR" sz="1100" b="1" spc="-1" dirty="0">
                <a:solidFill>
                  <a:srgbClr val="FFFFFF"/>
                </a:solidFill>
              </a:rPr>
              <a:t> 2018</a:t>
            </a:r>
            <a:endParaRPr lang="pt-BR" sz="1100" spc="-1" dirty="0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F10C7AD8-6553-4E1B-B969-BA12443AE3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0700" y="3077308"/>
            <a:ext cx="3481020" cy="3515371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65CED6C9-74F2-46E8-B136-81522F8A51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1377" y="1086506"/>
            <a:ext cx="3094823" cy="2103277"/>
          </a:xfrm>
          <a:prstGeom prst="rect">
            <a:avLst/>
          </a:prstGeom>
        </p:spPr>
      </p:pic>
      <p:cxnSp>
        <p:nvCxnSpPr>
          <p:cNvPr id="9" name="Conector de Seta Reta 8">
            <a:extLst>
              <a:ext uri="{FF2B5EF4-FFF2-40B4-BE49-F238E27FC236}">
                <a16:creationId xmlns:a16="http://schemas.microsoft.com/office/drawing/2014/main" id="{564D3E6E-2758-4C38-A4DC-5302A2D61299}"/>
              </a:ext>
            </a:extLst>
          </p:cNvPr>
          <p:cNvCxnSpPr>
            <a:cxnSpLocks/>
          </p:cNvCxnSpPr>
          <p:nvPr/>
        </p:nvCxnSpPr>
        <p:spPr>
          <a:xfrm>
            <a:off x="4038058" y="5463541"/>
            <a:ext cx="1890347" cy="0"/>
          </a:xfrm>
          <a:prstGeom prst="straightConnector1">
            <a:avLst/>
          </a:prstGeom>
          <a:ln w="38100">
            <a:solidFill>
              <a:srgbClr val="E8541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010072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CustomShape 1"/>
          <p:cNvSpPr/>
          <p:nvPr/>
        </p:nvSpPr>
        <p:spPr>
          <a:xfrm>
            <a:off x="8306280" y="6592680"/>
            <a:ext cx="775440" cy="239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B1FF22CD-8A22-4D51-9A5E-1D11E5E8D0D6}" type="slidenum">
              <a:rPr lang="pt-BR" sz="1400" b="0" strike="noStrike" spc="-1">
                <a:solidFill>
                  <a:srgbClr val="8B8B8B"/>
                </a:solidFill>
                <a:latin typeface="Arial"/>
                <a:ea typeface="DejaVu Sans"/>
              </a:rPr>
              <a:t>11</a:t>
            </a:fld>
            <a:endParaRPr lang="pt-BR" sz="1400" b="0" strike="noStrike" spc="-1">
              <a:latin typeface="Arial"/>
            </a:endParaRPr>
          </a:p>
        </p:txBody>
      </p:sp>
      <p:sp>
        <p:nvSpPr>
          <p:cNvPr id="99" name="CustomShape 2"/>
          <p:cNvSpPr/>
          <p:nvPr/>
        </p:nvSpPr>
        <p:spPr>
          <a:xfrm>
            <a:off x="307799" y="1317960"/>
            <a:ext cx="4818115" cy="527471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457200" indent="-456120" algn="just">
              <a:lnSpc>
                <a:spcPct val="90000"/>
              </a:lnSpc>
              <a:spcBef>
                <a:spcPts val="1001"/>
              </a:spcBef>
              <a:buClr>
                <a:srgbClr val="E85412"/>
              </a:buClr>
              <a:buFont typeface="Arial"/>
              <a:buChar char="►"/>
            </a:pPr>
            <a:r>
              <a:rPr lang="pt-BR" sz="1700" i="1" u="sng" spc="-1" dirty="0">
                <a:solidFill>
                  <a:srgbClr val="000000"/>
                </a:solidFill>
              </a:rPr>
              <a:t>Composição</a:t>
            </a:r>
          </a:p>
          <a:p>
            <a:pPr marL="457200" indent="-456120" algn="just">
              <a:lnSpc>
                <a:spcPct val="90000"/>
              </a:lnSpc>
              <a:spcBef>
                <a:spcPts val="1001"/>
              </a:spcBef>
              <a:buClr>
                <a:srgbClr val="E85412"/>
              </a:buClr>
              <a:buFont typeface="Wingdings" panose="05000000000000000000" pitchFamily="2" charset="2"/>
              <a:buChar char="§"/>
            </a:pPr>
            <a:r>
              <a:rPr lang="pt-BR" sz="1700" i="1" spc="-1" dirty="0">
                <a:solidFill>
                  <a:srgbClr val="000000"/>
                </a:solidFill>
              </a:rPr>
              <a:t>Concentração de magnésia (MgO) acima de 80%</a:t>
            </a:r>
          </a:p>
          <a:p>
            <a:pPr marL="457200" indent="-456120" algn="just">
              <a:lnSpc>
                <a:spcPct val="90000"/>
              </a:lnSpc>
              <a:spcBef>
                <a:spcPts val="1001"/>
              </a:spcBef>
              <a:buClr>
                <a:srgbClr val="E85412"/>
              </a:buClr>
              <a:buFont typeface="Arial"/>
              <a:buChar char="►"/>
            </a:pPr>
            <a:endParaRPr lang="pt-BR" sz="1700" i="1" u="sng" spc="-1" dirty="0">
              <a:solidFill>
                <a:srgbClr val="000000"/>
              </a:solidFill>
            </a:endParaRPr>
          </a:p>
          <a:p>
            <a:pPr marL="457200" indent="-456120" algn="just">
              <a:lnSpc>
                <a:spcPct val="90000"/>
              </a:lnSpc>
              <a:spcBef>
                <a:spcPts val="1001"/>
              </a:spcBef>
              <a:buClr>
                <a:srgbClr val="E85412"/>
              </a:buClr>
              <a:buFont typeface="Arial"/>
              <a:buChar char="►"/>
            </a:pPr>
            <a:r>
              <a:rPr lang="pt-BR" sz="1700" i="1" u="sng" spc="-1" dirty="0">
                <a:solidFill>
                  <a:srgbClr val="000000"/>
                </a:solidFill>
              </a:rPr>
              <a:t>Características Gerais</a:t>
            </a:r>
          </a:p>
          <a:p>
            <a:pPr marL="457200" indent="-456120" algn="just">
              <a:lnSpc>
                <a:spcPct val="90000"/>
              </a:lnSpc>
              <a:spcBef>
                <a:spcPts val="1001"/>
              </a:spcBef>
              <a:buClr>
                <a:srgbClr val="E85412"/>
              </a:buClr>
              <a:buFont typeface="Wingdings" panose="05000000000000000000" pitchFamily="2" charset="2"/>
              <a:buChar char="§"/>
            </a:pPr>
            <a:r>
              <a:rPr lang="pt-BR" sz="1700" i="1" spc="-1" dirty="0">
                <a:solidFill>
                  <a:srgbClr val="000000"/>
                </a:solidFill>
              </a:rPr>
              <a:t>Alta refratariedade</a:t>
            </a:r>
          </a:p>
          <a:p>
            <a:pPr marL="457200" indent="-456120" algn="just">
              <a:lnSpc>
                <a:spcPct val="90000"/>
              </a:lnSpc>
              <a:spcBef>
                <a:spcPts val="1001"/>
              </a:spcBef>
              <a:buClr>
                <a:srgbClr val="E85412"/>
              </a:buClr>
              <a:buFont typeface="Wingdings" panose="05000000000000000000" pitchFamily="2" charset="2"/>
              <a:buChar char="§"/>
            </a:pPr>
            <a:r>
              <a:rPr lang="pt-BR" sz="1700" i="1" spc="-1" dirty="0">
                <a:solidFill>
                  <a:srgbClr val="000000"/>
                </a:solidFill>
              </a:rPr>
              <a:t>Resistência a compressão relativamente baixa</a:t>
            </a:r>
          </a:p>
          <a:p>
            <a:pPr marL="457200" indent="-456120" algn="just">
              <a:lnSpc>
                <a:spcPct val="90000"/>
              </a:lnSpc>
              <a:spcBef>
                <a:spcPts val="1001"/>
              </a:spcBef>
              <a:buClr>
                <a:srgbClr val="E85412"/>
              </a:buClr>
              <a:buFont typeface="Wingdings" panose="05000000000000000000" pitchFamily="2" charset="2"/>
              <a:buChar char="§"/>
            </a:pPr>
            <a:r>
              <a:rPr lang="pt-BR" sz="1700" i="1" spc="-1" dirty="0">
                <a:solidFill>
                  <a:srgbClr val="000000"/>
                </a:solidFill>
              </a:rPr>
              <a:t>Alta resistência a escórias básicas</a:t>
            </a:r>
          </a:p>
          <a:p>
            <a:pPr marL="457200" indent="-456120" algn="just">
              <a:lnSpc>
                <a:spcPct val="90000"/>
              </a:lnSpc>
              <a:spcBef>
                <a:spcPts val="1001"/>
              </a:spcBef>
              <a:buClr>
                <a:srgbClr val="E85412"/>
              </a:buClr>
              <a:buFont typeface="Wingdings" panose="05000000000000000000" pitchFamily="2" charset="2"/>
              <a:buChar char="§"/>
            </a:pPr>
            <a:r>
              <a:rPr lang="pt-BR" sz="1700" i="1" spc="-1" dirty="0">
                <a:solidFill>
                  <a:srgbClr val="000000"/>
                </a:solidFill>
              </a:rPr>
              <a:t>Baixa resistência à choques térmicos</a:t>
            </a:r>
          </a:p>
          <a:p>
            <a:pPr marL="457200" indent="-456120" algn="just">
              <a:lnSpc>
                <a:spcPct val="90000"/>
              </a:lnSpc>
              <a:spcBef>
                <a:spcPts val="1001"/>
              </a:spcBef>
              <a:buClr>
                <a:srgbClr val="E85412"/>
              </a:buClr>
              <a:buFont typeface="Arial"/>
              <a:buChar char="►"/>
            </a:pPr>
            <a:endParaRPr lang="pt-BR" sz="1700" i="1" u="sng" spc="-1" dirty="0">
              <a:solidFill>
                <a:srgbClr val="000000"/>
              </a:solidFill>
            </a:endParaRPr>
          </a:p>
          <a:p>
            <a:pPr marL="457200" indent="-456120" algn="just">
              <a:lnSpc>
                <a:spcPct val="90000"/>
              </a:lnSpc>
              <a:spcBef>
                <a:spcPts val="1001"/>
              </a:spcBef>
              <a:buClr>
                <a:srgbClr val="E85412"/>
              </a:buClr>
              <a:buFont typeface="Arial"/>
              <a:buChar char="►"/>
            </a:pPr>
            <a:r>
              <a:rPr lang="pt-BR" sz="1700" i="1" u="sng" spc="-1" dirty="0">
                <a:solidFill>
                  <a:srgbClr val="000000"/>
                </a:solidFill>
              </a:rPr>
              <a:t>Aplicações </a:t>
            </a:r>
          </a:p>
          <a:p>
            <a:pPr marL="457200" indent="-456120" algn="just">
              <a:lnSpc>
                <a:spcPct val="90000"/>
              </a:lnSpc>
              <a:spcBef>
                <a:spcPts val="1001"/>
              </a:spcBef>
              <a:buClr>
                <a:srgbClr val="E85412"/>
              </a:buClr>
              <a:buFont typeface="Wingdings" panose="05000000000000000000" pitchFamily="2" charset="2"/>
              <a:buChar char="§"/>
            </a:pPr>
            <a:r>
              <a:rPr lang="pt-BR" sz="1700" dirty="0"/>
              <a:t>Misturadores para fundição</a:t>
            </a:r>
          </a:p>
          <a:p>
            <a:pPr marL="457200" indent="-456120" algn="just">
              <a:lnSpc>
                <a:spcPct val="90000"/>
              </a:lnSpc>
              <a:spcBef>
                <a:spcPts val="1001"/>
              </a:spcBef>
              <a:buClr>
                <a:srgbClr val="E85412"/>
              </a:buClr>
              <a:buFont typeface="Wingdings" panose="05000000000000000000" pitchFamily="2" charset="2"/>
              <a:buChar char="§"/>
            </a:pPr>
            <a:r>
              <a:rPr lang="pt-BR" sz="1700" dirty="0"/>
              <a:t>Fornos de Panela (</a:t>
            </a:r>
            <a:r>
              <a:rPr lang="pt-BR" sz="1700" dirty="0" err="1"/>
              <a:t>siderúrgia</a:t>
            </a:r>
            <a:r>
              <a:rPr lang="pt-BR" sz="1700" dirty="0"/>
              <a:t>)</a:t>
            </a:r>
          </a:p>
          <a:p>
            <a:pPr marL="457200" indent="-456120" algn="just">
              <a:lnSpc>
                <a:spcPct val="90000"/>
              </a:lnSpc>
              <a:spcBef>
                <a:spcPts val="1001"/>
              </a:spcBef>
              <a:buClr>
                <a:srgbClr val="E85412"/>
              </a:buClr>
              <a:buFont typeface="Wingdings" panose="05000000000000000000" pitchFamily="2" charset="2"/>
              <a:buChar char="§"/>
            </a:pPr>
            <a:r>
              <a:rPr lang="pt-BR" sz="1700" dirty="0"/>
              <a:t>Fornos rotativos</a:t>
            </a:r>
          </a:p>
          <a:p>
            <a:pPr marL="457200" indent="-456120" algn="just">
              <a:lnSpc>
                <a:spcPct val="90000"/>
              </a:lnSpc>
              <a:spcBef>
                <a:spcPts val="1001"/>
              </a:spcBef>
              <a:buClr>
                <a:srgbClr val="E85412"/>
              </a:buClr>
              <a:buFont typeface="Wingdings" panose="05000000000000000000" pitchFamily="2" charset="2"/>
              <a:buChar char="§"/>
            </a:pPr>
            <a:endParaRPr lang="pt-BR" sz="1700" i="1" spc="-1" dirty="0">
              <a:solidFill>
                <a:srgbClr val="000000"/>
              </a:solidFill>
            </a:endParaRPr>
          </a:p>
          <a:p>
            <a:pPr marL="1371600" lvl="2" indent="-456120" algn="just">
              <a:lnSpc>
                <a:spcPct val="90000"/>
              </a:lnSpc>
              <a:spcBef>
                <a:spcPts val="1001"/>
              </a:spcBef>
              <a:buClr>
                <a:srgbClr val="E85412"/>
              </a:buClr>
              <a:buFont typeface="Arial"/>
              <a:buChar char="►"/>
            </a:pPr>
            <a:endParaRPr lang="pt-BR" i="1" spc="-1" dirty="0">
              <a:solidFill>
                <a:srgbClr val="000000"/>
              </a:solidFill>
            </a:endParaRPr>
          </a:p>
          <a:p>
            <a:pPr marL="914400" lvl="1" indent="-456120" algn="just">
              <a:lnSpc>
                <a:spcPct val="90000"/>
              </a:lnSpc>
              <a:spcBef>
                <a:spcPts val="1001"/>
              </a:spcBef>
              <a:buClr>
                <a:srgbClr val="E85412"/>
              </a:buClr>
              <a:buFont typeface="Arial"/>
              <a:buChar char="►"/>
            </a:pPr>
            <a:endParaRPr lang="pt-BR" i="1" spc="-1" dirty="0">
              <a:solidFill>
                <a:srgbClr val="000000"/>
              </a:solidFill>
            </a:endParaRPr>
          </a:p>
        </p:txBody>
      </p:sp>
      <p:sp>
        <p:nvSpPr>
          <p:cNvPr id="100" name="CustomShape 3"/>
          <p:cNvSpPr/>
          <p:nvPr/>
        </p:nvSpPr>
        <p:spPr>
          <a:xfrm>
            <a:off x="2341800" y="146673"/>
            <a:ext cx="6739920" cy="10523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1080">
              <a:lnSpc>
                <a:spcPct val="90000"/>
              </a:lnSpc>
              <a:spcBef>
                <a:spcPts val="1001"/>
              </a:spcBef>
              <a:buClr>
                <a:srgbClr val="E85412"/>
              </a:buClr>
            </a:pPr>
            <a:r>
              <a:rPr lang="pt-BR" sz="2800" b="1" spc="-1" dirty="0">
                <a:solidFill>
                  <a:srgbClr val="000000"/>
                </a:solidFill>
              </a:rPr>
              <a:t>Aplicações Industriais</a:t>
            </a:r>
          </a:p>
          <a:p>
            <a:pPr marL="1080">
              <a:lnSpc>
                <a:spcPct val="90000"/>
              </a:lnSpc>
              <a:spcBef>
                <a:spcPts val="1001"/>
              </a:spcBef>
              <a:buClr>
                <a:srgbClr val="E85412"/>
              </a:buClr>
            </a:pPr>
            <a:r>
              <a:rPr lang="pt-BR" sz="2800" b="1" spc="-1" dirty="0">
                <a:solidFill>
                  <a:srgbClr val="000000"/>
                </a:solidFill>
              </a:rPr>
              <a:t>Refratários de Magnésia</a:t>
            </a:r>
            <a:endParaRPr lang="pt-BR" sz="2800" b="1" spc="-1" dirty="0"/>
          </a:p>
        </p:txBody>
      </p:sp>
      <p:sp>
        <p:nvSpPr>
          <p:cNvPr id="101" name="CustomShape 4"/>
          <p:cNvSpPr/>
          <p:nvPr/>
        </p:nvSpPr>
        <p:spPr>
          <a:xfrm>
            <a:off x="0" y="6599880"/>
            <a:ext cx="5338440" cy="257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pt-BR" sz="1100" b="1" spc="-1" dirty="0">
                <a:solidFill>
                  <a:srgbClr val="FFFFFF"/>
                </a:solidFill>
              </a:rPr>
              <a:t>Rafael Oliveira, </a:t>
            </a:r>
            <a:r>
              <a:rPr lang="pt-BR" sz="1100" b="1" spc="-1" dirty="0" err="1">
                <a:solidFill>
                  <a:srgbClr val="FFFFFF"/>
                </a:solidFill>
              </a:rPr>
              <a:t>University</a:t>
            </a:r>
            <a:r>
              <a:rPr lang="pt-BR" sz="1100" b="1" spc="-1" dirty="0">
                <a:solidFill>
                  <a:srgbClr val="FFFFFF"/>
                </a:solidFill>
              </a:rPr>
              <a:t> </a:t>
            </a:r>
            <a:r>
              <a:rPr lang="pt-BR" sz="1100" b="1" spc="-1" dirty="0" err="1">
                <a:solidFill>
                  <a:srgbClr val="FFFFFF"/>
                </a:solidFill>
              </a:rPr>
              <a:t>of</a:t>
            </a:r>
            <a:r>
              <a:rPr lang="pt-BR" sz="1100" b="1" spc="-1" dirty="0">
                <a:solidFill>
                  <a:srgbClr val="FFFFFF"/>
                </a:solidFill>
              </a:rPr>
              <a:t> Coimbra, ATHOR Project, </a:t>
            </a:r>
            <a:r>
              <a:rPr lang="pt-BR" sz="1100" b="1" spc="-1" dirty="0" err="1">
                <a:solidFill>
                  <a:srgbClr val="FFFFFF"/>
                </a:solidFill>
              </a:rPr>
              <a:t>November</a:t>
            </a:r>
            <a:r>
              <a:rPr lang="pt-BR" sz="1100" b="1" spc="-1" dirty="0">
                <a:solidFill>
                  <a:srgbClr val="FFFFFF"/>
                </a:solidFill>
              </a:rPr>
              <a:t> 2018</a:t>
            </a:r>
            <a:endParaRPr lang="pt-BR" sz="1100" spc="-1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6B4035A3-6101-4B7C-97E6-988FFA8908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0006" y="1107832"/>
            <a:ext cx="2169254" cy="1948786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4003A848-18C4-45EF-A438-77D5250502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5914" y="3111142"/>
            <a:ext cx="3913241" cy="3459382"/>
          </a:xfrm>
          <a:prstGeom prst="rect">
            <a:avLst/>
          </a:prstGeom>
        </p:spPr>
      </p:pic>
      <p:cxnSp>
        <p:nvCxnSpPr>
          <p:cNvPr id="9" name="Conector de Seta Reta 8">
            <a:extLst>
              <a:ext uri="{FF2B5EF4-FFF2-40B4-BE49-F238E27FC236}">
                <a16:creationId xmlns:a16="http://schemas.microsoft.com/office/drawing/2014/main" id="{8CB985C2-ECF9-4541-B0E3-1A7287E5C534}"/>
              </a:ext>
            </a:extLst>
          </p:cNvPr>
          <p:cNvCxnSpPr>
            <a:cxnSpLocks/>
          </p:cNvCxnSpPr>
          <p:nvPr/>
        </p:nvCxnSpPr>
        <p:spPr>
          <a:xfrm>
            <a:off x="2488223" y="6260125"/>
            <a:ext cx="2637691" cy="0"/>
          </a:xfrm>
          <a:prstGeom prst="straightConnector1">
            <a:avLst/>
          </a:prstGeom>
          <a:ln w="38100">
            <a:solidFill>
              <a:srgbClr val="E8541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571918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CustomShape 1"/>
          <p:cNvSpPr/>
          <p:nvPr/>
        </p:nvSpPr>
        <p:spPr>
          <a:xfrm>
            <a:off x="8306280" y="6592680"/>
            <a:ext cx="775440" cy="239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B1FF22CD-8A22-4D51-9A5E-1D11E5E8D0D6}" type="slidenum">
              <a:rPr lang="pt-BR" sz="1400" b="0" strike="noStrike" spc="-1">
                <a:solidFill>
                  <a:srgbClr val="8B8B8B"/>
                </a:solidFill>
                <a:latin typeface="Arial"/>
                <a:ea typeface="DejaVu Sans"/>
              </a:rPr>
              <a:t>12</a:t>
            </a:fld>
            <a:endParaRPr lang="pt-BR" sz="1400" b="0" strike="noStrike" spc="-1">
              <a:latin typeface="Arial"/>
            </a:endParaRPr>
          </a:p>
        </p:txBody>
      </p:sp>
      <p:sp>
        <p:nvSpPr>
          <p:cNvPr id="99" name="CustomShape 2"/>
          <p:cNvSpPr/>
          <p:nvPr/>
        </p:nvSpPr>
        <p:spPr>
          <a:xfrm>
            <a:off x="272631" y="1200083"/>
            <a:ext cx="4738986" cy="527471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457200" indent="-456120" algn="just">
              <a:lnSpc>
                <a:spcPct val="90000"/>
              </a:lnSpc>
              <a:spcBef>
                <a:spcPts val="1001"/>
              </a:spcBef>
              <a:buClr>
                <a:srgbClr val="E85412"/>
              </a:buClr>
              <a:buFont typeface="Arial"/>
              <a:buChar char="►"/>
            </a:pPr>
            <a:r>
              <a:rPr lang="pt-BR" sz="1700" i="1" u="sng" spc="-1" dirty="0">
                <a:solidFill>
                  <a:srgbClr val="000000"/>
                </a:solidFill>
              </a:rPr>
              <a:t>Composição</a:t>
            </a:r>
          </a:p>
          <a:p>
            <a:pPr marL="457200" indent="-456120" algn="just">
              <a:lnSpc>
                <a:spcPct val="90000"/>
              </a:lnSpc>
              <a:spcBef>
                <a:spcPts val="1001"/>
              </a:spcBef>
              <a:buClr>
                <a:srgbClr val="E85412"/>
              </a:buClr>
              <a:buFont typeface="Wingdings" panose="05000000000000000000" pitchFamily="2" charset="2"/>
              <a:buChar char="§"/>
            </a:pPr>
            <a:r>
              <a:rPr lang="pt-BR" sz="1700" i="1" spc="-1" dirty="0">
                <a:solidFill>
                  <a:srgbClr val="000000"/>
                </a:solidFill>
              </a:rPr>
              <a:t>Dolomita é mineral de carbonato de cálcio e magnésio </a:t>
            </a:r>
            <a:r>
              <a:rPr lang="pt-BR" sz="1700" i="1" spc="-1" dirty="0" err="1">
                <a:solidFill>
                  <a:srgbClr val="000000"/>
                </a:solidFill>
              </a:rPr>
              <a:t>CaMg</a:t>
            </a:r>
            <a:r>
              <a:rPr lang="pt-BR" sz="1700" i="1" spc="-1" dirty="0">
                <a:solidFill>
                  <a:srgbClr val="000000"/>
                </a:solidFill>
              </a:rPr>
              <a:t>(CO</a:t>
            </a:r>
            <a:r>
              <a:rPr lang="pt-BR" sz="1200" i="1" spc="-1" dirty="0">
                <a:solidFill>
                  <a:srgbClr val="000000"/>
                </a:solidFill>
              </a:rPr>
              <a:t>3</a:t>
            </a:r>
            <a:r>
              <a:rPr lang="pt-BR" sz="1700" i="1" spc="-1" dirty="0">
                <a:solidFill>
                  <a:srgbClr val="000000"/>
                </a:solidFill>
              </a:rPr>
              <a:t>)</a:t>
            </a:r>
            <a:r>
              <a:rPr lang="pt-BR" sz="1200" i="1" spc="-1" dirty="0">
                <a:solidFill>
                  <a:srgbClr val="000000"/>
                </a:solidFill>
              </a:rPr>
              <a:t>2</a:t>
            </a:r>
            <a:r>
              <a:rPr lang="pt-BR" sz="1700" i="1" spc="-1" dirty="0">
                <a:solidFill>
                  <a:srgbClr val="000000"/>
                </a:solidFill>
              </a:rPr>
              <a:t>.</a:t>
            </a:r>
          </a:p>
          <a:p>
            <a:pPr marL="457200" indent="-456120" algn="just">
              <a:lnSpc>
                <a:spcPct val="90000"/>
              </a:lnSpc>
              <a:spcBef>
                <a:spcPts val="1001"/>
              </a:spcBef>
              <a:buClr>
                <a:srgbClr val="E85412"/>
              </a:buClr>
              <a:buFont typeface="Wingdings" panose="05000000000000000000" pitchFamily="2" charset="2"/>
              <a:buChar char="§"/>
            </a:pPr>
            <a:endParaRPr lang="pt-BR" sz="1700" i="1" u="sng" spc="-1" dirty="0">
              <a:solidFill>
                <a:srgbClr val="000000"/>
              </a:solidFill>
            </a:endParaRPr>
          </a:p>
          <a:p>
            <a:pPr marL="457200" indent="-456120" algn="just">
              <a:lnSpc>
                <a:spcPct val="90000"/>
              </a:lnSpc>
              <a:spcBef>
                <a:spcPts val="1001"/>
              </a:spcBef>
              <a:buClr>
                <a:srgbClr val="E85412"/>
              </a:buClr>
              <a:buFont typeface="Arial"/>
              <a:buChar char="►"/>
            </a:pPr>
            <a:r>
              <a:rPr lang="pt-BR" sz="1700" i="1" u="sng" spc="-1" dirty="0">
                <a:solidFill>
                  <a:srgbClr val="000000"/>
                </a:solidFill>
              </a:rPr>
              <a:t>Características Gerais</a:t>
            </a:r>
          </a:p>
          <a:p>
            <a:pPr marL="457200" indent="-456120" algn="just">
              <a:lnSpc>
                <a:spcPct val="90000"/>
              </a:lnSpc>
              <a:spcBef>
                <a:spcPts val="1001"/>
              </a:spcBef>
              <a:buClr>
                <a:srgbClr val="E85412"/>
              </a:buClr>
              <a:buFont typeface="Wingdings" panose="05000000000000000000" pitchFamily="2" charset="2"/>
              <a:buChar char="§"/>
            </a:pPr>
            <a:r>
              <a:rPr lang="pt-BR" sz="1700" i="1" spc="-1" dirty="0">
                <a:solidFill>
                  <a:srgbClr val="000000"/>
                </a:solidFill>
              </a:rPr>
              <a:t>Alta refratariedade</a:t>
            </a:r>
          </a:p>
          <a:p>
            <a:pPr marL="457200" indent="-456120" algn="just">
              <a:lnSpc>
                <a:spcPct val="90000"/>
              </a:lnSpc>
              <a:spcBef>
                <a:spcPts val="1001"/>
              </a:spcBef>
              <a:buClr>
                <a:srgbClr val="E85412"/>
              </a:buClr>
              <a:buFont typeface="Wingdings" panose="05000000000000000000" pitchFamily="2" charset="2"/>
              <a:buChar char="§"/>
            </a:pPr>
            <a:r>
              <a:rPr lang="pt-BR" sz="1700" i="1" spc="-1" dirty="0">
                <a:solidFill>
                  <a:srgbClr val="000000"/>
                </a:solidFill>
              </a:rPr>
              <a:t>Alta refratariedade sob carga</a:t>
            </a:r>
          </a:p>
          <a:p>
            <a:pPr marL="457200" indent="-456120" algn="just">
              <a:lnSpc>
                <a:spcPct val="90000"/>
              </a:lnSpc>
              <a:spcBef>
                <a:spcPts val="1001"/>
              </a:spcBef>
              <a:buClr>
                <a:srgbClr val="E85412"/>
              </a:buClr>
              <a:buFont typeface="Wingdings" panose="05000000000000000000" pitchFamily="2" charset="2"/>
              <a:buChar char="§"/>
            </a:pPr>
            <a:r>
              <a:rPr lang="pt-BR" sz="1700" i="1" spc="-1" dirty="0">
                <a:solidFill>
                  <a:srgbClr val="000000"/>
                </a:solidFill>
              </a:rPr>
              <a:t>Alta resistência a escórias básicas</a:t>
            </a:r>
          </a:p>
          <a:p>
            <a:pPr marL="457200" indent="-456120" algn="just">
              <a:lnSpc>
                <a:spcPct val="90000"/>
              </a:lnSpc>
              <a:spcBef>
                <a:spcPts val="1001"/>
              </a:spcBef>
              <a:buClr>
                <a:srgbClr val="E85412"/>
              </a:buClr>
              <a:buFont typeface="Wingdings" panose="05000000000000000000" pitchFamily="2" charset="2"/>
              <a:buChar char="§"/>
            </a:pPr>
            <a:r>
              <a:rPr lang="pt-BR" sz="1700" i="1" spc="-1" dirty="0">
                <a:solidFill>
                  <a:srgbClr val="000000"/>
                </a:solidFill>
              </a:rPr>
              <a:t>Baixa durabilidade em alta umidade</a:t>
            </a:r>
          </a:p>
          <a:p>
            <a:pPr marL="457200" indent="-456120" algn="just">
              <a:lnSpc>
                <a:spcPct val="90000"/>
              </a:lnSpc>
              <a:spcBef>
                <a:spcPts val="1001"/>
              </a:spcBef>
              <a:buClr>
                <a:srgbClr val="E85412"/>
              </a:buClr>
              <a:buFont typeface="Wingdings" panose="05000000000000000000" pitchFamily="2" charset="2"/>
              <a:buChar char="§"/>
            </a:pPr>
            <a:r>
              <a:rPr lang="pt-BR" sz="1700" i="1" spc="-1" dirty="0">
                <a:solidFill>
                  <a:srgbClr val="000000"/>
                </a:solidFill>
              </a:rPr>
              <a:t>Alto coeficiente de expansão térmica</a:t>
            </a:r>
          </a:p>
          <a:p>
            <a:pPr marL="457200" indent="-456120" algn="just">
              <a:lnSpc>
                <a:spcPct val="90000"/>
              </a:lnSpc>
              <a:spcBef>
                <a:spcPts val="1001"/>
              </a:spcBef>
              <a:buClr>
                <a:srgbClr val="E85412"/>
              </a:buClr>
              <a:buFont typeface="Wingdings" panose="05000000000000000000" pitchFamily="2" charset="2"/>
              <a:buChar char="§"/>
            </a:pPr>
            <a:endParaRPr lang="pt-BR" sz="1700" i="1" u="sng" spc="-1" dirty="0">
              <a:solidFill>
                <a:srgbClr val="000000"/>
              </a:solidFill>
            </a:endParaRPr>
          </a:p>
          <a:p>
            <a:pPr marL="457200" indent="-456120" algn="just">
              <a:lnSpc>
                <a:spcPct val="90000"/>
              </a:lnSpc>
              <a:spcBef>
                <a:spcPts val="1001"/>
              </a:spcBef>
              <a:buClr>
                <a:srgbClr val="E85412"/>
              </a:buClr>
              <a:buFont typeface="Arial"/>
              <a:buChar char="►"/>
            </a:pPr>
            <a:r>
              <a:rPr lang="pt-BR" sz="1700" i="1" u="sng" spc="-1" dirty="0">
                <a:solidFill>
                  <a:srgbClr val="000000"/>
                </a:solidFill>
              </a:rPr>
              <a:t>Aplicações </a:t>
            </a:r>
          </a:p>
          <a:p>
            <a:pPr marL="457200" indent="-456120" algn="just">
              <a:lnSpc>
                <a:spcPct val="90000"/>
              </a:lnSpc>
              <a:spcBef>
                <a:spcPts val="1001"/>
              </a:spcBef>
              <a:buClr>
                <a:srgbClr val="E85412"/>
              </a:buClr>
              <a:buFont typeface="Wingdings" panose="05000000000000000000" pitchFamily="2" charset="2"/>
              <a:buChar char="§"/>
            </a:pPr>
            <a:r>
              <a:rPr lang="pt-BR" sz="1700" dirty="0"/>
              <a:t>Forno de Conversão a Oxigênio </a:t>
            </a:r>
          </a:p>
          <a:p>
            <a:pPr marL="457200" indent="-456120" algn="just">
              <a:lnSpc>
                <a:spcPct val="90000"/>
              </a:lnSpc>
              <a:spcBef>
                <a:spcPts val="1001"/>
              </a:spcBef>
              <a:buClr>
                <a:srgbClr val="E85412"/>
              </a:buClr>
              <a:buFont typeface="Wingdings" panose="05000000000000000000" pitchFamily="2" charset="2"/>
              <a:buChar char="§"/>
            </a:pPr>
            <a:r>
              <a:rPr lang="pt-BR" sz="1700" dirty="0"/>
              <a:t>Forno Elétrico a Arco </a:t>
            </a:r>
          </a:p>
          <a:p>
            <a:pPr marL="457200" indent="-456120" algn="just">
              <a:lnSpc>
                <a:spcPct val="90000"/>
              </a:lnSpc>
              <a:spcBef>
                <a:spcPts val="1001"/>
              </a:spcBef>
              <a:buClr>
                <a:srgbClr val="E85412"/>
              </a:buClr>
              <a:buFont typeface="Wingdings" panose="05000000000000000000" pitchFamily="2" charset="2"/>
              <a:buChar char="§"/>
            </a:pPr>
            <a:r>
              <a:rPr lang="pt-BR" sz="1700" dirty="0"/>
              <a:t>Forno Rotativo de Cimento</a:t>
            </a:r>
          </a:p>
          <a:p>
            <a:pPr marL="915480" lvl="2" algn="just">
              <a:lnSpc>
                <a:spcPct val="90000"/>
              </a:lnSpc>
              <a:spcBef>
                <a:spcPts val="1001"/>
              </a:spcBef>
              <a:buClr>
                <a:srgbClr val="E85412"/>
              </a:buClr>
            </a:pPr>
            <a:endParaRPr lang="pt-BR" i="1" spc="-1" dirty="0">
              <a:solidFill>
                <a:srgbClr val="000000"/>
              </a:solidFill>
            </a:endParaRPr>
          </a:p>
          <a:p>
            <a:pPr marL="914400" lvl="1" indent="-456120" algn="just">
              <a:lnSpc>
                <a:spcPct val="90000"/>
              </a:lnSpc>
              <a:spcBef>
                <a:spcPts val="1001"/>
              </a:spcBef>
              <a:buClr>
                <a:srgbClr val="E85412"/>
              </a:buClr>
              <a:buFont typeface="Arial"/>
              <a:buChar char="►"/>
            </a:pPr>
            <a:endParaRPr lang="pt-BR" i="1" spc="-1" dirty="0">
              <a:solidFill>
                <a:srgbClr val="000000"/>
              </a:solidFill>
            </a:endParaRPr>
          </a:p>
        </p:txBody>
      </p:sp>
      <p:sp>
        <p:nvSpPr>
          <p:cNvPr id="100" name="CustomShape 3"/>
          <p:cNvSpPr/>
          <p:nvPr/>
        </p:nvSpPr>
        <p:spPr>
          <a:xfrm>
            <a:off x="2341800" y="146673"/>
            <a:ext cx="6739920" cy="10523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1080">
              <a:lnSpc>
                <a:spcPct val="90000"/>
              </a:lnSpc>
              <a:spcBef>
                <a:spcPts val="1001"/>
              </a:spcBef>
              <a:buClr>
                <a:srgbClr val="E85412"/>
              </a:buClr>
            </a:pPr>
            <a:r>
              <a:rPr lang="pt-BR" sz="2800" b="1" spc="-1" dirty="0">
                <a:solidFill>
                  <a:srgbClr val="000000"/>
                </a:solidFill>
              </a:rPr>
              <a:t>Aplicações Industriais</a:t>
            </a:r>
          </a:p>
          <a:p>
            <a:pPr marL="1080">
              <a:lnSpc>
                <a:spcPct val="90000"/>
              </a:lnSpc>
              <a:spcBef>
                <a:spcPts val="1001"/>
              </a:spcBef>
              <a:buClr>
                <a:srgbClr val="E85412"/>
              </a:buClr>
            </a:pPr>
            <a:r>
              <a:rPr lang="pt-BR" sz="2800" b="1" spc="-1" dirty="0">
                <a:solidFill>
                  <a:srgbClr val="000000"/>
                </a:solidFill>
              </a:rPr>
              <a:t>Refratários de Dolomita</a:t>
            </a:r>
            <a:endParaRPr lang="pt-BR" sz="2800" b="1" spc="-1" dirty="0"/>
          </a:p>
        </p:txBody>
      </p:sp>
      <p:sp>
        <p:nvSpPr>
          <p:cNvPr id="101" name="CustomShape 4"/>
          <p:cNvSpPr/>
          <p:nvPr/>
        </p:nvSpPr>
        <p:spPr>
          <a:xfrm>
            <a:off x="0" y="6599880"/>
            <a:ext cx="5338440" cy="257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pt-BR" sz="1100" b="1" spc="-1" dirty="0">
                <a:solidFill>
                  <a:srgbClr val="FFFFFF"/>
                </a:solidFill>
              </a:rPr>
              <a:t>Rafael Oliveira, </a:t>
            </a:r>
            <a:r>
              <a:rPr lang="pt-BR" sz="1100" b="1" spc="-1" dirty="0" err="1">
                <a:solidFill>
                  <a:srgbClr val="FFFFFF"/>
                </a:solidFill>
              </a:rPr>
              <a:t>University</a:t>
            </a:r>
            <a:r>
              <a:rPr lang="pt-BR" sz="1100" b="1" spc="-1" dirty="0">
                <a:solidFill>
                  <a:srgbClr val="FFFFFF"/>
                </a:solidFill>
              </a:rPr>
              <a:t> </a:t>
            </a:r>
            <a:r>
              <a:rPr lang="pt-BR" sz="1100" b="1" spc="-1" dirty="0" err="1">
                <a:solidFill>
                  <a:srgbClr val="FFFFFF"/>
                </a:solidFill>
              </a:rPr>
              <a:t>of</a:t>
            </a:r>
            <a:r>
              <a:rPr lang="pt-BR" sz="1100" b="1" spc="-1" dirty="0">
                <a:solidFill>
                  <a:srgbClr val="FFFFFF"/>
                </a:solidFill>
              </a:rPr>
              <a:t> Coimbra, ATHOR Project, </a:t>
            </a:r>
            <a:r>
              <a:rPr lang="pt-BR" sz="1100" b="1" spc="-1" dirty="0" err="1">
                <a:solidFill>
                  <a:srgbClr val="FFFFFF"/>
                </a:solidFill>
              </a:rPr>
              <a:t>November</a:t>
            </a:r>
            <a:r>
              <a:rPr lang="pt-BR" sz="1100" b="1" spc="-1" dirty="0">
                <a:solidFill>
                  <a:srgbClr val="FFFFFF"/>
                </a:solidFill>
              </a:rPr>
              <a:t> 2018</a:t>
            </a:r>
            <a:endParaRPr lang="pt-BR" sz="1100" spc="-1" dirty="0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885299AA-FAAC-45C8-A4B0-58DEB114F3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1185" y="2877086"/>
            <a:ext cx="3120535" cy="3597716"/>
          </a:xfrm>
          <a:prstGeom prst="rect">
            <a:avLst/>
          </a:prstGeom>
        </p:spPr>
      </p:pic>
      <p:cxnSp>
        <p:nvCxnSpPr>
          <p:cNvPr id="7" name="Conector de Seta Reta 6">
            <a:extLst>
              <a:ext uri="{FF2B5EF4-FFF2-40B4-BE49-F238E27FC236}">
                <a16:creationId xmlns:a16="http://schemas.microsoft.com/office/drawing/2014/main" id="{08529178-D3D8-4841-8BA6-4BE93395B933}"/>
              </a:ext>
            </a:extLst>
          </p:cNvPr>
          <p:cNvCxnSpPr>
            <a:cxnSpLocks/>
          </p:cNvCxnSpPr>
          <p:nvPr/>
        </p:nvCxnSpPr>
        <p:spPr>
          <a:xfrm>
            <a:off x="4023360" y="5556740"/>
            <a:ext cx="1939270" cy="0"/>
          </a:xfrm>
          <a:prstGeom prst="straightConnector1">
            <a:avLst/>
          </a:prstGeom>
          <a:ln w="38100">
            <a:solidFill>
              <a:srgbClr val="E8541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m 5">
            <a:extLst>
              <a:ext uri="{FF2B5EF4-FFF2-40B4-BE49-F238E27FC236}">
                <a16:creationId xmlns:a16="http://schemas.microsoft.com/office/drawing/2014/main" id="{601AE6B4-94C3-4A82-8A77-2AB881E7DB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6552" y="1126974"/>
            <a:ext cx="2209800" cy="1691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47557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CustomShape 1"/>
          <p:cNvSpPr/>
          <p:nvPr/>
        </p:nvSpPr>
        <p:spPr>
          <a:xfrm>
            <a:off x="8306280" y="6592680"/>
            <a:ext cx="775440" cy="239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B1FF22CD-8A22-4D51-9A5E-1D11E5E8D0D6}" type="slidenum">
              <a:rPr lang="pt-BR" sz="1400" b="0" strike="noStrike" spc="-1">
                <a:solidFill>
                  <a:srgbClr val="8B8B8B"/>
                </a:solidFill>
                <a:latin typeface="Arial"/>
                <a:ea typeface="DejaVu Sans"/>
              </a:rPr>
              <a:t>13</a:t>
            </a:fld>
            <a:endParaRPr lang="pt-BR" sz="1400" b="0" strike="noStrike" spc="-1">
              <a:latin typeface="Arial"/>
            </a:endParaRPr>
          </a:p>
        </p:txBody>
      </p:sp>
      <p:sp>
        <p:nvSpPr>
          <p:cNvPr id="99" name="CustomShape 2"/>
          <p:cNvSpPr/>
          <p:nvPr/>
        </p:nvSpPr>
        <p:spPr>
          <a:xfrm>
            <a:off x="307800" y="1317960"/>
            <a:ext cx="4275516" cy="492978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marL="457200" indent="-456120" algn="just">
              <a:lnSpc>
                <a:spcPct val="90000"/>
              </a:lnSpc>
              <a:spcBef>
                <a:spcPts val="1001"/>
              </a:spcBef>
              <a:buClr>
                <a:srgbClr val="E85412"/>
              </a:buClr>
              <a:buFont typeface="Arial"/>
              <a:buChar char="►"/>
            </a:pPr>
            <a:r>
              <a:rPr lang="pt-BR" spc="-1" dirty="0">
                <a:solidFill>
                  <a:srgbClr val="000000"/>
                </a:solidFill>
              </a:rPr>
              <a:t>Existem diversas variedades de cerâmicas refratárias no mercado mundial.</a:t>
            </a:r>
          </a:p>
          <a:p>
            <a:pPr marL="457200" indent="-456120" algn="just">
              <a:lnSpc>
                <a:spcPct val="90000"/>
              </a:lnSpc>
              <a:spcBef>
                <a:spcPts val="1001"/>
              </a:spcBef>
              <a:buClr>
                <a:srgbClr val="E85412"/>
              </a:buClr>
              <a:buFont typeface="Arial"/>
              <a:buChar char="►"/>
            </a:pPr>
            <a:r>
              <a:rPr lang="pt-BR" dirty="0"/>
              <a:t>Foram apresentadas as principais cerâmicas refratárias disponíveis no mercado europeu, bem como suas respetivas caraterísticas e composições químicas.</a:t>
            </a:r>
          </a:p>
          <a:p>
            <a:pPr marL="457200" indent="-456120" algn="just">
              <a:lnSpc>
                <a:spcPct val="90000"/>
              </a:lnSpc>
              <a:spcBef>
                <a:spcPts val="1001"/>
              </a:spcBef>
              <a:buClr>
                <a:srgbClr val="E85412"/>
              </a:buClr>
              <a:buFont typeface="Arial"/>
              <a:buChar char="►"/>
            </a:pPr>
            <a:r>
              <a:rPr lang="pt-BR" spc="-1" dirty="0">
                <a:solidFill>
                  <a:srgbClr val="000000"/>
                </a:solidFill>
              </a:rPr>
              <a:t>Esta comunicação faz parte de uma investigação de doutoramento no âmbito do projeto ATHOR.</a:t>
            </a:r>
          </a:p>
          <a:p>
            <a:pPr marL="914400" lvl="1" indent="-456120">
              <a:lnSpc>
                <a:spcPct val="90000"/>
              </a:lnSpc>
              <a:spcBef>
                <a:spcPts val="1001"/>
              </a:spcBef>
              <a:buClr>
                <a:srgbClr val="E85412"/>
              </a:buClr>
              <a:buFont typeface="Arial"/>
              <a:buChar char="►"/>
            </a:pPr>
            <a:endParaRPr lang="pt-BR" sz="2400" spc="-1" dirty="0">
              <a:solidFill>
                <a:srgbClr val="000000"/>
              </a:solidFill>
            </a:endParaRPr>
          </a:p>
          <a:p>
            <a:pPr marL="914400" lvl="1" indent="-456120">
              <a:lnSpc>
                <a:spcPct val="90000"/>
              </a:lnSpc>
              <a:spcBef>
                <a:spcPts val="1001"/>
              </a:spcBef>
              <a:buClr>
                <a:srgbClr val="E85412"/>
              </a:buClr>
              <a:buFont typeface="Arial"/>
              <a:buChar char="►"/>
            </a:pPr>
            <a:endParaRPr lang="pt-BR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6120">
              <a:lnSpc>
                <a:spcPct val="90000"/>
              </a:lnSpc>
              <a:spcBef>
                <a:spcPts val="1001"/>
              </a:spcBef>
              <a:buClr>
                <a:srgbClr val="E85412"/>
              </a:buClr>
              <a:buFont typeface="Arial"/>
              <a:buChar char="►"/>
            </a:pPr>
            <a:endParaRPr lang="pt-BR" sz="28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pt-BR" sz="28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pt-BR" sz="2800" b="0" strike="noStrike" spc="-1" dirty="0">
              <a:latin typeface="Arial"/>
            </a:endParaRPr>
          </a:p>
        </p:txBody>
      </p:sp>
      <p:sp>
        <p:nvSpPr>
          <p:cNvPr id="100" name="CustomShape 3"/>
          <p:cNvSpPr/>
          <p:nvPr/>
        </p:nvSpPr>
        <p:spPr>
          <a:xfrm>
            <a:off x="2096280" y="265653"/>
            <a:ext cx="6739920" cy="10523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1080">
              <a:lnSpc>
                <a:spcPct val="90000"/>
              </a:lnSpc>
              <a:spcBef>
                <a:spcPts val="1001"/>
              </a:spcBef>
              <a:buClr>
                <a:srgbClr val="E85412"/>
              </a:buClr>
            </a:pPr>
            <a:r>
              <a:rPr lang="pt-BR" sz="2800" b="1" spc="-1" dirty="0">
                <a:solidFill>
                  <a:srgbClr val="000000"/>
                </a:solidFill>
              </a:rPr>
              <a:t>Conclusões</a:t>
            </a:r>
            <a:endParaRPr lang="pt-BR" sz="2800" b="1" spc="-1" dirty="0"/>
          </a:p>
        </p:txBody>
      </p:sp>
      <p:sp>
        <p:nvSpPr>
          <p:cNvPr id="101" name="CustomShape 4"/>
          <p:cNvSpPr/>
          <p:nvPr/>
        </p:nvSpPr>
        <p:spPr>
          <a:xfrm>
            <a:off x="0" y="6599880"/>
            <a:ext cx="5338440" cy="257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pt-BR" sz="1100" b="1" spc="-1" dirty="0">
                <a:solidFill>
                  <a:srgbClr val="FFFFFF"/>
                </a:solidFill>
              </a:rPr>
              <a:t>Rafael Oliveira, </a:t>
            </a:r>
            <a:r>
              <a:rPr lang="pt-BR" sz="1100" b="1" spc="-1" dirty="0" err="1">
                <a:solidFill>
                  <a:srgbClr val="FFFFFF"/>
                </a:solidFill>
              </a:rPr>
              <a:t>University</a:t>
            </a:r>
            <a:r>
              <a:rPr lang="pt-BR" sz="1100" b="1" spc="-1" dirty="0">
                <a:solidFill>
                  <a:srgbClr val="FFFFFF"/>
                </a:solidFill>
              </a:rPr>
              <a:t> </a:t>
            </a:r>
            <a:r>
              <a:rPr lang="pt-BR" sz="1100" b="1" spc="-1" dirty="0" err="1">
                <a:solidFill>
                  <a:srgbClr val="FFFFFF"/>
                </a:solidFill>
              </a:rPr>
              <a:t>of</a:t>
            </a:r>
            <a:r>
              <a:rPr lang="pt-BR" sz="1100" b="1" spc="-1" dirty="0">
                <a:solidFill>
                  <a:srgbClr val="FFFFFF"/>
                </a:solidFill>
              </a:rPr>
              <a:t> Coimbra, ATHOR Project, </a:t>
            </a:r>
            <a:r>
              <a:rPr lang="pt-BR" sz="1100" b="1" spc="-1" dirty="0" err="1">
                <a:solidFill>
                  <a:srgbClr val="FFFFFF"/>
                </a:solidFill>
              </a:rPr>
              <a:t>November</a:t>
            </a:r>
            <a:r>
              <a:rPr lang="pt-BR" sz="1100" b="1" spc="-1" dirty="0">
                <a:solidFill>
                  <a:srgbClr val="FFFFFF"/>
                </a:solidFill>
              </a:rPr>
              <a:t> 2018</a:t>
            </a:r>
            <a:endParaRPr lang="pt-BR" sz="1100" spc="-1" dirty="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8143CB8C-224B-44C4-B1D2-B998481CF3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3580" y="1090711"/>
            <a:ext cx="4486276" cy="5496826"/>
          </a:xfrm>
          <a:prstGeom prst="rect">
            <a:avLst/>
          </a:prstGeom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id="{98D312A4-C78B-44A5-8BE6-6E8333C781F1}"/>
              </a:ext>
            </a:extLst>
          </p:cNvPr>
          <p:cNvSpPr/>
          <p:nvPr/>
        </p:nvSpPr>
        <p:spPr>
          <a:xfrm>
            <a:off x="5794630" y="6117886"/>
            <a:ext cx="25116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pc="-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 Foto por Viktor </a:t>
            </a:r>
            <a:r>
              <a:rPr lang="pt-BR" spc="-1" dirty="0" err="1">
                <a:solidFill>
                  <a:schemeClr val="accent3">
                    <a:lumMod val="20000"/>
                    <a:lumOff val="80000"/>
                  </a:schemeClr>
                </a:solidFill>
              </a:rPr>
              <a:t>Mácha</a:t>
            </a:r>
            <a:endParaRPr lang="en-US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68B9F4B4-66D2-47F9-9CB7-C7C334A914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401" y="5010685"/>
            <a:ext cx="4368314" cy="1513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32720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CustomShape 1"/>
          <p:cNvSpPr/>
          <p:nvPr/>
        </p:nvSpPr>
        <p:spPr>
          <a:xfrm>
            <a:off x="801360" y="3825360"/>
            <a:ext cx="7845480" cy="1104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90000"/>
              </a:lnSpc>
            </a:pPr>
            <a:r>
              <a:rPr lang="en-US" sz="44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Muito</a:t>
            </a:r>
            <a:r>
              <a:rPr lang="en-US" sz="44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n-US" sz="44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obrigado</a:t>
            </a:r>
            <a:r>
              <a:rPr lang="en-US" sz="44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!</a:t>
            </a:r>
            <a:endParaRPr lang="en-US" sz="4400" b="0" strike="noStrike" spc="-1" dirty="0">
              <a:latin typeface="Arial"/>
            </a:endParaRPr>
          </a:p>
        </p:txBody>
      </p:sp>
      <p:sp>
        <p:nvSpPr>
          <p:cNvPr id="199" name="CustomShape 2"/>
          <p:cNvSpPr/>
          <p:nvPr/>
        </p:nvSpPr>
        <p:spPr>
          <a:xfrm>
            <a:off x="8306280" y="6592680"/>
            <a:ext cx="775440" cy="239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363FC85B-CEF3-4DE8-9CBF-E992ECF0C437}" type="slidenum">
              <a:rPr lang="pt-BR" sz="1400" b="0" strike="noStrike" spc="-1">
                <a:solidFill>
                  <a:srgbClr val="8B8B8B"/>
                </a:solidFill>
                <a:latin typeface="Arial"/>
                <a:ea typeface="DejaVu Sans"/>
              </a:rPr>
              <a:t>14</a:t>
            </a:fld>
            <a:endParaRPr lang="pt-BR" sz="1400" b="0" strike="noStrike" spc="-1" dirty="0">
              <a:latin typeface="Arial"/>
            </a:endParaRPr>
          </a:p>
        </p:txBody>
      </p:sp>
      <p:sp>
        <p:nvSpPr>
          <p:cNvPr id="200" name="CustomShape 3"/>
          <p:cNvSpPr/>
          <p:nvPr/>
        </p:nvSpPr>
        <p:spPr>
          <a:xfrm>
            <a:off x="3288960" y="5541480"/>
            <a:ext cx="5792760" cy="1170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50000"/>
              </a:lnSpc>
              <a:spcBef>
                <a:spcPts val="1001"/>
              </a:spcBef>
            </a:pPr>
            <a:r>
              <a:rPr lang="en-US" sz="1200" b="1" i="1" strike="noStrike" spc="-1" dirty="0">
                <a:solidFill>
                  <a:srgbClr val="595959"/>
                </a:solidFill>
                <a:latin typeface="Arial"/>
                <a:ea typeface="DejaVu Sans"/>
              </a:rPr>
              <a:t>Acknowledgments: this work was supported by the funding scheme of the European Commission, Marie </a:t>
            </a:r>
            <a:r>
              <a:rPr lang="en-US" sz="1200" b="1" i="1" strike="noStrike" spc="-1" dirty="0" err="1">
                <a:solidFill>
                  <a:srgbClr val="595959"/>
                </a:solidFill>
                <a:latin typeface="Arial"/>
                <a:ea typeface="DejaVu Sans"/>
              </a:rPr>
              <a:t>Skłodowska</a:t>
            </a:r>
            <a:r>
              <a:rPr lang="en-US" sz="1200" b="1" i="1" strike="noStrike" spc="-1" dirty="0">
                <a:solidFill>
                  <a:srgbClr val="595959"/>
                </a:solidFill>
                <a:latin typeface="Arial"/>
                <a:ea typeface="DejaVu Sans"/>
              </a:rPr>
              <a:t>-Curie Actions Innovative Training Networks in the frame of the project ATHOR - Advanced </a:t>
            </a:r>
            <a:r>
              <a:rPr lang="en-US" sz="1200" b="1" i="1" strike="noStrike" spc="-1" dirty="0" err="1">
                <a:solidFill>
                  <a:srgbClr val="595959"/>
                </a:solidFill>
                <a:latin typeface="Arial"/>
                <a:ea typeface="DejaVu Sans"/>
              </a:rPr>
              <a:t>THermomechanical</a:t>
            </a:r>
            <a:r>
              <a:rPr lang="en-US" sz="1200" b="1" i="1" strike="noStrike" spc="-1" dirty="0">
                <a:solidFill>
                  <a:srgbClr val="595959"/>
                </a:solidFill>
                <a:latin typeface="Arial"/>
                <a:ea typeface="DejaVu Sans"/>
              </a:rPr>
              <a:t> multiscale modelling of Refractory linings 764987 Grant.</a:t>
            </a:r>
            <a:endParaRPr lang="en-US" sz="1200" b="0" strike="noStrike" spc="-1" dirty="0">
              <a:latin typeface="Arial"/>
            </a:endParaRPr>
          </a:p>
        </p:txBody>
      </p:sp>
      <p:sp>
        <p:nvSpPr>
          <p:cNvPr id="201" name="CustomShape 4"/>
          <p:cNvSpPr/>
          <p:nvPr/>
        </p:nvSpPr>
        <p:spPr>
          <a:xfrm>
            <a:off x="1316520" y="6362640"/>
            <a:ext cx="2032200" cy="348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pt-BR" sz="1600" b="1" strike="noStrike" spc="-1">
                <a:solidFill>
                  <a:srgbClr val="0C4DA2"/>
                </a:solidFill>
                <a:latin typeface="Arial"/>
                <a:ea typeface="DejaVu Sans"/>
              </a:rPr>
              <a:t>www.etn-athor.eu</a:t>
            </a:r>
            <a:endParaRPr lang="pt-BR" sz="1600" b="0" strike="noStrike" spc="-1">
              <a:latin typeface="Arial"/>
            </a:endParaRPr>
          </a:p>
        </p:txBody>
      </p:sp>
      <p:sp>
        <p:nvSpPr>
          <p:cNvPr id="202" name="CustomShape 5"/>
          <p:cNvSpPr/>
          <p:nvPr/>
        </p:nvSpPr>
        <p:spPr>
          <a:xfrm>
            <a:off x="460080" y="4786560"/>
            <a:ext cx="7845480" cy="448560"/>
          </a:xfrm>
          <a:prstGeom prst="rect">
            <a:avLst/>
          </a:prstGeom>
          <a:noFill/>
          <a:ln>
            <a:noFill/>
          </a:ln>
          <a:effectLst>
            <a:glow rad="63500">
              <a:schemeClr val="tx1">
                <a:lumMod val="85000"/>
                <a:lumOff val="1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90000"/>
              </a:lnSpc>
            </a:pPr>
            <a:r>
              <a:rPr lang="pt-BR" sz="2400" b="0" strike="noStrike" spc="-1">
                <a:solidFill>
                  <a:srgbClr val="0C4DA2"/>
                </a:solidFill>
                <a:latin typeface="Arial"/>
                <a:ea typeface="DejaVu Sans"/>
              </a:rPr>
              <a:t>rafaelluiz_go@hotmail.com</a:t>
            </a:r>
            <a:endParaRPr lang="pt-BR" sz="24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CustomShape 1"/>
          <p:cNvSpPr/>
          <p:nvPr/>
        </p:nvSpPr>
        <p:spPr>
          <a:xfrm>
            <a:off x="8306280" y="6592680"/>
            <a:ext cx="775440" cy="239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B1FF22CD-8A22-4D51-9A5E-1D11E5E8D0D6}" type="slidenum">
              <a:rPr lang="pt-BR" sz="1400" b="0" strike="noStrike" spc="-1">
                <a:solidFill>
                  <a:srgbClr val="8B8B8B"/>
                </a:solidFill>
                <a:latin typeface="Arial"/>
                <a:ea typeface="DejaVu Sans"/>
              </a:rPr>
              <a:t>2</a:t>
            </a:fld>
            <a:endParaRPr lang="pt-BR" sz="1400" b="0" strike="noStrike" spc="-1">
              <a:latin typeface="Arial"/>
            </a:endParaRPr>
          </a:p>
        </p:txBody>
      </p:sp>
      <p:sp>
        <p:nvSpPr>
          <p:cNvPr id="99" name="CustomShape 2"/>
          <p:cNvSpPr/>
          <p:nvPr/>
        </p:nvSpPr>
        <p:spPr>
          <a:xfrm>
            <a:off x="307800" y="1317960"/>
            <a:ext cx="4501663" cy="545813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55000" lnSpcReduction="20000"/>
          </a:bodyPr>
          <a:lstStyle/>
          <a:p>
            <a:pPr marL="457200" indent="-456120" algn="just">
              <a:lnSpc>
                <a:spcPct val="120000"/>
              </a:lnSpc>
              <a:spcBef>
                <a:spcPts val="1001"/>
              </a:spcBef>
              <a:buClr>
                <a:srgbClr val="E85412"/>
              </a:buClr>
              <a:buFont typeface="Arial"/>
              <a:buChar char="►"/>
            </a:pPr>
            <a:r>
              <a:rPr lang="pt-BR" sz="3800" spc="-1" dirty="0">
                <a:solidFill>
                  <a:srgbClr val="000000"/>
                </a:solidFill>
              </a:rPr>
              <a:t>As cerâmicas refratárias são fundamentais para os processos produtivos de diversos materiais.</a:t>
            </a:r>
          </a:p>
          <a:p>
            <a:pPr marL="457200" indent="-456120" algn="just">
              <a:lnSpc>
                <a:spcPct val="120000"/>
              </a:lnSpc>
              <a:spcBef>
                <a:spcPts val="1001"/>
              </a:spcBef>
              <a:buClr>
                <a:srgbClr val="E85412"/>
              </a:buClr>
              <a:buFont typeface="Arial"/>
              <a:buChar char="►"/>
            </a:pPr>
            <a:r>
              <a:rPr lang="pt-BR" sz="3800" spc="-1" dirty="0">
                <a:solidFill>
                  <a:srgbClr val="000000"/>
                </a:solidFill>
              </a:rPr>
              <a:t>Podem ser aplicadas para a produção de aço, ferro, metais não ferrosos, ligas, fundições, indústria petroquímica, indústria de cimento, incineradores, processamento de minerais, geração de energia, na indústria bélica e afins, cerâmicas, cimento e dentre outros.</a:t>
            </a:r>
          </a:p>
          <a:p>
            <a:pPr marL="457200" indent="-456120" algn="just">
              <a:lnSpc>
                <a:spcPct val="90000"/>
              </a:lnSpc>
              <a:spcBef>
                <a:spcPts val="1001"/>
              </a:spcBef>
              <a:buClr>
                <a:srgbClr val="E85412"/>
              </a:buClr>
              <a:buFont typeface="Arial"/>
              <a:buChar char="►"/>
            </a:pPr>
            <a:endParaRPr lang="pt-BR" sz="2800" spc="-1" dirty="0">
              <a:solidFill>
                <a:srgbClr val="000000"/>
              </a:solidFill>
            </a:endParaRPr>
          </a:p>
        </p:txBody>
      </p:sp>
      <p:sp>
        <p:nvSpPr>
          <p:cNvPr id="100" name="CustomShape 3"/>
          <p:cNvSpPr/>
          <p:nvPr/>
        </p:nvSpPr>
        <p:spPr>
          <a:xfrm>
            <a:off x="2341800" y="265653"/>
            <a:ext cx="6739920" cy="10523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1080">
              <a:lnSpc>
                <a:spcPct val="90000"/>
              </a:lnSpc>
              <a:spcBef>
                <a:spcPts val="1001"/>
              </a:spcBef>
              <a:buClr>
                <a:srgbClr val="E85412"/>
              </a:buClr>
            </a:pPr>
            <a:r>
              <a:rPr lang="pt-BR" sz="2800" b="1" spc="-1" dirty="0">
                <a:solidFill>
                  <a:srgbClr val="000000"/>
                </a:solidFill>
              </a:rPr>
              <a:t>Cerâmicas Refratárias</a:t>
            </a:r>
            <a:endParaRPr lang="pt-BR" sz="2800" b="1" spc="-1" dirty="0"/>
          </a:p>
        </p:txBody>
      </p:sp>
      <p:sp>
        <p:nvSpPr>
          <p:cNvPr id="101" name="CustomShape 4"/>
          <p:cNvSpPr/>
          <p:nvPr/>
        </p:nvSpPr>
        <p:spPr>
          <a:xfrm>
            <a:off x="0" y="6599880"/>
            <a:ext cx="5338440" cy="257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pt-BR" sz="1100" b="1" spc="-1" dirty="0">
                <a:solidFill>
                  <a:srgbClr val="FFFFFF"/>
                </a:solidFill>
              </a:rPr>
              <a:t>Rafael Oliveira, </a:t>
            </a:r>
            <a:r>
              <a:rPr lang="pt-BR" sz="1100" b="1" spc="-1" dirty="0" err="1">
                <a:solidFill>
                  <a:srgbClr val="FFFFFF"/>
                </a:solidFill>
              </a:rPr>
              <a:t>University</a:t>
            </a:r>
            <a:r>
              <a:rPr lang="pt-BR" sz="1100" b="1" spc="-1" dirty="0">
                <a:solidFill>
                  <a:srgbClr val="FFFFFF"/>
                </a:solidFill>
              </a:rPr>
              <a:t> </a:t>
            </a:r>
            <a:r>
              <a:rPr lang="pt-BR" sz="1100" b="1" spc="-1" dirty="0" err="1">
                <a:solidFill>
                  <a:srgbClr val="FFFFFF"/>
                </a:solidFill>
              </a:rPr>
              <a:t>of</a:t>
            </a:r>
            <a:r>
              <a:rPr lang="pt-BR" sz="1100" b="1" spc="-1" dirty="0">
                <a:solidFill>
                  <a:srgbClr val="FFFFFF"/>
                </a:solidFill>
              </a:rPr>
              <a:t> Coimbra, ATHOR Project, </a:t>
            </a:r>
            <a:r>
              <a:rPr lang="pt-BR" sz="1100" b="1" spc="-1" dirty="0" err="1">
                <a:solidFill>
                  <a:srgbClr val="FFFFFF"/>
                </a:solidFill>
              </a:rPr>
              <a:t>November</a:t>
            </a:r>
            <a:r>
              <a:rPr lang="pt-BR" sz="1100" b="1" spc="-1" dirty="0">
                <a:solidFill>
                  <a:srgbClr val="FFFFFF"/>
                </a:solidFill>
              </a:rPr>
              <a:t> 2018</a:t>
            </a:r>
            <a:endParaRPr lang="pt-BR" sz="1100" spc="-1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6734B190-5FB8-4B54-A58D-8A16667980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342"/>
          <a:stretch/>
        </p:blipFill>
        <p:spPr>
          <a:xfrm>
            <a:off x="4844630" y="1112592"/>
            <a:ext cx="4272257" cy="5458137"/>
          </a:xfrm>
          <a:prstGeom prst="rect">
            <a:avLst/>
          </a:prstGeom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id="{1B4FF361-AD11-4982-B5FC-91AFAFAC1B35}"/>
              </a:ext>
            </a:extLst>
          </p:cNvPr>
          <p:cNvSpPr/>
          <p:nvPr/>
        </p:nvSpPr>
        <p:spPr>
          <a:xfrm>
            <a:off x="5794630" y="6107021"/>
            <a:ext cx="25116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pc="-1" dirty="0">
                <a:solidFill>
                  <a:schemeClr val="bg1"/>
                </a:solidFill>
              </a:rPr>
              <a:t> Foto por Viktor </a:t>
            </a:r>
            <a:r>
              <a:rPr lang="pt-BR" spc="-1" dirty="0" err="1">
                <a:solidFill>
                  <a:schemeClr val="bg1"/>
                </a:solidFill>
              </a:rPr>
              <a:t>Mácha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89280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CustomShape 1"/>
          <p:cNvSpPr/>
          <p:nvPr/>
        </p:nvSpPr>
        <p:spPr>
          <a:xfrm>
            <a:off x="8306280" y="6592680"/>
            <a:ext cx="775440" cy="239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B1FF22CD-8A22-4D51-9A5E-1D11E5E8D0D6}" type="slidenum">
              <a:rPr lang="pt-BR" sz="1400" b="0" strike="noStrike" spc="-1">
                <a:solidFill>
                  <a:srgbClr val="8B8B8B"/>
                </a:solidFill>
                <a:latin typeface="Arial"/>
                <a:ea typeface="DejaVu Sans"/>
              </a:rPr>
              <a:t>3</a:t>
            </a:fld>
            <a:endParaRPr lang="pt-BR" sz="1400" b="0" strike="noStrike" spc="-1">
              <a:latin typeface="Arial"/>
            </a:endParaRPr>
          </a:p>
        </p:txBody>
      </p:sp>
      <p:sp>
        <p:nvSpPr>
          <p:cNvPr id="99" name="CustomShape 2"/>
          <p:cNvSpPr/>
          <p:nvPr/>
        </p:nvSpPr>
        <p:spPr>
          <a:xfrm>
            <a:off x="307800" y="1317960"/>
            <a:ext cx="4275516" cy="492978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marL="457200" indent="-456120">
              <a:lnSpc>
                <a:spcPct val="90000"/>
              </a:lnSpc>
              <a:spcBef>
                <a:spcPts val="1001"/>
              </a:spcBef>
              <a:buClr>
                <a:srgbClr val="E85412"/>
              </a:buClr>
              <a:buFont typeface="Arial"/>
              <a:buChar char="►"/>
            </a:pPr>
            <a:r>
              <a:rPr lang="pt-BR" sz="2000" spc="-1" dirty="0">
                <a:solidFill>
                  <a:srgbClr val="000000"/>
                </a:solidFill>
              </a:rPr>
              <a:t>Classificação das cerâmicas refratárias</a:t>
            </a:r>
          </a:p>
          <a:p>
            <a:pPr marL="914400" lvl="1" indent="-456120">
              <a:lnSpc>
                <a:spcPct val="90000"/>
              </a:lnSpc>
              <a:spcBef>
                <a:spcPts val="1001"/>
              </a:spcBef>
              <a:buClr>
                <a:srgbClr val="E85412"/>
              </a:buClr>
              <a:buFont typeface="Arial"/>
              <a:buChar char="►"/>
            </a:pPr>
            <a:r>
              <a:rPr lang="pt-BR" sz="2000" spc="-1" dirty="0">
                <a:solidFill>
                  <a:srgbClr val="000000"/>
                </a:solidFill>
              </a:rPr>
              <a:t>Forma</a:t>
            </a:r>
          </a:p>
          <a:p>
            <a:pPr marL="914400" lvl="1" indent="-456120">
              <a:lnSpc>
                <a:spcPct val="90000"/>
              </a:lnSpc>
              <a:spcBef>
                <a:spcPts val="1001"/>
              </a:spcBef>
              <a:buClr>
                <a:srgbClr val="E85412"/>
              </a:buClr>
              <a:buFont typeface="Arial"/>
              <a:buChar char="►"/>
            </a:pPr>
            <a:r>
              <a:rPr lang="pt-BR" sz="2000" spc="-1" dirty="0">
                <a:solidFill>
                  <a:srgbClr val="000000"/>
                </a:solidFill>
              </a:rPr>
              <a:t>Natureza química</a:t>
            </a:r>
          </a:p>
          <a:p>
            <a:pPr marL="457200" indent="-456120">
              <a:lnSpc>
                <a:spcPct val="90000"/>
              </a:lnSpc>
              <a:spcBef>
                <a:spcPts val="1001"/>
              </a:spcBef>
              <a:buClr>
                <a:srgbClr val="E85412"/>
              </a:buClr>
              <a:buFont typeface="Arial"/>
              <a:buChar char="►"/>
            </a:pPr>
            <a:r>
              <a:rPr lang="pt-BR" sz="2000" spc="-1" dirty="0">
                <a:solidFill>
                  <a:srgbClr val="000000"/>
                </a:solidFill>
              </a:rPr>
              <a:t>Aplicações industriais de Refratários</a:t>
            </a:r>
          </a:p>
          <a:p>
            <a:pPr marL="914400" lvl="1" indent="-456120">
              <a:lnSpc>
                <a:spcPct val="90000"/>
              </a:lnSpc>
              <a:spcBef>
                <a:spcPts val="1001"/>
              </a:spcBef>
              <a:buClr>
                <a:srgbClr val="E85412"/>
              </a:buClr>
              <a:buFont typeface="Arial"/>
              <a:buChar char="►"/>
            </a:pPr>
            <a:r>
              <a:rPr lang="pt-BR" sz="2000" spc="-1" dirty="0">
                <a:solidFill>
                  <a:srgbClr val="000000"/>
                </a:solidFill>
              </a:rPr>
              <a:t>Sílica</a:t>
            </a:r>
          </a:p>
          <a:p>
            <a:pPr marL="914400" lvl="1" indent="-456120">
              <a:lnSpc>
                <a:spcPct val="90000"/>
              </a:lnSpc>
              <a:spcBef>
                <a:spcPts val="1001"/>
              </a:spcBef>
              <a:buClr>
                <a:srgbClr val="E85412"/>
              </a:buClr>
              <a:buFont typeface="Arial"/>
              <a:buChar char="►"/>
            </a:pPr>
            <a:r>
              <a:rPr lang="pt-BR" sz="2000" spc="-1" dirty="0">
                <a:solidFill>
                  <a:srgbClr val="000000"/>
                </a:solidFill>
              </a:rPr>
              <a:t>Sílica Fundida</a:t>
            </a:r>
          </a:p>
          <a:p>
            <a:pPr marL="914400" lvl="1" indent="-456120">
              <a:lnSpc>
                <a:spcPct val="90000"/>
              </a:lnSpc>
              <a:spcBef>
                <a:spcPts val="1001"/>
              </a:spcBef>
              <a:buClr>
                <a:srgbClr val="E85412"/>
              </a:buClr>
              <a:buFont typeface="Arial"/>
              <a:buChar char="►"/>
            </a:pPr>
            <a:r>
              <a:rPr lang="pt-BR" sz="2000" spc="-1" dirty="0">
                <a:solidFill>
                  <a:srgbClr val="000000"/>
                </a:solidFill>
              </a:rPr>
              <a:t>Alumina</a:t>
            </a:r>
          </a:p>
          <a:p>
            <a:pPr marL="914400" lvl="1" indent="-456120">
              <a:lnSpc>
                <a:spcPct val="90000"/>
              </a:lnSpc>
              <a:spcBef>
                <a:spcPts val="1001"/>
              </a:spcBef>
              <a:buClr>
                <a:srgbClr val="E85412"/>
              </a:buClr>
              <a:buFont typeface="Arial"/>
              <a:buChar char="►"/>
            </a:pPr>
            <a:r>
              <a:rPr lang="pt-BR" sz="2000" spc="-1" dirty="0">
                <a:solidFill>
                  <a:srgbClr val="000000"/>
                </a:solidFill>
              </a:rPr>
              <a:t>Alta Alumina</a:t>
            </a:r>
          </a:p>
          <a:p>
            <a:pPr marL="914400" lvl="1" indent="-456120">
              <a:lnSpc>
                <a:spcPct val="90000"/>
              </a:lnSpc>
              <a:spcBef>
                <a:spcPts val="1001"/>
              </a:spcBef>
              <a:buClr>
                <a:srgbClr val="E85412"/>
              </a:buClr>
              <a:buFont typeface="Arial"/>
              <a:buChar char="►"/>
            </a:pPr>
            <a:r>
              <a:rPr lang="pt-BR" sz="2000" spc="-1" dirty="0">
                <a:solidFill>
                  <a:srgbClr val="000000"/>
                </a:solidFill>
              </a:rPr>
              <a:t>Zircônia</a:t>
            </a:r>
          </a:p>
          <a:p>
            <a:pPr marL="914400" lvl="1" indent="-456120">
              <a:lnSpc>
                <a:spcPct val="90000"/>
              </a:lnSpc>
              <a:spcBef>
                <a:spcPts val="1001"/>
              </a:spcBef>
              <a:buClr>
                <a:srgbClr val="E85412"/>
              </a:buClr>
              <a:buFont typeface="Arial"/>
              <a:buChar char="►"/>
            </a:pPr>
            <a:r>
              <a:rPr lang="pt-BR" sz="2000" spc="-1" dirty="0">
                <a:solidFill>
                  <a:srgbClr val="000000"/>
                </a:solidFill>
              </a:rPr>
              <a:t>Magnésia</a:t>
            </a:r>
          </a:p>
          <a:p>
            <a:pPr marL="914400" lvl="1" indent="-456120">
              <a:lnSpc>
                <a:spcPct val="90000"/>
              </a:lnSpc>
              <a:spcBef>
                <a:spcPts val="1001"/>
              </a:spcBef>
              <a:buClr>
                <a:srgbClr val="E85412"/>
              </a:buClr>
              <a:buFont typeface="Arial"/>
              <a:buChar char="►"/>
            </a:pPr>
            <a:r>
              <a:rPr lang="pt-BR" sz="2000" spc="-1" dirty="0">
                <a:solidFill>
                  <a:srgbClr val="000000"/>
                </a:solidFill>
              </a:rPr>
              <a:t>Dolomita</a:t>
            </a:r>
          </a:p>
          <a:p>
            <a:pPr marL="914400" lvl="1" indent="-456120">
              <a:lnSpc>
                <a:spcPct val="90000"/>
              </a:lnSpc>
              <a:spcBef>
                <a:spcPts val="1001"/>
              </a:spcBef>
              <a:buClr>
                <a:srgbClr val="E85412"/>
              </a:buClr>
              <a:buFont typeface="Arial"/>
              <a:buChar char="►"/>
            </a:pPr>
            <a:endParaRPr lang="pt-BR" sz="2400" spc="-1" dirty="0">
              <a:solidFill>
                <a:srgbClr val="000000"/>
              </a:solidFill>
            </a:endParaRPr>
          </a:p>
          <a:p>
            <a:pPr marL="914400" lvl="1" indent="-456120">
              <a:lnSpc>
                <a:spcPct val="90000"/>
              </a:lnSpc>
              <a:spcBef>
                <a:spcPts val="1001"/>
              </a:spcBef>
              <a:buClr>
                <a:srgbClr val="E85412"/>
              </a:buClr>
              <a:buFont typeface="Arial"/>
              <a:buChar char="►"/>
            </a:pPr>
            <a:endParaRPr lang="pt-BR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6120">
              <a:lnSpc>
                <a:spcPct val="90000"/>
              </a:lnSpc>
              <a:spcBef>
                <a:spcPts val="1001"/>
              </a:spcBef>
              <a:buClr>
                <a:srgbClr val="E85412"/>
              </a:buClr>
              <a:buFont typeface="Arial"/>
              <a:buChar char="►"/>
            </a:pPr>
            <a:endParaRPr lang="pt-BR" sz="28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pt-BR" sz="28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pt-BR" sz="2800" b="0" strike="noStrike" spc="-1" dirty="0">
              <a:latin typeface="Arial"/>
            </a:endParaRPr>
          </a:p>
        </p:txBody>
      </p:sp>
      <p:sp>
        <p:nvSpPr>
          <p:cNvPr id="100" name="CustomShape 3"/>
          <p:cNvSpPr/>
          <p:nvPr/>
        </p:nvSpPr>
        <p:spPr>
          <a:xfrm>
            <a:off x="2096280" y="265653"/>
            <a:ext cx="6739920" cy="10523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1080">
              <a:lnSpc>
                <a:spcPct val="90000"/>
              </a:lnSpc>
              <a:spcBef>
                <a:spcPts val="1001"/>
              </a:spcBef>
              <a:buClr>
                <a:srgbClr val="E85412"/>
              </a:buClr>
            </a:pPr>
            <a:r>
              <a:rPr lang="pt-BR" sz="2800" b="1" spc="-1" dirty="0">
                <a:solidFill>
                  <a:srgbClr val="000000"/>
                </a:solidFill>
              </a:rPr>
              <a:t>Conteúdo</a:t>
            </a:r>
            <a:endParaRPr lang="pt-BR" sz="2800" b="1" spc="-1" dirty="0"/>
          </a:p>
        </p:txBody>
      </p:sp>
      <p:sp>
        <p:nvSpPr>
          <p:cNvPr id="101" name="CustomShape 4"/>
          <p:cNvSpPr/>
          <p:nvPr/>
        </p:nvSpPr>
        <p:spPr>
          <a:xfrm>
            <a:off x="0" y="6599880"/>
            <a:ext cx="5338440" cy="257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pt-BR" sz="1100" b="1" spc="-1" dirty="0">
                <a:solidFill>
                  <a:srgbClr val="FFFFFF"/>
                </a:solidFill>
              </a:rPr>
              <a:t>Rafael Oliveira, </a:t>
            </a:r>
            <a:r>
              <a:rPr lang="pt-BR" sz="1100" b="1" spc="-1" dirty="0" err="1">
                <a:solidFill>
                  <a:srgbClr val="FFFFFF"/>
                </a:solidFill>
              </a:rPr>
              <a:t>University</a:t>
            </a:r>
            <a:r>
              <a:rPr lang="pt-BR" sz="1100" b="1" spc="-1" dirty="0">
                <a:solidFill>
                  <a:srgbClr val="FFFFFF"/>
                </a:solidFill>
              </a:rPr>
              <a:t> </a:t>
            </a:r>
            <a:r>
              <a:rPr lang="pt-BR" sz="1100" b="1" spc="-1" dirty="0" err="1">
                <a:solidFill>
                  <a:srgbClr val="FFFFFF"/>
                </a:solidFill>
              </a:rPr>
              <a:t>of</a:t>
            </a:r>
            <a:r>
              <a:rPr lang="pt-BR" sz="1100" b="1" spc="-1" dirty="0">
                <a:solidFill>
                  <a:srgbClr val="FFFFFF"/>
                </a:solidFill>
              </a:rPr>
              <a:t> Coimbra, ATHOR Project, </a:t>
            </a:r>
            <a:r>
              <a:rPr lang="pt-BR" sz="1100" b="1" spc="-1" dirty="0" err="1">
                <a:solidFill>
                  <a:srgbClr val="FFFFFF"/>
                </a:solidFill>
              </a:rPr>
              <a:t>November</a:t>
            </a:r>
            <a:r>
              <a:rPr lang="pt-BR" sz="1100" b="1" spc="-1" dirty="0">
                <a:solidFill>
                  <a:srgbClr val="FFFFFF"/>
                </a:solidFill>
              </a:rPr>
              <a:t> 2018</a:t>
            </a:r>
            <a:endParaRPr lang="pt-BR" sz="1100" spc="-1" dirty="0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74784D00-DC0C-446D-8D19-DA40217770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4329" y="1092877"/>
            <a:ext cx="4769595" cy="5499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04370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CustomShape 1"/>
          <p:cNvSpPr/>
          <p:nvPr/>
        </p:nvSpPr>
        <p:spPr>
          <a:xfrm>
            <a:off x="8306280" y="6592680"/>
            <a:ext cx="775440" cy="239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B1FF22CD-8A22-4D51-9A5E-1D11E5E8D0D6}" type="slidenum">
              <a:rPr lang="pt-BR" sz="1400" b="0" strike="noStrike" spc="-1">
                <a:solidFill>
                  <a:srgbClr val="8B8B8B"/>
                </a:solidFill>
                <a:latin typeface="Arial"/>
                <a:ea typeface="DejaVu Sans"/>
              </a:rPr>
              <a:t>4</a:t>
            </a:fld>
            <a:endParaRPr lang="pt-BR" sz="1400" b="0" strike="noStrike" spc="-1">
              <a:latin typeface="Arial"/>
            </a:endParaRPr>
          </a:p>
        </p:txBody>
      </p:sp>
      <p:sp>
        <p:nvSpPr>
          <p:cNvPr id="99" name="CustomShape 2"/>
          <p:cNvSpPr/>
          <p:nvPr/>
        </p:nvSpPr>
        <p:spPr>
          <a:xfrm>
            <a:off x="307800" y="1275756"/>
            <a:ext cx="4264200" cy="509690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457200" indent="-456120" algn="just">
              <a:lnSpc>
                <a:spcPct val="90000"/>
              </a:lnSpc>
              <a:spcBef>
                <a:spcPts val="1001"/>
              </a:spcBef>
              <a:buClr>
                <a:srgbClr val="E85412"/>
              </a:buClr>
              <a:buFont typeface="Arial"/>
              <a:buChar char="►"/>
            </a:pPr>
            <a:r>
              <a:rPr lang="pt-BR" b="1" spc="-1" dirty="0">
                <a:solidFill>
                  <a:srgbClr val="000000"/>
                </a:solidFill>
              </a:rPr>
              <a:t>Classificação quanto à forma:</a:t>
            </a:r>
          </a:p>
          <a:p>
            <a:pPr marL="457200" indent="-456120" algn="just">
              <a:lnSpc>
                <a:spcPct val="90000"/>
              </a:lnSpc>
              <a:spcBef>
                <a:spcPts val="1001"/>
              </a:spcBef>
              <a:buClr>
                <a:srgbClr val="E85412"/>
              </a:buClr>
              <a:buFont typeface="Arial"/>
              <a:buChar char="►"/>
            </a:pPr>
            <a:r>
              <a:rPr lang="pt-BR" i="1" u="sng" spc="-1" dirty="0">
                <a:solidFill>
                  <a:srgbClr val="000000"/>
                </a:solidFill>
              </a:rPr>
              <a:t>Produtos conformados</a:t>
            </a:r>
          </a:p>
          <a:p>
            <a:pPr marL="457200" indent="-456120" algn="just">
              <a:lnSpc>
                <a:spcPct val="90000"/>
              </a:lnSpc>
              <a:spcBef>
                <a:spcPts val="1001"/>
              </a:spcBef>
              <a:buClr>
                <a:srgbClr val="E85412"/>
              </a:buClr>
              <a:buFont typeface="Wingdings" panose="05000000000000000000" pitchFamily="2" charset="2"/>
              <a:buChar char="§"/>
            </a:pPr>
            <a:r>
              <a:rPr lang="pt-BR" i="1" spc="-1" dirty="0">
                <a:solidFill>
                  <a:srgbClr val="000000"/>
                </a:solidFill>
              </a:rPr>
              <a:t>São produzidos com forma definida</a:t>
            </a:r>
          </a:p>
          <a:p>
            <a:pPr marL="457200" indent="-456120" algn="just">
              <a:lnSpc>
                <a:spcPct val="90000"/>
              </a:lnSpc>
              <a:spcBef>
                <a:spcPts val="1001"/>
              </a:spcBef>
              <a:buClr>
                <a:srgbClr val="E85412"/>
              </a:buClr>
              <a:buFont typeface="Wingdings" panose="05000000000000000000" pitchFamily="2" charset="2"/>
              <a:buChar char="§"/>
            </a:pPr>
            <a:r>
              <a:rPr lang="pt-BR" i="1" spc="-1" dirty="0">
                <a:solidFill>
                  <a:srgbClr val="000000"/>
                </a:solidFill>
              </a:rPr>
              <a:t>Tijolos, placas, blocos, tubos e formas mais complexas</a:t>
            </a:r>
          </a:p>
          <a:p>
            <a:pPr marL="457200" indent="-456120" algn="just">
              <a:lnSpc>
                <a:spcPct val="90000"/>
              </a:lnSpc>
              <a:spcBef>
                <a:spcPts val="1001"/>
              </a:spcBef>
              <a:buClr>
                <a:srgbClr val="E85412"/>
              </a:buClr>
              <a:buFont typeface="Wingdings" panose="05000000000000000000" pitchFamily="2" charset="2"/>
              <a:buChar char="§"/>
            </a:pPr>
            <a:endParaRPr lang="pt-BR" sz="1600" i="1" spc="-1" dirty="0">
              <a:solidFill>
                <a:srgbClr val="000000"/>
              </a:solidFill>
            </a:endParaRPr>
          </a:p>
          <a:p>
            <a:pPr marL="457200" indent="-456120" algn="just">
              <a:lnSpc>
                <a:spcPct val="90000"/>
              </a:lnSpc>
              <a:spcBef>
                <a:spcPts val="1001"/>
              </a:spcBef>
              <a:buClr>
                <a:srgbClr val="E85412"/>
              </a:buClr>
              <a:buFont typeface="Arial"/>
              <a:buChar char="►"/>
            </a:pPr>
            <a:r>
              <a:rPr lang="pt-BR" i="1" u="sng" spc="-1" dirty="0">
                <a:solidFill>
                  <a:srgbClr val="000000"/>
                </a:solidFill>
              </a:rPr>
              <a:t>Produtos não-conformados</a:t>
            </a:r>
          </a:p>
          <a:p>
            <a:pPr marL="457200" indent="-456120" algn="just">
              <a:lnSpc>
                <a:spcPct val="90000"/>
              </a:lnSpc>
              <a:spcBef>
                <a:spcPts val="1001"/>
              </a:spcBef>
              <a:buClr>
                <a:srgbClr val="E85412"/>
              </a:buClr>
              <a:buFont typeface="Wingdings" panose="05000000000000000000" pitchFamily="2" charset="2"/>
              <a:buChar char="§"/>
            </a:pPr>
            <a:r>
              <a:rPr lang="pt-BR" i="1" spc="-1" dirty="0">
                <a:solidFill>
                  <a:srgbClr val="000000"/>
                </a:solidFill>
              </a:rPr>
              <a:t>São moldados durante a aplicação</a:t>
            </a:r>
          </a:p>
          <a:p>
            <a:pPr marL="457200" indent="-456120" algn="just">
              <a:lnSpc>
                <a:spcPct val="90000"/>
              </a:lnSpc>
              <a:spcBef>
                <a:spcPts val="1001"/>
              </a:spcBef>
              <a:buClr>
                <a:srgbClr val="E85412"/>
              </a:buClr>
              <a:buFont typeface="Wingdings" panose="05000000000000000000" pitchFamily="2" charset="2"/>
              <a:buChar char="§"/>
            </a:pPr>
            <a:r>
              <a:rPr lang="pt-BR" i="1" spc="-1" dirty="0">
                <a:solidFill>
                  <a:srgbClr val="000000"/>
                </a:solidFill>
              </a:rPr>
              <a:t>Concretos, argamassas, massas de projeção, massas plásticas e afins.</a:t>
            </a:r>
          </a:p>
          <a:p>
            <a:pPr marL="457200" indent="-456120" algn="just">
              <a:lnSpc>
                <a:spcPct val="90000"/>
              </a:lnSpc>
              <a:spcBef>
                <a:spcPts val="1001"/>
              </a:spcBef>
              <a:buClr>
                <a:srgbClr val="E85412"/>
              </a:buClr>
              <a:buFont typeface="Wingdings" panose="05000000000000000000" pitchFamily="2" charset="2"/>
              <a:buChar char="§"/>
            </a:pPr>
            <a:r>
              <a:rPr lang="pt-BR" b="1" i="1" spc="-1" dirty="0">
                <a:solidFill>
                  <a:srgbClr val="92D050"/>
                </a:solidFill>
              </a:rPr>
              <a:t>+</a:t>
            </a:r>
            <a:r>
              <a:rPr lang="pt-BR" i="1" spc="-1" dirty="0">
                <a:solidFill>
                  <a:srgbClr val="000000"/>
                </a:solidFill>
              </a:rPr>
              <a:t> Não precisam de juntas de dilatação, apresentam facilidade construtiva, adequação à diversas formas geométricas.</a:t>
            </a:r>
          </a:p>
          <a:p>
            <a:pPr marL="457200" indent="-456120" algn="just">
              <a:lnSpc>
                <a:spcPct val="90000"/>
              </a:lnSpc>
              <a:spcBef>
                <a:spcPts val="1001"/>
              </a:spcBef>
              <a:buClr>
                <a:srgbClr val="E85412"/>
              </a:buClr>
              <a:buFont typeface="Wingdings" panose="05000000000000000000" pitchFamily="2" charset="2"/>
              <a:buChar char="§"/>
            </a:pPr>
            <a:r>
              <a:rPr lang="pt-BR" b="1" i="1" spc="-1" dirty="0">
                <a:solidFill>
                  <a:srgbClr val="FF0000"/>
                </a:solidFill>
              </a:rPr>
              <a:t>-</a:t>
            </a:r>
            <a:r>
              <a:rPr lang="pt-BR" i="1" spc="-1" dirty="0">
                <a:solidFill>
                  <a:srgbClr val="000000"/>
                </a:solidFill>
              </a:rPr>
              <a:t> Precisam de tempo de cura</a:t>
            </a:r>
          </a:p>
          <a:p>
            <a:pPr marL="1371600" lvl="2" indent="-456120" algn="just">
              <a:lnSpc>
                <a:spcPct val="90000"/>
              </a:lnSpc>
              <a:spcBef>
                <a:spcPts val="1001"/>
              </a:spcBef>
              <a:buClr>
                <a:srgbClr val="E85412"/>
              </a:buClr>
              <a:buFont typeface="Arial"/>
              <a:buChar char="►"/>
            </a:pPr>
            <a:endParaRPr lang="pt-BR" i="1" spc="-1" dirty="0">
              <a:solidFill>
                <a:srgbClr val="000000"/>
              </a:solidFill>
            </a:endParaRPr>
          </a:p>
          <a:p>
            <a:pPr marL="914400" lvl="1" indent="-456120" algn="just">
              <a:lnSpc>
                <a:spcPct val="90000"/>
              </a:lnSpc>
              <a:spcBef>
                <a:spcPts val="1001"/>
              </a:spcBef>
              <a:buClr>
                <a:srgbClr val="E85412"/>
              </a:buClr>
              <a:buFont typeface="Arial"/>
              <a:buChar char="►"/>
            </a:pPr>
            <a:endParaRPr lang="pt-BR" i="1" spc="-1" dirty="0">
              <a:solidFill>
                <a:srgbClr val="000000"/>
              </a:solidFill>
            </a:endParaRPr>
          </a:p>
        </p:txBody>
      </p:sp>
      <p:sp>
        <p:nvSpPr>
          <p:cNvPr id="100" name="CustomShape 3"/>
          <p:cNvSpPr/>
          <p:nvPr/>
        </p:nvSpPr>
        <p:spPr>
          <a:xfrm>
            <a:off x="2341800" y="146673"/>
            <a:ext cx="6739920" cy="10523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1080">
              <a:lnSpc>
                <a:spcPct val="90000"/>
              </a:lnSpc>
              <a:spcBef>
                <a:spcPts val="1001"/>
              </a:spcBef>
              <a:buClr>
                <a:srgbClr val="E85412"/>
              </a:buClr>
            </a:pPr>
            <a:r>
              <a:rPr lang="pt-BR" sz="2800" b="1" spc="-1" dirty="0">
                <a:solidFill>
                  <a:srgbClr val="000000"/>
                </a:solidFill>
              </a:rPr>
              <a:t>Classificação dos Materiais Refratários</a:t>
            </a:r>
            <a:endParaRPr lang="pt-BR" sz="2800" b="1" spc="-1" dirty="0"/>
          </a:p>
        </p:txBody>
      </p:sp>
      <p:sp>
        <p:nvSpPr>
          <p:cNvPr id="101" name="CustomShape 4"/>
          <p:cNvSpPr/>
          <p:nvPr/>
        </p:nvSpPr>
        <p:spPr>
          <a:xfrm>
            <a:off x="0" y="6599880"/>
            <a:ext cx="5338440" cy="257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pt-BR" sz="1100" b="1" spc="-1" dirty="0">
                <a:solidFill>
                  <a:srgbClr val="FFFFFF"/>
                </a:solidFill>
              </a:rPr>
              <a:t>Rafael Oliveira, </a:t>
            </a:r>
            <a:r>
              <a:rPr lang="pt-BR" sz="1100" b="1" spc="-1" dirty="0" err="1">
                <a:solidFill>
                  <a:srgbClr val="FFFFFF"/>
                </a:solidFill>
              </a:rPr>
              <a:t>University</a:t>
            </a:r>
            <a:r>
              <a:rPr lang="pt-BR" sz="1100" b="1" spc="-1" dirty="0">
                <a:solidFill>
                  <a:srgbClr val="FFFFFF"/>
                </a:solidFill>
              </a:rPr>
              <a:t> </a:t>
            </a:r>
            <a:r>
              <a:rPr lang="pt-BR" sz="1100" b="1" spc="-1" dirty="0" err="1">
                <a:solidFill>
                  <a:srgbClr val="FFFFFF"/>
                </a:solidFill>
              </a:rPr>
              <a:t>of</a:t>
            </a:r>
            <a:r>
              <a:rPr lang="pt-BR" sz="1100" b="1" spc="-1" dirty="0">
                <a:solidFill>
                  <a:srgbClr val="FFFFFF"/>
                </a:solidFill>
              </a:rPr>
              <a:t> Coimbra, ATHOR Project, </a:t>
            </a:r>
            <a:r>
              <a:rPr lang="pt-BR" sz="1100" b="1" spc="-1" dirty="0" err="1">
                <a:solidFill>
                  <a:srgbClr val="FFFFFF"/>
                </a:solidFill>
              </a:rPr>
              <a:t>November</a:t>
            </a:r>
            <a:r>
              <a:rPr lang="pt-BR" sz="1100" b="1" spc="-1" dirty="0">
                <a:solidFill>
                  <a:srgbClr val="FFFFFF"/>
                </a:solidFill>
              </a:rPr>
              <a:t> 2018</a:t>
            </a:r>
            <a:endParaRPr lang="pt-BR" sz="1100" spc="-1" dirty="0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77070856-4389-4D3A-B522-3E1A6F6364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0970" y="1317960"/>
            <a:ext cx="2290750" cy="2042964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BF9365C0-E787-4F24-BE75-3B9A26CEE7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9286" y="3479761"/>
            <a:ext cx="2643368" cy="3080048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CD6297A0-056B-4E15-95BF-B43A89E763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396726"/>
            <a:ext cx="2103560" cy="2042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33340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CustomShape 1"/>
          <p:cNvSpPr/>
          <p:nvPr/>
        </p:nvSpPr>
        <p:spPr>
          <a:xfrm>
            <a:off x="8306280" y="6592680"/>
            <a:ext cx="775440" cy="239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B1FF22CD-8A22-4D51-9A5E-1D11E5E8D0D6}" type="slidenum">
              <a:rPr lang="pt-BR" sz="1400" b="0" strike="noStrike" spc="-1">
                <a:solidFill>
                  <a:srgbClr val="8B8B8B"/>
                </a:solidFill>
                <a:latin typeface="Arial"/>
                <a:ea typeface="DejaVu Sans"/>
              </a:rPr>
              <a:t>5</a:t>
            </a:fld>
            <a:endParaRPr lang="pt-BR" sz="1400" b="0" strike="noStrike" spc="-1">
              <a:latin typeface="Arial"/>
            </a:endParaRPr>
          </a:p>
        </p:txBody>
      </p:sp>
      <p:sp>
        <p:nvSpPr>
          <p:cNvPr id="99" name="CustomShape 2"/>
          <p:cNvSpPr/>
          <p:nvPr/>
        </p:nvSpPr>
        <p:spPr>
          <a:xfrm>
            <a:off x="307799" y="1317960"/>
            <a:ext cx="6004873" cy="527471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457200" indent="-456120" algn="just">
              <a:lnSpc>
                <a:spcPct val="90000"/>
              </a:lnSpc>
              <a:spcBef>
                <a:spcPts val="1001"/>
              </a:spcBef>
              <a:buClr>
                <a:srgbClr val="E85412"/>
              </a:buClr>
              <a:buFont typeface="Arial"/>
              <a:buChar char="►"/>
            </a:pPr>
            <a:r>
              <a:rPr lang="pt-BR" b="1" spc="-1" dirty="0">
                <a:solidFill>
                  <a:srgbClr val="000000"/>
                </a:solidFill>
              </a:rPr>
              <a:t>Classificação quanto à natureza química:</a:t>
            </a:r>
          </a:p>
          <a:p>
            <a:pPr marL="457200" indent="-456120" algn="just">
              <a:lnSpc>
                <a:spcPct val="90000"/>
              </a:lnSpc>
              <a:spcBef>
                <a:spcPts val="1001"/>
              </a:spcBef>
              <a:buClr>
                <a:srgbClr val="E85412"/>
              </a:buClr>
              <a:buFont typeface="Wingdings" panose="05000000000000000000" pitchFamily="2" charset="2"/>
              <a:buChar char="§"/>
            </a:pPr>
            <a:r>
              <a:rPr lang="pt-BR" i="1" spc="-1" dirty="0">
                <a:solidFill>
                  <a:srgbClr val="000000"/>
                </a:solidFill>
              </a:rPr>
              <a:t>Classificação amplamente utilizada, pois fornece um entendimento claro da origem e natureza do produto</a:t>
            </a:r>
          </a:p>
          <a:p>
            <a:pPr marL="457200" indent="-456120" algn="just">
              <a:lnSpc>
                <a:spcPct val="90000"/>
              </a:lnSpc>
              <a:spcBef>
                <a:spcPts val="1001"/>
              </a:spcBef>
              <a:buClr>
                <a:srgbClr val="E85412"/>
              </a:buClr>
              <a:buFont typeface="Arial"/>
              <a:buChar char="►"/>
            </a:pPr>
            <a:r>
              <a:rPr lang="pt-BR" i="1" u="sng" spc="-1" dirty="0">
                <a:solidFill>
                  <a:srgbClr val="000000"/>
                </a:solidFill>
              </a:rPr>
              <a:t>Refratários ácidos</a:t>
            </a:r>
          </a:p>
          <a:p>
            <a:pPr marL="457200" indent="-456120" algn="just">
              <a:lnSpc>
                <a:spcPct val="90000"/>
              </a:lnSpc>
              <a:spcBef>
                <a:spcPts val="1001"/>
              </a:spcBef>
              <a:buClr>
                <a:srgbClr val="E85412"/>
              </a:buClr>
              <a:buFont typeface="Wingdings" panose="05000000000000000000" pitchFamily="2" charset="2"/>
              <a:buChar char="§"/>
            </a:pPr>
            <a:r>
              <a:rPr lang="pt-BR" i="1" spc="-1" dirty="0">
                <a:solidFill>
                  <a:srgbClr val="000000"/>
                </a:solidFill>
              </a:rPr>
              <a:t>Quantidade substancial de sílica</a:t>
            </a:r>
          </a:p>
          <a:p>
            <a:pPr marL="457200" indent="-456120" algn="just">
              <a:lnSpc>
                <a:spcPct val="90000"/>
              </a:lnSpc>
              <a:spcBef>
                <a:spcPts val="1001"/>
              </a:spcBef>
              <a:buClr>
                <a:srgbClr val="E85412"/>
              </a:buClr>
              <a:buFont typeface="Wingdings" panose="05000000000000000000" pitchFamily="2" charset="2"/>
              <a:buChar char="§"/>
            </a:pPr>
            <a:r>
              <a:rPr lang="pt-BR" i="1" spc="-1" dirty="0">
                <a:solidFill>
                  <a:srgbClr val="000000"/>
                </a:solidFill>
              </a:rPr>
              <a:t>Reagem quimicamente com refratários básicos, escórias básicas ou alcalinos em altas temperaturas</a:t>
            </a:r>
          </a:p>
          <a:p>
            <a:pPr marL="457200" indent="-456120" algn="just">
              <a:lnSpc>
                <a:spcPct val="90000"/>
              </a:lnSpc>
              <a:spcBef>
                <a:spcPts val="1001"/>
              </a:spcBef>
              <a:buClr>
                <a:srgbClr val="E85412"/>
              </a:buClr>
              <a:buFont typeface="Arial"/>
              <a:buChar char="►"/>
            </a:pPr>
            <a:r>
              <a:rPr lang="pt-BR" i="1" u="sng" spc="-1" dirty="0">
                <a:solidFill>
                  <a:srgbClr val="000000"/>
                </a:solidFill>
              </a:rPr>
              <a:t>Refratários alcalinos</a:t>
            </a:r>
          </a:p>
          <a:p>
            <a:pPr marL="457200" indent="-456120" algn="just">
              <a:lnSpc>
                <a:spcPct val="90000"/>
              </a:lnSpc>
              <a:spcBef>
                <a:spcPts val="1001"/>
              </a:spcBef>
              <a:buClr>
                <a:srgbClr val="E85412"/>
              </a:buClr>
              <a:buFont typeface="Wingdings" panose="05000000000000000000" pitchFamily="2" charset="2"/>
              <a:buChar char="§"/>
            </a:pPr>
            <a:r>
              <a:rPr lang="pt-BR" dirty="0"/>
              <a:t>Compostos por magnésia, óxido de cálcio, cromita, ou dolomita</a:t>
            </a:r>
          </a:p>
          <a:p>
            <a:pPr marL="457200" indent="-456120" algn="just">
              <a:lnSpc>
                <a:spcPct val="90000"/>
              </a:lnSpc>
              <a:spcBef>
                <a:spcPts val="1001"/>
              </a:spcBef>
              <a:buClr>
                <a:srgbClr val="E85412"/>
              </a:buClr>
              <a:buFont typeface="Wingdings" panose="05000000000000000000" pitchFamily="2" charset="2"/>
              <a:buChar char="§"/>
            </a:pPr>
            <a:r>
              <a:rPr lang="pt-BR" dirty="0"/>
              <a:t>Reagem quimicamente com refratários ácidos, escórias acidas, fluxo ácido;</a:t>
            </a:r>
            <a:endParaRPr lang="pt-BR" i="1" spc="-1" dirty="0">
              <a:solidFill>
                <a:srgbClr val="000000"/>
              </a:solidFill>
            </a:endParaRPr>
          </a:p>
          <a:p>
            <a:pPr marL="457200" indent="-456120" algn="just">
              <a:lnSpc>
                <a:spcPct val="90000"/>
              </a:lnSpc>
              <a:spcBef>
                <a:spcPts val="1001"/>
              </a:spcBef>
              <a:buClr>
                <a:srgbClr val="E85412"/>
              </a:buClr>
              <a:buFont typeface="Arial"/>
              <a:buChar char="►"/>
            </a:pPr>
            <a:r>
              <a:rPr lang="pt-BR" i="1" u="sng" spc="-1" dirty="0">
                <a:solidFill>
                  <a:srgbClr val="000000"/>
                </a:solidFill>
              </a:rPr>
              <a:t>Refratários neutros</a:t>
            </a:r>
          </a:p>
          <a:p>
            <a:pPr marL="457200" indent="-456120" algn="just">
              <a:lnSpc>
                <a:spcPct val="90000"/>
              </a:lnSpc>
              <a:spcBef>
                <a:spcPts val="1001"/>
              </a:spcBef>
              <a:buClr>
                <a:srgbClr val="E85412"/>
              </a:buClr>
              <a:buFont typeface="Wingdings" panose="05000000000000000000" pitchFamily="2" charset="2"/>
              <a:buChar char="§"/>
            </a:pPr>
            <a:r>
              <a:rPr lang="pt-BR" dirty="0"/>
              <a:t>Não apresentam reações químicas consideráveis com refratários ou escórias ácidos ou alcalinos em altas temperaturas </a:t>
            </a:r>
            <a:endParaRPr lang="pt-BR" i="1" spc="-1" dirty="0">
              <a:solidFill>
                <a:srgbClr val="000000"/>
              </a:solidFill>
            </a:endParaRPr>
          </a:p>
          <a:p>
            <a:pPr marL="1371600" lvl="2" indent="-456120" algn="just">
              <a:lnSpc>
                <a:spcPct val="90000"/>
              </a:lnSpc>
              <a:spcBef>
                <a:spcPts val="1001"/>
              </a:spcBef>
              <a:buClr>
                <a:srgbClr val="E85412"/>
              </a:buClr>
              <a:buFont typeface="Arial"/>
              <a:buChar char="►"/>
            </a:pPr>
            <a:endParaRPr lang="pt-BR" i="1" spc="-1" dirty="0">
              <a:solidFill>
                <a:srgbClr val="000000"/>
              </a:solidFill>
            </a:endParaRPr>
          </a:p>
          <a:p>
            <a:pPr marL="914400" lvl="1" indent="-456120" algn="just">
              <a:lnSpc>
                <a:spcPct val="90000"/>
              </a:lnSpc>
              <a:spcBef>
                <a:spcPts val="1001"/>
              </a:spcBef>
              <a:buClr>
                <a:srgbClr val="E85412"/>
              </a:buClr>
              <a:buFont typeface="Arial"/>
              <a:buChar char="►"/>
            </a:pPr>
            <a:endParaRPr lang="pt-BR" i="1" spc="-1" dirty="0">
              <a:solidFill>
                <a:srgbClr val="000000"/>
              </a:solidFill>
            </a:endParaRPr>
          </a:p>
        </p:txBody>
      </p:sp>
      <p:sp>
        <p:nvSpPr>
          <p:cNvPr id="100" name="CustomShape 3"/>
          <p:cNvSpPr/>
          <p:nvPr/>
        </p:nvSpPr>
        <p:spPr>
          <a:xfrm>
            <a:off x="2341800" y="146673"/>
            <a:ext cx="6739920" cy="10523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1080">
              <a:lnSpc>
                <a:spcPct val="90000"/>
              </a:lnSpc>
              <a:spcBef>
                <a:spcPts val="1001"/>
              </a:spcBef>
              <a:buClr>
                <a:srgbClr val="E85412"/>
              </a:buClr>
            </a:pPr>
            <a:r>
              <a:rPr lang="pt-BR" sz="2800" b="1" spc="-1" dirty="0">
                <a:solidFill>
                  <a:srgbClr val="000000"/>
                </a:solidFill>
              </a:rPr>
              <a:t>Classificação dos Materiais Refratários</a:t>
            </a:r>
            <a:endParaRPr lang="pt-BR" sz="2800" b="1" spc="-1" dirty="0"/>
          </a:p>
        </p:txBody>
      </p:sp>
      <p:sp>
        <p:nvSpPr>
          <p:cNvPr id="101" name="CustomShape 4"/>
          <p:cNvSpPr/>
          <p:nvPr/>
        </p:nvSpPr>
        <p:spPr>
          <a:xfrm>
            <a:off x="0" y="6599880"/>
            <a:ext cx="5338440" cy="257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pt-BR" sz="1100" b="1" spc="-1" dirty="0">
                <a:solidFill>
                  <a:srgbClr val="FFFFFF"/>
                </a:solidFill>
              </a:rPr>
              <a:t>Rafael Oliveira, </a:t>
            </a:r>
            <a:r>
              <a:rPr lang="pt-BR" sz="1100" b="1" spc="-1" dirty="0" err="1">
                <a:solidFill>
                  <a:srgbClr val="FFFFFF"/>
                </a:solidFill>
              </a:rPr>
              <a:t>University</a:t>
            </a:r>
            <a:r>
              <a:rPr lang="pt-BR" sz="1100" b="1" spc="-1" dirty="0">
                <a:solidFill>
                  <a:srgbClr val="FFFFFF"/>
                </a:solidFill>
              </a:rPr>
              <a:t> </a:t>
            </a:r>
            <a:r>
              <a:rPr lang="pt-BR" sz="1100" b="1" spc="-1" dirty="0" err="1">
                <a:solidFill>
                  <a:srgbClr val="FFFFFF"/>
                </a:solidFill>
              </a:rPr>
              <a:t>of</a:t>
            </a:r>
            <a:r>
              <a:rPr lang="pt-BR" sz="1100" b="1" spc="-1" dirty="0">
                <a:solidFill>
                  <a:srgbClr val="FFFFFF"/>
                </a:solidFill>
              </a:rPr>
              <a:t> Coimbra, ATHOR Project, </a:t>
            </a:r>
            <a:r>
              <a:rPr lang="pt-BR" sz="1100" b="1" spc="-1" dirty="0" err="1">
                <a:solidFill>
                  <a:srgbClr val="FFFFFF"/>
                </a:solidFill>
              </a:rPr>
              <a:t>November</a:t>
            </a:r>
            <a:r>
              <a:rPr lang="pt-BR" sz="1100" b="1" spc="-1" dirty="0">
                <a:solidFill>
                  <a:srgbClr val="FFFFFF"/>
                </a:solidFill>
              </a:rPr>
              <a:t> 2018</a:t>
            </a:r>
            <a:endParaRPr lang="pt-BR" sz="1100" spc="-1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6DEEB36C-59D1-4D89-AF5A-55A0919164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2672" y="1099904"/>
            <a:ext cx="2831328" cy="549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62503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CustomShape 1"/>
          <p:cNvSpPr/>
          <p:nvPr/>
        </p:nvSpPr>
        <p:spPr>
          <a:xfrm>
            <a:off x="8306280" y="6592680"/>
            <a:ext cx="775440" cy="239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B1FF22CD-8A22-4D51-9A5E-1D11E5E8D0D6}" type="slidenum">
              <a:rPr lang="pt-BR" sz="1400" b="0" strike="noStrike" spc="-1">
                <a:solidFill>
                  <a:srgbClr val="8B8B8B"/>
                </a:solidFill>
                <a:latin typeface="Arial"/>
                <a:ea typeface="DejaVu Sans"/>
              </a:rPr>
              <a:t>6</a:t>
            </a:fld>
            <a:endParaRPr lang="pt-BR" sz="1400" b="0" strike="noStrike" spc="-1">
              <a:latin typeface="Arial"/>
            </a:endParaRPr>
          </a:p>
        </p:txBody>
      </p:sp>
      <p:sp>
        <p:nvSpPr>
          <p:cNvPr id="99" name="CustomShape 2"/>
          <p:cNvSpPr/>
          <p:nvPr/>
        </p:nvSpPr>
        <p:spPr>
          <a:xfrm>
            <a:off x="307800" y="1317960"/>
            <a:ext cx="4738986" cy="527471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457200" indent="-456120" algn="just">
              <a:lnSpc>
                <a:spcPct val="90000"/>
              </a:lnSpc>
              <a:spcBef>
                <a:spcPts val="1001"/>
              </a:spcBef>
              <a:buClr>
                <a:srgbClr val="E85412"/>
              </a:buClr>
              <a:buFont typeface="Arial"/>
              <a:buChar char="►"/>
            </a:pPr>
            <a:r>
              <a:rPr lang="pt-BR" sz="1700" i="1" u="sng" spc="-1" dirty="0">
                <a:solidFill>
                  <a:srgbClr val="000000"/>
                </a:solidFill>
              </a:rPr>
              <a:t>Composição</a:t>
            </a:r>
          </a:p>
          <a:p>
            <a:pPr marL="457200" indent="-456120" algn="just">
              <a:lnSpc>
                <a:spcPct val="90000"/>
              </a:lnSpc>
              <a:spcBef>
                <a:spcPts val="1001"/>
              </a:spcBef>
              <a:buClr>
                <a:srgbClr val="E85412"/>
              </a:buClr>
              <a:buFont typeface="Wingdings" panose="05000000000000000000" pitchFamily="2" charset="2"/>
              <a:buChar char="§"/>
            </a:pPr>
            <a:r>
              <a:rPr lang="pt-BR" sz="1700" i="1" spc="-1" dirty="0">
                <a:solidFill>
                  <a:srgbClr val="000000"/>
                </a:solidFill>
              </a:rPr>
              <a:t>Compostos de pelo menos 93% de SiO</a:t>
            </a:r>
            <a:r>
              <a:rPr lang="pt-BR" sz="1200" i="1" spc="-1" dirty="0">
                <a:solidFill>
                  <a:srgbClr val="000000"/>
                </a:solidFill>
              </a:rPr>
              <a:t>2</a:t>
            </a:r>
          </a:p>
          <a:p>
            <a:pPr marL="457200" indent="-456120" algn="just">
              <a:lnSpc>
                <a:spcPct val="90000"/>
              </a:lnSpc>
              <a:spcBef>
                <a:spcPts val="1001"/>
              </a:spcBef>
              <a:buClr>
                <a:srgbClr val="E85412"/>
              </a:buClr>
              <a:buFont typeface="Arial"/>
              <a:buChar char="►"/>
            </a:pPr>
            <a:endParaRPr lang="pt-BR" sz="1700" i="1" u="sng" spc="-1" dirty="0">
              <a:solidFill>
                <a:srgbClr val="000000"/>
              </a:solidFill>
            </a:endParaRPr>
          </a:p>
          <a:p>
            <a:pPr marL="457200" indent="-456120" algn="just">
              <a:lnSpc>
                <a:spcPct val="90000"/>
              </a:lnSpc>
              <a:spcBef>
                <a:spcPts val="1001"/>
              </a:spcBef>
              <a:buClr>
                <a:srgbClr val="E85412"/>
              </a:buClr>
              <a:buFont typeface="Arial"/>
              <a:buChar char="►"/>
            </a:pPr>
            <a:r>
              <a:rPr lang="pt-BR" sz="1700" i="1" u="sng" spc="-1" dirty="0">
                <a:solidFill>
                  <a:srgbClr val="000000"/>
                </a:solidFill>
              </a:rPr>
              <a:t>Características Gerais</a:t>
            </a:r>
          </a:p>
          <a:p>
            <a:pPr marL="457200" indent="-456120" algn="just">
              <a:lnSpc>
                <a:spcPct val="90000"/>
              </a:lnSpc>
              <a:spcBef>
                <a:spcPts val="1001"/>
              </a:spcBef>
              <a:buClr>
                <a:srgbClr val="E85412"/>
              </a:buClr>
              <a:buFont typeface="Wingdings" panose="05000000000000000000" pitchFamily="2" charset="2"/>
              <a:buChar char="§"/>
            </a:pPr>
            <a:r>
              <a:rPr lang="pt-BR" sz="1700" i="1" spc="-1" dirty="0">
                <a:solidFill>
                  <a:srgbClr val="000000"/>
                </a:solidFill>
              </a:rPr>
              <a:t>Alta resistência em altas temperaturas</a:t>
            </a:r>
          </a:p>
          <a:p>
            <a:pPr marL="457200" indent="-456120" algn="just">
              <a:lnSpc>
                <a:spcPct val="90000"/>
              </a:lnSpc>
              <a:spcBef>
                <a:spcPts val="1001"/>
              </a:spcBef>
              <a:buClr>
                <a:srgbClr val="E85412"/>
              </a:buClr>
              <a:buFont typeface="Wingdings" panose="05000000000000000000" pitchFamily="2" charset="2"/>
              <a:buChar char="§"/>
            </a:pPr>
            <a:r>
              <a:rPr lang="pt-BR" sz="1700" i="1" spc="-1" dirty="0">
                <a:solidFill>
                  <a:srgbClr val="000000"/>
                </a:solidFill>
              </a:rPr>
              <a:t>Expansão residual e baixa densidade</a:t>
            </a:r>
          </a:p>
          <a:p>
            <a:pPr marL="457200" indent="-456120" algn="just">
              <a:lnSpc>
                <a:spcPct val="90000"/>
              </a:lnSpc>
              <a:spcBef>
                <a:spcPts val="1001"/>
              </a:spcBef>
              <a:buClr>
                <a:srgbClr val="E85412"/>
              </a:buClr>
              <a:buFont typeface="Wingdings" panose="05000000000000000000" pitchFamily="2" charset="2"/>
              <a:buChar char="§"/>
            </a:pPr>
            <a:r>
              <a:rPr lang="pt-BR" sz="1700" i="1" spc="-1" dirty="0">
                <a:solidFill>
                  <a:srgbClr val="000000"/>
                </a:solidFill>
              </a:rPr>
              <a:t>Baixo coeficiente de expansão em altas temperaturas</a:t>
            </a:r>
          </a:p>
          <a:p>
            <a:pPr marL="457200" indent="-456120" algn="just">
              <a:lnSpc>
                <a:spcPct val="90000"/>
              </a:lnSpc>
              <a:spcBef>
                <a:spcPts val="1001"/>
              </a:spcBef>
              <a:buClr>
                <a:srgbClr val="E85412"/>
              </a:buClr>
              <a:buFont typeface="Wingdings" panose="05000000000000000000" pitchFamily="2" charset="2"/>
              <a:buChar char="§"/>
            </a:pPr>
            <a:r>
              <a:rPr lang="pt-BR" sz="1700" i="1" spc="-1" dirty="0">
                <a:solidFill>
                  <a:srgbClr val="000000"/>
                </a:solidFill>
              </a:rPr>
              <a:t>Alto coeficiente de expansão em baixas temperaturas</a:t>
            </a:r>
          </a:p>
          <a:p>
            <a:pPr marL="457200" indent="-456120" algn="just">
              <a:lnSpc>
                <a:spcPct val="90000"/>
              </a:lnSpc>
              <a:spcBef>
                <a:spcPts val="1001"/>
              </a:spcBef>
              <a:buClr>
                <a:srgbClr val="E85412"/>
              </a:buClr>
              <a:buFont typeface="Arial"/>
              <a:buChar char="►"/>
            </a:pPr>
            <a:endParaRPr lang="pt-BR" sz="1700" i="1" u="sng" spc="-1" dirty="0">
              <a:solidFill>
                <a:srgbClr val="000000"/>
              </a:solidFill>
            </a:endParaRPr>
          </a:p>
          <a:p>
            <a:pPr marL="457200" indent="-456120" algn="just">
              <a:lnSpc>
                <a:spcPct val="90000"/>
              </a:lnSpc>
              <a:spcBef>
                <a:spcPts val="1001"/>
              </a:spcBef>
              <a:buClr>
                <a:srgbClr val="E85412"/>
              </a:buClr>
              <a:buFont typeface="Arial"/>
              <a:buChar char="►"/>
            </a:pPr>
            <a:r>
              <a:rPr lang="pt-BR" sz="1700" i="1" u="sng" spc="-1" dirty="0">
                <a:solidFill>
                  <a:srgbClr val="000000"/>
                </a:solidFill>
              </a:rPr>
              <a:t>Aplicações </a:t>
            </a:r>
          </a:p>
          <a:p>
            <a:pPr marL="457200" indent="-456120" algn="just">
              <a:lnSpc>
                <a:spcPct val="90000"/>
              </a:lnSpc>
              <a:spcBef>
                <a:spcPts val="1001"/>
              </a:spcBef>
              <a:buClr>
                <a:srgbClr val="E85412"/>
              </a:buClr>
              <a:buFont typeface="Wingdings" panose="05000000000000000000" pitchFamily="2" charset="2"/>
              <a:buChar char="§"/>
            </a:pPr>
            <a:r>
              <a:rPr lang="pt-BR" sz="1700" dirty="0"/>
              <a:t>Forno para produção de vidro</a:t>
            </a:r>
          </a:p>
          <a:p>
            <a:pPr marL="457200" indent="-456120" algn="just">
              <a:lnSpc>
                <a:spcPct val="90000"/>
              </a:lnSpc>
              <a:spcBef>
                <a:spcPts val="1001"/>
              </a:spcBef>
              <a:buClr>
                <a:srgbClr val="E85412"/>
              </a:buClr>
              <a:buFont typeface="Wingdings" panose="05000000000000000000" pitchFamily="2" charset="2"/>
              <a:buChar char="§"/>
            </a:pPr>
            <a:r>
              <a:rPr lang="pt-BR" sz="1700" dirty="0"/>
              <a:t>Forno para refino de cobre</a:t>
            </a:r>
          </a:p>
          <a:p>
            <a:pPr marL="457200" indent="-456120" algn="just">
              <a:lnSpc>
                <a:spcPct val="90000"/>
              </a:lnSpc>
              <a:spcBef>
                <a:spcPts val="1001"/>
              </a:spcBef>
              <a:buClr>
                <a:srgbClr val="E85412"/>
              </a:buClr>
              <a:buFont typeface="Wingdings" panose="05000000000000000000" pitchFamily="2" charset="2"/>
              <a:buChar char="§"/>
            </a:pPr>
            <a:r>
              <a:rPr lang="pt-BR" sz="1700" dirty="0"/>
              <a:t>Forno elétrico a arco (cobertura)</a:t>
            </a:r>
          </a:p>
          <a:p>
            <a:pPr marL="457200" indent="-456120" algn="just">
              <a:lnSpc>
                <a:spcPct val="90000"/>
              </a:lnSpc>
              <a:spcBef>
                <a:spcPts val="1001"/>
              </a:spcBef>
              <a:buClr>
                <a:srgbClr val="E85412"/>
              </a:buClr>
              <a:buFont typeface="Wingdings" panose="05000000000000000000" pitchFamily="2" charset="2"/>
              <a:buChar char="§"/>
            </a:pPr>
            <a:endParaRPr lang="pt-BR" sz="1700" i="1" spc="-1" dirty="0">
              <a:solidFill>
                <a:srgbClr val="000000"/>
              </a:solidFill>
            </a:endParaRPr>
          </a:p>
          <a:p>
            <a:pPr marL="1371600" lvl="2" indent="-456120" algn="just">
              <a:lnSpc>
                <a:spcPct val="90000"/>
              </a:lnSpc>
              <a:spcBef>
                <a:spcPts val="1001"/>
              </a:spcBef>
              <a:buClr>
                <a:srgbClr val="E85412"/>
              </a:buClr>
              <a:buFont typeface="Arial"/>
              <a:buChar char="►"/>
            </a:pPr>
            <a:endParaRPr lang="pt-BR" i="1" spc="-1" dirty="0">
              <a:solidFill>
                <a:srgbClr val="000000"/>
              </a:solidFill>
            </a:endParaRPr>
          </a:p>
          <a:p>
            <a:pPr marL="914400" lvl="1" indent="-456120" algn="just">
              <a:lnSpc>
                <a:spcPct val="90000"/>
              </a:lnSpc>
              <a:spcBef>
                <a:spcPts val="1001"/>
              </a:spcBef>
              <a:buClr>
                <a:srgbClr val="E85412"/>
              </a:buClr>
              <a:buFont typeface="Arial"/>
              <a:buChar char="►"/>
            </a:pPr>
            <a:endParaRPr lang="pt-BR" i="1" spc="-1" dirty="0">
              <a:solidFill>
                <a:srgbClr val="000000"/>
              </a:solidFill>
            </a:endParaRPr>
          </a:p>
        </p:txBody>
      </p:sp>
      <p:sp>
        <p:nvSpPr>
          <p:cNvPr id="100" name="CustomShape 3"/>
          <p:cNvSpPr/>
          <p:nvPr/>
        </p:nvSpPr>
        <p:spPr>
          <a:xfrm>
            <a:off x="2341800" y="146673"/>
            <a:ext cx="6739920" cy="10523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1080">
              <a:lnSpc>
                <a:spcPct val="90000"/>
              </a:lnSpc>
              <a:spcBef>
                <a:spcPts val="1001"/>
              </a:spcBef>
              <a:buClr>
                <a:srgbClr val="E85412"/>
              </a:buClr>
            </a:pPr>
            <a:r>
              <a:rPr lang="pt-BR" sz="2800" b="1" spc="-1" dirty="0">
                <a:solidFill>
                  <a:srgbClr val="000000"/>
                </a:solidFill>
              </a:rPr>
              <a:t>Aplicações Industriais</a:t>
            </a:r>
          </a:p>
          <a:p>
            <a:pPr marL="1080">
              <a:lnSpc>
                <a:spcPct val="90000"/>
              </a:lnSpc>
              <a:spcBef>
                <a:spcPts val="1001"/>
              </a:spcBef>
              <a:buClr>
                <a:srgbClr val="E85412"/>
              </a:buClr>
            </a:pPr>
            <a:r>
              <a:rPr lang="pt-BR" sz="2800" b="1" spc="-1" dirty="0">
                <a:solidFill>
                  <a:srgbClr val="000000"/>
                </a:solidFill>
              </a:rPr>
              <a:t>Refratários de Sílica</a:t>
            </a:r>
            <a:endParaRPr lang="pt-BR" sz="2800" b="1" spc="-1" dirty="0"/>
          </a:p>
        </p:txBody>
      </p:sp>
      <p:sp>
        <p:nvSpPr>
          <p:cNvPr id="101" name="CustomShape 4"/>
          <p:cNvSpPr/>
          <p:nvPr/>
        </p:nvSpPr>
        <p:spPr>
          <a:xfrm>
            <a:off x="0" y="6599880"/>
            <a:ext cx="5338440" cy="257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pt-BR" sz="1100" b="1" spc="-1" dirty="0">
                <a:solidFill>
                  <a:srgbClr val="FFFFFF"/>
                </a:solidFill>
              </a:rPr>
              <a:t>Rafael Oliveira, </a:t>
            </a:r>
            <a:r>
              <a:rPr lang="pt-BR" sz="1100" b="1" spc="-1" dirty="0" err="1">
                <a:solidFill>
                  <a:srgbClr val="FFFFFF"/>
                </a:solidFill>
              </a:rPr>
              <a:t>University</a:t>
            </a:r>
            <a:r>
              <a:rPr lang="pt-BR" sz="1100" b="1" spc="-1" dirty="0">
                <a:solidFill>
                  <a:srgbClr val="FFFFFF"/>
                </a:solidFill>
              </a:rPr>
              <a:t> </a:t>
            </a:r>
            <a:r>
              <a:rPr lang="pt-BR" sz="1100" b="1" spc="-1" dirty="0" err="1">
                <a:solidFill>
                  <a:srgbClr val="FFFFFF"/>
                </a:solidFill>
              </a:rPr>
              <a:t>of</a:t>
            </a:r>
            <a:r>
              <a:rPr lang="pt-BR" sz="1100" b="1" spc="-1" dirty="0">
                <a:solidFill>
                  <a:srgbClr val="FFFFFF"/>
                </a:solidFill>
              </a:rPr>
              <a:t> Coimbra, ATHOR Project, </a:t>
            </a:r>
            <a:r>
              <a:rPr lang="pt-BR" sz="1100" b="1" spc="-1" dirty="0" err="1">
                <a:solidFill>
                  <a:srgbClr val="FFFFFF"/>
                </a:solidFill>
              </a:rPr>
              <a:t>November</a:t>
            </a:r>
            <a:r>
              <a:rPr lang="pt-BR" sz="1100" b="1" spc="-1" dirty="0">
                <a:solidFill>
                  <a:srgbClr val="FFFFFF"/>
                </a:solidFill>
              </a:rPr>
              <a:t> 2018</a:t>
            </a:r>
            <a:endParaRPr lang="pt-BR" sz="1100" spc="-1" dirty="0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74FE3D94-6F38-4E47-8BCF-FF0B54DF1D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1038" y="1206182"/>
            <a:ext cx="3298090" cy="2264688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E8D9623A-3B3C-49D8-9A8E-9FA929ACB6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1038" y="3517521"/>
            <a:ext cx="3298090" cy="3028507"/>
          </a:xfrm>
          <a:prstGeom prst="rect">
            <a:avLst/>
          </a:prstGeom>
        </p:spPr>
      </p:pic>
      <p:cxnSp>
        <p:nvCxnSpPr>
          <p:cNvPr id="8" name="Conector de Seta Reta 7">
            <a:extLst>
              <a:ext uri="{FF2B5EF4-FFF2-40B4-BE49-F238E27FC236}">
                <a16:creationId xmlns:a16="http://schemas.microsoft.com/office/drawing/2014/main" id="{2E2CAB3D-B2E9-4748-967E-D59D891A3892}"/>
              </a:ext>
            </a:extLst>
          </p:cNvPr>
          <p:cNvCxnSpPr>
            <a:cxnSpLocks/>
          </p:cNvCxnSpPr>
          <p:nvPr/>
        </p:nvCxnSpPr>
        <p:spPr>
          <a:xfrm>
            <a:off x="3508131" y="5890846"/>
            <a:ext cx="2162907" cy="0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125682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CustomShape 1"/>
          <p:cNvSpPr/>
          <p:nvPr/>
        </p:nvSpPr>
        <p:spPr>
          <a:xfrm>
            <a:off x="8306280" y="6592680"/>
            <a:ext cx="775440" cy="239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B1FF22CD-8A22-4D51-9A5E-1D11E5E8D0D6}" type="slidenum">
              <a:rPr lang="pt-BR" sz="1400" b="0" strike="noStrike" spc="-1">
                <a:solidFill>
                  <a:srgbClr val="8B8B8B"/>
                </a:solidFill>
                <a:latin typeface="Arial"/>
                <a:ea typeface="DejaVu Sans"/>
              </a:rPr>
              <a:t>7</a:t>
            </a:fld>
            <a:endParaRPr lang="pt-BR" sz="1400" b="0" strike="noStrike" spc="-1">
              <a:latin typeface="Arial"/>
            </a:endParaRPr>
          </a:p>
        </p:txBody>
      </p:sp>
      <p:sp>
        <p:nvSpPr>
          <p:cNvPr id="99" name="CustomShape 2"/>
          <p:cNvSpPr/>
          <p:nvPr/>
        </p:nvSpPr>
        <p:spPr>
          <a:xfrm>
            <a:off x="307800" y="1317960"/>
            <a:ext cx="4738986" cy="527471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457200" indent="-456120" algn="just">
              <a:lnSpc>
                <a:spcPct val="90000"/>
              </a:lnSpc>
              <a:spcBef>
                <a:spcPts val="1001"/>
              </a:spcBef>
              <a:buClr>
                <a:srgbClr val="E85412"/>
              </a:buClr>
              <a:buFont typeface="Arial"/>
              <a:buChar char="►"/>
            </a:pPr>
            <a:r>
              <a:rPr lang="pt-BR" sz="1700" i="1" u="sng" spc="-1" dirty="0">
                <a:solidFill>
                  <a:srgbClr val="000000"/>
                </a:solidFill>
              </a:rPr>
              <a:t>Composição</a:t>
            </a:r>
          </a:p>
          <a:p>
            <a:pPr marL="457200" indent="-456120" algn="just">
              <a:lnSpc>
                <a:spcPct val="90000"/>
              </a:lnSpc>
              <a:spcBef>
                <a:spcPts val="1001"/>
              </a:spcBef>
              <a:buClr>
                <a:srgbClr val="E85412"/>
              </a:buClr>
              <a:buFont typeface="Wingdings" panose="05000000000000000000" pitchFamily="2" charset="2"/>
              <a:buChar char="§"/>
            </a:pPr>
            <a:r>
              <a:rPr lang="pt-BR" sz="1700" i="1" spc="-1" dirty="0">
                <a:solidFill>
                  <a:srgbClr val="000000"/>
                </a:solidFill>
              </a:rPr>
              <a:t>Produto resultante da fundição de minerais com alto teor de sílica</a:t>
            </a:r>
          </a:p>
          <a:p>
            <a:pPr marL="457200" indent="-456120" algn="just">
              <a:lnSpc>
                <a:spcPct val="90000"/>
              </a:lnSpc>
              <a:spcBef>
                <a:spcPts val="1001"/>
              </a:spcBef>
              <a:buClr>
                <a:srgbClr val="E85412"/>
              </a:buClr>
              <a:buFont typeface="Arial"/>
              <a:buChar char="►"/>
            </a:pPr>
            <a:endParaRPr lang="pt-BR" sz="1700" i="1" u="sng" spc="-1" dirty="0">
              <a:solidFill>
                <a:srgbClr val="000000"/>
              </a:solidFill>
            </a:endParaRPr>
          </a:p>
          <a:p>
            <a:pPr marL="457200" indent="-456120" algn="just">
              <a:lnSpc>
                <a:spcPct val="90000"/>
              </a:lnSpc>
              <a:spcBef>
                <a:spcPts val="1001"/>
              </a:spcBef>
              <a:buClr>
                <a:srgbClr val="E85412"/>
              </a:buClr>
              <a:buFont typeface="Arial"/>
              <a:buChar char="►"/>
            </a:pPr>
            <a:r>
              <a:rPr lang="pt-BR" sz="1700" i="1" u="sng" spc="-1" dirty="0">
                <a:solidFill>
                  <a:srgbClr val="000000"/>
                </a:solidFill>
              </a:rPr>
              <a:t>Características Gerais</a:t>
            </a:r>
          </a:p>
          <a:p>
            <a:pPr marL="457200" indent="-456120" algn="just">
              <a:lnSpc>
                <a:spcPct val="90000"/>
              </a:lnSpc>
              <a:spcBef>
                <a:spcPts val="1001"/>
              </a:spcBef>
              <a:buClr>
                <a:srgbClr val="E85412"/>
              </a:buClr>
              <a:buFont typeface="Wingdings" panose="05000000000000000000" pitchFamily="2" charset="2"/>
              <a:buChar char="§"/>
            </a:pPr>
            <a:r>
              <a:rPr lang="pt-BR" sz="1700" i="1" spc="-1" dirty="0">
                <a:solidFill>
                  <a:srgbClr val="000000"/>
                </a:solidFill>
              </a:rPr>
              <a:t>Baixo coeficiente de expansão térmica</a:t>
            </a:r>
          </a:p>
          <a:p>
            <a:pPr marL="457200" indent="-456120" algn="just">
              <a:lnSpc>
                <a:spcPct val="90000"/>
              </a:lnSpc>
              <a:spcBef>
                <a:spcPts val="1001"/>
              </a:spcBef>
              <a:buClr>
                <a:srgbClr val="E85412"/>
              </a:buClr>
              <a:buFont typeface="Wingdings" panose="05000000000000000000" pitchFamily="2" charset="2"/>
              <a:buChar char="§"/>
            </a:pPr>
            <a:r>
              <a:rPr lang="pt-BR" sz="1700" i="1" spc="-1" dirty="0">
                <a:solidFill>
                  <a:srgbClr val="000000"/>
                </a:solidFill>
              </a:rPr>
              <a:t>Alta resistência à choques térmicos</a:t>
            </a:r>
          </a:p>
          <a:p>
            <a:pPr marL="457200" indent="-456120" algn="just">
              <a:lnSpc>
                <a:spcPct val="90000"/>
              </a:lnSpc>
              <a:spcBef>
                <a:spcPts val="1001"/>
              </a:spcBef>
              <a:buClr>
                <a:srgbClr val="E85412"/>
              </a:buClr>
              <a:buFont typeface="Wingdings" panose="05000000000000000000" pitchFamily="2" charset="2"/>
              <a:buChar char="§"/>
            </a:pPr>
            <a:r>
              <a:rPr lang="pt-BR" sz="1700" i="1" spc="-1" dirty="0">
                <a:solidFill>
                  <a:srgbClr val="000000"/>
                </a:solidFill>
              </a:rPr>
              <a:t>Baixa condutividade térmica</a:t>
            </a:r>
          </a:p>
          <a:p>
            <a:pPr marL="457200" indent="-456120" algn="just">
              <a:lnSpc>
                <a:spcPct val="90000"/>
              </a:lnSpc>
              <a:spcBef>
                <a:spcPts val="1001"/>
              </a:spcBef>
              <a:buClr>
                <a:srgbClr val="E85412"/>
              </a:buClr>
              <a:buFont typeface="Wingdings" panose="05000000000000000000" pitchFamily="2" charset="2"/>
              <a:buChar char="§"/>
            </a:pPr>
            <a:r>
              <a:rPr lang="pt-BR" sz="1700" i="1" spc="-1" dirty="0">
                <a:solidFill>
                  <a:srgbClr val="000000"/>
                </a:solidFill>
              </a:rPr>
              <a:t>Baixa densidade</a:t>
            </a:r>
          </a:p>
          <a:p>
            <a:pPr marL="457200" indent="-456120" algn="just">
              <a:lnSpc>
                <a:spcPct val="90000"/>
              </a:lnSpc>
              <a:spcBef>
                <a:spcPts val="1001"/>
              </a:spcBef>
              <a:buClr>
                <a:srgbClr val="E85412"/>
              </a:buClr>
              <a:buFont typeface="Wingdings" panose="05000000000000000000" pitchFamily="2" charset="2"/>
              <a:buChar char="§"/>
            </a:pPr>
            <a:r>
              <a:rPr lang="pt-BR" sz="1700" i="1" spc="-1" dirty="0">
                <a:solidFill>
                  <a:srgbClr val="000000"/>
                </a:solidFill>
              </a:rPr>
              <a:t>Baixo calor específico</a:t>
            </a:r>
          </a:p>
          <a:p>
            <a:pPr marL="457200" indent="-456120" algn="just">
              <a:lnSpc>
                <a:spcPct val="90000"/>
              </a:lnSpc>
              <a:spcBef>
                <a:spcPts val="1001"/>
              </a:spcBef>
              <a:buClr>
                <a:srgbClr val="E85412"/>
              </a:buClr>
              <a:buFont typeface="Arial"/>
              <a:buChar char="►"/>
            </a:pPr>
            <a:endParaRPr lang="pt-BR" sz="1700" i="1" u="sng" spc="-1" dirty="0">
              <a:solidFill>
                <a:srgbClr val="000000"/>
              </a:solidFill>
            </a:endParaRPr>
          </a:p>
          <a:p>
            <a:pPr marL="457200" indent="-456120" algn="just">
              <a:lnSpc>
                <a:spcPct val="90000"/>
              </a:lnSpc>
              <a:spcBef>
                <a:spcPts val="1001"/>
              </a:spcBef>
              <a:buClr>
                <a:srgbClr val="E85412"/>
              </a:buClr>
              <a:buFont typeface="Arial"/>
              <a:buChar char="►"/>
            </a:pPr>
            <a:r>
              <a:rPr lang="pt-BR" sz="1700" i="1" u="sng" spc="-1" dirty="0">
                <a:solidFill>
                  <a:srgbClr val="000000"/>
                </a:solidFill>
              </a:rPr>
              <a:t>Aplicações </a:t>
            </a:r>
          </a:p>
          <a:p>
            <a:pPr marL="457200" indent="-456120" algn="just">
              <a:lnSpc>
                <a:spcPct val="90000"/>
              </a:lnSpc>
              <a:spcBef>
                <a:spcPts val="1001"/>
              </a:spcBef>
              <a:buClr>
                <a:srgbClr val="E85412"/>
              </a:buClr>
              <a:buFont typeface="Wingdings" panose="05000000000000000000" pitchFamily="2" charset="2"/>
              <a:buChar char="§"/>
            </a:pPr>
            <a:r>
              <a:rPr lang="pt-BR" sz="1700" dirty="0"/>
              <a:t>Fornos de coque</a:t>
            </a:r>
          </a:p>
          <a:p>
            <a:pPr marL="457200" indent="-456120" algn="just">
              <a:lnSpc>
                <a:spcPct val="90000"/>
              </a:lnSpc>
              <a:spcBef>
                <a:spcPts val="1001"/>
              </a:spcBef>
              <a:buClr>
                <a:srgbClr val="E85412"/>
              </a:buClr>
              <a:buFont typeface="Wingdings" panose="05000000000000000000" pitchFamily="2" charset="2"/>
              <a:buChar char="§"/>
            </a:pPr>
            <a:r>
              <a:rPr lang="pt-BR" sz="1700" dirty="0"/>
              <a:t>Fogão de resistência</a:t>
            </a:r>
          </a:p>
          <a:p>
            <a:pPr marL="457200" indent="-456120" algn="just">
              <a:lnSpc>
                <a:spcPct val="90000"/>
              </a:lnSpc>
              <a:spcBef>
                <a:spcPts val="1001"/>
              </a:spcBef>
              <a:buClr>
                <a:srgbClr val="E85412"/>
              </a:buClr>
              <a:buFont typeface="Wingdings" panose="05000000000000000000" pitchFamily="2" charset="2"/>
              <a:buChar char="§"/>
            </a:pPr>
            <a:r>
              <a:rPr lang="pt-BR" sz="1700" dirty="0"/>
              <a:t>Forno para produção de vidro</a:t>
            </a:r>
          </a:p>
          <a:p>
            <a:pPr marL="457200" indent="-456120" algn="just">
              <a:lnSpc>
                <a:spcPct val="90000"/>
              </a:lnSpc>
              <a:spcBef>
                <a:spcPts val="1001"/>
              </a:spcBef>
              <a:buClr>
                <a:srgbClr val="E85412"/>
              </a:buClr>
              <a:buFont typeface="Wingdings" panose="05000000000000000000" pitchFamily="2" charset="2"/>
              <a:buChar char="§"/>
            </a:pPr>
            <a:endParaRPr lang="pt-BR" sz="1700" i="1" spc="-1" dirty="0">
              <a:solidFill>
                <a:srgbClr val="000000"/>
              </a:solidFill>
            </a:endParaRPr>
          </a:p>
          <a:p>
            <a:pPr marL="1371600" lvl="2" indent="-456120" algn="just">
              <a:lnSpc>
                <a:spcPct val="90000"/>
              </a:lnSpc>
              <a:spcBef>
                <a:spcPts val="1001"/>
              </a:spcBef>
              <a:buClr>
                <a:srgbClr val="E85412"/>
              </a:buClr>
              <a:buFont typeface="Arial"/>
              <a:buChar char="►"/>
            </a:pPr>
            <a:endParaRPr lang="pt-BR" i="1" spc="-1" dirty="0">
              <a:solidFill>
                <a:srgbClr val="000000"/>
              </a:solidFill>
            </a:endParaRPr>
          </a:p>
          <a:p>
            <a:pPr marL="914400" lvl="1" indent="-456120" algn="just">
              <a:lnSpc>
                <a:spcPct val="90000"/>
              </a:lnSpc>
              <a:spcBef>
                <a:spcPts val="1001"/>
              </a:spcBef>
              <a:buClr>
                <a:srgbClr val="E85412"/>
              </a:buClr>
              <a:buFont typeface="Arial"/>
              <a:buChar char="►"/>
            </a:pPr>
            <a:endParaRPr lang="pt-BR" i="1" spc="-1" dirty="0">
              <a:solidFill>
                <a:srgbClr val="000000"/>
              </a:solidFill>
            </a:endParaRPr>
          </a:p>
        </p:txBody>
      </p:sp>
      <p:sp>
        <p:nvSpPr>
          <p:cNvPr id="100" name="CustomShape 3"/>
          <p:cNvSpPr/>
          <p:nvPr/>
        </p:nvSpPr>
        <p:spPr>
          <a:xfrm>
            <a:off x="2341800" y="146673"/>
            <a:ext cx="6739920" cy="10523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1080">
              <a:lnSpc>
                <a:spcPct val="90000"/>
              </a:lnSpc>
              <a:spcBef>
                <a:spcPts val="1001"/>
              </a:spcBef>
              <a:buClr>
                <a:srgbClr val="E85412"/>
              </a:buClr>
            </a:pPr>
            <a:r>
              <a:rPr lang="pt-BR" sz="2800" b="1" spc="-1" dirty="0">
                <a:solidFill>
                  <a:srgbClr val="000000"/>
                </a:solidFill>
              </a:rPr>
              <a:t>Aplicações Industriais</a:t>
            </a:r>
          </a:p>
          <a:p>
            <a:pPr marL="1080">
              <a:lnSpc>
                <a:spcPct val="90000"/>
              </a:lnSpc>
              <a:spcBef>
                <a:spcPts val="1001"/>
              </a:spcBef>
              <a:buClr>
                <a:srgbClr val="E85412"/>
              </a:buClr>
            </a:pPr>
            <a:r>
              <a:rPr lang="pt-BR" sz="2800" b="1" spc="-1" dirty="0">
                <a:solidFill>
                  <a:srgbClr val="000000"/>
                </a:solidFill>
              </a:rPr>
              <a:t>Refratários de Sílica Fundida</a:t>
            </a:r>
            <a:endParaRPr lang="pt-BR" sz="2800" b="1" spc="-1" dirty="0"/>
          </a:p>
        </p:txBody>
      </p:sp>
      <p:sp>
        <p:nvSpPr>
          <p:cNvPr id="101" name="CustomShape 4"/>
          <p:cNvSpPr/>
          <p:nvPr/>
        </p:nvSpPr>
        <p:spPr>
          <a:xfrm>
            <a:off x="0" y="6599880"/>
            <a:ext cx="5338440" cy="257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pt-BR" sz="1100" b="1" spc="-1" dirty="0">
                <a:solidFill>
                  <a:srgbClr val="FFFFFF"/>
                </a:solidFill>
              </a:rPr>
              <a:t>Rafael Oliveira, </a:t>
            </a:r>
            <a:r>
              <a:rPr lang="pt-BR" sz="1100" b="1" spc="-1" dirty="0" err="1">
                <a:solidFill>
                  <a:srgbClr val="FFFFFF"/>
                </a:solidFill>
              </a:rPr>
              <a:t>University</a:t>
            </a:r>
            <a:r>
              <a:rPr lang="pt-BR" sz="1100" b="1" spc="-1" dirty="0">
                <a:solidFill>
                  <a:srgbClr val="FFFFFF"/>
                </a:solidFill>
              </a:rPr>
              <a:t> </a:t>
            </a:r>
            <a:r>
              <a:rPr lang="pt-BR" sz="1100" b="1" spc="-1" dirty="0" err="1">
                <a:solidFill>
                  <a:srgbClr val="FFFFFF"/>
                </a:solidFill>
              </a:rPr>
              <a:t>of</a:t>
            </a:r>
            <a:r>
              <a:rPr lang="pt-BR" sz="1100" b="1" spc="-1" dirty="0">
                <a:solidFill>
                  <a:srgbClr val="FFFFFF"/>
                </a:solidFill>
              </a:rPr>
              <a:t> Coimbra, ATHOR Project, </a:t>
            </a:r>
            <a:r>
              <a:rPr lang="pt-BR" sz="1100" b="1" spc="-1" dirty="0" err="1">
                <a:solidFill>
                  <a:srgbClr val="FFFFFF"/>
                </a:solidFill>
              </a:rPr>
              <a:t>November</a:t>
            </a:r>
            <a:r>
              <a:rPr lang="pt-BR" sz="1100" b="1" spc="-1" dirty="0">
                <a:solidFill>
                  <a:srgbClr val="FFFFFF"/>
                </a:solidFill>
              </a:rPr>
              <a:t> 2018</a:t>
            </a:r>
            <a:endParaRPr lang="pt-BR" sz="1100" spc="-1" dirty="0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E27C64AD-895E-43F8-93B4-D23833CEAB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8440" y="1128640"/>
            <a:ext cx="3652060" cy="2218005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6E3E35DC-FC75-4327-AAA2-A3969C44C7C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332"/>
          <a:stretch/>
        </p:blipFill>
        <p:spPr>
          <a:xfrm>
            <a:off x="5338440" y="3370963"/>
            <a:ext cx="3652060" cy="3116576"/>
          </a:xfrm>
          <a:prstGeom prst="rect">
            <a:avLst/>
          </a:prstGeom>
        </p:spPr>
      </p:pic>
      <p:cxnSp>
        <p:nvCxnSpPr>
          <p:cNvPr id="9" name="Conector de Seta Reta 8">
            <a:extLst>
              <a:ext uri="{FF2B5EF4-FFF2-40B4-BE49-F238E27FC236}">
                <a16:creationId xmlns:a16="http://schemas.microsoft.com/office/drawing/2014/main" id="{24098CAF-867B-460E-8992-EDF22C47A5CF}"/>
              </a:ext>
            </a:extLst>
          </p:cNvPr>
          <p:cNvCxnSpPr>
            <a:cxnSpLocks/>
          </p:cNvCxnSpPr>
          <p:nvPr/>
        </p:nvCxnSpPr>
        <p:spPr>
          <a:xfrm>
            <a:off x="2558562" y="5671039"/>
            <a:ext cx="2779878" cy="0"/>
          </a:xfrm>
          <a:prstGeom prst="straightConnector1">
            <a:avLst/>
          </a:prstGeom>
          <a:ln w="38100">
            <a:solidFill>
              <a:srgbClr val="E8541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048641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CustomShape 1"/>
          <p:cNvSpPr/>
          <p:nvPr/>
        </p:nvSpPr>
        <p:spPr>
          <a:xfrm>
            <a:off x="8306280" y="6592680"/>
            <a:ext cx="775440" cy="239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B1FF22CD-8A22-4D51-9A5E-1D11E5E8D0D6}" type="slidenum">
              <a:rPr lang="pt-BR" sz="1400" b="0" strike="noStrike" spc="-1">
                <a:solidFill>
                  <a:srgbClr val="8B8B8B"/>
                </a:solidFill>
                <a:latin typeface="Arial"/>
                <a:ea typeface="DejaVu Sans"/>
              </a:rPr>
              <a:t>8</a:t>
            </a:fld>
            <a:endParaRPr lang="pt-BR" sz="1400" b="0" strike="noStrike" spc="-1">
              <a:latin typeface="Arial"/>
            </a:endParaRPr>
          </a:p>
        </p:txBody>
      </p:sp>
      <p:sp>
        <p:nvSpPr>
          <p:cNvPr id="99" name="CustomShape 2"/>
          <p:cNvSpPr/>
          <p:nvPr/>
        </p:nvSpPr>
        <p:spPr>
          <a:xfrm>
            <a:off x="307800" y="1317960"/>
            <a:ext cx="4738986" cy="527471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457200" indent="-456120" algn="just">
              <a:lnSpc>
                <a:spcPct val="90000"/>
              </a:lnSpc>
              <a:spcBef>
                <a:spcPts val="1001"/>
              </a:spcBef>
              <a:buClr>
                <a:srgbClr val="E85412"/>
              </a:buClr>
              <a:buFont typeface="Arial"/>
              <a:buChar char="►"/>
            </a:pPr>
            <a:r>
              <a:rPr lang="pt-BR" sz="1700" i="1" u="sng" spc="-1" dirty="0">
                <a:solidFill>
                  <a:srgbClr val="000000"/>
                </a:solidFill>
              </a:rPr>
              <a:t>Composição</a:t>
            </a:r>
          </a:p>
          <a:p>
            <a:pPr marL="457200" indent="-456120" algn="just">
              <a:lnSpc>
                <a:spcPct val="90000"/>
              </a:lnSpc>
              <a:spcBef>
                <a:spcPts val="1001"/>
              </a:spcBef>
              <a:buClr>
                <a:srgbClr val="E85412"/>
              </a:buClr>
              <a:buFont typeface="Wingdings" panose="05000000000000000000" pitchFamily="2" charset="2"/>
              <a:buChar char="§"/>
            </a:pPr>
            <a:r>
              <a:rPr lang="pt-BR" sz="1700" i="1" dirty="0"/>
              <a:t>Concentração de Al</a:t>
            </a:r>
            <a:r>
              <a:rPr lang="pt-BR" sz="1700" i="1" baseline="-25000" dirty="0"/>
              <a:t>2</a:t>
            </a:r>
            <a:r>
              <a:rPr lang="pt-BR" sz="1700" i="1" dirty="0"/>
              <a:t>O</a:t>
            </a:r>
            <a:r>
              <a:rPr lang="pt-BR" sz="1700" i="1" baseline="-25000" dirty="0"/>
              <a:t>3 </a:t>
            </a:r>
            <a:r>
              <a:rPr lang="pt-BR" sz="1700" i="1" dirty="0"/>
              <a:t>variando de 30% a 45%</a:t>
            </a:r>
          </a:p>
          <a:p>
            <a:pPr marL="457200" indent="-456120" algn="just">
              <a:lnSpc>
                <a:spcPct val="90000"/>
              </a:lnSpc>
              <a:spcBef>
                <a:spcPts val="1001"/>
              </a:spcBef>
              <a:buClr>
                <a:srgbClr val="E85412"/>
              </a:buClr>
              <a:buFont typeface="Wingdings" panose="05000000000000000000" pitchFamily="2" charset="2"/>
              <a:buChar char="§"/>
            </a:pPr>
            <a:endParaRPr lang="pt-BR" sz="1700" i="1" u="sng" spc="-1" dirty="0">
              <a:solidFill>
                <a:srgbClr val="000000"/>
              </a:solidFill>
            </a:endParaRPr>
          </a:p>
          <a:p>
            <a:pPr marL="457200" indent="-456120" algn="just">
              <a:lnSpc>
                <a:spcPct val="90000"/>
              </a:lnSpc>
              <a:spcBef>
                <a:spcPts val="1001"/>
              </a:spcBef>
              <a:buClr>
                <a:srgbClr val="E85412"/>
              </a:buClr>
              <a:buFont typeface="Arial"/>
              <a:buChar char="►"/>
            </a:pPr>
            <a:r>
              <a:rPr lang="pt-BR" sz="1700" i="1" u="sng" spc="-1" dirty="0">
                <a:solidFill>
                  <a:srgbClr val="000000"/>
                </a:solidFill>
              </a:rPr>
              <a:t>Características Gerais</a:t>
            </a:r>
          </a:p>
          <a:p>
            <a:pPr marL="457200" indent="-456120" algn="just">
              <a:lnSpc>
                <a:spcPct val="90000"/>
              </a:lnSpc>
              <a:spcBef>
                <a:spcPts val="1001"/>
              </a:spcBef>
              <a:buClr>
                <a:srgbClr val="E85412"/>
              </a:buClr>
              <a:buFont typeface="Wingdings" panose="05000000000000000000" pitchFamily="2" charset="2"/>
              <a:buChar char="§"/>
            </a:pPr>
            <a:r>
              <a:rPr lang="pt-BR" sz="1700" i="1" spc="-1" dirty="0">
                <a:solidFill>
                  <a:srgbClr val="000000"/>
                </a:solidFill>
              </a:rPr>
              <a:t>Alta refratariedade</a:t>
            </a:r>
          </a:p>
          <a:p>
            <a:pPr marL="457200" indent="-456120" algn="just">
              <a:lnSpc>
                <a:spcPct val="90000"/>
              </a:lnSpc>
              <a:spcBef>
                <a:spcPts val="1001"/>
              </a:spcBef>
              <a:buClr>
                <a:srgbClr val="E85412"/>
              </a:buClr>
              <a:buFont typeface="Wingdings" panose="05000000000000000000" pitchFamily="2" charset="2"/>
              <a:buChar char="§"/>
            </a:pPr>
            <a:r>
              <a:rPr lang="pt-BR" sz="1700" i="1" spc="-1" dirty="0">
                <a:solidFill>
                  <a:srgbClr val="000000"/>
                </a:solidFill>
              </a:rPr>
              <a:t>Alta resistência mecânica</a:t>
            </a:r>
          </a:p>
          <a:p>
            <a:pPr marL="457200" indent="-456120" algn="just">
              <a:lnSpc>
                <a:spcPct val="90000"/>
              </a:lnSpc>
              <a:spcBef>
                <a:spcPts val="1001"/>
              </a:spcBef>
              <a:buClr>
                <a:srgbClr val="E85412"/>
              </a:buClr>
              <a:buFont typeface="Wingdings" panose="05000000000000000000" pitchFamily="2" charset="2"/>
              <a:buChar char="§"/>
            </a:pPr>
            <a:r>
              <a:rPr lang="pt-BR" sz="1700" i="1" spc="-1" dirty="0">
                <a:solidFill>
                  <a:srgbClr val="000000"/>
                </a:solidFill>
              </a:rPr>
              <a:t>Alta resistência a escórias</a:t>
            </a:r>
          </a:p>
          <a:p>
            <a:pPr marL="457200" indent="-456120" algn="just">
              <a:lnSpc>
                <a:spcPct val="90000"/>
              </a:lnSpc>
              <a:spcBef>
                <a:spcPts val="1001"/>
              </a:spcBef>
              <a:buClr>
                <a:srgbClr val="E85412"/>
              </a:buClr>
              <a:buFont typeface="Wingdings" panose="05000000000000000000" pitchFamily="2" charset="2"/>
              <a:buChar char="§"/>
            </a:pPr>
            <a:r>
              <a:rPr lang="pt-BR" sz="1700" i="1" spc="-1" dirty="0">
                <a:solidFill>
                  <a:srgbClr val="000000"/>
                </a:solidFill>
              </a:rPr>
              <a:t>Alta densidade</a:t>
            </a:r>
          </a:p>
          <a:p>
            <a:pPr marL="457200" indent="-456120" algn="just">
              <a:lnSpc>
                <a:spcPct val="90000"/>
              </a:lnSpc>
              <a:spcBef>
                <a:spcPts val="1001"/>
              </a:spcBef>
              <a:buClr>
                <a:srgbClr val="E85412"/>
              </a:buClr>
              <a:buFont typeface="Wingdings" panose="05000000000000000000" pitchFamily="2" charset="2"/>
              <a:buChar char="§"/>
            </a:pPr>
            <a:r>
              <a:rPr lang="pt-BR" sz="1700" i="1" spc="-1" dirty="0">
                <a:solidFill>
                  <a:srgbClr val="000000"/>
                </a:solidFill>
              </a:rPr>
              <a:t>Condutividade térmica relativamente alta</a:t>
            </a:r>
          </a:p>
          <a:p>
            <a:pPr marL="457200" indent="-456120" algn="just">
              <a:lnSpc>
                <a:spcPct val="90000"/>
              </a:lnSpc>
              <a:spcBef>
                <a:spcPts val="1001"/>
              </a:spcBef>
              <a:buClr>
                <a:srgbClr val="E85412"/>
              </a:buClr>
              <a:buFont typeface="Arial"/>
              <a:buChar char="►"/>
            </a:pPr>
            <a:endParaRPr lang="pt-BR" sz="1700" i="1" u="sng" spc="-1" dirty="0">
              <a:solidFill>
                <a:srgbClr val="000000"/>
              </a:solidFill>
            </a:endParaRPr>
          </a:p>
          <a:p>
            <a:pPr marL="457200" indent="-456120" algn="just">
              <a:lnSpc>
                <a:spcPct val="90000"/>
              </a:lnSpc>
              <a:spcBef>
                <a:spcPts val="1001"/>
              </a:spcBef>
              <a:buClr>
                <a:srgbClr val="E85412"/>
              </a:buClr>
              <a:buFont typeface="Arial"/>
              <a:buChar char="►"/>
            </a:pPr>
            <a:r>
              <a:rPr lang="pt-BR" sz="1700" i="1" u="sng" spc="-1" dirty="0">
                <a:solidFill>
                  <a:srgbClr val="000000"/>
                </a:solidFill>
              </a:rPr>
              <a:t>Aplicações </a:t>
            </a:r>
          </a:p>
          <a:p>
            <a:pPr marL="457200" indent="-456120" algn="just">
              <a:lnSpc>
                <a:spcPct val="90000"/>
              </a:lnSpc>
              <a:spcBef>
                <a:spcPts val="1001"/>
              </a:spcBef>
              <a:buClr>
                <a:srgbClr val="E85412"/>
              </a:buClr>
              <a:buFont typeface="Wingdings" panose="05000000000000000000" pitchFamily="2" charset="2"/>
              <a:buChar char="§"/>
            </a:pPr>
            <a:r>
              <a:rPr lang="pt-BR" sz="1700" dirty="0"/>
              <a:t>Fornos de reaquecimento </a:t>
            </a:r>
          </a:p>
          <a:p>
            <a:pPr marL="457200" indent="-456120" algn="just">
              <a:lnSpc>
                <a:spcPct val="90000"/>
              </a:lnSpc>
              <a:spcBef>
                <a:spcPts val="1001"/>
              </a:spcBef>
              <a:buClr>
                <a:srgbClr val="E85412"/>
              </a:buClr>
              <a:buFont typeface="Wingdings" panose="05000000000000000000" pitchFamily="2" charset="2"/>
              <a:buChar char="§"/>
            </a:pPr>
            <a:r>
              <a:rPr lang="pt-BR" sz="1700" dirty="0"/>
              <a:t>Forno para fusão de vidro</a:t>
            </a:r>
          </a:p>
          <a:p>
            <a:pPr marL="457200" indent="-456120" algn="just">
              <a:lnSpc>
                <a:spcPct val="90000"/>
              </a:lnSpc>
              <a:spcBef>
                <a:spcPts val="1001"/>
              </a:spcBef>
              <a:buClr>
                <a:srgbClr val="E85412"/>
              </a:buClr>
              <a:buFont typeface="Wingdings" panose="05000000000000000000" pitchFamily="2" charset="2"/>
              <a:buChar char="§"/>
            </a:pPr>
            <a:r>
              <a:rPr lang="pt-BR" sz="1700" dirty="0"/>
              <a:t>Fornos de alta temperatura</a:t>
            </a:r>
          </a:p>
          <a:p>
            <a:pPr marL="457200" indent="-456120" algn="just">
              <a:lnSpc>
                <a:spcPct val="90000"/>
              </a:lnSpc>
              <a:spcBef>
                <a:spcPts val="1001"/>
              </a:spcBef>
              <a:buClr>
                <a:srgbClr val="E85412"/>
              </a:buClr>
              <a:buFont typeface="Wingdings" panose="05000000000000000000" pitchFamily="2" charset="2"/>
              <a:buChar char="§"/>
            </a:pPr>
            <a:endParaRPr lang="pt-BR" sz="1700" i="1" spc="-1" dirty="0">
              <a:solidFill>
                <a:srgbClr val="000000"/>
              </a:solidFill>
            </a:endParaRPr>
          </a:p>
          <a:p>
            <a:pPr marL="1371600" lvl="2" indent="-456120" algn="just">
              <a:lnSpc>
                <a:spcPct val="90000"/>
              </a:lnSpc>
              <a:spcBef>
                <a:spcPts val="1001"/>
              </a:spcBef>
              <a:buClr>
                <a:srgbClr val="E85412"/>
              </a:buClr>
              <a:buFont typeface="Arial"/>
              <a:buChar char="►"/>
            </a:pPr>
            <a:endParaRPr lang="pt-BR" i="1" spc="-1" dirty="0">
              <a:solidFill>
                <a:srgbClr val="000000"/>
              </a:solidFill>
            </a:endParaRPr>
          </a:p>
          <a:p>
            <a:pPr marL="914400" lvl="1" indent="-456120" algn="just">
              <a:lnSpc>
                <a:spcPct val="90000"/>
              </a:lnSpc>
              <a:spcBef>
                <a:spcPts val="1001"/>
              </a:spcBef>
              <a:buClr>
                <a:srgbClr val="E85412"/>
              </a:buClr>
              <a:buFont typeface="Arial"/>
              <a:buChar char="►"/>
            </a:pPr>
            <a:endParaRPr lang="pt-BR" i="1" spc="-1" dirty="0">
              <a:solidFill>
                <a:srgbClr val="000000"/>
              </a:solidFill>
            </a:endParaRPr>
          </a:p>
        </p:txBody>
      </p:sp>
      <p:sp>
        <p:nvSpPr>
          <p:cNvPr id="100" name="CustomShape 3"/>
          <p:cNvSpPr/>
          <p:nvPr/>
        </p:nvSpPr>
        <p:spPr>
          <a:xfrm>
            <a:off x="2341800" y="146673"/>
            <a:ext cx="6739920" cy="10523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1080">
              <a:lnSpc>
                <a:spcPct val="90000"/>
              </a:lnSpc>
              <a:spcBef>
                <a:spcPts val="1001"/>
              </a:spcBef>
              <a:buClr>
                <a:srgbClr val="E85412"/>
              </a:buClr>
            </a:pPr>
            <a:r>
              <a:rPr lang="pt-BR" sz="2800" b="1" spc="-1" dirty="0">
                <a:solidFill>
                  <a:srgbClr val="000000"/>
                </a:solidFill>
              </a:rPr>
              <a:t>Aplicações Industriais</a:t>
            </a:r>
          </a:p>
          <a:p>
            <a:pPr marL="1080">
              <a:lnSpc>
                <a:spcPct val="90000"/>
              </a:lnSpc>
              <a:spcBef>
                <a:spcPts val="1001"/>
              </a:spcBef>
              <a:buClr>
                <a:srgbClr val="E85412"/>
              </a:buClr>
            </a:pPr>
            <a:r>
              <a:rPr lang="pt-BR" sz="2800" b="1" spc="-1" dirty="0">
                <a:solidFill>
                  <a:srgbClr val="000000"/>
                </a:solidFill>
              </a:rPr>
              <a:t>Refratários de Alumina</a:t>
            </a:r>
            <a:endParaRPr lang="pt-BR" sz="2800" b="1" spc="-1" dirty="0"/>
          </a:p>
        </p:txBody>
      </p:sp>
      <p:sp>
        <p:nvSpPr>
          <p:cNvPr id="101" name="CustomShape 4"/>
          <p:cNvSpPr/>
          <p:nvPr/>
        </p:nvSpPr>
        <p:spPr>
          <a:xfrm>
            <a:off x="0" y="6599880"/>
            <a:ext cx="5338440" cy="257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pt-BR" sz="1100" b="1" spc="-1" dirty="0">
                <a:solidFill>
                  <a:srgbClr val="FFFFFF"/>
                </a:solidFill>
              </a:rPr>
              <a:t>Rafael Oliveira, </a:t>
            </a:r>
            <a:r>
              <a:rPr lang="pt-BR" sz="1100" b="1" spc="-1" dirty="0" err="1">
                <a:solidFill>
                  <a:srgbClr val="FFFFFF"/>
                </a:solidFill>
              </a:rPr>
              <a:t>University</a:t>
            </a:r>
            <a:r>
              <a:rPr lang="pt-BR" sz="1100" b="1" spc="-1" dirty="0">
                <a:solidFill>
                  <a:srgbClr val="FFFFFF"/>
                </a:solidFill>
              </a:rPr>
              <a:t> </a:t>
            </a:r>
            <a:r>
              <a:rPr lang="pt-BR" sz="1100" b="1" spc="-1" dirty="0" err="1">
                <a:solidFill>
                  <a:srgbClr val="FFFFFF"/>
                </a:solidFill>
              </a:rPr>
              <a:t>of</a:t>
            </a:r>
            <a:r>
              <a:rPr lang="pt-BR" sz="1100" b="1" spc="-1" dirty="0">
                <a:solidFill>
                  <a:srgbClr val="FFFFFF"/>
                </a:solidFill>
              </a:rPr>
              <a:t> Coimbra, ATHOR Project, </a:t>
            </a:r>
            <a:r>
              <a:rPr lang="pt-BR" sz="1100" b="1" spc="-1" dirty="0" err="1">
                <a:solidFill>
                  <a:srgbClr val="FFFFFF"/>
                </a:solidFill>
              </a:rPr>
              <a:t>November</a:t>
            </a:r>
            <a:r>
              <a:rPr lang="pt-BR" sz="1100" b="1" spc="-1" dirty="0">
                <a:solidFill>
                  <a:srgbClr val="FFFFFF"/>
                </a:solidFill>
              </a:rPr>
              <a:t> 2018</a:t>
            </a:r>
            <a:endParaRPr lang="pt-BR" sz="1100" spc="-1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4E75A2B2-1EA1-4799-BF1D-B2DAC436FE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1909" y="1155020"/>
            <a:ext cx="3463588" cy="2509932"/>
          </a:xfrm>
          <a:prstGeom prst="rect">
            <a:avLst/>
          </a:prstGeom>
        </p:spPr>
      </p:pic>
      <p:cxnSp>
        <p:nvCxnSpPr>
          <p:cNvPr id="9" name="Conector de Seta Reta 8">
            <a:extLst>
              <a:ext uri="{FF2B5EF4-FFF2-40B4-BE49-F238E27FC236}">
                <a16:creationId xmlns:a16="http://schemas.microsoft.com/office/drawing/2014/main" id="{C8FC21EA-8EA5-4DF1-B193-7D00D906081B}"/>
              </a:ext>
            </a:extLst>
          </p:cNvPr>
          <p:cNvCxnSpPr>
            <a:cxnSpLocks/>
          </p:cNvCxnSpPr>
          <p:nvPr/>
        </p:nvCxnSpPr>
        <p:spPr>
          <a:xfrm>
            <a:off x="3499338" y="6399704"/>
            <a:ext cx="2083774" cy="0"/>
          </a:xfrm>
          <a:prstGeom prst="straightConnector1">
            <a:avLst/>
          </a:prstGeom>
          <a:ln w="38100">
            <a:solidFill>
              <a:srgbClr val="E8541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73C130AF-DAAA-4158-81D4-58C99CBE1C9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130"/>
          <a:stretch/>
        </p:blipFill>
        <p:spPr>
          <a:xfrm>
            <a:off x="5583112" y="3698201"/>
            <a:ext cx="3463589" cy="2754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57825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CustomShape 1"/>
          <p:cNvSpPr/>
          <p:nvPr/>
        </p:nvSpPr>
        <p:spPr>
          <a:xfrm>
            <a:off x="8306280" y="6592680"/>
            <a:ext cx="775440" cy="239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B1FF22CD-8A22-4D51-9A5E-1D11E5E8D0D6}" type="slidenum">
              <a:rPr lang="pt-BR" sz="1400" b="0" strike="noStrike" spc="-1">
                <a:solidFill>
                  <a:srgbClr val="8B8B8B"/>
                </a:solidFill>
                <a:latin typeface="Arial"/>
                <a:ea typeface="DejaVu Sans"/>
              </a:rPr>
              <a:t>9</a:t>
            </a:fld>
            <a:endParaRPr lang="pt-BR" sz="1400" b="0" strike="noStrike" spc="-1">
              <a:latin typeface="Arial"/>
            </a:endParaRPr>
          </a:p>
        </p:txBody>
      </p:sp>
      <p:sp>
        <p:nvSpPr>
          <p:cNvPr id="99" name="CustomShape 2"/>
          <p:cNvSpPr/>
          <p:nvPr/>
        </p:nvSpPr>
        <p:spPr>
          <a:xfrm>
            <a:off x="307800" y="1317960"/>
            <a:ext cx="4738986" cy="527471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457200" indent="-456120" algn="just">
              <a:lnSpc>
                <a:spcPct val="90000"/>
              </a:lnSpc>
              <a:spcBef>
                <a:spcPts val="1001"/>
              </a:spcBef>
              <a:buClr>
                <a:srgbClr val="E85412"/>
              </a:buClr>
              <a:buFont typeface="Arial"/>
              <a:buChar char="►"/>
            </a:pPr>
            <a:r>
              <a:rPr lang="pt-BR" sz="1700" i="1" u="sng" spc="-1" dirty="0">
                <a:solidFill>
                  <a:srgbClr val="000000"/>
                </a:solidFill>
              </a:rPr>
              <a:t>Composição</a:t>
            </a:r>
          </a:p>
          <a:p>
            <a:pPr marL="457200" indent="-456120" algn="just">
              <a:lnSpc>
                <a:spcPct val="90000"/>
              </a:lnSpc>
              <a:spcBef>
                <a:spcPts val="1001"/>
              </a:spcBef>
              <a:buClr>
                <a:srgbClr val="E85412"/>
              </a:buClr>
              <a:buFont typeface="Wingdings" panose="05000000000000000000" pitchFamily="2" charset="2"/>
              <a:buChar char="§"/>
            </a:pPr>
            <a:r>
              <a:rPr lang="pt-BR" sz="1700" i="1" dirty="0"/>
              <a:t>Concentração de Al</a:t>
            </a:r>
            <a:r>
              <a:rPr lang="pt-BR" sz="1700" i="1" baseline="-25000" dirty="0"/>
              <a:t>2</a:t>
            </a:r>
            <a:r>
              <a:rPr lang="pt-BR" sz="1700" i="1" dirty="0"/>
              <a:t>O</a:t>
            </a:r>
            <a:r>
              <a:rPr lang="pt-BR" sz="1700" i="1" baseline="-25000" dirty="0"/>
              <a:t>3 </a:t>
            </a:r>
            <a:r>
              <a:rPr lang="pt-BR" sz="1700" i="1" dirty="0"/>
              <a:t>maior que 45%</a:t>
            </a:r>
          </a:p>
          <a:p>
            <a:pPr marL="457200" indent="-456120" algn="just">
              <a:lnSpc>
                <a:spcPct val="90000"/>
              </a:lnSpc>
              <a:spcBef>
                <a:spcPts val="1001"/>
              </a:spcBef>
              <a:buClr>
                <a:srgbClr val="E85412"/>
              </a:buClr>
              <a:buFont typeface="Arial"/>
              <a:buChar char="►"/>
            </a:pPr>
            <a:endParaRPr lang="pt-BR" sz="1700" i="1" u="sng" spc="-1" dirty="0">
              <a:solidFill>
                <a:srgbClr val="000000"/>
              </a:solidFill>
            </a:endParaRPr>
          </a:p>
          <a:p>
            <a:pPr marL="457200" indent="-456120" algn="just">
              <a:lnSpc>
                <a:spcPct val="90000"/>
              </a:lnSpc>
              <a:spcBef>
                <a:spcPts val="1001"/>
              </a:spcBef>
              <a:buClr>
                <a:srgbClr val="E85412"/>
              </a:buClr>
              <a:buFont typeface="Arial"/>
              <a:buChar char="►"/>
            </a:pPr>
            <a:r>
              <a:rPr lang="pt-BR" sz="1700" i="1" u="sng" spc="-1" dirty="0">
                <a:solidFill>
                  <a:srgbClr val="000000"/>
                </a:solidFill>
              </a:rPr>
              <a:t>Características Gerais</a:t>
            </a:r>
          </a:p>
          <a:p>
            <a:pPr marL="457200" indent="-456120" algn="just">
              <a:lnSpc>
                <a:spcPct val="90000"/>
              </a:lnSpc>
              <a:spcBef>
                <a:spcPts val="1001"/>
              </a:spcBef>
              <a:buClr>
                <a:srgbClr val="E85412"/>
              </a:buClr>
              <a:buFont typeface="Wingdings" panose="05000000000000000000" pitchFamily="2" charset="2"/>
              <a:buChar char="§"/>
            </a:pPr>
            <a:r>
              <a:rPr lang="pt-BR" sz="1700" i="1" spc="-1" dirty="0">
                <a:solidFill>
                  <a:srgbClr val="000000"/>
                </a:solidFill>
              </a:rPr>
              <a:t>Alta refratariedade</a:t>
            </a:r>
          </a:p>
          <a:p>
            <a:pPr marL="457200" indent="-456120" algn="just">
              <a:lnSpc>
                <a:spcPct val="90000"/>
              </a:lnSpc>
              <a:spcBef>
                <a:spcPts val="1001"/>
              </a:spcBef>
              <a:buClr>
                <a:srgbClr val="E85412"/>
              </a:buClr>
              <a:buFont typeface="Wingdings" panose="05000000000000000000" pitchFamily="2" charset="2"/>
              <a:buChar char="§"/>
            </a:pPr>
            <a:r>
              <a:rPr lang="pt-BR" sz="1700" i="1" spc="-1" dirty="0">
                <a:solidFill>
                  <a:srgbClr val="000000"/>
                </a:solidFill>
              </a:rPr>
              <a:t>Alta resistência mecânica</a:t>
            </a:r>
          </a:p>
          <a:p>
            <a:pPr marL="457200" indent="-456120" algn="just">
              <a:lnSpc>
                <a:spcPct val="90000"/>
              </a:lnSpc>
              <a:spcBef>
                <a:spcPts val="1001"/>
              </a:spcBef>
              <a:buClr>
                <a:srgbClr val="E85412"/>
              </a:buClr>
              <a:buFont typeface="Wingdings" panose="05000000000000000000" pitchFamily="2" charset="2"/>
              <a:buChar char="§"/>
            </a:pPr>
            <a:r>
              <a:rPr lang="pt-BR" sz="1700" i="1" spc="-1" dirty="0">
                <a:solidFill>
                  <a:srgbClr val="000000"/>
                </a:solidFill>
              </a:rPr>
              <a:t>Alta densidade</a:t>
            </a:r>
          </a:p>
          <a:p>
            <a:pPr marL="457200" indent="-456120" algn="just">
              <a:lnSpc>
                <a:spcPct val="90000"/>
              </a:lnSpc>
              <a:spcBef>
                <a:spcPts val="1001"/>
              </a:spcBef>
              <a:buClr>
                <a:srgbClr val="E85412"/>
              </a:buClr>
              <a:buFont typeface="Wingdings" panose="05000000000000000000" pitchFamily="2" charset="2"/>
              <a:buChar char="§"/>
            </a:pPr>
            <a:r>
              <a:rPr lang="pt-BR" sz="1700" i="1" spc="-1" dirty="0">
                <a:solidFill>
                  <a:srgbClr val="000000"/>
                </a:solidFill>
              </a:rPr>
              <a:t>Condutividade térmica relativamente alta</a:t>
            </a:r>
          </a:p>
          <a:p>
            <a:pPr marL="457200" indent="-456120" algn="just">
              <a:lnSpc>
                <a:spcPct val="90000"/>
              </a:lnSpc>
              <a:spcBef>
                <a:spcPts val="1001"/>
              </a:spcBef>
              <a:buClr>
                <a:srgbClr val="E85412"/>
              </a:buClr>
              <a:buFont typeface="Arial"/>
              <a:buChar char="►"/>
            </a:pPr>
            <a:endParaRPr lang="pt-BR" sz="1700" i="1" u="sng" spc="-1" dirty="0">
              <a:solidFill>
                <a:srgbClr val="000000"/>
              </a:solidFill>
            </a:endParaRPr>
          </a:p>
          <a:p>
            <a:pPr marL="457200" indent="-456120" algn="just">
              <a:lnSpc>
                <a:spcPct val="90000"/>
              </a:lnSpc>
              <a:spcBef>
                <a:spcPts val="1001"/>
              </a:spcBef>
              <a:buClr>
                <a:srgbClr val="E85412"/>
              </a:buClr>
              <a:buFont typeface="Arial"/>
              <a:buChar char="►"/>
            </a:pPr>
            <a:r>
              <a:rPr lang="pt-BR" sz="1700" i="1" u="sng" spc="-1" dirty="0">
                <a:solidFill>
                  <a:srgbClr val="000000"/>
                </a:solidFill>
              </a:rPr>
              <a:t>Aplicações </a:t>
            </a:r>
          </a:p>
          <a:p>
            <a:pPr marL="457200" indent="-456120" algn="just">
              <a:lnSpc>
                <a:spcPct val="90000"/>
              </a:lnSpc>
              <a:spcBef>
                <a:spcPts val="1001"/>
              </a:spcBef>
              <a:buClr>
                <a:srgbClr val="E85412"/>
              </a:buClr>
              <a:buFont typeface="Wingdings" panose="05000000000000000000" pitchFamily="2" charset="2"/>
              <a:buChar char="§"/>
            </a:pPr>
            <a:r>
              <a:rPr lang="pt-BR" sz="1700" dirty="0"/>
              <a:t>Portão deslizante (fundo fornos)</a:t>
            </a:r>
          </a:p>
          <a:p>
            <a:pPr marL="457200" indent="-456120" algn="just">
              <a:lnSpc>
                <a:spcPct val="90000"/>
              </a:lnSpc>
              <a:spcBef>
                <a:spcPts val="1001"/>
              </a:spcBef>
              <a:buClr>
                <a:srgbClr val="E85412"/>
              </a:buClr>
              <a:buFont typeface="Wingdings" panose="05000000000000000000" pitchFamily="2" charset="2"/>
              <a:buChar char="§"/>
            </a:pPr>
            <a:r>
              <a:rPr lang="pt-BR" sz="1700" dirty="0"/>
              <a:t>Forno para fundição de alumínio</a:t>
            </a:r>
          </a:p>
          <a:p>
            <a:pPr marL="457200" indent="-456120" algn="just">
              <a:lnSpc>
                <a:spcPct val="90000"/>
              </a:lnSpc>
              <a:spcBef>
                <a:spcPts val="1001"/>
              </a:spcBef>
              <a:buClr>
                <a:srgbClr val="E85412"/>
              </a:buClr>
              <a:buFont typeface="Wingdings" panose="05000000000000000000" pitchFamily="2" charset="2"/>
              <a:buChar char="§"/>
            </a:pPr>
            <a:r>
              <a:rPr lang="pt-BR" sz="1700" dirty="0"/>
              <a:t>Panelas (metalurgia)</a:t>
            </a:r>
          </a:p>
          <a:p>
            <a:pPr marL="457200" indent="-456120" algn="just">
              <a:lnSpc>
                <a:spcPct val="90000"/>
              </a:lnSpc>
              <a:spcBef>
                <a:spcPts val="1001"/>
              </a:spcBef>
              <a:buClr>
                <a:srgbClr val="E85412"/>
              </a:buClr>
              <a:buFont typeface="Wingdings" panose="05000000000000000000" pitchFamily="2" charset="2"/>
              <a:buChar char="§"/>
            </a:pPr>
            <a:r>
              <a:rPr lang="pt-BR" sz="1700" dirty="0"/>
              <a:t>Incineradores e Alto Fornos</a:t>
            </a:r>
          </a:p>
          <a:p>
            <a:pPr marL="1371600" lvl="2" indent="-456120" algn="just">
              <a:lnSpc>
                <a:spcPct val="90000"/>
              </a:lnSpc>
              <a:spcBef>
                <a:spcPts val="1001"/>
              </a:spcBef>
              <a:buClr>
                <a:srgbClr val="E85412"/>
              </a:buClr>
              <a:buFont typeface="Arial"/>
              <a:buChar char="►"/>
            </a:pPr>
            <a:endParaRPr lang="pt-BR" i="1" spc="-1" dirty="0">
              <a:solidFill>
                <a:srgbClr val="000000"/>
              </a:solidFill>
            </a:endParaRPr>
          </a:p>
          <a:p>
            <a:pPr marL="914400" lvl="1" indent="-456120" algn="just">
              <a:lnSpc>
                <a:spcPct val="90000"/>
              </a:lnSpc>
              <a:spcBef>
                <a:spcPts val="1001"/>
              </a:spcBef>
              <a:buClr>
                <a:srgbClr val="E85412"/>
              </a:buClr>
              <a:buFont typeface="Arial"/>
              <a:buChar char="►"/>
            </a:pPr>
            <a:endParaRPr lang="pt-BR" i="1" spc="-1" dirty="0">
              <a:solidFill>
                <a:srgbClr val="000000"/>
              </a:solidFill>
            </a:endParaRPr>
          </a:p>
        </p:txBody>
      </p:sp>
      <p:sp>
        <p:nvSpPr>
          <p:cNvPr id="100" name="CustomShape 3"/>
          <p:cNvSpPr/>
          <p:nvPr/>
        </p:nvSpPr>
        <p:spPr>
          <a:xfrm>
            <a:off x="2341800" y="146673"/>
            <a:ext cx="6739920" cy="10523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1080">
              <a:lnSpc>
                <a:spcPct val="90000"/>
              </a:lnSpc>
              <a:spcBef>
                <a:spcPts val="1001"/>
              </a:spcBef>
              <a:buClr>
                <a:srgbClr val="E85412"/>
              </a:buClr>
            </a:pPr>
            <a:r>
              <a:rPr lang="pt-BR" sz="2800" b="1" spc="-1" dirty="0">
                <a:solidFill>
                  <a:srgbClr val="000000"/>
                </a:solidFill>
              </a:rPr>
              <a:t>Aplicações Industriais</a:t>
            </a:r>
          </a:p>
          <a:p>
            <a:pPr marL="1080">
              <a:lnSpc>
                <a:spcPct val="90000"/>
              </a:lnSpc>
              <a:spcBef>
                <a:spcPts val="1001"/>
              </a:spcBef>
              <a:buClr>
                <a:srgbClr val="E85412"/>
              </a:buClr>
            </a:pPr>
            <a:r>
              <a:rPr lang="pt-BR" sz="2800" b="1" spc="-1" dirty="0">
                <a:solidFill>
                  <a:srgbClr val="000000"/>
                </a:solidFill>
              </a:rPr>
              <a:t>Refratários de Alta Alumina</a:t>
            </a:r>
            <a:endParaRPr lang="pt-BR" sz="2800" b="1" spc="-1" dirty="0"/>
          </a:p>
        </p:txBody>
      </p:sp>
      <p:sp>
        <p:nvSpPr>
          <p:cNvPr id="101" name="CustomShape 4"/>
          <p:cNvSpPr/>
          <p:nvPr/>
        </p:nvSpPr>
        <p:spPr>
          <a:xfrm>
            <a:off x="0" y="6599880"/>
            <a:ext cx="5338440" cy="257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pt-BR" sz="1100" b="1" spc="-1" dirty="0">
                <a:solidFill>
                  <a:srgbClr val="FFFFFF"/>
                </a:solidFill>
              </a:rPr>
              <a:t>Rafael Oliveira, </a:t>
            </a:r>
            <a:r>
              <a:rPr lang="pt-BR" sz="1100" b="1" spc="-1" dirty="0" err="1">
                <a:solidFill>
                  <a:srgbClr val="FFFFFF"/>
                </a:solidFill>
              </a:rPr>
              <a:t>University</a:t>
            </a:r>
            <a:r>
              <a:rPr lang="pt-BR" sz="1100" b="1" spc="-1" dirty="0">
                <a:solidFill>
                  <a:srgbClr val="FFFFFF"/>
                </a:solidFill>
              </a:rPr>
              <a:t> </a:t>
            </a:r>
            <a:r>
              <a:rPr lang="pt-BR" sz="1100" b="1" spc="-1" dirty="0" err="1">
                <a:solidFill>
                  <a:srgbClr val="FFFFFF"/>
                </a:solidFill>
              </a:rPr>
              <a:t>of</a:t>
            </a:r>
            <a:r>
              <a:rPr lang="pt-BR" sz="1100" b="1" spc="-1" dirty="0">
                <a:solidFill>
                  <a:srgbClr val="FFFFFF"/>
                </a:solidFill>
              </a:rPr>
              <a:t> Coimbra, ATHOR Project, </a:t>
            </a:r>
            <a:r>
              <a:rPr lang="pt-BR" sz="1100" b="1" spc="-1" dirty="0" err="1">
                <a:solidFill>
                  <a:srgbClr val="FFFFFF"/>
                </a:solidFill>
              </a:rPr>
              <a:t>November</a:t>
            </a:r>
            <a:r>
              <a:rPr lang="pt-BR" sz="1100" b="1" spc="-1" dirty="0">
                <a:solidFill>
                  <a:srgbClr val="FFFFFF"/>
                </a:solidFill>
              </a:rPr>
              <a:t> 2018</a:t>
            </a:r>
            <a:endParaRPr lang="pt-BR" sz="1100" spc="-1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DD96D55C-9364-42E3-97AF-7CE69F082D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4634" y="1198980"/>
            <a:ext cx="3170778" cy="2278498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24FE63C0-04EB-4707-8EEE-8505B18894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4634" y="3552092"/>
            <a:ext cx="3170778" cy="2807031"/>
          </a:xfrm>
          <a:prstGeom prst="rect">
            <a:avLst/>
          </a:prstGeom>
        </p:spPr>
      </p:pic>
      <p:cxnSp>
        <p:nvCxnSpPr>
          <p:cNvPr id="9" name="Conector de Seta Reta 8">
            <a:extLst>
              <a:ext uri="{FF2B5EF4-FFF2-40B4-BE49-F238E27FC236}">
                <a16:creationId xmlns:a16="http://schemas.microsoft.com/office/drawing/2014/main" id="{200DBACF-E957-4A5F-B07C-67D0E534F6E8}"/>
              </a:ext>
            </a:extLst>
          </p:cNvPr>
          <p:cNvCxnSpPr>
            <a:cxnSpLocks/>
          </p:cNvCxnSpPr>
          <p:nvPr/>
        </p:nvCxnSpPr>
        <p:spPr>
          <a:xfrm>
            <a:off x="2919047" y="5802925"/>
            <a:ext cx="2925587" cy="0"/>
          </a:xfrm>
          <a:prstGeom prst="straightConnector1">
            <a:avLst/>
          </a:prstGeom>
          <a:ln w="38100">
            <a:solidFill>
              <a:srgbClr val="E8541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007736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5341</TotalTime>
  <Words>894</Words>
  <Application>Microsoft Office PowerPoint</Application>
  <PresentationFormat>Apresentação na tela (4:3)</PresentationFormat>
  <Paragraphs>201</Paragraphs>
  <Slides>14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14</vt:i4>
      </vt:variant>
    </vt:vector>
  </HeadingPairs>
  <TitlesOfParts>
    <vt:vector size="22" baseType="lpstr">
      <vt:lpstr>Arial</vt:lpstr>
      <vt:lpstr>Calibri</vt:lpstr>
      <vt:lpstr>DejaVu Sans</vt:lpstr>
      <vt:lpstr>Symbol</vt:lpstr>
      <vt:lpstr>Times New Roman</vt:lpstr>
      <vt:lpstr>Wingdings</vt:lpstr>
      <vt:lpstr>Office Theme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/>
  <dc:creator>barsukd</dc:creator>
  <dc:description/>
  <cp:lastModifiedBy>Oliveira</cp:lastModifiedBy>
  <cp:revision>422</cp:revision>
  <dcterms:created xsi:type="dcterms:W3CDTF">2017-11-10T22:10:46Z</dcterms:created>
  <dcterms:modified xsi:type="dcterms:W3CDTF">2018-11-27T20:41:16Z</dcterms:modified>
  <dc:language>pt-BR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Company">
    <vt:lpwstr>Microsoft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0</vt:i4>
  </property>
  <property fmtid="{D5CDD505-2E9C-101B-9397-08002B2CF9AE}" pid="9" name="PresentationFormat">
    <vt:lpwstr>Apresentação na tela (4:3)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25</vt:i4>
  </property>
</Properties>
</file>