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26"/>
  </p:notesMasterIdLst>
  <p:sldIdLst>
    <p:sldId id="284" r:id="rId2"/>
    <p:sldId id="258" r:id="rId3"/>
    <p:sldId id="296" r:id="rId4"/>
    <p:sldId id="259" r:id="rId5"/>
    <p:sldId id="287" r:id="rId6"/>
    <p:sldId id="260" r:id="rId7"/>
    <p:sldId id="286" r:id="rId8"/>
    <p:sldId id="302" r:id="rId9"/>
    <p:sldId id="288" r:id="rId10"/>
    <p:sldId id="262" r:id="rId11"/>
    <p:sldId id="261" r:id="rId12"/>
    <p:sldId id="264" r:id="rId13"/>
    <p:sldId id="266" r:id="rId14"/>
    <p:sldId id="285" r:id="rId15"/>
    <p:sldId id="297" r:id="rId16"/>
    <p:sldId id="306" r:id="rId17"/>
    <p:sldId id="272" r:id="rId18"/>
    <p:sldId id="307" r:id="rId19"/>
    <p:sldId id="303" r:id="rId20"/>
    <p:sldId id="305" r:id="rId21"/>
    <p:sldId id="300" r:id="rId22"/>
    <p:sldId id="299" r:id="rId23"/>
    <p:sldId id="278" r:id="rId24"/>
    <p:sldId id="279" r:id="rId25"/>
  </p:sldIdLst>
  <p:sldSz cx="9144000" cy="5143500" type="screen16x9"/>
  <p:notesSz cx="6858000" cy="9144000"/>
  <p:embeddedFontLst>
    <p:embeddedFont>
      <p:font typeface="Muli Light" panose="02000303000000000000" pitchFamily="2" charset="0"/>
      <p:regular r:id="rId27"/>
      <p:bold r:id="rId28"/>
      <p:italic r:id="rId29"/>
      <p:boldItalic r:id="rId30"/>
    </p:embeddedFont>
    <p:embeddedFont>
      <p:font typeface="Muli" panose="02000503000000000000" pitchFamily="2" charset="0"/>
      <p:regular r:id="rId31"/>
      <p:bold r:id="rId32"/>
      <p:italic r:id="rId33"/>
      <p:boldItalic r:id="rId34"/>
    </p:embeddedFont>
    <p:embeddedFont>
      <p:font typeface="Poppins Light" panose="020B0604020202020204" charset="0"/>
      <p:regular r:id="rId35"/>
      <p:bold r:id="rId36"/>
      <p:italic r:id="rId37"/>
      <p:boldItalic r:id="rId38"/>
    </p:embeddedFont>
    <p:embeddedFont>
      <p:font typeface="Poppins ExtraBold" panose="020B0604020202020204" charset="0"/>
      <p:bold r:id="rId39"/>
      <p:boldItalic r:id="rId40"/>
    </p:embeddedFont>
    <p:embeddedFont>
      <p:font typeface="Poppins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D8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CF1E9E-1F19-4878-BBDA-1639DFD1FA18}">
  <a:tblStyle styleId="{0FCF1E9E-1F19-4878-BBDA-1639DFD1FA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smtClean="0"/>
              <a:t>https://www.slidescarnival.com/gower-free-presentation-template/3261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649354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292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smtClean="0"/>
              <a:t>Data </a:t>
            </a:r>
            <a:r>
              <a:rPr lang="nl-NL" dirty="0" err="1" smtClean="0"/>
              <a:t>sharing</a:t>
            </a:r>
            <a:r>
              <a:rPr lang="nl-NL" dirty="0" smtClean="0"/>
              <a:t> in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biological</a:t>
            </a:r>
            <a:r>
              <a:rPr lang="nl-NL" baseline="0" dirty="0" smtClean="0"/>
              <a:t> </a:t>
            </a:r>
            <a:r>
              <a:rPr lang="nl-NL" baseline="0" dirty="0" err="1" smtClean="0"/>
              <a:t>anthropology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138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735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 err="1" smtClean="0"/>
              <a:t>IsoArcH</a:t>
            </a:r>
            <a:r>
              <a:rPr lang="en-US" dirty="0" smtClean="0"/>
              <a:t> is an open access and collaborative isotope database for </a:t>
            </a:r>
            <a:r>
              <a:rPr lang="en-US" dirty="0" err="1" smtClean="0"/>
              <a:t>bioarcheological</a:t>
            </a:r>
            <a:r>
              <a:rPr lang="en-US" dirty="0" smtClean="0"/>
              <a:t> samples from the ancient worlds.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307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4868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1087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9116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6992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307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305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7409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75942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11573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1150" y="1759800"/>
            <a:ext cx="4371926" cy="32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50275" y="2175625"/>
            <a:ext cx="3879000" cy="287046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973100" cy="11598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1800"/>
              <a:buNone/>
              <a:defRPr sz="18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74072" y="2340786"/>
            <a:ext cx="3879000" cy="262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469100" cy="33420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431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Char char="●"/>
              <a:defRPr sz="3200">
                <a:solidFill>
                  <a:srgbClr val="A7A4BC"/>
                </a:solidFill>
              </a:defRPr>
            </a:lvl1pPr>
            <a:lvl2pPr marL="914400" lvl="1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2pPr>
            <a:lvl3pPr marL="1371600" lvl="2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3pPr>
            <a:lvl4pPr marL="1828800" lvl="3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4pPr>
            <a:lvl5pPr marL="2286000" lvl="4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5pPr>
            <a:lvl6pPr marL="2743200" lvl="5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6pPr>
            <a:lvl7pPr marL="3200400" lvl="6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>
                <a:solidFill>
                  <a:srgbClr val="A7A4BC"/>
                </a:solidFill>
              </a:defRPr>
            </a:lvl7pPr>
            <a:lvl8pPr marL="3657600" lvl="7" indent="-431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>
                <a:solidFill>
                  <a:srgbClr val="A7A4BC"/>
                </a:solidFill>
              </a:defRPr>
            </a:lvl8pPr>
            <a:lvl9pPr marL="4114800" lvl="8" indent="-431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>
                <a:solidFill>
                  <a:srgbClr val="A7A4BC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390571" y="571075"/>
            <a:ext cx="648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rPr>
              <a:t>“</a:t>
            </a:r>
            <a:endParaRPr sz="9600" b="1">
              <a:solidFill>
                <a:srgbClr val="A7D86D"/>
              </a:solidFill>
              <a:latin typeface="Muli"/>
              <a:ea typeface="Muli"/>
              <a:cs typeface="Muli"/>
              <a:sym typeface="Muli"/>
            </a:endParaRPr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89349" y="2301324"/>
            <a:ext cx="3702249" cy="2686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872725" y="2225700"/>
            <a:ext cx="3118876" cy="276539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41170" y="2518284"/>
            <a:ext cx="3450425" cy="24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illustration">
  <p:cSld name="BLANK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1763106" y="205979"/>
            <a:ext cx="7106400" cy="85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3600"/>
              <a:buFont typeface="Arial"/>
              <a:buNone/>
              <a:defRPr sz="2700" b="0" i="0" u="none" strike="noStrike" cap="none">
                <a:solidFill>
                  <a:srgbClr val="00A6D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35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763106" y="1200150"/>
            <a:ext cx="7106400" cy="348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304800" algn="l" rtl="0">
              <a:spcBef>
                <a:spcPts val="420"/>
              </a:spcBef>
              <a:spcAft>
                <a:spcPts val="0"/>
              </a:spcAft>
              <a:buClr>
                <a:srgbClr val="00A6D6"/>
              </a:buClr>
              <a:buSzPts val="28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85750" algn="l" rtl="0">
              <a:spcBef>
                <a:spcPts val="36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28700" marR="0" lvl="2" indent="-285750" algn="l" rtl="0">
              <a:spcBef>
                <a:spcPts val="360"/>
              </a:spcBef>
              <a:spcAft>
                <a:spcPts val="0"/>
              </a:spcAft>
              <a:buClr>
                <a:srgbClr val="00A6D6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714500" marR="0" lvl="4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00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7D86D"/>
              </a:buClr>
              <a:buSzPts val="4800"/>
              <a:buFont typeface="Poppins"/>
              <a:buNone/>
              <a:defRPr sz="4800" b="1">
                <a:solidFill>
                  <a:srgbClr val="A7D86D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lvl="0" indent="-3683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lvl="1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lvl="2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lvl="3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lvl="4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lvl="5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lvl="6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lvl="7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lvl="8" indent="-368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r">
              <a:buNone/>
              <a:defRPr sz="1300">
                <a:solidFill>
                  <a:srgbClr val="A7D86D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8" r:id="rId7"/>
    <p:sldLayoutId id="2147483659" r:id="rId8"/>
    <p:sldLayoutId id="2147483661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dx.doi.org/10.1016/j.cub.2013.11.014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s://zenodo.org/record/2573160" TargetMode="External"/><Relationship Id="rId7" Type="http://schemas.openxmlformats.org/officeDocument/2006/relationships/hyperlink" Target="https://fairsharing.org/policies/?q=&amp;selected_facets=subtype_exact:Journa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ec.europa.eu/research/participants/docs/h2020-funding-guide/cross-cutting-issues/open-access-data-management/data-management_en.htm" TargetMode="External"/><Relationship Id="rId5" Type="http://schemas.openxmlformats.org/officeDocument/2006/relationships/hyperlink" Target="https://www.nwo.nl/en/policies/open+science/data+management" TargetMode="External"/><Relationship Id="rId4" Type="http://schemas.openxmlformats.org/officeDocument/2006/relationships/hyperlink" Target="https://www.vu.nl/en/about-vu-amsterdam/mission-and-profile/research-data-management/index.aspx" TargetMode="External"/><Relationship Id="rId9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hyperlink" Target="https://doi.org/10.5281/ZENODO.347155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oi.org/10.1002/ajpa.2390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002/ajpa.2390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bi.ac.uk/ena" TargetMode="External"/><Relationship Id="rId13" Type="http://schemas.openxmlformats.org/officeDocument/2006/relationships/hyperlink" Target="http://pcddb.cryst.bbk.ac.uk/home.php" TargetMode="External"/><Relationship Id="rId18" Type="http://schemas.openxmlformats.org/officeDocument/2006/relationships/hyperlink" Target="https://archaeologydataservice.ac.uk/" TargetMode="External"/><Relationship Id="rId3" Type="http://schemas.openxmlformats.org/officeDocument/2006/relationships/hyperlink" Target="https://www.isoarch.eu/" TargetMode="External"/><Relationship Id="rId21" Type="http://schemas.openxmlformats.org/officeDocument/2006/relationships/hyperlink" Target="https://www.protocols.io/" TargetMode="External"/><Relationship Id="rId7" Type="http://schemas.openxmlformats.org/officeDocument/2006/relationships/hyperlink" Target="https://www.uniprot.org/" TargetMode="External"/><Relationship Id="rId12" Type="http://schemas.openxmlformats.org/officeDocument/2006/relationships/hyperlink" Target="http://www.emdataresource.org/" TargetMode="External"/><Relationship Id="rId17" Type="http://schemas.openxmlformats.org/officeDocument/2006/relationships/hyperlink" Target="https://easy.dans.knaw.nl/ui/home" TargetMode="External"/><Relationship Id="rId2" Type="http://schemas.openxmlformats.org/officeDocument/2006/relationships/notesSlide" Target="../notesSlides/notesSlide17.xml"/><Relationship Id="rId16" Type="http://schemas.openxmlformats.org/officeDocument/2006/relationships/hyperlink" Target="https://www.narcis.nl/" TargetMode="External"/><Relationship Id="rId20" Type="http://schemas.openxmlformats.org/officeDocument/2006/relationships/hyperlink" Target="https://orcid.org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amtdb.org/" TargetMode="External"/><Relationship Id="rId11" Type="http://schemas.openxmlformats.org/officeDocument/2006/relationships/hyperlink" Target="https://www.wwpdb.org/" TargetMode="External"/><Relationship Id="rId5" Type="http://schemas.openxmlformats.org/officeDocument/2006/relationships/hyperlink" Target="http://www.earthchem.org/" TargetMode="External"/><Relationship Id="rId15" Type="http://schemas.openxmlformats.org/officeDocument/2006/relationships/hyperlink" Target="https://osf.io/" TargetMode="External"/><Relationship Id="rId10" Type="http://schemas.openxmlformats.org/officeDocument/2006/relationships/hyperlink" Target="https://www.ncbi.nlm.nih.gov/sra" TargetMode="External"/><Relationship Id="rId19" Type="http://schemas.openxmlformats.org/officeDocument/2006/relationships/hyperlink" Target="https://qdr.syr.edu/" TargetMode="External"/><Relationship Id="rId4" Type="http://schemas.openxmlformats.org/officeDocument/2006/relationships/hyperlink" Target="http://wateriso.utah.edu/waterisotopes/index.html" TargetMode="External"/><Relationship Id="rId9" Type="http://schemas.openxmlformats.org/officeDocument/2006/relationships/hyperlink" Target="https://www.ebi.ac.uk/metagenomics/" TargetMode="External"/><Relationship Id="rId14" Type="http://schemas.openxmlformats.org/officeDocument/2006/relationships/hyperlink" Target="https://zenodo.org/" TargetMode="External"/><Relationship Id="rId22" Type="http://schemas.openxmlformats.org/officeDocument/2006/relationships/hyperlink" Target="https://www.biorxiv.org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enodo.or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hyperlink" Target="https://www.protocols.io/" TargetMode="External"/><Relationship Id="rId4" Type="http://schemas.openxmlformats.org/officeDocument/2006/relationships/hyperlink" Target="https://www.youtube.com/watch?v=84B8P6BAOg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tif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t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hyperlink" Target="https://github.com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hyperlink" Target="https://zenodo.org/" TargetMode="External"/><Relationship Id="rId4" Type="http://schemas.openxmlformats.org/officeDocument/2006/relationships/image" Target="../media/image27.jpg"/><Relationship Id="rId9" Type="http://schemas.openxmlformats.org/officeDocument/2006/relationships/hyperlink" Target="https://www.youtube.com/watch?v=pjsbBQYOOaE&amp;t=1s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png"/><Relationship Id="rId3" Type="http://schemas.openxmlformats.org/officeDocument/2006/relationships/hyperlink" Target="https://www.tudelft.nl/en/library/current-topics/research-data-management/" TargetMode="External"/><Relationship Id="rId7" Type="http://schemas.openxmlformats.org/officeDocument/2006/relationships/image" Target="../media/image30.png"/><Relationship Id="rId12" Type="http://schemas.openxmlformats.org/officeDocument/2006/relationships/hyperlink" Target="https://www.rug.nl/research/research-data-managemen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rdm.uva.nl/en/support/support.html" TargetMode="External"/><Relationship Id="rId11" Type="http://schemas.openxmlformats.org/officeDocument/2006/relationships/hyperlink" Target="https://www.library.universiteitleiden.nl/research-and-publishing/centre-for-digital-scholarship" TargetMode="External"/><Relationship Id="rId5" Type="http://schemas.openxmlformats.org/officeDocument/2006/relationships/hyperlink" Target="https://www.ub.vu.nl/en/education-research/research-data-services/index.aspx" TargetMode="External"/><Relationship Id="rId10" Type="http://schemas.openxmlformats.org/officeDocument/2006/relationships/image" Target="../media/image33.jpg"/><Relationship Id="rId4" Type="http://schemas.openxmlformats.org/officeDocument/2006/relationships/hyperlink" Target="https://www.tudelft.nl/en/library/current-topics/research-data-management/r/data-stewardship/contact/" TargetMode="External"/><Relationship Id="rId9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undraw.co/" TargetMode="External"/><Relationship Id="rId4" Type="http://schemas.openxmlformats.org/officeDocument/2006/relationships/hyperlink" Target="http://unsplash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hyperlink" Target="https://www.nature.com/news/2011/111101/full/479015a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13" y="-1"/>
            <a:ext cx="9790044" cy="5221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3826" y="748748"/>
            <a:ext cx="5612974" cy="2623930"/>
          </a:xfrm>
          <a:prstGeom prst="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5" name="Google Shape;65;p14"/>
          <p:cNvSpPr txBox="1">
            <a:spLocks noGrp="1"/>
          </p:cNvSpPr>
          <p:nvPr>
            <p:ph type="ctrTitle"/>
          </p:nvPr>
        </p:nvSpPr>
        <p:spPr>
          <a:xfrm>
            <a:off x="685800" y="696425"/>
            <a:ext cx="5391000" cy="293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Opening up the casket</a:t>
            </a:r>
            <a:r>
              <a:rPr lang="en-GB" sz="4400" dirty="0">
                <a:solidFill>
                  <a:schemeClr val="tx1"/>
                </a:solidFill>
              </a:rPr>
              <a:t>: why and how to share your research data</a:t>
            </a:r>
            <a:endParaRPr lang="nl-NL" sz="4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79984" y="4674225"/>
            <a:ext cx="7214048" cy="528909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589" y="4737817"/>
            <a:ext cx="832402" cy="421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4868" y="4731609"/>
            <a:ext cx="63877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1200" dirty="0">
                <a:solidFill>
                  <a:schemeClr val="bg1"/>
                </a:solidFill>
              </a:rPr>
              <a:t>Esther Plomp, </a:t>
            </a:r>
            <a:r>
              <a:rPr lang="en-US" sz="1200" dirty="0">
                <a:solidFill>
                  <a:schemeClr val="bg1"/>
                </a:solidFill>
              </a:rPr>
              <a:t>Opening up the casket: why and how to share your research </a:t>
            </a:r>
            <a:r>
              <a:rPr lang="en-US" sz="1200" dirty="0" smtClean="0">
                <a:solidFill>
                  <a:schemeClr val="bg1"/>
                </a:solidFill>
              </a:rPr>
              <a:t>data, </a:t>
            </a:r>
            <a:r>
              <a:rPr lang="nl-NL" sz="1200" dirty="0" smtClean="0">
                <a:solidFill>
                  <a:schemeClr val="bg1"/>
                </a:solidFill>
              </a:rPr>
              <a:t>NVFA symposium, 16 November 2019, </a:t>
            </a:r>
            <a:r>
              <a:rPr lang="nl-NL" sz="1200" dirty="0">
                <a:solidFill>
                  <a:schemeClr val="bg1"/>
                </a:solidFill>
              </a:rPr>
              <a:t>Amsterdam, http://doi.org/10.5281/zenodo.3543769</a:t>
            </a:r>
          </a:p>
        </p:txBody>
      </p:sp>
      <p:sp>
        <p:nvSpPr>
          <p:cNvPr id="8" name="Rectangle 7"/>
          <p:cNvSpPr/>
          <p:nvPr/>
        </p:nvSpPr>
        <p:spPr>
          <a:xfrm>
            <a:off x="2869096" y="4260085"/>
            <a:ext cx="62218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NL" sz="2400" b="1" dirty="0">
                <a:solidFill>
                  <a:schemeClr val="bg1"/>
                </a:solidFill>
              </a:rPr>
              <a:t>https://tinyurl.com/NVFA-sharing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4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ctrTitle" idx="4294967295"/>
          </p:nvPr>
        </p:nvSpPr>
        <p:spPr>
          <a:xfrm>
            <a:off x="685800" y="1888150"/>
            <a:ext cx="49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Decrease of data availability</a:t>
            </a:r>
            <a:endParaRPr sz="3600"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510" y="112158"/>
            <a:ext cx="5207774" cy="1842051"/>
          </a:xfrm>
          <a:prstGeom prst="rect">
            <a:avLst/>
          </a:prstGeom>
        </p:spPr>
      </p:pic>
      <p:sp>
        <p:nvSpPr>
          <p:cNvPr id="20" name="Google Shape;159;p27"/>
          <p:cNvSpPr txBox="1"/>
          <p:nvPr/>
        </p:nvSpPr>
        <p:spPr>
          <a:xfrm>
            <a:off x="2494172" y="3145025"/>
            <a:ext cx="6480720" cy="1065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214313" indent="-214313">
              <a:lnSpc>
                <a:spcPct val="150000"/>
              </a:lnSpc>
              <a:buSzPts val="2000"/>
              <a:buFont typeface="Arial"/>
              <a:buChar char="•"/>
            </a:pPr>
            <a:r>
              <a:rPr lang="en-GB" sz="1500" dirty="0"/>
              <a:t>Data availability decreases by </a:t>
            </a:r>
            <a:r>
              <a:rPr lang="en-GB" sz="1500" dirty="0">
                <a:solidFill>
                  <a:srgbClr val="FF0000"/>
                </a:solidFill>
              </a:rPr>
              <a:t>17% per year</a:t>
            </a:r>
            <a:endParaRPr sz="1050" dirty="0"/>
          </a:p>
          <a:p>
            <a:pPr marL="214313" indent="-214313">
              <a:lnSpc>
                <a:spcPct val="150000"/>
              </a:lnSpc>
              <a:buSzPts val="2000"/>
              <a:buFont typeface="Arial"/>
              <a:buChar char="•"/>
            </a:pPr>
            <a:r>
              <a:rPr lang="en-GB" sz="1500" dirty="0" smtClean="0"/>
              <a:t>Chance </a:t>
            </a:r>
            <a:r>
              <a:rPr lang="en-GB" sz="1500" dirty="0"/>
              <a:t>of email address working decreases by </a:t>
            </a:r>
            <a:r>
              <a:rPr lang="en-GB" sz="1500" dirty="0">
                <a:solidFill>
                  <a:srgbClr val="FF0000"/>
                </a:solidFill>
              </a:rPr>
              <a:t>7% per year</a:t>
            </a:r>
            <a:endParaRPr sz="1500" dirty="0">
              <a:solidFill>
                <a:srgbClr val="FF0000"/>
              </a:solidFill>
            </a:endParaRPr>
          </a:p>
        </p:txBody>
      </p:sp>
      <p:sp>
        <p:nvSpPr>
          <p:cNvPr id="21" name="Google Shape;160;p27"/>
          <p:cNvSpPr/>
          <p:nvPr/>
        </p:nvSpPr>
        <p:spPr>
          <a:xfrm>
            <a:off x="3821510" y="794409"/>
            <a:ext cx="27126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SzPts val="1800"/>
            </a:pPr>
            <a:r>
              <a:rPr lang="en-GB" sz="1000" u="sng" dirty="0">
                <a:solidFill>
                  <a:schemeClr val="hlink"/>
                </a:solidFill>
                <a:hlinkClick r:id="rId4"/>
              </a:rPr>
              <a:t>http://dx.doi.org/10.1016/j.cub.2013.11.014</a:t>
            </a:r>
            <a:r>
              <a:rPr lang="en-GB" sz="1000" dirty="0">
                <a:solidFill>
                  <a:schemeClr val="dk1"/>
                </a:solidFill>
              </a:rPr>
              <a:t> </a:t>
            </a:r>
            <a:endParaRPr sz="1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57200" y="7393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Benefits</a:t>
            </a:r>
            <a:endParaRPr dirty="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457200" y="821636"/>
            <a:ext cx="4909930" cy="7751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endParaRPr lang="nl-NL" dirty="0"/>
          </a:p>
          <a:p>
            <a:endParaRPr lang="nl-NL" dirty="0"/>
          </a:p>
          <a:p>
            <a:r>
              <a:rPr lang="nl-NL" sz="2000" dirty="0" err="1"/>
              <a:t>Prevent</a:t>
            </a:r>
            <a:r>
              <a:rPr lang="nl-NL" sz="2000" dirty="0"/>
              <a:t> data </a:t>
            </a:r>
            <a:r>
              <a:rPr lang="nl-NL" sz="2000" dirty="0" err="1"/>
              <a:t>loss</a:t>
            </a:r>
            <a:r>
              <a:rPr lang="nl-NL" sz="2000" dirty="0"/>
              <a:t>/</a:t>
            </a:r>
            <a:r>
              <a:rPr lang="nl-NL" sz="2000" dirty="0" err="1"/>
              <a:t>unfindable</a:t>
            </a:r>
            <a:r>
              <a:rPr lang="nl-NL" sz="2000" dirty="0"/>
              <a:t> files</a:t>
            </a:r>
          </a:p>
          <a:p>
            <a:r>
              <a:rPr lang="en-US" sz="2000" dirty="0"/>
              <a:t>Can you still use data when people leave?</a:t>
            </a:r>
          </a:p>
          <a:p>
            <a:r>
              <a:rPr lang="nl-NL" sz="2000" b="1" dirty="0" err="1" smtClean="0"/>
              <a:t>Recognition</a:t>
            </a:r>
            <a:r>
              <a:rPr lang="nl-NL" sz="2000" dirty="0" smtClean="0"/>
              <a:t> </a:t>
            </a:r>
            <a:r>
              <a:rPr lang="nl-NL" sz="2000" dirty="0" err="1" smtClean="0"/>
              <a:t>for</a:t>
            </a:r>
            <a:r>
              <a:rPr lang="nl-NL" sz="2000" dirty="0" smtClean="0"/>
              <a:t> </a:t>
            </a:r>
            <a:r>
              <a:rPr lang="nl-NL" sz="2000" dirty="0" err="1"/>
              <a:t>all</a:t>
            </a:r>
            <a:r>
              <a:rPr lang="nl-NL" sz="2000" dirty="0"/>
              <a:t> research </a:t>
            </a:r>
            <a:r>
              <a:rPr lang="nl-NL" sz="2000" dirty="0" err="1"/>
              <a:t>outputs</a:t>
            </a:r>
            <a:endParaRPr lang="nl-NL" sz="2000" dirty="0"/>
          </a:p>
          <a:p>
            <a:r>
              <a:rPr lang="nl-NL" sz="2000" b="1" dirty="0" err="1"/>
              <a:t>Collaboration</a:t>
            </a:r>
            <a:endParaRPr lang="nl-NL" sz="2000" b="1" dirty="0"/>
          </a:p>
          <a:p>
            <a:r>
              <a:rPr lang="en-US" sz="2000" dirty="0"/>
              <a:t>Increases </a:t>
            </a:r>
            <a:r>
              <a:rPr lang="en-US" sz="2000" b="1" dirty="0"/>
              <a:t>quality</a:t>
            </a:r>
            <a:r>
              <a:rPr lang="en-US" sz="2000" dirty="0"/>
              <a:t> of scientific practice </a:t>
            </a:r>
          </a:p>
          <a:p>
            <a:r>
              <a:rPr lang="nl-NL" sz="2000" b="1" dirty="0" err="1"/>
              <a:t>Cost</a:t>
            </a:r>
            <a:r>
              <a:rPr lang="nl-NL" sz="2000" b="1" dirty="0"/>
              <a:t>/time </a:t>
            </a:r>
            <a:r>
              <a:rPr lang="nl-NL" sz="2000" b="1" dirty="0" err="1"/>
              <a:t>efficient</a:t>
            </a:r>
            <a:r>
              <a:rPr lang="nl-NL" sz="2000" b="1" dirty="0"/>
              <a:t> 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5" name="Google Shape;500;p40"/>
          <p:cNvGrpSpPr/>
          <p:nvPr/>
        </p:nvGrpSpPr>
        <p:grpSpPr>
          <a:xfrm>
            <a:off x="5021026" y="1801880"/>
            <a:ext cx="346104" cy="353231"/>
            <a:chOff x="3955900" y="2984500"/>
            <a:chExt cx="414000" cy="422525"/>
          </a:xfrm>
        </p:grpSpPr>
        <p:sp>
          <p:nvSpPr>
            <p:cNvPr id="6" name="Google Shape;501;p40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502;p40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503;p40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" name="Google Shape;358;p40"/>
          <p:cNvGrpSpPr/>
          <p:nvPr/>
        </p:nvGrpSpPr>
        <p:grpSpPr>
          <a:xfrm>
            <a:off x="4744592" y="4404771"/>
            <a:ext cx="408386" cy="345080"/>
            <a:chOff x="3918650" y="293075"/>
            <a:chExt cx="488500" cy="412775"/>
          </a:xfrm>
        </p:grpSpPr>
        <p:sp>
          <p:nvSpPr>
            <p:cNvPr id="10" name="Google Shape;359;p40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60;p40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61;p40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Why?</a:t>
            </a:r>
            <a:endParaRPr dirty="0"/>
          </a:p>
        </p:txBody>
      </p:sp>
      <p:sp>
        <p:nvSpPr>
          <p:cNvPr id="134" name="Google Shape;134;p22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2000" b="1" dirty="0" err="1" smtClean="0"/>
              <a:t>Institutes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hlinkClick r:id="rId3"/>
              </a:rPr>
              <a:t>TU Delft</a:t>
            </a:r>
            <a:endParaRPr lang="en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hlinkClick r:id="rId4"/>
              </a:rPr>
              <a:t>Vrije Universiteit</a:t>
            </a:r>
            <a:endParaRPr dirty="0"/>
          </a:p>
        </p:txBody>
      </p:sp>
      <p:sp>
        <p:nvSpPr>
          <p:cNvPr id="135" name="Google Shape;135;p22"/>
          <p:cNvSpPr txBox="1">
            <a:spLocks noGrp="1"/>
          </p:cNvSpPr>
          <p:nvPr>
            <p:ph type="body" idx="2"/>
          </p:nvPr>
        </p:nvSpPr>
        <p:spPr>
          <a:xfrm>
            <a:off x="3392100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2000" b="1" dirty="0" err="1" smtClean="0"/>
              <a:t>Funders</a:t>
            </a:r>
            <a:endParaRPr sz="2000"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hlinkClick r:id="rId5"/>
              </a:rPr>
              <a:t>NWO</a:t>
            </a:r>
            <a:endParaRPr lang="en" dirty="0" smtClean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>
                <a:hlinkClick r:id="rId6"/>
              </a:rPr>
              <a:t>European Commission</a:t>
            </a:r>
            <a:endParaRPr dirty="0"/>
          </a:p>
        </p:txBody>
      </p:sp>
      <p:sp>
        <p:nvSpPr>
          <p:cNvPr id="136" name="Google Shape;136;p22"/>
          <p:cNvSpPr txBox="1">
            <a:spLocks noGrp="1"/>
          </p:cNvSpPr>
          <p:nvPr>
            <p:ph type="body" idx="3"/>
          </p:nvPr>
        </p:nvSpPr>
        <p:spPr>
          <a:xfrm>
            <a:off x="6326997" y="2082325"/>
            <a:ext cx="2359800" cy="284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2000" b="1" dirty="0" err="1" smtClean="0"/>
              <a:t>Journals</a:t>
            </a:r>
            <a:endParaRPr lang="nl-NL" sz="2000" b="1" dirty="0"/>
          </a:p>
          <a:p>
            <a:pPr marL="0" lvl="0" indent="0">
              <a:buNone/>
            </a:pPr>
            <a:r>
              <a:rPr lang="nl-NL" dirty="0" smtClean="0">
                <a:hlinkClick r:id="rId7"/>
              </a:rPr>
              <a:t>FAIRsharing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22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7" name="Google Shape;590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762748" y="3260035"/>
            <a:ext cx="999499" cy="692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592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62748" y="2360597"/>
            <a:ext cx="912129" cy="475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6223590" y="4897230"/>
            <a:ext cx="236635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00" dirty="0"/>
              <a:t>http://doi.org/10.5281/zenodo.3332808</a:t>
            </a:r>
          </a:p>
        </p:txBody>
      </p:sp>
      <p:sp>
        <p:nvSpPr>
          <p:cNvPr id="3" name="Rectangle 2"/>
          <p:cNvSpPr/>
          <p:nvPr/>
        </p:nvSpPr>
        <p:spPr>
          <a:xfrm>
            <a:off x="135600" y="4749851"/>
            <a:ext cx="6928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FAIR?</a:t>
            </a:r>
            <a:endParaRPr lang="nl-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937" y="4637368"/>
            <a:ext cx="607150" cy="307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697233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</a:t>
            </a:r>
            <a:r>
              <a:rPr lang="en" dirty="0" smtClean="0"/>
              <a:t>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 to share?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452;p40"/>
          <p:cNvGrpSpPr/>
          <p:nvPr/>
        </p:nvGrpSpPr>
        <p:grpSpPr>
          <a:xfrm>
            <a:off x="1530881" y="1638850"/>
            <a:ext cx="401719" cy="366502"/>
            <a:chOff x="6625350" y="1613750"/>
            <a:chExt cx="480525" cy="438400"/>
          </a:xfrm>
        </p:grpSpPr>
        <p:sp>
          <p:nvSpPr>
            <p:cNvPr id="5" name="Google Shape;453;p4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54;p4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55;p4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56;p4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57;p4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080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697233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 err="1" smtClean="0"/>
              <a:t>Biological</a:t>
            </a:r>
            <a:r>
              <a:rPr lang="nl-NL" dirty="0" smtClean="0"/>
              <a:t> </a:t>
            </a:r>
            <a:r>
              <a:rPr lang="nl-NL" dirty="0" err="1" smtClean="0"/>
              <a:t>Anthropology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4210878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nl-NL" dirty="0" smtClean="0"/>
              <a:t>“</a:t>
            </a:r>
            <a:r>
              <a:rPr lang="en-US" dirty="0"/>
              <a:t>We believe data sharing is </a:t>
            </a:r>
            <a:r>
              <a:rPr lang="en-US" dirty="0" smtClean="0"/>
              <a:t>essential for </a:t>
            </a:r>
            <a:r>
              <a:rPr lang="en-US" dirty="0"/>
              <a:t>the advancement of the field</a:t>
            </a:r>
          </a:p>
          <a:p>
            <a:r>
              <a:rPr lang="nl-NL" dirty="0" smtClean="0"/>
              <a:t>	of </a:t>
            </a:r>
            <a:r>
              <a:rPr lang="nl-NL" dirty="0" err="1"/>
              <a:t>biological</a:t>
            </a:r>
            <a:r>
              <a:rPr lang="nl-NL" dirty="0"/>
              <a:t> </a:t>
            </a:r>
            <a:r>
              <a:rPr lang="nl-NL" dirty="0" err="1"/>
              <a:t>anthropology</a:t>
            </a:r>
            <a:r>
              <a:rPr lang="nl-NL" dirty="0" smtClean="0"/>
              <a:t>.”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98" y="23142"/>
            <a:ext cx="5179657" cy="18652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09888" y="4842811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hlinkClick r:id="rId4"/>
              </a:rPr>
              <a:t>http://doi.org/10.1002/ajpa.23909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08797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sz="4000" dirty="0"/>
              <a:t>Data sharing in biological anthropology</a:t>
            </a:r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57200" y="2060585"/>
            <a:ext cx="2359800" cy="1328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smtClean="0"/>
              <a:t>Metadata</a:t>
            </a:r>
            <a:endParaRPr b="1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 smtClean="0"/>
              <a:t>Information </a:t>
            </a:r>
            <a:r>
              <a:rPr lang="en-US" sz="1200" dirty="0"/>
              <a:t>that is necessary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200" dirty="0"/>
              <a:t>to understand, analyze, and interpret the primary </a:t>
            </a:r>
            <a:r>
              <a:rPr lang="en-US" sz="1200" dirty="0" smtClean="0"/>
              <a:t>data</a:t>
            </a:r>
            <a:r>
              <a:rPr lang="en-US" sz="1200" dirty="0"/>
              <a:t>.</a:t>
            </a:r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2"/>
          </p:nvPr>
        </p:nvSpPr>
        <p:spPr>
          <a:xfrm>
            <a:off x="3392100" y="2060585"/>
            <a:ext cx="2668457" cy="1328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smtClean="0"/>
              <a:t>Minimum </a:t>
            </a:r>
            <a:r>
              <a:rPr lang="nl-NL" b="1" dirty="0" err="1" smtClean="0"/>
              <a:t>requirement</a:t>
            </a:r>
            <a:endParaRPr b="1" dirty="0"/>
          </a:p>
          <a:p>
            <a:pPr marL="0" lvl="0" indent="0">
              <a:buNone/>
            </a:pPr>
            <a:r>
              <a:rPr lang="en-US" sz="1200" dirty="0" smtClean="0"/>
              <a:t>Data that </a:t>
            </a:r>
            <a:r>
              <a:rPr lang="en-US" sz="1200" dirty="0"/>
              <a:t>are used in a publication should be </a:t>
            </a:r>
            <a:r>
              <a:rPr lang="en-US" sz="1200" dirty="0" smtClean="0"/>
              <a:t>made publicly </a:t>
            </a:r>
            <a:r>
              <a:rPr lang="en-US" sz="1200" dirty="0"/>
              <a:t>available no later than time of </a:t>
            </a:r>
            <a:r>
              <a:rPr lang="en-US" sz="1200" dirty="0" smtClean="0"/>
              <a:t>publication. Preferably </a:t>
            </a:r>
            <a:r>
              <a:rPr lang="en-US" sz="1200" dirty="0" smtClean="0"/>
              <a:t>all data and code should be made available.</a:t>
            </a:r>
            <a:endParaRPr sz="1200"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3"/>
          </p:nvPr>
        </p:nvSpPr>
        <p:spPr>
          <a:xfrm>
            <a:off x="6326999" y="2060585"/>
            <a:ext cx="2760294" cy="13288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err="1" smtClean="0"/>
              <a:t>What</a:t>
            </a:r>
            <a:r>
              <a:rPr lang="nl-NL" b="1" dirty="0" smtClean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share?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In working with living or descendant communities, </a:t>
            </a:r>
            <a:r>
              <a:rPr lang="en-US" sz="1200" dirty="0" smtClean="0"/>
              <a:t>consultation with </a:t>
            </a:r>
            <a:r>
              <a:rPr lang="en-US" sz="1200" dirty="0"/>
              <a:t>those communities is expected in order to establish the </a:t>
            </a:r>
            <a:r>
              <a:rPr lang="en-US" sz="1200" dirty="0" smtClean="0"/>
              <a:t>conditions under </a:t>
            </a:r>
            <a:r>
              <a:rPr lang="en-US" sz="1200" dirty="0"/>
              <a:t>which data sharing is acceptable.</a:t>
            </a:r>
            <a:endParaRPr sz="1200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1"/>
          </p:nvPr>
        </p:nvSpPr>
        <p:spPr>
          <a:xfrm>
            <a:off x="457200" y="3260651"/>
            <a:ext cx="2359800" cy="154809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smtClean="0"/>
              <a:t>Data Management Plan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Data management throughout the project and afterwards deposited in a trusted data </a:t>
            </a:r>
            <a:r>
              <a:rPr lang="en" sz="1200" dirty="0" smtClean="0"/>
              <a:t>repository.</a:t>
            </a:r>
            <a:endParaRPr lang="en" sz="1200" dirty="0" smtClean="0"/>
          </a:p>
          <a:p>
            <a:pPr marL="0" lvl="0" indent="0">
              <a:buNone/>
            </a:pPr>
            <a:r>
              <a:rPr lang="en-US" sz="1200" dirty="0"/>
              <a:t>Data should digitized </a:t>
            </a:r>
            <a:r>
              <a:rPr lang="en-US" sz="1200" dirty="0" smtClean="0"/>
              <a:t>when </a:t>
            </a:r>
            <a:r>
              <a:rPr lang="en-US" sz="1200" dirty="0" smtClean="0"/>
              <a:t>possible.</a:t>
            </a:r>
            <a:endParaRPr sz="1200" dirty="0"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2"/>
          </p:nvPr>
        </p:nvSpPr>
        <p:spPr>
          <a:xfrm>
            <a:off x="3392101" y="3664688"/>
            <a:ext cx="2359800" cy="11440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Trainings</a:t>
            </a:r>
            <a:endParaRPr b="1" dirty="0"/>
          </a:p>
          <a:p>
            <a:pPr marL="0" lvl="0" indent="0">
              <a:buNone/>
            </a:pPr>
            <a:r>
              <a:rPr lang="en-US" sz="1200" dirty="0"/>
              <a:t>Training should include </a:t>
            </a:r>
            <a:r>
              <a:rPr lang="en-US" sz="1200" dirty="0" smtClean="0"/>
              <a:t>consideration </a:t>
            </a:r>
            <a:r>
              <a:rPr lang="en-US" sz="1200" dirty="0"/>
              <a:t>of </a:t>
            </a:r>
            <a:r>
              <a:rPr lang="en-US" sz="1200" dirty="0" smtClean="0"/>
              <a:t>ethical issues </a:t>
            </a:r>
            <a:r>
              <a:rPr lang="en-US" sz="1200" dirty="0"/>
              <a:t>such as responsible use and sharing of data.</a:t>
            </a:r>
            <a:endParaRPr sz="1200"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body" idx="3"/>
          </p:nvPr>
        </p:nvSpPr>
        <p:spPr>
          <a:xfrm>
            <a:off x="6326999" y="3548435"/>
            <a:ext cx="2359800" cy="1260315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smtClean="0"/>
              <a:t>Integrity</a:t>
            </a:r>
            <a:endParaRPr b="1" dirty="0"/>
          </a:p>
          <a:p>
            <a:pPr marL="0" lvl="0" indent="0">
              <a:buNone/>
            </a:pPr>
            <a:r>
              <a:rPr lang="en-US" sz="1200" dirty="0" smtClean="0"/>
              <a:t>Appropriate acknowledgement </a:t>
            </a:r>
            <a:r>
              <a:rPr lang="en-US" sz="1200" dirty="0"/>
              <a:t>of source of </a:t>
            </a:r>
            <a:r>
              <a:rPr lang="en-US" sz="1200" dirty="0" smtClean="0"/>
              <a:t>data/funding, and consultation </a:t>
            </a:r>
            <a:r>
              <a:rPr lang="en-US" sz="1200" dirty="0"/>
              <a:t>with representative communities where appropriate.</a:t>
            </a:r>
            <a:endParaRPr sz="1200" dirty="0"/>
          </a:p>
        </p:txBody>
      </p:sp>
      <p:sp>
        <p:nvSpPr>
          <p:cNvPr id="10" name="Rectangle 9"/>
          <p:cNvSpPr/>
          <p:nvPr/>
        </p:nvSpPr>
        <p:spPr>
          <a:xfrm>
            <a:off x="4673275" y="885165"/>
            <a:ext cx="20842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 smtClean="0">
                <a:hlinkClick r:id="rId3"/>
              </a:rPr>
              <a:t>http://doi.org/10.1002/ajpa.23909</a:t>
            </a:r>
            <a:r>
              <a:rPr lang="nl-NL" sz="1000" dirty="0" smtClean="0"/>
              <a:t> 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38483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4047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How?</a:t>
            </a:r>
            <a:endParaRPr dirty="0"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29" name="Google Shape;229;p30"/>
          <p:cNvGrpSpPr/>
          <p:nvPr/>
        </p:nvGrpSpPr>
        <p:grpSpPr>
          <a:xfrm>
            <a:off x="-168526" y="2236427"/>
            <a:ext cx="5787972" cy="2135466"/>
            <a:chOff x="1047099" y="1444027"/>
            <a:chExt cx="5787972" cy="2135466"/>
          </a:xfrm>
        </p:grpSpPr>
        <p:sp>
          <p:nvSpPr>
            <p:cNvPr id="230" name="Google Shape;230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1" name="Google Shape;231;p30"/>
            <p:cNvSpPr/>
            <p:nvPr/>
          </p:nvSpPr>
          <p:spPr>
            <a:xfrm>
              <a:off x="151075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52A551"/>
                  </a:solidFill>
                  <a:latin typeface="Muli"/>
                  <a:ea typeface="Muli"/>
                  <a:cs typeface="Muli"/>
                  <a:sym typeface="Muli"/>
                </a:rPr>
                <a:t>1</a:t>
              </a:r>
              <a:endParaRPr sz="1200" b="1">
                <a:solidFill>
                  <a:srgbClr val="52A551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2" name="Google Shape;232;p30"/>
            <p:cNvSpPr txBox="1"/>
            <p:nvPr/>
          </p:nvSpPr>
          <p:spPr>
            <a:xfrm rot="-2700000">
              <a:off x="1501398" y="2241353"/>
              <a:ext cx="2332604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dirty="0" smtClean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D</a:t>
              </a:r>
              <a:r>
                <a:rPr lang="en" sz="1200" b="1" dirty="0" smtClean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ata Repositories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 rot="18900000">
              <a:off x="1749774" y="1444027"/>
              <a:ext cx="5085297" cy="11072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>
                <a:spcAft>
                  <a:spcPts val="1600"/>
                </a:spcAft>
              </a:pP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3"/>
                </a:rPr>
                <a:t>ISOARCH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4"/>
                </a:rPr>
                <a:t>Waterisotopes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5"/>
                </a:rPr>
                <a:t>EarthChem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</a:t>
              </a:r>
              <a:b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6"/>
                </a:rPr>
                <a:t>Ancient mtDNA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7"/>
                </a:rPr>
                <a:t>UniProtKB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nl-NL" sz="800" b="1" dirty="0">
                  <a:hlinkClick r:id="rId8"/>
                </a:rPr>
                <a:t>European Nucleotide </a:t>
              </a:r>
              <a:r>
                <a:rPr lang="nl-NL" sz="800" b="1" dirty="0" err="1" smtClean="0">
                  <a:hlinkClick r:id="rId8"/>
                </a:rPr>
                <a:t>Archive</a:t>
              </a:r>
              <a:r>
                <a:rPr lang="nl-NL" sz="800" b="1" dirty="0" smtClean="0"/>
                <a:t>, </a:t>
              </a:r>
              <a:r>
                <a:rPr lang="nl-NL" sz="800" b="1" dirty="0" err="1" smtClean="0">
                  <a:hlinkClick r:id="rId9"/>
                </a:rPr>
                <a:t>MGnify</a:t>
              </a:r>
              <a:r>
                <a:rPr lang="nl-NL" sz="800" b="1" dirty="0" smtClean="0"/>
                <a:t>, </a:t>
              </a:r>
              <a:r>
                <a:rPr lang="nl-NL" sz="800" b="1" dirty="0" smtClean="0">
                  <a:hlinkClick r:id="rId10"/>
                </a:rPr>
                <a:t>SRA</a:t>
              </a:r>
              <a:r>
                <a:rPr lang="nl-NL" sz="800" b="1" dirty="0" smtClean="0"/>
                <a:t>, </a:t>
              </a:r>
              <a:r>
                <a:rPr lang="nl-NL" sz="800" b="1" dirty="0" smtClean="0">
                  <a:hlinkClick r:id="rId11"/>
                </a:rPr>
                <a:t>Worldwide </a:t>
              </a:r>
              <a:r>
                <a:rPr lang="nl-NL" sz="800" b="1" dirty="0" err="1" smtClean="0">
                  <a:hlinkClick r:id="rId11"/>
                </a:rPr>
                <a:t>Protein</a:t>
              </a:r>
              <a:r>
                <a:rPr lang="nl-NL" sz="800" b="1" dirty="0" smtClean="0">
                  <a:hlinkClick r:id="rId11"/>
                </a:rPr>
                <a:t> Data Bank</a:t>
              </a:r>
              <a:r>
                <a:rPr lang="nl-NL" sz="800" b="1" dirty="0" smtClean="0"/>
                <a:t>,  </a:t>
              </a:r>
              <a:r>
                <a:rPr lang="nl-NL" sz="800" b="1" dirty="0" smtClean="0">
                  <a:hlinkClick r:id="rId12"/>
                </a:rPr>
                <a:t>Electron </a:t>
              </a:r>
              <a:r>
                <a:rPr lang="nl-NL" sz="800" b="1" dirty="0" err="1" smtClean="0">
                  <a:hlinkClick r:id="rId12"/>
                </a:rPr>
                <a:t>Microscopy</a:t>
              </a:r>
              <a:r>
                <a:rPr lang="nl-NL" sz="800" b="1" dirty="0" smtClean="0">
                  <a:hlinkClick r:id="rId12"/>
                </a:rPr>
                <a:t> Data Bank</a:t>
              </a:r>
              <a:r>
                <a:rPr lang="nl-NL" sz="800" b="1" dirty="0" smtClean="0"/>
                <a:t>, </a:t>
              </a:r>
              <a:r>
                <a:rPr lang="nl-NL" sz="800" b="1" dirty="0" smtClean="0">
                  <a:hlinkClick r:id="rId13"/>
                </a:rPr>
                <a:t>PCDDB</a:t>
              </a:r>
              <a:r>
                <a:rPr lang="nl-NL" sz="800" b="1" dirty="0" smtClean="0"/>
                <a:t>, 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/>
              </a:r>
              <a:b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4"/>
                </a:rPr>
                <a:t>Zenodo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5"/>
                </a:rPr>
                <a:t>Open Science Framework,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/>
              </a:r>
              <a:b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6"/>
                </a:rPr>
                <a:t>NARCIS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7"/>
                </a:rPr>
                <a:t>EASY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8"/>
                </a:rPr>
                <a:t>Archaeology Data Services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/>
              </a:r>
              <a:b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9"/>
                </a:rPr>
                <a:t>Qualitative Data Repository</a:t>
              </a:r>
              <a: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br>
                <a:rPr lang="en" sz="80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endParaRPr sz="800" b="1" dirty="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4" name="Google Shape;234;p30"/>
          <p:cNvGrpSpPr/>
          <p:nvPr/>
        </p:nvGrpSpPr>
        <p:grpSpPr>
          <a:xfrm>
            <a:off x="3186590" y="1846995"/>
            <a:ext cx="3116239" cy="1338590"/>
            <a:chOff x="2957320" y="2240903"/>
            <a:chExt cx="3116239" cy="1338590"/>
          </a:xfrm>
        </p:grpSpPr>
        <p:sp>
          <p:nvSpPr>
            <p:cNvPr id="235" name="Google Shape;235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6" name="Google Shape;236;p30"/>
            <p:cNvSpPr/>
            <p:nvPr/>
          </p:nvSpPr>
          <p:spPr>
            <a:xfrm>
              <a:off x="3420974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7CBE5F"/>
                  </a:solidFill>
                  <a:latin typeface="Muli"/>
                  <a:ea typeface="Muli"/>
                  <a:cs typeface="Muli"/>
                  <a:sym typeface="Muli"/>
                </a:rPr>
                <a:t>2</a:t>
              </a:r>
              <a:endParaRPr sz="1200" b="1">
                <a:solidFill>
                  <a:srgbClr val="7CBE5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 rot="-27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 smtClean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Platforms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8" name="Google Shape;238;p30"/>
            <p:cNvSpPr txBox="1"/>
            <p:nvPr/>
          </p:nvSpPr>
          <p:spPr>
            <a:xfrm rot="189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20"/>
                </a:rPr>
                <a:t>ORCID</a:t>
              </a:r>
              <a:r>
                <a:rPr lang="en" sz="1050" b="1" dirty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/>
              </a:r>
              <a:br>
                <a:rPr lang="en" sz="1050" b="1" dirty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</a:b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21"/>
                </a:rPr>
                <a:t>Protocols.io</a:t>
              </a:r>
              <a:endParaRPr lang="en" sz="1050" dirty="0" smtClean="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grpSp>
        <p:nvGrpSpPr>
          <p:cNvPr id="239" name="Google Shape;239;p30"/>
          <p:cNvGrpSpPr/>
          <p:nvPr/>
        </p:nvGrpSpPr>
        <p:grpSpPr>
          <a:xfrm>
            <a:off x="3434398" y="3538738"/>
            <a:ext cx="3116238" cy="1341290"/>
            <a:chOff x="4877339" y="2238203"/>
            <a:chExt cx="3116238" cy="1341290"/>
          </a:xfrm>
        </p:grpSpPr>
        <p:sp>
          <p:nvSpPr>
            <p:cNvPr id="240" name="Google Shape;240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340992" y="3205393"/>
              <a:ext cx="374100" cy="3741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228600" dist="50800" dir="5400000" algn="tl" rotWithShape="0">
                <a:srgbClr val="000000">
                  <a:alpha val="5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rgbClr val="A7D86D"/>
                  </a:solidFill>
                  <a:latin typeface="Muli"/>
                  <a:ea typeface="Muli"/>
                  <a:cs typeface="Muli"/>
                  <a:sym typeface="Muli"/>
                </a:rPr>
                <a:t>3</a:t>
              </a:r>
              <a:endParaRPr sz="1200" b="1">
                <a:solidFill>
                  <a:srgbClr val="A7D86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2" name="Google Shape;242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189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n" sz="1050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Pre/post prints (</a:t>
              </a:r>
              <a:r>
                <a:rPr lang="en" sz="1050" b="1" dirty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5"/>
                </a:rPr>
                <a:t>Open Science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5"/>
                </a:rPr>
                <a:t>Framework,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22"/>
                </a:rPr>
                <a:t>BioRxiv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, 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  <a:hlinkClick r:id="rId14"/>
                </a:rPr>
                <a:t>Zenodo</a:t>
              </a:r>
              <a:r>
                <a:rPr lang="en" sz="1050" b="1" dirty="0" smtClean="0">
                  <a:solidFill>
                    <a:srgbClr val="65617D"/>
                  </a:solidFill>
                  <a:latin typeface="Muli"/>
                  <a:ea typeface="Muli"/>
                  <a:cs typeface="Muli"/>
                  <a:sym typeface="Muli"/>
                </a:rPr>
                <a:t>) </a:t>
              </a:r>
              <a:endParaRPr sz="1050" dirty="0">
                <a:solidFill>
                  <a:srgbClr val="65617D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</p:grpSp>
      <p:sp>
        <p:nvSpPr>
          <p:cNvPr id="19" name="Google Shape;237;p30"/>
          <p:cNvSpPr txBox="1"/>
          <p:nvPr/>
        </p:nvSpPr>
        <p:spPr>
          <a:xfrm rot="18900000">
            <a:off x="3895993" y="3493894"/>
            <a:ext cx="2333877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Open Access</a:t>
            </a:r>
            <a:endParaRPr sz="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grpSp>
        <p:nvGrpSpPr>
          <p:cNvPr id="20" name="Google Shape;479;p40"/>
          <p:cNvGrpSpPr/>
          <p:nvPr/>
        </p:nvGrpSpPr>
        <p:grpSpPr>
          <a:xfrm>
            <a:off x="2308107" y="1388297"/>
            <a:ext cx="215437" cy="351204"/>
            <a:chOff x="6730350" y="2315900"/>
            <a:chExt cx="257700" cy="420100"/>
          </a:xfrm>
        </p:grpSpPr>
        <p:sp>
          <p:nvSpPr>
            <p:cNvPr id="21" name="Google Shape;48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8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8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8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8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Zenodo</a:t>
            </a:r>
            <a:endParaRPr dirty="0"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342900">
              <a:lnSpc>
                <a:spcPct val="150000"/>
              </a:lnSpc>
              <a:buSzPts val="1800"/>
            </a:pPr>
            <a:r>
              <a:rPr lang="en-US" sz="1800" dirty="0" smtClean="0"/>
              <a:t>General data repository</a:t>
            </a:r>
            <a:endParaRPr lang="en-US" sz="1800" dirty="0"/>
          </a:p>
          <a:p>
            <a:pPr lvl="0" indent="-342900">
              <a:lnSpc>
                <a:spcPct val="150000"/>
              </a:lnSpc>
              <a:buSzPts val="1800"/>
            </a:pPr>
            <a:r>
              <a:rPr lang="en-US" sz="1800" dirty="0" smtClean="0"/>
              <a:t>Up to 50 </a:t>
            </a:r>
            <a:r>
              <a:rPr lang="en-US" sz="1800" dirty="0" smtClean="0"/>
              <a:t>GB per file</a:t>
            </a:r>
            <a:endParaRPr lang="en-US" sz="1800" dirty="0" smtClean="0"/>
          </a:p>
          <a:p>
            <a:pPr lvl="0" indent="-342900">
              <a:lnSpc>
                <a:spcPct val="150000"/>
              </a:lnSpc>
              <a:buSzPts val="1800"/>
            </a:pPr>
            <a:r>
              <a:rPr lang="en-US" sz="1800" dirty="0" smtClean="0"/>
              <a:t>Collections in the form of communities</a:t>
            </a:r>
            <a:endParaRPr lang="en-US" sz="1800" dirty="0"/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14" name="Google Shape;479;p40"/>
          <p:cNvGrpSpPr/>
          <p:nvPr/>
        </p:nvGrpSpPr>
        <p:grpSpPr>
          <a:xfrm>
            <a:off x="2990607" y="1381602"/>
            <a:ext cx="215437" cy="351204"/>
            <a:chOff x="6730350" y="2315900"/>
            <a:chExt cx="257700" cy="420100"/>
          </a:xfrm>
        </p:grpSpPr>
        <p:sp>
          <p:nvSpPr>
            <p:cNvPr id="15" name="Google Shape;480;p40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81;p40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82;p40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83;p40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84;p40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246;p3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96396" y="574506"/>
            <a:ext cx="2484188" cy="939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242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Protocols.io</a:t>
            </a:r>
            <a:endParaRPr dirty="0"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 indent="-342900">
              <a:lnSpc>
                <a:spcPct val="150000"/>
              </a:lnSpc>
              <a:buSzPts val="1800"/>
            </a:pPr>
            <a:r>
              <a:rPr lang="en-US" sz="1800" dirty="0" smtClean="0"/>
              <a:t>Online platform/repository </a:t>
            </a:r>
            <a:r>
              <a:rPr lang="en-US" sz="1800" dirty="0"/>
              <a:t>for protocol management</a:t>
            </a:r>
          </a:p>
          <a:p>
            <a:pPr lvl="0" indent="-342900">
              <a:lnSpc>
                <a:spcPct val="150000"/>
              </a:lnSpc>
              <a:buSzPts val="1800"/>
            </a:pPr>
            <a:r>
              <a:rPr lang="en-US" sz="1800" dirty="0"/>
              <a:t>Publishing + DOI</a:t>
            </a:r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44" b="5402"/>
          <a:stretch/>
        </p:blipFill>
        <p:spPr>
          <a:xfrm>
            <a:off x="5096540" y="2514880"/>
            <a:ext cx="4047460" cy="2563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43572" y="189014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SzPts val="1400"/>
            </a:pPr>
            <a:r>
              <a:rPr lang="en-GB" sz="1000" u="sng" dirty="0">
                <a:solidFill>
                  <a:schemeClr val="hlink"/>
                </a:solidFill>
                <a:hlinkClick r:id="rId4"/>
              </a:rPr>
              <a:t>https://www.youtube.com/watch?v=84B8P6BAOgM</a:t>
            </a:r>
            <a:r>
              <a:rPr lang="en-GB" sz="1000" dirty="0">
                <a:solidFill>
                  <a:schemeClr val="dk1"/>
                </a:solidFill>
              </a:rPr>
              <a:t> </a:t>
            </a:r>
          </a:p>
          <a:p>
            <a:pPr algn="ctr"/>
            <a:r>
              <a:rPr lang="en-GB" sz="1000" u="sng" dirty="0">
                <a:solidFill>
                  <a:schemeClr val="hlink"/>
                </a:solidFill>
                <a:hlinkClick r:id="rId5"/>
              </a:rPr>
              <a:t>https://www.protocols.io/</a:t>
            </a:r>
            <a:r>
              <a:rPr lang="en-GB" sz="1000" dirty="0">
                <a:solidFill>
                  <a:schemeClr val="dk1"/>
                </a:solidFill>
              </a:rPr>
              <a:t> </a:t>
            </a:r>
            <a:endParaRPr lang="en-GB" sz="1000" dirty="0"/>
          </a:p>
        </p:txBody>
      </p:sp>
      <p:pic>
        <p:nvPicPr>
          <p:cNvPr id="7" name="Google Shape;235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70325" y="256287"/>
            <a:ext cx="2718494" cy="1658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452;p40"/>
          <p:cNvGrpSpPr/>
          <p:nvPr/>
        </p:nvGrpSpPr>
        <p:grpSpPr>
          <a:xfrm>
            <a:off x="4494364" y="1358655"/>
            <a:ext cx="401719" cy="366502"/>
            <a:chOff x="6625350" y="1613750"/>
            <a:chExt cx="480525" cy="438400"/>
          </a:xfrm>
        </p:grpSpPr>
        <p:sp>
          <p:nvSpPr>
            <p:cNvPr id="9" name="Google Shape;453;p40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4;p40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5;p40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6;p40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7;p40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708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77100" y="1639966"/>
            <a:ext cx="3552184" cy="35034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791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Esther Plomp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nl-NL" sz="2000" b="1" dirty="0"/>
              <a:t>@</a:t>
            </a:r>
            <a:r>
              <a:rPr lang="nl-NL" sz="2000" b="1" dirty="0" err="1"/>
              <a:t>PhDToothFAIRy</a:t>
            </a:r>
            <a:r>
              <a:rPr lang="nl-NL" sz="2000" b="1" dirty="0"/>
              <a:t> </a:t>
            </a:r>
            <a:endParaRPr lang="nl-NL" sz="2000" b="1" dirty="0" smtClean="0"/>
          </a:p>
          <a:p>
            <a:pPr marL="0" lvl="0" indent="0">
              <a:buNone/>
            </a:pPr>
            <a:r>
              <a:rPr lang="nl-NL" sz="2000" b="1" dirty="0" smtClean="0"/>
              <a:t>e.plomp@tudelft.nl </a:t>
            </a:r>
          </a:p>
          <a:p>
            <a:pPr marL="0" lvl="0" indent="0">
              <a:buNone/>
            </a:pPr>
            <a:r>
              <a:rPr lang="nl-NL" sz="2000" b="1" dirty="0"/>
              <a:t>https://</a:t>
            </a:r>
            <a:r>
              <a:rPr lang="nl-NL" sz="2000" b="1" dirty="0" smtClean="0"/>
              <a:t>orcid.org/0000-0003-3625-1357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endParaRPr lang="nl-NL" sz="24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28" y="440350"/>
            <a:ext cx="1774490" cy="24751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952" y="2801121"/>
            <a:ext cx="2733493" cy="18242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569" y="4014002"/>
            <a:ext cx="2226365" cy="870408"/>
          </a:xfrm>
          <a:prstGeom prst="rect">
            <a:avLst/>
          </a:prstGeom>
        </p:spPr>
      </p:pic>
      <p:grpSp>
        <p:nvGrpSpPr>
          <p:cNvPr id="9" name="Google Shape;418;p40"/>
          <p:cNvGrpSpPr/>
          <p:nvPr/>
        </p:nvGrpSpPr>
        <p:grpSpPr>
          <a:xfrm>
            <a:off x="178266" y="2195103"/>
            <a:ext cx="389994" cy="273623"/>
            <a:chOff x="559275" y="1683950"/>
            <a:chExt cx="466500" cy="327300"/>
          </a:xfrm>
        </p:grpSpPr>
        <p:sp>
          <p:nvSpPr>
            <p:cNvPr id="10" name="Google Shape;419;p40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20;p40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623" y="3010885"/>
            <a:ext cx="1058993" cy="314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Protocols.io</a:t>
            </a:r>
            <a:endParaRPr dirty="0"/>
          </a:p>
        </p:txBody>
      </p:sp>
      <p:sp>
        <p:nvSpPr>
          <p:cNvPr id="249" name="Google Shape;249;p31"/>
          <p:cNvSpPr txBox="1">
            <a:spLocks noGrp="1"/>
          </p:cNvSpPr>
          <p:nvPr>
            <p:ph type="body" idx="1"/>
          </p:nvPr>
        </p:nvSpPr>
        <p:spPr>
          <a:xfrm>
            <a:off x="457200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err="1" smtClean="0"/>
              <a:t>Edit</a:t>
            </a:r>
            <a:r>
              <a:rPr lang="nl-NL" b="1" dirty="0" smtClean="0"/>
              <a:t> </a:t>
            </a:r>
            <a:r>
              <a:rPr lang="nl-NL" b="1" dirty="0" err="1" smtClean="0"/>
              <a:t>protocols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Restricted access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sz="1200" dirty="0" smtClean="0"/>
              <a:t>S</a:t>
            </a:r>
            <a:r>
              <a:rPr lang="en" sz="1200" dirty="0" smtClean="0"/>
              <a:t>haring possible</a:t>
            </a:r>
            <a:endParaRPr sz="1200" dirty="0"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2"/>
          </p:nvPr>
        </p:nvSpPr>
        <p:spPr>
          <a:xfrm>
            <a:off x="3392101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Reserve DOI 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 smtClean="0"/>
              <a:t>Snapshot of the protocol</a:t>
            </a:r>
            <a:endParaRPr sz="1200" dirty="0"/>
          </a:p>
        </p:txBody>
      </p:sp>
      <p:sp>
        <p:nvSpPr>
          <p:cNvPr id="251" name="Google Shape;251;p31"/>
          <p:cNvSpPr txBox="1">
            <a:spLocks noGrp="1"/>
          </p:cNvSpPr>
          <p:nvPr>
            <p:ph type="body" idx="3"/>
          </p:nvPr>
        </p:nvSpPr>
        <p:spPr>
          <a:xfrm>
            <a:off x="6326999" y="2082325"/>
            <a:ext cx="2359800" cy="130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nl-NL" b="1" dirty="0" err="1" smtClean="0"/>
              <a:t>Publish</a:t>
            </a:r>
            <a:r>
              <a:rPr lang="nl-NL" b="1" dirty="0" smtClean="0"/>
              <a:t>!</a:t>
            </a:r>
            <a:endParaRPr b="1" dirty="0"/>
          </a:p>
          <a:p>
            <a:pPr marL="0" lvl="0" indent="0">
              <a:buNone/>
            </a:pPr>
            <a:r>
              <a:rPr lang="nl-NL" sz="1200" dirty="0" err="1"/>
              <a:t>Publically</a:t>
            </a:r>
            <a:r>
              <a:rPr lang="nl-NL" sz="1200" dirty="0"/>
              <a:t> </a:t>
            </a:r>
            <a:r>
              <a:rPr lang="nl-NL" sz="1200" dirty="0" err="1"/>
              <a:t>available</a:t>
            </a:r>
            <a:endParaRPr lang="nl-NL"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252" name="Google Shape;252;p3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451" y="3664840"/>
            <a:ext cx="6903549" cy="14786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64" y="254051"/>
            <a:ext cx="2118760" cy="628926"/>
          </a:xfrm>
          <a:prstGeom prst="rect">
            <a:avLst/>
          </a:prstGeom>
        </p:spPr>
      </p:pic>
      <p:grpSp>
        <p:nvGrpSpPr>
          <p:cNvPr id="15" name="Google Shape;443;p40"/>
          <p:cNvGrpSpPr/>
          <p:nvPr/>
        </p:nvGrpSpPr>
        <p:grpSpPr>
          <a:xfrm>
            <a:off x="8027321" y="2242608"/>
            <a:ext cx="356303" cy="360400"/>
            <a:chOff x="5297950" y="1632050"/>
            <a:chExt cx="426200" cy="431100"/>
          </a:xfrm>
        </p:grpSpPr>
        <p:sp>
          <p:nvSpPr>
            <p:cNvPr id="16" name="Google Shape;444;p40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45;p40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A7A4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ight Arrow 4"/>
          <p:cNvSpPr/>
          <p:nvPr/>
        </p:nvSpPr>
        <p:spPr>
          <a:xfrm>
            <a:off x="2349638" y="2167422"/>
            <a:ext cx="503274" cy="396949"/>
          </a:xfrm>
          <a:prstGeom prst="rightArrow">
            <a:avLst/>
          </a:prstGeom>
          <a:solidFill>
            <a:srgbClr val="A7D8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Right Arrow 18"/>
          <p:cNvSpPr/>
          <p:nvPr/>
        </p:nvSpPr>
        <p:spPr>
          <a:xfrm>
            <a:off x="5500264" y="2172607"/>
            <a:ext cx="503274" cy="396949"/>
          </a:xfrm>
          <a:prstGeom prst="rightArrow">
            <a:avLst/>
          </a:prstGeom>
          <a:solidFill>
            <a:srgbClr val="A7D86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951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10818" y="1494748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Software sharing</a:t>
            </a:r>
            <a:endParaRPr dirty="0"/>
          </a:p>
        </p:txBody>
      </p:sp>
      <p:sp>
        <p:nvSpPr>
          <p:cNvPr id="100" name="Google Shape;100;p1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6" name="Google Shape;245;p34" descr="http://www.molecularecologist.com/wp-content/uploads/2013/11/github-logo.jpg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47309" y="235571"/>
            <a:ext cx="1125075" cy="709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46;p3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86565" y="294039"/>
            <a:ext cx="1518271" cy="57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8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88807" y="289353"/>
            <a:ext cx="877380" cy="5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49;p34"/>
          <p:cNvSpPr txBox="1"/>
          <p:nvPr/>
        </p:nvSpPr>
        <p:spPr>
          <a:xfrm>
            <a:off x="3352629" y="885237"/>
            <a:ext cx="1470588" cy="5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GB" sz="1350" dirty="0"/>
              <a:t>Version Control System </a:t>
            </a:r>
            <a:endParaRPr sz="1350" dirty="0"/>
          </a:p>
        </p:txBody>
      </p:sp>
      <p:sp>
        <p:nvSpPr>
          <p:cNvPr id="10" name="Google Shape;250;p34"/>
          <p:cNvSpPr txBox="1"/>
          <p:nvPr/>
        </p:nvSpPr>
        <p:spPr>
          <a:xfrm>
            <a:off x="5151504" y="885228"/>
            <a:ext cx="1470588" cy="50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/>
            <a:r>
              <a:rPr lang="en-GB" sz="1350" dirty="0"/>
              <a:t>Hosting service for Git Repositories</a:t>
            </a:r>
            <a:endParaRPr sz="1350" dirty="0"/>
          </a:p>
        </p:txBody>
      </p:sp>
      <p:pic>
        <p:nvPicPr>
          <p:cNvPr id="12" name="Google Shape;252;p34"/>
          <p:cNvPicPr preferRelativeResize="0"/>
          <p:nvPr/>
        </p:nvPicPr>
        <p:blipFill rotWithShape="1">
          <a:blip r:embed="rId8">
            <a:alphaModFix/>
          </a:blip>
          <a:srcRect t="26825"/>
          <a:stretch/>
        </p:blipFill>
        <p:spPr>
          <a:xfrm>
            <a:off x="488528" y="2799117"/>
            <a:ext cx="3275089" cy="167375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253;p34"/>
          <p:cNvSpPr/>
          <p:nvPr/>
        </p:nvSpPr>
        <p:spPr>
          <a:xfrm>
            <a:off x="-513929" y="4472876"/>
            <a:ext cx="4972275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SzPts val="1400"/>
            </a:pPr>
            <a:r>
              <a:rPr lang="en-GB" sz="900" u="sng" dirty="0">
                <a:solidFill>
                  <a:schemeClr val="hlink"/>
                </a:solidFill>
                <a:hlinkClick r:id="rId9"/>
              </a:rPr>
              <a:t>https://www.youtube.com/watch?v=pjsbBQYOOaE&amp;t=1s</a:t>
            </a:r>
            <a:r>
              <a:rPr lang="en-GB" sz="900" dirty="0">
                <a:solidFill>
                  <a:schemeClr val="dk1"/>
                </a:solidFill>
              </a:rPr>
              <a:t> </a:t>
            </a:r>
            <a:endParaRPr sz="9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85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0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40470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Ask for help:</a:t>
            </a:r>
            <a:endParaRPr dirty="0"/>
          </a:p>
        </p:txBody>
      </p:sp>
      <p:sp>
        <p:nvSpPr>
          <p:cNvPr id="228" name="Google Shape;228;p3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grpSp>
        <p:nvGrpSpPr>
          <p:cNvPr id="229" name="Google Shape;229;p30"/>
          <p:cNvGrpSpPr/>
          <p:nvPr/>
        </p:nvGrpSpPr>
        <p:grpSpPr>
          <a:xfrm>
            <a:off x="-168526" y="2842462"/>
            <a:ext cx="3062438" cy="878174"/>
            <a:chOff x="1047099" y="2050062"/>
            <a:chExt cx="3062438" cy="878174"/>
          </a:xfrm>
        </p:grpSpPr>
        <p:sp>
          <p:nvSpPr>
            <p:cNvPr id="230" name="Google Shape;230;p30"/>
            <p:cNvSpPr/>
            <p:nvPr/>
          </p:nvSpPr>
          <p:spPr>
            <a:xfrm rot="2700000">
              <a:off x="228637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52A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2" name="Google Shape;232;p30"/>
            <p:cNvSpPr txBox="1"/>
            <p:nvPr/>
          </p:nvSpPr>
          <p:spPr>
            <a:xfrm rot="18900000">
              <a:off x="1963215" y="2050062"/>
              <a:ext cx="1791552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1200" b="1" dirty="0" smtClean="0">
                  <a:solidFill>
                    <a:srgbClr val="FFFFFF"/>
                  </a:solidFill>
                  <a:latin typeface="Muli"/>
                  <a:ea typeface="Muli"/>
                  <a:cs typeface="Muli"/>
                  <a:sym typeface="Muli"/>
                </a:rPr>
                <a:t>TU Delft</a:t>
              </a: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33" name="Google Shape;233;p30"/>
            <p:cNvSpPr txBox="1"/>
            <p:nvPr/>
          </p:nvSpPr>
          <p:spPr>
            <a:xfrm rot="18900000">
              <a:off x="2273270" y="2420816"/>
              <a:ext cx="1836267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>
                <a:spcAft>
                  <a:spcPts val="1600"/>
                </a:spcAft>
              </a:pPr>
              <a:r>
                <a:rPr lang="en" sz="800" u="sng" dirty="0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3"/>
                </a:rPr>
                <a:t>RDM support</a:t>
              </a:r>
              <a:r>
                <a:rPr lang="en" sz="800" dirty="0">
                  <a:latin typeface="Poppins Light"/>
                  <a:ea typeface="Poppins Light"/>
                  <a:cs typeface="Poppins Light"/>
                  <a:sym typeface="Poppins Light"/>
                </a:rPr>
                <a:t> &amp; </a:t>
              </a:r>
              <a:r>
                <a:rPr lang="en" sz="800" u="sng" dirty="0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Data </a:t>
              </a:r>
              <a:r>
                <a:rPr lang="en" sz="800" u="sng" dirty="0" smtClean="0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4"/>
                </a:rPr>
                <a:t>Stewards</a:t>
              </a:r>
              <a:r>
                <a:rPr lang="en" sz="800" b="1" dirty="0">
                  <a:solidFill>
                    <a:srgbClr val="65617D"/>
                  </a:solidFill>
                  <a:latin typeface="Muli"/>
                  <a:ea typeface="Poppins Light"/>
                  <a:cs typeface="Poppins Light"/>
                  <a:sym typeface="Muli"/>
                </a:rPr>
                <a:t/>
              </a:r>
              <a:br>
                <a:rPr lang="en" sz="800" b="1" dirty="0">
                  <a:solidFill>
                    <a:srgbClr val="65617D"/>
                  </a:solidFill>
                  <a:latin typeface="Muli"/>
                  <a:ea typeface="Poppins Light"/>
                  <a:cs typeface="Poppins Light"/>
                  <a:sym typeface="Muli"/>
                </a:rPr>
              </a:br>
              <a:r>
                <a:rPr lang="en" sz="800" dirty="0" smtClean="0">
                  <a:solidFill>
                    <a:schemeClr val="tx1"/>
                  </a:solidFill>
                  <a:latin typeface="Muli"/>
                  <a:ea typeface="Poppins Light"/>
                  <a:cs typeface="Poppins Light"/>
                  <a:sym typeface="Muli"/>
                </a:rPr>
                <a:t>datastewards@tudelft.nl</a:t>
              </a:r>
              <a:endParaRPr lang="en" sz="800" u="sng" dirty="0" smtClean="0">
                <a:solidFill>
                  <a:schemeClr val="tx1"/>
                </a:solidFill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4" name="Google Shape;234;p30"/>
          <p:cNvGrpSpPr/>
          <p:nvPr/>
        </p:nvGrpSpPr>
        <p:grpSpPr>
          <a:xfrm>
            <a:off x="1741695" y="3033303"/>
            <a:ext cx="3116239" cy="817214"/>
            <a:chOff x="2957320" y="2240903"/>
            <a:chExt cx="3116239" cy="817214"/>
          </a:xfrm>
        </p:grpSpPr>
        <p:sp>
          <p:nvSpPr>
            <p:cNvPr id="235" name="Google Shape;235;p30"/>
            <p:cNvSpPr/>
            <p:nvPr/>
          </p:nvSpPr>
          <p:spPr>
            <a:xfrm rot="2700000">
              <a:off x="4196595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7CBE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7CBE5F"/>
                </a:solidFill>
              </a:endParaRPr>
            </a:p>
          </p:txBody>
        </p:sp>
        <p:sp>
          <p:nvSpPr>
            <p:cNvPr id="237" name="Google Shape;237;p30"/>
            <p:cNvSpPr txBox="1"/>
            <p:nvPr/>
          </p:nvSpPr>
          <p:spPr>
            <a:xfrm rot="18900000">
              <a:off x="3410687" y="2240903"/>
              <a:ext cx="2333877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nl-NL" sz="1200" b="1" dirty="0">
                  <a:solidFill>
                    <a:srgbClr val="FFFFFF"/>
                  </a:solidFill>
                  <a:latin typeface="Muli" panose="02000503000000000000" charset="0"/>
                  <a:ea typeface="Poppins ExtraBold"/>
                  <a:cs typeface="Poppins ExtraBold"/>
                  <a:sym typeface="Poppins ExtraBold"/>
                </a:rPr>
                <a:t>Vrije Universiteit Amsterdam</a:t>
              </a:r>
            </a:p>
          </p:txBody>
        </p:sp>
        <p:sp>
          <p:nvSpPr>
            <p:cNvPr id="238" name="Google Shape;238;p30"/>
            <p:cNvSpPr txBox="1"/>
            <p:nvPr/>
          </p:nvSpPr>
          <p:spPr>
            <a:xfrm rot="18900000">
              <a:off x="3869931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nl-NL" sz="800" u="sng" dirty="0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5"/>
                </a:rPr>
                <a:t>Research Data Services</a:t>
              </a:r>
              <a:r>
                <a:rPr lang="nl-NL" sz="800" dirty="0">
                  <a:latin typeface="Poppins Light"/>
                  <a:ea typeface="Poppins Light"/>
                  <a:cs typeface="Poppins Light"/>
                  <a:sym typeface="Poppins Light"/>
                </a:rPr>
                <a:t/>
              </a:r>
              <a:br>
                <a:rPr lang="nl-NL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nl-NL" sz="800" dirty="0" smtClean="0">
                  <a:latin typeface="Poppins Light"/>
                  <a:ea typeface="Poppins Light"/>
                  <a:cs typeface="Poppins Light"/>
                  <a:sym typeface="Poppins Light"/>
                </a:rPr>
                <a:t>researchdataservices.ub@vu.nl</a:t>
              </a:r>
              <a:endParaRPr lang="nl-NL" sz="800" dirty="0">
                <a:latin typeface="Poppins Light"/>
                <a:ea typeface="Poppins Light"/>
                <a:cs typeface="Poppins Light"/>
                <a:sym typeface="Poppins Light"/>
              </a:endParaRPr>
            </a:p>
          </p:txBody>
        </p:sp>
      </p:grpSp>
      <p:grpSp>
        <p:nvGrpSpPr>
          <p:cNvPr id="239" name="Google Shape;239;p30"/>
          <p:cNvGrpSpPr/>
          <p:nvPr/>
        </p:nvGrpSpPr>
        <p:grpSpPr>
          <a:xfrm>
            <a:off x="3661714" y="3030603"/>
            <a:ext cx="3116238" cy="819914"/>
            <a:chOff x="4877339" y="2238203"/>
            <a:chExt cx="3116238" cy="819914"/>
          </a:xfrm>
        </p:grpSpPr>
        <p:sp>
          <p:nvSpPr>
            <p:cNvPr id="240" name="Google Shape;240;p30"/>
            <p:cNvSpPr/>
            <p:nvPr/>
          </p:nvSpPr>
          <p:spPr>
            <a:xfrm rot="2700000">
              <a:off x="6116614" y="1011412"/>
              <a:ext cx="561726" cy="3040276"/>
            </a:xfrm>
            <a:prstGeom prst="roundRect">
              <a:avLst>
                <a:gd name="adj" fmla="val 50000"/>
              </a:avLst>
            </a:prstGeom>
            <a:solidFill>
              <a:srgbClr val="A7D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 txBox="1"/>
            <p:nvPr/>
          </p:nvSpPr>
          <p:spPr>
            <a:xfrm rot="-2700000">
              <a:off x="5323969" y="2238203"/>
              <a:ext cx="2341513" cy="3932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1" dirty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endParaRPr>
            </a:p>
          </p:txBody>
        </p:sp>
        <p:sp>
          <p:nvSpPr>
            <p:cNvPr id="243" name="Google Shape;243;p30"/>
            <p:cNvSpPr txBox="1"/>
            <p:nvPr/>
          </p:nvSpPr>
          <p:spPr>
            <a:xfrm rot="-2700000">
              <a:off x="5789949" y="2550697"/>
              <a:ext cx="2203628" cy="5074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/>
              <a:r>
                <a:rPr lang="nl-NL" sz="800" u="sng" dirty="0">
                  <a:solidFill>
                    <a:schemeClr val="hlink"/>
                  </a:solidFill>
                  <a:latin typeface="Poppins Light"/>
                  <a:ea typeface="Poppins Light"/>
                  <a:cs typeface="Poppins Light"/>
                  <a:sym typeface="Poppins Light"/>
                  <a:hlinkClick r:id="rId6"/>
                </a:rPr>
                <a:t>RDM support</a:t>
              </a:r>
              <a:r>
                <a:rPr lang="nl-NL" sz="800" dirty="0">
                  <a:latin typeface="Poppins Light"/>
                  <a:ea typeface="Poppins Light"/>
                  <a:cs typeface="Poppins Light"/>
                  <a:sym typeface="Poppins Light"/>
                </a:rPr>
                <a:t/>
              </a:r>
              <a:br>
                <a:rPr lang="nl-NL" sz="800" dirty="0">
                  <a:latin typeface="Poppins Light"/>
                  <a:ea typeface="Poppins Light"/>
                  <a:cs typeface="Poppins Light"/>
                  <a:sym typeface="Poppins Light"/>
                </a:rPr>
              </a:br>
              <a:r>
                <a:rPr lang="nl-NL" sz="800" dirty="0">
                  <a:latin typeface="Poppins Light"/>
                  <a:ea typeface="Poppins Light"/>
                  <a:cs typeface="Poppins Light"/>
                  <a:sym typeface="Poppins Light"/>
                </a:rPr>
                <a:t>rdm-support@uva.nl </a:t>
              </a:r>
            </a:p>
          </p:txBody>
        </p:sp>
      </p:grpSp>
      <p:pic>
        <p:nvPicPr>
          <p:cNvPr id="19" name="Google Shape;709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700000">
            <a:off x="589736" y="4071637"/>
            <a:ext cx="886972" cy="546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718;p56"/>
          <p:cNvPicPr preferRelativeResize="0"/>
          <p:nvPr/>
        </p:nvPicPr>
        <p:blipFill rotWithShape="1">
          <a:blip r:embed="rId8">
            <a:alphaModFix/>
          </a:blip>
          <a:srcRect l="57471" r="8783" b="15117"/>
          <a:stretch/>
        </p:blipFill>
        <p:spPr>
          <a:xfrm rot="-2699924">
            <a:off x="2611994" y="4315493"/>
            <a:ext cx="379022" cy="43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13;p5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-2700082">
            <a:off x="4577005" y="4368116"/>
            <a:ext cx="374386" cy="37438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7;p30"/>
          <p:cNvSpPr txBox="1"/>
          <p:nvPr/>
        </p:nvSpPr>
        <p:spPr>
          <a:xfrm rot="18900000">
            <a:off x="4160614" y="2993106"/>
            <a:ext cx="2333877" cy="38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nl-NL" sz="1200" b="1" dirty="0" smtClean="0">
                <a:solidFill>
                  <a:srgbClr val="FFFFFF"/>
                </a:solidFill>
                <a:latin typeface="Muli" panose="02000503000000000000" charset="0"/>
                <a:ea typeface="Poppins ExtraBold"/>
                <a:cs typeface="Poppins ExtraBold"/>
                <a:sym typeface="Poppins ExtraBold"/>
              </a:rPr>
              <a:t>University of Amsterdam</a:t>
            </a:r>
            <a:endParaRPr lang="nl-NL" sz="1200" b="1" dirty="0">
              <a:solidFill>
                <a:srgbClr val="FFFFFF"/>
              </a:solidFill>
              <a:latin typeface="Muli" panose="02000503000000000000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4" name="Google Shape;230;p30"/>
          <p:cNvSpPr/>
          <p:nvPr/>
        </p:nvSpPr>
        <p:spPr>
          <a:xfrm rot="2700000">
            <a:off x="5358425" y="-575432"/>
            <a:ext cx="561726" cy="3040276"/>
          </a:xfrm>
          <a:prstGeom prst="roundRect">
            <a:avLst>
              <a:gd name="adj" fmla="val 50000"/>
            </a:avLst>
          </a:prstGeom>
          <a:solidFill>
            <a:srgbClr val="52A5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25" name="Google Shape;232;p30"/>
          <p:cNvSpPr txBox="1"/>
          <p:nvPr/>
        </p:nvSpPr>
        <p:spPr>
          <a:xfrm rot="18900000">
            <a:off x="4857430" y="553340"/>
            <a:ext cx="1882198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b="1" dirty="0" smtClean="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rPr>
              <a:t>Leiden University</a:t>
            </a:r>
            <a:endParaRPr sz="800" b="1" dirty="0">
              <a:solidFill>
                <a:srgbClr val="FFFFFF"/>
              </a:solidFill>
              <a:latin typeface="Muli"/>
              <a:ea typeface="Muli"/>
              <a:cs typeface="Muli"/>
              <a:sym typeface="Muli"/>
            </a:endParaRPr>
          </a:p>
        </p:txBody>
      </p:sp>
      <p:pic>
        <p:nvPicPr>
          <p:cNvPr id="26" name="Google Shape;716;p5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2700000">
            <a:off x="5150844" y="1748106"/>
            <a:ext cx="594976" cy="5949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33;p30"/>
          <p:cNvSpPr txBox="1"/>
          <p:nvPr/>
        </p:nvSpPr>
        <p:spPr>
          <a:xfrm rot="18900000">
            <a:off x="5341154" y="939527"/>
            <a:ext cx="1836267" cy="50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800" u="sng" dirty="0">
                <a:solidFill>
                  <a:schemeClr val="hlink"/>
                </a:solidFill>
                <a:latin typeface="Poppins Light"/>
                <a:ea typeface="Poppins Light"/>
                <a:cs typeface="Poppins Light"/>
                <a:sym typeface="Poppins Light"/>
                <a:hlinkClick r:id="rId11"/>
              </a:rPr>
              <a:t>Centre </a:t>
            </a:r>
            <a:r>
              <a:rPr lang="nl-NL" sz="800" u="sng" dirty="0" err="1">
                <a:solidFill>
                  <a:schemeClr val="hlink"/>
                </a:solidFill>
                <a:latin typeface="Poppins Light"/>
                <a:ea typeface="Poppins Light"/>
                <a:cs typeface="Poppins Light"/>
                <a:sym typeface="Poppins Light"/>
                <a:hlinkClick r:id="rId11"/>
              </a:rPr>
              <a:t>for</a:t>
            </a:r>
            <a:r>
              <a:rPr lang="nl-NL" sz="800" u="sng" dirty="0">
                <a:solidFill>
                  <a:schemeClr val="hlink"/>
                </a:solidFill>
                <a:latin typeface="Poppins Light"/>
                <a:ea typeface="Poppins Light"/>
                <a:cs typeface="Poppins Light"/>
                <a:sym typeface="Poppins Light"/>
                <a:hlinkClick r:id="rId11"/>
              </a:rPr>
              <a:t> Digital </a:t>
            </a:r>
            <a:r>
              <a:rPr lang="nl-NL" sz="800" u="sng" dirty="0" err="1">
                <a:solidFill>
                  <a:schemeClr val="hlink"/>
                </a:solidFill>
                <a:latin typeface="Poppins Light"/>
                <a:ea typeface="Poppins Light"/>
                <a:cs typeface="Poppins Light"/>
                <a:sym typeface="Poppins Light"/>
                <a:hlinkClick r:id="rId11"/>
              </a:rPr>
              <a:t>Scholarship</a:t>
            </a:r>
            <a: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  <a:t/>
            </a:r>
            <a:b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  <a:t>cds@library.leidenuniv.nl </a:t>
            </a:r>
          </a:p>
        </p:txBody>
      </p:sp>
      <p:sp>
        <p:nvSpPr>
          <p:cNvPr id="29" name="Google Shape;235;p30"/>
          <p:cNvSpPr/>
          <p:nvPr/>
        </p:nvSpPr>
        <p:spPr>
          <a:xfrm rot="2700000">
            <a:off x="7213765" y="-512306"/>
            <a:ext cx="561726" cy="3040276"/>
          </a:xfrm>
          <a:prstGeom prst="roundRect">
            <a:avLst>
              <a:gd name="adj" fmla="val 50000"/>
            </a:avLst>
          </a:prstGeom>
          <a:solidFill>
            <a:srgbClr val="7CBE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7CBE5F"/>
              </a:solidFill>
            </a:endParaRPr>
          </a:p>
        </p:txBody>
      </p:sp>
      <p:sp>
        <p:nvSpPr>
          <p:cNvPr id="30" name="Google Shape;237;p30"/>
          <p:cNvSpPr txBox="1"/>
          <p:nvPr/>
        </p:nvSpPr>
        <p:spPr>
          <a:xfrm rot="18900000">
            <a:off x="6561835" y="782183"/>
            <a:ext cx="1991117" cy="39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nl-NL" sz="1200" b="1" dirty="0" smtClean="0">
                <a:solidFill>
                  <a:srgbClr val="FFFFFF"/>
                </a:solidFill>
                <a:latin typeface="Muli" panose="02000503000000000000" charset="0"/>
                <a:ea typeface="Poppins ExtraBold"/>
                <a:cs typeface="Poppins ExtraBold"/>
                <a:sym typeface="Poppins ExtraBold"/>
              </a:rPr>
              <a:t>University Groningen</a:t>
            </a:r>
            <a:endParaRPr lang="nl-NL" sz="1200" b="1" dirty="0">
              <a:solidFill>
                <a:srgbClr val="FFFFFF"/>
              </a:solidFill>
              <a:latin typeface="Muli" panose="02000503000000000000" charset="0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31" name="Google Shape;238;p30"/>
          <p:cNvSpPr txBox="1"/>
          <p:nvPr/>
        </p:nvSpPr>
        <p:spPr>
          <a:xfrm rot="18900000">
            <a:off x="7490674" y="801804"/>
            <a:ext cx="1491613" cy="50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nl-NL" sz="800" u="sng" dirty="0">
                <a:solidFill>
                  <a:schemeClr val="hlink"/>
                </a:solidFill>
                <a:latin typeface="Poppins Light"/>
                <a:ea typeface="Poppins Light"/>
                <a:cs typeface="Poppins Light"/>
                <a:sym typeface="Poppins Light"/>
                <a:hlinkClick r:id="rId12"/>
              </a:rPr>
              <a:t>RDM Support</a:t>
            </a:r>
            <a: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  <a:t/>
            </a:r>
            <a:b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</a:br>
            <a:r>
              <a:rPr lang="nl-NL" sz="800" dirty="0">
                <a:latin typeface="Poppins Light"/>
                <a:ea typeface="Poppins Light"/>
                <a:cs typeface="Poppins Light"/>
                <a:sym typeface="Poppins Light"/>
              </a:rPr>
              <a:t>Researchdata@rug.nl </a:t>
            </a:r>
          </a:p>
        </p:txBody>
      </p:sp>
      <p:pic>
        <p:nvPicPr>
          <p:cNvPr id="32" name="Google Shape;714;p5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rot="-2700066">
            <a:off x="7284548" y="1568849"/>
            <a:ext cx="462669" cy="4626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17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Thanks!</a:t>
            </a:r>
            <a:endParaRPr sz="6000" dirty="0"/>
          </a:p>
        </p:txBody>
      </p:sp>
      <p:sp>
        <p:nvSpPr>
          <p:cNvPr id="303" name="Google Shape;303;p3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25"/>
            <a:ext cx="48639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4294967295"/>
          </p:nvPr>
        </p:nvSpPr>
        <p:spPr>
          <a:xfrm>
            <a:off x="685800" y="2464406"/>
            <a:ext cx="4863900" cy="246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spcBef>
                <a:spcPts val="0"/>
              </a:spcBef>
            </a:pPr>
            <a:r>
              <a:rPr lang="nl-NL" dirty="0" smtClean="0"/>
              <a:t>e.plomp@tudelft.nl</a:t>
            </a:r>
          </a:p>
          <a:p>
            <a:pPr lvl="0">
              <a:spcBef>
                <a:spcPts val="0"/>
              </a:spcBef>
            </a:pPr>
            <a:r>
              <a:rPr lang="nl-NL" dirty="0"/>
              <a:t>@</a:t>
            </a:r>
            <a:r>
              <a:rPr lang="nl-NL" dirty="0" err="1"/>
              <a:t>PhDToothFAIRy</a:t>
            </a:r>
            <a:endParaRPr lang="nl-NL" dirty="0"/>
          </a:p>
        </p:txBody>
      </p:sp>
      <p:sp>
        <p:nvSpPr>
          <p:cNvPr id="305" name="Google Shape;305;p3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047324" y="2379003"/>
            <a:ext cx="3785369" cy="2632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342" y="185908"/>
            <a:ext cx="5143500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7"/>
          <p:cNvSpPr txBox="1">
            <a:spLocks noGrp="1"/>
          </p:cNvSpPr>
          <p:nvPr>
            <p:ph type="title"/>
          </p:nvPr>
        </p:nvSpPr>
        <p:spPr>
          <a:xfrm>
            <a:off x="457200" y="1044175"/>
            <a:ext cx="6300300" cy="85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11" name="Google Shape;311;p37"/>
          <p:cNvSpPr txBox="1">
            <a:spLocks noGrp="1"/>
          </p:cNvSpPr>
          <p:nvPr>
            <p:ph type="body" idx="1"/>
          </p:nvPr>
        </p:nvSpPr>
        <p:spPr>
          <a:xfrm>
            <a:off x="457200" y="2038350"/>
            <a:ext cx="49293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 smtClean="0"/>
              <a:t>Presentation </a:t>
            </a:r>
            <a:r>
              <a:rPr lang="en" sz="1800" dirty="0"/>
              <a:t>template by </a:t>
            </a:r>
            <a:r>
              <a:rPr lang="en" sz="1800" u="sng" dirty="0">
                <a:solidFill>
                  <a:srgbClr val="52A551"/>
                </a:solidFill>
                <a:hlinkClick r:id="rId3"/>
              </a:rPr>
              <a:t>SlidesCarnival</a:t>
            </a:r>
            <a:endParaRPr sz="1800" dirty="0">
              <a:solidFill>
                <a:srgbClr val="52A55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Photographs by </a:t>
            </a:r>
            <a:r>
              <a:rPr lang="en" sz="1800" u="sng" dirty="0">
                <a:solidFill>
                  <a:srgbClr val="52A551"/>
                </a:solidFill>
                <a:hlinkClick r:id="rId4"/>
              </a:rPr>
              <a:t>Unsplash</a:t>
            </a:r>
            <a:endParaRPr sz="1800" dirty="0">
              <a:solidFill>
                <a:srgbClr val="52A551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Illustrations by </a:t>
            </a:r>
            <a:r>
              <a:rPr lang="en" sz="1800" u="sng" dirty="0">
                <a:solidFill>
                  <a:srgbClr val="52A551"/>
                </a:solidFill>
                <a:hlinkClick r:id="rId5"/>
              </a:rPr>
              <a:t>Undraw.co</a:t>
            </a:r>
            <a:endParaRPr sz="1800" dirty="0">
              <a:solidFill>
                <a:srgbClr val="52A551"/>
              </a:solidFill>
            </a:endParaRPr>
          </a:p>
        </p:txBody>
      </p:sp>
      <p:sp>
        <p:nvSpPr>
          <p:cNvPr id="312" name="Google Shape;312;p3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7913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Who are you?</a:t>
            </a:r>
            <a:endParaRPr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ubTitle" idx="4294967295"/>
          </p:nvPr>
        </p:nvSpPr>
        <p:spPr>
          <a:xfrm>
            <a:off x="685800" y="1639966"/>
            <a:ext cx="4791300" cy="315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nl-NL" sz="2400" b="1" dirty="0" smtClean="0"/>
              <a:t/>
            </a:r>
            <a:br>
              <a:rPr lang="nl-NL" sz="2400" b="1" dirty="0" smtClean="0"/>
            </a:br>
            <a:endParaRPr lang="nl-NL" sz="2400" b="1" dirty="0"/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193" y="1020250"/>
            <a:ext cx="2141794" cy="635763"/>
          </a:xfrm>
          <a:prstGeom prst="rect">
            <a:avLst/>
          </a:prstGeom>
        </p:spPr>
      </p:pic>
      <p:sp>
        <p:nvSpPr>
          <p:cNvPr id="13" name="Google Shape;80;p16"/>
          <p:cNvSpPr txBox="1">
            <a:spLocks/>
          </p:cNvSpPr>
          <p:nvPr/>
        </p:nvSpPr>
        <p:spPr>
          <a:xfrm>
            <a:off x="838200" y="1792366"/>
            <a:ext cx="4727713" cy="31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83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D86D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●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○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2200"/>
              <a:buFont typeface="Muli Light"/>
              <a:buChar char="■"/>
              <a:defRPr sz="2200" b="0" i="0" u="none" strike="noStrike" cap="none">
                <a:solidFill>
                  <a:srgbClr val="65617D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pPr marL="342900" indent="-342900"/>
            <a:r>
              <a:rPr lang="nl-NL" sz="2000" b="1" dirty="0" err="1" smtClean="0"/>
              <a:t>Connects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you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with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your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contributions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affiliations</a:t>
            </a:r>
            <a:r>
              <a:rPr lang="nl-NL" sz="2000" b="1" dirty="0" smtClean="0"/>
              <a:t> </a:t>
            </a:r>
            <a:r>
              <a:rPr lang="nl-NL" sz="2000" b="1" u="sng" dirty="0" err="1" smtClean="0"/>
              <a:t>throughout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your</a:t>
            </a:r>
            <a:r>
              <a:rPr lang="nl-NL" sz="2000" b="1" u="sng" dirty="0" smtClean="0"/>
              <a:t> </a:t>
            </a:r>
            <a:r>
              <a:rPr lang="nl-NL" sz="2000" b="1" u="sng" dirty="0" err="1" smtClean="0"/>
              <a:t>career</a:t>
            </a:r>
            <a:endParaRPr lang="nl-NL" sz="2000" b="1" u="sng" dirty="0" smtClean="0"/>
          </a:p>
          <a:p>
            <a:pPr marL="342900" indent="-342900"/>
            <a:r>
              <a:rPr lang="nl-NL" sz="2000" b="1" u="sng" dirty="0" err="1" smtClean="0"/>
              <a:t>Saves</a:t>
            </a:r>
            <a:r>
              <a:rPr lang="nl-NL" sz="2000" b="1" u="sng" dirty="0" smtClean="0"/>
              <a:t> time</a:t>
            </a:r>
            <a:r>
              <a:rPr lang="nl-NL" sz="2000" b="1" dirty="0" smtClean="0"/>
              <a:t>: enter information </a:t>
            </a:r>
            <a:r>
              <a:rPr lang="nl-NL" sz="2000" b="1" dirty="0" err="1" smtClean="0"/>
              <a:t>once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and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reuse</a:t>
            </a:r>
            <a:endParaRPr lang="nl-NL" sz="2000" b="1" dirty="0" smtClean="0"/>
          </a:p>
          <a:p>
            <a:pPr marL="342900" indent="-342900"/>
            <a:r>
              <a:rPr lang="nl-NL" sz="2000" b="1" dirty="0" err="1" smtClean="0"/>
              <a:t>Improves</a:t>
            </a:r>
            <a:r>
              <a:rPr lang="nl-NL" sz="2000" b="1" dirty="0" smtClean="0"/>
              <a:t> </a:t>
            </a:r>
            <a:r>
              <a:rPr lang="nl-NL" sz="2000" b="1" u="sng" dirty="0" err="1" smtClean="0"/>
              <a:t>recognition</a:t>
            </a:r>
            <a:r>
              <a:rPr lang="nl-NL" sz="2000" b="1" u="sng" dirty="0" smtClean="0"/>
              <a:t>/</a:t>
            </a:r>
            <a:r>
              <a:rPr lang="nl-NL" sz="2000" b="1" u="sng" dirty="0" err="1" smtClean="0"/>
              <a:t>discoverability</a:t>
            </a:r>
            <a:endParaRPr lang="nl-NL" sz="2000" b="1" u="sng" dirty="0" smtClean="0"/>
          </a:p>
          <a:p>
            <a:pPr marL="342900" indent="-342900"/>
            <a:r>
              <a:rPr lang="nl-NL" sz="2000" b="1" dirty="0" err="1" smtClean="0"/>
              <a:t>Can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be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required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by</a:t>
            </a:r>
            <a:r>
              <a:rPr lang="nl-NL" sz="2000" b="1" dirty="0" smtClean="0"/>
              <a:t> </a:t>
            </a:r>
            <a:r>
              <a:rPr lang="nl-NL" sz="2000" b="1" dirty="0" err="1" smtClean="0"/>
              <a:t>journals</a:t>
            </a:r>
            <a:r>
              <a:rPr lang="nl-NL" sz="2000" b="1" dirty="0" smtClean="0"/>
              <a:t> or </a:t>
            </a:r>
            <a:r>
              <a:rPr lang="nl-NL" sz="2000" b="1" dirty="0" err="1" smtClean="0"/>
              <a:t>institutions</a:t>
            </a:r>
            <a:r>
              <a:rPr lang="nl-NL" sz="2400" b="1" dirty="0" smtClean="0"/>
              <a:t/>
            </a:r>
            <a:br>
              <a:rPr lang="nl-NL" sz="2400" b="1" dirty="0" smtClean="0"/>
            </a:b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369381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ctrTitle"/>
          </p:nvPr>
        </p:nvSpPr>
        <p:spPr>
          <a:xfrm>
            <a:off x="685800" y="1811950"/>
            <a:ext cx="4697233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Why sharing?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1"/>
          </p:nvPr>
        </p:nvSpPr>
        <p:spPr>
          <a:xfrm>
            <a:off x="685800" y="3144850"/>
            <a:ext cx="24936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/>
        </p:nvSpPr>
        <p:spPr>
          <a:xfrm>
            <a:off x="6659217" y="4443769"/>
            <a:ext cx="2380289" cy="58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600"/>
            </a:pPr>
            <a:r>
              <a:rPr lang="en-US" sz="1050" dirty="0"/>
              <a:t>Nature 533, 452–454 (26 May 2016) </a:t>
            </a:r>
            <a:r>
              <a:rPr lang="en-US" sz="1050" dirty="0" smtClean="0"/>
              <a:t>http:/doi.org/10.1038/533452a</a:t>
            </a:r>
            <a:endParaRPr lang="en-US" sz="9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58" y="0"/>
            <a:ext cx="5184813" cy="5143500"/>
          </a:xfrm>
          <a:prstGeom prst="rect">
            <a:avLst/>
          </a:prstGeom>
        </p:spPr>
      </p:pic>
      <p:sp>
        <p:nvSpPr>
          <p:cNvPr id="5" name="Google Shape;92;p18"/>
          <p:cNvSpPr txBox="1">
            <a:spLocks noGrp="1"/>
          </p:cNvSpPr>
          <p:nvPr>
            <p:ph type="body" idx="1"/>
          </p:nvPr>
        </p:nvSpPr>
        <p:spPr>
          <a:xfrm>
            <a:off x="5817703" y="1801500"/>
            <a:ext cx="3221803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 smtClean="0"/>
              <a:t>90% of 1576 researchers asked indicated that there is a reproducibility crisis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8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4980750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buNone/>
            </a:pPr>
            <a:r>
              <a:rPr lang="en-US" sz="2800" dirty="0"/>
              <a:t>The </a:t>
            </a:r>
            <a:r>
              <a:rPr lang="en-US" sz="2800" b="1" dirty="0" smtClean="0"/>
              <a:t>replication/reproducibility </a:t>
            </a:r>
            <a:r>
              <a:rPr lang="en-US" sz="2800" b="1" dirty="0"/>
              <a:t>crisis</a:t>
            </a:r>
            <a:r>
              <a:rPr lang="en-US" sz="2800" dirty="0"/>
              <a:t> </a:t>
            </a:r>
            <a:r>
              <a:rPr lang="en-US" sz="2800" dirty="0" smtClean="0"/>
              <a:t>is</a:t>
            </a:r>
            <a:r>
              <a:rPr lang="en-US" sz="2800" dirty="0"/>
              <a:t>, as of 2019, an ongoing methodological crisis in which </a:t>
            </a:r>
            <a:r>
              <a:rPr lang="en-US" sz="2800" dirty="0" smtClean="0"/>
              <a:t>many </a:t>
            </a:r>
            <a:r>
              <a:rPr lang="en-US" sz="2800" dirty="0"/>
              <a:t>scientific studies are difficult </a:t>
            </a:r>
            <a:r>
              <a:rPr lang="en-US" sz="2800" dirty="0" smtClean="0"/>
              <a:t>to </a:t>
            </a:r>
            <a:r>
              <a:rPr lang="en-US" sz="2800" dirty="0"/>
              <a:t>replicate or reproduce.</a:t>
            </a:r>
            <a:endParaRPr sz="2800" dirty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655836" y="4897279"/>
            <a:ext cx="276870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https://en.wikipedia.org/wiki/Replication_crisis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3656" y="1265885"/>
            <a:ext cx="4214813" cy="317896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Shape 225"/>
          <p:cNvSpPr txBox="1"/>
          <p:nvPr/>
        </p:nvSpPr>
        <p:spPr>
          <a:xfrm>
            <a:off x="7043531" y="4543243"/>
            <a:ext cx="1914938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r>
              <a:rPr lang="en-US" sz="1000" u="sng" dirty="0">
                <a:solidFill>
                  <a:schemeClr val="tx1"/>
                </a:solidFill>
                <a:hlinkClick r:id="rId4"/>
              </a:rPr>
              <a:t>https://www.nature.com/news/2011/111101/full/479015a.html</a:t>
            </a:r>
            <a:r>
              <a:rPr lang="en-US" sz="1000" dirty="0">
                <a:solidFill>
                  <a:schemeClr val="tx1"/>
                </a:solidFill>
              </a:rPr>
              <a:t> </a:t>
            </a:r>
            <a:endParaRPr sz="10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12" y="378065"/>
            <a:ext cx="3922266" cy="39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81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>
            <a:off x="962850" y="919975"/>
            <a:ext cx="7358899" cy="3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25400" indent="0">
              <a:buNone/>
            </a:pPr>
            <a:r>
              <a:rPr lang="en-US" sz="2400" dirty="0" smtClean="0"/>
              <a:t>Open Science </a:t>
            </a:r>
            <a:r>
              <a:rPr lang="en-US" sz="2400" dirty="0"/>
              <a:t>stands for the transition to a new, more </a:t>
            </a:r>
            <a:r>
              <a:rPr lang="en-US" sz="2400" b="1" dirty="0"/>
              <a:t>open and participatory </a:t>
            </a:r>
            <a:r>
              <a:rPr lang="en-US" sz="2400" dirty="0"/>
              <a:t>way of conducting, publishing and evaluating scholarly research. </a:t>
            </a:r>
            <a:endParaRPr lang="en-US" sz="2400" dirty="0" smtClean="0"/>
          </a:p>
        </p:txBody>
      </p:sp>
      <p:sp>
        <p:nvSpPr>
          <p:cNvPr id="93" name="Google Shape;93;p1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5324531" y="4897279"/>
            <a:ext cx="3595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000" dirty="0"/>
              <a:t>https://www.accelerateopenscience.nl/what-is-open-science/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003" y="241968"/>
            <a:ext cx="1052267" cy="678007"/>
          </a:xfrm>
          <a:prstGeom prst="rect">
            <a:avLst/>
          </a:prstGeom>
        </p:spPr>
      </p:pic>
      <p:sp>
        <p:nvSpPr>
          <p:cNvPr id="6" name="Google Shape;92;p18"/>
          <p:cNvSpPr txBox="1">
            <a:spLocks/>
          </p:cNvSpPr>
          <p:nvPr/>
        </p:nvSpPr>
        <p:spPr>
          <a:xfrm>
            <a:off x="280618" y="2693581"/>
            <a:ext cx="4837187" cy="284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●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marL="914400" marR="0" lvl="1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○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2pPr>
            <a:lvl3pPr marL="1371600" marR="0" lvl="2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■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3pPr>
            <a:lvl4pPr marL="1828800" marR="0" lvl="3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●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4pPr>
            <a:lvl5pPr marL="2286000" marR="0" lvl="4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○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5pPr>
            <a:lvl6pPr marL="2743200" marR="0" lvl="5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■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6pPr>
            <a:lvl7pPr marL="3200400" marR="0" lvl="6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●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7pPr>
            <a:lvl8pPr marL="3657600" marR="0" lvl="7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○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8pPr>
            <a:lvl9pPr marL="4114800" marR="0" lvl="8" indent="-431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7A4BC"/>
              </a:buClr>
              <a:buSzPts val="3200"/>
              <a:buFont typeface="Muli Light"/>
              <a:buChar char="■"/>
              <a:defRPr sz="3200" b="0" i="0" u="none" strike="noStrike" cap="none">
                <a:solidFill>
                  <a:srgbClr val="A7A4BC"/>
                </a:solidFill>
                <a:latin typeface="Muli Light"/>
                <a:ea typeface="Muli Light"/>
                <a:cs typeface="Muli Light"/>
                <a:sym typeface="Muli Light"/>
              </a:defRPr>
            </a:lvl9pPr>
          </a:lstStyle>
          <a:p>
            <a:r>
              <a:rPr lang="en-US" sz="2200" dirty="0"/>
              <a:t>I</a:t>
            </a:r>
            <a:r>
              <a:rPr lang="en-US" sz="2200" dirty="0" smtClean="0"/>
              <a:t>ncreasing cooperation/ transparency</a:t>
            </a:r>
          </a:p>
          <a:p>
            <a:r>
              <a:rPr lang="en-US" sz="2200" dirty="0" smtClean="0"/>
              <a:t>Achieved through sharing data, publications, tools and results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934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6"/>
          <p:cNvPicPr preferRelativeResize="0"/>
          <p:nvPr/>
        </p:nvPicPr>
        <p:blipFill rotWithShape="1">
          <a:blip r:embed="rId3">
            <a:alphaModFix/>
          </a:blip>
          <a:srcRect b="36944"/>
          <a:stretch/>
        </p:blipFill>
        <p:spPr>
          <a:xfrm>
            <a:off x="1510146" y="599916"/>
            <a:ext cx="4487481" cy="4086252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6"/>
          <p:cNvSpPr/>
          <p:nvPr/>
        </p:nvSpPr>
        <p:spPr>
          <a:xfrm>
            <a:off x="858798" y="3644661"/>
            <a:ext cx="532350" cy="24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D86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/>
          </a:p>
        </p:txBody>
      </p:sp>
      <p:sp>
        <p:nvSpPr>
          <p:cNvPr id="152" name="Google Shape;152;p26"/>
          <p:cNvSpPr/>
          <p:nvPr/>
        </p:nvSpPr>
        <p:spPr>
          <a:xfrm>
            <a:off x="858798" y="4294497"/>
            <a:ext cx="532350" cy="2405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7D86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400"/>
            </a:pPr>
            <a:endParaRPr sz="1050"/>
          </a:p>
        </p:txBody>
      </p:sp>
      <p:sp>
        <p:nvSpPr>
          <p:cNvPr id="10" name="Shape 232"/>
          <p:cNvSpPr txBox="1"/>
          <p:nvPr/>
        </p:nvSpPr>
        <p:spPr>
          <a:xfrm>
            <a:off x="6659217" y="4443769"/>
            <a:ext cx="2380289" cy="585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>
              <a:buSzPts val="1600"/>
            </a:pPr>
            <a:r>
              <a:rPr lang="en-US" sz="1050" dirty="0"/>
              <a:t>Nature 533, 452–454 (26 May 2016) </a:t>
            </a:r>
            <a:r>
              <a:rPr lang="en-US" sz="1050" dirty="0" smtClean="0"/>
              <a:t>http:/doi.org/10.1038/533452a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25549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we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623</Words>
  <Application>Microsoft Office PowerPoint</Application>
  <PresentationFormat>On-screen Show (16:9)</PresentationFormat>
  <Paragraphs>143</Paragraphs>
  <Slides>24</Slides>
  <Notes>24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Muli Light</vt:lpstr>
      <vt:lpstr>Muli</vt:lpstr>
      <vt:lpstr>Poppins Light</vt:lpstr>
      <vt:lpstr>Poppins ExtraBold</vt:lpstr>
      <vt:lpstr>Poppins</vt:lpstr>
      <vt:lpstr>Arial</vt:lpstr>
      <vt:lpstr>Gower template</vt:lpstr>
      <vt:lpstr>Opening up the casket: why and how to share your research data</vt:lpstr>
      <vt:lpstr>Esther Plomp</vt:lpstr>
      <vt:lpstr>Who are you?</vt:lpstr>
      <vt:lpstr>1. Why sharing?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Decrease of data availability</vt:lpstr>
      <vt:lpstr>Benefits</vt:lpstr>
      <vt:lpstr>Why?</vt:lpstr>
      <vt:lpstr>PowerPoint Presentation</vt:lpstr>
      <vt:lpstr>2. How to share?</vt:lpstr>
      <vt:lpstr>Biological Anthropology</vt:lpstr>
      <vt:lpstr>Data sharing in biological anthropology</vt:lpstr>
      <vt:lpstr>How?</vt:lpstr>
      <vt:lpstr>Zenodo</vt:lpstr>
      <vt:lpstr>Protocols.io</vt:lpstr>
      <vt:lpstr>Protocols.io</vt:lpstr>
      <vt:lpstr>Software sharing</vt:lpstr>
      <vt:lpstr>Ask for help:</vt:lpstr>
      <vt:lpstr>Thanks!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Esther Plomp</dc:creator>
  <cp:lastModifiedBy>Esther Plomp</cp:lastModifiedBy>
  <cp:revision>42</cp:revision>
  <dcterms:modified xsi:type="dcterms:W3CDTF">2019-11-16T08:38:52Z</dcterms:modified>
</cp:coreProperties>
</file>