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35" r:id="rId2"/>
    <p:sldId id="330" r:id="rId3"/>
    <p:sldId id="333" r:id="rId4"/>
    <p:sldId id="329" r:id="rId5"/>
    <p:sldId id="334" r:id="rId6"/>
    <p:sldId id="327" r:id="rId7"/>
    <p:sldId id="331" r:id="rId8"/>
    <p:sldId id="322" r:id="rId9"/>
    <p:sldId id="288" r:id="rId10"/>
    <p:sldId id="326" r:id="rId11"/>
    <p:sldId id="32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342"/>
  </p:normalViewPr>
  <p:slideViewPr>
    <p:cSldViewPr snapToGrid="0" snapToObjects="1">
      <p:cViewPr>
        <p:scale>
          <a:sx n="108" d="100"/>
          <a:sy n="108" d="100"/>
        </p:scale>
        <p:origin x="2320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2559A-B8A6-E84A-8C2E-203F5E6356AF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7DC73-BB6E-164A-93F1-2D52AC992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8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8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4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PC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320676"/>
            <a:ext cx="666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="1" cap="all">
                <a:solidFill>
                  <a:srgbClr val="000000"/>
                </a:solidFill>
                <a:latin typeface="Adobe Caslon Pro Bold"/>
                <a:cs typeface="Adobe Caslon Pro Bold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404" y="6373466"/>
            <a:ext cx="511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EB4EDA39-A1F4-403A-B7FC-AD667AA342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0935"/>
            <a:ext cx="8229600" cy="5057591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b="0">
                <a:solidFill>
                  <a:srgbClr val="000000"/>
                </a:solidFill>
                <a:latin typeface="Tahoma"/>
                <a:cs typeface="Tahoma"/>
              </a:defRPr>
            </a:lvl1pPr>
            <a:lvl2pPr>
              <a:defRPr baseline="0">
                <a:solidFill>
                  <a:srgbClr val="000000"/>
                </a:solidFill>
                <a:latin typeface="Tahoma"/>
                <a:cs typeface="Tahoma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9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9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1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DD3-057A-0A40-8B71-BF4FE96F65F7}" type="datetimeFigureOut">
              <a:rPr lang="en-US" smtClean="0"/>
              <a:t>4/5/18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4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U_Texture_White_Interi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20476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547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threats to the sample survey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15C1-2384-164C-8573-FF8E27B57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Thoughts on Standards in the Future of Government Statistical Agencies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M. Groves</a:t>
            </a:r>
          </a:p>
          <a:p>
            <a:r>
              <a:rPr lang="en-US" dirty="0" smtClean="0"/>
              <a:t>April 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4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0" y="811398"/>
            <a:ext cx="4025900" cy="5092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61063" y="3105835"/>
            <a:ext cx="4162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beeckcenter.georgetown.edu</a:t>
            </a:r>
            <a:r>
              <a:rPr lang="en-US" sz="2400" dirty="0"/>
              <a:t>/data-for-social-good/</a:t>
            </a:r>
          </a:p>
        </p:txBody>
      </p:sp>
    </p:spTree>
    <p:extLst>
      <p:ext uri="{BB962C8B-B14F-4D97-AF65-F5344CB8AC3E}">
        <p14:creationId xmlns:p14="http://schemas.microsoft.com/office/powerpoint/2010/main" val="192379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entering a statistical world requiring the blending of multiple data sets</a:t>
            </a:r>
          </a:p>
          <a:p>
            <a:r>
              <a:rPr lang="en-US" dirty="0" smtClean="0"/>
              <a:t>By definition, this will require analysts to use data they did not design nor document themselves</a:t>
            </a:r>
          </a:p>
          <a:p>
            <a:r>
              <a:rPr lang="en-US" dirty="0" smtClean="0"/>
              <a:t>This is an era of unprecedented opportunity for implementation of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Mission of Official Statistical Agencies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consistent, credible, relevant empirical information about the economic and social status of a nation-state</a:t>
            </a:r>
          </a:p>
          <a:p>
            <a:r>
              <a:rPr lang="en-US" dirty="0" smtClean="0"/>
              <a:t>Credibility often relies on trust</a:t>
            </a:r>
          </a:p>
          <a:p>
            <a:r>
              <a:rPr lang="en-US" dirty="0" smtClean="0"/>
              <a:t>Trust requires transparency</a:t>
            </a:r>
          </a:p>
          <a:p>
            <a:r>
              <a:rPr lang="en-US" dirty="0" smtClean="0"/>
              <a:t>Transparency requires data openness within privacy constraints</a:t>
            </a:r>
          </a:p>
          <a:p>
            <a:r>
              <a:rPr lang="en-US" dirty="0" smtClean="0"/>
              <a:t>Data openness requires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4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of Official Statistics is Becoming Much 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important, legitimate questions of modern governments need more data</a:t>
            </a:r>
          </a:p>
          <a:p>
            <a:r>
              <a:rPr lang="en-US" dirty="0" smtClean="0"/>
              <a:t>”Evidence Based Policymaking” is the US phrase that is empowering new challenges to statistical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7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C80A8D-E4B6-4198-BC75-5C70451A2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8960"/>
          <a:stretch/>
        </p:blipFill>
        <p:spPr>
          <a:xfrm>
            <a:off x="-1805882" y="-49584"/>
            <a:ext cx="12587224" cy="6336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A7CF70-637F-4246-9930-C19327624905}"/>
              </a:ext>
            </a:extLst>
          </p:cNvPr>
          <p:cNvSpPr txBox="1"/>
          <p:nvPr/>
        </p:nvSpPr>
        <p:spPr>
          <a:xfrm>
            <a:off x="357170" y="6363349"/>
            <a:ext cx="8261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bipartisanpolicy.org</a:t>
            </a:r>
            <a:r>
              <a:rPr lang="en-US" sz="2400" dirty="0" smtClean="0"/>
              <a:t>/evidence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CE80CE-C436-49F3-991E-945B04787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4EDA39-A1F4-403A-B7FC-AD667AA34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of Official Statistics is Becoming Much 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data sources require new types of description to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p.edu/cover/24652/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-17778"/>
            <a:ext cx="4000500" cy="60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ap.edu/cover/24893/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59" y="17782"/>
            <a:ext cx="40005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4624" y="6000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www.nap.edu</a:t>
            </a:r>
            <a:r>
              <a:rPr lang="en-US" dirty="0"/>
              <a:t>/catalog/24893/federal-statistics-multiple-data-sources-and-privacy-protection-next-steps</a:t>
            </a:r>
          </a:p>
        </p:txBody>
      </p:sp>
    </p:spTree>
    <p:extLst>
      <p:ext uri="{BB962C8B-B14F-4D97-AF65-F5344CB8AC3E}">
        <p14:creationId xmlns:p14="http://schemas.microsoft.com/office/powerpoint/2010/main" val="25320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of Official Statistics is Becoming Much 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survey under threat of falling response rates</a:t>
            </a:r>
          </a:p>
          <a:p>
            <a:r>
              <a:rPr lang="en-US" dirty="0" smtClean="0"/>
              <a:t>New digital data sources are arising at massive volume</a:t>
            </a:r>
          </a:p>
          <a:p>
            <a:r>
              <a:rPr lang="en-US" dirty="0" smtClean="0"/>
              <a:t>They arise in ”data cultures” far different from those of official statistical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5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Organic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Transaction data (scanner, credit card, utility usage, health service, tweets)</a:t>
            </a:r>
          </a:p>
          <a:p>
            <a:r>
              <a:rPr lang="en-US" dirty="0" smtClean="0"/>
              <a:t>Social network communication data (Twitter, instagram)</a:t>
            </a:r>
          </a:p>
          <a:p>
            <a:r>
              <a:rPr lang="en-US" dirty="0" smtClean="0"/>
              <a:t>Data from software agents in mobile devices (GPS-associated data)</a:t>
            </a:r>
          </a:p>
          <a:p>
            <a:r>
              <a:rPr lang="en-US" dirty="0" smtClean="0"/>
              <a:t>Data from the internet of things (weather sensors)</a:t>
            </a:r>
          </a:p>
          <a:p>
            <a:r>
              <a:rPr lang="en-US" dirty="0" smtClean="0"/>
              <a:t>Biometric data</a:t>
            </a:r>
          </a:p>
          <a:p>
            <a:r>
              <a:rPr lang="en-US" dirty="0" smtClean="0"/>
              <a:t>Communication data (blogs, texts, emails)</a:t>
            </a:r>
          </a:p>
          <a:p>
            <a:r>
              <a:rPr lang="en-US" dirty="0" smtClean="0"/>
              <a:t>Internet search data</a:t>
            </a:r>
          </a:p>
          <a:p>
            <a:r>
              <a:rPr lang="en-US" dirty="0" smtClean="0"/>
              <a:t>CCTV digital data</a:t>
            </a:r>
          </a:p>
          <a:p>
            <a:r>
              <a:rPr lang="en-US" dirty="0" smtClean="0"/>
              <a:t>Data scraped from websites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>
            <a:spLocks noChangeAspect="1"/>
          </p:cNvSpPr>
          <p:nvPr/>
        </p:nvSpPr>
        <p:spPr>
          <a:xfrm>
            <a:off x="3749717" y="2946093"/>
            <a:ext cx="1188720" cy="86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7150" y="5610860"/>
            <a:ext cx="1811013" cy="461665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Respondents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62750" y="3949700"/>
            <a:ext cx="11048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Sample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0"/>
            <a:endCxn id="7" idx="2"/>
          </p:cNvCxnSpPr>
          <p:nvPr/>
        </p:nvCxnSpPr>
        <p:spPr>
          <a:xfrm flipV="1">
            <a:off x="4412657" y="4411365"/>
            <a:ext cx="2513" cy="1199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4350" y="2410460"/>
            <a:ext cx="9798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Frame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9050" y="988060"/>
            <a:ext cx="19513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 Population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0" idx="0"/>
            <a:endCxn id="11" idx="2"/>
          </p:cNvCxnSpPr>
          <p:nvPr/>
        </p:nvCxnSpPr>
        <p:spPr>
          <a:xfrm flipH="1" flipV="1">
            <a:off x="4444738" y="1449725"/>
            <a:ext cx="9515" cy="960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42092" y="315843"/>
            <a:ext cx="441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The Blended Paradigm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117" y="3137231"/>
            <a:ext cx="2527254" cy="461665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Web-Scraped Data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28951" y="2922925"/>
            <a:ext cx="2617466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2" idx="6"/>
            <a:endCxn id="10" idx="1"/>
          </p:cNvCxnSpPr>
          <p:nvPr/>
        </p:nvCxnSpPr>
        <p:spPr>
          <a:xfrm flipV="1">
            <a:off x="2746417" y="2641293"/>
            <a:ext cx="1217933" cy="738832"/>
          </a:xfrm>
          <a:prstGeom prst="straightConnector1">
            <a:avLst/>
          </a:prstGeom>
          <a:ln w="6032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40117" y="4180533"/>
            <a:ext cx="2617466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9163" y="4411365"/>
            <a:ext cx="2170186" cy="461665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Geospatial Data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31" name="Straight Arrow Connector 30"/>
          <p:cNvCxnSpPr>
            <a:endCxn id="7" idx="1"/>
          </p:cNvCxnSpPr>
          <p:nvPr/>
        </p:nvCxnSpPr>
        <p:spPr>
          <a:xfrm flipV="1">
            <a:off x="2746417" y="4180533"/>
            <a:ext cx="1116333" cy="514196"/>
          </a:xfrm>
          <a:prstGeom prst="straightConnector1">
            <a:avLst/>
          </a:prstGeom>
          <a:ln w="6667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893217" y="2402533"/>
            <a:ext cx="2617466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72263" y="2633365"/>
            <a:ext cx="2429722" cy="461665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Social Media Data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35" name="Straight Arrow Connector 34"/>
          <p:cNvCxnSpPr>
            <a:endCxn id="34" idx="1"/>
          </p:cNvCxnSpPr>
          <p:nvPr/>
        </p:nvCxnSpPr>
        <p:spPr>
          <a:xfrm>
            <a:off x="4967590" y="2641293"/>
            <a:ext cx="1004673" cy="222905"/>
          </a:xfrm>
          <a:prstGeom prst="straightConnector1">
            <a:avLst/>
          </a:prstGeom>
          <a:ln w="6667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016546" y="2946093"/>
            <a:ext cx="955717" cy="1259532"/>
          </a:xfrm>
          <a:prstGeom prst="straightConnector1">
            <a:avLst/>
          </a:prstGeom>
          <a:ln w="6667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124663" y="3598896"/>
            <a:ext cx="2617466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03709" y="3829728"/>
            <a:ext cx="2301381" cy="461665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Transaction Data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72263" y="4543469"/>
            <a:ext cx="2617466" cy="914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32309" y="4774301"/>
            <a:ext cx="1682672" cy="461665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Search Data</a:t>
            </a:r>
            <a:endParaRPr lang="en-US" sz="2400" dirty="0">
              <a:solidFill>
                <a:srgbClr val="000090"/>
              </a:solidFill>
            </a:endParaRPr>
          </a:p>
        </p:txBody>
      </p:sp>
      <p:cxnSp>
        <p:nvCxnSpPr>
          <p:cNvPr id="42" name="Straight Arrow Connector 41"/>
          <p:cNvCxnSpPr>
            <a:stCxn id="10" idx="3"/>
            <a:endCxn id="39" idx="1"/>
          </p:cNvCxnSpPr>
          <p:nvPr/>
        </p:nvCxnSpPr>
        <p:spPr>
          <a:xfrm>
            <a:off x="4944156" y="2641293"/>
            <a:ext cx="1259553" cy="1419268"/>
          </a:xfrm>
          <a:prstGeom prst="straightConnector1">
            <a:avLst/>
          </a:prstGeom>
          <a:ln w="6667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3"/>
          </p:cNvCxnSpPr>
          <p:nvPr/>
        </p:nvCxnSpPr>
        <p:spPr>
          <a:xfrm>
            <a:off x="4944156" y="2641293"/>
            <a:ext cx="1028107" cy="2334033"/>
          </a:xfrm>
          <a:prstGeom prst="straightConnector1">
            <a:avLst/>
          </a:prstGeom>
          <a:ln w="6667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6"/>
            <a:endCxn id="10" idx="1"/>
          </p:cNvCxnSpPr>
          <p:nvPr/>
        </p:nvCxnSpPr>
        <p:spPr>
          <a:xfrm flipV="1">
            <a:off x="2757583" y="2641293"/>
            <a:ext cx="1206767" cy="1996440"/>
          </a:xfrm>
          <a:prstGeom prst="straightConnector1">
            <a:avLst/>
          </a:prstGeom>
          <a:ln w="66675" cap="rnd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6517050" y="5680710"/>
            <a:ext cx="2133600" cy="365125"/>
          </a:xfrm>
        </p:spPr>
        <p:txBody>
          <a:bodyPr/>
          <a:lstStyle/>
          <a:p>
            <a:fld id="{A11F1ED6-03CA-FF41-BAAB-392506A14B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60718</TotalTime>
  <Words>303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Caslon Pro Bold</vt:lpstr>
      <vt:lpstr>Calibri</vt:lpstr>
      <vt:lpstr>Tahoma</vt:lpstr>
      <vt:lpstr>Arial</vt:lpstr>
      <vt:lpstr>Office Theme</vt:lpstr>
      <vt:lpstr>Thoughts on Standards in the Future of Government Statistical Agencies</vt:lpstr>
      <vt:lpstr>The Mission of Official Statistical Agencies</vt:lpstr>
      <vt:lpstr>The World of Official Statistics is Becoming Much More Complex</vt:lpstr>
      <vt:lpstr>PowerPoint Presentation</vt:lpstr>
      <vt:lpstr>The World of Official Statistics is Becoming Much More Complex</vt:lpstr>
      <vt:lpstr>PowerPoint Presentation</vt:lpstr>
      <vt:lpstr>The World of Official Statistics is Becoming Much More Complex</vt:lpstr>
      <vt:lpstr>Types of Organic Data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Quality Framework for Blends of Designed and Organic Data </dc:title>
  <dc:creator>BG</dc:creator>
  <cp:lastModifiedBy>B Groves</cp:lastModifiedBy>
  <cp:revision>46</cp:revision>
  <dcterms:created xsi:type="dcterms:W3CDTF">2016-01-23T07:25:17Z</dcterms:created>
  <dcterms:modified xsi:type="dcterms:W3CDTF">2018-04-05T12:08:36Z</dcterms:modified>
</cp:coreProperties>
</file>