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8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Dyslexic" charset="1" panose="00000500000000000000"/>
      <p:regular r:id="rId10"/>
    </p:embeddedFont>
    <p:embeddedFont>
      <p:font typeface="Open Dyslexic Bold" charset="1" panose="00000800000000000000"/>
      <p:regular r:id="rId11"/>
    </p:embeddedFont>
    <p:embeddedFont>
      <p:font typeface="Open Dyslexic Italics" charset="1" panose="00000500000000000000"/>
      <p:regular r:id="rId12"/>
    </p:embeddedFont>
    <p:embeddedFont>
      <p:font typeface="Open Dyslexic Bold Italics" charset="1" panose="000008000000000000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Light" charset="1" panose="020B03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Ultra-Bold" charset="1" panose="00000000000000000000"/>
      <p:regular r:id="rId20"/>
    </p:embeddedFont>
    <p:embeddedFont>
      <p:font typeface="Open Sans Ultra-Bold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37" Target="slides/slide16.xml" Type="http://schemas.openxmlformats.org/officeDocument/2006/relationships/slide"/><Relationship Id="rId38" Target="notesMasters/notesMaster1.xml" Type="http://schemas.openxmlformats.org/officeDocument/2006/relationships/notesMaster"/><Relationship Id="rId39" Target="theme/theme2.xml" Type="http://schemas.openxmlformats.org/officeDocument/2006/relationships/theme"/><Relationship Id="rId4" Target="theme/theme1.xml" Type="http://schemas.openxmlformats.org/officeDocument/2006/relationships/theme"/><Relationship Id="rId40" Target="notesSlides/notesSlide1.xml" Type="http://schemas.openxmlformats.org/officeDocument/2006/relationships/notesSlide"/><Relationship Id="rId41" Target="notesSlides/notesSlide2.xml" Type="http://schemas.openxmlformats.org/officeDocument/2006/relationships/notes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Yahoo est créé en 1994</a:t>
            </a:r>
          </a:p>
          <a:p>
            <a:r>
              <a:rPr lang="en-US"/>
              <a:t>Google est créé en 1998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Sans traçage : DuckDuckGo ou Qwant</a:t>
            </a:r>
          </a:p>
          <a:p>
            <a:r>
              <a:rPr lang="en-US"/>
              <a:t>Solidaire : Lilo</a:t>
            </a:r>
          </a:p>
          <a:p>
            <a:r>
              <a:rPr lang="en-US"/>
              <a:t>Ecologique : Ecosia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9.xml" Type="http://schemas.openxmlformats.org/officeDocument/2006/relationships/slide"/><Relationship Id="rId11" Target="slide8.xml" Type="http://schemas.openxmlformats.org/officeDocument/2006/relationships/slide"/><Relationship Id="rId12" Target="slide7.xml" Type="http://schemas.openxmlformats.org/officeDocument/2006/relationships/slide"/><Relationship Id="rId13" Target="slide6.xml" Type="http://schemas.openxmlformats.org/officeDocument/2006/relationships/slide"/><Relationship Id="rId14" Target="slide5.xml" Type="http://schemas.openxmlformats.org/officeDocument/2006/relationships/slide"/><Relationship Id="rId15" Target="slide4.xml" Type="http://schemas.openxmlformats.org/officeDocument/2006/relationships/slide"/><Relationship Id="rId16" Target="slide3.xml" Type="http://schemas.openxmlformats.org/officeDocument/2006/relationships/slide"/><Relationship Id="rId17" Target="slide2.xml" Type="http://schemas.openxmlformats.org/officeDocument/2006/relationships/slide"/><Relationship Id="rId18" Target="slide1.xml" Type="http://schemas.openxmlformats.org/officeDocument/2006/relationships/slide"/><Relationship Id="rId19" Target="../media/image2.png" Type="http://schemas.openxmlformats.org/officeDocument/2006/relationships/image"/><Relationship Id="rId2" Target="../media/image1.jpeg" Type="http://schemas.openxmlformats.org/officeDocument/2006/relationships/image"/><Relationship Id="rId20" Target="../media/image3.png" Type="http://schemas.openxmlformats.org/officeDocument/2006/relationships/image"/><Relationship Id="rId3" Target="slide16.xml" Type="http://schemas.openxmlformats.org/officeDocument/2006/relationships/slide"/><Relationship Id="rId4" Target="slide15.xml" Type="http://schemas.openxmlformats.org/officeDocument/2006/relationships/slide"/><Relationship Id="rId5" Target="slide14.xml" Type="http://schemas.openxmlformats.org/officeDocument/2006/relationships/slide"/><Relationship Id="rId6" Target="slide13.xml" Type="http://schemas.openxmlformats.org/officeDocument/2006/relationships/slide"/><Relationship Id="rId7" Target="slide12.xml" Type="http://schemas.openxmlformats.org/officeDocument/2006/relationships/slide"/><Relationship Id="rId8" Target="slide11.xml" Type="http://schemas.openxmlformats.org/officeDocument/2006/relationships/slide"/><Relationship Id="rId9" Target="slide10.xml" Type="http://schemas.openxmlformats.org/officeDocument/2006/relationships/slid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0.xml" Type="http://schemas.openxmlformats.org/officeDocument/2006/relationships/slide"/><Relationship Id="rId11" Target="slide9.xml" Type="http://schemas.openxmlformats.org/officeDocument/2006/relationships/slide"/><Relationship Id="rId12" Target="slide8.xml" Type="http://schemas.openxmlformats.org/officeDocument/2006/relationships/slide"/><Relationship Id="rId13" Target="slide7.xml" Type="http://schemas.openxmlformats.org/officeDocument/2006/relationships/slide"/><Relationship Id="rId14" Target="slide6.xml" Type="http://schemas.openxmlformats.org/officeDocument/2006/relationships/slide"/><Relationship Id="rId15" Target="slide5.xml" Type="http://schemas.openxmlformats.org/officeDocument/2006/relationships/slide"/><Relationship Id="rId16" Target="slide4.xml" Type="http://schemas.openxmlformats.org/officeDocument/2006/relationships/slide"/><Relationship Id="rId17" Target="slide3.xml" Type="http://schemas.openxmlformats.org/officeDocument/2006/relationships/slide"/><Relationship Id="rId18" Target="slide2.xml" Type="http://schemas.openxmlformats.org/officeDocument/2006/relationships/slide"/><Relationship Id="rId19" Target="slide1.xml" Type="http://schemas.openxmlformats.org/officeDocument/2006/relationships/slide"/><Relationship Id="rId2" Target="../media/image5.png" Type="http://schemas.openxmlformats.org/officeDocument/2006/relationships/image"/><Relationship Id="rId20" Target="../media/image3.png" Type="http://schemas.openxmlformats.org/officeDocument/2006/relationships/image"/><Relationship Id="rId3" Target="../media/image6.svg" Type="http://schemas.openxmlformats.org/officeDocument/2006/relationships/image"/><Relationship Id="rId4" Target="slide16.xml" Type="http://schemas.openxmlformats.org/officeDocument/2006/relationships/slide"/><Relationship Id="rId5" Target="slide15.xml" Type="http://schemas.openxmlformats.org/officeDocument/2006/relationships/slide"/><Relationship Id="rId6" Target="slide14.xml" Type="http://schemas.openxmlformats.org/officeDocument/2006/relationships/slide"/><Relationship Id="rId7" Target="slide13.xml" Type="http://schemas.openxmlformats.org/officeDocument/2006/relationships/slide"/><Relationship Id="rId8" Target="slide12.xml" Type="http://schemas.openxmlformats.org/officeDocument/2006/relationships/slide"/><Relationship Id="rId9" Target="slide11.xml" Type="http://schemas.openxmlformats.org/officeDocument/2006/relationships/slid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0.xml" Type="http://schemas.openxmlformats.org/officeDocument/2006/relationships/slide"/><Relationship Id="rId11" Target="slide9.xml" Type="http://schemas.openxmlformats.org/officeDocument/2006/relationships/slide"/><Relationship Id="rId12" Target="slide8.xml" Type="http://schemas.openxmlformats.org/officeDocument/2006/relationships/slide"/><Relationship Id="rId13" Target="slide7.xml" Type="http://schemas.openxmlformats.org/officeDocument/2006/relationships/slide"/><Relationship Id="rId14" Target="slide6.xml" Type="http://schemas.openxmlformats.org/officeDocument/2006/relationships/slide"/><Relationship Id="rId15" Target="slide5.xml" Type="http://schemas.openxmlformats.org/officeDocument/2006/relationships/slide"/><Relationship Id="rId16" Target="slide4.xml" Type="http://schemas.openxmlformats.org/officeDocument/2006/relationships/slide"/><Relationship Id="rId17" Target="slide3.xml" Type="http://schemas.openxmlformats.org/officeDocument/2006/relationships/slide"/><Relationship Id="rId18" Target="slide2.xml" Type="http://schemas.openxmlformats.org/officeDocument/2006/relationships/slide"/><Relationship Id="rId19" Target="slide1.xml" Type="http://schemas.openxmlformats.org/officeDocument/2006/relationships/slide"/><Relationship Id="rId2" Target="../media/image5.png" Type="http://schemas.openxmlformats.org/officeDocument/2006/relationships/image"/><Relationship Id="rId20" Target="../media/image3.png" Type="http://schemas.openxmlformats.org/officeDocument/2006/relationships/image"/><Relationship Id="rId3" Target="../media/image6.svg" Type="http://schemas.openxmlformats.org/officeDocument/2006/relationships/image"/><Relationship Id="rId4" Target="slide16.xml" Type="http://schemas.openxmlformats.org/officeDocument/2006/relationships/slide"/><Relationship Id="rId5" Target="slide15.xml" Type="http://schemas.openxmlformats.org/officeDocument/2006/relationships/slide"/><Relationship Id="rId6" Target="slide14.xml" Type="http://schemas.openxmlformats.org/officeDocument/2006/relationships/slide"/><Relationship Id="rId7" Target="slide13.xml" Type="http://schemas.openxmlformats.org/officeDocument/2006/relationships/slide"/><Relationship Id="rId8" Target="slide12.xml" Type="http://schemas.openxmlformats.org/officeDocument/2006/relationships/slide"/><Relationship Id="rId9" Target="slide11.xml" Type="http://schemas.openxmlformats.org/officeDocument/2006/relationships/slid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0.xml" Type="http://schemas.openxmlformats.org/officeDocument/2006/relationships/slide"/><Relationship Id="rId11" Target="slide9.xml" Type="http://schemas.openxmlformats.org/officeDocument/2006/relationships/slide"/><Relationship Id="rId12" Target="slide8.xml" Type="http://schemas.openxmlformats.org/officeDocument/2006/relationships/slide"/><Relationship Id="rId13" Target="slide7.xml" Type="http://schemas.openxmlformats.org/officeDocument/2006/relationships/slide"/><Relationship Id="rId14" Target="slide6.xml" Type="http://schemas.openxmlformats.org/officeDocument/2006/relationships/slide"/><Relationship Id="rId15" Target="slide5.xml" Type="http://schemas.openxmlformats.org/officeDocument/2006/relationships/slide"/><Relationship Id="rId16" Target="slide4.xml" Type="http://schemas.openxmlformats.org/officeDocument/2006/relationships/slide"/><Relationship Id="rId17" Target="slide3.xml" Type="http://schemas.openxmlformats.org/officeDocument/2006/relationships/slide"/><Relationship Id="rId18" Target="slide2.xml" Type="http://schemas.openxmlformats.org/officeDocument/2006/relationships/slide"/><Relationship Id="rId19" Target="slide1.xml" Type="http://schemas.openxmlformats.org/officeDocument/2006/relationships/slide"/><Relationship Id="rId2" Target="../media/image5.png" Type="http://schemas.openxmlformats.org/officeDocument/2006/relationships/image"/><Relationship Id="rId20" Target="../media/image3.png" Type="http://schemas.openxmlformats.org/officeDocument/2006/relationships/image"/><Relationship Id="rId3" Target="../media/image6.svg" Type="http://schemas.openxmlformats.org/officeDocument/2006/relationships/image"/><Relationship Id="rId4" Target="slide16.xml" Type="http://schemas.openxmlformats.org/officeDocument/2006/relationships/slide"/><Relationship Id="rId5" Target="slide15.xml" Type="http://schemas.openxmlformats.org/officeDocument/2006/relationships/slide"/><Relationship Id="rId6" Target="slide14.xml" Type="http://schemas.openxmlformats.org/officeDocument/2006/relationships/slide"/><Relationship Id="rId7" Target="slide13.xml" Type="http://schemas.openxmlformats.org/officeDocument/2006/relationships/slide"/><Relationship Id="rId8" Target="slide12.xml" Type="http://schemas.openxmlformats.org/officeDocument/2006/relationships/slide"/><Relationship Id="rId9" Target="slide11.xml" Type="http://schemas.openxmlformats.org/officeDocument/2006/relationships/slid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4.xml" Type="http://schemas.openxmlformats.org/officeDocument/2006/relationships/slide"/><Relationship Id="rId11" Target="slide13.xml" Type="http://schemas.openxmlformats.org/officeDocument/2006/relationships/slide"/><Relationship Id="rId12" Target="slide12.xml" Type="http://schemas.openxmlformats.org/officeDocument/2006/relationships/slide"/><Relationship Id="rId13" Target="slide11.xml" Type="http://schemas.openxmlformats.org/officeDocument/2006/relationships/slide"/><Relationship Id="rId14" Target="slide10.xml" Type="http://schemas.openxmlformats.org/officeDocument/2006/relationships/slide"/><Relationship Id="rId15" Target="slide9.xml" Type="http://schemas.openxmlformats.org/officeDocument/2006/relationships/slide"/><Relationship Id="rId16" Target="slide8.xml" Type="http://schemas.openxmlformats.org/officeDocument/2006/relationships/slide"/><Relationship Id="rId17" Target="slide7.xml" Type="http://schemas.openxmlformats.org/officeDocument/2006/relationships/slide"/><Relationship Id="rId18" Target="slide6.xml" Type="http://schemas.openxmlformats.org/officeDocument/2006/relationships/slide"/><Relationship Id="rId19" Target="slide5.xml" Type="http://schemas.openxmlformats.org/officeDocument/2006/relationships/slide"/><Relationship Id="rId2" Target="../media/image5.png" Type="http://schemas.openxmlformats.org/officeDocument/2006/relationships/image"/><Relationship Id="rId20" Target="slide4.xml" Type="http://schemas.openxmlformats.org/officeDocument/2006/relationships/slide"/><Relationship Id="rId21" Target="slide3.xml" Type="http://schemas.openxmlformats.org/officeDocument/2006/relationships/slide"/><Relationship Id="rId22" Target="slide2.xml" Type="http://schemas.openxmlformats.org/officeDocument/2006/relationships/slide"/><Relationship Id="rId23" Target="slide1.xml" Type="http://schemas.openxmlformats.org/officeDocument/2006/relationships/slide"/><Relationship Id="rId24" Target="../media/image3.png" Type="http://schemas.openxmlformats.org/officeDocument/2006/relationships/image"/><Relationship Id="rId25" Target="../media/image20.png" Type="http://schemas.openxmlformats.org/officeDocument/2006/relationships/image"/><Relationship Id="rId26" Target="../media/image21.svg" Type="http://schemas.openxmlformats.org/officeDocument/2006/relationships/image"/><Relationship Id="rId3" Target="../media/image6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slide16.xml" Type="http://schemas.openxmlformats.org/officeDocument/2006/relationships/slide"/><Relationship Id="rId9" Target="slide15.xml" Type="http://schemas.openxmlformats.org/officeDocument/2006/relationships/slid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4.xml" Type="http://schemas.openxmlformats.org/officeDocument/2006/relationships/slide"/><Relationship Id="rId11" Target="slide13.xml" Type="http://schemas.openxmlformats.org/officeDocument/2006/relationships/slide"/><Relationship Id="rId12" Target="slide12.xml" Type="http://schemas.openxmlformats.org/officeDocument/2006/relationships/slide"/><Relationship Id="rId13" Target="slide11.xml" Type="http://schemas.openxmlformats.org/officeDocument/2006/relationships/slide"/><Relationship Id="rId14" Target="slide10.xml" Type="http://schemas.openxmlformats.org/officeDocument/2006/relationships/slide"/><Relationship Id="rId15" Target="slide9.xml" Type="http://schemas.openxmlformats.org/officeDocument/2006/relationships/slide"/><Relationship Id="rId16" Target="slide8.xml" Type="http://schemas.openxmlformats.org/officeDocument/2006/relationships/slide"/><Relationship Id="rId17" Target="slide7.xml" Type="http://schemas.openxmlformats.org/officeDocument/2006/relationships/slide"/><Relationship Id="rId18" Target="slide6.xml" Type="http://schemas.openxmlformats.org/officeDocument/2006/relationships/slide"/><Relationship Id="rId19" Target="slide5.xml" Type="http://schemas.openxmlformats.org/officeDocument/2006/relationships/slide"/><Relationship Id="rId2" Target="../media/image18.png" Type="http://schemas.openxmlformats.org/officeDocument/2006/relationships/image"/><Relationship Id="rId20" Target="slide4.xml" Type="http://schemas.openxmlformats.org/officeDocument/2006/relationships/slide"/><Relationship Id="rId21" Target="slide3.xml" Type="http://schemas.openxmlformats.org/officeDocument/2006/relationships/slide"/><Relationship Id="rId22" Target="slide2.xml" Type="http://schemas.openxmlformats.org/officeDocument/2006/relationships/slide"/><Relationship Id="rId23" Target="slide1.xml" Type="http://schemas.openxmlformats.org/officeDocument/2006/relationships/slide"/><Relationship Id="rId24" Target="../media/image3.png" Type="http://schemas.openxmlformats.org/officeDocument/2006/relationships/image"/><Relationship Id="rId25" Target="../media/image20.png" Type="http://schemas.openxmlformats.org/officeDocument/2006/relationships/image"/><Relationship Id="rId26" Target="../media/image21.svg" Type="http://schemas.openxmlformats.org/officeDocument/2006/relationships/image"/><Relationship Id="rId3" Target="../media/image19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slide16.xml" Type="http://schemas.openxmlformats.org/officeDocument/2006/relationships/slide"/><Relationship Id="rId9" Target="slide15.xml" Type="http://schemas.openxmlformats.org/officeDocument/2006/relationships/slid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2.xml" Type="http://schemas.openxmlformats.org/officeDocument/2006/relationships/slide"/><Relationship Id="rId11" Target="slide11.xml" Type="http://schemas.openxmlformats.org/officeDocument/2006/relationships/slide"/><Relationship Id="rId12" Target="slide10.xml" Type="http://schemas.openxmlformats.org/officeDocument/2006/relationships/slide"/><Relationship Id="rId13" Target="slide9.xml" Type="http://schemas.openxmlformats.org/officeDocument/2006/relationships/slide"/><Relationship Id="rId14" Target="slide8.xml" Type="http://schemas.openxmlformats.org/officeDocument/2006/relationships/slide"/><Relationship Id="rId15" Target="slide7.xml" Type="http://schemas.openxmlformats.org/officeDocument/2006/relationships/slide"/><Relationship Id="rId16" Target="slide6.xml" Type="http://schemas.openxmlformats.org/officeDocument/2006/relationships/slide"/><Relationship Id="rId17" Target="slide5.xml" Type="http://schemas.openxmlformats.org/officeDocument/2006/relationships/slide"/><Relationship Id="rId18" Target="slide4.xml" Type="http://schemas.openxmlformats.org/officeDocument/2006/relationships/slide"/><Relationship Id="rId19" Target="slide3.xml" Type="http://schemas.openxmlformats.org/officeDocument/2006/relationships/slide"/><Relationship Id="rId2" Target="../media/image18.png" Type="http://schemas.openxmlformats.org/officeDocument/2006/relationships/image"/><Relationship Id="rId20" Target="slide2.xml" Type="http://schemas.openxmlformats.org/officeDocument/2006/relationships/slide"/><Relationship Id="rId21" Target="slide1.xml" Type="http://schemas.openxmlformats.org/officeDocument/2006/relationships/slide"/><Relationship Id="rId22" Target="../media/image3.png" Type="http://schemas.openxmlformats.org/officeDocument/2006/relationships/image"/><Relationship Id="rId23" Target="../media/image20.png" Type="http://schemas.openxmlformats.org/officeDocument/2006/relationships/image"/><Relationship Id="rId24" Target="../media/image21.svg" Type="http://schemas.openxmlformats.org/officeDocument/2006/relationships/image"/><Relationship Id="rId3" Target="../media/image1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slide16.xml" Type="http://schemas.openxmlformats.org/officeDocument/2006/relationships/slide"/><Relationship Id="rId7" Target="slide15.xml" Type="http://schemas.openxmlformats.org/officeDocument/2006/relationships/slide"/><Relationship Id="rId8" Target="slide14.xml" Type="http://schemas.openxmlformats.org/officeDocument/2006/relationships/slide"/><Relationship Id="rId9" Target="slide13.xml" Type="http://schemas.openxmlformats.org/officeDocument/2006/relationships/slid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9.xml" Type="http://schemas.openxmlformats.org/officeDocument/2006/relationships/slide"/><Relationship Id="rId11" Target="slide8.xml" Type="http://schemas.openxmlformats.org/officeDocument/2006/relationships/slide"/><Relationship Id="rId12" Target="slide7.xml" Type="http://schemas.openxmlformats.org/officeDocument/2006/relationships/slide"/><Relationship Id="rId13" Target="slide6.xml" Type="http://schemas.openxmlformats.org/officeDocument/2006/relationships/slide"/><Relationship Id="rId14" Target="slide5.xml" Type="http://schemas.openxmlformats.org/officeDocument/2006/relationships/slide"/><Relationship Id="rId15" Target="slide4.xml" Type="http://schemas.openxmlformats.org/officeDocument/2006/relationships/slide"/><Relationship Id="rId16" Target="slide3.xml" Type="http://schemas.openxmlformats.org/officeDocument/2006/relationships/slide"/><Relationship Id="rId17" Target="slide2.xml" Type="http://schemas.openxmlformats.org/officeDocument/2006/relationships/slide"/><Relationship Id="rId18" Target="slide1.xml" Type="http://schemas.openxmlformats.org/officeDocument/2006/relationships/slide"/><Relationship Id="rId19" Target="../media/image3.png" Type="http://schemas.openxmlformats.org/officeDocument/2006/relationships/image"/><Relationship Id="rId2" Target="../media/image46.jpeg" Type="http://schemas.openxmlformats.org/officeDocument/2006/relationships/image"/><Relationship Id="rId3" Target="slide16.xml" Type="http://schemas.openxmlformats.org/officeDocument/2006/relationships/slide"/><Relationship Id="rId4" Target="slide15.xml" Type="http://schemas.openxmlformats.org/officeDocument/2006/relationships/slide"/><Relationship Id="rId5" Target="slide14.xml" Type="http://schemas.openxmlformats.org/officeDocument/2006/relationships/slide"/><Relationship Id="rId6" Target="slide13.xml" Type="http://schemas.openxmlformats.org/officeDocument/2006/relationships/slide"/><Relationship Id="rId7" Target="slide12.xml" Type="http://schemas.openxmlformats.org/officeDocument/2006/relationships/slide"/><Relationship Id="rId8" Target="slide11.xml" Type="http://schemas.openxmlformats.org/officeDocument/2006/relationships/slide"/><Relationship Id="rId9" Target="slide10.xml" Type="http://schemas.openxmlformats.org/officeDocument/2006/relationships/slid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9.xml" Type="http://schemas.openxmlformats.org/officeDocument/2006/relationships/slide"/><Relationship Id="rId11" Target="slide8.xml" Type="http://schemas.openxmlformats.org/officeDocument/2006/relationships/slide"/><Relationship Id="rId12" Target="slide7.xml" Type="http://schemas.openxmlformats.org/officeDocument/2006/relationships/slide"/><Relationship Id="rId13" Target="slide6.xml" Type="http://schemas.openxmlformats.org/officeDocument/2006/relationships/slide"/><Relationship Id="rId14" Target="slide5.xml" Type="http://schemas.openxmlformats.org/officeDocument/2006/relationships/slide"/><Relationship Id="rId15" Target="slide4.xml" Type="http://schemas.openxmlformats.org/officeDocument/2006/relationships/slide"/><Relationship Id="rId16" Target="slide3.xml" Type="http://schemas.openxmlformats.org/officeDocument/2006/relationships/slide"/><Relationship Id="rId17" Target="slide2.xml" Type="http://schemas.openxmlformats.org/officeDocument/2006/relationships/slide"/><Relationship Id="rId18" Target="slide1.xml" Type="http://schemas.openxmlformats.org/officeDocument/2006/relationships/slide"/><Relationship Id="rId19" Target="../media/image3.png" Type="http://schemas.openxmlformats.org/officeDocument/2006/relationships/image"/><Relationship Id="rId2" Target="../media/image4.jpeg" Type="http://schemas.openxmlformats.org/officeDocument/2006/relationships/image"/><Relationship Id="rId3" Target="slide16.xml" Type="http://schemas.openxmlformats.org/officeDocument/2006/relationships/slide"/><Relationship Id="rId4" Target="slide15.xml" Type="http://schemas.openxmlformats.org/officeDocument/2006/relationships/slide"/><Relationship Id="rId5" Target="slide14.xml" Type="http://schemas.openxmlformats.org/officeDocument/2006/relationships/slide"/><Relationship Id="rId6" Target="slide13.xml" Type="http://schemas.openxmlformats.org/officeDocument/2006/relationships/slide"/><Relationship Id="rId7" Target="slide12.xml" Type="http://schemas.openxmlformats.org/officeDocument/2006/relationships/slide"/><Relationship Id="rId8" Target="slide11.xml" Type="http://schemas.openxmlformats.org/officeDocument/2006/relationships/slide"/><Relationship Id="rId9" Target="slide10.xml" Type="http://schemas.openxmlformats.org/officeDocument/2006/relationships/slid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3.xml" Type="http://schemas.openxmlformats.org/officeDocument/2006/relationships/slide"/><Relationship Id="rId11" Target="slide12.xml" Type="http://schemas.openxmlformats.org/officeDocument/2006/relationships/slide"/><Relationship Id="rId12" Target="slide11.xml" Type="http://schemas.openxmlformats.org/officeDocument/2006/relationships/slide"/><Relationship Id="rId13" Target="slide10.xml" Type="http://schemas.openxmlformats.org/officeDocument/2006/relationships/slide"/><Relationship Id="rId14" Target="slide9.xml" Type="http://schemas.openxmlformats.org/officeDocument/2006/relationships/slide"/><Relationship Id="rId15" Target="slide8.xml" Type="http://schemas.openxmlformats.org/officeDocument/2006/relationships/slide"/><Relationship Id="rId16" Target="slide7.xml" Type="http://schemas.openxmlformats.org/officeDocument/2006/relationships/slide"/><Relationship Id="rId17" Target="slide6.xml" Type="http://schemas.openxmlformats.org/officeDocument/2006/relationships/slide"/><Relationship Id="rId18" Target="slide5.xml" Type="http://schemas.openxmlformats.org/officeDocument/2006/relationships/slide"/><Relationship Id="rId19" Target="slide4.xml" Type="http://schemas.openxmlformats.org/officeDocument/2006/relationships/slide"/><Relationship Id="rId2" Target="../notesSlides/notesSlide1.xml" Type="http://schemas.openxmlformats.org/officeDocument/2006/relationships/notesSlide"/><Relationship Id="rId20" Target="slide3.xml" Type="http://schemas.openxmlformats.org/officeDocument/2006/relationships/slide"/><Relationship Id="rId21" Target="slide2.xml" Type="http://schemas.openxmlformats.org/officeDocument/2006/relationships/slide"/><Relationship Id="rId22" Target="slide1.xml" Type="http://schemas.openxmlformats.org/officeDocument/2006/relationships/slide"/><Relationship Id="rId23" Target="../media/image3.png" Type="http://schemas.openxmlformats.org/officeDocument/2006/relationships/image"/><Relationship Id="rId24" Target="../media/image9.jpeg" Type="http://schemas.openxmlformats.org/officeDocument/2006/relationships/image"/><Relationship Id="rId25" Target="../media/image10.png" Type="http://schemas.openxmlformats.org/officeDocument/2006/relationships/image"/><Relationship Id="rId26" Target="../media/image11.png" Type="http://schemas.openxmlformats.org/officeDocument/2006/relationships/image"/><Relationship Id="rId27" Target="../media/image12.svg" Type="http://schemas.openxmlformats.org/officeDocument/2006/relationships/image"/><Relationship Id="rId28" Target="../media/image13.png" Type="http://schemas.openxmlformats.org/officeDocument/2006/relationships/image"/><Relationship Id="rId29" Target="../media/image14.png" Type="http://schemas.openxmlformats.org/officeDocument/2006/relationships/image"/><Relationship Id="rId3" Target="../media/image5.png" Type="http://schemas.openxmlformats.org/officeDocument/2006/relationships/image"/><Relationship Id="rId30" Target="../media/image1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slide16.xml" Type="http://schemas.openxmlformats.org/officeDocument/2006/relationships/slide"/><Relationship Id="rId8" Target="slide15.xml" Type="http://schemas.openxmlformats.org/officeDocument/2006/relationships/slide"/><Relationship Id="rId9" Target="slide14.xml" Type="http://schemas.openxmlformats.org/officeDocument/2006/relationships/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5.xml" Type="http://schemas.openxmlformats.org/officeDocument/2006/relationships/slide"/><Relationship Id="rId11" Target="slide14.xml" Type="http://schemas.openxmlformats.org/officeDocument/2006/relationships/slide"/><Relationship Id="rId12" Target="slide13.xml" Type="http://schemas.openxmlformats.org/officeDocument/2006/relationships/slide"/><Relationship Id="rId13" Target="slide12.xml" Type="http://schemas.openxmlformats.org/officeDocument/2006/relationships/slide"/><Relationship Id="rId14" Target="slide11.xml" Type="http://schemas.openxmlformats.org/officeDocument/2006/relationships/slide"/><Relationship Id="rId15" Target="slide10.xml" Type="http://schemas.openxmlformats.org/officeDocument/2006/relationships/slide"/><Relationship Id="rId16" Target="slide9.xml" Type="http://schemas.openxmlformats.org/officeDocument/2006/relationships/slide"/><Relationship Id="rId17" Target="slide8.xml" Type="http://schemas.openxmlformats.org/officeDocument/2006/relationships/slide"/><Relationship Id="rId18" Target="slide7.xml" Type="http://schemas.openxmlformats.org/officeDocument/2006/relationships/slide"/><Relationship Id="rId19" Target="slide6.xml" Type="http://schemas.openxmlformats.org/officeDocument/2006/relationships/slide"/><Relationship Id="rId2" Target="../notesSlides/notesSlide2.xml" Type="http://schemas.openxmlformats.org/officeDocument/2006/relationships/notesSlide"/><Relationship Id="rId20" Target="slide5.xml" Type="http://schemas.openxmlformats.org/officeDocument/2006/relationships/slide"/><Relationship Id="rId21" Target="slide4.xml" Type="http://schemas.openxmlformats.org/officeDocument/2006/relationships/slide"/><Relationship Id="rId22" Target="slide3.xml" Type="http://schemas.openxmlformats.org/officeDocument/2006/relationships/slide"/><Relationship Id="rId23" Target="slide2.xml" Type="http://schemas.openxmlformats.org/officeDocument/2006/relationships/slide"/><Relationship Id="rId24" Target="slide1.xml" Type="http://schemas.openxmlformats.org/officeDocument/2006/relationships/slide"/><Relationship Id="rId25" Target="../media/image3.png" Type="http://schemas.openxmlformats.org/officeDocument/2006/relationships/image"/><Relationship Id="rId26" Target="../media/image20.png" Type="http://schemas.openxmlformats.org/officeDocument/2006/relationships/image"/><Relationship Id="rId27" Target="../media/image21.svg" Type="http://schemas.openxmlformats.org/officeDocument/2006/relationships/image"/><Relationship Id="rId28" Target="../media/image22.png" Type="http://schemas.openxmlformats.org/officeDocument/2006/relationships/image"/><Relationship Id="rId29" Target="../media/image23.png" Type="http://schemas.openxmlformats.org/officeDocument/2006/relationships/image"/><Relationship Id="rId3" Target="../media/image16.png" Type="http://schemas.openxmlformats.org/officeDocument/2006/relationships/image"/><Relationship Id="rId30" Target="../media/image24.svg" Type="http://schemas.openxmlformats.org/officeDocument/2006/relationships/image"/><Relationship Id="rId4" Target="../media/image17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slide16.xml" Type="http://schemas.openxmlformats.org/officeDocument/2006/relationships/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4.xml" Type="http://schemas.openxmlformats.org/officeDocument/2006/relationships/slide"/><Relationship Id="rId11" Target="slide13.xml" Type="http://schemas.openxmlformats.org/officeDocument/2006/relationships/slide"/><Relationship Id="rId12" Target="slide12.xml" Type="http://schemas.openxmlformats.org/officeDocument/2006/relationships/slide"/><Relationship Id="rId13" Target="slide11.xml" Type="http://schemas.openxmlformats.org/officeDocument/2006/relationships/slide"/><Relationship Id="rId14" Target="slide10.xml" Type="http://schemas.openxmlformats.org/officeDocument/2006/relationships/slide"/><Relationship Id="rId15" Target="slide9.xml" Type="http://schemas.openxmlformats.org/officeDocument/2006/relationships/slide"/><Relationship Id="rId16" Target="slide8.xml" Type="http://schemas.openxmlformats.org/officeDocument/2006/relationships/slide"/><Relationship Id="rId17" Target="slide7.xml" Type="http://schemas.openxmlformats.org/officeDocument/2006/relationships/slide"/><Relationship Id="rId18" Target="slide6.xml" Type="http://schemas.openxmlformats.org/officeDocument/2006/relationships/slide"/><Relationship Id="rId19" Target="slide5.xml" Type="http://schemas.openxmlformats.org/officeDocument/2006/relationships/slide"/><Relationship Id="rId2" Target="../media/image5.png" Type="http://schemas.openxmlformats.org/officeDocument/2006/relationships/image"/><Relationship Id="rId20" Target="slide4.xml" Type="http://schemas.openxmlformats.org/officeDocument/2006/relationships/slide"/><Relationship Id="rId21" Target="slide3.xml" Type="http://schemas.openxmlformats.org/officeDocument/2006/relationships/slide"/><Relationship Id="rId22" Target="slide2.xml" Type="http://schemas.openxmlformats.org/officeDocument/2006/relationships/slide"/><Relationship Id="rId23" Target="slide1.xml" Type="http://schemas.openxmlformats.org/officeDocument/2006/relationships/slide"/><Relationship Id="rId24" Target="../media/image3.png" Type="http://schemas.openxmlformats.org/officeDocument/2006/relationships/image"/><Relationship Id="rId25" Target="https://www.blogdumoderateur.com/parts-marche-moteurs-recherche/" TargetMode="External" Type="http://schemas.openxmlformats.org/officeDocument/2006/relationships/hyperlink"/><Relationship Id="rId3" Target="../media/image6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slide16.xml" Type="http://schemas.openxmlformats.org/officeDocument/2006/relationships/slide"/><Relationship Id="rId9" Target="slide15.xml" Type="http://schemas.openxmlformats.org/officeDocument/2006/relationships/slid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0.xml" Type="http://schemas.openxmlformats.org/officeDocument/2006/relationships/slide"/><Relationship Id="rId11" Target="slide9.xml" Type="http://schemas.openxmlformats.org/officeDocument/2006/relationships/slide"/><Relationship Id="rId12" Target="slide8.xml" Type="http://schemas.openxmlformats.org/officeDocument/2006/relationships/slide"/><Relationship Id="rId13" Target="slide7.xml" Type="http://schemas.openxmlformats.org/officeDocument/2006/relationships/slide"/><Relationship Id="rId14" Target="slide6.xml" Type="http://schemas.openxmlformats.org/officeDocument/2006/relationships/slide"/><Relationship Id="rId15" Target="slide5.xml" Type="http://schemas.openxmlformats.org/officeDocument/2006/relationships/slide"/><Relationship Id="rId16" Target="slide4.xml" Type="http://schemas.openxmlformats.org/officeDocument/2006/relationships/slide"/><Relationship Id="rId17" Target="slide3.xml" Type="http://schemas.openxmlformats.org/officeDocument/2006/relationships/slide"/><Relationship Id="rId18" Target="slide2.xml" Type="http://schemas.openxmlformats.org/officeDocument/2006/relationships/slide"/><Relationship Id="rId19" Target="slide1.xml" Type="http://schemas.openxmlformats.org/officeDocument/2006/relationships/slide"/><Relationship Id="rId2" Target="../media/image5.png" Type="http://schemas.openxmlformats.org/officeDocument/2006/relationships/image"/><Relationship Id="rId20" Target="../media/image3.png" Type="http://schemas.openxmlformats.org/officeDocument/2006/relationships/image"/><Relationship Id="rId21" Target="https://www.blogdumoderateur.com/chiffres-google/" TargetMode="External" Type="http://schemas.openxmlformats.org/officeDocument/2006/relationships/hyperlink"/><Relationship Id="rId22" Target="../media/image14.png" Type="http://schemas.openxmlformats.org/officeDocument/2006/relationships/image"/><Relationship Id="rId3" Target="../media/image6.svg" Type="http://schemas.openxmlformats.org/officeDocument/2006/relationships/image"/><Relationship Id="rId4" Target="slide16.xml" Type="http://schemas.openxmlformats.org/officeDocument/2006/relationships/slide"/><Relationship Id="rId5" Target="slide15.xml" Type="http://schemas.openxmlformats.org/officeDocument/2006/relationships/slide"/><Relationship Id="rId6" Target="slide14.xml" Type="http://schemas.openxmlformats.org/officeDocument/2006/relationships/slide"/><Relationship Id="rId7" Target="slide13.xml" Type="http://schemas.openxmlformats.org/officeDocument/2006/relationships/slide"/><Relationship Id="rId8" Target="slide12.xml" Type="http://schemas.openxmlformats.org/officeDocument/2006/relationships/slide"/><Relationship Id="rId9" Target="slide11.xml" Type="http://schemas.openxmlformats.org/officeDocument/2006/relationships/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5.xml" Type="http://schemas.openxmlformats.org/officeDocument/2006/relationships/slide"/><Relationship Id="rId11" Target="slide14.xml" Type="http://schemas.openxmlformats.org/officeDocument/2006/relationships/slide"/><Relationship Id="rId12" Target="slide13.xml" Type="http://schemas.openxmlformats.org/officeDocument/2006/relationships/slide"/><Relationship Id="rId13" Target="slide12.xml" Type="http://schemas.openxmlformats.org/officeDocument/2006/relationships/slide"/><Relationship Id="rId14" Target="slide11.xml" Type="http://schemas.openxmlformats.org/officeDocument/2006/relationships/slide"/><Relationship Id="rId15" Target="slide10.xml" Type="http://schemas.openxmlformats.org/officeDocument/2006/relationships/slide"/><Relationship Id="rId16" Target="slide9.xml" Type="http://schemas.openxmlformats.org/officeDocument/2006/relationships/slide"/><Relationship Id="rId17" Target="slide8.xml" Type="http://schemas.openxmlformats.org/officeDocument/2006/relationships/slide"/><Relationship Id="rId18" Target="slide7.xml" Type="http://schemas.openxmlformats.org/officeDocument/2006/relationships/slide"/><Relationship Id="rId19" Target="slide6.xml" Type="http://schemas.openxmlformats.org/officeDocument/2006/relationships/slide"/><Relationship Id="rId2" Target="../media/image5.png" Type="http://schemas.openxmlformats.org/officeDocument/2006/relationships/image"/><Relationship Id="rId20" Target="slide5.xml" Type="http://schemas.openxmlformats.org/officeDocument/2006/relationships/slide"/><Relationship Id="rId21" Target="slide4.xml" Type="http://schemas.openxmlformats.org/officeDocument/2006/relationships/slide"/><Relationship Id="rId22" Target="slide3.xml" Type="http://schemas.openxmlformats.org/officeDocument/2006/relationships/slide"/><Relationship Id="rId23" Target="slide2.xml" Type="http://schemas.openxmlformats.org/officeDocument/2006/relationships/slide"/><Relationship Id="rId24" Target="slide1.xml" Type="http://schemas.openxmlformats.org/officeDocument/2006/relationships/slide"/><Relationship Id="rId25" Target="../media/image3.png" Type="http://schemas.openxmlformats.org/officeDocument/2006/relationships/image"/><Relationship Id="rId26" Target="../media/image14.png" Type="http://schemas.openxmlformats.org/officeDocument/2006/relationships/image"/><Relationship Id="rId3" Target="../media/image6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Relationship Id="rId9" Target="slide16.xml" Type="http://schemas.openxmlformats.org/officeDocument/2006/relationships/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6.xml" Type="http://schemas.openxmlformats.org/officeDocument/2006/relationships/slide"/><Relationship Id="rId11" Target="slide15.xml" Type="http://schemas.openxmlformats.org/officeDocument/2006/relationships/slide"/><Relationship Id="rId12" Target="slide14.xml" Type="http://schemas.openxmlformats.org/officeDocument/2006/relationships/slide"/><Relationship Id="rId13" Target="slide13.xml" Type="http://schemas.openxmlformats.org/officeDocument/2006/relationships/slide"/><Relationship Id="rId14" Target="slide12.xml" Type="http://schemas.openxmlformats.org/officeDocument/2006/relationships/slide"/><Relationship Id="rId15" Target="slide11.xml" Type="http://schemas.openxmlformats.org/officeDocument/2006/relationships/slide"/><Relationship Id="rId16" Target="slide10.xml" Type="http://schemas.openxmlformats.org/officeDocument/2006/relationships/slide"/><Relationship Id="rId17" Target="slide9.xml" Type="http://schemas.openxmlformats.org/officeDocument/2006/relationships/slide"/><Relationship Id="rId18" Target="slide8.xml" Type="http://schemas.openxmlformats.org/officeDocument/2006/relationships/slide"/><Relationship Id="rId19" Target="slide7.xml" Type="http://schemas.openxmlformats.org/officeDocument/2006/relationships/slide"/><Relationship Id="rId2" Target="../media/image5.png" Type="http://schemas.openxmlformats.org/officeDocument/2006/relationships/image"/><Relationship Id="rId20" Target="slide6.xml" Type="http://schemas.openxmlformats.org/officeDocument/2006/relationships/slide"/><Relationship Id="rId21" Target="slide5.xml" Type="http://schemas.openxmlformats.org/officeDocument/2006/relationships/slide"/><Relationship Id="rId22" Target="slide4.xml" Type="http://schemas.openxmlformats.org/officeDocument/2006/relationships/slide"/><Relationship Id="rId23" Target="slide3.xml" Type="http://schemas.openxmlformats.org/officeDocument/2006/relationships/slide"/><Relationship Id="rId24" Target="slide2.xml" Type="http://schemas.openxmlformats.org/officeDocument/2006/relationships/slide"/><Relationship Id="rId25" Target="slide1.xml" Type="http://schemas.openxmlformats.org/officeDocument/2006/relationships/slide"/><Relationship Id="rId26" Target="../media/image3.png" Type="http://schemas.openxmlformats.org/officeDocument/2006/relationships/image"/><Relationship Id="rId27" Target="https://www.blogdumoderateur.com/parts-marche-moteurs-recherche/" TargetMode="External" Type="http://schemas.openxmlformats.org/officeDocument/2006/relationships/hyperlink"/><Relationship Id="rId28" Target="https://www.blogdumoderateur.com/parts-marche-moteurs-recherche/" TargetMode="External" Type="http://schemas.openxmlformats.org/officeDocument/2006/relationships/hyperlink"/><Relationship Id="rId29" Target="https://www.blogdumoderateur.com/parts-marche-moteurs-recherche/" TargetMode="External" Type="http://schemas.openxmlformats.org/officeDocument/2006/relationships/hyperlink"/><Relationship Id="rId3" Target="../media/image6.svg" Type="http://schemas.openxmlformats.org/officeDocument/2006/relationships/image"/><Relationship Id="rId30" Target="https://commons.wikimedia.org/wiki/File:PageRank-hi-res.png" TargetMode="External" Type="http://schemas.openxmlformats.org/officeDocument/2006/relationships/hyperlink"/><Relationship Id="rId31" Target="../media/image20.png" Type="http://schemas.openxmlformats.org/officeDocument/2006/relationships/image"/><Relationship Id="rId32" Target="../media/image21.svg" Type="http://schemas.openxmlformats.org/officeDocument/2006/relationships/image"/><Relationship Id="rId33" Target="../media/image14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slide14.xml" Type="http://schemas.openxmlformats.org/officeDocument/2006/relationships/slide"/><Relationship Id="rId11" Target="slide13.xml" Type="http://schemas.openxmlformats.org/officeDocument/2006/relationships/slide"/><Relationship Id="rId12" Target="slide12.xml" Type="http://schemas.openxmlformats.org/officeDocument/2006/relationships/slide"/><Relationship Id="rId13" Target="slide11.xml" Type="http://schemas.openxmlformats.org/officeDocument/2006/relationships/slide"/><Relationship Id="rId14" Target="slide10.xml" Type="http://schemas.openxmlformats.org/officeDocument/2006/relationships/slide"/><Relationship Id="rId15" Target="slide9.xml" Type="http://schemas.openxmlformats.org/officeDocument/2006/relationships/slide"/><Relationship Id="rId16" Target="slide8.xml" Type="http://schemas.openxmlformats.org/officeDocument/2006/relationships/slide"/><Relationship Id="rId17" Target="slide7.xml" Type="http://schemas.openxmlformats.org/officeDocument/2006/relationships/slide"/><Relationship Id="rId18" Target="slide6.xml" Type="http://schemas.openxmlformats.org/officeDocument/2006/relationships/slide"/><Relationship Id="rId19" Target="slide5.xml" Type="http://schemas.openxmlformats.org/officeDocument/2006/relationships/slide"/><Relationship Id="rId2" Target="../media/image5.png" Type="http://schemas.openxmlformats.org/officeDocument/2006/relationships/image"/><Relationship Id="rId20" Target="slide4.xml" Type="http://schemas.openxmlformats.org/officeDocument/2006/relationships/slide"/><Relationship Id="rId21" Target="slide3.xml" Type="http://schemas.openxmlformats.org/officeDocument/2006/relationships/slide"/><Relationship Id="rId22" Target="slide2.xml" Type="http://schemas.openxmlformats.org/officeDocument/2006/relationships/slide"/><Relationship Id="rId23" Target="slide1.xml" Type="http://schemas.openxmlformats.org/officeDocument/2006/relationships/slide"/><Relationship Id="rId24" Target="../media/image3.png" Type="http://schemas.openxmlformats.org/officeDocument/2006/relationships/image"/><Relationship Id="rId3" Target="../media/image6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slide16.xml" Type="http://schemas.openxmlformats.org/officeDocument/2006/relationships/slide"/><Relationship Id="rId9" Target="slide15.xml" Type="http://schemas.openxmlformats.org/officeDocument/2006/relationships/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4" id="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7" id="7" descr="Accès à la page Remerciement et contact">
              <a:hlinkClick r:id="rId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0" id="10" descr="Accès à la page Les restricteurs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3" id="13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16" id="16" descr="Accès à la page Les Booléens 1/2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19" id="19" descr="Accès à la page Astuce de recherche 2/2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2" id="22" descr="Accès à la page Astuce de recherche 1/2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25" id="25" descr="Accès à la page Les étapes d'une recherche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Moteur de recherche ou base de données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1" id="31" descr="Accès à la page L'algorithme de Google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4" id="34" descr="Accès à la page Fonctionnement de Googl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Présentation de Googl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Classement des moteurs de recherches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Le traçage des recherch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Les moteurs de recherch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49" id="49" descr="Accès au sommair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de titr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4" id="54" descr="CC-BY-NC-ND"/>
          <p:cNvSpPr/>
          <p:nvPr/>
        </p:nvSpPr>
        <p:spPr>
          <a:xfrm flipH="false" flipV="false" rot="0">
            <a:off x="8552629" y="9666061"/>
            <a:ext cx="1182742" cy="413960"/>
          </a:xfrm>
          <a:custGeom>
            <a:avLst/>
            <a:gdLst/>
            <a:ahLst/>
            <a:cxnLst/>
            <a:rect r="r" b="b" t="t" l="l"/>
            <a:pathLst>
              <a:path h="413960" w="1182742">
                <a:moveTo>
                  <a:pt x="0" y="0"/>
                </a:moveTo>
                <a:lnTo>
                  <a:pt x="1182742" y="0"/>
                </a:lnTo>
                <a:lnTo>
                  <a:pt x="1182742" y="413959"/>
                </a:lnTo>
                <a:lnTo>
                  <a:pt x="0" y="41395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55" id="55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56" id="56"/>
          <p:cNvSpPr txBox="true"/>
          <p:nvPr/>
        </p:nvSpPr>
        <p:spPr>
          <a:xfrm rot="0">
            <a:off x="192773" y="9549508"/>
            <a:ext cx="463491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Dyslexic"/>
              </a:rPr>
              <a:t>Marie MARTINENGHI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6906103" y="9549508"/>
            <a:ext cx="112995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Dyslexic"/>
              </a:rPr>
              <a:t>2024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516679" y="190817"/>
            <a:ext cx="115193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Dyslexic"/>
              </a:rPr>
              <a:t>Atelier BU Lettres, Sciences Humaines et Sociales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1868041" y="4009293"/>
            <a:ext cx="14551917" cy="3154239"/>
            <a:chOff x="0" y="0"/>
            <a:chExt cx="19402556" cy="4205653"/>
          </a:xfrm>
        </p:grpSpPr>
        <p:sp>
          <p:nvSpPr>
            <p:cNvPr name="TextBox 60" id="60"/>
            <p:cNvSpPr txBox="true"/>
            <p:nvPr/>
          </p:nvSpPr>
          <p:spPr>
            <a:xfrm rot="0">
              <a:off x="0" y="-161925"/>
              <a:ext cx="19402556" cy="17832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Open Dyslexic Bold"/>
                </a:rPr>
                <a:t>La recherche sur le web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0" y="1908011"/>
              <a:ext cx="19276313" cy="2297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Open Dyslexic Bold"/>
                </a:rPr>
                <a:t>Optimiser son utilisation du web pour ses recherches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5081" y="4283392"/>
            <a:ext cx="6047447" cy="1886324"/>
            <a:chOff x="0" y="0"/>
            <a:chExt cx="1592743" cy="496810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592743" cy="496810"/>
            </a:xfrm>
            <a:custGeom>
              <a:avLst/>
              <a:gdLst/>
              <a:ahLst/>
              <a:cxnLst/>
              <a:rect r="r" b="b" t="t" l="l"/>
              <a:pathLst>
                <a:path h="496810" w="1592743">
                  <a:moveTo>
                    <a:pt x="1432723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336790"/>
                  </a:lnTo>
                  <a:lnTo>
                    <a:pt x="160020" y="496810"/>
                  </a:lnTo>
                  <a:lnTo>
                    <a:pt x="1432723" y="496810"/>
                  </a:lnTo>
                  <a:lnTo>
                    <a:pt x="1592743" y="336790"/>
                  </a:lnTo>
                  <a:lnTo>
                    <a:pt x="1592743" y="160020"/>
                  </a:lnTo>
                  <a:lnTo>
                    <a:pt x="1432723" y="0"/>
                  </a:lnTo>
                  <a:close/>
                </a:path>
              </a:pathLst>
            </a:custGeom>
            <a:solidFill>
              <a:srgbClr val="F9F4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25400"/>
              <a:ext cx="1465743" cy="407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106476" y="4240530"/>
            <a:ext cx="5181524" cy="2131671"/>
            <a:chOff x="0" y="0"/>
            <a:chExt cx="1364681" cy="561428"/>
          </a:xfrm>
        </p:grpSpPr>
        <p:sp>
          <p:nvSpPr>
            <p:cNvPr name="Freeform 6" id="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64681" cy="561428"/>
            </a:xfrm>
            <a:custGeom>
              <a:avLst/>
              <a:gdLst/>
              <a:ahLst/>
              <a:cxnLst/>
              <a:rect r="r" b="b" t="t" l="l"/>
              <a:pathLst>
                <a:path h="561428" w="1364681">
                  <a:moveTo>
                    <a:pt x="1204661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401408"/>
                  </a:lnTo>
                  <a:lnTo>
                    <a:pt x="160020" y="561428"/>
                  </a:lnTo>
                  <a:lnTo>
                    <a:pt x="1204661" y="561428"/>
                  </a:lnTo>
                  <a:lnTo>
                    <a:pt x="1364681" y="401408"/>
                  </a:lnTo>
                  <a:lnTo>
                    <a:pt x="1364681" y="160020"/>
                  </a:lnTo>
                  <a:lnTo>
                    <a:pt x="1204661" y="0"/>
                  </a:lnTo>
                  <a:close/>
                </a:path>
              </a:pathLst>
            </a:custGeom>
            <a:solidFill>
              <a:srgbClr val="F9F4E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63500" y="25400"/>
              <a:ext cx="1237681" cy="472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4059368"/>
            <a:ext cx="5661901" cy="2312833"/>
            <a:chOff x="0" y="0"/>
            <a:chExt cx="1491200" cy="609141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491200" cy="609141"/>
            </a:xfrm>
            <a:custGeom>
              <a:avLst/>
              <a:gdLst/>
              <a:ahLst/>
              <a:cxnLst/>
              <a:rect r="r" b="b" t="t" l="l"/>
              <a:pathLst>
                <a:path h="609141" w="1491200">
                  <a:moveTo>
                    <a:pt x="13311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449121"/>
                  </a:lnTo>
                  <a:lnTo>
                    <a:pt x="160020" y="609141"/>
                  </a:lnTo>
                  <a:lnTo>
                    <a:pt x="1331180" y="609141"/>
                  </a:lnTo>
                  <a:lnTo>
                    <a:pt x="1491200" y="449121"/>
                  </a:lnTo>
                  <a:lnTo>
                    <a:pt x="1491200" y="160020"/>
                  </a:lnTo>
                  <a:lnTo>
                    <a:pt x="1331180" y="0"/>
                  </a:lnTo>
                  <a:close/>
                </a:path>
              </a:pathLst>
            </a:custGeom>
            <a:solidFill>
              <a:srgbClr val="F9F4E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63500" y="25400"/>
              <a:ext cx="1364200" cy="5202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945367" y="9242425"/>
            <a:ext cx="4549098" cy="1044575"/>
            <a:chOff x="0" y="0"/>
            <a:chExt cx="1198116" cy="275114"/>
          </a:xfrm>
        </p:grpSpPr>
        <p:sp>
          <p:nvSpPr>
            <p:cNvPr name="Freeform 12" id="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198116" cy="275114"/>
            </a:xfrm>
            <a:custGeom>
              <a:avLst/>
              <a:gdLst/>
              <a:ahLst/>
              <a:cxnLst/>
              <a:rect r="r" b="b" t="t" l="l"/>
              <a:pathLst>
                <a:path h="275114" w="1198116">
                  <a:moveTo>
                    <a:pt x="0" y="50800"/>
                  </a:moveTo>
                  <a:lnTo>
                    <a:pt x="599058" y="0"/>
                  </a:lnTo>
                  <a:lnTo>
                    <a:pt x="1198116" y="50800"/>
                  </a:lnTo>
                  <a:lnTo>
                    <a:pt x="1198116" y="224314"/>
                  </a:lnTo>
                  <a:lnTo>
                    <a:pt x="599058" y="275114"/>
                  </a:lnTo>
                  <a:lnTo>
                    <a:pt x="0" y="224314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6D8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2700"/>
              <a:ext cx="1198116" cy="262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867662" y="7166371"/>
            <a:ext cx="10578085" cy="1044575"/>
            <a:chOff x="0" y="0"/>
            <a:chExt cx="2785998" cy="275114"/>
          </a:xfrm>
        </p:grpSpPr>
        <p:sp>
          <p:nvSpPr>
            <p:cNvPr name="Freeform 15" id="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785998" cy="275114"/>
            </a:xfrm>
            <a:custGeom>
              <a:avLst/>
              <a:gdLst/>
              <a:ahLst/>
              <a:cxnLst/>
              <a:rect r="r" b="b" t="t" l="l"/>
              <a:pathLst>
                <a:path h="275114" w="2785998">
                  <a:moveTo>
                    <a:pt x="0" y="50800"/>
                  </a:moveTo>
                  <a:lnTo>
                    <a:pt x="1392999" y="0"/>
                  </a:lnTo>
                  <a:lnTo>
                    <a:pt x="2785998" y="50800"/>
                  </a:lnTo>
                  <a:lnTo>
                    <a:pt x="2785998" y="224314"/>
                  </a:lnTo>
                  <a:lnTo>
                    <a:pt x="1392999" y="275114"/>
                  </a:lnTo>
                  <a:lnTo>
                    <a:pt x="0" y="224314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9EF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2700"/>
              <a:ext cx="2785998" cy="262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181442" y="2864180"/>
            <a:ext cx="5708616" cy="928488"/>
            <a:chOff x="0" y="0"/>
            <a:chExt cx="1503504" cy="244540"/>
          </a:xfrm>
        </p:grpSpPr>
        <p:sp>
          <p:nvSpPr>
            <p:cNvPr name="Freeform 18" id="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503504" cy="244540"/>
            </a:xfrm>
            <a:custGeom>
              <a:avLst/>
              <a:gdLst/>
              <a:ahLst/>
              <a:cxnLst/>
              <a:rect r="r" b="b" t="t" l="l"/>
              <a:pathLst>
                <a:path h="244540" w="1503504">
                  <a:moveTo>
                    <a:pt x="0" y="50800"/>
                  </a:moveTo>
                  <a:lnTo>
                    <a:pt x="751752" y="0"/>
                  </a:lnTo>
                  <a:lnTo>
                    <a:pt x="1503504" y="50800"/>
                  </a:lnTo>
                  <a:lnTo>
                    <a:pt x="1503504" y="193740"/>
                  </a:lnTo>
                  <a:lnTo>
                    <a:pt x="751752" y="244540"/>
                  </a:lnTo>
                  <a:lnTo>
                    <a:pt x="0" y="19374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DDEFF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2700"/>
              <a:ext cx="1503504" cy="231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143022" y="1074915"/>
            <a:ext cx="12756515" cy="1526393"/>
            <a:chOff x="0" y="0"/>
            <a:chExt cx="3359740" cy="402013"/>
          </a:xfrm>
        </p:grpSpPr>
        <p:sp>
          <p:nvSpPr>
            <p:cNvPr name="Freeform 21" id="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359741" cy="402013"/>
            </a:xfrm>
            <a:custGeom>
              <a:avLst/>
              <a:gdLst/>
              <a:ahLst/>
              <a:cxnLst/>
              <a:rect r="r" b="b" t="t" l="l"/>
              <a:pathLst>
                <a:path h="402013" w="3359741">
                  <a:moveTo>
                    <a:pt x="30345" y="0"/>
                  </a:moveTo>
                  <a:lnTo>
                    <a:pt x="3329396" y="0"/>
                  </a:lnTo>
                  <a:cubicBezTo>
                    <a:pt x="3337444" y="0"/>
                    <a:pt x="3345162" y="3197"/>
                    <a:pt x="3350853" y="8888"/>
                  </a:cubicBezTo>
                  <a:cubicBezTo>
                    <a:pt x="3356544" y="14579"/>
                    <a:pt x="3359741" y="22297"/>
                    <a:pt x="3359741" y="30345"/>
                  </a:cubicBezTo>
                  <a:lnTo>
                    <a:pt x="3359741" y="371668"/>
                  </a:lnTo>
                  <a:cubicBezTo>
                    <a:pt x="3359741" y="388427"/>
                    <a:pt x="3346155" y="402013"/>
                    <a:pt x="3329396" y="402013"/>
                  </a:cubicBezTo>
                  <a:lnTo>
                    <a:pt x="30345" y="402013"/>
                  </a:lnTo>
                  <a:cubicBezTo>
                    <a:pt x="22297" y="402013"/>
                    <a:pt x="14579" y="398816"/>
                    <a:pt x="8888" y="393125"/>
                  </a:cubicBezTo>
                  <a:cubicBezTo>
                    <a:pt x="3197" y="387434"/>
                    <a:pt x="0" y="379716"/>
                    <a:pt x="0" y="371668"/>
                  </a:cubicBezTo>
                  <a:lnTo>
                    <a:pt x="0" y="30345"/>
                  </a:lnTo>
                  <a:cubicBezTo>
                    <a:pt x="0" y="22297"/>
                    <a:pt x="3197" y="14579"/>
                    <a:pt x="8888" y="8888"/>
                  </a:cubicBezTo>
                  <a:cubicBezTo>
                    <a:pt x="14579" y="3197"/>
                    <a:pt x="22297" y="0"/>
                    <a:pt x="303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359740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3448029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4" id="24"/>
          <p:cNvSpPr/>
          <p:nvPr/>
        </p:nvSpPr>
        <p:spPr>
          <a:xfrm>
            <a:off x="9035750" y="3792668"/>
            <a:ext cx="6661488" cy="447862"/>
          </a:xfrm>
          <a:prstGeom prst="line">
            <a:avLst/>
          </a:prstGeom>
          <a:ln cap="flat" w="38100">
            <a:solidFill>
              <a:srgbClr val="214FBE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5" id="25"/>
          <p:cNvSpPr/>
          <p:nvPr/>
        </p:nvSpPr>
        <p:spPr>
          <a:xfrm flipH="true">
            <a:off x="2830951" y="3792668"/>
            <a:ext cx="6204799" cy="266700"/>
          </a:xfrm>
          <a:prstGeom prst="line">
            <a:avLst/>
          </a:prstGeom>
          <a:ln cap="flat" w="38100">
            <a:solidFill>
              <a:srgbClr val="214FBE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6" id="26"/>
          <p:cNvSpPr/>
          <p:nvPr/>
        </p:nvSpPr>
        <p:spPr>
          <a:xfrm>
            <a:off x="9035750" y="3792668"/>
            <a:ext cx="503055" cy="490724"/>
          </a:xfrm>
          <a:prstGeom prst="line">
            <a:avLst/>
          </a:prstGeom>
          <a:ln cap="flat" w="38100">
            <a:solidFill>
              <a:srgbClr val="214FBE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27" id="27"/>
          <p:cNvGrpSpPr/>
          <p:nvPr/>
        </p:nvGrpSpPr>
        <p:grpSpPr>
          <a:xfrm rot="0">
            <a:off x="8669626" y="6119018"/>
            <a:ext cx="948748" cy="948748"/>
            <a:chOff x="0" y="0"/>
            <a:chExt cx="812800" cy="812800"/>
          </a:xfrm>
        </p:grpSpPr>
        <p:sp>
          <p:nvSpPr>
            <p:cNvPr name="Freeform 28" id="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558DC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666546" y="8252312"/>
            <a:ext cx="948748" cy="948748"/>
            <a:chOff x="0" y="0"/>
            <a:chExt cx="812800" cy="812800"/>
          </a:xfrm>
        </p:grpSpPr>
        <p:sp>
          <p:nvSpPr>
            <p:cNvPr name="Freeform 31" id="3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558DC2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34" id="3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Remerciement et contact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Les restricteurs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43" id="43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Les Booléens 1/2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49" id="49" descr="Accès à la page Astuce de recherche 2/2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Astuce de recherche 1/2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55" id="55" descr="Accès à la page Les étapes d'une recherche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58" id="58" descr="Accès à la page Moteur de recherche ou base de données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61" id="61" descr="Accès à la page L'algorithme de Googl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64" id="64" descr="Accès à la page Fonctionnement de Googl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67" id="67" descr="Accès à la page Présentation de Googl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70" id="70" descr="Accès à la page Classement des moteurs de recherch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73" id="73" descr="Accès à la page Le traçage des recherches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76" id="76" descr="Accès à la page Les moteurs de recherch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7" id="7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79" id="79" descr="Accès au sommair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0" id="8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82" id="82" descr="Accès à la page de titr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3" id="8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4" id="84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85" id="85"/>
          <p:cNvSpPr txBox="true"/>
          <p:nvPr/>
        </p:nvSpPr>
        <p:spPr>
          <a:xfrm rot="0">
            <a:off x="7092637" y="9401084"/>
            <a:ext cx="412813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193193"/>
                </a:solidFill>
                <a:latin typeface="Open Dyslexic Bold"/>
              </a:rPr>
              <a:t>Citer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ses sources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3997816" y="7356871"/>
            <a:ext cx="102862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Évaluer la </a:t>
            </a:r>
            <a:r>
              <a:rPr lang="en-US" sz="3499">
                <a:solidFill>
                  <a:srgbClr val="193193"/>
                </a:solidFill>
                <a:latin typeface="Open Dyslexic Bold"/>
              </a:rPr>
              <a:t>fiabilité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de l’information trouvée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13571785" y="4547393"/>
            <a:ext cx="439110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Dyslexic"/>
              </a:rPr>
              <a:t>Savoir </a:t>
            </a:r>
            <a:r>
              <a:rPr lang="en-US" sz="2500">
                <a:solidFill>
                  <a:srgbClr val="193193"/>
                </a:solidFill>
                <a:latin typeface="Open Dyslexic Bold"/>
              </a:rPr>
              <a:t>où trouver</a:t>
            </a:r>
            <a:r>
              <a:rPr lang="en-US" sz="2500">
                <a:solidFill>
                  <a:srgbClr val="000000"/>
                </a:solidFill>
                <a:latin typeface="Open Dyslexic"/>
              </a:rPr>
              <a:t> ces documents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Open Dyslexic"/>
              </a:rPr>
              <a:t>catalogues de bibliothèques ? ressources électroniques ? web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7036574" y="4421462"/>
            <a:ext cx="5074571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Choisir le </a:t>
            </a:r>
            <a:r>
              <a:rPr lang="en-US" sz="2499">
                <a:solidFill>
                  <a:srgbClr val="193193"/>
                </a:solidFill>
                <a:latin typeface="Open Dyslexic Bold"/>
              </a:rPr>
              <a:t>type de documents </a:t>
            </a:r>
            <a:r>
              <a:rPr lang="en-US" sz="2499">
                <a:solidFill>
                  <a:srgbClr val="000000"/>
                </a:solidFill>
                <a:latin typeface="Open Dyslexic"/>
              </a:rPr>
              <a:t>utile à sa recherche.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Open Dyslexic"/>
              </a:rPr>
              <a:t>manuels ? articles ? thèses ? rapports ? site web de références ?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487781" y="4383592"/>
            <a:ext cx="5693661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Identifier le sujet de sa recherche en définissant des </a:t>
            </a:r>
            <a:r>
              <a:rPr lang="en-US" sz="2499">
                <a:solidFill>
                  <a:srgbClr val="193193"/>
                </a:solidFill>
                <a:latin typeface="Open Dyslexic Bold"/>
              </a:rPr>
              <a:t>mots-clés</a:t>
            </a:r>
            <a:r>
              <a:rPr lang="en-US" sz="2499">
                <a:solidFill>
                  <a:srgbClr val="000000"/>
                </a:solidFill>
                <a:latin typeface="Open Dyslexic Bold"/>
              </a:rPr>
              <a:t>.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Open Dyslexic"/>
              </a:rPr>
              <a:t>qui/quoi ? où ? quand ?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6397943" y="2974888"/>
            <a:ext cx="549211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214FBE"/>
                </a:solidFill>
                <a:latin typeface="Open Dyslexic Bold"/>
              </a:rPr>
              <a:t>Préparer </a:t>
            </a:r>
            <a:r>
              <a:rPr lang="en-US" sz="3499">
                <a:solidFill>
                  <a:srgbClr val="000000"/>
                </a:solidFill>
                <a:latin typeface="Open Dyslexic Bold"/>
              </a:rPr>
              <a:t>sa recherche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 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4211042" y="1219519"/>
            <a:ext cx="1155629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Les étapes d’une recherche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83221" y="1074915"/>
            <a:ext cx="11950374" cy="1526393"/>
            <a:chOff x="0" y="0"/>
            <a:chExt cx="3147424" cy="402013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147424" cy="402013"/>
            </a:xfrm>
            <a:custGeom>
              <a:avLst/>
              <a:gdLst/>
              <a:ahLst/>
              <a:cxnLst/>
              <a:rect r="r" b="b" t="t" l="l"/>
              <a:pathLst>
                <a:path h="402013" w="3147424">
                  <a:moveTo>
                    <a:pt x="32392" y="0"/>
                  </a:moveTo>
                  <a:lnTo>
                    <a:pt x="3115032" y="0"/>
                  </a:lnTo>
                  <a:cubicBezTo>
                    <a:pt x="3132921" y="0"/>
                    <a:pt x="3147424" y="14502"/>
                    <a:pt x="3147424" y="32392"/>
                  </a:cubicBezTo>
                  <a:lnTo>
                    <a:pt x="3147424" y="369621"/>
                  </a:lnTo>
                  <a:cubicBezTo>
                    <a:pt x="3147424" y="387511"/>
                    <a:pt x="3132921" y="402013"/>
                    <a:pt x="3115032" y="402013"/>
                  </a:cubicBezTo>
                  <a:lnTo>
                    <a:pt x="32392" y="402013"/>
                  </a:lnTo>
                  <a:cubicBezTo>
                    <a:pt x="23801" y="402013"/>
                    <a:pt x="15562" y="398600"/>
                    <a:pt x="9487" y="392526"/>
                  </a:cubicBezTo>
                  <a:cubicBezTo>
                    <a:pt x="3413" y="386451"/>
                    <a:pt x="0" y="378212"/>
                    <a:pt x="0" y="369621"/>
                  </a:cubicBezTo>
                  <a:lnTo>
                    <a:pt x="0" y="32392"/>
                  </a:lnTo>
                  <a:cubicBezTo>
                    <a:pt x="0" y="14502"/>
                    <a:pt x="14502" y="0"/>
                    <a:pt x="323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147424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3639840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94507" y="6222004"/>
            <a:ext cx="3784597" cy="378459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96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982853" y="3037840"/>
            <a:ext cx="4926330" cy="492633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6D8E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47308" y="4865182"/>
            <a:ext cx="4110640" cy="411064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BAC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167974" y="2687033"/>
            <a:ext cx="3788368" cy="378836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9EFF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168099" y="7117966"/>
            <a:ext cx="3023849" cy="3023849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CAF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22" id="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25" id="25" descr="Accès à la page Remerciement et contact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Les restricteurs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31" id="31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34" id="34" descr="Accès à la page Les Booléens 1/2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Astuce de recherche 2/2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Astuce de recherche 1/2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Les étapes d'une recherche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Moteur de recherche ou base de données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49" id="49" descr="Accès à la page L'algorithme de Googl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Fonctionnement de Googl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55" id="55" descr="Accès à la page Présentation de Googl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58" id="58" descr="Accès à la page Classement des moteurs de recherch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61" id="61" descr="Accès à la page Le traçage des recherches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64" id="64" descr="Accès à la page Les moteurs de recherch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67" id="67" descr="Accès au sommair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70" id="70" descr="Accès à la page de titr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2" id="72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73" id="73"/>
          <p:cNvSpPr txBox="true"/>
          <p:nvPr/>
        </p:nvSpPr>
        <p:spPr>
          <a:xfrm rot="0">
            <a:off x="14358927" y="7920933"/>
            <a:ext cx="2506980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Utiliser les </a:t>
            </a:r>
            <a:r>
              <a:rPr lang="en-US" sz="3499">
                <a:solidFill>
                  <a:srgbClr val="FFFFFF"/>
                </a:solidFill>
                <a:latin typeface="Open Dyslexic Bold"/>
              </a:rPr>
              <a:t>filtres</a:t>
            </a:r>
            <a:r>
              <a:rPr lang="en-US" sz="3499">
                <a:solidFill>
                  <a:srgbClr val="000000"/>
                </a:solidFill>
                <a:latin typeface="Open Dyslexic Bold"/>
              </a:rPr>
              <a:t>.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2932368" y="3320742"/>
            <a:ext cx="4259580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Utiliser le formulaire de </a:t>
            </a:r>
            <a:r>
              <a:rPr lang="en-US" sz="3499">
                <a:solidFill>
                  <a:srgbClr val="214FBE"/>
                </a:solidFill>
                <a:latin typeface="Open Dyslexic Bold"/>
              </a:rPr>
              <a:t>recherche avancée</a:t>
            </a:r>
            <a:r>
              <a:rPr lang="en-US" sz="3499">
                <a:solidFill>
                  <a:srgbClr val="000000"/>
                </a:solidFill>
                <a:latin typeface="Open Dyslexic Bold"/>
              </a:rPr>
              <a:t>.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9472888" y="5660027"/>
            <a:ext cx="3459480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Utiliser les </a:t>
            </a:r>
            <a:r>
              <a:rPr lang="en-US" sz="3499">
                <a:solidFill>
                  <a:srgbClr val="FFFFFF"/>
                </a:solidFill>
                <a:latin typeface="Open Dyslexic Bold"/>
              </a:rPr>
              <a:t>booléens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et les </a:t>
            </a:r>
            <a:r>
              <a:rPr lang="en-US" sz="3499">
                <a:solidFill>
                  <a:srgbClr val="FFFFFF"/>
                </a:solidFill>
                <a:latin typeface="Open Dyslexic Bold"/>
              </a:rPr>
              <a:t>restricteurs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.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4583544" y="4021532"/>
            <a:ext cx="3867150" cy="307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Pas de question en langage naturel :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r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equête simple par </a:t>
            </a:r>
            <a:r>
              <a:rPr lang="en-US" sz="3499">
                <a:solidFill>
                  <a:srgbClr val="193193"/>
                </a:solidFill>
                <a:latin typeface="Open Dyslexic Bold"/>
              </a:rPr>
              <a:t>mot-clés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.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 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028700" y="6658400"/>
            <a:ext cx="3211830" cy="290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F3B3B"/>
                </a:solidFill>
                <a:latin typeface="Open Dyslexic Bold"/>
              </a:rPr>
              <a:t>Supprimer les mots vides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(articles, pronoms...).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4211042" y="1219519"/>
            <a:ext cx="11022553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Astuces de recherche 1/2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205" y="2413021"/>
            <a:ext cx="4118837" cy="41188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EF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274853" y="3318486"/>
            <a:ext cx="5700223" cy="570022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8BDD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674558" y="2629883"/>
            <a:ext cx="4281785" cy="428178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5D2E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667106" y="6770667"/>
            <a:ext cx="3592194" cy="359219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4DB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000054" y="6264459"/>
            <a:ext cx="4118837" cy="4118837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2CCD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83221" y="1074915"/>
            <a:ext cx="11950374" cy="1526393"/>
            <a:chOff x="0" y="0"/>
            <a:chExt cx="3147424" cy="402013"/>
          </a:xfrm>
        </p:grpSpPr>
        <p:sp>
          <p:nvSpPr>
            <p:cNvPr name="Freeform 18" id="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147424" cy="402013"/>
            </a:xfrm>
            <a:custGeom>
              <a:avLst/>
              <a:gdLst/>
              <a:ahLst/>
              <a:cxnLst/>
              <a:rect r="r" b="b" t="t" l="l"/>
              <a:pathLst>
                <a:path h="402013" w="3147424">
                  <a:moveTo>
                    <a:pt x="32392" y="0"/>
                  </a:moveTo>
                  <a:lnTo>
                    <a:pt x="3115032" y="0"/>
                  </a:lnTo>
                  <a:cubicBezTo>
                    <a:pt x="3132921" y="0"/>
                    <a:pt x="3147424" y="14502"/>
                    <a:pt x="3147424" y="32392"/>
                  </a:cubicBezTo>
                  <a:lnTo>
                    <a:pt x="3147424" y="369621"/>
                  </a:lnTo>
                  <a:cubicBezTo>
                    <a:pt x="3147424" y="387511"/>
                    <a:pt x="3132921" y="402013"/>
                    <a:pt x="3115032" y="402013"/>
                  </a:cubicBezTo>
                  <a:lnTo>
                    <a:pt x="32392" y="402013"/>
                  </a:lnTo>
                  <a:cubicBezTo>
                    <a:pt x="23801" y="402013"/>
                    <a:pt x="15562" y="398600"/>
                    <a:pt x="9487" y="392526"/>
                  </a:cubicBezTo>
                  <a:cubicBezTo>
                    <a:pt x="3413" y="386451"/>
                    <a:pt x="0" y="378212"/>
                    <a:pt x="0" y="369621"/>
                  </a:cubicBezTo>
                  <a:lnTo>
                    <a:pt x="0" y="32392"/>
                  </a:lnTo>
                  <a:cubicBezTo>
                    <a:pt x="0" y="14502"/>
                    <a:pt x="14502" y="0"/>
                    <a:pt x="323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147424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3639840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22" id="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25" id="25" descr="Accès à la page Remerciement et contact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Les restricteurs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31" id="31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34" id="34" descr="Accès à la page Les Booléens 1/2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Astuce de recherche 2/2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Astuce de recherche 1/2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Les étapes d'une recherche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Moteur de recherche ou base de données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49" id="49" descr="Accès à la page L'algorithme de Googl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Fonctionnement de Googl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55" id="55" descr="Accès à la page Présentation de Googl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58" id="58" descr="Accès à la page Classement des moteurs de recherch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61" id="61" descr="Accès à la page Le traçage des recherches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64" id="64" descr="Accès à la page Les moteurs de recherch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67" id="67" descr="Accès au sommair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70" id="70" descr="Accès à la page de titr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2" id="72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73" id="73"/>
          <p:cNvSpPr txBox="true"/>
          <p:nvPr/>
        </p:nvSpPr>
        <p:spPr>
          <a:xfrm rot="0">
            <a:off x="13933488" y="7325339"/>
            <a:ext cx="3059430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Augmenter le </a:t>
            </a:r>
            <a:r>
              <a:rPr lang="en-US" sz="3499">
                <a:solidFill>
                  <a:srgbClr val="214FBE"/>
                </a:solidFill>
                <a:latin typeface="Open Dyslexic Bold"/>
              </a:rPr>
              <a:t>nombre de résultats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 affichés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2967949" y="3616777"/>
            <a:ext cx="3933539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Changer la </a:t>
            </a:r>
            <a:r>
              <a:rPr lang="en-US" sz="3499">
                <a:solidFill>
                  <a:srgbClr val="214FBE"/>
                </a:solidFill>
                <a:latin typeface="Open Dyslexic"/>
              </a:rPr>
              <a:t>localisation géographique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7037491" y="4012227"/>
            <a:ext cx="3783330" cy="431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Changer de </a:t>
            </a:r>
            <a:r>
              <a:rPr lang="en-US" sz="3499">
                <a:solidFill>
                  <a:srgbClr val="FFFFFF"/>
                </a:solidFill>
                <a:latin typeface="Open Dyslexic Bold"/>
              </a:rPr>
              <a:t>langue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:</a:t>
            </a: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 pour les mots-clés</a:t>
            </a: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dans les préférences de résultats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000054" y="7423150"/>
            <a:ext cx="3867150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Faire une recherche par </a:t>
            </a:r>
            <a:r>
              <a:rPr lang="en-US" sz="3499">
                <a:solidFill>
                  <a:srgbClr val="FFFFFF"/>
                </a:solidFill>
                <a:latin typeface="Open Dyslexic Bold"/>
              </a:rPr>
              <a:t>rebond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218048" y="3335065"/>
            <a:ext cx="3867150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Explorer les </a:t>
            </a:r>
            <a:r>
              <a:rPr lang="en-US" sz="3499">
                <a:solidFill>
                  <a:srgbClr val="214FBE"/>
                </a:solidFill>
                <a:latin typeface="Open Dyslexic Bold"/>
              </a:rPr>
              <a:t>paramètres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des moteurs de recherche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4211042" y="1219519"/>
            <a:ext cx="11022553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Astuces de recherche 2/2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88509" y="991132"/>
            <a:ext cx="8458123" cy="1526393"/>
            <a:chOff x="0" y="0"/>
            <a:chExt cx="2227654" cy="402013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227654" cy="402013"/>
            </a:xfrm>
            <a:custGeom>
              <a:avLst/>
              <a:gdLst/>
              <a:ahLst/>
              <a:cxnLst/>
              <a:rect r="r" b="b" t="t" l="l"/>
              <a:pathLst>
                <a:path h="402013" w="2227654">
                  <a:moveTo>
                    <a:pt x="45766" y="0"/>
                  </a:moveTo>
                  <a:lnTo>
                    <a:pt x="2181888" y="0"/>
                  </a:lnTo>
                  <a:cubicBezTo>
                    <a:pt x="2207164" y="0"/>
                    <a:pt x="2227654" y="20490"/>
                    <a:pt x="2227654" y="45766"/>
                  </a:cubicBezTo>
                  <a:lnTo>
                    <a:pt x="2227654" y="356247"/>
                  </a:lnTo>
                  <a:cubicBezTo>
                    <a:pt x="2227654" y="368385"/>
                    <a:pt x="2222832" y="380026"/>
                    <a:pt x="2214249" y="388608"/>
                  </a:cubicBezTo>
                  <a:cubicBezTo>
                    <a:pt x="2205667" y="397191"/>
                    <a:pt x="2194026" y="402013"/>
                    <a:pt x="2181888" y="402013"/>
                  </a:cubicBezTo>
                  <a:lnTo>
                    <a:pt x="45766" y="402013"/>
                  </a:lnTo>
                  <a:cubicBezTo>
                    <a:pt x="33628" y="402013"/>
                    <a:pt x="21987" y="397191"/>
                    <a:pt x="13405" y="388608"/>
                  </a:cubicBezTo>
                  <a:cubicBezTo>
                    <a:pt x="4822" y="380026"/>
                    <a:pt x="0" y="368385"/>
                    <a:pt x="0" y="356247"/>
                  </a:cubicBezTo>
                  <a:lnTo>
                    <a:pt x="0" y="45766"/>
                  </a:lnTo>
                  <a:cubicBezTo>
                    <a:pt x="0" y="20490"/>
                    <a:pt x="20490" y="0"/>
                    <a:pt x="457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27654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4707028" y="1334697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9838" y="7990641"/>
            <a:ext cx="7315200" cy="2090057"/>
          </a:xfrm>
          <a:custGeom>
            <a:avLst/>
            <a:gdLst/>
            <a:ahLst/>
            <a:cxnLst/>
            <a:rect r="r" b="b" t="t" l="l"/>
            <a:pathLst>
              <a:path h="2090057" w="7315200">
                <a:moveTo>
                  <a:pt x="0" y="0"/>
                </a:moveTo>
                <a:lnTo>
                  <a:pt x="7315200" y="0"/>
                </a:lnTo>
                <a:lnTo>
                  <a:pt x="7315200" y="2090057"/>
                </a:lnTo>
                <a:lnTo>
                  <a:pt x="0" y="2090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2987728" y="5341344"/>
            <a:ext cx="4545589" cy="4613015"/>
          </a:xfrm>
          <a:custGeom>
            <a:avLst/>
            <a:gdLst/>
            <a:ahLst/>
            <a:cxnLst/>
            <a:rect r="r" b="b" t="t" l="l"/>
            <a:pathLst>
              <a:path h="4613015" w="4545589">
                <a:moveTo>
                  <a:pt x="0" y="0"/>
                </a:moveTo>
                <a:lnTo>
                  <a:pt x="4545589" y="0"/>
                </a:lnTo>
                <a:lnTo>
                  <a:pt x="4545589" y="4613014"/>
                </a:lnTo>
                <a:lnTo>
                  <a:pt x="0" y="4613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2" id="12" descr="Accès à la page Remerciement et contact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5" id="15" descr="Accès à la page Les restricteurs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8" id="18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1" id="21" descr="Accès à la page Les Booléens 1/2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4" id="24" descr="Accès à la page Astuce de recherche 2/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7" id="27" descr="Accès à la page Astuce de recherche 1/2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30" id="30" descr="Accès à la page Les étapes d'une recherch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3" id="33" descr="Accès à la page Moteur de recherche ou base de donné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6" id="36" descr="Accès à la page L'algorithme de Googl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9" id="39" descr="Accès à la page Fonctionnement de Googl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2" id="42" descr="Accès à la page Présentation de Googl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5" id="45" descr="Accès à la page Classement des moteurs de recherches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8" id="48" descr="Accès à la page Le traçage des recherches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1" id="51" descr="Accès à la page Les moteurs de recherche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4" id="54" descr="Accès au sommaire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7" id="57" descr="Accès à la page de titre">
              <a:hlinkClick r:id="rId2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9" id="59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0">
            <a:off x="13190537" y="7194170"/>
            <a:ext cx="4279273" cy="260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Dyslexic"/>
              </a:rPr>
              <a:t>Pour connaître la forme des booléens utilisés dans une base de données (ET, AND, + …) pensez à explorer la recherche avancée.</a:t>
            </a:r>
          </a:p>
        </p:txBody>
      </p:sp>
      <p:sp>
        <p:nvSpPr>
          <p:cNvPr name="Freeform 61" id="61" descr="Bon à savoir"/>
          <p:cNvSpPr/>
          <p:nvPr/>
        </p:nvSpPr>
        <p:spPr>
          <a:xfrm flipH="false" flipV="false" rot="0">
            <a:off x="14846999" y="6041812"/>
            <a:ext cx="966348" cy="852144"/>
          </a:xfrm>
          <a:custGeom>
            <a:avLst/>
            <a:gdLst/>
            <a:ahLst/>
            <a:cxnLst/>
            <a:rect r="r" b="b" t="t" l="l"/>
            <a:pathLst>
              <a:path h="852144" w="966348">
                <a:moveTo>
                  <a:pt x="0" y="0"/>
                </a:moveTo>
                <a:lnTo>
                  <a:pt x="966348" y="0"/>
                </a:lnTo>
                <a:lnTo>
                  <a:pt x="966348" y="852144"/>
                </a:lnTo>
                <a:lnTo>
                  <a:pt x="0" y="85214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12722146" y="1267144"/>
            <a:ext cx="4684156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Dyslexic Bold"/>
              </a:rPr>
              <a:t>“”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““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 Bold"/>
              </a:rPr>
              <a:t>pour rechercher une expression exacte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“mythologie grecque”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7236294" y="3320388"/>
            <a:ext cx="4345114" cy="327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Dyslexic Bold"/>
              </a:rPr>
              <a:t>OR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|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élargir à des synonymes ou des notions proches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légende|mythe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296040" y="5067300"/>
            <a:ext cx="4726114" cy="220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Dyslexic Bold"/>
              </a:rPr>
              <a:t>NOT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-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exclure un terme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théâtre -comédie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399838" y="2181544"/>
            <a:ext cx="2173414" cy="176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Dyslexic Bold"/>
              </a:rPr>
              <a:t>AND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+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par défaut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40707" y="8206995"/>
            <a:ext cx="6633461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Remarque : la forme en noire est la forme la plus courante et celle en </a:t>
            </a:r>
            <a:r>
              <a:rPr lang="en-US" sz="3000">
                <a:solidFill>
                  <a:srgbClr val="03A8E8"/>
                </a:solidFill>
                <a:latin typeface="Open Dyslexic"/>
              </a:rPr>
              <a:t>bleu </a:t>
            </a:r>
            <a:r>
              <a:rPr lang="en-US" sz="3000">
                <a:solidFill>
                  <a:srgbClr val="000000"/>
                </a:solidFill>
                <a:latin typeface="Open Dyslexic"/>
              </a:rPr>
              <a:t>la forme Google. 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604317" y="1173304"/>
            <a:ext cx="707936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Les booléens 1/2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2987338" y="5341620"/>
            <a:ext cx="4545330" cy="4612751"/>
          </a:xfrm>
          <a:custGeom>
            <a:avLst/>
            <a:gdLst/>
            <a:ahLst/>
            <a:cxnLst/>
            <a:rect r="r" b="b" t="t" l="l"/>
            <a:pathLst>
              <a:path h="4612751" w="4545330">
                <a:moveTo>
                  <a:pt x="0" y="0"/>
                </a:moveTo>
                <a:lnTo>
                  <a:pt x="4545330" y="0"/>
                </a:lnTo>
                <a:lnTo>
                  <a:pt x="4545330" y="4612751"/>
                </a:lnTo>
                <a:lnTo>
                  <a:pt x="0" y="4612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6700" y="6915578"/>
            <a:ext cx="9841026" cy="3005986"/>
          </a:xfrm>
          <a:custGeom>
            <a:avLst/>
            <a:gdLst/>
            <a:ahLst/>
            <a:cxnLst/>
            <a:rect r="r" b="b" t="t" l="l"/>
            <a:pathLst>
              <a:path h="3005986" w="9841026">
                <a:moveTo>
                  <a:pt x="0" y="0"/>
                </a:moveTo>
                <a:lnTo>
                  <a:pt x="9841026" y="0"/>
                </a:lnTo>
                <a:lnTo>
                  <a:pt x="9841026" y="3005986"/>
                </a:lnTo>
                <a:lnTo>
                  <a:pt x="0" y="3005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388509" y="991132"/>
            <a:ext cx="8458123" cy="1526393"/>
            <a:chOff x="0" y="0"/>
            <a:chExt cx="2227654" cy="402013"/>
          </a:xfrm>
        </p:grpSpPr>
        <p:sp>
          <p:nvSpPr>
            <p:cNvPr name="Freeform 5" id="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227654" cy="402013"/>
            </a:xfrm>
            <a:custGeom>
              <a:avLst/>
              <a:gdLst/>
              <a:ahLst/>
              <a:cxnLst/>
              <a:rect r="r" b="b" t="t" l="l"/>
              <a:pathLst>
                <a:path h="402013" w="2227654">
                  <a:moveTo>
                    <a:pt x="45766" y="0"/>
                  </a:moveTo>
                  <a:lnTo>
                    <a:pt x="2181888" y="0"/>
                  </a:lnTo>
                  <a:cubicBezTo>
                    <a:pt x="2207164" y="0"/>
                    <a:pt x="2227654" y="20490"/>
                    <a:pt x="2227654" y="45766"/>
                  </a:cubicBezTo>
                  <a:lnTo>
                    <a:pt x="2227654" y="356247"/>
                  </a:lnTo>
                  <a:cubicBezTo>
                    <a:pt x="2227654" y="368385"/>
                    <a:pt x="2222832" y="380026"/>
                    <a:pt x="2214249" y="388608"/>
                  </a:cubicBezTo>
                  <a:cubicBezTo>
                    <a:pt x="2205667" y="397191"/>
                    <a:pt x="2194026" y="402013"/>
                    <a:pt x="2181888" y="402013"/>
                  </a:cubicBezTo>
                  <a:lnTo>
                    <a:pt x="45766" y="402013"/>
                  </a:lnTo>
                  <a:cubicBezTo>
                    <a:pt x="33628" y="402013"/>
                    <a:pt x="21987" y="397191"/>
                    <a:pt x="13405" y="388608"/>
                  </a:cubicBezTo>
                  <a:cubicBezTo>
                    <a:pt x="4822" y="380026"/>
                    <a:pt x="0" y="368385"/>
                    <a:pt x="0" y="356247"/>
                  </a:cubicBezTo>
                  <a:lnTo>
                    <a:pt x="0" y="45766"/>
                  </a:lnTo>
                  <a:cubicBezTo>
                    <a:pt x="0" y="20490"/>
                    <a:pt x="20490" y="0"/>
                    <a:pt x="457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27654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4707028" y="1334697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2" id="12" descr="Accès à la page Remerciement et contact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5" id="15" descr="Accès à la page Les restricteurs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8" id="18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1" id="21" descr="Accès à la page Les Booléens 1/2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4" id="24" descr="Accès à la page Astuce de recherche 2/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7" id="27" descr="Accès à la page Astuce de recherche 1/2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30" id="30" descr="Accès à la page Les étapes d'une recherch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3" id="33" descr="Accès à la page Moteur de recherche ou base de donné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6" id="36" descr="Accès à la page L'algorithme de Googl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9" id="39" descr="Accès à la page Fonctionnement de Googl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2" id="42" descr="Accès à la page Présentation de Googl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5" id="45" descr="Accès à la page Classement des moteurs de recherches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8" id="48" descr="Accès à la page Le traçage des recherches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1" id="51" descr="Accès à la page Les moteurs de recherche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4" id="54" descr="Accès au sommaire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7" id="57" descr="Accès à la page de titre">
              <a:hlinkClick r:id="rId2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9" id="59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0">
            <a:off x="13344305" y="7097771"/>
            <a:ext cx="3949088" cy="260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Dyslexic"/>
              </a:rPr>
              <a:t>Sont listés ici les booléens les plus fréquents mais en cas de requêtes complexes d’autres booléens existent.</a:t>
            </a:r>
          </a:p>
        </p:txBody>
      </p:sp>
      <p:sp>
        <p:nvSpPr>
          <p:cNvPr name="Freeform 61" id="61" descr="Bon à savoir"/>
          <p:cNvSpPr/>
          <p:nvPr/>
        </p:nvSpPr>
        <p:spPr>
          <a:xfrm flipH="false" flipV="false" rot="0">
            <a:off x="14835674" y="6017502"/>
            <a:ext cx="966348" cy="852144"/>
          </a:xfrm>
          <a:custGeom>
            <a:avLst/>
            <a:gdLst/>
            <a:ahLst/>
            <a:cxnLst/>
            <a:rect r="r" b="b" t="t" l="l"/>
            <a:pathLst>
              <a:path h="852144" w="966348">
                <a:moveTo>
                  <a:pt x="0" y="0"/>
                </a:moveTo>
                <a:lnTo>
                  <a:pt x="966349" y="0"/>
                </a:lnTo>
                <a:lnTo>
                  <a:pt x="966349" y="852144"/>
                </a:lnTo>
                <a:lnTo>
                  <a:pt x="0" y="85214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2038141" y="8019739"/>
            <a:ext cx="7547861" cy="140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Exemple de requête complexe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"mythologie grecque"|"mythologie romaine"  théâtre –comédie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3108191" y="535048"/>
            <a:ext cx="4421314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Dyslexic Bold"/>
              </a:rPr>
              <a:t>NEAR(5)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AROUND(X)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rechercher deux mots séparés au plus de X mots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mythologie AROUND(5) antiquité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962457" y="3172531"/>
            <a:ext cx="8239374" cy="309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Dyslexic Bold"/>
              </a:rPr>
              <a:t>*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A8E8"/>
                </a:solidFill>
                <a:latin typeface="Open Dyslexic Bold"/>
              </a:rPr>
              <a:t>(inutile dans Google)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 Bold"/>
              </a:rPr>
              <a:t>pour rechercher le singulier et le pluriel ou des mots avec la même racine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roman* pour rechercher à la fois roman, romans et romanesque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604317" y="1173304"/>
            <a:ext cx="707936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Les booléens 2/2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2987338" y="5341620"/>
            <a:ext cx="4497705" cy="4564420"/>
          </a:xfrm>
          <a:custGeom>
            <a:avLst/>
            <a:gdLst/>
            <a:ahLst/>
            <a:cxnLst/>
            <a:rect r="r" b="b" t="t" l="l"/>
            <a:pathLst>
              <a:path h="4564420" w="4497705">
                <a:moveTo>
                  <a:pt x="0" y="0"/>
                </a:moveTo>
                <a:lnTo>
                  <a:pt x="4497704" y="0"/>
                </a:lnTo>
                <a:lnTo>
                  <a:pt x="4497704" y="4564420"/>
                </a:lnTo>
                <a:lnTo>
                  <a:pt x="0" y="456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73921" y="1074915"/>
            <a:ext cx="8262659" cy="1526393"/>
            <a:chOff x="0" y="0"/>
            <a:chExt cx="2176173" cy="402013"/>
          </a:xfrm>
        </p:grpSpPr>
        <p:sp>
          <p:nvSpPr>
            <p:cNvPr name="Freeform 4" id="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176174" cy="402013"/>
            </a:xfrm>
            <a:custGeom>
              <a:avLst/>
              <a:gdLst/>
              <a:ahLst/>
              <a:cxnLst/>
              <a:rect r="r" b="b" t="t" l="l"/>
              <a:pathLst>
                <a:path h="402013" w="2176174">
                  <a:moveTo>
                    <a:pt x="46849" y="0"/>
                  </a:moveTo>
                  <a:lnTo>
                    <a:pt x="2129325" y="0"/>
                  </a:lnTo>
                  <a:cubicBezTo>
                    <a:pt x="2141750" y="0"/>
                    <a:pt x="2153666" y="4936"/>
                    <a:pt x="2162452" y="13722"/>
                  </a:cubicBezTo>
                  <a:cubicBezTo>
                    <a:pt x="2171238" y="22508"/>
                    <a:pt x="2176174" y="34424"/>
                    <a:pt x="2176174" y="46849"/>
                  </a:cubicBezTo>
                  <a:lnTo>
                    <a:pt x="2176174" y="355164"/>
                  </a:lnTo>
                  <a:cubicBezTo>
                    <a:pt x="2176174" y="367589"/>
                    <a:pt x="2171238" y="379505"/>
                    <a:pt x="2162452" y="388291"/>
                  </a:cubicBezTo>
                  <a:cubicBezTo>
                    <a:pt x="2153666" y="397077"/>
                    <a:pt x="2141750" y="402013"/>
                    <a:pt x="2129325" y="402013"/>
                  </a:cubicBezTo>
                  <a:lnTo>
                    <a:pt x="46849" y="402013"/>
                  </a:lnTo>
                  <a:cubicBezTo>
                    <a:pt x="34424" y="402013"/>
                    <a:pt x="22508" y="397077"/>
                    <a:pt x="13722" y="388291"/>
                  </a:cubicBezTo>
                  <a:cubicBezTo>
                    <a:pt x="4936" y="379505"/>
                    <a:pt x="0" y="367589"/>
                    <a:pt x="0" y="355164"/>
                  </a:cubicBezTo>
                  <a:lnTo>
                    <a:pt x="0" y="46849"/>
                  </a:lnTo>
                  <a:cubicBezTo>
                    <a:pt x="0" y="34424"/>
                    <a:pt x="4936" y="22508"/>
                    <a:pt x="13722" y="13722"/>
                  </a:cubicBezTo>
                  <a:cubicBezTo>
                    <a:pt x="22508" y="4936"/>
                    <a:pt x="34424" y="0"/>
                    <a:pt x="468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76173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5392440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8" id="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1" id="11" descr="Accès à la page Remerciement et contact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4" id="14" descr="Accès à la page Les restricteurs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7" id="17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0" id="20" descr="Accès à la page Les Booléens 1/2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3" id="23" descr="Accès à la page Astuce de recherche 2/2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6" id="26" descr="Accès à la page Astuce de recherche 1/2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29" id="29" descr="Accès à la page Les étapes d'une recherch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2" id="32" descr="Accès à la page Moteur de recherche ou base de données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5" id="35" descr="Accès à la page L'algorithme de Googl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8" id="38" descr="Accès à la page Fonctionnement de Google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1" id="41" descr="Accès à la page Présentation de Googl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4" id="44" descr="Accès à la page Classement des moteurs de recherches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7" id="47" descr="Accès à la page Le traçage des recherches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0" id="50" descr="Accès à la page Les moteurs de recherch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3" id="53" descr="Accès au sommaire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6" id="56" descr="Accès à la page de titre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8" id="58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59" id="59"/>
          <p:cNvSpPr txBox="true"/>
          <p:nvPr/>
        </p:nvSpPr>
        <p:spPr>
          <a:xfrm rot="0">
            <a:off x="13336579" y="7097771"/>
            <a:ext cx="3949088" cy="260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Dyslexic"/>
              </a:rPr>
              <a:t>Sont listés ici les restricteurs les plus fréquents mais en cas de requêtes complexes d’autres retricteurs existent.</a:t>
            </a:r>
          </a:p>
        </p:txBody>
      </p:sp>
      <p:sp>
        <p:nvSpPr>
          <p:cNvPr name="Freeform 60" id="60" descr="Bon à savoir"/>
          <p:cNvSpPr/>
          <p:nvPr/>
        </p:nvSpPr>
        <p:spPr>
          <a:xfrm flipH="false" flipV="false" rot="0">
            <a:off x="14827949" y="6017502"/>
            <a:ext cx="966348" cy="852144"/>
          </a:xfrm>
          <a:custGeom>
            <a:avLst/>
            <a:gdLst/>
            <a:ahLst/>
            <a:cxnLst/>
            <a:rect r="r" b="b" t="t" l="l"/>
            <a:pathLst>
              <a:path h="852144" w="966348">
                <a:moveTo>
                  <a:pt x="0" y="0"/>
                </a:moveTo>
                <a:lnTo>
                  <a:pt x="966348" y="0"/>
                </a:lnTo>
                <a:lnTo>
                  <a:pt x="966348" y="852144"/>
                </a:lnTo>
                <a:lnTo>
                  <a:pt x="0" y="8521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1" id="61"/>
          <p:cNvSpPr txBox="true"/>
          <p:nvPr/>
        </p:nvSpPr>
        <p:spPr>
          <a:xfrm rot="0">
            <a:off x="13488979" y="2181544"/>
            <a:ext cx="4029649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filetype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rechercher un type de document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filetype:pdf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388073" y="8021696"/>
            <a:ext cx="5510156" cy="167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alltext:</a:t>
            </a:r>
            <a:r>
              <a:rPr lang="en-US" sz="3500">
                <a:solidFill>
                  <a:srgbClr val="737373"/>
                </a:solidFill>
                <a:latin typeface="Open Dyslexic Bold"/>
              </a:rPr>
              <a:t> </a:t>
            </a:r>
            <a:r>
              <a:rPr lang="en-US" sz="3500">
                <a:solidFill>
                  <a:srgbClr val="737373"/>
                </a:solidFill>
                <a:latin typeface="Open Dyslexic"/>
              </a:rPr>
              <a:t>ou </a:t>
            </a:r>
            <a:r>
              <a:rPr lang="en-US" sz="3500">
                <a:solidFill>
                  <a:srgbClr val="03A8E8"/>
                </a:solidFill>
                <a:latin typeface="Open Dyslexic Bold"/>
              </a:rPr>
              <a:t>intext: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37373"/>
                </a:solidFill>
                <a:latin typeface="Open Dyslexic"/>
              </a:rPr>
              <a:t>pour rechercher dans le corps de texte de la page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388073" y="3035078"/>
            <a:ext cx="4601149" cy="167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allintitle:</a:t>
            </a:r>
            <a:r>
              <a:rPr lang="en-US" sz="3500">
                <a:solidFill>
                  <a:srgbClr val="000000"/>
                </a:solidFill>
                <a:latin typeface="Open Dyslexic"/>
              </a:rPr>
              <a:t> ou </a:t>
            </a:r>
            <a:r>
              <a:rPr lang="en-US" sz="3500">
                <a:solidFill>
                  <a:srgbClr val="03A8E8"/>
                </a:solidFill>
                <a:latin typeface="Open Dyslexic Bold"/>
              </a:rPr>
              <a:t>intitle: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rechercher dans le titre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388073" y="5495702"/>
            <a:ext cx="4601149" cy="167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allinurl:</a:t>
            </a:r>
            <a:r>
              <a:rPr lang="en-US" sz="3500">
                <a:solidFill>
                  <a:srgbClr val="000000"/>
                </a:solidFill>
                <a:latin typeface="Open Dyslexic Bold"/>
              </a:rPr>
              <a:t> </a:t>
            </a:r>
            <a:r>
              <a:rPr lang="en-US" sz="3500">
                <a:solidFill>
                  <a:srgbClr val="000000"/>
                </a:solidFill>
                <a:latin typeface="Open Dyslexic"/>
              </a:rPr>
              <a:t>ou </a:t>
            </a:r>
            <a:r>
              <a:rPr lang="en-US" sz="3500">
                <a:solidFill>
                  <a:srgbClr val="03A8E8"/>
                </a:solidFill>
                <a:latin typeface="Open Dyslexic Bold"/>
              </a:rPr>
              <a:t>inurl: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rechercher dans l’adresse de la page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495408" y="6696075"/>
            <a:ext cx="5125632" cy="256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-site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exclure un site de la recherche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--site:https://www.amazon.fr/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95408" y="2743200"/>
            <a:ext cx="4707064" cy="256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A8E8"/>
                </a:solidFill>
                <a:latin typeface="Open Dyslexic Bold"/>
              </a:rPr>
              <a:t>site: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pour rechercher sur un site en particulier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737373"/>
                </a:solidFill>
                <a:latin typeface="Open Dyslexic"/>
              </a:rPr>
              <a:t>exemple : site:https://www.fabula.org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231705" y="1219519"/>
            <a:ext cx="683560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Les restricteurs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-1494690" y="0"/>
            <a:ext cx="19782690" cy="14837017"/>
          </a:xfrm>
          <a:custGeom>
            <a:avLst/>
            <a:gdLst/>
            <a:ahLst/>
            <a:cxnLst/>
            <a:rect r="r" b="b" t="t" l="l"/>
            <a:pathLst>
              <a:path h="14837017" w="19782690">
                <a:moveTo>
                  <a:pt x="0" y="0"/>
                </a:moveTo>
                <a:lnTo>
                  <a:pt x="19782690" y="0"/>
                </a:lnTo>
                <a:lnTo>
                  <a:pt x="19782690" y="14837017"/>
                </a:lnTo>
                <a:lnTo>
                  <a:pt x="0" y="14837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4" id="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7" id="7" descr="Accès à la page Remerciement et contact">
              <a:hlinkClick r:id="rId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0" id="10" descr="Accès à la page Les restricteurs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3" id="13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16" id="16" descr="Accès à la page Les Booléens 1/2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19" id="19" descr="Accès à la page Astuce de recherche 2/2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2" id="22" descr="Accès à la page Astuce de recherche 1/2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25" id="25" descr="Accès à la page Les étapes d'une recherche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Moteur de recherche ou base de données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1" id="31" descr="Accès à la page L'algorithme de Google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4" id="34" descr="Accès à la page Fonctionnement de Googl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Présentation de Googl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Classement des moteurs de recherches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Le traçage des recherch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Les moteurs de recherch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49" id="49" descr="Accès au sommair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de titr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4" id="54" descr="Université de Lorraine, Bibliothèques universitaires"/>
          <p:cNvSpPr/>
          <p:nvPr/>
        </p:nvSpPr>
        <p:spPr>
          <a:xfrm flipH="false" flipV="false" rot="-494398">
            <a:off x="7514580" y="8480673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5" id="55"/>
          <p:cNvSpPr txBox="true"/>
          <p:nvPr/>
        </p:nvSpPr>
        <p:spPr>
          <a:xfrm rot="-489598">
            <a:off x="3921913" y="7417471"/>
            <a:ext cx="8942856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58DC2"/>
                </a:solidFill>
                <a:latin typeface="Open Dyslexic"/>
              </a:rPr>
              <a:t>contact : marie.martinenghi@univ-lorraine.fr</a:t>
            </a:r>
          </a:p>
        </p:txBody>
      </p:sp>
      <p:sp>
        <p:nvSpPr>
          <p:cNvPr name="TextBox 56" id="56"/>
          <p:cNvSpPr txBox="true"/>
          <p:nvPr/>
        </p:nvSpPr>
        <p:spPr>
          <a:xfrm rot="-502987">
            <a:off x="4205893" y="1138306"/>
            <a:ext cx="6580241" cy="4814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93193"/>
                </a:solidFill>
                <a:latin typeface="Open Dyslexic Bold"/>
              </a:rPr>
              <a:t>Merci de votre attention.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942483" y="1028700"/>
            <a:ext cx="14403034" cy="9258300"/>
          </a:xfrm>
          <a:custGeom>
            <a:avLst/>
            <a:gdLst/>
            <a:ahLst/>
            <a:cxnLst/>
            <a:rect r="r" b="b" t="t" l="l"/>
            <a:pathLst>
              <a:path h="9258300" w="14403034">
                <a:moveTo>
                  <a:pt x="0" y="0"/>
                </a:moveTo>
                <a:lnTo>
                  <a:pt x="14403034" y="0"/>
                </a:lnTo>
                <a:lnTo>
                  <a:pt x="144030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23" r="0" b="-182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4" id="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7" id="7" descr="Accès à la page Remerciement et contact">
              <a:hlinkClick r:id="rId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0" id="10" descr="Accès à la page Les restricteurs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3" id="13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16" id="16" descr="Accès à la page Les Booléens 1/2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19" id="19" descr="Accès à la page Astuce de recherche 2/2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2" id="22" descr="Accès à la page Astuce de recherche 1/2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25" id="25" descr="Accès à la page Les étapes d'une recherche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Moteur de recherche ou base de données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1" id="31" descr="Accès à la page L'algorithme de Google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4" id="34" descr="Accès à la page Fonctionnement de Googl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Présentation de Googl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Classement des moteurs de recherches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Le traçage des recherch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Les moteurs de recherch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49" id="49" descr="Accès au sommair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de titr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4" id="54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5" id="55"/>
          <p:cNvSpPr txBox="true"/>
          <p:nvPr/>
        </p:nvSpPr>
        <p:spPr>
          <a:xfrm rot="0">
            <a:off x="3797416" y="2070221"/>
            <a:ext cx="10693169" cy="585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16" action="ppaction://hlinksldjump"/>
              </a:rPr>
              <a:t>Les moteurs de recherche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15" action="ppaction://hlinksldjump"/>
              </a:rPr>
              <a:t>Le traçage des recherches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14" action="ppaction://hlinksldjump"/>
              </a:rPr>
              <a:t>Classement des moteurs de recherche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13" action="ppaction://hlinksldjump"/>
              </a:rPr>
              <a:t>Présentation de Google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12" action="ppaction://hlinksldjump"/>
              </a:rPr>
              <a:t>Fonctionnement de Google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11" action="ppaction://hlinksldjump"/>
              </a:rPr>
              <a:t>L’algorithme de Google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10" action="ppaction://hlinksldjump"/>
              </a:rPr>
              <a:t>Moteur de recherche ou base de données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9" action="ppaction://hlinksldjump"/>
              </a:rPr>
              <a:t>Les étapes d’une recherche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8" action="ppaction://hlinksldjump"/>
              </a:rPr>
              <a:t>Astuces de recherches (1/2</a:t>
            </a:r>
            <a:r>
              <a:rPr lang="en-US" sz="3000">
                <a:solidFill>
                  <a:srgbClr val="193193"/>
                </a:solidFill>
                <a:latin typeface="Open Dyslexic"/>
              </a:rPr>
              <a:t> et</a:t>
            </a:r>
            <a:r>
              <a:rPr lang="en-US" sz="3000">
                <a:solidFill>
                  <a:srgbClr val="193193"/>
                </a:solidFill>
                <a:latin typeface="Open Dyslexic"/>
                <a:hlinkClick r:id="rId7" action="ppaction://hlinksldjump"/>
              </a:rPr>
              <a:t> 2/2</a:t>
            </a:r>
            <a:r>
              <a:rPr lang="en-US" sz="3000">
                <a:solidFill>
                  <a:srgbClr val="193193"/>
                </a:solidFill>
                <a:latin typeface="Open Dyslexic"/>
              </a:rPr>
              <a:t>)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6" action="ppaction://hlinksldjump"/>
              </a:rPr>
              <a:t>Les booléens (1/2</a:t>
            </a:r>
            <a:r>
              <a:rPr lang="en-US" sz="3000">
                <a:solidFill>
                  <a:srgbClr val="193193"/>
                </a:solidFill>
                <a:latin typeface="Open Dyslexic"/>
              </a:rPr>
              <a:t> et </a:t>
            </a:r>
            <a:r>
              <a:rPr lang="en-US" sz="3000">
                <a:solidFill>
                  <a:srgbClr val="193193"/>
                </a:solidFill>
                <a:latin typeface="Open Dyslexic"/>
                <a:hlinkClick r:id="rId7" action="ppaction://hlinksldjump"/>
              </a:rPr>
              <a:t>2/2</a:t>
            </a:r>
            <a:r>
              <a:rPr lang="en-US" sz="3000">
                <a:solidFill>
                  <a:srgbClr val="193193"/>
                </a:solidFill>
                <a:latin typeface="Open Dyslexic"/>
              </a:rPr>
              <a:t>)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93193"/>
                </a:solidFill>
                <a:latin typeface="Open Dyslexic"/>
                <a:hlinkClick r:id="rId4" action="ppaction://hlinksldjump"/>
              </a:rPr>
              <a:t>Les restricteurs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488668" y="1098671"/>
            <a:ext cx="531066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Sommaire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33260" y="954599"/>
            <a:ext cx="12774014" cy="1526393"/>
            <a:chOff x="0" y="0"/>
            <a:chExt cx="3364349" cy="402013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364350" cy="402013"/>
            </a:xfrm>
            <a:custGeom>
              <a:avLst/>
              <a:gdLst/>
              <a:ahLst/>
              <a:cxnLst/>
              <a:rect r="r" b="b" t="t" l="l"/>
              <a:pathLst>
                <a:path h="402013" w="3364350">
                  <a:moveTo>
                    <a:pt x="30303" y="0"/>
                  </a:moveTo>
                  <a:lnTo>
                    <a:pt x="3334046" y="0"/>
                  </a:lnTo>
                  <a:cubicBezTo>
                    <a:pt x="3342083" y="0"/>
                    <a:pt x="3349791" y="3193"/>
                    <a:pt x="3355474" y="8876"/>
                  </a:cubicBezTo>
                  <a:cubicBezTo>
                    <a:pt x="3361157" y="14559"/>
                    <a:pt x="3364350" y="22266"/>
                    <a:pt x="3364350" y="30303"/>
                  </a:cubicBezTo>
                  <a:lnTo>
                    <a:pt x="3364350" y="371710"/>
                  </a:lnTo>
                  <a:cubicBezTo>
                    <a:pt x="3364350" y="379747"/>
                    <a:pt x="3361157" y="387454"/>
                    <a:pt x="3355474" y="393137"/>
                  </a:cubicBezTo>
                  <a:cubicBezTo>
                    <a:pt x="3349791" y="398820"/>
                    <a:pt x="3342083" y="402013"/>
                    <a:pt x="3334046" y="402013"/>
                  </a:cubicBezTo>
                  <a:lnTo>
                    <a:pt x="30303" y="402013"/>
                  </a:lnTo>
                  <a:cubicBezTo>
                    <a:pt x="22266" y="402013"/>
                    <a:pt x="14559" y="398820"/>
                    <a:pt x="8876" y="393137"/>
                  </a:cubicBezTo>
                  <a:cubicBezTo>
                    <a:pt x="3193" y="387454"/>
                    <a:pt x="0" y="379747"/>
                    <a:pt x="0" y="371710"/>
                  </a:cubicBezTo>
                  <a:lnTo>
                    <a:pt x="0" y="30303"/>
                  </a:lnTo>
                  <a:cubicBezTo>
                    <a:pt x="0" y="22266"/>
                    <a:pt x="3193" y="14559"/>
                    <a:pt x="8876" y="8876"/>
                  </a:cubicBezTo>
                  <a:cubicBezTo>
                    <a:pt x="14559" y="3193"/>
                    <a:pt x="22266" y="0"/>
                    <a:pt x="30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364349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2578247" y="1335731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0" y="6978777"/>
            <a:ext cx="3272133" cy="3308223"/>
          </a:xfrm>
          <a:custGeom>
            <a:avLst/>
            <a:gdLst/>
            <a:ahLst/>
            <a:cxnLst/>
            <a:rect r="r" b="b" t="t" l="l"/>
            <a:pathLst>
              <a:path h="3308223" w="3272133">
                <a:moveTo>
                  <a:pt x="0" y="0"/>
                </a:moveTo>
                <a:lnTo>
                  <a:pt x="3272133" y="0"/>
                </a:lnTo>
                <a:lnTo>
                  <a:pt x="3272133" y="3308223"/>
                </a:lnTo>
                <a:lnTo>
                  <a:pt x="0" y="3308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8" id="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1" id="11" descr="Accès à la page Remerciement et contact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4" id="14" descr="Accès à la page Les restricteurs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7" id="17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0" id="20" descr="Accès à la page Les Booléens 1/2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3" id="23" descr="Accès à la page Astuce de recherche 2/2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6" id="26" descr="Accès à la page Astuce de recherche 1/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29" id="29" descr="Accès à la page Les étapes d'une recherch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2" id="32" descr="Accès à la page Moteur de recherche ou base de données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5" id="35" descr="Accès à la page L'algorithme de Google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8" id="38" descr="Accès à la page Fonctionnement de Googl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1" id="41" descr="Accès à la page Présentation de Googl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4" id="44" descr="Accès à la page Classement des moteurs de recherches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7" id="47" descr="Accès à la page Le traçage des recherches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0" id="50" descr="Accès à la page Les moteurs de recherche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3" id="53" descr="Accès au sommaire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6" id="56" descr="Accès à la page de titre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8" id="58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59" id="59" descr="et cetera"/>
          <p:cNvSpPr txBox="true"/>
          <p:nvPr/>
        </p:nvSpPr>
        <p:spPr>
          <a:xfrm rot="0">
            <a:off x="14242655" y="8814107"/>
            <a:ext cx="1529239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Dyslexic"/>
              </a:rPr>
              <a:t>etc.</a:t>
            </a:r>
          </a:p>
        </p:txBody>
      </p:sp>
      <p:sp>
        <p:nvSpPr>
          <p:cNvPr name="Freeform 60" id="60" descr="Ecosia"/>
          <p:cNvSpPr/>
          <p:nvPr/>
        </p:nvSpPr>
        <p:spPr>
          <a:xfrm flipH="false" flipV="false" rot="0">
            <a:off x="11911857" y="6978777"/>
            <a:ext cx="3352488" cy="1959154"/>
          </a:xfrm>
          <a:custGeom>
            <a:avLst/>
            <a:gdLst/>
            <a:ahLst/>
            <a:cxnLst/>
            <a:rect r="r" b="b" t="t" l="l"/>
            <a:pathLst>
              <a:path h="1959154" w="3352488">
                <a:moveTo>
                  <a:pt x="0" y="0"/>
                </a:moveTo>
                <a:lnTo>
                  <a:pt x="3352488" y="0"/>
                </a:lnTo>
                <a:lnTo>
                  <a:pt x="3352488" y="1959155"/>
                </a:lnTo>
                <a:lnTo>
                  <a:pt x="0" y="195915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61" id="61" descr="Lilo, moteur &amp; solidaire"/>
          <p:cNvSpPr/>
          <p:nvPr/>
        </p:nvSpPr>
        <p:spPr>
          <a:xfrm flipH="false" flipV="false" rot="0">
            <a:off x="14578497" y="4381567"/>
            <a:ext cx="2680803" cy="1644226"/>
          </a:xfrm>
          <a:custGeom>
            <a:avLst/>
            <a:gdLst/>
            <a:ahLst/>
            <a:cxnLst/>
            <a:rect r="r" b="b" t="t" l="l"/>
            <a:pathLst>
              <a:path h="1644226" w="2680803">
                <a:moveTo>
                  <a:pt x="0" y="0"/>
                </a:moveTo>
                <a:lnTo>
                  <a:pt x="2680803" y="0"/>
                </a:lnTo>
                <a:lnTo>
                  <a:pt x="2680803" y="1644225"/>
                </a:lnTo>
                <a:lnTo>
                  <a:pt x="0" y="164422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62" id="62" descr="DuckDuckGo"/>
          <p:cNvSpPr/>
          <p:nvPr/>
        </p:nvSpPr>
        <p:spPr>
          <a:xfrm flipH="false" flipV="false" rot="0">
            <a:off x="9348888" y="3502524"/>
            <a:ext cx="3319056" cy="2669676"/>
          </a:xfrm>
          <a:custGeom>
            <a:avLst/>
            <a:gdLst/>
            <a:ahLst/>
            <a:cxnLst/>
            <a:rect r="r" b="b" t="t" l="l"/>
            <a:pathLst>
              <a:path h="2669676" w="3319056">
                <a:moveTo>
                  <a:pt x="0" y="0"/>
                </a:moveTo>
                <a:lnTo>
                  <a:pt x="3319056" y="0"/>
                </a:lnTo>
                <a:lnTo>
                  <a:pt x="3319056" y="2669676"/>
                </a:lnTo>
                <a:lnTo>
                  <a:pt x="0" y="266967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6845606" y="7845037"/>
            <a:ext cx="3097097" cy="1141036"/>
          </a:xfrm>
          <a:custGeom>
            <a:avLst/>
            <a:gdLst/>
            <a:ahLst/>
            <a:cxnLst/>
            <a:rect r="r" b="b" t="t" l="l"/>
            <a:pathLst>
              <a:path h="1141036" w="3097097">
                <a:moveTo>
                  <a:pt x="0" y="0"/>
                </a:moveTo>
                <a:lnTo>
                  <a:pt x="3097097" y="0"/>
                </a:lnTo>
                <a:lnTo>
                  <a:pt x="3097097" y="1141035"/>
                </a:lnTo>
                <a:lnTo>
                  <a:pt x="0" y="114103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64" id="64" descr="google"/>
          <p:cNvSpPr/>
          <p:nvPr/>
        </p:nvSpPr>
        <p:spPr>
          <a:xfrm flipH="false" flipV="false" rot="0">
            <a:off x="4069911" y="5830149"/>
            <a:ext cx="3624342" cy="1321628"/>
          </a:xfrm>
          <a:custGeom>
            <a:avLst/>
            <a:gdLst/>
            <a:ahLst/>
            <a:cxnLst/>
            <a:rect r="r" b="b" t="t" l="l"/>
            <a:pathLst>
              <a:path h="1321628" w="3624342">
                <a:moveTo>
                  <a:pt x="0" y="0"/>
                </a:moveTo>
                <a:lnTo>
                  <a:pt x="3624342" y="0"/>
                </a:lnTo>
                <a:lnTo>
                  <a:pt x="3624342" y="1321628"/>
                </a:lnTo>
                <a:lnTo>
                  <a:pt x="0" y="13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65" id="65" descr="yahoo"/>
          <p:cNvSpPr/>
          <p:nvPr/>
        </p:nvSpPr>
        <p:spPr>
          <a:xfrm flipH="false" flipV="false" rot="0">
            <a:off x="2997879" y="3864434"/>
            <a:ext cx="3698671" cy="1020323"/>
          </a:xfrm>
          <a:custGeom>
            <a:avLst/>
            <a:gdLst/>
            <a:ahLst/>
            <a:cxnLst/>
            <a:rect r="r" b="b" t="t" l="l"/>
            <a:pathLst>
              <a:path h="1020323" w="3698671">
                <a:moveTo>
                  <a:pt x="0" y="0"/>
                </a:moveTo>
                <a:lnTo>
                  <a:pt x="3698671" y="0"/>
                </a:lnTo>
                <a:lnTo>
                  <a:pt x="3698671" y="1020323"/>
                </a:lnTo>
                <a:lnTo>
                  <a:pt x="0" y="10203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TextBox 66" id="66"/>
          <p:cNvSpPr txBox="true"/>
          <p:nvPr/>
        </p:nvSpPr>
        <p:spPr>
          <a:xfrm rot="0">
            <a:off x="3774387" y="1136771"/>
            <a:ext cx="10804111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Les moteurs de recherche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028700" y="7813974"/>
            <a:ext cx="7729513" cy="2208432"/>
          </a:xfrm>
          <a:custGeom>
            <a:avLst/>
            <a:gdLst/>
            <a:ahLst/>
            <a:cxnLst/>
            <a:rect r="r" b="b" t="t" l="l"/>
            <a:pathLst>
              <a:path h="2208432" w="7729513">
                <a:moveTo>
                  <a:pt x="0" y="0"/>
                </a:moveTo>
                <a:lnTo>
                  <a:pt x="7729513" y="0"/>
                </a:lnTo>
                <a:lnTo>
                  <a:pt x="7729513" y="2208432"/>
                </a:lnTo>
                <a:lnTo>
                  <a:pt x="0" y="2208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51187" y="954599"/>
            <a:ext cx="12904040" cy="1526393"/>
            <a:chOff x="0" y="0"/>
            <a:chExt cx="3398595" cy="402013"/>
          </a:xfrm>
        </p:grpSpPr>
        <p:sp>
          <p:nvSpPr>
            <p:cNvPr name="Freeform 4" id="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398595" cy="402013"/>
            </a:xfrm>
            <a:custGeom>
              <a:avLst/>
              <a:gdLst/>
              <a:ahLst/>
              <a:cxnLst/>
              <a:rect r="r" b="b" t="t" l="l"/>
              <a:pathLst>
                <a:path h="402013" w="3398595">
                  <a:moveTo>
                    <a:pt x="29998" y="0"/>
                  </a:moveTo>
                  <a:lnTo>
                    <a:pt x="3368597" y="0"/>
                  </a:lnTo>
                  <a:cubicBezTo>
                    <a:pt x="3376553" y="0"/>
                    <a:pt x="3384183" y="3160"/>
                    <a:pt x="3389809" y="8786"/>
                  </a:cubicBezTo>
                  <a:cubicBezTo>
                    <a:pt x="3395434" y="14412"/>
                    <a:pt x="3398595" y="22042"/>
                    <a:pt x="3398595" y="29998"/>
                  </a:cubicBezTo>
                  <a:lnTo>
                    <a:pt x="3398595" y="372015"/>
                  </a:lnTo>
                  <a:cubicBezTo>
                    <a:pt x="3398595" y="388582"/>
                    <a:pt x="3385164" y="402013"/>
                    <a:pt x="3368597" y="402013"/>
                  </a:cubicBezTo>
                  <a:lnTo>
                    <a:pt x="29998" y="402013"/>
                  </a:lnTo>
                  <a:cubicBezTo>
                    <a:pt x="22042" y="402013"/>
                    <a:pt x="14412" y="398853"/>
                    <a:pt x="8786" y="393227"/>
                  </a:cubicBezTo>
                  <a:cubicBezTo>
                    <a:pt x="3160" y="387601"/>
                    <a:pt x="0" y="379971"/>
                    <a:pt x="0" y="372015"/>
                  </a:cubicBezTo>
                  <a:lnTo>
                    <a:pt x="0" y="29998"/>
                  </a:lnTo>
                  <a:cubicBezTo>
                    <a:pt x="0" y="22042"/>
                    <a:pt x="3160" y="14412"/>
                    <a:pt x="8786" y="8786"/>
                  </a:cubicBezTo>
                  <a:cubicBezTo>
                    <a:pt x="14412" y="3160"/>
                    <a:pt x="22042" y="0"/>
                    <a:pt x="299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398595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2419575" y="1298163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3144500" y="5191421"/>
            <a:ext cx="4760373" cy="4830985"/>
          </a:xfrm>
          <a:custGeom>
            <a:avLst/>
            <a:gdLst/>
            <a:ahLst/>
            <a:cxnLst/>
            <a:rect r="r" b="b" t="t" l="l"/>
            <a:pathLst>
              <a:path h="4830985" w="4760373">
                <a:moveTo>
                  <a:pt x="0" y="0"/>
                </a:moveTo>
                <a:lnTo>
                  <a:pt x="4760373" y="0"/>
                </a:lnTo>
                <a:lnTo>
                  <a:pt x="4760373" y="4830985"/>
                </a:lnTo>
                <a:lnTo>
                  <a:pt x="0" y="4830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2" id="12" descr="Accès à la page Remerciement et contact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5" id="15" descr="Accès à la page Les restricteurs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8" id="18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1" id="21" descr="Accès à la page Les Booléens 1/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4" id="24" descr="Accès à la page Astuce de recherche 2/2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7" id="27" descr="Accès à la page Astuce de recherche 1/2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30" id="30" descr="Accès à la page Les étapes d'une recherche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3" id="33" descr="Accès à la page Moteur de recherche ou base de données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6" id="36" descr="Accès à la page L'algorithme de Googl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9" id="39" descr="Accès à la page Fonctionnement de Googl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2" id="42" descr="Accès à la page Présentation de Googl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5" id="45" descr="Accès à la page Classement des moteurs de recherches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8" id="48" descr="Accès à la page Le traçage des recherches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1" id="51" descr="Accès à la page Les moteurs de recherche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4" id="54" descr="Accès au sommaire">
              <a:hlinkClick r:id="rId2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7" id="57" descr="Accès à la page de titre">
              <a:hlinkClick r:id="rId2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9" id="59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0">
            <a:off x="13335365" y="6764913"/>
            <a:ext cx="4406288" cy="304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Dyslexic"/>
              </a:rPr>
              <a:t>Certains moteurs de recherche utilisent une partie de leurs bénéfices pour des causes solidaires et/ou écologiques.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Dyslexic"/>
              </a:rPr>
              <a:t>Exemple : Lilo, Ecosia</a:t>
            </a:r>
          </a:p>
        </p:txBody>
      </p:sp>
      <p:sp>
        <p:nvSpPr>
          <p:cNvPr name="Freeform 61" id="61" descr="Bon à savoir"/>
          <p:cNvSpPr/>
          <p:nvPr/>
        </p:nvSpPr>
        <p:spPr>
          <a:xfrm flipH="false" flipV="false" rot="0">
            <a:off x="15064860" y="5922294"/>
            <a:ext cx="966348" cy="852144"/>
          </a:xfrm>
          <a:custGeom>
            <a:avLst/>
            <a:gdLst/>
            <a:ahLst/>
            <a:cxnLst/>
            <a:rect r="r" b="b" t="t" l="l"/>
            <a:pathLst>
              <a:path h="852144" w="966348">
                <a:moveTo>
                  <a:pt x="0" y="0"/>
                </a:moveTo>
                <a:lnTo>
                  <a:pt x="966348" y="0"/>
                </a:lnTo>
                <a:lnTo>
                  <a:pt x="966348" y="852144"/>
                </a:lnTo>
                <a:lnTo>
                  <a:pt x="0" y="85214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1493790" y="8079363"/>
            <a:ext cx="6958400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Exemples de moteur de recherche avec traçage : Google, Yahoo...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Exemples de moteur de recherche sans traçage : Qwant, DuckDuckGo...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151187" y="5696869"/>
            <a:ext cx="10936528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3B3B"/>
                </a:solidFill>
                <a:latin typeface="Open Dyslexic"/>
              </a:rPr>
              <a:t>Les données liées aux recherches et sites visités sont vendues à des tiers ce qui peut avoir pour conséquence par exemple un ciblage publicitaire.</a:t>
            </a:r>
          </a:p>
        </p:txBody>
      </p:sp>
      <p:sp>
        <p:nvSpPr>
          <p:cNvPr name="Freeform 64" id="64" descr="Inconvénient"/>
          <p:cNvSpPr/>
          <p:nvPr/>
        </p:nvSpPr>
        <p:spPr>
          <a:xfrm flipH="false" flipV="false" rot="0">
            <a:off x="838051" y="6015914"/>
            <a:ext cx="1065486" cy="1085845"/>
          </a:xfrm>
          <a:custGeom>
            <a:avLst/>
            <a:gdLst/>
            <a:ahLst/>
            <a:cxnLst/>
            <a:rect r="r" b="b" t="t" l="l"/>
            <a:pathLst>
              <a:path h="1085845" w="1065486">
                <a:moveTo>
                  <a:pt x="0" y="0"/>
                </a:moveTo>
                <a:lnTo>
                  <a:pt x="1065486" y="0"/>
                </a:lnTo>
                <a:lnTo>
                  <a:pt x="1065486" y="1085845"/>
                </a:lnTo>
                <a:lnTo>
                  <a:pt x="0" y="108584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TextBox 65" id="65"/>
          <p:cNvSpPr txBox="true"/>
          <p:nvPr/>
        </p:nvSpPr>
        <p:spPr>
          <a:xfrm rot="0">
            <a:off x="2205850" y="2797244"/>
            <a:ext cx="10881866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45A834"/>
                </a:solidFill>
                <a:latin typeface="Open Dyslexic"/>
              </a:rPr>
              <a:t>Les résultats sont adaptés en fonction du profil de l’usager (localisation, précédentes recherches, sites préalablement visités...) et deviennent plus pertinents en fonction des usages observés chez l’utilisateur.</a:t>
            </a:r>
          </a:p>
        </p:txBody>
      </p:sp>
      <p:sp>
        <p:nvSpPr>
          <p:cNvPr name="Freeform 66" id="66" descr="Avantage"/>
          <p:cNvSpPr/>
          <p:nvPr/>
        </p:nvSpPr>
        <p:spPr>
          <a:xfrm flipH="false" flipV="false" rot="0">
            <a:off x="838051" y="3619278"/>
            <a:ext cx="1065486" cy="1065486"/>
          </a:xfrm>
          <a:custGeom>
            <a:avLst/>
            <a:gdLst/>
            <a:ahLst/>
            <a:cxnLst/>
            <a:rect r="r" b="b" t="t" l="l"/>
            <a:pathLst>
              <a:path h="1065486" w="1065486">
                <a:moveTo>
                  <a:pt x="0" y="0"/>
                </a:moveTo>
                <a:lnTo>
                  <a:pt x="1065486" y="0"/>
                </a:lnTo>
                <a:lnTo>
                  <a:pt x="1065486" y="1065486"/>
                </a:lnTo>
                <a:lnTo>
                  <a:pt x="0" y="106548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7" id="67"/>
          <p:cNvSpPr txBox="true"/>
          <p:nvPr/>
        </p:nvSpPr>
        <p:spPr>
          <a:xfrm rot="0">
            <a:off x="3678181" y="1136771"/>
            <a:ext cx="1093163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Le traçage des recherches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5847" y="1074915"/>
            <a:ext cx="17346261" cy="1526393"/>
            <a:chOff x="0" y="0"/>
            <a:chExt cx="4568562" cy="402013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568563" cy="402013"/>
            </a:xfrm>
            <a:custGeom>
              <a:avLst/>
              <a:gdLst/>
              <a:ahLst/>
              <a:cxnLst/>
              <a:rect r="r" b="b" t="t" l="l"/>
              <a:pathLst>
                <a:path h="402013" w="4568563">
                  <a:moveTo>
                    <a:pt x="22316" y="0"/>
                  </a:moveTo>
                  <a:lnTo>
                    <a:pt x="4546247" y="0"/>
                  </a:lnTo>
                  <a:cubicBezTo>
                    <a:pt x="4552165" y="0"/>
                    <a:pt x="4557842" y="2351"/>
                    <a:pt x="4562027" y="6536"/>
                  </a:cubicBezTo>
                  <a:cubicBezTo>
                    <a:pt x="4566212" y="10721"/>
                    <a:pt x="4568563" y="16397"/>
                    <a:pt x="4568563" y="22316"/>
                  </a:cubicBezTo>
                  <a:lnTo>
                    <a:pt x="4568563" y="379697"/>
                  </a:lnTo>
                  <a:cubicBezTo>
                    <a:pt x="4568563" y="385616"/>
                    <a:pt x="4566212" y="391292"/>
                    <a:pt x="4562027" y="395477"/>
                  </a:cubicBezTo>
                  <a:cubicBezTo>
                    <a:pt x="4557842" y="399662"/>
                    <a:pt x="4552165" y="402013"/>
                    <a:pt x="4546247" y="402013"/>
                  </a:cubicBezTo>
                  <a:lnTo>
                    <a:pt x="22316" y="402013"/>
                  </a:lnTo>
                  <a:cubicBezTo>
                    <a:pt x="16397" y="402013"/>
                    <a:pt x="10721" y="399662"/>
                    <a:pt x="6536" y="395477"/>
                  </a:cubicBezTo>
                  <a:cubicBezTo>
                    <a:pt x="2351" y="391292"/>
                    <a:pt x="0" y="385616"/>
                    <a:pt x="0" y="379697"/>
                  </a:cubicBezTo>
                  <a:lnTo>
                    <a:pt x="0" y="22316"/>
                  </a:lnTo>
                  <a:cubicBezTo>
                    <a:pt x="0" y="16397"/>
                    <a:pt x="2351" y="10721"/>
                    <a:pt x="6536" y="6536"/>
                  </a:cubicBezTo>
                  <a:cubicBezTo>
                    <a:pt x="10721" y="2351"/>
                    <a:pt x="16397" y="0"/>
                    <a:pt x="223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68562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609068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4" y="0"/>
                </a:lnTo>
                <a:lnTo>
                  <a:pt x="839264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0332034" y="4043123"/>
            <a:ext cx="7171950" cy="4277090"/>
          </a:xfrm>
          <a:custGeom>
            <a:avLst/>
            <a:gdLst/>
            <a:ahLst/>
            <a:cxnLst/>
            <a:rect r="r" b="b" t="t" l="l"/>
            <a:pathLst>
              <a:path h="4277090" w="7171950">
                <a:moveTo>
                  <a:pt x="0" y="0"/>
                </a:moveTo>
                <a:lnTo>
                  <a:pt x="7171950" y="0"/>
                </a:lnTo>
                <a:lnTo>
                  <a:pt x="7171950" y="4277090"/>
                </a:lnTo>
                <a:lnTo>
                  <a:pt x="0" y="42770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819751" y="3910394"/>
            <a:ext cx="4902238" cy="4902238"/>
          </a:xfrm>
          <a:custGeom>
            <a:avLst/>
            <a:gdLst/>
            <a:ahLst/>
            <a:cxnLst/>
            <a:rect r="r" b="b" t="t" l="l"/>
            <a:pathLst>
              <a:path h="4902238" w="4902238">
                <a:moveTo>
                  <a:pt x="0" y="0"/>
                </a:moveTo>
                <a:lnTo>
                  <a:pt x="4902238" y="0"/>
                </a:lnTo>
                <a:lnTo>
                  <a:pt x="4902238" y="4902238"/>
                </a:lnTo>
                <a:lnTo>
                  <a:pt x="0" y="4902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2" id="12" descr="Accès à la page Remerciement et contact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5" id="15" descr="Accès à la page Les restricteurs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8" id="18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1" id="21" descr="Accès à la page Les Booléens 1/2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4" id="24" descr="Accès à la page Astuce de recherche 2/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7" id="27" descr="Accès à la page Astuce de recherche 1/2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30" id="30" descr="Accès à la page Les étapes d'une recherch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3" id="33" descr="Accès à la page Moteur de recherche ou base de donné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6" id="36" descr="Accès à la page L'algorithme de Googl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9" id="39" descr="Accès à la page Fonctionnement de Googl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2" id="42" descr="Accès à la page Présentation de Googl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5" id="45" descr="Accès à la page Classement des moteurs de recherches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8" id="48" descr="Accès à la page Le traçage des recherches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1" id="51" descr="Accès à la page Les moteurs de recherche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4" id="54" descr="Accès au sommaire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7" id="57" descr="Accès à la page de titre">
              <a:hlinkClick r:id="rId2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9" id="59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0">
            <a:off x="415847" y="9040858"/>
            <a:ext cx="17456306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737373"/>
                </a:solidFill>
                <a:latin typeface="Open Dyslexic Bold"/>
              </a:rPr>
              <a:t>Source </a:t>
            </a:r>
            <a:r>
              <a:rPr lang="en-US" sz="2000">
                <a:solidFill>
                  <a:srgbClr val="737373"/>
                </a:solidFill>
                <a:latin typeface="Open Dyslexic"/>
                <a:cs typeface="Open Dyslexic"/>
              </a:rPr>
              <a:t>: BILLON, José, 2023. Parts de marché des moteurs de recherche en 2023 : monde, France, mobile, desktop…. BDM [en ligne]. 8 mars 2023. [Consulté le 25 septembre 2023]. Disponible à l’adresse : </a:t>
            </a:r>
            <a:r>
              <a:rPr lang="en-US" sz="2000" u="sng">
                <a:solidFill>
                  <a:srgbClr val="737373"/>
                </a:solidFill>
                <a:latin typeface="Open Dyslexic"/>
                <a:hlinkClick r:id="rId25" tooltip="https://www.blogdumoderateur.com/parts-marche-moteurs-recherche/"/>
              </a:rPr>
              <a:t>https://www.blogdumoderateur.com/parts-marche-moteurs-recherche/ 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2125721" y="4946864"/>
            <a:ext cx="3584575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Google 91,4%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Bing 4,3%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Yahoo! 1,9%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Ecosia 0,7%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Qwant 0,6%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9575069" y="3259519"/>
            <a:ext cx="8685879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14FBE"/>
                </a:solidFill>
                <a:latin typeface="Open Dyslexic Bold"/>
              </a:rPr>
              <a:t>En France (en part de marché)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14FBE"/>
                </a:solidFill>
                <a:latin typeface="Open Dyslexic Bold"/>
              </a:rPr>
              <a:t>en 2023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047338" y="4946864"/>
            <a:ext cx="4447064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Google 93,1%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</a:t>
            </a:r>
            <a:r>
              <a:rPr lang="en-US" sz="3000">
                <a:solidFill>
                  <a:srgbClr val="000000"/>
                </a:solidFill>
                <a:latin typeface="Open Dyslexic"/>
              </a:rPr>
              <a:t>Bing 2,9%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</a:t>
            </a:r>
            <a:r>
              <a:rPr lang="en-US" sz="3000">
                <a:solidFill>
                  <a:srgbClr val="000000"/>
                </a:solidFill>
                <a:latin typeface="Open Dyslexic"/>
              </a:rPr>
              <a:t>Yahoo! 1,1%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</a:t>
            </a:r>
            <a:r>
              <a:rPr lang="en-US" sz="3000">
                <a:solidFill>
                  <a:srgbClr val="000000"/>
                </a:solidFill>
                <a:latin typeface="Open Dyslexic"/>
              </a:rPr>
              <a:t>Yandex 1%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 </a:t>
            </a:r>
            <a:r>
              <a:rPr lang="en-US" sz="3000">
                <a:solidFill>
                  <a:srgbClr val="000000"/>
                </a:solidFill>
                <a:latin typeface="Open Dyslexic"/>
              </a:rPr>
              <a:t>DuckDuckGo 0,5%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0" y="3259519"/>
            <a:ext cx="8726614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14FBE"/>
                </a:solidFill>
                <a:latin typeface="Open Dyslexic Bold"/>
              </a:rPr>
              <a:t>Dans le monde (en part de marché)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14FBE"/>
                </a:solidFill>
                <a:latin typeface="Open Dyslexic Bold"/>
              </a:rPr>
              <a:t> en 2023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55466" y="1448119"/>
            <a:ext cx="16493315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Classement des moteurs de recherche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22248" y="1074915"/>
            <a:ext cx="12141042" cy="1526393"/>
            <a:chOff x="0" y="0"/>
            <a:chExt cx="3197641" cy="402013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197641" cy="402013"/>
            </a:xfrm>
            <a:custGeom>
              <a:avLst/>
              <a:gdLst/>
              <a:ahLst/>
              <a:cxnLst/>
              <a:rect r="r" b="b" t="t" l="l"/>
              <a:pathLst>
                <a:path h="402013" w="3197641">
                  <a:moveTo>
                    <a:pt x="31883" y="0"/>
                  </a:moveTo>
                  <a:lnTo>
                    <a:pt x="3165757" y="0"/>
                  </a:lnTo>
                  <a:cubicBezTo>
                    <a:pt x="3183366" y="0"/>
                    <a:pt x="3197641" y="14275"/>
                    <a:pt x="3197641" y="31883"/>
                  </a:cubicBezTo>
                  <a:lnTo>
                    <a:pt x="3197641" y="370130"/>
                  </a:lnTo>
                  <a:cubicBezTo>
                    <a:pt x="3197641" y="387738"/>
                    <a:pt x="3183366" y="402013"/>
                    <a:pt x="3165757" y="402013"/>
                  </a:cubicBezTo>
                  <a:lnTo>
                    <a:pt x="31883" y="402013"/>
                  </a:lnTo>
                  <a:cubicBezTo>
                    <a:pt x="23427" y="402013"/>
                    <a:pt x="15318" y="398654"/>
                    <a:pt x="9338" y="392675"/>
                  </a:cubicBezTo>
                  <a:cubicBezTo>
                    <a:pt x="3359" y="386695"/>
                    <a:pt x="0" y="378586"/>
                    <a:pt x="0" y="370130"/>
                  </a:cubicBezTo>
                  <a:lnTo>
                    <a:pt x="0" y="31883"/>
                  </a:lnTo>
                  <a:cubicBezTo>
                    <a:pt x="0" y="14275"/>
                    <a:pt x="14275" y="0"/>
                    <a:pt x="318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197641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3238728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590311" y="9091842"/>
            <a:ext cx="13065198" cy="716756"/>
            <a:chOff x="0" y="0"/>
            <a:chExt cx="3441040" cy="188775"/>
          </a:xfrm>
        </p:grpSpPr>
        <p:sp>
          <p:nvSpPr>
            <p:cNvPr name="Freeform 7" id="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441040" cy="188775"/>
            </a:xfrm>
            <a:custGeom>
              <a:avLst/>
              <a:gdLst/>
              <a:ahLst/>
              <a:cxnLst/>
              <a:rect r="r" b="b" t="t" l="l"/>
              <a:pathLst>
                <a:path h="188775" w="3441040">
                  <a:moveTo>
                    <a:pt x="0" y="0"/>
                  </a:moveTo>
                  <a:lnTo>
                    <a:pt x="3441040" y="0"/>
                  </a:lnTo>
                  <a:lnTo>
                    <a:pt x="3441040" y="188775"/>
                  </a:lnTo>
                  <a:lnTo>
                    <a:pt x="0" y="188775"/>
                  </a:lnTo>
                  <a:close/>
                </a:path>
              </a:pathLst>
            </a:custGeom>
            <a:solidFill>
              <a:srgbClr val="03A8E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441040" cy="22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829047" y="8716144"/>
            <a:ext cx="2225213" cy="1450626"/>
            <a:chOff x="0" y="0"/>
            <a:chExt cx="1246809" cy="812800"/>
          </a:xfrm>
        </p:grpSpPr>
        <p:sp>
          <p:nvSpPr>
            <p:cNvPr name="Freeform 10" id="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246809" cy="812800"/>
            </a:xfrm>
            <a:custGeom>
              <a:avLst/>
              <a:gdLst/>
              <a:ahLst/>
              <a:cxnLst/>
              <a:rect r="r" b="b" t="t" l="l"/>
              <a:pathLst>
                <a:path h="812800" w="1246809">
                  <a:moveTo>
                    <a:pt x="1086789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1086789" y="812800"/>
                  </a:lnTo>
                  <a:lnTo>
                    <a:pt x="1246809" y="652780"/>
                  </a:lnTo>
                  <a:lnTo>
                    <a:pt x="1246809" y="160020"/>
                  </a:lnTo>
                  <a:lnTo>
                    <a:pt x="1086789" y="0"/>
                  </a:lnTo>
                  <a:close/>
                </a:path>
              </a:pathLst>
            </a:custGeom>
            <a:solidFill>
              <a:srgbClr val="FFEFCB"/>
            </a:solidFill>
            <a:ln w="28575" cap="sq">
              <a:solidFill>
                <a:srgbClr val="03A8E8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63500" y="25400"/>
              <a:ext cx="1119809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13" id="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6" id="16" descr="Accès à la page Remerciement et contact">
              <a:hlinkClick r:id="rId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9" id="19" descr="Accès à la page Les restricteurs">
              <a:hlinkClick r:id="rId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22" id="22">
              <a:hlinkClick r:id="rId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5" id="25" descr="Accès à la page Les Booléens 1/2">
              <a:hlinkClick r:id="rId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Astuce de recherche 2/2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31" id="31" descr="Accès à la page Astuce de recherche 1/2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34" id="34" descr="Accès à la page Les étapes d'une recherche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Moteur de recherche ou base de données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L'algorithme de Google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Fonctionnement de Google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Présentation de Googl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9" id="49" descr="Accès à la page Classement des moteurs de recherch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Le traçage des recherches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5" id="55" descr="Accès à la page Les moteurs de recherch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8" id="58" descr="Accès au sommair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61" id="61" descr="Accès à la page de titr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3" id="63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5269426" y="9206507"/>
            <a:ext cx="10102215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EFCB"/>
                </a:solidFill>
                <a:latin typeface="Open Dyslexic"/>
              </a:rPr>
              <a:t>Gmail, Chrome, Google Map, Google Drive, Google Play etc.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922248" y="8879482"/>
            <a:ext cx="2132012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A8E8"/>
                </a:solidFill>
                <a:latin typeface="Open Dyslexic"/>
              </a:rPr>
              <a:t>Nouveaux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A8E8"/>
                </a:solidFill>
                <a:latin typeface="Open Dyslexic"/>
              </a:rPr>
              <a:t>services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46621" y="3200749"/>
            <a:ext cx="17604533" cy="539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Dyslexic"/>
              </a:rPr>
              <a:t>Évolution du nombre de recherches par jour :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1998 à 10 000 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1999 à 3 000 000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2009 à 2,5 milliards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2013 à 3,3 milliards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2016 à 5,5 milliards</a:t>
            </a:r>
          </a:p>
          <a:p>
            <a:pPr>
              <a:lnSpc>
                <a:spcPts val="1400"/>
              </a:lnSpc>
            </a:p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737373"/>
                </a:solidFill>
                <a:latin typeface="Open Dyslexic"/>
              </a:rPr>
              <a:t>Source : SIMON, Bruno Bernard, 2014. </a:t>
            </a:r>
            <a:r>
              <a:rPr lang="en-US" sz="2000">
                <a:solidFill>
                  <a:srgbClr val="737373"/>
                </a:solidFill>
                <a:latin typeface="Open Dyslexic Italics"/>
              </a:rPr>
              <a:t>Vos recherches avec Google</a:t>
            </a:r>
            <a:r>
              <a:rPr lang="en-US" sz="2000">
                <a:solidFill>
                  <a:srgbClr val="737373"/>
                </a:solidFill>
                <a:latin typeface="Open Dyslexic"/>
              </a:rPr>
              <a:t>. Mont Saint-Aignan : Éditions Klog. ISBN 979-10-92272-01-7. </a:t>
            </a:r>
          </a:p>
          <a:p>
            <a:pPr>
              <a:lnSpc>
                <a:spcPts val="1400"/>
              </a:lnSpc>
            </a:pP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14FBE"/>
                </a:solidFill>
                <a:latin typeface="Open Dyslexic"/>
              </a:rPr>
              <a:t>2022 à 8,5 milliards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737373"/>
                </a:solidFill>
                <a:latin typeface="Open Dyslexic"/>
              </a:rPr>
              <a:t>Source : COËFFÉ, Thomas, 2023. Chiffres Google – 2023, 27 juillet 2023. </a:t>
            </a:r>
            <a:r>
              <a:rPr lang="en-US" sz="2000">
                <a:solidFill>
                  <a:srgbClr val="737373"/>
                </a:solidFill>
                <a:latin typeface="Open Dyslexic Italics"/>
              </a:rPr>
              <a:t>BDM </a:t>
            </a:r>
            <a:r>
              <a:rPr lang="en-US" sz="2000">
                <a:solidFill>
                  <a:srgbClr val="737373"/>
                </a:solidFill>
                <a:latin typeface="Open Dyslexic"/>
              </a:rPr>
              <a:t>[en ligne]. [Consulté le 25 septembre 2023]. Disponible à l’adresse : </a:t>
            </a:r>
            <a:r>
              <a:rPr lang="en-US" sz="2000" u="sng">
                <a:solidFill>
                  <a:srgbClr val="737373"/>
                </a:solidFill>
                <a:latin typeface="Open Dyslexic"/>
                <a:hlinkClick r:id="rId21" tooltip="https://www.blogdumoderateur.com/chiffres-google/"/>
              </a:rPr>
              <a:t>https://www.blogdumoderateur.com/chiffres-google/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3678181" y="1218231"/>
            <a:ext cx="1093163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Présentation de</a:t>
            </a:r>
            <a:r>
              <a:rPr lang="en-US" sz="6000">
                <a:solidFill>
                  <a:srgbClr val="4429DF"/>
                </a:solidFill>
                <a:latin typeface="Open Dyslexic Bold"/>
              </a:rPr>
              <a:t> </a:t>
            </a:r>
            <a:r>
              <a:rPr lang="en-US" sz="6000">
                <a:solidFill>
                  <a:srgbClr val="FFFFFF"/>
                </a:solidFill>
                <a:latin typeface="Open Dyslexic Bold"/>
              </a:rPr>
              <a:t>Google</a:t>
            </a:r>
          </a:p>
        </p:txBody>
      </p:sp>
      <p:sp>
        <p:nvSpPr>
          <p:cNvPr name="Freeform 68" id="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0985477" y="1177298"/>
            <a:ext cx="3624342" cy="1321628"/>
          </a:xfrm>
          <a:custGeom>
            <a:avLst/>
            <a:gdLst/>
            <a:ahLst/>
            <a:cxnLst/>
            <a:rect r="r" b="b" t="t" l="l"/>
            <a:pathLst>
              <a:path h="1321628" w="3624342">
                <a:moveTo>
                  <a:pt x="0" y="0"/>
                </a:moveTo>
                <a:lnTo>
                  <a:pt x="3624342" y="0"/>
                </a:lnTo>
                <a:lnTo>
                  <a:pt x="3624342" y="1321628"/>
                </a:lnTo>
                <a:lnTo>
                  <a:pt x="0" y="13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167421"/>
            <a:ext cx="4672428" cy="3563019"/>
            <a:chOff x="0" y="0"/>
            <a:chExt cx="1201829" cy="916470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201829" cy="916470"/>
            </a:xfrm>
            <a:custGeom>
              <a:avLst/>
              <a:gdLst/>
              <a:ahLst/>
              <a:cxnLst/>
              <a:rect r="r" b="b" t="t" l="l"/>
              <a:pathLst>
                <a:path h="916470" w="1201829">
                  <a:moveTo>
                    <a:pt x="600914" y="0"/>
                  </a:moveTo>
                  <a:cubicBezTo>
                    <a:pt x="269038" y="0"/>
                    <a:pt x="0" y="205159"/>
                    <a:pt x="0" y="458235"/>
                  </a:cubicBezTo>
                  <a:cubicBezTo>
                    <a:pt x="0" y="711311"/>
                    <a:pt x="269038" y="916470"/>
                    <a:pt x="600914" y="916470"/>
                  </a:cubicBezTo>
                  <a:cubicBezTo>
                    <a:pt x="932790" y="916470"/>
                    <a:pt x="1201829" y="711311"/>
                    <a:pt x="1201829" y="458235"/>
                  </a:cubicBezTo>
                  <a:cubicBezTo>
                    <a:pt x="1201829" y="205159"/>
                    <a:pt x="932790" y="0"/>
                    <a:pt x="600914" y="0"/>
                  </a:cubicBezTo>
                  <a:close/>
                </a:path>
              </a:pathLst>
            </a:custGeom>
            <a:solidFill>
              <a:srgbClr val="E9E0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2671" y="47819"/>
              <a:ext cx="976486" cy="782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64654" y="1074915"/>
            <a:ext cx="13227579" cy="1526393"/>
            <a:chOff x="0" y="0"/>
            <a:chExt cx="3483807" cy="402013"/>
          </a:xfrm>
        </p:grpSpPr>
        <p:sp>
          <p:nvSpPr>
            <p:cNvPr name="Freeform 6" id="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483807" cy="402013"/>
            </a:xfrm>
            <a:custGeom>
              <a:avLst/>
              <a:gdLst/>
              <a:ahLst/>
              <a:cxnLst/>
              <a:rect r="r" b="b" t="t" l="l"/>
              <a:pathLst>
                <a:path h="402013" w="3483807">
                  <a:moveTo>
                    <a:pt x="29264" y="0"/>
                  </a:moveTo>
                  <a:lnTo>
                    <a:pt x="3454542" y="0"/>
                  </a:lnTo>
                  <a:cubicBezTo>
                    <a:pt x="3462304" y="0"/>
                    <a:pt x="3469747" y="3083"/>
                    <a:pt x="3475236" y="8571"/>
                  </a:cubicBezTo>
                  <a:cubicBezTo>
                    <a:pt x="3480724" y="14059"/>
                    <a:pt x="3483807" y="21503"/>
                    <a:pt x="3483807" y="29264"/>
                  </a:cubicBezTo>
                  <a:lnTo>
                    <a:pt x="3483807" y="372749"/>
                  </a:lnTo>
                  <a:cubicBezTo>
                    <a:pt x="3483807" y="380510"/>
                    <a:pt x="3480724" y="387954"/>
                    <a:pt x="3475236" y="393442"/>
                  </a:cubicBezTo>
                  <a:cubicBezTo>
                    <a:pt x="3469747" y="398930"/>
                    <a:pt x="3462304" y="402013"/>
                    <a:pt x="3454542" y="402013"/>
                  </a:cubicBezTo>
                  <a:lnTo>
                    <a:pt x="29264" y="402013"/>
                  </a:lnTo>
                  <a:cubicBezTo>
                    <a:pt x="21503" y="402013"/>
                    <a:pt x="14059" y="398930"/>
                    <a:pt x="8571" y="393442"/>
                  </a:cubicBezTo>
                  <a:cubicBezTo>
                    <a:pt x="3083" y="387954"/>
                    <a:pt x="0" y="380510"/>
                    <a:pt x="0" y="372749"/>
                  </a:cubicBezTo>
                  <a:lnTo>
                    <a:pt x="0" y="29264"/>
                  </a:lnTo>
                  <a:cubicBezTo>
                    <a:pt x="0" y="21503"/>
                    <a:pt x="3083" y="14059"/>
                    <a:pt x="8571" y="8571"/>
                  </a:cubicBezTo>
                  <a:cubicBezTo>
                    <a:pt x="14059" y="3083"/>
                    <a:pt x="21503" y="0"/>
                    <a:pt x="292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483807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46227" y="2782147"/>
            <a:ext cx="6289828" cy="4910140"/>
            <a:chOff x="0" y="0"/>
            <a:chExt cx="1237336" cy="965924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237336" cy="965924"/>
            </a:xfrm>
            <a:custGeom>
              <a:avLst/>
              <a:gdLst/>
              <a:ahLst/>
              <a:cxnLst/>
              <a:rect r="r" b="b" t="t" l="l"/>
              <a:pathLst>
                <a:path h="965924" w="1237336">
                  <a:moveTo>
                    <a:pt x="618668" y="0"/>
                  </a:moveTo>
                  <a:cubicBezTo>
                    <a:pt x="276987" y="0"/>
                    <a:pt x="0" y="216229"/>
                    <a:pt x="0" y="482962"/>
                  </a:cubicBezTo>
                  <a:cubicBezTo>
                    <a:pt x="0" y="749694"/>
                    <a:pt x="276987" y="965924"/>
                    <a:pt x="618668" y="965924"/>
                  </a:cubicBezTo>
                  <a:cubicBezTo>
                    <a:pt x="960349" y="965924"/>
                    <a:pt x="1237336" y="749694"/>
                    <a:pt x="1237336" y="482962"/>
                  </a:cubicBezTo>
                  <a:cubicBezTo>
                    <a:pt x="1237336" y="216229"/>
                    <a:pt x="960349" y="0"/>
                    <a:pt x="618668" y="0"/>
                  </a:cubicBezTo>
                  <a:close/>
                </a:path>
              </a:pathLst>
            </a:custGeom>
            <a:solidFill>
              <a:srgbClr val="FFEFC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6000" y="52455"/>
              <a:ext cx="1005336" cy="8229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1" id="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true">
            <a:off x="11064811" y="6713841"/>
            <a:ext cx="948936" cy="988078"/>
          </a:xfrm>
          <a:prstGeom prst="line">
            <a:avLst/>
          </a:prstGeom>
          <a:ln cap="rnd" w="76200">
            <a:solidFill>
              <a:srgbClr val="214FB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2" id="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37174" y="7396095"/>
            <a:ext cx="183358" cy="1357630"/>
          </a:xfrm>
          <a:prstGeom prst="line">
            <a:avLst/>
          </a:prstGeom>
          <a:ln cap="rnd" w="76200">
            <a:solidFill>
              <a:srgbClr val="214FB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3" id="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65687" y="6686618"/>
            <a:ext cx="1191359" cy="676344"/>
          </a:xfrm>
          <a:prstGeom prst="line">
            <a:avLst/>
          </a:prstGeom>
          <a:ln cap="rnd" w="76200">
            <a:solidFill>
              <a:srgbClr val="214FB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4" id="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true">
            <a:off x="15989827" y="4807671"/>
            <a:ext cx="1061959" cy="865460"/>
          </a:xfrm>
          <a:prstGeom prst="line">
            <a:avLst/>
          </a:prstGeom>
          <a:ln cap="rnd" w="76200">
            <a:solidFill>
              <a:srgbClr val="214FBE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5" id="15"/>
          <p:cNvGrpSpPr/>
          <p:nvPr/>
        </p:nvGrpSpPr>
        <p:grpSpPr>
          <a:xfrm rot="0">
            <a:off x="11064811" y="4778137"/>
            <a:ext cx="6011045" cy="2685635"/>
            <a:chOff x="0" y="0"/>
            <a:chExt cx="972761" cy="434613"/>
          </a:xfrm>
        </p:grpSpPr>
        <p:sp>
          <p:nvSpPr>
            <p:cNvPr name="Freeform 16" id="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972760" cy="434613"/>
            </a:xfrm>
            <a:custGeom>
              <a:avLst/>
              <a:gdLst/>
              <a:ahLst/>
              <a:cxnLst/>
              <a:rect r="r" b="b" t="t" l="l"/>
              <a:pathLst>
                <a:path h="434613" w="972760">
                  <a:moveTo>
                    <a:pt x="486380" y="0"/>
                  </a:moveTo>
                  <a:cubicBezTo>
                    <a:pt x="217760" y="0"/>
                    <a:pt x="0" y="97291"/>
                    <a:pt x="0" y="217307"/>
                  </a:cubicBezTo>
                  <a:cubicBezTo>
                    <a:pt x="0" y="337322"/>
                    <a:pt x="217760" y="434613"/>
                    <a:pt x="486380" y="434613"/>
                  </a:cubicBezTo>
                  <a:cubicBezTo>
                    <a:pt x="755001" y="434613"/>
                    <a:pt x="972760" y="337322"/>
                    <a:pt x="972760" y="217307"/>
                  </a:cubicBezTo>
                  <a:cubicBezTo>
                    <a:pt x="972760" y="97291"/>
                    <a:pt x="755001" y="0"/>
                    <a:pt x="486380" y="0"/>
                  </a:cubicBezTo>
                  <a:close/>
                </a:path>
              </a:pathLst>
            </a:custGeom>
            <a:solidFill>
              <a:srgbClr val="C8BCD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91196" y="2645"/>
              <a:ext cx="790368" cy="391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2532088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428026" y="4670546"/>
            <a:ext cx="1697637" cy="2530354"/>
          </a:xfrm>
          <a:custGeom>
            <a:avLst/>
            <a:gdLst/>
            <a:ahLst/>
            <a:cxnLst/>
            <a:rect r="r" b="b" t="t" l="l"/>
            <a:pathLst>
              <a:path h="2530354" w="1697637">
                <a:moveTo>
                  <a:pt x="0" y="0"/>
                </a:moveTo>
                <a:lnTo>
                  <a:pt x="1697637" y="0"/>
                </a:lnTo>
                <a:lnTo>
                  <a:pt x="1697637" y="2530354"/>
                </a:lnTo>
                <a:lnTo>
                  <a:pt x="0" y="253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6248699" y="5305193"/>
            <a:ext cx="2388292" cy="1895707"/>
          </a:xfrm>
          <a:custGeom>
            <a:avLst/>
            <a:gdLst/>
            <a:ahLst/>
            <a:cxnLst/>
            <a:rect r="r" b="b" t="t" l="l"/>
            <a:pathLst>
              <a:path h="1895707" w="2388292">
                <a:moveTo>
                  <a:pt x="0" y="0"/>
                </a:moveTo>
                <a:lnTo>
                  <a:pt x="2388292" y="0"/>
                </a:lnTo>
                <a:lnTo>
                  <a:pt x="2388292" y="1895707"/>
                </a:lnTo>
                <a:lnTo>
                  <a:pt x="0" y="18957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2713694" y="4057176"/>
            <a:ext cx="2289191" cy="1615956"/>
            <a:chOff x="0" y="0"/>
            <a:chExt cx="3052254" cy="2154608"/>
          </a:xfrm>
        </p:grpSpPr>
        <p:sp>
          <p:nvSpPr>
            <p:cNvPr name="Freeform 22" id="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1093949"/>
              <a:ext cx="3052254" cy="1060658"/>
            </a:xfrm>
            <a:custGeom>
              <a:avLst/>
              <a:gdLst/>
              <a:ahLst/>
              <a:cxnLst/>
              <a:rect r="r" b="b" t="t" l="l"/>
              <a:pathLst>
                <a:path h="1060658" w="3052254">
                  <a:moveTo>
                    <a:pt x="0" y="0"/>
                  </a:moveTo>
                  <a:lnTo>
                    <a:pt x="3052254" y="0"/>
                  </a:lnTo>
                  <a:lnTo>
                    <a:pt x="3052254" y="1060659"/>
                  </a:lnTo>
                  <a:lnTo>
                    <a:pt x="0" y="1060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3" id="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1066246" y="0"/>
              <a:ext cx="919762" cy="1156933"/>
            </a:xfrm>
            <a:custGeom>
              <a:avLst/>
              <a:gdLst/>
              <a:ahLst/>
              <a:cxnLst/>
              <a:rect r="r" b="b" t="t" l="l"/>
              <a:pathLst>
                <a:path h="1156933" w="919762">
                  <a:moveTo>
                    <a:pt x="0" y="0"/>
                  </a:moveTo>
                  <a:lnTo>
                    <a:pt x="919762" y="0"/>
                  </a:lnTo>
                  <a:lnTo>
                    <a:pt x="919762" y="1156933"/>
                  </a:lnTo>
                  <a:lnTo>
                    <a:pt x="0" y="115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25" id="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Remerciement et contact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31" id="31" descr="Accès à la page Les restricteurs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34" id="34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Les Booléens 1/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Astuce de recherche 2/2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Astuce de recherche 1/2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Les étapes d'une recherche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49" id="49" descr="Accès à la page Moteur de recherche ou base de données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L'algorithme de Googl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55" id="55" descr="Accès à la page Fonctionnement de Googl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58" id="58" descr="Accès à la page Présentation de Googl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61" id="61" descr="Accès à la page Classement des moteurs de recherches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64" id="64" descr="Accès à la page Le traçage des recherches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67" id="67" descr="Accès à la page Les moteurs de recherche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70" id="70" descr="Accès au sommaire">
              <a:hlinkClick r:id="rId2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73" id="73" descr="Accès à la page de titre">
              <a:hlinkClick r:id="rId2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5" id="75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TextBox 76" id="76"/>
          <p:cNvSpPr txBox="true"/>
          <p:nvPr/>
        </p:nvSpPr>
        <p:spPr>
          <a:xfrm rot="0">
            <a:off x="15150874" y="3336925"/>
            <a:ext cx="3137126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De la </a:t>
            </a:r>
            <a:r>
              <a:rPr lang="en-US" sz="2499">
                <a:solidFill>
                  <a:srgbClr val="214FBE"/>
                </a:solidFill>
                <a:latin typeface="Open Dyslexic Bold"/>
              </a:rPr>
              <a:t>mise en forme</a:t>
            </a:r>
            <a:r>
              <a:rPr lang="en-US" sz="2499">
                <a:solidFill>
                  <a:srgbClr val="000000"/>
                </a:solidFill>
                <a:latin typeface="Open Dyslexic"/>
              </a:rPr>
              <a:t> des mots dans la page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4941512" y="7425672"/>
            <a:ext cx="3137126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De la </a:t>
            </a:r>
            <a:r>
              <a:rPr lang="en-US" sz="2499">
                <a:solidFill>
                  <a:srgbClr val="214FBE"/>
                </a:solidFill>
                <a:latin typeface="Open Dyslexic Bold"/>
              </a:rPr>
              <a:t>proximité</a:t>
            </a:r>
            <a:r>
              <a:rPr lang="en-US" sz="2499">
                <a:solidFill>
                  <a:srgbClr val="000000"/>
                </a:solidFill>
                <a:latin typeface="Open Dyslexic"/>
              </a:rPr>
              <a:t> des termes (si plusieurs mots recherchés)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2013747" y="8720724"/>
            <a:ext cx="3137126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De la </a:t>
            </a:r>
            <a:r>
              <a:rPr lang="en-US" sz="2499">
                <a:solidFill>
                  <a:srgbClr val="214FBE"/>
                </a:solidFill>
                <a:latin typeface="Open Dyslexic Bold"/>
              </a:rPr>
              <a:t>place </a:t>
            </a:r>
            <a:r>
              <a:rPr lang="en-US" sz="2499">
                <a:solidFill>
                  <a:srgbClr val="000000"/>
                </a:solidFill>
                <a:latin typeface="Open Dyslexic"/>
              </a:rPr>
              <a:t>du mot recherché dans la page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8636991" y="8095249"/>
            <a:ext cx="3536186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Du</a:t>
            </a:r>
            <a:r>
              <a:rPr lang="en-US" sz="2499">
                <a:solidFill>
                  <a:srgbClr val="214FBE"/>
                </a:solidFill>
                <a:latin typeface="Open Dyslexic"/>
              </a:rPr>
              <a:t> </a:t>
            </a:r>
            <a:r>
              <a:rPr lang="en-US" sz="2499">
                <a:solidFill>
                  <a:srgbClr val="214FBE"/>
                </a:solidFill>
                <a:latin typeface="Open Dyslexic Bold"/>
              </a:rPr>
              <a:t>nombre</a:t>
            </a:r>
            <a:r>
              <a:rPr lang="en-US" sz="2499">
                <a:solidFill>
                  <a:srgbClr val="4429DF"/>
                </a:solidFill>
                <a:latin typeface="Open Dyslexic Bold"/>
              </a:rPr>
              <a:t> </a:t>
            </a:r>
            <a:r>
              <a:rPr lang="en-US" sz="2499">
                <a:solidFill>
                  <a:srgbClr val="000000"/>
                </a:solidFill>
                <a:latin typeface="Open Dyslexic"/>
              </a:rPr>
              <a:t>de fois que le terme apparaît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0888455" y="5792889"/>
            <a:ext cx="5939669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214FBE"/>
                </a:solidFill>
                <a:latin typeface="Open Dyslexic Bold"/>
              </a:rPr>
              <a:t>Classement des pages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en fonction :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4996910" y="3308350"/>
            <a:ext cx="5203628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214FBE"/>
                </a:solidFill>
                <a:latin typeface="Open Dyslexic Bold"/>
              </a:rPr>
              <a:t>Recherche les mots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 de la requête dans les pages indexées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373006" y="7134225"/>
            <a:ext cx="3889268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214FBE"/>
                </a:solidFill>
                <a:latin typeface="Open Dyslexic Bold"/>
              </a:rPr>
              <a:t>Expore le web</a:t>
            </a:r>
            <a:r>
              <a:rPr lang="en-US" sz="3499">
                <a:solidFill>
                  <a:srgbClr val="193193"/>
                </a:solidFill>
                <a:latin typeface="Open Dyslexic"/>
              </a:rPr>
              <a:t>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à la recherche de nouvelles pages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2951721" y="1257087"/>
            <a:ext cx="1191631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Fonctionnement de</a:t>
            </a:r>
            <a:r>
              <a:rPr lang="en-US" sz="6000">
                <a:solidFill>
                  <a:srgbClr val="4429DF"/>
                </a:solidFill>
                <a:latin typeface="Open Dyslexic Bold"/>
              </a:rPr>
              <a:t> </a:t>
            </a:r>
            <a:r>
              <a:rPr lang="en-US" sz="6000">
                <a:solidFill>
                  <a:srgbClr val="FFFFFF"/>
                </a:solidFill>
                <a:latin typeface="Open Dyslexic Bold"/>
              </a:rPr>
              <a:t>Google</a:t>
            </a:r>
          </a:p>
        </p:txBody>
      </p:sp>
      <p:sp>
        <p:nvSpPr>
          <p:cNvPr name="Freeform 84" id="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1350504" y="1184396"/>
            <a:ext cx="3624342" cy="1321628"/>
          </a:xfrm>
          <a:custGeom>
            <a:avLst/>
            <a:gdLst/>
            <a:ahLst/>
            <a:cxnLst/>
            <a:rect r="r" b="b" t="t" l="l"/>
            <a:pathLst>
              <a:path h="1321628" w="3624342">
                <a:moveTo>
                  <a:pt x="0" y="0"/>
                </a:moveTo>
                <a:lnTo>
                  <a:pt x="3624342" y="0"/>
                </a:lnTo>
                <a:lnTo>
                  <a:pt x="3624342" y="1321628"/>
                </a:lnTo>
                <a:lnTo>
                  <a:pt x="0" y="13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83171" y="1074915"/>
            <a:ext cx="12351339" cy="1526393"/>
            <a:chOff x="0" y="0"/>
            <a:chExt cx="3253028" cy="402013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3253028" cy="402013"/>
            </a:xfrm>
            <a:custGeom>
              <a:avLst/>
              <a:gdLst/>
              <a:ahLst/>
              <a:cxnLst/>
              <a:rect r="r" b="b" t="t" l="l"/>
              <a:pathLst>
                <a:path h="402013" w="3253028">
                  <a:moveTo>
                    <a:pt x="31340" y="0"/>
                  </a:moveTo>
                  <a:lnTo>
                    <a:pt x="3221687" y="0"/>
                  </a:lnTo>
                  <a:cubicBezTo>
                    <a:pt x="3238996" y="0"/>
                    <a:pt x="3253028" y="14032"/>
                    <a:pt x="3253028" y="31340"/>
                  </a:cubicBezTo>
                  <a:lnTo>
                    <a:pt x="3253028" y="370673"/>
                  </a:lnTo>
                  <a:cubicBezTo>
                    <a:pt x="3253028" y="387981"/>
                    <a:pt x="3238996" y="402013"/>
                    <a:pt x="3221687" y="402013"/>
                  </a:cubicBezTo>
                  <a:lnTo>
                    <a:pt x="31340" y="402013"/>
                  </a:lnTo>
                  <a:cubicBezTo>
                    <a:pt x="14032" y="402013"/>
                    <a:pt x="0" y="387981"/>
                    <a:pt x="0" y="370673"/>
                  </a:cubicBezTo>
                  <a:lnTo>
                    <a:pt x="0" y="31340"/>
                  </a:lnTo>
                  <a:cubicBezTo>
                    <a:pt x="0" y="14032"/>
                    <a:pt x="14032" y="0"/>
                    <a:pt x="313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253028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3258840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3599408" y="4447339"/>
            <a:ext cx="4093777" cy="4154501"/>
          </a:xfrm>
          <a:custGeom>
            <a:avLst/>
            <a:gdLst/>
            <a:ahLst/>
            <a:cxnLst/>
            <a:rect r="r" b="b" t="t" l="l"/>
            <a:pathLst>
              <a:path h="4154501" w="4093777">
                <a:moveTo>
                  <a:pt x="0" y="0"/>
                </a:moveTo>
                <a:lnTo>
                  <a:pt x="4093778" y="0"/>
                </a:lnTo>
                <a:lnTo>
                  <a:pt x="4093778" y="4154501"/>
                </a:lnTo>
                <a:lnTo>
                  <a:pt x="0" y="415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66302" y="2215635"/>
            <a:ext cx="4077000" cy="4463408"/>
          </a:xfrm>
          <a:custGeom>
            <a:avLst/>
            <a:gdLst/>
            <a:ahLst/>
            <a:cxnLst/>
            <a:rect r="r" b="b" t="t" l="l"/>
            <a:pathLst>
              <a:path h="4463408" w="4077000">
                <a:moveTo>
                  <a:pt x="0" y="0"/>
                </a:moveTo>
                <a:lnTo>
                  <a:pt x="4077000" y="0"/>
                </a:lnTo>
                <a:lnTo>
                  <a:pt x="4077000" y="4463408"/>
                </a:lnTo>
                <a:lnTo>
                  <a:pt x="0" y="446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69323" y="6215923"/>
            <a:ext cx="3856404" cy="2773441"/>
          </a:xfrm>
          <a:custGeom>
            <a:avLst/>
            <a:gdLst/>
            <a:ahLst/>
            <a:cxnLst/>
            <a:rect r="r" b="b" t="t" l="l"/>
            <a:pathLst>
              <a:path h="2773441" w="3856404">
                <a:moveTo>
                  <a:pt x="0" y="0"/>
                </a:moveTo>
                <a:lnTo>
                  <a:pt x="3856404" y="0"/>
                </a:lnTo>
                <a:lnTo>
                  <a:pt x="3856404" y="2773441"/>
                </a:lnTo>
                <a:lnTo>
                  <a:pt x="0" y="2773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2309">
            <a:off x="504468" y="6646251"/>
            <a:ext cx="7907013" cy="2726556"/>
          </a:xfrm>
          <a:custGeom>
            <a:avLst/>
            <a:gdLst/>
            <a:ahLst/>
            <a:cxnLst/>
            <a:rect r="r" b="b" t="t" l="l"/>
            <a:pathLst>
              <a:path h="2726556" w="7907013">
                <a:moveTo>
                  <a:pt x="0" y="0"/>
                </a:moveTo>
                <a:lnTo>
                  <a:pt x="7907013" y="0"/>
                </a:lnTo>
                <a:lnTo>
                  <a:pt x="7907013" y="2726556"/>
                </a:lnTo>
                <a:lnTo>
                  <a:pt x="0" y="27265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9144000" y="4111538"/>
            <a:ext cx="2031256" cy="576403"/>
          </a:xfrm>
          <a:prstGeom prst="line">
            <a:avLst/>
          </a:prstGeom>
          <a:ln cap="flat" w="38100">
            <a:solidFill>
              <a:srgbClr val="214FBE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 flipH="true">
            <a:off x="6556312" y="4111538"/>
            <a:ext cx="2587688" cy="576403"/>
          </a:xfrm>
          <a:prstGeom prst="line">
            <a:avLst/>
          </a:prstGeom>
          <a:ln cap="flat" w="38100">
            <a:solidFill>
              <a:srgbClr val="214FBE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2" id="12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13" id="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6" id="16" descr="Accès à la page Remerciement et contact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9" id="19" descr="Accès à la page Les restricteurs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22" id="2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5" id="25" descr="Accès à la page Les Booléens 1/2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8" id="28" descr="Accès à la page Astuce de recherche 2/2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31" id="31" descr="Accès à la page Astuce de recherche 1/2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34" id="34" descr="Accès à la page Les étapes d'une recherch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7" id="37" descr="Accès à la page Moteur de recherche ou base de données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40" id="40" descr="Accès à la page L'algorithme de Googl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43" id="43" descr="Accès à la page Fonctionnement de Google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6" id="46" descr="Accès à la page Présentation de Google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9" id="49" descr="Accès à la page Classement des moteurs de recherches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52" id="52" descr="Accès à la page Le traçage des recherches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5" id="55" descr="Accès à la page Les moteurs de recherche">
              <a:hlinkClick r:id="rId2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8" id="58" descr="Accès au sommaire">
              <a:hlinkClick r:id="rId2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61" id="61" descr="Accès à la page de titre">
              <a:hlinkClick r:id="rId2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3" id="63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415847" y="9040858"/>
            <a:ext cx="17456306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737373"/>
                </a:solidFill>
                <a:latin typeface="Open Dyslexic Bold"/>
              </a:rPr>
              <a:t>Source </a:t>
            </a:r>
            <a:r>
              <a:rPr lang="en-US" sz="2000">
                <a:solidFill>
                  <a:srgbClr val="737373"/>
                </a:solidFill>
                <a:latin typeface="Open Dyslexic"/>
              </a:rPr>
              <a:t>: </a:t>
            </a:r>
            <a:r>
              <a:rPr lang="en-US" sz="2000" u="sng">
                <a:solidFill>
                  <a:srgbClr val="737373"/>
                </a:solidFill>
                <a:latin typeface="Open Dyslexic"/>
                <a:hlinkClick r:id="rId27" tooltip="https://www.blogdumoderateur.com/parts-marche-moteurs-recherche/"/>
              </a:rPr>
              <a:t> MOHSIN, Maryam, 2023. 10 Google Search Statistics You Need to Know in 2023, 13 janvier 2023. </a:t>
            </a:r>
            <a:r>
              <a:rPr lang="en-US" sz="2000" u="sng">
                <a:solidFill>
                  <a:srgbClr val="737373"/>
                </a:solidFill>
                <a:latin typeface="Open Dyslexic Italics"/>
                <a:hlinkClick r:id="rId28" tooltip="https://www.blogdumoderateur.com/parts-marche-moteurs-recherche/"/>
              </a:rPr>
              <a:t>Oberlo </a:t>
            </a:r>
            <a:r>
              <a:rPr lang="en-US" sz="2000" u="sng">
                <a:solidFill>
                  <a:srgbClr val="737373"/>
                </a:solidFill>
                <a:latin typeface="Open Dyslexic"/>
                <a:hlinkClick r:id="rId29" tooltip="https://www.blogdumoderateur.com/parts-marche-moteurs-recherche/"/>
              </a:rPr>
              <a:t>[en ligne]. [Consulté le 25 septembre 2023]. Disponible à l’adresse : https://www.oberlo.com/blog/google-search-statistics</a:t>
            </a:r>
            <a:r>
              <a:rPr lang="en-US" sz="2000">
                <a:solidFill>
                  <a:srgbClr val="737373"/>
                </a:solidFill>
                <a:latin typeface="Open Dyslexic"/>
              </a:rPr>
              <a:t>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737373"/>
                </a:solidFill>
                <a:latin typeface="Open Dyslexic"/>
              </a:rPr>
              <a:t>Source de l’image : Wikipédia. Disponible à l’adresse : </a:t>
            </a:r>
            <a:r>
              <a:rPr lang="en-US" sz="2000" u="sng">
                <a:solidFill>
                  <a:srgbClr val="737373"/>
                </a:solidFill>
                <a:latin typeface="Open Dyslexic"/>
                <a:hlinkClick r:id="rId30" tooltip="https://commons.wikimedia.org/wiki/File:PageRank-hi-res.png"/>
              </a:rPr>
              <a:t>https://commons.wikimedia.org/wiki/File:PageRank-hi-res.png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3831611" y="6177823"/>
            <a:ext cx="3494998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Dyslexic"/>
              </a:rPr>
              <a:t>Plus un site est cité et fréquenté plus il est considéré comme important par Google.</a:t>
            </a:r>
          </a:p>
        </p:txBody>
      </p:sp>
      <p:sp>
        <p:nvSpPr>
          <p:cNvPr name="Freeform 66" id="66" descr="Bon à savoir"/>
          <p:cNvSpPr/>
          <p:nvPr/>
        </p:nvSpPr>
        <p:spPr>
          <a:xfrm flipH="false" flipV="false" rot="0">
            <a:off x="15125789" y="5183241"/>
            <a:ext cx="966348" cy="852144"/>
          </a:xfrm>
          <a:custGeom>
            <a:avLst/>
            <a:gdLst/>
            <a:ahLst/>
            <a:cxnLst/>
            <a:rect r="r" b="b" t="t" l="l"/>
            <a:pathLst>
              <a:path h="852144" w="966348">
                <a:moveTo>
                  <a:pt x="0" y="0"/>
                </a:moveTo>
                <a:lnTo>
                  <a:pt x="966348" y="0"/>
                </a:lnTo>
                <a:lnTo>
                  <a:pt x="966348" y="852144"/>
                </a:lnTo>
                <a:lnTo>
                  <a:pt x="0" y="85214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7" id="67"/>
          <p:cNvSpPr txBox="true"/>
          <p:nvPr/>
        </p:nvSpPr>
        <p:spPr>
          <a:xfrm rot="0">
            <a:off x="883503" y="7345954"/>
            <a:ext cx="7245304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2"/>
                </a:solidFill>
                <a:latin typeface="Open Dyslexic"/>
              </a:rPr>
              <a:t>Conséquence : </a:t>
            </a:r>
            <a:r>
              <a:rPr lang="en-US" sz="2499">
                <a:solidFill>
                  <a:srgbClr val="FF3B3B"/>
                </a:solidFill>
                <a:latin typeface="Open Dyslexic"/>
              </a:rPr>
              <a:t>invisibilité </a:t>
            </a:r>
            <a:r>
              <a:rPr lang="en-US" sz="2499">
                <a:solidFill>
                  <a:srgbClr val="000002"/>
                </a:solidFill>
                <a:latin typeface="Open Dyslexic"/>
              </a:rPr>
              <a:t>des résultats moins bien classés, </a:t>
            </a:r>
            <a:r>
              <a:rPr lang="en-US" sz="2499">
                <a:solidFill>
                  <a:srgbClr val="FF3B3B"/>
                </a:solidFill>
                <a:latin typeface="Open Dyslexic"/>
              </a:rPr>
              <a:t>0,63%</a:t>
            </a:r>
            <a:r>
              <a:rPr lang="en-US" sz="2499">
                <a:solidFill>
                  <a:srgbClr val="000002"/>
                </a:solidFill>
                <a:latin typeface="Open Dyslexic"/>
              </a:rPr>
              <a:t> des utilisateurs vont sur la page 2 de résultats Google.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8979704" y="4621266"/>
            <a:ext cx="439110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Le nombre de </a:t>
            </a:r>
            <a:r>
              <a:rPr lang="en-US" sz="3000">
                <a:solidFill>
                  <a:srgbClr val="214FBE"/>
                </a:solidFill>
                <a:latin typeface="Open Dyslexic Bold"/>
              </a:rPr>
              <a:t>visites</a:t>
            </a:r>
            <a:r>
              <a:rPr lang="en-US" sz="3000">
                <a:solidFill>
                  <a:srgbClr val="000000"/>
                </a:solidFill>
                <a:latin typeface="Open Dyslexic"/>
              </a:rPr>
              <a:t> sur la page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360760" y="4621266"/>
            <a:ext cx="439110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Le nombre de </a:t>
            </a:r>
            <a:r>
              <a:rPr lang="en-US" sz="3000">
                <a:solidFill>
                  <a:srgbClr val="214FBE"/>
                </a:solidFill>
                <a:latin typeface="Open Dyslexic Bold"/>
              </a:rPr>
              <a:t>liens</a:t>
            </a:r>
            <a:r>
              <a:rPr lang="en-US" sz="3000">
                <a:solidFill>
                  <a:srgbClr val="000000"/>
                </a:solidFill>
                <a:latin typeface="Open Dyslexic"/>
              </a:rPr>
              <a:t> vers la page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5303044" y="2974888"/>
            <a:ext cx="7681912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214FBE"/>
                </a:solidFill>
                <a:latin typeface="Open Dyslexic Bold"/>
              </a:rPr>
              <a:t>Principe de PageRank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Dyslexic"/>
              </a:rPr>
              <a:t>Importance de la page évaluée selon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748303" y="3830293"/>
            <a:ext cx="3214602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Dyslexic"/>
              </a:rPr>
              <a:t>A</a:t>
            </a:r>
            <a:r>
              <a:rPr lang="en-US" sz="2499">
                <a:solidFill>
                  <a:srgbClr val="000000"/>
                </a:solidFill>
                <a:latin typeface="Open Dyslexic"/>
              </a:rPr>
              <a:t>lgorithme Google qui mesure la </a:t>
            </a:r>
            <a:r>
              <a:rPr lang="en-US" sz="2499">
                <a:solidFill>
                  <a:srgbClr val="65C8E8"/>
                </a:solidFill>
                <a:latin typeface="Open Dyslexic Bold"/>
              </a:rPr>
              <a:t>popularité </a:t>
            </a:r>
            <a:r>
              <a:rPr lang="en-US" sz="2499">
                <a:solidFill>
                  <a:srgbClr val="000000"/>
                </a:solidFill>
                <a:latin typeface="Open Dyslexic"/>
              </a:rPr>
              <a:t>d’un site ou d’une page web.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883503" y="3281276"/>
            <a:ext cx="32146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65C8E8"/>
                </a:solidFill>
                <a:latin typeface="Open Dyslexic Bold"/>
              </a:rPr>
              <a:t>PageRank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4211042" y="1219519"/>
            <a:ext cx="986591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L’algorithme de</a:t>
            </a:r>
            <a:r>
              <a:rPr lang="en-US" sz="6000">
                <a:solidFill>
                  <a:srgbClr val="4429DF"/>
                </a:solidFill>
                <a:latin typeface="Open Dyslexic Bold"/>
              </a:rPr>
              <a:t> </a:t>
            </a:r>
            <a:r>
              <a:rPr lang="en-US" sz="6000">
                <a:solidFill>
                  <a:srgbClr val="FFFFFF"/>
                </a:solidFill>
                <a:latin typeface="Open Dyslexic Bold"/>
              </a:rPr>
              <a:t>Google</a:t>
            </a:r>
          </a:p>
        </p:txBody>
      </p:sp>
      <p:sp>
        <p:nvSpPr>
          <p:cNvPr name="Freeform 74" id="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1175256" y="1177298"/>
            <a:ext cx="3624342" cy="1321628"/>
          </a:xfrm>
          <a:custGeom>
            <a:avLst/>
            <a:gdLst/>
            <a:ahLst/>
            <a:cxnLst/>
            <a:rect r="r" b="b" t="t" l="l"/>
            <a:pathLst>
              <a:path h="1321628" w="3624342">
                <a:moveTo>
                  <a:pt x="0" y="0"/>
                </a:moveTo>
                <a:lnTo>
                  <a:pt x="3624342" y="0"/>
                </a:lnTo>
                <a:lnTo>
                  <a:pt x="3624342" y="1321628"/>
                </a:lnTo>
                <a:lnTo>
                  <a:pt x="0" y="132162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74915"/>
            <a:ext cx="18288000" cy="1526393"/>
            <a:chOff x="0" y="0"/>
            <a:chExt cx="4816593" cy="402013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02013"/>
            </a:xfrm>
            <a:custGeom>
              <a:avLst/>
              <a:gdLst/>
              <a:ahLst/>
              <a:cxnLst/>
              <a:rect r="r" b="b" t="t" l="l"/>
              <a:pathLst>
                <a:path h="402013" w="4816592">
                  <a:moveTo>
                    <a:pt x="21167" y="0"/>
                  </a:moveTo>
                  <a:lnTo>
                    <a:pt x="4795426" y="0"/>
                  </a:lnTo>
                  <a:cubicBezTo>
                    <a:pt x="4801040" y="0"/>
                    <a:pt x="4806423" y="2230"/>
                    <a:pt x="4810393" y="6200"/>
                  </a:cubicBezTo>
                  <a:cubicBezTo>
                    <a:pt x="4814362" y="10169"/>
                    <a:pt x="4816592" y="15553"/>
                    <a:pt x="4816592" y="21167"/>
                  </a:cubicBezTo>
                  <a:lnTo>
                    <a:pt x="4816592" y="380846"/>
                  </a:lnTo>
                  <a:cubicBezTo>
                    <a:pt x="4816592" y="392536"/>
                    <a:pt x="4807116" y="402013"/>
                    <a:pt x="4795426" y="402013"/>
                  </a:cubicBezTo>
                  <a:lnTo>
                    <a:pt x="21167" y="402013"/>
                  </a:lnTo>
                  <a:cubicBezTo>
                    <a:pt x="9477" y="402013"/>
                    <a:pt x="0" y="392536"/>
                    <a:pt x="0" y="380846"/>
                  </a:cubicBezTo>
                  <a:lnTo>
                    <a:pt x="0" y="21167"/>
                  </a:lnTo>
                  <a:cubicBezTo>
                    <a:pt x="0" y="9477"/>
                    <a:pt x="9477" y="0"/>
                    <a:pt x="21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558D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40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89435" y="1418479"/>
            <a:ext cx="839265" cy="839265"/>
          </a:xfrm>
          <a:custGeom>
            <a:avLst/>
            <a:gdLst/>
            <a:ahLst/>
            <a:cxnLst/>
            <a:rect r="r" b="b" t="t" l="l"/>
            <a:pathLst>
              <a:path h="839265" w="839265">
                <a:moveTo>
                  <a:pt x="0" y="0"/>
                </a:moveTo>
                <a:lnTo>
                  <a:pt x="839265" y="0"/>
                </a:lnTo>
                <a:lnTo>
                  <a:pt x="839265" y="839265"/>
                </a:lnTo>
                <a:lnTo>
                  <a:pt x="0" y="83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85281" y="3639842"/>
            <a:ext cx="2174019" cy="1573199"/>
          </a:xfrm>
          <a:custGeom>
            <a:avLst/>
            <a:gdLst/>
            <a:ahLst/>
            <a:cxnLst/>
            <a:rect r="r" b="b" t="t" l="l"/>
            <a:pathLst>
              <a:path h="1573199" w="2174019">
                <a:moveTo>
                  <a:pt x="0" y="0"/>
                </a:moveTo>
                <a:lnTo>
                  <a:pt x="2174019" y="0"/>
                </a:lnTo>
                <a:lnTo>
                  <a:pt x="2174019" y="1573199"/>
                </a:lnTo>
                <a:lnTo>
                  <a:pt x="0" y="1573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104157"/>
            <a:ext cx="1805563" cy="2154143"/>
          </a:xfrm>
          <a:custGeom>
            <a:avLst/>
            <a:gdLst/>
            <a:ahLst/>
            <a:cxnLst/>
            <a:rect r="r" b="b" t="t" l="l"/>
            <a:pathLst>
              <a:path h="2154143" w="1805563">
                <a:moveTo>
                  <a:pt x="0" y="0"/>
                </a:moveTo>
                <a:lnTo>
                  <a:pt x="1805563" y="0"/>
                </a:lnTo>
                <a:lnTo>
                  <a:pt x="1805563" y="2154143"/>
                </a:lnTo>
                <a:lnTo>
                  <a:pt x="0" y="21541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18288000" cy="161925"/>
            <a:chOff x="0" y="0"/>
            <a:chExt cx="4816593" cy="42647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16592" cy="42647"/>
            </a:xfrm>
            <a:custGeom>
              <a:avLst/>
              <a:gdLst/>
              <a:ahLst/>
              <a:cxnLst/>
              <a:rect r="r" b="b" t="t" l="l"/>
              <a:pathLst>
                <a:path h="426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647"/>
                  </a:lnTo>
                  <a:lnTo>
                    <a:pt x="0" y="426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58D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80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145000" y="0"/>
            <a:ext cx="1143000" cy="142875"/>
            <a:chOff x="0" y="0"/>
            <a:chExt cx="301037" cy="37630"/>
          </a:xfrm>
        </p:grpSpPr>
        <p:sp>
          <p:nvSpPr>
            <p:cNvPr name="Freeform 12" id="12" descr="Accès à la page Remerciement et contact">
              <a:hlinkClick r:id="rId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02000" y="0"/>
            <a:ext cx="1143000" cy="142875"/>
            <a:chOff x="0" y="0"/>
            <a:chExt cx="301037" cy="37630"/>
          </a:xfrm>
        </p:grpSpPr>
        <p:sp>
          <p:nvSpPr>
            <p:cNvPr name="Freeform 15" id="15" descr="Accès à la page Les restricteurs">
              <a:hlinkClick r:id="rId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859000" y="0"/>
            <a:ext cx="1143000" cy="142875"/>
            <a:chOff x="0" y="0"/>
            <a:chExt cx="301037" cy="37630"/>
          </a:xfrm>
        </p:grpSpPr>
        <p:sp>
          <p:nvSpPr>
            <p:cNvPr name="Freeform 18" id="18">
              <a:hlinkClick r:id="rId1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16000" y="0"/>
            <a:ext cx="1143000" cy="142875"/>
            <a:chOff x="0" y="0"/>
            <a:chExt cx="301037" cy="37630"/>
          </a:xfrm>
        </p:grpSpPr>
        <p:sp>
          <p:nvSpPr>
            <p:cNvPr name="Freeform 21" id="21" descr="Accès à la page Les Booléens 1/2">
              <a:hlinkClick r:id="rId1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573000" y="0"/>
            <a:ext cx="1143000" cy="142875"/>
            <a:chOff x="0" y="0"/>
            <a:chExt cx="301037" cy="37630"/>
          </a:xfrm>
        </p:grpSpPr>
        <p:sp>
          <p:nvSpPr>
            <p:cNvPr name="Freeform 24" id="24" descr="Accès à la page Astuce de recherche 2/2">
              <a:hlinkClick r:id="rId1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430000" y="0"/>
            <a:ext cx="1143000" cy="142875"/>
            <a:chOff x="0" y="0"/>
            <a:chExt cx="301037" cy="37630"/>
          </a:xfrm>
        </p:grpSpPr>
        <p:sp>
          <p:nvSpPr>
            <p:cNvPr name="Freeform 27" id="27" descr="Accès à la page Astuce de recherche 1/2">
              <a:hlinkClick r:id="rId1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287000" y="0"/>
            <a:ext cx="1143000" cy="142875"/>
            <a:chOff x="0" y="0"/>
            <a:chExt cx="301037" cy="37630"/>
          </a:xfrm>
        </p:grpSpPr>
        <p:sp>
          <p:nvSpPr>
            <p:cNvPr name="Freeform 30" id="30" descr="Accès à la page Les étapes d'une recherche">
              <a:hlinkClick r:id="rId14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144000" y="0"/>
            <a:ext cx="1143000" cy="142875"/>
            <a:chOff x="0" y="0"/>
            <a:chExt cx="301037" cy="37630"/>
          </a:xfrm>
        </p:grpSpPr>
        <p:sp>
          <p:nvSpPr>
            <p:cNvPr name="Freeform 33" id="33" descr="Accès à la page Moteur de recherche ou base de données">
              <a:hlinkClick r:id="rId15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001000" y="0"/>
            <a:ext cx="1143000" cy="142875"/>
            <a:chOff x="0" y="0"/>
            <a:chExt cx="301037" cy="37630"/>
          </a:xfrm>
        </p:grpSpPr>
        <p:sp>
          <p:nvSpPr>
            <p:cNvPr name="Freeform 36" id="36" descr="Accès à la page L'algorithme de Google">
              <a:hlinkClick r:id="rId16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858000" y="0"/>
            <a:ext cx="1143000" cy="142875"/>
            <a:chOff x="0" y="0"/>
            <a:chExt cx="301037" cy="37630"/>
          </a:xfrm>
        </p:grpSpPr>
        <p:sp>
          <p:nvSpPr>
            <p:cNvPr name="Freeform 39" id="39" descr="Accès à la page Fonctionnement de Google">
              <a:hlinkClick r:id="rId17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715000" y="0"/>
            <a:ext cx="1143000" cy="142875"/>
            <a:chOff x="0" y="0"/>
            <a:chExt cx="301037" cy="37630"/>
          </a:xfrm>
        </p:grpSpPr>
        <p:sp>
          <p:nvSpPr>
            <p:cNvPr name="Freeform 42" id="42" descr="Accès à la page Présentation de Google">
              <a:hlinkClick r:id="rId18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572000" y="0"/>
            <a:ext cx="1143000" cy="142875"/>
            <a:chOff x="0" y="0"/>
            <a:chExt cx="301037" cy="37630"/>
          </a:xfrm>
        </p:grpSpPr>
        <p:sp>
          <p:nvSpPr>
            <p:cNvPr name="Freeform 45" id="45" descr="Accès à la page Classement des moteurs de recherches">
              <a:hlinkClick r:id="rId19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429000" y="0"/>
            <a:ext cx="1143000" cy="142875"/>
            <a:chOff x="0" y="0"/>
            <a:chExt cx="301037" cy="37630"/>
          </a:xfrm>
        </p:grpSpPr>
        <p:sp>
          <p:nvSpPr>
            <p:cNvPr name="Freeform 48" id="48" descr="Accès à la page Le traçage des recherches">
              <a:hlinkClick r:id="rId20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2286000" y="0"/>
            <a:ext cx="1143000" cy="142875"/>
            <a:chOff x="0" y="0"/>
            <a:chExt cx="301037" cy="37630"/>
          </a:xfrm>
        </p:grpSpPr>
        <p:sp>
          <p:nvSpPr>
            <p:cNvPr name="Freeform 51" id="51" descr="Accès à la page Les moteurs de recherche">
              <a:hlinkClick r:id="rId21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43000" y="0"/>
            <a:ext cx="1143000" cy="142875"/>
            <a:chOff x="0" y="0"/>
            <a:chExt cx="301037" cy="37630"/>
          </a:xfrm>
        </p:grpSpPr>
        <p:sp>
          <p:nvSpPr>
            <p:cNvPr name="Freeform 54" id="54" descr="Accès au sommaire">
              <a:hlinkClick r:id="rId22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0" y="0"/>
            <a:ext cx="1143000" cy="142875"/>
            <a:chOff x="0" y="0"/>
            <a:chExt cx="301037" cy="37630"/>
          </a:xfrm>
        </p:grpSpPr>
        <p:sp>
          <p:nvSpPr>
            <p:cNvPr name="Freeform 57" id="57" descr="Accès à la page de titre">
              <a:hlinkClick r:id="rId23" action="ppaction://hlinksldjump"/>
            </p:cNvPr>
            <p:cNvSpPr/>
            <p:nvPr/>
          </p:nvSpPr>
          <p:spPr>
            <a:xfrm flipH="false" flipV="false" rot="0">
              <a:off x="0" y="0"/>
              <a:ext cx="301037" cy="37630"/>
            </a:xfrm>
            <a:custGeom>
              <a:avLst/>
              <a:gdLst/>
              <a:ahLst/>
              <a:cxnLst/>
              <a:rect r="r" b="b" t="t" l="l"/>
              <a:pathLst>
                <a:path h="37630" w="301037">
                  <a:moveTo>
                    <a:pt x="0" y="0"/>
                  </a:moveTo>
                  <a:lnTo>
                    <a:pt x="301037" y="0"/>
                  </a:lnTo>
                  <a:lnTo>
                    <a:pt x="301037" y="37630"/>
                  </a:lnTo>
                  <a:lnTo>
                    <a:pt x="0" y="37630"/>
                  </a:lnTo>
                  <a:close/>
                </a:path>
              </a:pathLst>
            </a:custGeom>
            <a:solidFill>
              <a:srgbClr val="558DC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301037" cy="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9" id="59" descr="Université de Lorraine, Bibliothèques universitaires"/>
          <p:cNvSpPr/>
          <p:nvPr/>
        </p:nvSpPr>
        <p:spPr>
          <a:xfrm flipH="false" flipV="false" rot="0">
            <a:off x="0" y="0"/>
            <a:ext cx="3258840" cy="1222496"/>
          </a:xfrm>
          <a:custGeom>
            <a:avLst/>
            <a:gdLst/>
            <a:ahLst/>
            <a:cxnLst/>
            <a:rect r="r" b="b" t="t" l="l"/>
            <a:pathLst>
              <a:path h="1222496" w="3258840">
                <a:moveTo>
                  <a:pt x="0" y="0"/>
                </a:moveTo>
                <a:lnTo>
                  <a:pt x="3258840" y="0"/>
                </a:lnTo>
                <a:lnTo>
                  <a:pt x="3258840" y="1222496"/>
                </a:lnTo>
                <a:lnTo>
                  <a:pt x="0" y="122249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0">
            <a:off x="3790418" y="6275623"/>
            <a:ext cx="13887982" cy="307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924C"/>
                </a:solidFill>
                <a:latin typeface="Open Dyslexic"/>
              </a:rPr>
              <a:t>Différences</a:t>
            </a: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Le moteur de recherche s’enrichit </a:t>
            </a:r>
            <a:r>
              <a:rPr lang="en-US" sz="3499">
                <a:solidFill>
                  <a:srgbClr val="FF924C"/>
                </a:solidFill>
                <a:latin typeface="Open Dyslexic"/>
              </a:rPr>
              <a:t>automatiquement</a:t>
            </a:r>
            <a:r>
              <a:rPr lang="en-US" sz="3499">
                <a:solidFill>
                  <a:srgbClr val="03A8E8"/>
                </a:solidFill>
                <a:latin typeface="Open Dyslexic"/>
              </a:rPr>
              <a:t>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de nouvelles ressources.</a:t>
            </a: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Dyslexic"/>
              </a:rPr>
              <a:t>La base de données interroge un </a:t>
            </a:r>
            <a:r>
              <a:rPr lang="en-US" sz="3499">
                <a:solidFill>
                  <a:srgbClr val="FF924C"/>
                </a:solidFill>
                <a:latin typeface="Open Dyslexic"/>
              </a:rPr>
              <a:t>corpus </a:t>
            </a:r>
            <a:r>
              <a:rPr lang="en-US" sz="3499">
                <a:solidFill>
                  <a:srgbClr val="000000"/>
                </a:solidFill>
                <a:latin typeface="Open Dyslexic"/>
              </a:rPr>
              <a:t>arrêté de ressources.</a:t>
            </a:r>
          </a:p>
        </p:txBody>
      </p:sp>
      <p:sp>
        <p:nvSpPr>
          <p:cNvPr name="TextBox 61" id="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true"/>
          <p:nvPr/>
        </p:nvSpPr>
        <p:spPr>
          <a:xfrm rot="0">
            <a:off x="609068" y="3202223"/>
            <a:ext cx="13565933" cy="246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7DA49A"/>
                </a:solidFill>
                <a:latin typeface="Open Dyslexic Bold"/>
              </a:rPr>
              <a:t>Points communs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Dyslexic"/>
              </a:rPr>
              <a:t>Présentent une interface de recherche.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Dyslexic"/>
              </a:rPr>
              <a:t>Peuvent être </a:t>
            </a:r>
            <a:r>
              <a:rPr lang="en-US" sz="3500">
                <a:solidFill>
                  <a:srgbClr val="7DA49A"/>
                </a:solidFill>
                <a:latin typeface="Open Dyslexic"/>
              </a:rPr>
              <a:t>généralistes </a:t>
            </a:r>
            <a:r>
              <a:rPr lang="en-US" sz="3500">
                <a:solidFill>
                  <a:srgbClr val="000000"/>
                </a:solidFill>
                <a:latin typeface="Open Dyslexic"/>
              </a:rPr>
              <a:t>ou </a:t>
            </a:r>
            <a:r>
              <a:rPr lang="en-US" sz="3500">
                <a:solidFill>
                  <a:srgbClr val="7DA49A"/>
                </a:solidFill>
                <a:latin typeface="Open Dyslexic"/>
              </a:rPr>
              <a:t>spécialisés</a:t>
            </a:r>
            <a:r>
              <a:rPr lang="en-US" sz="3500">
                <a:solidFill>
                  <a:srgbClr val="000000"/>
                </a:solidFill>
                <a:latin typeface="Open Dyslexic"/>
              </a:rPr>
              <a:t>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Dyslexic"/>
              </a:rPr>
              <a:t>Peuvent être de niveau </a:t>
            </a:r>
            <a:r>
              <a:rPr lang="en-US" sz="3500">
                <a:solidFill>
                  <a:srgbClr val="7DA49A"/>
                </a:solidFill>
                <a:latin typeface="Open Dyslexic"/>
              </a:rPr>
              <a:t>grand public</a:t>
            </a:r>
            <a:r>
              <a:rPr lang="en-US" sz="3500">
                <a:solidFill>
                  <a:srgbClr val="000000"/>
                </a:solidFill>
                <a:latin typeface="Open Dyslexic"/>
              </a:rPr>
              <a:t> ou </a:t>
            </a:r>
            <a:r>
              <a:rPr lang="en-US" sz="3500">
                <a:solidFill>
                  <a:srgbClr val="7DA49A"/>
                </a:solidFill>
                <a:latin typeface="Open Dyslexic"/>
              </a:rPr>
              <a:t>universitaire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28700" y="1219519"/>
            <a:ext cx="1710590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58DC2"/>
                </a:solidFill>
                <a:latin typeface="Open Dyslexic Bold"/>
              </a:rPr>
              <a:t>Moteur de recherche ou base de données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DAF59__b8kY</dc:identifier>
  <dcterms:modified xsi:type="dcterms:W3CDTF">2011-08-01T06:04:30Z</dcterms:modified>
  <cp:revision>1</cp:revision>
  <dc:title>La recherche sur le web</dc:title>
</cp:coreProperties>
</file>