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2" r:id="rId2"/>
    <p:sldId id="419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399" r:id="rId22"/>
    <p:sldId id="400" r:id="rId23"/>
    <p:sldId id="401" r:id="rId24"/>
    <p:sldId id="402" r:id="rId25"/>
    <p:sldId id="455" r:id="rId26"/>
    <p:sldId id="456" r:id="rId27"/>
    <p:sldId id="403" r:id="rId28"/>
    <p:sldId id="404" r:id="rId29"/>
    <p:sldId id="405" r:id="rId30"/>
    <p:sldId id="411" r:id="rId31"/>
    <p:sldId id="409" r:id="rId32"/>
    <p:sldId id="407" r:id="rId33"/>
    <p:sldId id="408" r:id="rId34"/>
    <p:sldId id="453" r:id="rId35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4246C2-00DF-4D38-8E2D-AE2AB3AF91A3}">
          <p14:sldIdLst>
            <p14:sldId id="422"/>
            <p14:sldId id="419"/>
            <p14:sldId id="388"/>
            <p14:sldId id="389"/>
          </p14:sldIdLst>
        </p14:section>
        <p14:section name="Nominal &amp; ordinal" id="{5B777873-9B6F-4B01-828D-BF842D5B6A3A}">
          <p14:sldIdLst>
            <p14:sldId id="390"/>
            <p14:sldId id="391"/>
            <p14:sldId id="392"/>
          </p14:sldIdLst>
        </p14:section>
        <p14:section name="Metrische Variablen" id="{067974CE-C9FC-4A97-B084-BDDCD41D7E0D}">
          <p14:sldIdLst>
            <p14:sldId id="393"/>
            <p14:sldId id="394"/>
            <p14:sldId id="395"/>
            <p14:sldId id="396"/>
            <p14:sldId id="397"/>
            <p14:sldId id="398"/>
          </p14:sldIdLst>
        </p14:section>
        <p14:section name="Befragungs-Special: Non Response" id="{F9986DB1-F8AF-4D4F-B93C-F0F9038A9F8A}">
          <p14:sldIdLst>
            <p14:sldId id="412"/>
            <p14:sldId id="413"/>
            <p14:sldId id="414"/>
            <p14:sldId id="415"/>
            <p14:sldId id="416"/>
            <p14:sldId id="417"/>
            <p14:sldId id="418"/>
          </p14:sldIdLst>
        </p14:section>
        <p14:section name="Inferenzstatistik" id="{E05DF410-52DC-450F-B186-628A9DC1565D}">
          <p14:sldIdLst>
            <p14:sldId id="399"/>
            <p14:sldId id="400"/>
            <p14:sldId id="401"/>
            <p14:sldId id="402"/>
            <p14:sldId id="455"/>
            <p14:sldId id="456"/>
            <p14:sldId id="403"/>
          </p14:sldIdLst>
        </p14:section>
        <p14:section name="Was man damit machen kann: Häufigkeiten" id="{D82AA2D4-A693-453B-ABF7-9D3B1662D9EB}">
          <p14:sldIdLst>
            <p14:sldId id="404"/>
            <p14:sldId id="405"/>
            <p14:sldId id="411"/>
            <p14:sldId id="409"/>
          </p14:sldIdLst>
        </p14:section>
        <p14:section name="Was man damit machen kann: Mittelwerte" id="{51FCE4E3-2DAF-4275-9A49-78B44ADF3130}">
          <p14:sldIdLst>
            <p14:sldId id="407"/>
            <p14:sldId id="408"/>
          </p14:sldIdLst>
        </p14:section>
        <p14:section name="Ausblick" id="{6B13AAEF-563F-4EBF-9C12-019B92F55C4B}">
          <p14:sldIdLst>
            <p14:sldId id="453"/>
          </p14:sldIdLst>
        </p14:section>
        <p14:section name="WORK" id="{8CD23732-2F54-4896-A360-0DE3089B4C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764" autoAdjust="0"/>
    <p:restoredTop sz="81419" autoAdjust="0"/>
  </p:normalViewPr>
  <p:slideViewPr>
    <p:cSldViewPr snapToObjects="1">
      <p:cViewPr varScale="1">
        <p:scale>
          <a:sx n="80" d="100"/>
          <a:sy n="80" d="100"/>
        </p:scale>
        <p:origin x="67" y="10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Herkunft der Teilnehmer</a:t>
            </a:r>
          </a:p>
          <a:p>
            <a:r>
              <a:rPr lang="de-AT" dirty="0"/>
              <a:t>#</a:t>
            </a:r>
            <a:r>
              <a:rPr lang="de-AT" baseline="0" dirty="0"/>
              <a:t> Vorwissen zu Methoden: </a:t>
            </a:r>
            <a:r>
              <a:rPr lang="de-AT" baseline="0" dirty="0" err="1"/>
              <a:t>Karto</a:t>
            </a:r>
            <a:endParaRPr lang="de-AT" baseline="0" dirty="0"/>
          </a:p>
          <a:p>
            <a:r>
              <a:rPr lang="de-AT" baseline="0" dirty="0"/>
              <a:t>––––––––––––––––––––––––––-</a:t>
            </a:r>
          </a:p>
          <a:p>
            <a:r>
              <a:rPr lang="de-AT" baseline="0" dirty="0"/>
              <a:t>→ Erwartungshaltung an LVA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629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Exkurs: Größe der Stichprobe → Frage der gewünschten Genauigkeit</a:t>
            </a:r>
          </a:p>
          <a:p>
            <a:endParaRPr lang="de-AT" dirty="0"/>
          </a:p>
          <a:p>
            <a:r>
              <a:rPr lang="de-AT" dirty="0"/>
              <a:t>→ Umformen der Formel um an n zu schließen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414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Stichprobenmittelwert Chi</a:t>
            </a:r>
          </a:p>
          <a:p>
            <a:r>
              <a:rPr lang="de-AT" dirty="0"/>
              <a:t>Stichprobenvarianz</a:t>
            </a:r>
            <a:r>
              <a:rPr lang="de-AT" baseline="0" dirty="0"/>
              <a:t> s: mittlere quadrierte Abweichung vom Mittelwert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375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25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Exkurs „Modus“: der Häufigste Wert → muss nicht eindeutig sein // funktioniert über alle Skalenniveaus hinweg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684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484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http://eswf.uni-koeln.de/lehre/06/05/s10r.pdf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992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Einheit Einkommen: k$</a:t>
            </a:r>
          </a:p>
          <a:p>
            <a:r>
              <a:rPr lang="de-AT" dirty="0"/>
              <a:t># rechtsschiefe</a:t>
            </a:r>
            <a:r>
              <a:rPr lang="de-AT" baseline="0" dirty="0"/>
              <a:t> – linkssteile Verteilung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71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@alpha: Rückverweis auf die Standardabweichung</a:t>
            </a:r>
            <a:r>
              <a:rPr lang="de-AT" baseline="0" dirty="0"/>
              <a:t> → Anteile der Werte unter der Kurve (= Fläche)</a:t>
            </a:r>
          </a:p>
          <a:p>
            <a:r>
              <a:rPr lang="de-AT" baseline="0" dirty="0"/>
              <a:t>@u-wert: Ober – Untergrenze der Standardnormalverteilung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580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@alpha: Rückverweis auf die Standardabweichung</a:t>
            </a:r>
            <a:r>
              <a:rPr lang="de-AT" baseline="0" dirty="0"/>
              <a:t> → Anteile der Werte unter der Kurve (= Fläche)</a:t>
            </a:r>
          </a:p>
          <a:p>
            <a:r>
              <a:rPr lang="de-AT" baseline="0" dirty="0"/>
              <a:t>@u-wert: Ober – Untergrenze der Standardnormalverteilung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3045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@alpha: Rückverweis auf die Standardabweichung</a:t>
            </a:r>
            <a:r>
              <a:rPr lang="de-AT" baseline="0" dirty="0"/>
              <a:t> → Anteile der Werte unter der Kurve (= Fläche)</a:t>
            </a:r>
          </a:p>
          <a:p>
            <a:r>
              <a:rPr lang="de-AT" baseline="0" dirty="0"/>
              <a:t>@u-wert: Ober – Untergrenze der Standardnormalverteilung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666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463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21566592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227183845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93" r:id="rId2"/>
    <p:sldLayoutId id="2147483746" r:id="rId3"/>
    <p:sldLayoutId id="2147483747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k.ac.at/geographie/shop/inngeo/pdf/inngeo13_euro08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ap.edu/catalog/18293/nonresponse-in-social-science-surveys-a-research-agend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ushudec.at/download/docman/18/03%20Grenzwerts%C3%A4tz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6517232" y="112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How to do Things </a:t>
            </a:r>
            <a:b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</a:b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with Numbers</a:t>
            </a:r>
          </a:p>
          <a:p>
            <a:pPr algn="r">
              <a:defRPr/>
            </a:pPr>
            <a:endParaRPr lang="de-AT" sz="2800" b="1" kern="0" dirty="0">
              <a:solidFill>
                <a:srgbClr val="E37823"/>
              </a:solidFill>
              <a:latin typeface="Calibri"/>
              <a:ea typeface="ＭＳ Ｐゴシック" charset="-128"/>
              <a:cs typeface="Arial"/>
            </a:endParaRPr>
          </a:p>
          <a:p>
            <a:pPr algn="r">
              <a:defRPr/>
            </a:pPr>
            <a:r>
              <a:rPr lang="de-AT" sz="2800" b="1" kern="0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Vorbesprechung</a:t>
            </a:r>
            <a:endParaRPr lang="de-DE" sz="2800" b="1" kern="0" dirty="0">
              <a:solidFill>
                <a:srgbClr val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52" name="Rechteck 7"/>
          <p:cNvSpPr>
            <a:spLocks noChangeArrowheads="1"/>
          </p:cNvSpPr>
          <p:nvPr/>
        </p:nvSpPr>
        <p:spPr bwMode="auto">
          <a:xfrm>
            <a:off x="10260632" y="5393526"/>
            <a:ext cx="1962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de-DE" sz="1600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716406 | 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 16 | EH1</a:t>
            </a:r>
            <a:b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Karl-Michael Höferl</a:t>
            </a:r>
          </a:p>
        </p:txBody>
      </p:sp>
      <p:sp>
        <p:nvSpPr>
          <p:cNvPr id="3" name="Rechteck 2"/>
          <p:cNvSpPr/>
          <p:nvPr/>
        </p:nvSpPr>
        <p:spPr>
          <a:xfrm>
            <a:off x="-5509120" y="539352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de-DE" sz="2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Sozialwiss. Methoden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KMH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Von der deskriptiven zur Inferenzstatistik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</a:t>
            </a:r>
            <a:r>
              <a:rPr lang="de-AT" dirty="0" err="1"/>
              <a:t>Sozialwiss</a:t>
            </a:r>
            <a:r>
              <a:rPr lang="de-AT" dirty="0"/>
              <a:t>. Methoden – How 2 do Things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Numbers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661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Die Bedeutung der Standardabweichung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sz="600" dirty="0"/>
              <a:t>(Eigene Erstellung 2013; basierend auf: http://commons.wikimedia.org/wiki/File:Standard_deviation_diagram.svg)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29" y="1509750"/>
            <a:ext cx="7442919" cy="3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6200000">
            <a:off x="-284565" y="27221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latin typeface="+mn-lt"/>
              </a:rPr>
              <a:t>Dichte bei stand. Normalverteilung</a:t>
            </a:r>
          </a:p>
        </p:txBody>
      </p:sp>
      <p:sp>
        <p:nvSpPr>
          <p:cNvPr id="6" name="Runde Klammer rechts 5"/>
          <p:cNvSpPr/>
          <p:nvPr/>
        </p:nvSpPr>
        <p:spPr>
          <a:xfrm rot="5400000">
            <a:off x="4971826" y="4119091"/>
            <a:ext cx="180020" cy="1722474"/>
          </a:xfrm>
          <a:prstGeom prst="rightBracket">
            <a:avLst>
              <a:gd name="adj" fmla="val 6124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4684857" y="507033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latin typeface="+mn-lt"/>
              </a:rPr>
              <a:t>68,3%</a:t>
            </a:r>
          </a:p>
        </p:txBody>
      </p:sp>
      <p:sp>
        <p:nvSpPr>
          <p:cNvPr id="9" name="Runde Klammer rechts 8"/>
          <p:cNvSpPr/>
          <p:nvPr/>
        </p:nvSpPr>
        <p:spPr>
          <a:xfrm rot="5400000">
            <a:off x="4954887" y="3723996"/>
            <a:ext cx="180020" cy="3456384"/>
          </a:xfrm>
          <a:prstGeom prst="rightBracket">
            <a:avLst>
              <a:gd name="adj" fmla="val 6124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648853" y="554219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latin typeface="+mn-lt"/>
              </a:rPr>
              <a:t>95,5%</a:t>
            </a:r>
          </a:p>
        </p:txBody>
      </p:sp>
      <p:sp>
        <p:nvSpPr>
          <p:cNvPr id="11" name="Runde Klammer rechts 10"/>
          <p:cNvSpPr/>
          <p:nvPr/>
        </p:nvSpPr>
        <p:spPr>
          <a:xfrm rot="5400000">
            <a:off x="4964786" y="3329143"/>
            <a:ext cx="180020" cy="5164778"/>
          </a:xfrm>
          <a:prstGeom prst="rightBracket">
            <a:avLst>
              <a:gd name="adj" fmla="val 6124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4648853" y="600154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latin typeface="+mn-lt"/>
              </a:rPr>
              <a:t>99,7%</a:t>
            </a:r>
          </a:p>
        </p:txBody>
      </p:sp>
    </p:spTree>
    <p:extLst>
      <p:ext uri="{BB962C8B-B14F-4D97-AF65-F5344CB8AC3E}">
        <p14:creationId xmlns:p14="http://schemas.microsoft.com/office/powerpoint/2010/main" val="9546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Lage- &amp; Streuungsmaße metr. Variablen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(Kuckartz et al. 2010:77)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3" t="26964" r="33838" b="11782"/>
          <a:stretch/>
        </p:blipFill>
        <p:spPr bwMode="auto">
          <a:xfrm>
            <a:off x="518807" y="1189681"/>
            <a:ext cx="7796568" cy="50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6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Eine bekannte Alternative: Der Box-Plot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123712" cy="4968552"/>
          </a:xfrm>
        </p:spPr>
        <p:txBody>
          <a:bodyPr/>
          <a:lstStyle/>
          <a:p>
            <a:r>
              <a:rPr lang="de-AT" sz="2000" b="1" dirty="0"/>
              <a:t>Diagramm das:</a:t>
            </a:r>
          </a:p>
          <a:p>
            <a:pPr lvl="1"/>
            <a:r>
              <a:rPr lang="de-AT" sz="2000" dirty="0"/>
              <a:t>Median</a:t>
            </a:r>
          </a:p>
          <a:p>
            <a:pPr lvl="1"/>
            <a:r>
              <a:rPr lang="de-AT" sz="2000" dirty="0"/>
              <a:t>Streuung der Daten (Quartile)</a:t>
            </a:r>
          </a:p>
          <a:p>
            <a:pPr marL="0" indent="0">
              <a:buNone/>
            </a:pPr>
            <a:r>
              <a:rPr lang="de-AT" sz="2000" dirty="0"/>
              <a:t>	</a:t>
            </a:r>
            <a:r>
              <a:rPr lang="de-AT" sz="2000" b="1" dirty="0"/>
              <a:t>darstellt.</a:t>
            </a:r>
          </a:p>
          <a:p>
            <a:r>
              <a:rPr lang="de-AT" sz="2000" b="1" dirty="0"/>
              <a:t>Interpretation:</a:t>
            </a:r>
          </a:p>
          <a:p>
            <a:pPr lvl="1"/>
            <a:r>
              <a:rPr lang="de-AT" sz="2000" b="1" dirty="0"/>
              <a:t>Box: </a:t>
            </a:r>
            <a:r>
              <a:rPr lang="de-AT" sz="2000" dirty="0"/>
              <a:t>mittlere 50%</a:t>
            </a:r>
          </a:p>
          <a:p>
            <a:pPr lvl="1"/>
            <a:r>
              <a:rPr lang="de-AT" sz="2000" b="1" dirty="0"/>
              <a:t>Whiskers: </a:t>
            </a:r>
            <a:r>
              <a:rPr lang="de-AT" sz="2000" dirty="0"/>
              <a:t>Werte innerhalb des 1,5fachen Interquartils-</a:t>
            </a:r>
            <a:br>
              <a:rPr lang="de-AT" sz="2000" dirty="0"/>
            </a:br>
            <a:r>
              <a:rPr lang="de-AT" sz="2000" dirty="0"/>
              <a:t>abstands (Q</a:t>
            </a:r>
            <a:r>
              <a:rPr lang="de-AT" sz="2000" baseline="-25000" dirty="0"/>
              <a:t>75</a:t>
            </a:r>
            <a:r>
              <a:rPr lang="de-AT" sz="2000" dirty="0"/>
              <a:t>-Q</a:t>
            </a:r>
            <a:r>
              <a:rPr lang="de-AT" sz="2000" baseline="-25000" dirty="0"/>
              <a:t>25</a:t>
            </a:r>
            <a:r>
              <a:rPr lang="de-AT" sz="2000" dirty="0"/>
              <a:t>) vom Median</a:t>
            </a:r>
          </a:p>
          <a:p>
            <a:pPr lvl="1"/>
            <a:r>
              <a:rPr lang="de-AT" sz="2000" b="1" dirty="0"/>
              <a:t>Extremwerte: </a:t>
            </a:r>
            <a:r>
              <a:rPr lang="de-AT" sz="2000" dirty="0"/>
              <a:t>Werte außerhalb des 3fachen Interquartils-abstand vom Median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(Kuckartz et al. 2010:70)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21785" r="32208" b="4464"/>
          <a:stretch/>
        </p:blipFill>
        <p:spPr bwMode="auto">
          <a:xfrm>
            <a:off x="4533934" y="1844824"/>
            <a:ext cx="5006618" cy="39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Zusammenhang zwischen zwei metrischen Variablen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5" y="1135630"/>
            <a:ext cx="8234505" cy="51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5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Non-Response – (k)ein Problem?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https://www.uibk.ac.at/geographie/shop/inngeo/pdf/inngeo13_euro08.pdf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379" y="1642642"/>
            <a:ext cx="8181708" cy="416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3570">
            <a:off x="6742036" y="1681505"/>
            <a:ext cx="2714675" cy="38423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19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Non-Response – (k)ein Problem?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sz="500" dirty="0"/>
              <a:t>(Daten 2015: https://www.data.gv.at/katalog/dataset/bevibk-jg-2015/resource/08873664-b240-48f4-9417-1a18ba0b7c67)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8" b="13936"/>
          <a:stretch/>
        </p:blipFill>
        <p:spPr bwMode="auto">
          <a:xfrm>
            <a:off x="-900608" y="2256904"/>
            <a:ext cx="5768280" cy="29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71" y="2281547"/>
            <a:ext cx="4192107" cy="28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6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Einsatz von Gewichtungen bei der Datenauswertung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„Gewicht“ = multiplikativer Faktor </a:t>
            </a:r>
            <a:br>
              <a:rPr lang="de-AT" dirty="0"/>
            </a:br>
            <a:r>
              <a:rPr lang="de-AT" dirty="0"/>
              <a:t>→ relative Wichtigkeit eines Respondenten</a:t>
            </a:r>
          </a:p>
          <a:p>
            <a:pPr lvl="1"/>
            <a:r>
              <a:rPr lang="de-AT" dirty="0"/>
              <a:t>BSP: gewichtetes Mittel</a:t>
            </a:r>
            <a:br>
              <a:rPr lang="de-AT" dirty="0"/>
            </a:br>
            <a:br>
              <a:rPr lang="de-AT" dirty="0"/>
            </a:br>
            <a:br>
              <a:rPr lang="de-AT" dirty="0"/>
            </a:br>
            <a:br>
              <a:rPr lang="de-AT" dirty="0"/>
            </a:br>
            <a:endParaRPr lang="de-AT" dirty="0"/>
          </a:p>
          <a:p>
            <a:r>
              <a:rPr lang="de-AT" b="1" dirty="0"/>
              <a:t>Zielsetzung:</a:t>
            </a:r>
          </a:p>
          <a:p>
            <a:pPr lvl="1"/>
            <a:r>
              <a:rPr lang="de-AT" dirty="0"/>
              <a:t>Stichprobenprofil einer Variable dadurch „ähnlicher“</a:t>
            </a:r>
            <a:br>
              <a:rPr lang="de-AT" dirty="0"/>
            </a:br>
            <a:r>
              <a:rPr lang="de-AT" dirty="0"/>
              <a:t>zur Grundgesamtheit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→ „bessere“ Schätzer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(vgl. Henze 2006)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5124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Gründe die Gewichtungen notwendig machen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851904" cy="4968552"/>
          </a:xfrm>
        </p:spPr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de-AT" b="1" dirty="0"/>
              <a:t>Unterschiedliche Gruppen v. Befragten </a:t>
            </a:r>
            <a:br>
              <a:rPr lang="de-AT" b="1" dirty="0"/>
            </a:br>
            <a:r>
              <a:rPr lang="de-AT" b="1" dirty="0"/>
              <a:t>→ unterschiedliche Rücklaufraten</a:t>
            </a:r>
            <a:r>
              <a:rPr lang="de-AT" dirty="0"/>
              <a:t>: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„Non-Response Gewichtung“</a:t>
            </a:r>
          </a:p>
          <a:p>
            <a:pPr marL="857250" lvl="1" indent="-457200"/>
            <a:r>
              <a:rPr lang="de-AT" dirty="0"/>
              <a:t>Antworten v. „Low-Responder“ Gruppen </a:t>
            </a:r>
            <a:br>
              <a:rPr lang="de-AT" dirty="0"/>
            </a:br>
            <a:r>
              <a:rPr lang="de-AT" dirty="0"/>
              <a:t>→ höher gewichten (= „post stratification“)</a:t>
            </a:r>
            <a:br>
              <a:rPr lang="de-AT" dirty="0"/>
            </a:br>
            <a:r>
              <a:rPr lang="de-AT" dirty="0"/>
              <a:t>     da unterrepräsentiert</a:t>
            </a:r>
          </a:p>
          <a:p>
            <a:pPr marL="857250" lvl="1" indent="-457200"/>
            <a:r>
              <a:rPr lang="de-AT" b="1" dirty="0"/>
              <a:t>Voraussetzung: </a:t>
            </a:r>
            <a:br>
              <a:rPr lang="de-AT" dirty="0"/>
            </a:br>
            <a:r>
              <a:rPr lang="de-AT" dirty="0"/>
              <a:t>Set an Kontrollvariablen inkl. deren Verteilung in der Grundgesamtheit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0" name="Picture 2" descr="http://www.nap.edu/cover/18293/4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730">
            <a:off x="6452596" y="2302136"/>
            <a:ext cx="2129813" cy="3194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4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Gründe die Gewichtungen notwendig machen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457200" indent="-457200">
              <a:buFont typeface="+mj-lt"/>
              <a:buAutoNum type="arabicPeriod" startAt="2"/>
            </a:pPr>
            <a:r>
              <a:rPr lang="de-AT" b="1" dirty="0"/>
              <a:t>Ungleiche Auswahlwahrscheinlichkeiten </a:t>
            </a:r>
            <a:r>
              <a:rPr lang="de-AT" dirty="0"/>
              <a:t>(→ Sampling):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„Designgewichtung“</a:t>
            </a:r>
          </a:p>
          <a:p>
            <a:pPr marL="857250" lvl="1" indent="-457200"/>
            <a:r>
              <a:rPr lang="de-AT" dirty="0"/>
              <a:t>Vgl. disproportional geschichtete Stichprobe:</a:t>
            </a:r>
            <a:br>
              <a:rPr lang="de-AT" dirty="0"/>
            </a:br>
            <a:r>
              <a:rPr lang="de-AT" dirty="0"/>
              <a:t>→ Merkmale eine Gruppe genauer untersuchen &amp; zu anderen vergleichen</a:t>
            </a:r>
          </a:p>
          <a:p>
            <a:pPr marL="857250" lvl="1" indent="-457200"/>
            <a:endParaRPr lang="de-AT" sz="1200" dirty="0"/>
          </a:p>
          <a:p>
            <a:pPr marL="457200" indent="-457200">
              <a:buFont typeface="+mj-lt"/>
              <a:buAutoNum type="arabicPeriod" startAt="2"/>
            </a:pPr>
            <a:r>
              <a:rPr lang="de-AT" b="1" dirty="0"/>
              <a:t>Verteilung v. Gruppen in Stichprobe ≠ Grundgesamtheit: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„Zellgewichtung – Redressment“</a:t>
            </a:r>
          </a:p>
          <a:p>
            <a:pPr marL="857250" lvl="1" indent="-457200"/>
            <a:r>
              <a:rPr lang="de-AT" dirty="0"/>
              <a:t>Ex-post „zurechtbiegen“ der Stichprobe an externe Vorgaben</a:t>
            </a:r>
            <a:br>
              <a:rPr lang="de-AT" dirty="0"/>
            </a:br>
            <a:r>
              <a:rPr lang="de-AT" dirty="0"/>
              <a:t>(→ Grundgesamtheit)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6995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Verwendung von Gewichtungen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6211944" cy="4968552"/>
          </a:xfrm>
        </p:spPr>
        <p:txBody>
          <a:bodyPr anchor="ctr"/>
          <a:lstStyle/>
          <a:p>
            <a:pPr>
              <a:spcAft>
                <a:spcPts val="1000"/>
              </a:spcAft>
            </a:pPr>
            <a:r>
              <a:rPr lang="de-AT" dirty="0"/>
              <a:t>Verfahren können additiv zueinander </a:t>
            </a:r>
            <a:br>
              <a:rPr lang="de-AT" dirty="0"/>
            </a:br>
            <a:r>
              <a:rPr lang="de-AT" dirty="0"/>
              <a:t>verwendet werden</a:t>
            </a:r>
          </a:p>
          <a:p>
            <a:pPr lvl="1">
              <a:spcAft>
                <a:spcPts val="1000"/>
              </a:spcAft>
            </a:pPr>
            <a:r>
              <a:rPr lang="de-AT" dirty="0"/>
              <a:t>BSP: Redressment &amp; Non-Response Gewichtung</a:t>
            </a:r>
          </a:p>
          <a:p>
            <a:pPr>
              <a:spcAft>
                <a:spcPts val="1000"/>
              </a:spcAft>
            </a:pPr>
            <a:r>
              <a:rPr lang="de-AT" dirty="0"/>
              <a:t>Mittlerweile Standard in Statistikpaketen</a:t>
            </a:r>
          </a:p>
          <a:p>
            <a:pPr>
              <a:spcAft>
                <a:spcPts val="1000"/>
              </a:spcAft>
            </a:pPr>
            <a:r>
              <a:rPr lang="de-AT" b="1" dirty="0"/>
              <a:t>Aber: </a:t>
            </a:r>
            <a:r>
              <a:rPr lang="de-AT" dirty="0"/>
              <a:t>KEINE Garantie für bessere Schätzer</a:t>
            </a:r>
          </a:p>
          <a:p>
            <a:pPr lvl="1">
              <a:spcAft>
                <a:spcPts val="1000"/>
              </a:spcAft>
            </a:pPr>
            <a:r>
              <a:rPr lang="de-AT" dirty="0"/>
              <a:t>Problem bei sehr geringen Gruppenrückläufen &amp; großen relativen Schieflagen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104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 der VU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7135147" y="5032228"/>
            <a:ext cx="2808312" cy="720080"/>
          </a:xfrm>
          <a:prstGeom prst="roundRect">
            <a:avLst>
              <a:gd name="adj" fmla="val 14629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5465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Non-Response Gewichtung: Ein Beispiel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http://www.applied-survey-methods.com/weight.html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" y="1488579"/>
            <a:ext cx="4419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1" y="2924944"/>
            <a:ext cx="801211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2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 I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8" y="-1755576"/>
            <a:ext cx="3448205" cy="4968875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1995:253)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4016" y="1484784"/>
            <a:ext cx="8676456" cy="242287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de-AT" sz="2000" b="1" dirty="0"/>
              <a:t>„Repräsentativ“:</a:t>
            </a:r>
            <a:br>
              <a:rPr lang="de-AT" sz="2000" dirty="0"/>
            </a:br>
            <a:r>
              <a:rPr lang="de-AT" sz="2000" dirty="0"/>
              <a:t>Jedes Element der Grundgesamtheit → gleiche Chance in Stichprobe zu gelangen</a:t>
            </a:r>
            <a:br>
              <a:rPr lang="de-AT" sz="2000" dirty="0"/>
            </a:br>
            <a:r>
              <a:rPr lang="de-AT" sz="2000" b="1" dirty="0">
                <a:solidFill>
                  <a:srgbClr val="E37823"/>
                </a:solidFill>
              </a:rPr>
              <a:t>→ Strukturgleichheit=Häufigkeitsverteilung „wichtiger“ Merkmale in </a:t>
            </a:r>
            <a:br>
              <a:rPr lang="de-AT" sz="2000" b="1" dirty="0">
                <a:solidFill>
                  <a:srgbClr val="E37823"/>
                </a:solidFill>
              </a:rPr>
            </a:br>
            <a:r>
              <a:rPr lang="de-AT" sz="2000" b="1" dirty="0">
                <a:solidFill>
                  <a:srgbClr val="E37823"/>
                </a:solidFill>
              </a:rPr>
              <a:t>     der Grundgesamtheit exakt wiedergeben</a:t>
            </a:r>
          </a:p>
          <a:p>
            <a:pPr lvl="1">
              <a:lnSpc>
                <a:spcPct val="104000"/>
              </a:lnSpc>
              <a:spcAft>
                <a:spcPts val="400"/>
              </a:spcAft>
            </a:pPr>
            <a:r>
              <a:rPr lang="de-AT" sz="2000" dirty="0"/>
              <a:t>Voraussetzung für Rückschluss auf Grundgesamtheit </a:t>
            </a:r>
            <a:br>
              <a:rPr lang="de-AT" sz="2000" dirty="0"/>
            </a:br>
            <a:r>
              <a:rPr lang="de-AT" sz="2000" dirty="0"/>
              <a:t>(z.B. Spannweiten)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07656"/>
            <a:ext cx="4991856" cy="223224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5796136" y="4221088"/>
            <a:ext cx="6120680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>
                <a:solidFill>
                  <a:schemeClr val="tx1"/>
                </a:solidFill>
              </a:rPr>
              <a:t>Das Gegenteil:</a:t>
            </a:r>
          </a:p>
          <a:p>
            <a:r>
              <a:rPr lang="de-AT" sz="2000" b="1" dirty="0">
                <a:solidFill>
                  <a:schemeClr val="tx1"/>
                </a:solidFill>
              </a:rPr>
              <a:t>Die „informative“ Stichprobe</a:t>
            </a:r>
          </a:p>
          <a:p>
            <a:endParaRPr lang="de-AT" sz="12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chemeClr val="tx1"/>
                </a:solidFill>
              </a:rPr>
              <a:t>→ kein Rückschluss auf </a:t>
            </a:r>
            <a:br>
              <a:rPr lang="de-AT" sz="2000" dirty="0">
                <a:solidFill>
                  <a:schemeClr val="tx1"/>
                </a:solidFill>
              </a:rPr>
            </a:br>
            <a:r>
              <a:rPr lang="de-AT" sz="2000" dirty="0">
                <a:solidFill>
                  <a:schemeClr val="tx1"/>
                </a:solidFill>
              </a:rPr>
              <a:t>     die Grundgesamtheit</a:t>
            </a:r>
          </a:p>
        </p:txBody>
      </p:sp>
    </p:spTree>
    <p:extLst>
      <p:ext uri="{BB962C8B-B14F-4D97-AF65-F5344CB8AC3E}">
        <p14:creationId xmlns:p14="http://schemas.microsoft.com/office/powerpoint/2010/main" val="9832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Zentraler Grenzwertsatz der Statistik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Unabhängig von der konkreten Ausgangsverteilung konvergiert die Verteilungsfunktion einer Summe von Stichproben gegen die Normalverteilung</a:t>
            </a:r>
          </a:p>
          <a:p>
            <a:endParaRPr lang="de-AT" dirty="0"/>
          </a:p>
          <a:p>
            <a:endParaRPr lang="de-AT" sz="1000" dirty="0"/>
          </a:p>
          <a:p>
            <a:r>
              <a:rPr lang="de-AT" b="1" dirty="0"/>
              <a:t>BSP: </a:t>
            </a:r>
            <a:r>
              <a:rPr lang="en-US" dirty="0"/>
              <a:t>Canadian Survey of Labour </a:t>
            </a:r>
            <a:br>
              <a:rPr lang="en-US" dirty="0"/>
            </a:br>
            <a:r>
              <a:rPr lang="en-US" dirty="0"/>
              <a:t>and Income Dynamics (n=4.147)</a:t>
            </a:r>
          </a:p>
          <a:p>
            <a:pPr lvl="1"/>
            <a:r>
              <a:rPr lang="en-US" dirty="0"/>
              <a:t>Min: 2,30</a:t>
            </a:r>
          </a:p>
          <a:p>
            <a:pPr lvl="1"/>
            <a:r>
              <a:rPr lang="en-US" dirty="0"/>
              <a:t>Max: 49,92</a:t>
            </a:r>
          </a:p>
          <a:p>
            <a:pPr lvl="1"/>
            <a:r>
              <a:rPr lang="en-US" dirty="0"/>
              <a:t>Mean: 15,55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Hudec 2010</a:t>
            </a: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9"/>
          <a:stretch/>
        </p:blipFill>
        <p:spPr bwMode="auto">
          <a:xfrm>
            <a:off x="4932040" y="2771499"/>
            <a:ext cx="4114130" cy="364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014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23" y="1844824"/>
            <a:ext cx="44482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Zentraler Grenzwertsatz der Statistik in Action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Nicht 1 Stichprobe á 100</a:t>
            </a:r>
          </a:p>
          <a:p>
            <a:r>
              <a:rPr lang="de-AT" b="1" dirty="0"/>
              <a:t>1.000 Zufallsstichproben á 100</a:t>
            </a:r>
          </a:p>
          <a:p>
            <a:pPr lvl="1"/>
            <a:r>
              <a:rPr lang="de-AT" dirty="0"/>
              <a:t>Min: 13,37</a:t>
            </a:r>
          </a:p>
          <a:p>
            <a:pPr lvl="1"/>
            <a:r>
              <a:rPr lang="de-AT" dirty="0"/>
              <a:t>Max: 18,77</a:t>
            </a:r>
          </a:p>
          <a:p>
            <a:pPr lvl="1"/>
            <a:r>
              <a:rPr lang="de-AT" b="1" dirty="0">
                <a:solidFill>
                  <a:srgbClr val="E37823"/>
                </a:solidFill>
              </a:rPr>
              <a:t>Mean: 15,53</a:t>
            </a:r>
          </a:p>
          <a:p>
            <a:pPr lvl="1"/>
            <a:r>
              <a:rPr lang="de-AT" b="1" dirty="0">
                <a:solidFill>
                  <a:srgbClr val="E37823"/>
                </a:solidFill>
              </a:rPr>
              <a:t>Mean Grundgesamt: 15,55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Hudec 2010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96719" y="5664797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latin typeface="+mn-lt"/>
              </a:rPr>
              <a:t>durchschnittlicher Lohn</a:t>
            </a:r>
          </a:p>
        </p:txBody>
      </p:sp>
    </p:spTree>
    <p:extLst>
      <p:ext uri="{BB962C8B-B14F-4D97-AF65-F5344CB8AC3E}">
        <p14:creationId xmlns:p14="http://schemas.microsoft.com/office/powerpoint/2010/main" val="4187123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sz="2000" b="1" dirty="0"/>
              <a:t>Grenzwertsatz</a:t>
            </a:r>
            <a:r>
              <a:rPr lang="de-AT" sz="2000" dirty="0"/>
              <a:t> der Statistik:</a:t>
            </a:r>
          </a:p>
          <a:p>
            <a:pPr lvl="1"/>
            <a:r>
              <a:rPr lang="de-AT" sz="2000" dirty="0"/>
              <a:t>Bei großem n (≥100) sind relative Häufigkeiten p annähernd </a:t>
            </a:r>
            <a:br>
              <a:rPr lang="de-AT" sz="2000" dirty="0"/>
            </a:br>
            <a:r>
              <a:rPr lang="de-AT" sz="2000" dirty="0"/>
              <a:t>normalverteilt mit dem Erwartungswert </a:t>
            </a:r>
            <a:r>
              <a:rPr lang="el-GR" sz="2000" dirty="0"/>
              <a:t>π</a:t>
            </a:r>
            <a:endParaRPr lang="de-AT" sz="2000" dirty="0"/>
          </a:p>
          <a:p>
            <a:pPr marL="457200" lvl="1" indent="0">
              <a:buNone/>
            </a:pPr>
            <a:r>
              <a:rPr lang="de-AT" sz="2000" b="1" dirty="0">
                <a:solidFill>
                  <a:srgbClr val="E37823"/>
                </a:solidFill>
              </a:rPr>
              <a:t>→ Aus Normalverteilung: </a:t>
            </a:r>
            <a:br>
              <a:rPr lang="de-AT" sz="2000" dirty="0">
                <a:solidFill>
                  <a:srgbClr val="E37823"/>
                </a:solidFill>
              </a:rPr>
            </a:br>
            <a:r>
              <a:rPr lang="de-AT" sz="2000" dirty="0">
                <a:solidFill>
                  <a:srgbClr val="E37823"/>
                </a:solidFill>
              </a:rPr>
              <a:t>Konfidenzintervall zur Sicherheit 1-</a:t>
            </a:r>
            <a:r>
              <a:rPr lang="el-GR" sz="2000" dirty="0">
                <a:solidFill>
                  <a:srgbClr val="E37823"/>
                </a:solidFill>
              </a:rPr>
              <a:t>α</a:t>
            </a:r>
            <a:r>
              <a:rPr lang="de-AT" sz="2000" dirty="0">
                <a:solidFill>
                  <a:srgbClr val="E37823"/>
                </a:solidFill>
              </a:rPr>
              <a:t> in </a:t>
            </a:r>
            <a:br>
              <a:rPr lang="de-AT" sz="2000" dirty="0">
                <a:solidFill>
                  <a:srgbClr val="E37823"/>
                </a:solidFill>
              </a:rPr>
            </a:br>
            <a:r>
              <a:rPr lang="de-AT" sz="2000" dirty="0">
                <a:solidFill>
                  <a:srgbClr val="E37823"/>
                </a:solidFill>
              </a:rPr>
              <a:t>dem der Parameter </a:t>
            </a:r>
            <a:r>
              <a:rPr lang="el-GR" sz="2000" dirty="0">
                <a:solidFill>
                  <a:srgbClr val="E37823"/>
                </a:solidFill>
              </a:rPr>
              <a:t>π</a:t>
            </a:r>
            <a:r>
              <a:rPr lang="de-AT" sz="2000" dirty="0">
                <a:solidFill>
                  <a:srgbClr val="E37823"/>
                </a:solidFill>
              </a:rPr>
              <a:t> ausgehend vom </a:t>
            </a:r>
            <a:br>
              <a:rPr lang="de-AT" sz="2000" dirty="0">
                <a:solidFill>
                  <a:srgbClr val="E37823"/>
                </a:solidFill>
              </a:rPr>
            </a:br>
            <a:r>
              <a:rPr lang="de-AT" sz="2000" dirty="0">
                <a:solidFill>
                  <a:srgbClr val="E37823"/>
                </a:solidFill>
              </a:rPr>
              <a:t>Stichprobenergebnis p liegt</a:t>
            </a:r>
            <a:endParaRPr lang="de-AT" sz="2000" dirty="0"/>
          </a:p>
          <a:p>
            <a:pPr lvl="1"/>
            <a:r>
              <a:rPr lang="de-AT" sz="2000" dirty="0"/>
              <a:t>Große Grundgesamt (~N&gt;10.000)</a:t>
            </a:r>
            <a:br>
              <a:rPr lang="de-AT" sz="2000" dirty="0"/>
            </a:br>
            <a:r>
              <a:rPr lang="de-AT" sz="2000" dirty="0"/>
              <a:t>&amp; große Stichprobe (n≥100):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2007:127)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62140"/>
            <a:ext cx="2186875" cy="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 bwMode="auto">
          <a:xfrm>
            <a:off x="4139952" y="3586755"/>
            <a:ext cx="5748547" cy="28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eschweifte Klammer rechts 8"/>
          <p:cNvSpPr/>
          <p:nvPr/>
        </p:nvSpPr>
        <p:spPr>
          <a:xfrm rot="16200000">
            <a:off x="2530965" y="4402728"/>
            <a:ext cx="180020" cy="1538802"/>
          </a:xfrm>
          <a:prstGeom prst="rightBrace">
            <a:avLst>
              <a:gd name="adj1" fmla="val 42725"/>
              <a:gd name="adj2" fmla="val 49145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186211" y="4974107"/>
            <a:ext cx="8640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5631086" y="5877532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794262" y="5877532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343621" y="4658517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953013" y="5506121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126175" y="5506121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013827-2527-45E3-8ACD-277238FAB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359" y="6173922"/>
            <a:ext cx="1295467" cy="2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48" grpId="0"/>
      <p:bldP spid="24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Häufigkeiten: Der „gute“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sz="2000" b="1" dirty="0"/>
              <a:t>Grenzwertsatz</a:t>
            </a:r>
            <a:r>
              <a:rPr lang="de-AT" sz="2000" dirty="0"/>
              <a:t> der Statistik: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2007:127)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9" y="3561054"/>
            <a:ext cx="2186875" cy="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 bwMode="auto">
          <a:xfrm>
            <a:off x="2927909" y="2247528"/>
            <a:ext cx="5748547" cy="28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eschweifte Klammer rechts 8"/>
          <p:cNvSpPr/>
          <p:nvPr/>
        </p:nvSpPr>
        <p:spPr>
          <a:xfrm rot="16200000">
            <a:off x="1910480" y="2701642"/>
            <a:ext cx="180020" cy="1538802"/>
          </a:xfrm>
          <a:prstGeom prst="rightBrace">
            <a:avLst>
              <a:gd name="adj1" fmla="val 42725"/>
              <a:gd name="adj2" fmla="val 49145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565726" y="3273021"/>
            <a:ext cx="8640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419043" y="453830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5582219" y="453830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946152" y="4847548"/>
            <a:ext cx="1513209" cy="29527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6631549" y="5246732"/>
            <a:ext cx="218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b="1" dirty="0">
                <a:latin typeface="+mn-lt"/>
              </a:rPr>
              <a:t>p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5554244" y="569169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6735084" y="5685569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cxnSpLocks/>
          </p:cNvCxnSpPr>
          <p:nvPr/>
        </p:nvCxnSpPr>
        <p:spPr>
          <a:xfrm>
            <a:off x="5582162" y="4941168"/>
            <a:ext cx="0" cy="3966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104373" y="4768009"/>
            <a:ext cx="1008112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625376" y="5246732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</a:t>
            </a:r>
            <a:r>
              <a:rPr lang="de-AT" b="1" baseline="-25000" dirty="0">
                <a:latin typeface="+mn-lt"/>
              </a:rPr>
              <a:t>o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5317508" y="5246732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</a:t>
            </a:r>
            <a:r>
              <a:rPr lang="de-AT" b="1" baseline="-25000" dirty="0">
                <a:latin typeface="+mn-lt"/>
              </a:rPr>
              <a:t>u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6740448" y="5049749"/>
            <a:ext cx="0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cxnSpLocks/>
          </p:cNvCxnSpPr>
          <p:nvPr/>
        </p:nvCxnSpPr>
        <p:spPr>
          <a:xfrm>
            <a:off x="7892576" y="4768009"/>
            <a:ext cx="0" cy="5697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1723136" y="2957431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40970" y="4166894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930982" y="5651956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061930" y="5651956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914132" y="4166894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  <p:cxnSp>
        <p:nvCxnSpPr>
          <p:cNvPr id="31" name="Gerade Verbindung 45">
            <a:extLst>
              <a:ext uri="{FF2B5EF4-FFF2-40B4-BE49-F238E27FC236}">
                <a16:creationId xmlns:a16="http://schemas.microsoft.com/office/drawing/2014/main" id="{42586DFA-4E45-4682-AADF-59E7EC4C3718}"/>
              </a:ext>
            </a:extLst>
          </p:cNvPr>
          <p:cNvCxnSpPr>
            <a:cxnSpLocks/>
          </p:cNvCxnSpPr>
          <p:nvPr/>
        </p:nvCxnSpPr>
        <p:spPr>
          <a:xfrm>
            <a:off x="6740448" y="4768009"/>
            <a:ext cx="0" cy="10115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23" grpId="0"/>
      <p:bldP spid="40" grpId="0"/>
      <p:bldP spid="41" grpId="0"/>
      <p:bldP spid="48" grpId="0"/>
      <p:bldP spid="24" grpId="0"/>
      <p:bldP spid="27" grpId="0"/>
      <p:bldP spid="28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Häufigkeiten: Der „schlechte“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sz="2000" b="1" dirty="0"/>
              <a:t>Grenzwertsatz</a:t>
            </a:r>
            <a:r>
              <a:rPr lang="de-AT" sz="2000" dirty="0"/>
              <a:t> der Statistik: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2007:127)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9" y="3561054"/>
            <a:ext cx="2186875" cy="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 bwMode="auto">
          <a:xfrm>
            <a:off x="2927909" y="2247528"/>
            <a:ext cx="5748547" cy="28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eschweifte Klammer rechts 8"/>
          <p:cNvSpPr/>
          <p:nvPr/>
        </p:nvSpPr>
        <p:spPr>
          <a:xfrm rot="16200000">
            <a:off x="1910480" y="2701642"/>
            <a:ext cx="180020" cy="1538802"/>
          </a:xfrm>
          <a:prstGeom prst="rightBrace">
            <a:avLst>
              <a:gd name="adj1" fmla="val 42725"/>
              <a:gd name="adj2" fmla="val 49145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565726" y="3273021"/>
            <a:ext cx="8640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419043" y="453830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5582219" y="453830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946152" y="4847548"/>
            <a:ext cx="1513209" cy="29527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6822145" y="5246732"/>
            <a:ext cx="218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b="1" dirty="0">
                <a:latin typeface="+mn-lt"/>
              </a:rPr>
              <a:t>p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5744840" y="569169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6925680" y="5685569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cxnSpLocks/>
          </p:cNvCxnSpPr>
          <p:nvPr/>
        </p:nvCxnSpPr>
        <p:spPr>
          <a:xfrm>
            <a:off x="5772758" y="4768009"/>
            <a:ext cx="0" cy="5697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104373" y="4768009"/>
            <a:ext cx="1008112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815972" y="5246732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</a:t>
            </a:r>
            <a:r>
              <a:rPr lang="de-AT" b="1" baseline="-25000" dirty="0">
                <a:latin typeface="+mn-lt"/>
              </a:rPr>
              <a:t>o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5508104" y="5246732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</a:t>
            </a:r>
            <a:r>
              <a:rPr lang="de-AT" b="1" baseline="-25000" dirty="0">
                <a:latin typeface="+mn-lt"/>
              </a:rPr>
              <a:t>u</a:t>
            </a:r>
          </a:p>
        </p:txBody>
      </p:sp>
      <p:cxnSp>
        <p:nvCxnSpPr>
          <p:cNvPr id="46" name="Gerade Verbindung 45"/>
          <p:cNvCxnSpPr>
            <a:cxnSpLocks/>
          </p:cNvCxnSpPr>
          <p:nvPr/>
        </p:nvCxnSpPr>
        <p:spPr>
          <a:xfrm>
            <a:off x="6931044" y="4768009"/>
            <a:ext cx="0" cy="5697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>
            <a:cxnSpLocks/>
          </p:cNvCxnSpPr>
          <p:nvPr/>
        </p:nvCxnSpPr>
        <p:spPr>
          <a:xfrm>
            <a:off x="8083172" y="4768009"/>
            <a:ext cx="0" cy="5697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1723136" y="2957431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740970" y="4166894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121578" y="5651956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252526" y="5651956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914132" y="4166894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23" grpId="0"/>
      <p:bldP spid="40" grpId="0"/>
      <p:bldP spid="41" grpId="0"/>
      <p:bldP spid="48" grpId="0"/>
      <p:bldP spid="24" grpId="0"/>
      <p:bldP spid="27" grpId="0"/>
      <p:bldP spid="28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@Irrtumswahrscheinlichkeit: Eine Sprachregelung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16561604"/>
              </p:ext>
            </p:extLst>
          </p:nvPr>
        </p:nvGraphicFramePr>
        <p:xfrm>
          <a:off x="231775" y="2780144"/>
          <a:ext cx="876495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183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/>
                        <a:t>Irrtumswahrscheinlichkeit (</a:t>
                      </a:r>
                      <a:r>
                        <a:rPr lang="el-GR" sz="2000" dirty="0"/>
                        <a:t>α</a:t>
                      </a:r>
                      <a:r>
                        <a:rPr lang="de-AT" sz="2000" dirty="0"/>
                        <a:t>)</a:t>
                      </a:r>
                    </a:p>
                  </a:txBody>
                  <a:tcPr marL="112432" marR="112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/>
                        <a:t>Bezeichnung</a:t>
                      </a:r>
                    </a:p>
                  </a:txBody>
                  <a:tcPr marL="112432" marR="112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83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/>
                        <a:t>5% (</a:t>
                      </a:r>
                      <a:r>
                        <a:rPr lang="el-GR" sz="2000" dirty="0"/>
                        <a:t>α</a:t>
                      </a:r>
                      <a:r>
                        <a:rPr lang="de-AT" sz="2000" dirty="0"/>
                        <a:t> = 0,05)</a:t>
                      </a:r>
                    </a:p>
                  </a:txBody>
                  <a:tcPr marL="112432" marR="112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/>
                        <a:t>Signifikant</a:t>
                      </a:r>
                    </a:p>
                  </a:txBody>
                  <a:tcPr marL="112432" marR="112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1% (</a:t>
                      </a:r>
                      <a:r>
                        <a:rPr lang="el-GR" sz="2000" dirty="0"/>
                        <a:t>α</a:t>
                      </a:r>
                      <a:r>
                        <a:rPr lang="de-AT" sz="2000" dirty="0"/>
                        <a:t> = 0,01)</a:t>
                      </a:r>
                    </a:p>
                  </a:txBody>
                  <a:tcPr marL="112432" marR="112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/>
                        <a:t>Sehr signifikant</a:t>
                      </a:r>
                    </a:p>
                  </a:txBody>
                  <a:tcPr marL="112432" marR="112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1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/>
                        <a:t>0,1% (</a:t>
                      </a:r>
                      <a:r>
                        <a:rPr lang="el-GR" sz="2000" dirty="0"/>
                        <a:t>α</a:t>
                      </a:r>
                      <a:r>
                        <a:rPr lang="de-AT" sz="2000" dirty="0"/>
                        <a:t> = 0,001)</a:t>
                      </a:r>
                    </a:p>
                  </a:txBody>
                  <a:tcPr marL="112432" marR="112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/>
                        <a:t>Hoch</a:t>
                      </a:r>
                      <a:r>
                        <a:rPr lang="de-AT" sz="2000" baseline="0" dirty="0"/>
                        <a:t> signifikant</a:t>
                      </a:r>
                      <a:endParaRPr lang="de-AT" sz="2000" dirty="0"/>
                    </a:p>
                  </a:txBody>
                  <a:tcPr marL="112432" marR="112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(Reuber, Pfaffenbach &amp; Mattissek 2013:109)</a:t>
            </a:r>
          </a:p>
        </p:txBody>
      </p:sp>
    </p:spTree>
    <p:extLst>
      <p:ext uri="{BB962C8B-B14F-4D97-AF65-F5344CB8AC3E}">
        <p14:creationId xmlns:p14="http://schemas.microsoft.com/office/powerpoint/2010/main" val="37543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275840" cy="496855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Eine repräsentative Befragung von 500 Touristen</a:t>
            </a:r>
            <a:br>
              <a:rPr lang="de-AT" sz="2000" dirty="0"/>
            </a:br>
            <a:r>
              <a:rPr lang="de-AT" sz="2000" dirty="0"/>
              <a:t>in Innsbruck ergab folgenden Modal Split:</a:t>
            </a:r>
          </a:p>
          <a:p>
            <a:pPr marL="355600" lvl="1" indent="-177800"/>
            <a:r>
              <a:rPr lang="de-AT" sz="2000" dirty="0"/>
              <a:t>Zur Planung von Parkflächen für Busse möchte man das 95% Konfidenzintervall des Anteils aller per Bus anreisenden Touristen wissen.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49553"/>
              </p:ext>
            </p:extLst>
          </p:nvPr>
        </p:nvGraphicFramePr>
        <p:xfrm>
          <a:off x="5724128" y="2410754"/>
          <a:ext cx="3000480" cy="23143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4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887">
                <a:tc>
                  <a:txBody>
                    <a:bodyPr/>
                    <a:lstStyle/>
                    <a:p>
                      <a:pPr algn="ctr"/>
                      <a:r>
                        <a:rPr lang="de-AT" sz="1700" dirty="0"/>
                        <a:t>Verkehrsträger</a:t>
                      </a:r>
                    </a:p>
                  </a:txBody>
                  <a:tcPr marL="108862" marR="108862" marT="54431" marB="54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700" dirty="0"/>
                        <a:t>Anteil der Touristen[%]</a:t>
                      </a:r>
                    </a:p>
                  </a:txBody>
                  <a:tcPr marL="108862" marR="108862" marT="54431" marB="544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pPr algn="l"/>
                      <a:r>
                        <a:rPr lang="de-AT" sz="1700" dirty="0"/>
                        <a:t>PKW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700" dirty="0"/>
                        <a:t>30,1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pPr algn="l"/>
                      <a:r>
                        <a:rPr lang="de-AT" sz="1700" dirty="0"/>
                        <a:t>Bus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700" dirty="0"/>
                        <a:t>21,6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pPr algn="l"/>
                      <a:r>
                        <a:rPr lang="de-AT" sz="1700" dirty="0"/>
                        <a:t>Zug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700" dirty="0"/>
                        <a:t>46,0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42">
                <a:tc>
                  <a:txBody>
                    <a:bodyPr/>
                    <a:lstStyle/>
                    <a:p>
                      <a:pPr algn="l"/>
                      <a:r>
                        <a:rPr lang="de-AT" sz="1700" dirty="0"/>
                        <a:t>Sonstiges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700" dirty="0"/>
                        <a:t>2,3</a:t>
                      </a:r>
                    </a:p>
                  </a:txBody>
                  <a:tcPr marL="108862" marR="108862" marT="54431" marB="544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81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2000" dirty="0"/>
                  <a:t>Eine repräsentative Befragung von 500 Touristen</a:t>
                </a:r>
                <a:br>
                  <a:rPr lang="de-AT" sz="2000" dirty="0"/>
                </a:br>
                <a:r>
                  <a:rPr lang="de-AT" sz="2000" dirty="0"/>
                  <a:t>in Innsbruck ergab folgenden Modal Split:</a:t>
                </a:r>
              </a:p>
              <a:p>
                <a:pPr marL="355600" lvl="1" indent="-177800"/>
                <a:r>
                  <a:rPr lang="de-AT" sz="2000" dirty="0"/>
                  <a:t>Zur Planung von Parkflächen für Busse möchte man</a:t>
                </a:r>
                <a:br>
                  <a:rPr lang="de-AT" sz="2000" dirty="0"/>
                </a:br>
                <a:r>
                  <a:rPr lang="de-AT" sz="2000" dirty="0"/>
                  <a:t>das 95% Konfidenzintervall des Anteils aller per Bus </a:t>
                </a:r>
                <a:br>
                  <a:rPr lang="de-AT" sz="2000" dirty="0"/>
                </a:br>
                <a:r>
                  <a:rPr lang="de-AT" sz="2000" dirty="0"/>
                  <a:t>anreisenden Touristen wissen.</a:t>
                </a:r>
                <a:br>
                  <a:rPr lang="de-AT" sz="2000" dirty="0"/>
                </a:br>
                <a:endParaRPr lang="de-AT" sz="1100" dirty="0"/>
              </a:p>
              <a:p>
                <a:pPr marL="0" indent="0">
                  <a:buNone/>
                </a:pPr>
                <a:endParaRPr lang="de-AT" sz="300" b="1" dirty="0">
                  <a:solidFill>
                    <a:srgbClr val="E37823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AT" b="1" dirty="0">
                    <a:solidFill>
                      <a:srgbClr val="E37823"/>
                    </a:solidFill>
                    <a:ea typeface="Cambria Math"/>
                  </a:rPr>
                  <a:t>How 2:</a:t>
                </a:r>
              </a:p>
              <a:p>
                <a:r>
                  <a:rPr lang="de-AT" sz="2000" dirty="0">
                    <a:ea typeface="Cambria Math"/>
                  </a:rPr>
                  <a:t>→ Tabelle Standardnormalverteilung: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r>
                      <a:rPr lang="de-AT" sz="2000" i="1">
                        <a:latin typeface="Cambria Math"/>
                        <a:ea typeface="Cambria Math"/>
                      </a:rPr>
                      <m:t>=1,96</m:t>
                    </m:r>
                  </m:oMath>
                </a14:m>
                <a:endParaRPr lang="de-AT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𝑏𝑧𝑤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de-AT" sz="2000" b="0" i="1" smtClean="0">
                        <a:latin typeface="Cambria Math"/>
                        <a:ea typeface="Cambria Math"/>
                      </a:rPr>
                      <m:t>=0,216±1,96∗</m:t>
                    </m:r>
                    <m:rad>
                      <m:radPr>
                        <m:degHide m:val="on"/>
                        <m:ctrlPr>
                          <a:rPr lang="de-AT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AT" sz="2000" b="0" i="1" smtClean="0">
                                <a:latin typeface="Cambria Math"/>
                                <a:ea typeface="Cambria Math"/>
                              </a:rPr>
                              <m:t>0,216∗</m:t>
                            </m:r>
                            <m:d>
                              <m:dPr>
                                <m:ctrlPr>
                                  <a:rPr lang="de-AT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sz="2000" b="0" i="1" smtClean="0">
                                    <a:latin typeface="Cambria Math"/>
                                    <a:ea typeface="Cambria Math"/>
                                  </a:rPr>
                                  <m:t>1−0,216</m:t>
                                </m:r>
                              </m:e>
                            </m:d>
                          </m:num>
                          <m:den>
                            <m:r>
                              <a:rPr lang="de-AT" sz="2000" b="0" i="1" smtClean="0">
                                <a:latin typeface="Cambria Math"/>
                                <a:ea typeface="Cambria Math"/>
                              </a:rPr>
                              <m:t>500</m:t>
                            </m:r>
                          </m:den>
                        </m:f>
                      </m:e>
                    </m:rad>
                  </m:oMath>
                </a14:m>
                <a:endParaRPr lang="de-AT" sz="2000" dirty="0"/>
              </a:p>
              <a:p>
                <a:pPr lvl="1"/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π</a:t>
                </a:r>
                <a:r>
                  <a:rPr lang="de-AT" sz="2000" baseline="-25000" dirty="0">
                    <a:latin typeface="Cambria Math" pitchFamily="18" charset="0"/>
                    <a:ea typeface="Cambria Math" pitchFamily="18" charset="0"/>
                  </a:rPr>
                  <a:t>u</a:t>
                </a:r>
                <a:r>
                  <a:rPr lang="de-AT" sz="2000" dirty="0">
                    <a:latin typeface="Cambria Math" pitchFamily="18" charset="0"/>
                    <a:ea typeface="Cambria Math" pitchFamily="18" charset="0"/>
                  </a:rPr>
                  <a:t> = 17,99 %</a:t>
                </a:r>
              </a:p>
              <a:p>
                <a:pPr lvl="1"/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π</a:t>
                </a:r>
                <a:r>
                  <a:rPr lang="de-AT" sz="2000" baseline="-25000" dirty="0">
                    <a:latin typeface="Cambria Math" pitchFamily="18" charset="0"/>
                    <a:ea typeface="Cambria Math" pitchFamily="18" charset="0"/>
                  </a:rPr>
                  <a:t>o</a:t>
                </a:r>
                <a:r>
                  <a:rPr lang="de-AT" sz="2000" dirty="0">
                    <a:latin typeface="Cambria Math" pitchFamily="18" charset="0"/>
                    <a:ea typeface="Cambria Math" pitchFamily="18" charset="0"/>
                  </a:rPr>
                  <a:t> = 25,20 %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850807"/>
              </p:ext>
            </p:extLst>
          </p:nvPr>
        </p:nvGraphicFramePr>
        <p:xfrm>
          <a:off x="6372200" y="1205488"/>
          <a:ext cx="2520280" cy="1935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Verkehrsträger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Anteil der Touristen[%]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PKW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30,1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21,6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Zug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46,0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Sonstiges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3547648" cy="496855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Skalenniveaus &amp; deskriptive Statistik</a:t>
            </a:r>
          </a:p>
          <a:p>
            <a:pPr>
              <a:lnSpc>
                <a:spcPct val="150000"/>
              </a:lnSpc>
            </a:pPr>
            <a:r>
              <a:rPr lang="de-AT" b="1" dirty="0"/>
              <a:t>Inferenzstatistik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673926" cy="267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57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6"/>
          <a:stretch/>
        </p:blipFill>
        <p:spPr bwMode="auto">
          <a:xfrm>
            <a:off x="467544" y="2924944"/>
            <a:ext cx="4464496" cy="300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Schranken der Standardnormalverteilung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911736" cy="4968552"/>
          </a:xfrm>
        </p:spPr>
        <p:txBody>
          <a:bodyPr anchor="t"/>
          <a:lstStyle/>
          <a:p>
            <a:r>
              <a:rPr lang="de-AT" dirty="0"/>
              <a:t>Schranken der Standardnormalverteilung </a:t>
            </a:r>
            <a:br>
              <a:rPr lang="de-AT" dirty="0"/>
            </a:br>
            <a:r>
              <a:rPr lang="de-AT" dirty="0"/>
              <a:t>(</a:t>
            </a:r>
            <a:r>
              <a:rPr lang="el-GR" dirty="0"/>
              <a:t>μ</a:t>
            </a:r>
            <a:r>
              <a:rPr lang="de-AT" dirty="0"/>
              <a:t>=0, </a:t>
            </a:r>
            <a:r>
              <a:rPr lang="el-GR" dirty="0"/>
              <a:t>σ</a:t>
            </a:r>
            <a:r>
              <a:rPr lang="de-AT" baseline="30000" dirty="0"/>
              <a:t>2</a:t>
            </a:r>
            <a:r>
              <a:rPr lang="de-AT" dirty="0"/>
              <a:t>=1) für ausgewählte Überschreitungswahrscheinlichkeiten </a:t>
            </a:r>
            <a:r>
              <a:rPr lang="el-GR" dirty="0"/>
              <a:t>α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(Reuber, Pfaffenbach &amp; Mattissek 2013:106 &amp; Streit 2007)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40" y="2758552"/>
            <a:ext cx="2556076" cy="31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12266EB-9CA2-45E3-8585-066E1B06FD55}"/>
              </a:ext>
            </a:extLst>
          </p:cNvPr>
          <p:cNvCxnSpPr/>
          <p:nvPr/>
        </p:nvCxnSpPr>
        <p:spPr>
          <a:xfrm>
            <a:off x="5796136" y="4936406"/>
            <a:ext cx="1673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03E09026-2183-4227-B81E-6D4D9DDCE2E4}"/>
              </a:ext>
            </a:extLst>
          </p:cNvPr>
          <p:cNvSpPr/>
          <p:nvPr/>
        </p:nvSpPr>
        <p:spPr>
          <a:xfrm>
            <a:off x="5796136" y="2780927"/>
            <a:ext cx="1673176" cy="312933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7D7E00C-2BF8-47D3-A93D-D65A2DB475A1}"/>
              </a:ext>
            </a:extLst>
          </p:cNvPr>
          <p:cNvCxnSpPr/>
          <p:nvPr/>
        </p:nvCxnSpPr>
        <p:spPr>
          <a:xfrm>
            <a:off x="5796136" y="4725144"/>
            <a:ext cx="16731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71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2000" dirty="0"/>
                  <a:t>Eine repräsentative Befragung von 500 Touristen</a:t>
                </a:r>
                <a:br>
                  <a:rPr lang="de-AT" sz="2000" dirty="0"/>
                </a:br>
                <a:r>
                  <a:rPr lang="de-AT" sz="2000" dirty="0"/>
                  <a:t>in Innsbruck ergab folgenden Modal Split:</a:t>
                </a:r>
              </a:p>
              <a:p>
                <a:pPr marL="355600" lvl="1" indent="-177800"/>
                <a:r>
                  <a:rPr lang="de-AT" sz="2000" dirty="0"/>
                  <a:t>Zur Planung von Parkflächen für Busse möchte man</a:t>
                </a:r>
                <a:br>
                  <a:rPr lang="de-AT" sz="2000" dirty="0"/>
                </a:br>
                <a:r>
                  <a:rPr lang="de-AT" sz="2000" dirty="0"/>
                  <a:t>das 95% Konfidenzintervall des Anteils aller per Bus </a:t>
                </a:r>
                <a:br>
                  <a:rPr lang="de-AT" sz="2000" dirty="0"/>
                </a:br>
                <a:r>
                  <a:rPr lang="de-AT" sz="2000" dirty="0"/>
                  <a:t>anreisenden Touristen wissen.</a:t>
                </a:r>
                <a:br>
                  <a:rPr lang="de-AT" sz="2000" dirty="0"/>
                </a:br>
                <a:endParaRPr lang="de-AT" sz="1100" dirty="0"/>
              </a:p>
              <a:p>
                <a:pPr marL="0" indent="0">
                  <a:buNone/>
                </a:pPr>
                <a:endParaRPr lang="de-AT" sz="300" b="1" dirty="0">
                  <a:solidFill>
                    <a:srgbClr val="E37823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AT" b="1" dirty="0">
                    <a:solidFill>
                      <a:srgbClr val="E37823"/>
                    </a:solidFill>
                    <a:ea typeface="Cambria Math"/>
                  </a:rPr>
                  <a:t>How 2:</a:t>
                </a:r>
              </a:p>
              <a:p>
                <a:r>
                  <a:rPr lang="de-AT" sz="2000" dirty="0">
                    <a:ea typeface="Cambria Math"/>
                  </a:rPr>
                  <a:t>→ Tabelle Standardnormalverteilung: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r>
                      <a:rPr lang="de-AT" sz="2000" i="1">
                        <a:latin typeface="Cambria Math"/>
                        <a:ea typeface="Cambria Math"/>
                      </a:rPr>
                      <m:t>=1,96</m:t>
                    </m:r>
                  </m:oMath>
                </a14:m>
                <a:endParaRPr lang="de-AT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𝑏𝑧𝑤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de-AT" sz="2000" b="0" i="1" smtClean="0">
                        <a:latin typeface="Cambria Math"/>
                        <a:ea typeface="Cambria Math"/>
                      </a:rPr>
                      <m:t>=0,216±1,96∗</m:t>
                    </m:r>
                    <m:rad>
                      <m:radPr>
                        <m:degHide m:val="on"/>
                        <m:ctrlPr>
                          <a:rPr lang="de-AT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AT" sz="2000" b="0" i="1" smtClean="0">
                                <a:latin typeface="Cambria Math"/>
                                <a:ea typeface="Cambria Math"/>
                              </a:rPr>
                              <m:t>0,216∗</m:t>
                            </m:r>
                            <m:d>
                              <m:dPr>
                                <m:ctrlPr>
                                  <a:rPr lang="de-AT" sz="20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AT" sz="2000" b="0" i="1" smtClean="0">
                                    <a:latin typeface="Cambria Math"/>
                                    <a:ea typeface="Cambria Math"/>
                                  </a:rPr>
                                  <m:t>1−0,216</m:t>
                                </m:r>
                              </m:e>
                            </m:d>
                          </m:num>
                          <m:den>
                            <m:r>
                              <a:rPr lang="de-AT" sz="2000" b="0" i="1" smtClean="0">
                                <a:latin typeface="Cambria Math"/>
                                <a:ea typeface="Cambria Math"/>
                              </a:rPr>
                              <m:t>500</m:t>
                            </m:r>
                          </m:den>
                        </m:f>
                      </m:e>
                    </m:rad>
                  </m:oMath>
                </a14:m>
                <a:endParaRPr lang="de-AT" sz="2000" dirty="0"/>
              </a:p>
              <a:p>
                <a:pPr lvl="1"/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π</a:t>
                </a:r>
                <a:r>
                  <a:rPr lang="de-AT" sz="2000" baseline="-25000" dirty="0">
                    <a:latin typeface="Cambria Math" pitchFamily="18" charset="0"/>
                    <a:ea typeface="Cambria Math" pitchFamily="18" charset="0"/>
                  </a:rPr>
                  <a:t>u</a:t>
                </a:r>
                <a:r>
                  <a:rPr lang="de-AT" sz="2000" dirty="0">
                    <a:latin typeface="Cambria Math" pitchFamily="18" charset="0"/>
                    <a:ea typeface="Cambria Math" pitchFamily="18" charset="0"/>
                  </a:rPr>
                  <a:t> = 17,99 %</a:t>
                </a:r>
              </a:p>
              <a:p>
                <a:pPr lvl="1"/>
                <a:r>
                  <a:rPr lang="el-GR" sz="2000" dirty="0">
                    <a:latin typeface="Cambria Math" pitchFamily="18" charset="0"/>
                    <a:ea typeface="Cambria Math" pitchFamily="18" charset="0"/>
                  </a:rPr>
                  <a:t>π</a:t>
                </a:r>
                <a:r>
                  <a:rPr lang="de-AT" sz="2000" baseline="-25000" dirty="0">
                    <a:latin typeface="Cambria Math" pitchFamily="18" charset="0"/>
                    <a:ea typeface="Cambria Math" pitchFamily="18" charset="0"/>
                  </a:rPr>
                  <a:t>o</a:t>
                </a:r>
                <a:r>
                  <a:rPr lang="de-AT" sz="2000" dirty="0">
                    <a:latin typeface="Cambria Math" pitchFamily="18" charset="0"/>
                    <a:ea typeface="Cambria Math" pitchFamily="18" charset="0"/>
                  </a:rPr>
                  <a:t> = 25,20 %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5"/>
          <p:cNvGraphicFramePr>
            <a:graphicFrameLocks/>
          </p:cNvGraphicFramePr>
          <p:nvPr>
            <p:extLst/>
          </p:nvPr>
        </p:nvGraphicFramePr>
        <p:xfrm>
          <a:off x="6372200" y="1205488"/>
          <a:ext cx="2520280" cy="1935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Verkehrsträger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Anteil der Touristen[%]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PKW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30,1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21,6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Zug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46,0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Sonstiges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dirty="0"/>
                        <a:t>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5940152" y="4653136"/>
            <a:ext cx="3816424" cy="1440160"/>
          </a:xfrm>
          <a:prstGeom prst="roundRect">
            <a:avLst/>
          </a:prstGeom>
          <a:solidFill>
            <a:schemeClr val="bg1"/>
          </a:solidFill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Variante: n=5.000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43" y="5046702"/>
            <a:ext cx="2952010" cy="91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von Mittelwerten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232264" y="980728"/>
                <a:ext cx="8766048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sz="2000" dirty="0"/>
                  <a:t>→ </a:t>
                </a:r>
                <a:r>
                  <a:rPr lang="de-AT" sz="2000" b="1" dirty="0"/>
                  <a:t>Dieselben Fragenstellungen wie bei rel. Häufigkeiten:</a:t>
                </a:r>
              </a:p>
              <a:p>
                <a:pPr lvl="1"/>
                <a:r>
                  <a:rPr lang="de-AT" sz="2000" dirty="0"/>
                  <a:t>Stichprobenmittelwert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2000" b="0" i="1" smtClean="0">
                            <a:latin typeface="Cambria Math"/>
                          </a:rPr>
                          <m:t>𝑥</m:t>
                        </m:r>
                        <m:r>
                          <a:rPr lang="de-AT" sz="2000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de-AT" sz="2000" dirty="0"/>
                  <a:t>= Punktschätzer für </a:t>
                </a:r>
                <a14:m>
                  <m:oMath xmlns:m="http://schemas.openxmlformats.org/officeDocument/2006/math">
                    <m:r>
                      <a:rPr lang="de-AT" sz="20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de-AT" sz="2000" dirty="0">
                  <a:ea typeface="Cambria Math"/>
                </a:endParaRPr>
              </a:p>
              <a:p>
                <a:pPr lvl="1"/>
                <a:endParaRPr lang="de-AT" sz="500" dirty="0">
                  <a:ea typeface="Cambria Math"/>
                </a:endParaRPr>
              </a:p>
              <a:p>
                <a:r>
                  <a:rPr lang="de-AT" sz="2000" b="1" dirty="0"/>
                  <a:t>Zentraler Grenzwertsatz:</a:t>
                </a:r>
                <a:br>
                  <a:rPr lang="de-AT" sz="2000" dirty="0"/>
                </a:br>
                <a:r>
                  <a:rPr lang="de-AT" sz="2000" dirty="0"/>
                  <a:t>Bei großem N Grundgesamt (~N&gt;10.000) &amp; n (n≥100) verteilen sich Stichprobenmittelwerte normal um den Erwartungswert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de-AT" sz="2000" dirty="0">
                  <a:ea typeface="Cambria Math"/>
                </a:endParaRPr>
              </a:p>
              <a:p>
                <a:pPr marL="363538" lvl="1" indent="0">
                  <a:buNone/>
                </a:pPr>
                <a:r>
                  <a:rPr lang="de-AT" sz="2000" b="1" dirty="0">
                    <a:solidFill>
                      <a:srgbClr val="E37823"/>
                    </a:solidFill>
                  </a:rPr>
                  <a:t>→ Aus Normalverteilung: </a:t>
                </a:r>
                <a:r>
                  <a:rPr lang="de-AT" sz="2000" dirty="0">
                    <a:solidFill>
                      <a:srgbClr val="E37823"/>
                    </a:solidFill>
                  </a:rPr>
                  <a:t> Konfidenzintervall zur Sicherheit 1-</a:t>
                </a:r>
                <a:r>
                  <a:rPr lang="el-GR" sz="2000" dirty="0">
                    <a:solidFill>
                      <a:srgbClr val="E37823"/>
                    </a:solidFill>
                  </a:rPr>
                  <a:t>α</a:t>
                </a:r>
                <a:r>
                  <a:rPr lang="de-AT" sz="2000" dirty="0">
                    <a:solidFill>
                      <a:srgbClr val="E37823"/>
                    </a:solidFill>
                  </a:rPr>
                  <a:t> in </a:t>
                </a:r>
                <a:br>
                  <a:rPr lang="de-AT" sz="2000" dirty="0">
                    <a:solidFill>
                      <a:srgbClr val="E37823"/>
                    </a:solidFill>
                  </a:rPr>
                </a:br>
                <a:r>
                  <a:rPr lang="de-AT" sz="2000" dirty="0">
                    <a:solidFill>
                      <a:srgbClr val="E37823"/>
                    </a:solidFill>
                  </a:rPr>
                  <a:t>     dem der Parameter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E37823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de-AT" sz="2000" dirty="0">
                    <a:solidFill>
                      <a:srgbClr val="E37823"/>
                    </a:solidFill>
                  </a:rPr>
                  <a:t> ausgehend vom Stichprobenmittelwert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000" i="1">
                            <a:solidFill>
                              <a:srgbClr val="E3782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AT" sz="2000" i="1">
                            <a:solidFill>
                              <a:srgbClr val="E37823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de-AT" sz="2000" dirty="0">
                    <a:solidFill>
                      <a:srgbClr val="E37823"/>
                    </a:solidFill>
                  </a:rPr>
                  <a:t> liegt</a:t>
                </a:r>
              </a:p>
              <a:p>
                <a:pPr marL="342900" lvl="1" indent="-342900">
                  <a:buFont typeface="Wingdings" pitchFamily="2" charset="2"/>
                  <a:buChar char="§"/>
                </a:pPr>
                <a:endParaRPr lang="de-AT" sz="1800" dirty="0"/>
              </a:p>
              <a:p>
                <a:endParaRPr lang="de-AT" sz="2000" dirty="0">
                  <a:ea typeface="Cambria Math"/>
                </a:endParaRPr>
              </a:p>
              <a:p>
                <a:endParaRPr lang="de-AT" sz="2000" dirty="0">
                  <a:ea typeface="Cambria Math"/>
                </a:endParaRPr>
              </a:p>
              <a:p>
                <a:endParaRPr lang="de-AT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232264" y="980728"/>
                <a:ext cx="8766048" cy="4968552"/>
              </a:xfrm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78" y="4523880"/>
            <a:ext cx="2467372" cy="174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77318"/>
            <a:ext cx="2520280" cy="157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von Mittelwerten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2000" dirty="0"/>
                  <a:t>Eine repräsentative Befragung von 400 Touristen in Innsbruck zu ihren Urlaubsausgaben  ergab einen Mittelwert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2000" i="1">
                            <a:latin typeface="Cambria Math"/>
                          </a:rPr>
                          <m:t>𝑥</m:t>
                        </m:r>
                        <m:r>
                          <a:rPr lang="de-AT" sz="2000" i="1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de-AT" sz="2000" dirty="0"/>
                  <a:t> = 862,49 €, bei einer Varianz</a:t>
                </a:r>
                <a:br>
                  <a:rPr lang="de-AT" sz="2000" dirty="0"/>
                </a:br>
                <a:r>
                  <a:rPr lang="de-AT" sz="2000" dirty="0"/>
                  <a:t> von 204.869,62 €². </a:t>
                </a:r>
              </a:p>
              <a:p>
                <a:r>
                  <a:rPr lang="de-AT" sz="2000" b="1" dirty="0"/>
                  <a:t>Wie lautet das das 95% Konfidenzintervall der „wahren“ Urlaubsausgaben?</a:t>
                </a:r>
              </a:p>
              <a:p>
                <a:pPr marL="0" indent="0">
                  <a:buNone/>
                </a:pPr>
                <a:br>
                  <a:rPr lang="de-AT" sz="300" b="1" dirty="0">
                    <a:solidFill>
                      <a:srgbClr val="E37823"/>
                    </a:solidFill>
                    <a:ea typeface="Cambria Math"/>
                  </a:rPr>
                </a:br>
                <a:br>
                  <a:rPr lang="de-AT" sz="300" b="1" dirty="0">
                    <a:solidFill>
                      <a:srgbClr val="E37823"/>
                    </a:solidFill>
                    <a:ea typeface="Cambria Math"/>
                  </a:rPr>
                </a:br>
                <a:endParaRPr lang="de-AT" sz="300" b="1" dirty="0">
                  <a:solidFill>
                    <a:srgbClr val="E37823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de-AT" b="1" dirty="0">
                    <a:solidFill>
                      <a:srgbClr val="E37823"/>
                    </a:solidFill>
                    <a:ea typeface="Cambria Math"/>
                  </a:rPr>
                  <a:t>How 2:</a:t>
                </a:r>
              </a:p>
              <a:p>
                <a:r>
                  <a:rPr lang="de-AT" sz="2000" dirty="0">
                    <a:ea typeface="Cambria Math"/>
                  </a:rPr>
                  <a:t>→ Tabelle Standardnormalverteilung: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AT" sz="2000" i="1"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r>
                      <a:rPr lang="de-AT" sz="2000" i="1">
                        <a:latin typeface="Cambria Math"/>
                        <a:ea typeface="Cambria Math"/>
                      </a:rPr>
                      <m:t>=1,96</m:t>
                    </m:r>
                  </m:oMath>
                </a14:m>
                <a:endParaRPr lang="de-AT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AT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𝑏𝑧𝑤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.  </m:t>
                        </m:r>
                        <m:r>
                          <a:rPr lang="de-AT" sz="2000" b="0" i="1" smtClean="0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de-AT" sz="2000" b="0" i="1" smtClean="0">
                        <a:latin typeface="Cambria Math"/>
                        <a:ea typeface="Cambria Math"/>
                      </a:rPr>
                      <m:t>=862,49±1,96∗</m:t>
                    </m:r>
                    <m:rad>
                      <m:radPr>
                        <m:degHide m:val="on"/>
                        <m:ctrlPr>
                          <a:rPr lang="de-AT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AT" sz="2000" b="0" i="1" smtClean="0">
                                <a:latin typeface="Cambria Math"/>
                                <a:ea typeface="Cambria Math"/>
                              </a:rPr>
                              <m:t>204869,62</m:t>
                            </m:r>
                          </m:num>
                          <m:den>
                            <m:r>
                              <a:rPr lang="de-AT" sz="2000" b="0" i="1" smtClean="0">
                                <a:latin typeface="Cambria Math"/>
                                <a:ea typeface="Cambria Math"/>
                              </a:rPr>
                              <m:t>400</m:t>
                            </m:r>
                          </m:den>
                        </m:f>
                      </m:e>
                    </m:rad>
                  </m:oMath>
                </a14:m>
                <a:endParaRPr lang="de-AT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de-AT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de-AT" sz="2000" baseline="-25000" dirty="0">
                    <a:latin typeface="Cambria Math" pitchFamily="18" charset="0"/>
                    <a:ea typeface="Cambria Math" pitchFamily="18" charset="0"/>
                  </a:rPr>
                  <a:t>u</a:t>
                </a:r>
                <a:r>
                  <a:rPr lang="de-AT" sz="2000" dirty="0">
                    <a:latin typeface="Cambria Math" pitchFamily="18" charset="0"/>
                    <a:ea typeface="Cambria Math" pitchFamily="18" charset="0"/>
                  </a:rPr>
                  <a:t> = 818,13 €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AT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de-AT" sz="2000" baseline="-25000" dirty="0">
                    <a:latin typeface="Cambria Math" pitchFamily="18" charset="0"/>
                    <a:ea typeface="Cambria Math" pitchFamily="18" charset="0"/>
                  </a:rPr>
                  <a:t>o</a:t>
                </a:r>
                <a:r>
                  <a:rPr lang="de-AT" sz="2000" dirty="0">
                    <a:latin typeface="Cambria Math" pitchFamily="18" charset="0"/>
                    <a:ea typeface="Cambria Math" pitchFamily="18" charset="0"/>
                  </a:rPr>
                  <a:t> = 906,84 €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Abgerundetes Rechteck 5"/>
          <p:cNvSpPr/>
          <p:nvPr/>
        </p:nvSpPr>
        <p:spPr>
          <a:xfrm>
            <a:off x="5436096" y="4581128"/>
            <a:ext cx="4320480" cy="1800200"/>
          </a:xfrm>
          <a:prstGeom prst="roundRect">
            <a:avLst/>
          </a:prstGeom>
          <a:solidFill>
            <a:schemeClr val="bg1"/>
          </a:solidFill>
          <a:ln>
            <a:solidFill>
              <a:srgbClr val="E37823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b="1" dirty="0">
                <a:solidFill>
                  <a:schemeClr val="tx1"/>
                </a:solidFill>
              </a:rPr>
              <a:t>Variante: n=2.000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65" y="5076547"/>
            <a:ext cx="3185684" cy="110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7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Inferenzstatistik</a:t>
            </a:r>
          </a:p>
          <a:p>
            <a:pPr>
              <a:spcBef>
                <a:spcPts val="1200"/>
              </a:spcBef>
            </a:pPr>
            <a:r>
              <a:rPr lang="de-AT" b="1" dirty="0" err="1"/>
              <a:t>Everything</a:t>
            </a:r>
            <a:r>
              <a:rPr lang="de-AT" b="1" dirty="0"/>
              <a:t> </a:t>
            </a:r>
            <a:r>
              <a:rPr lang="de-AT" b="1" dirty="0" err="1"/>
              <a:t>hangs</a:t>
            </a:r>
            <a:r>
              <a:rPr lang="de-AT" b="1" dirty="0"/>
              <a:t> </a:t>
            </a:r>
            <a:r>
              <a:rPr lang="de-AT" b="1" dirty="0" err="1"/>
              <a:t>togetha</a:t>
            </a:r>
            <a:r>
              <a:rPr lang="de-AT" b="1" dirty="0"/>
              <a:t> - Zusammenhangsmaße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Summary: Skalenniveaus quant. Daten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15254344"/>
              </p:ext>
            </p:extLst>
          </p:nvPr>
        </p:nvGraphicFramePr>
        <p:xfrm>
          <a:off x="231775" y="1698848"/>
          <a:ext cx="876638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7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2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de-AT" sz="1600" dirty="0"/>
                        <a:t>Skalentyp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Eigenschaften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Erlaubte Rechen-operationen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Beispiele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Null-punkt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Ab-stände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Ränge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A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Identi-tät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Nominalskala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Familienstand, Telefonnummern,</a:t>
                      </a:r>
                      <a:r>
                        <a:rPr lang="de-AT" sz="1600" baseline="0" dirty="0"/>
                        <a:t> Krankheits-klassifikation</a:t>
                      </a:r>
                      <a:endParaRPr lang="de-AT" sz="1600" dirty="0"/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Ordinalskala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Zufriedenheit, militärische Ränge, Windstärke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Intervallskala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&lt;, +, -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Temperatur °,</a:t>
                      </a:r>
                      <a:r>
                        <a:rPr lang="de-AT" sz="1600" baseline="0" dirty="0"/>
                        <a:t> Kalenderzeit</a:t>
                      </a:r>
                      <a:endParaRPr lang="de-AT" sz="1600" dirty="0"/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600" b="1" dirty="0"/>
                        <a:t>Ratioskala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X</a:t>
                      </a:r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=,</a:t>
                      </a:r>
                      <a:r>
                        <a:rPr lang="de-AT" sz="1600" baseline="0" dirty="0"/>
                        <a:t> ≠, &gt;, &lt;, +, -, </a:t>
                      </a:r>
                      <a:br>
                        <a:rPr lang="de-AT" sz="1600" baseline="0" dirty="0"/>
                      </a:br>
                      <a:r>
                        <a:rPr lang="de-AT" sz="1600" baseline="0" dirty="0"/>
                        <a:t>*, /</a:t>
                      </a:r>
                      <a:endParaRPr lang="de-AT" sz="1600" dirty="0"/>
                    </a:p>
                  </a:txBody>
                  <a:tcPr marL="96804" marR="96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Längen- &amp; Gewichtsmessung</a:t>
                      </a:r>
                    </a:p>
                  </a:txBody>
                  <a:tcPr marL="96804" marR="9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 (vgl. Bortz &amp; Döring 2009:69; Reuber &amp; Pfaffenbach 2005:94)</a:t>
            </a:r>
          </a:p>
        </p:txBody>
      </p:sp>
    </p:spTree>
    <p:extLst>
      <p:ext uri="{BB962C8B-B14F-4D97-AF65-F5344CB8AC3E}">
        <p14:creationId xmlns:p14="http://schemas.microsoft.com/office/powerpoint/2010/main" val="190360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Möglichkeiten der Deskription nominaler Variablen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→ Häufigkeitsauswertungen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(Borsdorf et al. 2009:34, Mossig 2008:23)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323528" y="1412776"/>
            <a:ext cx="3960440" cy="160134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000" dirty="0"/>
              <a:t>Sind Sie der Meinung, dass Tirol insgesamt langfristig von Sportgroßveranstaltungen</a:t>
            </a:r>
          </a:p>
          <a:p>
            <a:pPr marL="0" indent="0">
              <a:buNone/>
            </a:pPr>
            <a:r>
              <a:rPr lang="de-AT" sz="2000" dirty="0"/>
              <a:t>wie der EURO 08 profitiert?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58"/>
          <a:stretch/>
        </p:blipFill>
        <p:spPr bwMode="auto">
          <a:xfrm>
            <a:off x="4067944" y="1144071"/>
            <a:ext cx="3462555" cy="24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7" y="4437113"/>
            <a:ext cx="5469069" cy="17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5436096" y="4437112"/>
            <a:ext cx="3563160" cy="1750181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2000" dirty="0"/>
              <a:t>Aktuelle Wohnform Heidelberger Studierender </a:t>
            </a:r>
            <a:br>
              <a:rPr lang="de-AT" sz="2000" dirty="0"/>
            </a:br>
            <a:r>
              <a:rPr lang="de-AT" sz="2000" dirty="0"/>
              <a:t>nach dem Wohnort während des Semesters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77" y="1772816"/>
            <a:ext cx="1227611" cy="87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Möglichkeiten der Deskription ordinaler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699776" cy="4968552"/>
          </a:xfrm>
        </p:spPr>
        <p:txBody>
          <a:bodyPr anchor="ctr"/>
          <a:lstStyle/>
          <a:p>
            <a:pPr marL="0" indent="0">
              <a:buNone/>
            </a:pPr>
            <a:r>
              <a:rPr lang="de-AT" sz="2000" dirty="0"/>
              <a:t>Sind Sie als Bewohner stolz darauf, Gastgeber der EURO 08 (gewesen) zu sein?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(Borsdorf et al. 2009:37; Kramer &amp; Pfaffenbach 2011:88)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127026" cy="2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4"/>
          <p:cNvSpPr txBox="1">
            <a:spLocks/>
          </p:cNvSpPr>
          <p:nvPr/>
        </p:nvSpPr>
        <p:spPr>
          <a:xfrm>
            <a:off x="323528" y="1124744"/>
            <a:ext cx="8496944" cy="57606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b="1" dirty="0"/>
              <a:t>→ Häufigkeitsauswertungen, </a:t>
            </a:r>
            <a:br>
              <a:rPr lang="de-AT" b="1" dirty="0"/>
            </a:br>
            <a:r>
              <a:rPr lang="de-AT" b="1" dirty="0"/>
              <a:t>Rangreihenfolgen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73336" y="4437112"/>
            <a:ext cx="3563160" cy="1688688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2000" dirty="0"/>
              <a:t>Einschätzungen zur Aussage</a:t>
            </a:r>
            <a:br>
              <a:rPr lang="de-AT" sz="2000" dirty="0"/>
            </a:br>
            <a:r>
              <a:rPr lang="de-AT" sz="2000" dirty="0"/>
              <a:t>„Dieser Ort ist zu teuer für Seniorinnen und Senioren“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" y="4811254"/>
            <a:ext cx="5844036" cy="13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Kontingenztabelle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b="1" dirty="0"/>
              <a:t>= tabellarische Darstellung der gemeinsamen Häufigkeitsverteilung zweier Merkmale</a:t>
            </a:r>
          </a:p>
          <a:p>
            <a:pPr lvl="1"/>
            <a:r>
              <a:rPr lang="de-AT" dirty="0"/>
              <a:t>Meist für Verschränkungen mit nominalen &amp; ordinalen Merkmalen</a:t>
            </a:r>
          </a:p>
          <a:p>
            <a:pPr lvl="1"/>
            <a:endParaRPr lang="de-AT" sz="300" dirty="0"/>
          </a:p>
          <a:p>
            <a:pPr marL="355600" indent="0">
              <a:buNone/>
            </a:pPr>
            <a:r>
              <a:rPr lang="de-AT" sz="2000" b="1" dirty="0"/>
              <a:t>BSP: </a:t>
            </a:r>
            <a:r>
              <a:rPr lang="de-AT" sz="2000" dirty="0"/>
              <a:t>Einstellung Heidelberger Studierender bezüglich Studiengebühren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(Mossig 2008:25)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9324528" y="1268760"/>
            <a:ext cx="8766048" cy="265792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98" y="3645024"/>
            <a:ext cx="6612403" cy="24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6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Lagegmaße (metrischer)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052736"/>
            <a:ext cx="8766048" cy="4968552"/>
          </a:xfrm>
        </p:spPr>
        <p:txBody>
          <a:bodyPr/>
          <a:lstStyle/>
          <a:p>
            <a:r>
              <a:rPr lang="de-AT" b="1" dirty="0"/>
              <a:t>Der Klassiker: Das arithmetische Mittel </a:t>
            </a:r>
            <a:r>
              <a:rPr lang="de-AT" sz="1400" dirty="0">
                <a:solidFill>
                  <a:schemeClr val="bg1">
                    <a:lumMod val="50000"/>
                  </a:schemeClr>
                </a:solidFill>
              </a:rPr>
              <a:t>(Excel: MITTELWERT) </a:t>
            </a:r>
          </a:p>
          <a:p>
            <a:endParaRPr lang="de-AT" dirty="0"/>
          </a:p>
          <a:p>
            <a:endParaRPr lang="de-AT" dirty="0"/>
          </a:p>
          <a:p>
            <a:endParaRPr lang="de-AT" sz="1600" dirty="0"/>
          </a:p>
          <a:p>
            <a:pPr marL="0" indent="0">
              <a:buNone/>
            </a:pPr>
            <a:br>
              <a:rPr lang="de-AT" sz="1200" dirty="0"/>
            </a:br>
            <a:endParaRPr lang="de-AT" sz="1200" dirty="0"/>
          </a:p>
          <a:p>
            <a:pPr lvl="0"/>
            <a:r>
              <a:rPr lang="de-AT" b="1" dirty="0"/>
              <a:t>Der Median: </a:t>
            </a:r>
            <a:r>
              <a:rPr lang="de-AT" dirty="0"/>
              <a:t>teilt eine Datenmenge in der Mitte  </a:t>
            </a:r>
            <a:r>
              <a:rPr lang="de-AT" sz="1400" dirty="0">
                <a:solidFill>
                  <a:prstClr val="white">
                    <a:lumMod val="50000"/>
                  </a:prstClr>
                </a:solidFill>
              </a:rPr>
              <a:t>(Excel: MEDIAN) </a:t>
            </a:r>
            <a:endParaRPr lang="de-AT" dirty="0"/>
          </a:p>
          <a:p>
            <a:pPr lvl="1"/>
            <a:r>
              <a:rPr lang="de-AT" dirty="0"/>
              <a:t>50% der Werte darüber &amp; darunter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(Kuckartz et al. 2010:60f.)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9539"/>
            <a:ext cx="6696744" cy="14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8" y="1916832"/>
            <a:ext cx="5328592" cy="110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9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Streuung metrischer Variablen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836712"/>
            <a:ext cx="8766048" cy="4968552"/>
          </a:xfrm>
        </p:spPr>
        <p:txBody>
          <a:bodyPr/>
          <a:lstStyle/>
          <a:p>
            <a:r>
              <a:rPr lang="de-AT" dirty="0"/>
              <a:t>Grafische Darstellung mittels </a:t>
            </a:r>
            <a:r>
              <a:rPr lang="de-AT" b="1" dirty="0"/>
              <a:t>Kategorisierung (=Histogramm)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1600" dirty="0"/>
          </a:p>
          <a:p>
            <a:pPr lvl="0"/>
            <a:r>
              <a:rPr lang="de-AT" dirty="0"/>
              <a:t>Klass. Streuungsmaße: </a:t>
            </a:r>
            <a:r>
              <a:rPr lang="de-AT" b="1" dirty="0"/>
              <a:t>Die Varianz </a:t>
            </a:r>
            <a:r>
              <a:rPr lang="de-AT" sz="1400" dirty="0">
                <a:solidFill>
                  <a:prstClr val="white">
                    <a:lumMod val="50000"/>
                  </a:prstClr>
                </a:solidFill>
              </a:rPr>
              <a:t>(Excel: VARIANZ)</a:t>
            </a:r>
            <a:r>
              <a:rPr lang="de-AT" b="1" dirty="0"/>
              <a:t> </a:t>
            </a:r>
            <a:br>
              <a:rPr lang="de-AT" b="1" dirty="0"/>
            </a:br>
            <a:r>
              <a:rPr lang="de-AT" b="1" dirty="0"/>
              <a:t>						     Die Standardabweichung</a:t>
            </a:r>
            <a:r>
              <a:rPr lang="de-AT" dirty="0">
                <a:solidFill>
                  <a:prstClr val="black"/>
                </a:solidFill>
              </a:rPr>
              <a:t> </a:t>
            </a:r>
            <a:r>
              <a:rPr lang="de-AT" sz="1400" dirty="0">
                <a:solidFill>
                  <a:prstClr val="white">
                    <a:lumMod val="50000"/>
                  </a:prstClr>
                </a:solidFill>
              </a:rPr>
              <a:t>(Excel: STABW &amp; STABW.S)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(Bortz &amp; Döring 2009:144, Kuckartz et al. 2010:67f.)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FF2"/>
              </a:clrFrom>
              <a:clrTo>
                <a:srgbClr val="D4D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6904"/>
            <a:ext cx="3384376" cy="233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2174" r="1506" b="3355"/>
          <a:stretch/>
        </p:blipFill>
        <p:spPr bwMode="auto">
          <a:xfrm>
            <a:off x="4499858" y="1844824"/>
            <a:ext cx="4176598" cy="246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8"/>
          <a:stretch/>
        </p:blipFill>
        <p:spPr bwMode="auto">
          <a:xfrm>
            <a:off x="3536870" y="5668928"/>
            <a:ext cx="1755210" cy="5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94761"/>
            <a:ext cx="1604974" cy="53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29" y="5812944"/>
            <a:ext cx="2701987" cy="29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45"/>
          <a:stretch/>
        </p:blipFill>
        <p:spPr bwMode="auto">
          <a:xfrm>
            <a:off x="2752030" y="5661248"/>
            <a:ext cx="736260" cy="5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Bildschirmpräsentation (4:3)</PresentationFormat>
  <Paragraphs>304</Paragraphs>
  <Slides>34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Cambria Math</vt:lpstr>
      <vt:lpstr>Symbol</vt:lpstr>
      <vt:lpstr>Wingdings</vt:lpstr>
      <vt:lpstr>Office-Design</vt:lpstr>
      <vt:lpstr>Von der deskriptiven zur Inferenzstatistik</vt:lpstr>
      <vt:lpstr>Struktur der VU</vt:lpstr>
      <vt:lpstr>Überblick</vt:lpstr>
      <vt:lpstr>Summary: Skalenniveaus quant. Daten</vt:lpstr>
      <vt:lpstr>Möglichkeiten der Deskription nominaler Variablen</vt:lpstr>
      <vt:lpstr>Möglichkeiten der Deskription ordinaler Variablen</vt:lpstr>
      <vt:lpstr>Kontingenztabelle</vt:lpstr>
      <vt:lpstr>Lagegmaße (metrischer) Variablen</vt:lpstr>
      <vt:lpstr>Streuung metrischer Variablen</vt:lpstr>
      <vt:lpstr>Exkurs: Die Bedeutung der Standardabweichung</vt:lpstr>
      <vt:lpstr>Lage- &amp; Streuungsmaße metr. Variablen</vt:lpstr>
      <vt:lpstr>Eine bekannte Alternative: Der Box-Plot</vt:lpstr>
      <vt:lpstr>Zusammenhang zwischen zwei metrischen Variablen</vt:lpstr>
      <vt:lpstr>Non-Response – (k)ein Problem?</vt:lpstr>
      <vt:lpstr>Non-Response – (k)ein Problem?</vt:lpstr>
      <vt:lpstr>Einsatz von Gewichtungen bei der Datenauswertung</vt:lpstr>
      <vt:lpstr>Gründe die Gewichtungen notwendig machen I</vt:lpstr>
      <vt:lpstr>Gründe die Gewichtungen notwendig machen II</vt:lpstr>
      <vt:lpstr>Verwendung von Gewichtungen</vt:lpstr>
      <vt:lpstr>@ Non-Response Gewichtung: Ein Beispiel</vt:lpstr>
      <vt:lpstr>Die Stichprobenziehung I</vt:lpstr>
      <vt:lpstr>Zentraler Grenzwertsatz der Statistik</vt:lpstr>
      <vt:lpstr>Zentraler Grenzwertsatz der Statistik in Action</vt:lpstr>
      <vt:lpstr>Schätzen relativer Häufigkeiten</vt:lpstr>
      <vt:lpstr>Schätzen relativer Häufigkeiten: Der „gute“ Fall</vt:lpstr>
      <vt:lpstr>Schätzen relativer Häufigkeiten: Der „schlechte“ Fall</vt:lpstr>
      <vt:lpstr>@Irrtumswahrscheinlichkeit: Eine Sprachregelung</vt:lpstr>
      <vt:lpstr>Schätzen relativer Häufigkeiten</vt:lpstr>
      <vt:lpstr>Schätzen relativer Häufigkeiten II</vt:lpstr>
      <vt:lpstr>Exkurs: Schranken der Standardnormalverteilung</vt:lpstr>
      <vt:lpstr>Schätzen relativer Häufigkeiten II</vt:lpstr>
      <vt:lpstr>Schätzen von Mittelwerten I</vt:lpstr>
      <vt:lpstr>Schätzen von Mittelwerten II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529</cp:revision>
  <dcterms:created xsi:type="dcterms:W3CDTF">2011-08-24T13:15:55Z</dcterms:created>
  <dcterms:modified xsi:type="dcterms:W3CDTF">2020-08-12T07:20:57Z</dcterms:modified>
</cp:coreProperties>
</file>