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64" r:id="rId3"/>
    <p:sldId id="291" r:id="rId4"/>
    <p:sldId id="270" r:id="rId5"/>
    <p:sldId id="263" r:id="rId6"/>
    <p:sldId id="287" r:id="rId7"/>
    <p:sldId id="274" r:id="rId8"/>
    <p:sldId id="285" r:id="rId9"/>
    <p:sldId id="284" r:id="rId10"/>
    <p:sldId id="290" r:id="rId11"/>
    <p:sldId id="259" r:id="rId12"/>
    <p:sldId id="283" r:id="rId13"/>
    <p:sldId id="292" r:id="rId14"/>
    <p:sldId id="279" r:id="rId15"/>
    <p:sldId id="280" r:id="rId16"/>
    <p:sldId id="281" r:id="rId17"/>
    <p:sldId id="293" r:id="rId18"/>
    <p:sldId id="277" r:id="rId19"/>
    <p:sldId id="25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7" autoAdjust="0"/>
    <p:restoredTop sz="78027" autoAdjust="0"/>
  </p:normalViewPr>
  <p:slideViewPr>
    <p:cSldViewPr snapToGrid="0">
      <p:cViewPr varScale="1">
        <p:scale>
          <a:sx n="89" d="100"/>
          <a:sy n="89" d="100"/>
        </p:scale>
        <p:origin x="1070" y="72"/>
      </p:cViewPr>
      <p:guideLst>
        <p:guide orient="horz" pos="1620"/>
        <p:guide pos="2880"/>
      </p:guideLst>
    </p:cSldViewPr>
  </p:slideViewPr>
  <p:outlineViewPr>
    <p:cViewPr>
      <p:scale>
        <a:sx n="33" d="100"/>
        <a:sy n="33" d="100"/>
      </p:scale>
      <p:origin x="0" y="-121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nis\Dropbox\%23%23JD\2019.08.19.-24.%20Manchesteras%20ESA%20konf\2019.08.%20Manch%20ESA%20datu%20analizes\2019.08%20Man&#269;esteras%20ESA%20DATI,%20GRAFI-no%20Googl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anis\Dropbox\%23%23JD\2019.08.19.-24.%20Manchesteras%20ESA%20konf\2019.08.%20Manch%20ESA%20datu%20analizes\2019.08%20Man&#269;esteras%20ESA%20DATI,%20GRAFI-no%20Goog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nis\Dropbox\%23%23JD\2019.08.19.-24.%20Manchesteras%20ESA%20konf\2019.08.%20Manch%20ESA%20datu%20analizes\2019.08%20Man&#269;esteras%20ESA%20DATI,%20GRAFI-no%20Googl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anis\Dropbox\%23%23JD\2019.08.19.-24.%20Manchesteras%20ESA%20konf\2019.08.%20Manch%20ESA%20datu%20analizes\2019.08%20Man&#269;esteras%20ESA%20DATI,%20GRAFI-no%20Googl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lgn="l">
              <a:defRPr sz="1800"/>
            </a:pPr>
            <a:r>
              <a:rPr lang="lv-LV" sz="1800" b="1" i="0" baseline="0" dirty="0" err="1">
                <a:effectLst/>
              </a:rPr>
              <a:t>I’m</a:t>
            </a:r>
            <a:r>
              <a:rPr lang="lv-LV" sz="1800" b="1" i="0" baseline="0" dirty="0">
                <a:effectLst/>
              </a:rPr>
              <a:t> </a:t>
            </a:r>
            <a:r>
              <a:rPr lang="lv-LV" sz="1800" b="1" i="0" baseline="0" dirty="0" err="1">
                <a:effectLst/>
              </a:rPr>
              <a:t>worried</a:t>
            </a:r>
            <a:r>
              <a:rPr lang="lv-LV" sz="1800" b="1" i="0" baseline="0" dirty="0">
                <a:effectLst/>
              </a:rPr>
              <a:t>* </a:t>
            </a:r>
            <a:r>
              <a:rPr lang="lv-LV" sz="1800" b="1" i="0" baseline="0" dirty="0" err="1">
                <a:effectLst/>
              </a:rPr>
              <a:t>about</a:t>
            </a:r>
            <a:r>
              <a:rPr lang="lv-LV" sz="1800" b="1" i="0" baseline="0" dirty="0">
                <a:effectLst/>
              </a:rPr>
              <a:t> </a:t>
            </a:r>
            <a:r>
              <a:rPr lang="lv-LV" sz="1800" b="1" i="0" baseline="0" dirty="0" err="1">
                <a:effectLst/>
              </a:rPr>
              <a:t>these</a:t>
            </a:r>
            <a:r>
              <a:rPr lang="lv-LV" sz="1800" b="1" i="0" baseline="0" dirty="0">
                <a:effectLst/>
              </a:rPr>
              <a:t> </a:t>
            </a:r>
            <a:r>
              <a:rPr lang="lv-LV" sz="1800" b="1" i="0" baseline="0" dirty="0" err="1">
                <a:effectLst/>
              </a:rPr>
              <a:t>environmental</a:t>
            </a:r>
            <a:r>
              <a:rPr lang="lv-LV" sz="1800" b="1" i="0" baseline="0" dirty="0">
                <a:effectLst/>
              </a:rPr>
              <a:t> </a:t>
            </a:r>
            <a:r>
              <a:rPr lang="lv-LV" sz="1800" b="1" i="0" baseline="0" dirty="0" err="1">
                <a:effectLst/>
              </a:rPr>
              <a:t>issues</a:t>
            </a:r>
            <a:r>
              <a:rPr lang="lv-LV" sz="1800" b="1" i="0" baseline="0" dirty="0">
                <a:effectLst/>
              </a:rPr>
              <a:t> </a:t>
            </a:r>
            <a:r>
              <a:rPr lang="lv-LV" sz="1800" b="1" i="0" baseline="0" dirty="0" err="1">
                <a:effectLst/>
              </a:rPr>
              <a:t>in</a:t>
            </a:r>
            <a:r>
              <a:rPr lang="lv-LV" sz="1800" b="1" i="0" baseline="0" dirty="0">
                <a:effectLst/>
              </a:rPr>
              <a:t> </a:t>
            </a:r>
            <a:r>
              <a:rPr lang="lv-LV" sz="1800" b="1" i="0" baseline="0" dirty="0" err="1">
                <a:effectLst/>
              </a:rPr>
              <a:t>my</a:t>
            </a:r>
            <a:r>
              <a:rPr lang="lv-LV" sz="1800" b="1" i="0" baseline="0" dirty="0">
                <a:effectLst/>
              </a:rPr>
              <a:t> </a:t>
            </a:r>
            <a:r>
              <a:rPr lang="lv-LV" sz="1800" b="1" i="0" baseline="0" dirty="0" err="1">
                <a:effectLst/>
              </a:rPr>
              <a:t>neighborhood</a:t>
            </a:r>
            <a:br>
              <a:rPr lang="lv-LV" sz="1800" b="0" i="0" baseline="0" dirty="0">
                <a:effectLst/>
              </a:rPr>
            </a:br>
            <a:r>
              <a:rPr lang="lv-LV" sz="1600" b="0" i="0" baseline="0" dirty="0">
                <a:effectLst/>
              </a:rPr>
              <a:t>(‘</a:t>
            </a:r>
            <a:r>
              <a:rPr lang="lv-LV" sz="1600" b="0" i="0" baseline="0" dirty="0" err="1">
                <a:effectLst/>
              </a:rPr>
              <a:t>Living</a:t>
            </a:r>
            <a:r>
              <a:rPr lang="lv-LV" sz="1600" b="0" i="0" baseline="0" dirty="0">
                <a:effectLst/>
              </a:rPr>
              <a:t> </a:t>
            </a:r>
            <a:r>
              <a:rPr lang="lv-LV" sz="1600" b="0" i="0" baseline="0" dirty="0" err="1">
                <a:effectLst/>
              </a:rPr>
              <a:t>Next</a:t>
            </a:r>
            <a:r>
              <a:rPr lang="lv-LV" sz="1600" b="0" i="0" baseline="0" dirty="0">
                <a:effectLst/>
              </a:rPr>
              <a:t> to </a:t>
            </a:r>
            <a:r>
              <a:rPr lang="lv-LV" sz="1600" b="0" i="0" baseline="0" dirty="0" err="1">
                <a:effectLst/>
              </a:rPr>
              <a:t>the</a:t>
            </a:r>
            <a:r>
              <a:rPr lang="lv-LV" sz="1600" b="0" i="0" baseline="0" dirty="0">
                <a:effectLst/>
              </a:rPr>
              <a:t> Port’ </a:t>
            </a:r>
            <a:r>
              <a:rPr lang="lv-LV" sz="1600" b="0" i="0" baseline="0" dirty="0" err="1">
                <a:effectLst/>
              </a:rPr>
              <a:t>survey</a:t>
            </a:r>
            <a:r>
              <a:rPr lang="lv-LV" sz="1600" b="0" i="0" baseline="0" dirty="0">
                <a:effectLst/>
              </a:rPr>
              <a:t>, 2019)</a:t>
            </a:r>
            <a:endParaRPr lang="lv-LV" sz="1800" dirty="0">
              <a:effectLst/>
            </a:endParaRPr>
          </a:p>
        </c:rich>
      </c:tx>
      <c:layout>
        <c:manualLayout>
          <c:xMode val="edge"/>
          <c:yMode val="edge"/>
          <c:x val="2.1646413965981701E-2"/>
          <c:y val="3.6028502053463876E-2"/>
        </c:manualLayout>
      </c:layout>
      <c:overlay val="0"/>
      <c:spPr>
        <a:noFill/>
        <a:ln>
          <a:noFill/>
        </a:ln>
      </c:spPr>
    </c:title>
    <c:autoTitleDeleted val="0"/>
    <c:plotArea>
      <c:layout>
        <c:manualLayout>
          <c:layoutTarget val="inner"/>
          <c:xMode val="edge"/>
          <c:yMode val="edge"/>
          <c:x val="0.25526796101409588"/>
          <c:y val="0.21403394209603016"/>
          <c:w val="0.49321214047529122"/>
          <c:h val="0.61150064862687503"/>
        </c:manualLayout>
      </c:layout>
      <c:barChart>
        <c:barDir val="bar"/>
        <c:grouping val="clustered"/>
        <c:varyColors val="1"/>
        <c:ser>
          <c:idx val="0"/>
          <c:order val="0"/>
          <c:tx>
            <c:strRef>
              <c:f>'Mūsu apt., uz aug 2019'!$D$28</c:f>
              <c:strCache>
                <c:ptCount val="1"/>
                <c:pt idx="0">
                  <c:v>Average (n=997)</c:v>
                </c:pt>
              </c:strCache>
            </c:strRef>
          </c:tx>
          <c:spPr>
            <a:solidFill>
              <a:srgbClr val="000000"/>
            </a:solidFill>
            <a:ln cmpd="thickThin">
              <a:solidFill>
                <a:srgbClr val="FFFF00"/>
              </a:solidFill>
              <a:prstDash val="sysDash"/>
            </a:ln>
          </c:spPr>
          <c:invertIfNegative val="1"/>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2019'!$D$29:$D$34</c:f>
              <c:numCache>
                <c:formatCode>###0%</c:formatCode>
                <c:ptCount val="6"/>
                <c:pt idx="0">
                  <c:v>0.92611336032388669</c:v>
                </c:pt>
                <c:pt idx="1">
                  <c:v>0.90695396669931438</c:v>
                </c:pt>
                <c:pt idx="2">
                  <c:v>0.88153998025666336</c:v>
                </c:pt>
                <c:pt idx="3">
                  <c:v>0.666003976143141</c:v>
                </c:pt>
                <c:pt idx="4">
                  <c:v>0.55797101449275366</c:v>
                </c:pt>
                <c:pt idx="5">
                  <c:v>0.3668393782383419</c:v>
                </c:pt>
              </c:numCache>
            </c:numRef>
          </c:val>
          <c:extLst>
            <c:ext xmlns:c14="http://schemas.microsoft.com/office/drawing/2007/8/2/chart" uri="{6F2FDCE9-48DA-4B69-8628-5D25D57E5C99}">
              <c14:invertSolidFillFmt>
                <c14:spPr xmlns:c14="http://schemas.microsoft.com/office/drawing/2007/8/2/chart">
                  <a:solidFill>
                    <a:srgbClr val="FFFFFF"/>
                  </a:solidFill>
                  <a:ln cmpd="thickThin">
                    <a:solidFill>
                      <a:srgbClr val="FFFF00"/>
                    </a:solidFill>
                    <a:prstDash val="sysDash"/>
                  </a:ln>
                </c14:spPr>
              </c14:invertSolidFillFmt>
            </c:ext>
            <c:ext xmlns:c16="http://schemas.microsoft.com/office/drawing/2014/chart" uri="{C3380CC4-5D6E-409C-BE32-E72D297353CC}">
              <c16:uniqueId val="{00000000-38C5-4CC2-916D-D09695C9C852}"/>
            </c:ext>
          </c:extLst>
        </c:ser>
        <c:ser>
          <c:idx val="1"/>
          <c:order val="1"/>
          <c:tx>
            <c:strRef>
              <c:f>'Mūsu apt., uz aug 2019'!$E$28</c:f>
              <c:strCache>
                <c:ptCount val="1"/>
                <c:pt idx="0">
                  <c:v>Bolderāja (n=280)</c:v>
                </c:pt>
              </c:strCache>
            </c:strRef>
          </c:tx>
          <c:spPr>
            <a:solidFill>
              <a:srgbClr val="DC3912">
                <a:alpha val="54510"/>
              </a:srgbClr>
            </a:solidFill>
          </c:spPr>
          <c:invertIfNegative val="1"/>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2019'!$E$29:$E$34</c:f>
              <c:numCache>
                <c:formatCode>###0%</c:formatCode>
                <c:ptCount val="6"/>
                <c:pt idx="0">
                  <c:v>0.93357933579335795</c:v>
                </c:pt>
                <c:pt idx="1">
                  <c:v>0.95017793594306055</c:v>
                </c:pt>
                <c:pt idx="2">
                  <c:v>0.94623655913978499</c:v>
                </c:pt>
                <c:pt idx="3">
                  <c:v>0.72241992882562267</c:v>
                </c:pt>
                <c:pt idx="4">
                  <c:v>0.55849056603773584</c:v>
                </c:pt>
                <c:pt idx="5">
                  <c:v>0.44194756554307119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38C5-4CC2-916D-D09695C9C852}"/>
            </c:ext>
          </c:extLst>
        </c:ser>
        <c:ser>
          <c:idx val="2"/>
          <c:order val="2"/>
          <c:tx>
            <c:strRef>
              <c:f>'Mūsu apt., uz aug 2019'!$F$28</c:f>
              <c:strCache>
                <c:ptCount val="1"/>
                <c:pt idx="0">
                  <c:v>Daugavgrīva (n=191)</c:v>
                </c:pt>
              </c:strCache>
            </c:strRef>
          </c:tx>
          <c:spPr>
            <a:solidFill>
              <a:srgbClr val="FF9900">
                <a:alpha val="67059"/>
              </a:srgbClr>
            </a:solidFill>
          </c:spPr>
          <c:invertIfNegative val="1"/>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2019'!$F$29:$F$34</c:f>
              <c:numCache>
                <c:formatCode>###0%</c:formatCode>
                <c:ptCount val="6"/>
                <c:pt idx="0">
                  <c:v>0.90909090909090906</c:v>
                </c:pt>
                <c:pt idx="1">
                  <c:v>0.89743589743589747</c:v>
                </c:pt>
                <c:pt idx="2">
                  <c:v>0.84615384615384615</c:v>
                </c:pt>
                <c:pt idx="3">
                  <c:v>0.62303664921465973</c:v>
                </c:pt>
                <c:pt idx="4">
                  <c:v>0.5300546448087432</c:v>
                </c:pt>
                <c:pt idx="5">
                  <c:v>0.33689839572192509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38C5-4CC2-916D-D09695C9C852}"/>
            </c:ext>
          </c:extLst>
        </c:ser>
        <c:ser>
          <c:idx val="3"/>
          <c:order val="3"/>
          <c:tx>
            <c:strRef>
              <c:f>'Mūsu apt., uz aug 2019'!$G$28</c:f>
              <c:strCache>
                <c:ptCount val="1"/>
                <c:pt idx="0">
                  <c:v>Kundziņsala (n=25)</c:v>
                </c:pt>
              </c:strCache>
            </c:strRef>
          </c:tx>
          <c:spPr>
            <a:ln>
              <a:solidFill>
                <a:schemeClr val="tx2">
                  <a:lumMod val="75000"/>
                  <a:alpha val="66000"/>
                </a:schemeClr>
              </a:solidFill>
            </a:ln>
          </c:spPr>
          <c:invertIfNegative val="0"/>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2019'!$G$29:$G$34</c:f>
              <c:numCache>
                <c:formatCode>###0%</c:formatCode>
                <c:ptCount val="6"/>
                <c:pt idx="0">
                  <c:v>0.92307692307692302</c:v>
                </c:pt>
                <c:pt idx="1">
                  <c:v>0.66666666666666652</c:v>
                </c:pt>
                <c:pt idx="2">
                  <c:v>0.74074074074074081</c:v>
                </c:pt>
                <c:pt idx="3">
                  <c:v>0.62962962962962965</c:v>
                </c:pt>
                <c:pt idx="4">
                  <c:v>0.62962962962962965</c:v>
                </c:pt>
                <c:pt idx="5">
                  <c:v>0.42307692307692307</c:v>
                </c:pt>
              </c:numCache>
            </c:numRef>
          </c:val>
          <c:extLst>
            <c:ext xmlns:c16="http://schemas.microsoft.com/office/drawing/2014/chart" uri="{C3380CC4-5D6E-409C-BE32-E72D297353CC}">
              <c16:uniqueId val="{00000003-38C5-4CC2-916D-D09695C9C852}"/>
            </c:ext>
          </c:extLst>
        </c:ser>
        <c:ser>
          <c:idx val="4"/>
          <c:order val="4"/>
          <c:tx>
            <c:strRef>
              <c:f>'Mūsu apt., uz aug 2019'!$H$28</c:f>
              <c:strCache>
                <c:ptCount val="1"/>
                <c:pt idx="0">
                  <c:v>Mangaļsala (n=72)</c:v>
                </c:pt>
              </c:strCache>
            </c:strRef>
          </c:tx>
          <c:spPr>
            <a:ln>
              <a:solidFill>
                <a:schemeClr val="tx2">
                  <a:lumMod val="75000"/>
                  <a:alpha val="62000"/>
                </a:schemeClr>
              </a:solidFill>
            </a:ln>
          </c:spPr>
          <c:invertIfNegative val="0"/>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2019'!$H$29:$H$34</c:f>
              <c:numCache>
                <c:formatCode>###0%</c:formatCode>
                <c:ptCount val="6"/>
                <c:pt idx="0">
                  <c:v>0.95833333333333348</c:v>
                </c:pt>
                <c:pt idx="1">
                  <c:v>0.79166666666666652</c:v>
                </c:pt>
                <c:pt idx="2">
                  <c:v>0.88888888888888884</c:v>
                </c:pt>
                <c:pt idx="3">
                  <c:v>0.7222222222222221</c:v>
                </c:pt>
                <c:pt idx="4">
                  <c:v>0.66666666666666652</c:v>
                </c:pt>
                <c:pt idx="5">
                  <c:v>0.48611111111111105</c:v>
                </c:pt>
              </c:numCache>
            </c:numRef>
          </c:val>
          <c:extLst>
            <c:ext xmlns:c16="http://schemas.microsoft.com/office/drawing/2014/chart" uri="{C3380CC4-5D6E-409C-BE32-E72D297353CC}">
              <c16:uniqueId val="{00000004-38C5-4CC2-916D-D09695C9C852}"/>
            </c:ext>
          </c:extLst>
        </c:ser>
        <c:ser>
          <c:idx val="5"/>
          <c:order val="5"/>
          <c:tx>
            <c:strRef>
              <c:f>'Mūsu apt., uz aug 2019'!$I$28</c:f>
              <c:strCache>
                <c:ptCount val="1"/>
                <c:pt idx="0">
                  <c:v>Vecmīlgrāvis (n=429)</c:v>
                </c:pt>
              </c:strCache>
            </c:strRef>
          </c:tx>
          <c:spPr>
            <a:ln>
              <a:solidFill>
                <a:schemeClr val="tx2">
                  <a:lumMod val="75000"/>
                  <a:alpha val="67000"/>
                </a:schemeClr>
              </a:solidFill>
            </a:ln>
          </c:spPr>
          <c:invertIfNegative val="0"/>
          <c:cat>
            <c:strRef>
              <c:f>'Mūsu apt., uz aug 2019'!$C$29:$C$34</c:f>
              <c:strCache>
                <c:ptCount val="6"/>
                <c:pt idx="0">
                  <c:v>Water pollution</c:v>
                </c:pt>
                <c:pt idx="1">
                  <c:v>Smells</c:v>
                </c:pt>
                <c:pt idx="2">
                  <c:v>Dust</c:v>
                </c:pt>
                <c:pt idx="3">
                  <c:v>Noise</c:v>
                </c:pt>
                <c:pt idx="4">
                  <c:v>Vibrations</c:v>
                </c:pt>
                <c:pt idx="5">
                  <c:v>Light pollution at night</c:v>
                </c:pt>
              </c:strCache>
            </c:strRef>
          </c:cat>
          <c:val>
            <c:numRef>
              <c:f>'Mūsu apt., uz aug 2019'!$I$29:$I$34</c:f>
              <c:numCache>
                <c:formatCode>###0%</c:formatCode>
                <c:ptCount val="6"/>
                <c:pt idx="0">
                  <c:v>0.92361111111111116</c:v>
                </c:pt>
                <c:pt idx="1">
                  <c:v>0.9170403587443946</c:v>
                </c:pt>
                <c:pt idx="2">
                  <c:v>0.86363636363636365</c:v>
                </c:pt>
                <c:pt idx="3">
                  <c:v>0.64137931034482742</c:v>
                </c:pt>
                <c:pt idx="4">
                  <c:v>0.54653937947494036</c:v>
                </c:pt>
                <c:pt idx="5">
                  <c:v>0.30750605326876512</c:v>
                </c:pt>
              </c:numCache>
            </c:numRef>
          </c:val>
          <c:extLst>
            <c:ext xmlns:c16="http://schemas.microsoft.com/office/drawing/2014/chart" uri="{C3380CC4-5D6E-409C-BE32-E72D297353CC}">
              <c16:uniqueId val="{00000005-38C5-4CC2-916D-D09695C9C852}"/>
            </c:ext>
          </c:extLst>
        </c:ser>
        <c:dLbls>
          <c:showLegendKey val="0"/>
          <c:showVal val="0"/>
          <c:showCatName val="0"/>
          <c:showSerName val="0"/>
          <c:showPercent val="0"/>
          <c:showBubbleSize val="0"/>
        </c:dLbls>
        <c:gapWidth val="183"/>
        <c:overlap val="-32"/>
        <c:axId val="1418399899"/>
        <c:axId val="891588571"/>
      </c:barChart>
      <c:catAx>
        <c:axId val="1418399899"/>
        <c:scaling>
          <c:orientation val="maxMin"/>
        </c:scaling>
        <c:delete val="0"/>
        <c:axPos val="l"/>
        <c:numFmt formatCode="General" sourceLinked="1"/>
        <c:majorTickMark val="cross"/>
        <c:minorTickMark val="cross"/>
        <c:tickLblPos val="nextTo"/>
        <c:txPr>
          <a:bodyPr/>
          <a:lstStyle/>
          <a:p>
            <a:pPr>
              <a:defRPr sz="1600"/>
            </a:pPr>
            <a:endParaRPr lang="en-US"/>
          </a:p>
        </c:txPr>
        <c:crossAx val="891588571"/>
        <c:crosses val="autoZero"/>
        <c:auto val="1"/>
        <c:lblAlgn val="ctr"/>
        <c:lblOffset val="100"/>
        <c:noMultiLvlLbl val="1"/>
      </c:catAx>
      <c:valAx>
        <c:axId val="891588571"/>
        <c:scaling>
          <c:orientation val="minMax"/>
          <c:max val="1"/>
        </c:scaling>
        <c:delete val="0"/>
        <c:axPos val="b"/>
        <c:majorGridlines>
          <c:spPr>
            <a:ln>
              <a:solidFill>
                <a:srgbClr val="B7B7B7"/>
              </a:solidFill>
            </a:ln>
          </c:spPr>
        </c:majorGridlines>
        <c:title>
          <c:tx>
            <c:rich>
              <a:bodyPr/>
              <a:lstStyle/>
              <a:p>
                <a:pPr>
                  <a:defRPr sz="1100" b="0"/>
                </a:pPr>
                <a:r>
                  <a:rPr lang="lv-LV" sz="1100" b="0" i="1" baseline="0">
                    <a:effectLst/>
                    <a:latin typeface="Roboto" pitchFamily="2" charset="0"/>
                    <a:ea typeface="Roboto" pitchFamily="2" charset="0"/>
                  </a:rPr>
                  <a:t>* Very worried + rather worried.</a:t>
                </a:r>
                <a:endParaRPr lang="lv-LV" sz="1100" b="0" i="1">
                  <a:effectLst/>
                  <a:latin typeface="Roboto" pitchFamily="2" charset="0"/>
                  <a:ea typeface="Roboto" pitchFamily="2" charset="0"/>
                </a:endParaRPr>
              </a:p>
            </c:rich>
          </c:tx>
          <c:layout>
            <c:manualLayout>
              <c:xMode val="edge"/>
              <c:yMode val="edge"/>
              <c:x val="0.53853115576956034"/>
              <c:y val="0.91855364755145963"/>
            </c:manualLayout>
          </c:layout>
          <c:overlay val="0"/>
        </c:title>
        <c:numFmt formatCode="###0%" sourceLinked="1"/>
        <c:majorTickMark val="cross"/>
        <c:minorTickMark val="cross"/>
        <c:tickLblPos val="nextTo"/>
        <c:spPr>
          <a:ln w="47625">
            <a:noFill/>
          </a:ln>
        </c:spPr>
        <c:txPr>
          <a:bodyPr/>
          <a:lstStyle/>
          <a:p>
            <a:pPr>
              <a:defRPr sz="1400"/>
            </a:pPr>
            <a:endParaRPr lang="en-US"/>
          </a:p>
        </c:txPr>
        <c:crossAx val="1418399899"/>
        <c:crosses val="max"/>
        <c:crossBetween val="between"/>
      </c:valAx>
      <c:spPr>
        <a:noFill/>
      </c:spPr>
    </c:plotArea>
    <c:legend>
      <c:legendPos val="r"/>
      <c:legendEntry>
        <c:idx val="0"/>
        <c:txPr>
          <a:bodyPr/>
          <a:lstStyle/>
          <a:p>
            <a:pPr>
              <a:defRPr sz="1400" b="1"/>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egendEntry>
        <c:idx val="3"/>
        <c:txPr>
          <a:bodyPr/>
          <a:lstStyle/>
          <a:p>
            <a:pPr>
              <a:defRPr sz="1400"/>
            </a:pPr>
            <a:endParaRPr lang="en-US"/>
          </a:p>
        </c:txPr>
      </c:legendEntry>
      <c:legendEntry>
        <c:idx val="4"/>
        <c:txPr>
          <a:bodyPr/>
          <a:lstStyle/>
          <a:p>
            <a:pPr>
              <a:defRPr sz="1400"/>
            </a:pPr>
            <a:endParaRPr lang="en-US"/>
          </a:p>
        </c:txPr>
      </c:legendEntry>
      <c:legendEntry>
        <c:idx val="5"/>
        <c:txPr>
          <a:bodyPr/>
          <a:lstStyle/>
          <a:p>
            <a:pPr>
              <a:defRPr sz="1400"/>
            </a:pPr>
            <a:endParaRPr lang="en-US"/>
          </a:p>
        </c:txPr>
      </c:legendEntry>
      <c:layout>
        <c:manualLayout>
          <c:xMode val="edge"/>
          <c:yMode val="edge"/>
          <c:x val="0.74861563164966349"/>
          <c:y val="0.20996099898963488"/>
          <c:w val="0.24992816442858443"/>
          <c:h val="0.33383830739034331"/>
        </c:manualLayout>
      </c:layout>
      <c:overlay val="0"/>
      <c:txPr>
        <a:bodyPr/>
        <a:lstStyle/>
        <a:p>
          <a:pPr>
            <a:defRPr sz="1400"/>
          </a:pPr>
          <a:endParaRPr lang="en-US"/>
        </a:p>
      </c:txPr>
    </c:legend>
    <c:plotVisOnly val="1"/>
    <c:dispBlanksAs val="zero"/>
    <c:showDLblsOverMax val="1"/>
  </c:chart>
  <c:spPr>
    <a:noFill/>
    <a:ln w="101600">
      <a:solidFill>
        <a:schemeClr val="tx2">
          <a:lumMod val="75000"/>
          <a:alpha val="64000"/>
        </a:schemeClr>
      </a:solidFill>
    </a:ln>
  </c:spPr>
  <c:txPr>
    <a:bodyPr/>
    <a:lstStyle/>
    <a:p>
      <a:pPr>
        <a:defRPr>
          <a:latin typeface="Roboto" pitchFamily="2" charset="0"/>
          <a:ea typeface="Roboto"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lv-LV" sz="2000" b="1" i="0" baseline="0" dirty="0">
                <a:effectLst/>
              </a:rPr>
              <a:t>‘</a:t>
            </a:r>
            <a:r>
              <a:rPr lang="lv-LV" sz="2000" b="1" i="0" baseline="0" dirty="0" err="1">
                <a:effectLst/>
              </a:rPr>
              <a:t>Name</a:t>
            </a:r>
            <a:r>
              <a:rPr lang="lv-LV" sz="2000" b="1" i="0" baseline="0" dirty="0">
                <a:effectLst/>
              </a:rPr>
              <a:t> </a:t>
            </a:r>
            <a:r>
              <a:rPr lang="lv-LV" sz="2000" b="1" i="0" baseline="0" dirty="0" err="1">
                <a:effectLst/>
              </a:rPr>
              <a:t>three</a:t>
            </a:r>
            <a:r>
              <a:rPr lang="lv-LV" sz="2000" b="1" i="0" baseline="0" dirty="0">
                <a:effectLst/>
              </a:rPr>
              <a:t> </a:t>
            </a:r>
            <a:r>
              <a:rPr lang="lv-LV" sz="2000" b="1" i="0" baseline="0" dirty="0" err="1">
                <a:effectLst/>
              </a:rPr>
              <a:t>most</a:t>
            </a:r>
            <a:r>
              <a:rPr lang="lv-LV" sz="2000" b="1" i="0" baseline="0" dirty="0">
                <a:effectLst/>
              </a:rPr>
              <a:t> </a:t>
            </a:r>
            <a:r>
              <a:rPr lang="lv-LV" sz="2000" b="1" i="0" baseline="0" dirty="0" err="1">
                <a:effectLst/>
              </a:rPr>
              <a:t>important</a:t>
            </a:r>
            <a:r>
              <a:rPr lang="lv-LV" sz="2000" b="1" i="0" baseline="0" dirty="0">
                <a:effectLst/>
              </a:rPr>
              <a:t> </a:t>
            </a:r>
            <a:r>
              <a:rPr lang="lv-LV" sz="2000" b="1" i="0" baseline="0" dirty="0" err="1">
                <a:effectLst/>
              </a:rPr>
              <a:t>problems</a:t>
            </a:r>
            <a:r>
              <a:rPr lang="lv-LV" sz="2000" b="1" i="0" baseline="0" dirty="0">
                <a:effectLst/>
              </a:rPr>
              <a:t> </a:t>
            </a:r>
            <a:r>
              <a:rPr lang="lv-LV" sz="2000" b="1" i="0" baseline="0" dirty="0" err="1">
                <a:effectLst/>
              </a:rPr>
              <a:t>in</a:t>
            </a:r>
            <a:r>
              <a:rPr lang="lv-LV" sz="2000" b="1" i="0" baseline="0" dirty="0">
                <a:effectLst/>
              </a:rPr>
              <a:t> </a:t>
            </a:r>
            <a:r>
              <a:rPr lang="lv-LV" sz="2000" b="1" i="0" baseline="0" dirty="0" err="1">
                <a:effectLst/>
              </a:rPr>
              <a:t>the</a:t>
            </a:r>
            <a:r>
              <a:rPr lang="lv-LV" sz="2000" b="1" i="0" baseline="0" dirty="0">
                <a:effectLst/>
              </a:rPr>
              <a:t> Rīga’</a:t>
            </a:r>
            <a:br>
              <a:rPr lang="lv-LV" sz="2000" b="0" i="0" baseline="0" dirty="0">
                <a:effectLst/>
              </a:rPr>
            </a:br>
            <a:r>
              <a:rPr lang="lv-LV" sz="1600" b="0" i="0" baseline="0" dirty="0">
                <a:effectLst/>
              </a:rPr>
              <a:t>(‘</a:t>
            </a:r>
            <a:r>
              <a:rPr lang="lv-LV" sz="1600" b="0" i="0" baseline="0" dirty="0" err="1">
                <a:effectLst/>
              </a:rPr>
              <a:t>Quality</a:t>
            </a:r>
            <a:r>
              <a:rPr lang="lv-LV" sz="1600" b="0" i="0" baseline="0" dirty="0">
                <a:effectLst/>
              </a:rPr>
              <a:t> </a:t>
            </a:r>
            <a:r>
              <a:rPr lang="lv-LV" sz="1600" b="0" i="0" baseline="0" dirty="0" err="1">
                <a:effectLst/>
              </a:rPr>
              <a:t>of</a:t>
            </a:r>
            <a:r>
              <a:rPr lang="lv-LV" sz="1600" b="0" i="0" baseline="0" dirty="0">
                <a:effectLst/>
              </a:rPr>
              <a:t> </a:t>
            </a:r>
            <a:r>
              <a:rPr lang="lv-LV" sz="1600" b="0" i="0" baseline="0" dirty="0" err="1">
                <a:effectLst/>
              </a:rPr>
              <a:t>Life</a:t>
            </a:r>
            <a:r>
              <a:rPr lang="lv-LV" sz="1600" b="0" i="0" baseline="0" dirty="0">
                <a:effectLst/>
              </a:rPr>
              <a:t> </a:t>
            </a:r>
            <a:r>
              <a:rPr lang="lv-LV" sz="1600" b="0" i="0" baseline="0" dirty="0" err="1">
                <a:effectLst/>
              </a:rPr>
              <a:t>in</a:t>
            </a:r>
            <a:r>
              <a:rPr lang="lv-LV" sz="1600" b="0" i="0" baseline="0" dirty="0">
                <a:effectLst/>
              </a:rPr>
              <a:t> </a:t>
            </a:r>
            <a:r>
              <a:rPr lang="lv-LV" sz="1600" b="0" i="0" baseline="0" dirty="0" err="1">
                <a:effectLst/>
              </a:rPr>
              <a:t>European</a:t>
            </a:r>
            <a:r>
              <a:rPr lang="lv-LV" sz="1600" b="0" i="0" baseline="0" dirty="0">
                <a:effectLst/>
              </a:rPr>
              <a:t> </a:t>
            </a:r>
            <a:r>
              <a:rPr lang="lv-LV" sz="1600" b="0" i="0" baseline="0" dirty="0" err="1">
                <a:effectLst/>
              </a:rPr>
              <a:t>Cities</a:t>
            </a:r>
            <a:r>
              <a:rPr lang="lv-LV" sz="1600" b="0" i="0" u="none" strike="noStrike" baseline="0" dirty="0">
                <a:effectLst/>
              </a:rPr>
              <a:t>’ </a:t>
            </a:r>
            <a:r>
              <a:rPr lang="lv-LV" sz="1600" b="0" i="0" u="none" strike="noStrike" baseline="0" dirty="0" err="1">
                <a:effectLst/>
              </a:rPr>
              <a:t>surveys</a:t>
            </a:r>
            <a:r>
              <a:rPr lang="lv-LV" sz="1600" b="0" i="0" u="none" strike="noStrike" baseline="0" dirty="0">
                <a:effectLst/>
              </a:rPr>
              <a:t>, </a:t>
            </a:r>
            <a:r>
              <a:rPr lang="lv-LV" sz="1600" b="0" i="0" baseline="0" dirty="0">
                <a:effectLst/>
              </a:rPr>
              <a:t>2009, 2015, 2017)</a:t>
            </a:r>
            <a:endParaRPr lang="lv-LV" sz="2000" dirty="0">
              <a:effectLst/>
            </a:endParaRPr>
          </a:p>
        </c:rich>
      </c:tx>
      <c:layout>
        <c:manualLayout>
          <c:xMode val="edge"/>
          <c:yMode val="edge"/>
          <c:x val="2.8868018273407209E-2"/>
          <c:y val="4.1049271498030344E-2"/>
        </c:manualLayout>
      </c:layout>
      <c:overlay val="0"/>
    </c:title>
    <c:autoTitleDeleted val="0"/>
    <c:plotArea>
      <c:layout>
        <c:manualLayout>
          <c:layoutTarget val="inner"/>
          <c:xMode val="edge"/>
          <c:yMode val="edge"/>
          <c:x val="0.46122848649622278"/>
          <c:y val="0.23957726163291013"/>
          <c:w val="0.47626886908208643"/>
          <c:h val="0.60714016657598469"/>
        </c:manualLayout>
      </c:layout>
      <c:barChart>
        <c:barDir val="bar"/>
        <c:grouping val="clustered"/>
        <c:varyColors val="1"/>
        <c:ser>
          <c:idx val="0"/>
          <c:order val="0"/>
          <c:tx>
            <c:strRef>
              <c:f>'citu aptaujas'!$C$3</c:f>
              <c:strCache>
                <c:ptCount val="1"/>
                <c:pt idx="0">
                  <c:v>2009</c:v>
                </c:pt>
              </c:strCache>
            </c:strRef>
          </c:tx>
          <c:spPr>
            <a:solidFill>
              <a:srgbClr val="3366CC">
                <a:alpha val="78431"/>
              </a:srgbClr>
            </a:solidFill>
          </c:spPr>
          <c:invertIfNegative val="1"/>
          <c:cat>
            <c:strRef>
              <c:f>'citu aptaujas'!$B$4:$B$13</c:f>
              <c:strCache>
                <c:ptCount val="10"/>
                <c:pt idx="0">
                  <c:v>Noise</c:v>
                </c:pt>
                <c:pt idx="1">
                  <c:v>Public transport</c:v>
                </c:pt>
                <c:pt idx="2">
                  <c:v>Air pollution</c:v>
                </c:pt>
                <c:pt idx="3">
                  <c:v>Housing conditions</c:v>
                </c:pt>
                <c:pt idx="4">
                  <c:v>Urban safety</c:v>
                </c:pt>
                <c:pt idx="5">
                  <c:v>Jobs creation / reduce unemployment</c:v>
                </c:pt>
                <c:pt idx="6">
                  <c:v>Social services</c:v>
                </c:pt>
                <c:pt idx="7">
                  <c:v>Education and training</c:v>
                </c:pt>
                <c:pt idx="8">
                  <c:v>Road infrastructure</c:v>
                </c:pt>
                <c:pt idx="9">
                  <c:v>Health services</c:v>
                </c:pt>
              </c:strCache>
            </c:strRef>
          </c:cat>
          <c:val>
            <c:numRef>
              <c:f>'citu aptaujas'!$C$4:$C$13</c:f>
              <c:numCache>
                <c:formatCode>0%</c:formatCode>
                <c:ptCount val="10"/>
                <c:pt idx="0">
                  <c:v>0.04</c:v>
                </c:pt>
                <c:pt idx="1">
                  <c:v>0.11</c:v>
                </c:pt>
                <c:pt idx="2">
                  <c:v>7.0000000000000007E-2</c:v>
                </c:pt>
                <c:pt idx="3">
                  <c:v>0.13</c:v>
                </c:pt>
                <c:pt idx="4">
                  <c:v>0.32</c:v>
                </c:pt>
                <c:pt idx="5">
                  <c:v>0.71</c:v>
                </c:pt>
                <c:pt idx="6">
                  <c:v>0.39</c:v>
                </c:pt>
                <c:pt idx="7">
                  <c:v>0.38</c:v>
                </c:pt>
                <c:pt idx="8">
                  <c:v>0.16</c:v>
                </c:pt>
                <c:pt idx="9">
                  <c:v>0.62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57D4-4BC8-834C-FC0BB0EFF7F9}"/>
            </c:ext>
          </c:extLst>
        </c:ser>
        <c:ser>
          <c:idx val="1"/>
          <c:order val="1"/>
          <c:tx>
            <c:strRef>
              <c:f>'citu aptaujas'!$D$3</c:f>
              <c:strCache>
                <c:ptCount val="1"/>
                <c:pt idx="0">
                  <c:v>2012</c:v>
                </c:pt>
              </c:strCache>
            </c:strRef>
          </c:tx>
          <c:spPr>
            <a:solidFill>
              <a:srgbClr val="DC3912">
                <a:alpha val="78431"/>
              </a:srgbClr>
            </a:solidFill>
          </c:spPr>
          <c:invertIfNegative val="1"/>
          <c:cat>
            <c:strRef>
              <c:f>'citu aptaujas'!$B$4:$B$13</c:f>
              <c:strCache>
                <c:ptCount val="10"/>
                <c:pt idx="0">
                  <c:v>Noise</c:v>
                </c:pt>
                <c:pt idx="1">
                  <c:v>Public transport</c:v>
                </c:pt>
                <c:pt idx="2">
                  <c:v>Air pollution</c:v>
                </c:pt>
                <c:pt idx="3">
                  <c:v>Housing conditions</c:v>
                </c:pt>
                <c:pt idx="4">
                  <c:v>Urban safety</c:v>
                </c:pt>
                <c:pt idx="5">
                  <c:v>Jobs creation / reduce unemployment</c:v>
                </c:pt>
                <c:pt idx="6">
                  <c:v>Social services</c:v>
                </c:pt>
                <c:pt idx="7">
                  <c:v>Education and training</c:v>
                </c:pt>
                <c:pt idx="8">
                  <c:v>Road infrastructure</c:v>
                </c:pt>
                <c:pt idx="9">
                  <c:v>Health services</c:v>
                </c:pt>
              </c:strCache>
            </c:strRef>
          </c:cat>
          <c:val>
            <c:numRef>
              <c:f>'citu aptaujas'!$D$4:$D$13</c:f>
              <c:numCache>
                <c:formatCode>0%</c:formatCode>
                <c:ptCount val="10"/>
                <c:pt idx="0">
                  <c:v>0.03</c:v>
                </c:pt>
                <c:pt idx="1">
                  <c:v>0.11</c:v>
                </c:pt>
                <c:pt idx="2">
                  <c:v>0.11</c:v>
                </c:pt>
                <c:pt idx="3">
                  <c:v>0.16</c:v>
                </c:pt>
                <c:pt idx="4">
                  <c:v>0.27</c:v>
                </c:pt>
                <c:pt idx="5">
                  <c:v>0.42</c:v>
                </c:pt>
                <c:pt idx="6">
                  <c:v>0.33</c:v>
                </c:pt>
                <c:pt idx="7">
                  <c:v>0.4</c:v>
                </c:pt>
                <c:pt idx="8">
                  <c:v>0.28999999999999998</c:v>
                </c:pt>
                <c:pt idx="9">
                  <c:v>0.68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57D4-4BC8-834C-FC0BB0EFF7F9}"/>
            </c:ext>
          </c:extLst>
        </c:ser>
        <c:ser>
          <c:idx val="2"/>
          <c:order val="2"/>
          <c:tx>
            <c:strRef>
              <c:f>'citu aptaujas'!$E$3</c:f>
              <c:strCache>
                <c:ptCount val="1"/>
                <c:pt idx="0">
                  <c:v>2015</c:v>
                </c:pt>
              </c:strCache>
            </c:strRef>
          </c:tx>
          <c:spPr>
            <a:solidFill>
              <a:srgbClr val="FF9900">
                <a:alpha val="76863"/>
              </a:srgbClr>
            </a:solidFill>
          </c:spPr>
          <c:invertIfNegative val="1"/>
          <c:cat>
            <c:strRef>
              <c:f>'citu aptaujas'!$B$4:$B$13</c:f>
              <c:strCache>
                <c:ptCount val="10"/>
                <c:pt idx="0">
                  <c:v>Noise</c:v>
                </c:pt>
                <c:pt idx="1">
                  <c:v>Public transport</c:v>
                </c:pt>
                <c:pt idx="2">
                  <c:v>Air pollution</c:v>
                </c:pt>
                <c:pt idx="3">
                  <c:v>Housing conditions</c:v>
                </c:pt>
                <c:pt idx="4">
                  <c:v>Urban safety</c:v>
                </c:pt>
                <c:pt idx="5">
                  <c:v>Jobs creation / reduce unemployment</c:v>
                </c:pt>
                <c:pt idx="6">
                  <c:v>Social services</c:v>
                </c:pt>
                <c:pt idx="7">
                  <c:v>Education and training</c:v>
                </c:pt>
                <c:pt idx="8">
                  <c:v>Road infrastructure</c:v>
                </c:pt>
                <c:pt idx="9">
                  <c:v>Health services</c:v>
                </c:pt>
              </c:strCache>
            </c:strRef>
          </c:cat>
          <c:val>
            <c:numRef>
              <c:f>'citu aptaujas'!$E$4:$E$13</c:f>
              <c:numCache>
                <c:formatCode>0%</c:formatCode>
                <c:ptCount val="10"/>
                <c:pt idx="0">
                  <c:v>0.03</c:v>
                </c:pt>
                <c:pt idx="1">
                  <c:v>0.13</c:v>
                </c:pt>
                <c:pt idx="2">
                  <c:v>0.14000000000000001</c:v>
                </c:pt>
                <c:pt idx="3">
                  <c:v>0.22</c:v>
                </c:pt>
                <c:pt idx="4">
                  <c:v>0.27</c:v>
                </c:pt>
                <c:pt idx="5">
                  <c:v>0.3</c:v>
                </c:pt>
                <c:pt idx="6">
                  <c:v>0.31</c:v>
                </c:pt>
                <c:pt idx="7">
                  <c:v>0.4</c:v>
                </c:pt>
                <c:pt idx="8">
                  <c:v>0.43</c:v>
                </c:pt>
                <c:pt idx="9">
                  <c:v>0.63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57D4-4BC8-834C-FC0BB0EFF7F9}"/>
            </c:ext>
          </c:extLst>
        </c:ser>
        <c:dLbls>
          <c:showLegendKey val="0"/>
          <c:showVal val="0"/>
          <c:showCatName val="0"/>
          <c:showSerName val="0"/>
          <c:showPercent val="0"/>
          <c:showBubbleSize val="0"/>
        </c:dLbls>
        <c:gapWidth val="254"/>
        <c:overlap val="-39"/>
        <c:axId val="1418399899"/>
        <c:axId val="891588571"/>
      </c:barChart>
      <c:catAx>
        <c:axId val="1418399899"/>
        <c:scaling>
          <c:orientation val="maxMin"/>
        </c:scaling>
        <c:delete val="0"/>
        <c:axPos val="l"/>
        <c:numFmt formatCode="General" sourceLinked="1"/>
        <c:majorTickMark val="cross"/>
        <c:minorTickMark val="cross"/>
        <c:tickLblPos val="nextTo"/>
        <c:txPr>
          <a:bodyPr/>
          <a:lstStyle/>
          <a:p>
            <a:pPr>
              <a:defRPr sz="1600"/>
            </a:pPr>
            <a:endParaRPr lang="en-US"/>
          </a:p>
        </c:txPr>
        <c:crossAx val="891588571"/>
        <c:crosses val="autoZero"/>
        <c:auto val="1"/>
        <c:lblAlgn val="ctr"/>
        <c:lblOffset val="100"/>
        <c:noMultiLvlLbl val="1"/>
      </c:catAx>
      <c:valAx>
        <c:axId val="891588571"/>
        <c:scaling>
          <c:orientation val="minMax"/>
          <c:max val="0.8"/>
          <c:min val="0"/>
        </c:scaling>
        <c:delete val="0"/>
        <c:axPos val="b"/>
        <c:majorGridlines>
          <c:spPr>
            <a:ln>
              <a:solidFill>
                <a:srgbClr val="B7B7B7"/>
              </a:solidFill>
            </a:ln>
          </c:spPr>
        </c:majorGridlines>
        <c:title>
          <c:tx>
            <c:rich>
              <a:bodyPr/>
              <a:lstStyle/>
              <a:p>
                <a:pPr>
                  <a:defRPr b="0"/>
                </a:pPr>
                <a:r>
                  <a:rPr lang="lv-LV" sz="1100" b="0" i="1" baseline="0" dirty="0">
                    <a:effectLst/>
                    <a:latin typeface="Roboto" pitchFamily="2" charset="0"/>
                    <a:ea typeface="Roboto" pitchFamily="2" charset="0"/>
                  </a:rPr>
                  <a:t>n = ~ 500</a:t>
                </a:r>
                <a:endParaRPr lang="lv-LV" sz="1100" b="0" i="1" dirty="0">
                  <a:effectLst/>
                  <a:latin typeface="Roboto" pitchFamily="2" charset="0"/>
                  <a:ea typeface="Roboto" pitchFamily="2" charset="0"/>
                </a:endParaRPr>
              </a:p>
            </c:rich>
          </c:tx>
          <c:layout>
            <c:manualLayout>
              <c:xMode val="edge"/>
              <c:yMode val="edge"/>
              <c:x val="0.86037477650858973"/>
              <c:y val="0.92373927254946597"/>
            </c:manualLayout>
          </c:layout>
          <c:overlay val="0"/>
        </c:title>
        <c:numFmt formatCode="0%" sourceLinked="1"/>
        <c:majorTickMark val="cross"/>
        <c:minorTickMark val="cross"/>
        <c:tickLblPos val="nextTo"/>
        <c:spPr>
          <a:ln w="47625">
            <a:noFill/>
          </a:ln>
        </c:spPr>
        <c:txPr>
          <a:bodyPr/>
          <a:lstStyle/>
          <a:p>
            <a:pPr>
              <a:defRPr sz="1400"/>
            </a:pPr>
            <a:endParaRPr lang="en-US"/>
          </a:p>
        </c:txPr>
        <c:crossAx val="1418399899"/>
        <c:crosses val="max"/>
        <c:crossBetween val="between"/>
      </c:valAx>
      <c:spPr>
        <a:noFill/>
      </c:spPr>
    </c:plotArea>
    <c:legend>
      <c:legendPos val="r"/>
      <c:layout>
        <c:manualLayout>
          <c:xMode val="edge"/>
          <c:yMode val="edge"/>
          <c:x val="0.81889888094118435"/>
          <c:y val="0.23989065069573393"/>
          <c:w val="0.11969009191103136"/>
          <c:h val="0.14945248787020998"/>
        </c:manualLayout>
      </c:layout>
      <c:overlay val="0"/>
      <c:txPr>
        <a:bodyPr/>
        <a:lstStyle/>
        <a:p>
          <a:pPr>
            <a:defRPr sz="1600"/>
          </a:pPr>
          <a:endParaRPr lang="en-US"/>
        </a:p>
      </c:txPr>
    </c:legend>
    <c:plotVisOnly val="1"/>
    <c:dispBlanksAs val="zero"/>
    <c:showDLblsOverMax val="1"/>
  </c:chart>
  <c:spPr>
    <a:noFill/>
    <a:ln w="101600">
      <a:solidFill>
        <a:schemeClr val="tx2">
          <a:lumMod val="75000"/>
          <a:alpha val="64000"/>
        </a:schemeClr>
      </a:solidFill>
    </a:ln>
  </c:spPr>
  <c:txPr>
    <a:bodyPr/>
    <a:lstStyle/>
    <a:p>
      <a:pPr>
        <a:defRPr>
          <a:latin typeface="Roboto" pitchFamily="2" charset="0"/>
          <a:ea typeface="Roboto" pitchFamily="2"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lv-LV" sz="2000" b="1" i="0" baseline="0" dirty="0" err="1">
                <a:effectLst/>
              </a:rPr>
              <a:t>Satisfaction</a:t>
            </a:r>
            <a:r>
              <a:rPr lang="lv-LV" sz="2000" b="1" i="0" baseline="0" dirty="0">
                <a:effectLst/>
              </a:rPr>
              <a:t> </a:t>
            </a:r>
            <a:r>
              <a:rPr lang="lv-LV" sz="2000" b="1" i="0" baseline="0" dirty="0" err="1">
                <a:effectLst/>
              </a:rPr>
              <a:t>with</a:t>
            </a:r>
            <a:r>
              <a:rPr lang="lv-LV" sz="2000" b="1" i="0" baseline="0" dirty="0">
                <a:effectLst/>
              </a:rPr>
              <a:t> </a:t>
            </a:r>
            <a:r>
              <a:rPr lang="lv-LV" sz="2000" b="1" i="0" baseline="0" dirty="0" err="1">
                <a:effectLst/>
              </a:rPr>
              <a:t>the</a:t>
            </a:r>
            <a:r>
              <a:rPr lang="lv-LV" sz="2000" b="1" i="0" baseline="0" dirty="0">
                <a:effectLst/>
              </a:rPr>
              <a:t> </a:t>
            </a:r>
            <a:r>
              <a:rPr lang="lv-LV" sz="2000" b="1" i="0" u="none" strike="noStrike" baseline="0" dirty="0" err="1">
                <a:effectLst/>
              </a:rPr>
              <a:t>quality</a:t>
            </a:r>
            <a:r>
              <a:rPr lang="lv-LV" sz="2000" b="1" i="0" u="none" strike="noStrike" baseline="0" dirty="0">
                <a:effectLst/>
              </a:rPr>
              <a:t> </a:t>
            </a:r>
            <a:r>
              <a:rPr lang="lv-LV" sz="2000" b="1" i="0" u="none" strike="noStrike" baseline="0" dirty="0" err="1">
                <a:effectLst/>
              </a:rPr>
              <a:t>of</a:t>
            </a:r>
            <a:r>
              <a:rPr lang="lv-LV" sz="2000" b="1" i="0" u="none" strike="noStrike" baseline="0" dirty="0">
                <a:effectLst/>
              </a:rPr>
              <a:t> </a:t>
            </a:r>
            <a:r>
              <a:rPr lang="lv-LV" sz="2000" b="1" i="0" u="none" strike="noStrike" baseline="0" dirty="0" err="1">
                <a:effectLst/>
              </a:rPr>
              <a:t>the</a:t>
            </a:r>
            <a:r>
              <a:rPr lang="lv-LV" sz="2000" b="1" i="0" u="none" strike="noStrike" baseline="0" dirty="0">
                <a:effectLst/>
              </a:rPr>
              <a:t> </a:t>
            </a:r>
            <a:r>
              <a:rPr lang="lv-LV" sz="2000" b="1" i="0" u="none" strike="noStrike" baseline="0" dirty="0" err="1">
                <a:effectLst/>
              </a:rPr>
              <a:t>air</a:t>
            </a:r>
            <a:r>
              <a:rPr lang="lv-LV" sz="2000" b="1" i="0" u="none" strike="noStrike" baseline="0" dirty="0">
                <a:effectLst/>
              </a:rPr>
              <a:t> </a:t>
            </a:r>
            <a:r>
              <a:rPr lang="lv-LV" sz="2000" b="1" i="0" baseline="0" dirty="0" err="1">
                <a:effectLst/>
              </a:rPr>
              <a:t>in</a:t>
            </a:r>
            <a:r>
              <a:rPr lang="lv-LV" sz="2000" b="1" i="0" baseline="0" dirty="0">
                <a:effectLst/>
              </a:rPr>
              <a:t> Rīga</a:t>
            </a:r>
            <a:br>
              <a:rPr lang="lv-LV" sz="2000" b="1" i="0" baseline="0" dirty="0">
                <a:effectLst/>
              </a:rPr>
            </a:br>
            <a:r>
              <a:rPr lang="lv-LV" sz="1600" b="0" i="0" baseline="0" dirty="0">
                <a:effectLst/>
              </a:rPr>
              <a:t>(‘</a:t>
            </a:r>
            <a:r>
              <a:rPr lang="lv-LV" sz="1600" b="0" i="0" baseline="0" dirty="0" err="1">
                <a:effectLst/>
              </a:rPr>
              <a:t>Quality</a:t>
            </a:r>
            <a:r>
              <a:rPr lang="lv-LV" sz="1600" b="0" i="0" baseline="0" dirty="0">
                <a:effectLst/>
              </a:rPr>
              <a:t> </a:t>
            </a:r>
            <a:r>
              <a:rPr lang="lv-LV" sz="1600" b="0" i="0" baseline="0" dirty="0" err="1">
                <a:effectLst/>
              </a:rPr>
              <a:t>of</a:t>
            </a:r>
            <a:r>
              <a:rPr lang="lv-LV" sz="1600" b="0" i="0" baseline="0" dirty="0">
                <a:effectLst/>
              </a:rPr>
              <a:t> </a:t>
            </a:r>
            <a:r>
              <a:rPr lang="lv-LV" sz="1600" b="0" i="0" baseline="0" dirty="0" err="1">
                <a:effectLst/>
              </a:rPr>
              <a:t>Life</a:t>
            </a:r>
            <a:r>
              <a:rPr lang="lv-LV" sz="1600" b="0" i="0" baseline="0" dirty="0">
                <a:effectLst/>
              </a:rPr>
              <a:t> </a:t>
            </a:r>
            <a:r>
              <a:rPr lang="lv-LV" sz="1600" b="0" i="0" baseline="0" dirty="0" err="1">
                <a:effectLst/>
              </a:rPr>
              <a:t>in</a:t>
            </a:r>
            <a:r>
              <a:rPr lang="lv-LV" sz="1600" b="0" i="0" baseline="0" dirty="0">
                <a:effectLst/>
              </a:rPr>
              <a:t> </a:t>
            </a:r>
            <a:r>
              <a:rPr lang="lv-LV" sz="1600" b="0" i="0" baseline="0" dirty="0" err="1">
                <a:effectLst/>
              </a:rPr>
              <a:t>European</a:t>
            </a:r>
            <a:r>
              <a:rPr lang="lv-LV" sz="1600" b="0" i="0" baseline="0" dirty="0">
                <a:effectLst/>
              </a:rPr>
              <a:t> </a:t>
            </a:r>
            <a:r>
              <a:rPr lang="lv-LV" sz="1600" b="0" i="0" baseline="0" dirty="0" err="1">
                <a:effectLst/>
              </a:rPr>
              <a:t>Cities</a:t>
            </a:r>
            <a:r>
              <a:rPr lang="lv-LV" sz="1600" b="0" i="0" baseline="0" dirty="0">
                <a:effectLst/>
              </a:rPr>
              <a:t>’ </a:t>
            </a:r>
            <a:r>
              <a:rPr lang="lv-LV" sz="1600" b="0" i="0" baseline="0" dirty="0" err="1">
                <a:effectLst/>
              </a:rPr>
              <a:t>surveys</a:t>
            </a:r>
            <a:r>
              <a:rPr lang="lv-LV" sz="1600" b="0" i="0" baseline="0" dirty="0">
                <a:effectLst/>
              </a:rPr>
              <a:t>, 2012, 2015)</a:t>
            </a:r>
            <a:endParaRPr lang="lv-LV" sz="1600" dirty="0">
              <a:effectLst/>
            </a:endParaRPr>
          </a:p>
        </c:rich>
      </c:tx>
      <c:layout>
        <c:manualLayout>
          <c:xMode val="edge"/>
          <c:yMode val="edge"/>
          <c:x val="3.5166314801996848E-2"/>
          <c:y val="5.2204354794293632E-2"/>
        </c:manualLayout>
      </c:layout>
      <c:overlay val="0"/>
    </c:title>
    <c:autoTitleDeleted val="0"/>
    <c:plotArea>
      <c:layout>
        <c:manualLayout>
          <c:layoutTarget val="inner"/>
          <c:xMode val="edge"/>
          <c:yMode val="edge"/>
          <c:x val="0.20593391210394696"/>
          <c:y val="0.30606837219068078"/>
          <c:w val="0.62165013140003034"/>
          <c:h val="0.4897303318917679"/>
        </c:manualLayout>
      </c:layout>
      <c:barChart>
        <c:barDir val="bar"/>
        <c:grouping val="clustered"/>
        <c:varyColors val="1"/>
        <c:ser>
          <c:idx val="0"/>
          <c:order val="0"/>
          <c:tx>
            <c:strRef>
              <c:f>'citu aptaujas'!$G$35</c:f>
              <c:strCache>
                <c:ptCount val="1"/>
                <c:pt idx="0">
                  <c:v>satisfied</c:v>
                </c:pt>
              </c:strCache>
            </c:strRef>
          </c:tx>
          <c:spPr>
            <a:solidFill>
              <a:srgbClr val="00717D">
                <a:alpha val="62353"/>
              </a:srgbClr>
            </a:solidFill>
          </c:spPr>
          <c:invertIfNegative val="1"/>
          <c:dPt>
            <c:idx val="0"/>
            <c:invertIfNegative val="1"/>
            <c:bubble3D val="0"/>
            <c:spPr>
              <a:solidFill>
                <a:schemeClr val="accent5">
                  <a:lumMod val="75000"/>
                  <a:alpha val="62000"/>
                </a:schemeClr>
              </a:solidFill>
            </c:spPr>
            <c:extLst>
              <c:ext xmlns:c16="http://schemas.microsoft.com/office/drawing/2014/chart" uri="{C3380CC4-5D6E-409C-BE32-E72D297353CC}">
                <c16:uniqueId val="{00000002-C2B6-4B33-8CAD-02B6EE105FFB}"/>
              </c:ext>
            </c:extLst>
          </c:dPt>
          <c:cat>
            <c:numRef>
              <c:f>'citu aptaujas'!$F$36:$F$37</c:f>
              <c:numCache>
                <c:formatCode>General</c:formatCode>
                <c:ptCount val="2"/>
                <c:pt idx="0">
                  <c:v>2012</c:v>
                </c:pt>
                <c:pt idx="1">
                  <c:v>2015</c:v>
                </c:pt>
              </c:numCache>
            </c:numRef>
          </c:cat>
          <c:val>
            <c:numRef>
              <c:f>'citu aptaujas'!$G$36:$G$37</c:f>
              <c:numCache>
                <c:formatCode>0%</c:formatCode>
                <c:ptCount val="2"/>
                <c:pt idx="0">
                  <c:v>0.68</c:v>
                </c:pt>
                <c:pt idx="1">
                  <c:v>0.67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2B6-4B33-8CAD-02B6EE105FFB}"/>
            </c:ext>
          </c:extLst>
        </c:ser>
        <c:ser>
          <c:idx val="1"/>
          <c:order val="1"/>
          <c:tx>
            <c:strRef>
              <c:f>'citu aptaujas'!$H$35</c:f>
              <c:strCache>
                <c:ptCount val="1"/>
                <c:pt idx="0">
                  <c:v>unsatisfied</c:v>
                </c:pt>
              </c:strCache>
            </c:strRef>
          </c:tx>
          <c:spPr>
            <a:solidFill>
              <a:srgbClr val="DC3912">
                <a:alpha val="62353"/>
              </a:srgbClr>
            </a:solidFill>
          </c:spPr>
          <c:invertIfNegative val="1"/>
          <c:cat>
            <c:numRef>
              <c:f>'citu aptaujas'!$F$36:$F$37</c:f>
              <c:numCache>
                <c:formatCode>General</c:formatCode>
                <c:ptCount val="2"/>
                <c:pt idx="0">
                  <c:v>2012</c:v>
                </c:pt>
                <c:pt idx="1">
                  <c:v>2015</c:v>
                </c:pt>
              </c:numCache>
            </c:numRef>
          </c:cat>
          <c:val>
            <c:numRef>
              <c:f>'citu aptaujas'!$H$36:$H$37</c:f>
              <c:numCache>
                <c:formatCode>0%</c:formatCode>
                <c:ptCount val="2"/>
                <c:pt idx="0">
                  <c:v>0.31</c:v>
                </c:pt>
                <c:pt idx="1">
                  <c:v>0.31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C2B6-4B33-8CAD-02B6EE105FFB}"/>
            </c:ext>
          </c:extLst>
        </c:ser>
        <c:dLbls>
          <c:showLegendKey val="0"/>
          <c:showVal val="0"/>
          <c:showCatName val="0"/>
          <c:showSerName val="0"/>
          <c:showPercent val="0"/>
          <c:showBubbleSize val="0"/>
        </c:dLbls>
        <c:gapWidth val="169"/>
        <c:overlap val="-23"/>
        <c:axId val="1418399899"/>
        <c:axId val="891588571"/>
      </c:barChart>
      <c:catAx>
        <c:axId val="1418399899"/>
        <c:scaling>
          <c:orientation val="maxMin"/>
        </c:scaling>
        <c:delete val="0"/>
        <c:axPos val="l"/>
        <c:numFmt formatCode="General" sourceLinked="1"/>
        <c:majorTickMark val="cross"/>
        <c:minorTickMark val="cross"/>
        <c:tickLblPos val="nextTo"/>
        <c:txPr>
          <a:bodyPr/>
          <a:lstStyle/>
          <a:p>
            <a:pPr>
              <a:defRPr sz="2000"/>
            </a:pPr>
            <a:endParaRPr lang="en-US"/>
          </a:p>
        </c:txPr>
        <c:crossAx val="891588571"/>
        <c:crosses val="autoZero"/>
        <c:auto val="1"/>
        <c:lblAlgn val="ctr"/>
        <c:lblOffset val="100"/>
        <c:noMultiLvlLbl val="1"/>
      </c:catAx>
      <c:valAx>
        <c:axId val="891588571"/>
        <c:scaling>
          <c:orientation val="minMax"/>
          <c:max val="0.70000000000000007"/>
        </c:scaling>
        <c:delete val="0"/>
        <c:axPos val="b"/>
        <c:majorGridlines>
          <c:spPr>
            <a:ln>
              <a:solidFill>
                <a:srgbClr val="B7B7B7"/>
              </a:solidFill>
            </a:ln>
          </c:spPr>
        </c:majorGridlines>
        <c:title>
          <c:tx>
            <c:rich>
              <a:bodyPr/>
              <a:lstStyle/>
              <a:p>
                <a:pPr>
                  <a:defRPr/>
                </a:pPr>
                <a:r>
                  <a:rPr lang="lv-LV" sz="1100" b="0" i="1" baseline="0" dirty="0">
                    <a:effectLst/>
                    <a:latin typeface="Roboto" pitchFamily="2" charset="0"/>
                    <a:ea typeface="Roboto" pitchFamily="2" charset="0"/>
                  </a:rPr>
                  <a:t>n  = ~500</a:t>
                </a:r>
                <a:endParaRPr lang="lv-LV" sz="1100" b="0" i="1" dirty="0">
                  <a:effectLst/>
                  <a:latin typeface="Roboto" pitchFamily="2" charset="0"/>
                  <a:ea typeface="Roboto" pitchFamily="2" charset="0"/>
                </a:endParaRPr>
              </a:p>
            </c:rich>
          </c:tx>
          <c:layout>
            <c:manualLayout>
              <c:xMode val="edge"/>
              <c:yMode val="edge"/>
              <c:x val="0.76196959651989338"/>
              <c:y val="0.89711421285252002"/>
            </c:manualLayout>
          </c:layout>
          <c:overlay val="0"/>
        </c:title>
        <c:numFmt formatCode="0%" sourceLinked="1"/>
        <c:majorTickMark val="cross"/>
        <c:minorTickMark val="cross"/>
        <c:tickLblPos val="nextTo"/>
        <c:spPr>
          <a:ln w="47625">
            <a:noFill/>
          </a:ln>
        </c:spPr>
        <c:txPr>
          <a:bodyPr/>
          <a:lstStyle/>
          <a:p>
            <a:pPr>
              <a:defRPr sz="1400"/>
            </a:pPr>
            <a:endParaRPr lang="en-US"/>
          </a:p>
        </c:txPr>
        <c:crossAx val="1418399899"/>
        <c:crosses val="max"/>
        <c:crossBetween val="between"/>
      </c:valAx>
      <c:spPr>
        <a:noFill/>
      </c:spPr>
    </c:plotArea>
    <c:legend>
      <c:legendPos val="r"/>
      <c:layout>
        <c:manualLayout>
          <c:xMode val="edge"/>
          <c:yMode val="edge"/>
          <c:x val="0.83164986583210787"/>
          <c:y val="0.35238530338695678"/>
          <c:w val="0.16255543180342544"/>
          <c:h val="0.14680111375705199"/>
        </c:manualLayout>
      </c:layout>
      <c:overlay val="0"/>
      <c:txPr>
        <a:bodyPr/>
        <a:lstStyle/>
        <a:p>
          <a:pPr>
            <a:defRPr sz="1800"/>
          </a:pPr>
          <a:endParaRPr lang="en-US"/>
        </a:p>
      </c:txPr>
    </c:legend>
    <c:plotVisOnly val="1"/>
    <c:dispBlanksAs val="zero"/>
    <c:showDLblsOverMax val="1"/>
  </c:chart>
  <c:spPr>
    <a:noFill/>
    <a:ln w="101600">
      <a:solidFill>
        <a:schemeClr val="tx2">
          <a:lumMod val="75000"/>
          <a:alpha val="64000"/>
        </a:schemeClr>
      </a:solidFill>
    </a:ln>
  </c:spPr>
  <c:txPr>
    <a:bodyPr/>
    <a:lstStyle/>
    <a:p>
      <a:pPr>
        <a:defRPr>
          <a:latin typeface="Roboto" pitchFamily="2" charset="0"/>
          <a:ea typeface="Roboto" pitchFamily="2"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000"/>
            </a:pPr>
            <a:r>
              <a:rPr lang="lv-LV" sz="2000" b="1" i="0" baseline="0" dirty="0" err="1">
                <a:effectLst/>
              </a:rPr>
              <a:t>Unsatisfied</a:t>
            </a:r>
            <a:r>
              <a:rPr lang="lv-LV" sz="2000" b="1" i="0" baseline="0" dirty="0">
                <a:effectLst/>
              </a:rPr>
              <a:t>* </a:t>
            </a:r>
            <a:r>
              <a:rPr lang="lv-LV" sz="2000" b="1" i="0" baseline="0" dirty="0" err="1">
                <a:effectLst/>
              </a:rPr>
              <a:t>with</a:t>
            </a:r>
            <a:r>
              <a:rPr lang="lv-LV" sz="2000" b="1" i="0" baseline="0" dirty="0">
                <a:effectLst/>
              </a:rPr>
              <a:t> </a:t>
            </a:r>
            <a:r>
              <a:rPr lang="lv-LV" sz="2000" b="1" i="0" baseline="0" dirty="0" err="1">
                <a:effectLst/>
              </a:rPr>
              <a:t>the</a:t>
            </a:r>
            <a:r>
              <a:rPr lang="lv-LV" sz="2000" b="1" i="0" baseline="0" dirty="0">
                <a:effectLst/>
              </a:rPr>
              <a:t> </a:t>
            </a:r>
            <a:r>
              <a:rPr lang="lv-LV" sz="2000" b="1" i="0" baseline="0" dirty="0" err="1">
                <a:effectLst/>
              </a:rPr>
              <a:t>following</a:t>
            </a:r>
            <a:r>
              <a:rPr lang="lv-LV" sz="2000" b="1" i="0" baseline="0" dirty="0">
                <a:effectLst/>
              </a:rPr>
              <a:t> </a:t>
            </a:r>
            <a:r>
              <a:rPr lang="lv-LV" sz="2000" b="1" i="0" baseline="0" dirty="0" err="1">
                <a:effectLst/>
              </a:rPr>
              <a:t>issues</a:t>
            </a:r>
            <a:r>
              <a:rPr lang="lv-LV" sz="2000" b="1" i="0" baseline="0" dirty="0">
                <a:effectLst/>
              </a:rPr>
              <a:t> </a:t>
            </a:r>
            <a:r>
              <a:rPr lang="lv-LV" sz="2000" b="1" i="0" baseline="0" dirty="0" err="1">
                <a:effectLst/>
              </a:rPr>
              <a:t>in</a:t>
            </a:r>
            <a:r>
              <a:rPr lang="lv-LV" sz="2000" b="1" i="0" baseline="0" dirty="0">
                <a:effectLst/>
              </a:rPr>
              <a:t> Rīga</a:t>
            </a:r>
            <a:br>
              <a:rPr lang="lv-LV" sz="2000" b="0" i="0" baseline="0" dirty="0">
                <a:effectLst/>
              </a:rPr>
            </a:br>
            <a:r>
              <a:rPr lang="en-US" sz="1400" b="0" i="0" baseline="0" dirty="0">
                <a:effectLst/>
              </a:rPr>
              <a:t>('Satisfaction of </a:t>
            </a:r>
            <a:r>
              <a:rPr lang="en-US" sz="1400" b="0" i="0" baseline="0" dirty="0" err="1">
                <a:effectLst/>
              </a:rPr>
              <a:t>Rīga</a:t>
            </a:r>
            <a:r>
              <a:rPr lang="en-US" sz="1400" b="0" i="0" baseline="0" dirty="0">
                <a:effectLst/>
              </a:rPr>
              <a:t> residents with the activities of the</a:t>
            </a:r>
            <a:br>
              <a:rPr lang="lv-LV" sz="1400" b="0" i="0" baseline="0" dirty="0">
                <a:effectLst/>
              </a:rPr>
            </a:br>
            <a:r>
              <a:rPr lang="en-US" sz="1400" b="0" i="0" baseline="0" dirty="0">
                <a:effectLst/>
              </a:rPr>
              <a:t>municipality and ongoing processes in the city' survey, 2018)</a:t>
            </a:r>
            <a:endParaRPr lang="lv-LV" sz="2000" dirty="0">
              <a:effectLst/>
            </a:endParaRPr>
          </a:p>
        </c:rich>
      </c:tx>
      <c:layout>
        <c:manualLayout>
          <c:xMode val="edge"/>
          <c:yMode val="edge"/>
          <c:x val="2.926604637011393E-2"/>
          <c:y val="4.1253245947982721E-2"/>
        </c:manualLayout>
      </c:layout>
      <c:overlay val="0"/>
    </c:title>
    <c:autoTitleDeleted val="0"/>
    <c:plotArea>
      <c:layout>
        <c:manualLayout>
          <c:layoutTarget val="inner"/>
          <c:xMode val="edge"/>
          <c:yMode val="edge"/>
          <c:x val="0.33502523809328022"/>
          <c:y val="0.3227493620086907"/>
          <c:w val="0.62165016791132566"/>
          <c:h val="0.45812628598849564"/>
        </c:manualLayout>
      </c:layout>
      <c:barChart>
        <c:barDir val="bar"/>
        <c:grouping val="clustered"/>
        <c:varyColors val="1"/>
        <c:ser>
          <c:idx val="0"/>
          <c:order val="0"/>
          <c:tx>
            <c:strRef>
              <c:f>'2018 RD aptauja'!$G$181</c:f>
              <c:strCache>
                <c:ptCount val="1"/>
                <c:pt idx="0">
                  <c:v>Residents of port neighbourhoods</c:v>
                </c:pt>
              </c:strCache>
            </c:strRef>
          </c:tx>
          <c:spPr>
            <a:solidFill>
              <a:srgbClr val="7030A0">
                <a:alpha val="76471"/>
              </a:srgbClr>
            </a:solidFill>
          </c:spPr>
          <c:invertIfNegative val="1"/>
          <c:cat>
            <c:strRef>
              <c:f>'2018 RD aptauja'!$F$182:$F$185</c:f>
              <c:strCache>
                <c:ptCount val="4"/>
                <c:pt idx="0">
                  <c:v>The quality of the air</c:v>
                </c:pt>
                <c:pt idx="1">
                  <c:v>The noise level</c:v>
                </c:pt>
                <c:pt idx="2">
                  <c:v>Daily noise level</c:v>
                </c:pt>
                <c:pt idx="3">
                  <c:v>Quantity and quality of the natural environment</c:v>
                </c:pt>
              </c:strCache>
            </c:strRef>
          </c:cat>
          <c:val>
            <c:numRef>
              <c:f>'2018 RD aptauja'!$G$182:$G$185</c:f>
              <c:numCache>
                <c:formatCode>0%</c:formatCode>
                <c:ptCount val="4"/>
                <c:pt idx="0">
                  <c:v>0.6</c:v>
                </c:pt>
                <c:pt idx="1">
                  <c:v>0.51</c:v>
                </c:pt>
                <c:pt idx="2">
                  <c:v>0.41</c:v>
                </c:pt>
                <c:pt idx="3">
                  <c:v>0.15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42E2-426C-94C0-061AE7857565}"/>
            </c:ext>
          </c:extLst>
        </c:ser>
        <c:ser>
          <c:idx val="1"/>
          <c:order val="1"/>
          <c:tx>
            <c:strRef>
              <c:f>'2018 RD aptauja'!$H$181</c:f>
              <c:strCache>
                <c:ptCount val="1"/>
                <c:pt idx="0">
                  <c:v>Residents of other neighbourhoods</c:v>
                </c:pt>
              </c:strCache>
            </c:strRef>
          </c:tx>
          <c:spPr>
            <a:solidFill>
              <a:srgbClr val="DC3912">
                <a:alpha val="73725"/>
              </a:srgbClr>
            </a:solidFill>
          </c:spPr>
          <c:invertIfNegative val="1"/>
          <c:cat>
            <c:strRef>
              <c:f>'2018 RD aptauja'!$F$182:$F$185</c:f>
              <c:strCache>
                <c:ptCount val="4"/>
                <c:pt idx="0">
                  <c:v>The quality of the air</c:v>
                </c:pt>
                <c:pt idx="1">
                  <c:v>The noise level</c:v>
                </c:pt>
                <c:pt idx="2">
                  <c:v>Daily noise level</c:v>
                </c:pt>
                <c:pt idx="3">
                  <c:v>Quantity and quality of the natural environment</c:v>
                </c:pt>
              </c:strCache>
            </c:strRef>
          </c:cat>
          <c:val>
            <c:numRef>
              <c:f>'2018 RD aptauja'!$H$182:$H$185</c:f>
              <c:numCache>
                <c:formatCode>0%</c:formatCode>
                <c:ptCount val="4"/>
                <c:pt idx="0">
                  <c:v>0.21</c:v>
                </c:pt>
                <c:pt idx="1">
                  <c:v>0.22</c:v>
                </c:pt>
                <c:pt idx="2">
                  <c:v>0.24</c:v>
                </c:pt>
                <c:pt idx="3">
                  <c:v>0.18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42E2-426C-94C0-061AE7857565}"/>
            </c:ext>
          </c:extLst>
        </c:ser>
        <c:dLbls>
          <c:showLegendKey val="0"/>
          <c:showVal val="0"/>
          <c:showCatName val="0"/>
          <c:showSerName val="0"/>
          <c:showPercent val="0"/>
          <c:showBubbleSize val="0"/>
        </c:dLbls>
        <c:gapWidth val="169"/>
        <c:overlap val="-23"/>
        <c:axId val="1418399899"/>
        <c:axId val="891588571"/>
      </c:barChart>
      <c:catAx>
        <c:axId val="1418399899"/>
        <c:scaling>
          <c:orientation val="maxMin"/>
        </c:scaling>
        <c:delete val="0"/>
        <c:axPos val="l"/>
        <c:numFmt formatCode="General" sourceLinked="1"/>
        <c:majorTickMark val="cross"/>
        <c:minorTickMark val="cross"/>
        <c:tickLblPos val="nextTo"/>
        <c:txPr>
          <a:bodyPr/>
          <a:lstStyle/>
          <a:p>
            <a:pPr>
              <a:defRPr sz="1600"/>
            </a:pPr>
            <a:endParaRPr lang="en-US"/>
          </a:p>
        </c:txPr>
        <c:crossAx val="891588571"/>
        <c:crosses val="autoZero"/>
        <c:auto val="1"/>
        <c:lblAlgn val="ctr"/>
        <c:lblOffset val="100"/>
        <c:noMultiLvlLbl val="1"/>
      </c:catAx>
      <c:valAx>
        <c:axId val="891588571"/>
        <c:scaling>
          <c:orientation val="minMax"/>
          <c:max val="0.60000000000000009"/>
        </c:scaling>
        <c:delete val="0"/>
        <c:axPos val="b"/>
        <c:majorGridlines>
          <c:spPr>
            <a:ln>
              <a:solidFill>
                <a:srgbClr val="B7B7B7"/>
              </a:solidFill>
            </a:ln>
          </c:spPr>
        </c:majorGridlines>
        <c:title>
          <c:tx>
            <c:rich>
              <a:bodyPr anchor="t" anchorCtr="0"/>
              <a:lstStyle/>
              <a:p>
                <a:pPr algn="r">
                  <a:defRPr/>
                </a:pPr>
                <a:r>
                  <a:rPr lang="lv-LV" sz="1100" b="0" i="1" baseline="0" dirty="0">
                    <a:effectLst/>
                    <a:latin typeface="Roboto" pitchFamily="2" charset="0"/>
                    <a:ea typeface="Roboto" pitchFamily="2" charset="0"/>
                  </a:rPr>
                  <a:t>* </a:t>
                </a:r>
                <a:r>
                  <a:rPr lang="lv-LV" sz="1100" b="0" i="1" baseline="0" dirty="0" err="1">
                    <a:effectLst/>
                    <a:latin typeface="Roboto" pitchFamily="2" charset="0"/>
                    <a:ea typeface="Roboto" pitchFamily="2" charset="0"/>
                  </a:rPr>
                  <a:t>Very</a:t>
                </a:r>
                <a:r>
                  <a:rPr lang="lv-LV" sz="1100" b="0" i="1" baseline="0" dirty="0">
                    <a:effectLst/>
                    <a:latin typeface="Roboto" pitchFamily="2" charset="0"/>
                    <a:ea typeface="Roboto" pitchFamily="2" charset="0"/>
                  </a:rPr>
                  <a:t> </a:t>
                </a:r>
                <a:r>
                  <a:rPr lang="lv-LV" sz="1100" b="0" i="1" baseline="0" dirty="0" err="1">
                    <a:effectLst/>
                    <a:latin typeface="Roboto" pitchFamily="2" charset="0"/>
                    <a:ea typeface="Roboto" pitchFamily="2" charset="0"/>
                  </a:rPr>
                  <a:t>unsatisfied</a:t>
                </a:r>
                <a:r>
                  <a:rPr lang="lv-LV" sz="1100" b="0" i="1" baseline="0" dirty="0">
                    <a:effectLst/>
                    <a:latin typeface="Roboto" pitchFamily="2" charset="0"/>
                    <a:ea typeface="Roboto" pitchFamily="2" charset="0"/>
                  </a:rPr>
                  <a:t> + </a:t>
                </a:r>
                <a:r>
                  <a:rPr lang="lv-LV" sz="1100" b="0" i="1" baseline="0" dirty="0" err="1">
                    <a:effectLst/>
                    <a:latin typeface="Roboto" pitchFamily="2" charset="0"/>
                    <a:ea typeface="Roboto" pitchFamily="2" charset="0"/>
                  </a:rPr>
                  <a:t>rather</a:t>
                </a:r>
                <a:r>
                  <a:rPr lang="lv-LV" sz="1100" b="0" i="1" baseline="0" dirty="0">
                    <a:effectLst/>
                    <a:latin typeface="Roboto" pitchFamily="2" charset="0"/>
                    <a:ea typeface="Roboto" pitchFamily="2" charset="0"/>
                  </a:rPr>
                  <a:t> </a:t>
                </a:r>
                <a:r>
                  <a:rPr lang="lv-LV" sz="1100" b="0" i="1" baseline="0" dirty="0" err="1">
                    <a:effectLst/>
                    <a:latin typeface="Roboto" pitchFamily="2" charset="0"/>
                    <a:ea typeface="Roboto" pitchFamily="2" charset="0"/>
                  </a:rPr>
                  <a:t>unsatisfied</a:t>
                </a:r>
                <a:br>
                  <a:rPr lang="lv-LV" sz="1100" b="0" i="1" baseline="0" dirty="0">
                    <a:effectLst/>
                    <a:latin typeface="Roboto" pitchFamily="2" charset="0"/>
                    <a:ea typeface="Roboto" pitchFamily="2" charset="0"/>
                  </a:rPr>
                </a:br>
                <a:r>
                  <a:rPr lang="lv-LV" sz="1100" b="0" i="1" baseline="0" dirty="0">
                    <a:effectLst/>
                    <a:latin typeface="Roboto" pitchFamily="2" charset="0"/>
                    <a:ea typeface="Roboto" pitchFamily="2" charset="0"/>
                  </a:rPr>
                  <a:t>n  =  2163</a:t>
                </a:r>
                <a:endParaRPr lang="lv-LV" sz="1100" b="0" i="1" dirty="0">
                  <a:effectLst/>
                  <a:latin typeface="Roboto" pitchFamily="2" charset="0"/>
                  <a:ea typeface="Roboto" pitchFamily="2" charset="0"/>
                </a:endParaRPr>
              </a:p>
            </c:rich>
          </c:tx>
          <c:layout>
            <c:manualLayout>
              <c:xMode val="edge"/>
              <c:yMode val="edge"/>
              <c:x val="0.69944912019581962"/>
              <c:y val="0.88168221500462651"/>
            </c:manualLayout>
          </c:layout>
          <c:overlay val="0"/>
        </c:title>
        <c:numFmt formatCode="0%" sourceLinked="1"/>
        <c:majorTickMark val="cross"/>
        <c:minorTickMark val="cross"/>
        <c:tickLblPos val="nextTo"/>
        <c:spPr>
          <a:ln w="47625">
            <a:noFill/>
          </a:ln>
        </c:spPr>
        <c:txPr>
          <a:bodyPr/>
          <a:lstStyle/>
          <a:p>
            <a:pPr>
              <a:defRPr sz="1400"/>
            </a:pPr>
            <a:endParaRPr lang="en-US"/>
          </a:p>
        </c:txPr>
        <c:crossAx val="1418399899"/>
        <c:crosses val="max"/>
        <c:crossBetween val="between"/>
      </c:valAx>
      <c:spPr>
        <a:noFill/>
      </c:spPr>
    </c:plotArea>
    <c:legend>
      <c:legendPos val="r"/>
      <c:layout>
        <c:manualLayout>
          <c:xMode val="edge"/>
          <c:yMode val="edge"/>
          <c:x val="0.58894446340327999"/>
          <c:y val="0.18508529154740838"/>
          <c:w val="0.3573883267479932"/>
          <c:h val="9.4180084219415094E-2"/>
        </c:manualLayout>
      </c:layout>
      <c:overlay val="0"/>
      <c:txPr>
        <a:bodyPr/>
        <a:lstStyle/>
        <a:p>
          <a:pPr>
            <a:defRPr sz="1400"/>
          </a:pPr>
          <a:endParaRPr lang="en-US"/>
        </a:p>
      </c:txPr>
    </c:legend>
    <c:plotVisOnly val="1"/>
    <c:dispBlanksAs val="zero"/>
    <c:showDLblsOverMax val="1"/>
  </c:chart>
  <c:spPr>
    <a:noFill/>
    <a:ln w="101600">
      <a:solidFill>
        <a:schemeClr val="tx2">
          <a:lumMod val="75000"/>
          <a:alpha val="64000"/>
        </a:schemeClr>
      </a:solidFill>
    </a:ln>
  </c:spPr>
  <c:txPr>
    <a:bodyPr/>
    <a:lstStyle/>
    <a:p>
      <a:pPr>
        <a:defRPr>
          <a:latin typeface="Roboto" pitchFamily="2" charset="0"/>
          <a:ea typeface="Roboto" pitchFamily="2"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0.29972</cdr:x>
      <cdr:y>0.35695</cdr:y>
    </cdr:from>
    <cdr:to>
      <cdr:x>0.44621</cdr:x>
      <cdr:y>0.41507</cdr:y>
    </cdr:to>
    <cdr:sp macro="" textlink="">
      <cdr:nvSpPr>
        <cdr:cNvPr id="2" name="Rectangle: Rounded Corners 1">
          <a:extLst xmlns:a="http://schemas.openxmlformats.org/drawingml/2006/main">
            <a:ext uri="{FF2B5EF4-FFF2-40B4-BE49-F238E27FC236}">
              <a16:creationId xmlns:a16="http://schemas.microsoft.com/office/drawing/2014/main" id="{6E98B589-3D25-483A-80F1-3DA2E5201214}"/>
            </a:ext>
          </a:extLst>
        </cdr:cNvPr>
        <cdr:cNvSpPr/>
      </cdr:nvSpPr>
      <cdr:spPr>
        <a:xfrm xmlns:a="http://schemas.openxmlformats.org/drawingml/2006/main">
          <a:off x="2479326" y="1748355"/>
          <a:ext cx="1211822" cy="284672"/>
        </a:xfrm>
        <a:prstGeom xmlns:a="http://schemas.openxmlformats.org/drawingml/2006/main" prst="roundRect">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0.1</cdr:x>
      <cdr:y>0.34235</cdr:y>
    </cdr:from>
    <cdr:to>
      <cdr:x>0.3249</cdr:x>
      <cdr:y>0.41246</cdr:y>
    </cdr:to>
    <cdr:sp macro="" textlink="">
      <cdr:nvSpPr>
        <cdr:cNvPr id="2" name="Rectangle: Rounded Corners 1">
          <a:extLst xmlns:a="http://schemas.openxmlformats.org/drawingml/2006/main">
            <a:ext uri="{FF2B5EF4-FFF2-40B4-BE49-F238E27FC236}">
              <a16:creationId xmlns:a16="http://schemas.microsoft.com/office/drawing/2014/main" id="{3340DFDF-E1E3-4129-8122-7D32F0EE9E47}"/>
            </a:ext>
          </a:extLst>
        </cdr:cNvPr>
        <cdr:cNvSpPr/>
      </cdr:nvSpPr>
      <cdr:spPr>
        <a:xfrm xmlns:a="http://schemas.openxmlformats.org/drawingml/2006/main">
          <a:off x="875581" y="1650880"/>
          <a:ext cx="1969219" cy="338056"/>
        </a:xfrm>
        <a:prstGeom xmlns:a="http://schemas.openxmlformats.org/drawingml/2006/main" prst="roundRect">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noProof="0" dirty="0">
                <a:solidFill>
                  <a:srgbClr val="FF9933"/>
                </a:solidFill>
                <a:latin typeface="Roboto" pitchFamily="2" charset="0"/>
                <a:ea typeface="Roboto" pitchFamily="2" charset="0"/>
              </a:rPr>
              <a:t>Building: Business School, Third Floor, North Atrium Oxford Road [BS.3.21]</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endParaRPr>
          </a:p>
          <a:p>
            <a:pPr marL="158750" indent="0">
              <a:buNone/>
            </a:pPr>
            <a:endParaRPr lang="lv-LV" dirty="0"/>
          </a:p>
        </p:txBody>
      </p:sp>
    </p:spTree>
    <p:extLst>
      <p:ext uri="{BB962C8B-B14F-4D97-AF65-F5344CB8AC3E}">
        <p14:creationId xmlns:p14="http://schemas.microsoft.com/office/powerpoint/2010/main" val="26697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da6911c7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da6911c7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CSP. Pastāvīgo iedzīvotāju skaits pēc dzimuma un vecuma statistiskajos reģionos, republikas pilsētās, novados, novadu pilsētās, pagastos, ciemos un Rīgas apkaimēs (atbilstoši robežām 2018. gada sākumā; eksperimentālā statistika) - Latvijas Atvērto datu portāls. 2018. gada, https://data.gov.lv/dati/lv/dataset/iedzivotaju-skaits.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Bolderāja	14761	</a:t>
            </a:r>
            <a:endParaRPr dirty="0"/>
          </a:p>
          <a:p>
            <a:pPr marL="0" lvl="0" indent="0" algn="l" rtl="0">
              <a:spcBef>
                <a:spcPts val="0"/>
              </a:spcBef>
              <a:spcAft>
                <a:spcPts val="0"/>
              </a:spcAft>
              <a:buClr>
                <a:schemeClr val="dk1"/>
              </a:buClr>
              <a:buSzPts val="1100"/>
              <a:buFont typeface="Arial"/>
              <a:buNone/>
            </a:pPr>
            <a:r>
              <a:rPr lang="en" dirty="0"/>
              <a:t>Bolderāja	12557	-15</a:t>
            </a:r>
            <a:endParaRPr dirty="0"/>
          </a:p>
          <a:p>
            <a:pPr marL="0" lvl="0" indent="0" algn="l" rtl="0">
              <a:spcBef>
                <a:spcPts val="0"/>
              </a:spcBef>
              <a:spcAft>
                <a:spcPts val="0"/>
              </a:spcAft>
              <a:buClr>
                <a:schemeClr val="dk1"/>
              </a:buClr>
              <a:buSzPts val="1100"/>
              <a:buFont typeface="Arial"/>
              <a:buNone/>
            </a:pPr>
            <a:r>
              <a:rPr lang="en" dirty="0"/>
              <a:t>Daugavgrīva	10112	</a:t>
            </a:r>
            <a:endParaRPr dirty="0"/>
          </a:p>
          <a:p>
            <a:pPr marL="0" lvl="0" indent="0" algn="l" rtl="0">
              <a:spcBef>
                <a:spcPts val="0"/>
              </a:spcBef>
              <a:spcAft>
                <a:spcPts val="0"/>
              </a:spcAft>
              <a:buClr>
                <a:schemeClr val="dk1"/>
              </a:buClr>
              <a:buSzPts val="1100"/>
              <a:buFont typeface="Arial"/>
              <a:buNone/>
            </a:pPr>
            <a:r>
              <a:rPr lang="en" dirty="0"/>
              <a:t>Daugavgrīva	8314	-18</a:t>
            </a:r>
            <a:endParaRPr dirty="0"/>
          </a:p>
          <a:p>
            <a:pPr marL="0" lvl="0" indent="0" algn="l" rtl="0">
              <a:spcBef>
                <a:spcPts val="0"/>
              </a:spcBef>
              <a:spcAft>
                <a:spcPts val="0"/>
              </a:spcAft>
              <a:buClr>
                <a:schemeClr val="dk1"/>
              </a:buClr>
              <a:buSzPts val="1100"/>
              <a:buFont typeface="Arial"/>
              <a:buNone/>
            </a:pPr>
            <a:r>
              <a:rPr lang="en" dirty="0"/>
              <a:t>Kundziņsala	438	</a:t>
            </a:r>
            <a:endParaRPr dirty="0"/>
          </a:p>
          <a:p>
            <a:pPr marL="0" lvl="0" indent="0" algn="l" rtl="0">
              <a:spcBef>
                <a:spcPts val="0"/>
              </a:spcBef>
              <a:spcAft>
                <a:spcPts val="0"/>
              </a:spcAft>
              <a:buClr>
                <a:schemeClr val="dk1"/>
              </a:buClr>
              <a:buSzPts val="1100"/>
              <a:buFont typeface="Arial"/>
              <a:buNone/>
            </a:pPr>
            <a:r>
              <a:rPr lang="en" dirty="0"/>
              <a:t>Kundziņsala	358	-18</a:t>
            </a:r>
            <a:endParaRPr dirty="0"/>
          </a:p>
          <a:p>
            <a:pPr marL="0" lvl="0" indent="0" algn="l" rtl="0">
              <a:spcBef>
                <a:spcPts val="0"/>
              </a:spcBef>
              <a:spcAft>
                <a:spcPts val="0"/>
              </a:spcAft>
              <a:buClr>
                <a:schemeClr val="dk1"/>
              </a:buClr>
              <a:buSzPts val="1100"/>
              <a:buFont typeface="Arial"/>
              <a:buNone/>
            </a:pPr>
            <a:r>
              <a:rPr lang="en" dirty="0"/>
              <a:t>Mangaļsala	1341	</a:t>
            </a:r>
            <a:endParaRPr dirty="0"/>
          </a:p>
          <a:p>
            <a:pPr marL="0" lvl="0" indent="0" algn="l" rtl="0">
              <a:spcBef>
                <a:spcPts val="0"/>
              </a:spcBef>
              <a:spcAft>
                <a:spcPts val="0"/>
              </a:spcAft>
              <a:buClr>
                <a:schemeClr val="dk1"/>
              </a:buClr>
              <a:buSzPts val="1100"/>
              <a:buFont typeface="Arial"/>
              <a:buNone/>
            </a:pPr>
            <a:r>
              <a:rPr lang="en" dirty="0"/>
              <a:t>Mangaļsala	1241	-37</a:t>
            </a:r>
            <a:endParaRPr dirty="0"/>
          </a:p>
          <a:p>
            <a:pPr marL="0" lvl="0" indent="0" algn="l" rtl="0">
              <a:spcBef>
                <a:spcPts val="0"/>
              </a:spcBef>
              <a:spcAft>
                <a:spcPts val="0"/>
              </a:spcAft>
              <a:buClr>
                <a:schemeClr val="dk1"/>
              </a:buClr>
              <a:buSzPts val="1100"/>
              <a:buFont typeface="Arial"/>
              <a:buNone/>
            </a:pPr>
            <a:r>
              <a:rPr lang="en" dirty="0"/>
              <a:t>Vecmīlgrāvis	26372	</a:t>
            </a:r>
            <a:endParaRPr dirty="0"/>
          </a:p>
          <a:p>
            <a:pPr marL="0" lvl="0" indent="0" algn="l" rtl="0">
              <a:spcBef>
                <a:spcPts val="0"/>
              </a:spcBef>
              <a:spcAft>
                <a:spcPts val="0"/>
              </a:spcAft>
              <a:buClr>
                <a:schemeClr val="dk1"/>
              </a:buClr>
              <a:buSzPts val="1100"/>
              <a:buFont typeface="Arial"/>
              <a:buNone/>
            </a:pPr>
            <a:r>
              <a:rPr lang="en" dirty="0"/>
              <a:t>Vecmīlgrāvis	20937	-21</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CSP. "Pēdējo 17 gadu laikā rīdzinieku skaits sarucis 45 no 58 Rīgas apkaimēm". Centrālā statistikas pārvalde, 2017. gada 25. oktobrī, https://www.csb.gov.lv/lv/statistika/statistikas-temas/iedzivotaji/teritoriala-eksperimentala/meklet-tema/2276-pedejo-17-gadu-laika-ridzinieku.</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lv-LV" dirty="0"/>
              <a:t>CAWI – aktivizācija, atvērtie jaut, intervējamo </a:t>
            </a:r>
            <a:r>
              <a:rPr lang="lv-LV" dirty="0" err="1"/>
              <a:t>rekrutēšana</a:t>
            </a:r>
            <a:r>
              <a:rPr lang="lv-LV" dirty="0"/>
              <a:t>….</a:t>
            </a:r>
          </a:p>
          <a:p>
            <a:pPr marL="158750" indent="0">
              <a:buNone/>
            </a:pPr>
            <a:endParaRPr lang="en-GB" dirty="0"/>
          </a:p>
        </p:txBody>
      </p:sp>
    </p:spTree>
    <p:extLst>
      <p:ext uri="{BB962C8B-B14F-4D97-AF65-F5344CB8AC3E}">
        <p14:creationId xmlns:p14="http://schemas.microsoft.com/office/powerpoint/2010/main" val="223971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e48fe75a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e48fe75a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daa7c21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daa7c21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230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ata.gov.lv/dati/lv/dataset/iedzivotaju-skai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4232/1.12516" TargetMode="External"/><Relationship Id="rId13" Type="http://schemas.openxmlformats.org/officeDocument/2006/relationships/hyperlink" Target="http://www.limesurvey.org/" TargetMode="External"/><Relationship Id="rId3" Type="http://schemas.openxmlformats.org/officeDocument/2006/relationships/hyperlink" Target="https://data.gov.lv/dati/lv/dataset/iedzivotaju-skaits" TargetMode="External"/><Relationship Id="rId7" Type="http://schemas.openxmlformats.org/officeDocument/2006/relationships/hyperlink" Target="https://doi.org/10.4232/1.10092" TargetMode="External"/><Relationship Id="rId12" Type="http://schemas.openxmlformats.org/officeDocument/2006/relationships/hyperlink" Target="http://www.sus.lv/lv/petijumi/aptauja-rigas-iedzivotaju-apmierinatiba-ar-pasvaldibas-darbibu-un-pilseta-notiekosajiem-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doi.org/10.4232/1.10093" TargetMode="External"/><Relationship Id="rId11" Type="http://schemas.openxmlformats.org/officeDocument/2006/relationships/hyperlink" Target="http://www.gdrc.org/uem/footprints/eci_final_report.pdf" TargetMode="External"/><Relationship Id="rId5" Type="http://schemas.openxmlformats.org/officeDocument/2006/relationships/hyperlink" Target="https://rus.tvnet.lv/6711040/ugolnaya-pyl-i-vyhlopnye-gazy-chto-pobuzhdaet-zhiteley-bolderai-i-vecmilgravisa-pereezzhat" TargetMode="External"/><Relationship Id="rId10" Type="http://schemas.openxmlformats.org/officeDocument/2006/relationships/hyperlink" Target="https://doi.org/10.1177/0013916595274004" TargetMode="External"/><Relationship Id="rId4" Type="http://schemas.openxmlformats.org/officeDocument/2006/relationships/hyperlink" Target="https://doi.org/10.1080/09644016.2015.1023576" TargetMode="External"/><Relationship Id="rId9" Type="http://schemas.openxmlformats.org/officeDocument/2006/relationships/hyperlink" Target="https://doi.org/10.4232/1.1291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s://www.facebook.com/bolderajas.grupa/posts/206451642697976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76A0B07D-B4E8-4EC6-8F1E-67F30D566FDC}"/>
              </a:ext>
            </a:extLst>
          </p:cNvPr>
          <p:cNvPicPr>
            <a:picLocks noChangeAspect="1"/>
          </p:cNvPicPr>
          <p:nvPr/>
        </p:nvPicPr>
        <p:blipFill>
          <a:blip r:embed="rId3"/>
          <a:stretch>
            <a:fillRect/>
          </a:stretch>
        </p:blipFill>
        <p:spPr>
          <a:xfrm>
            <a:off x="0" y="0"/>
            <a:ext cx="9202961" cy="5693434"/>
          </a:xfrm>
          <a:prstGeom prst="rect">
            <a:avLst/>
          </a:prstGeom>
        </p:spPr>
      </p:pic>
      <p:sp>
        <p:nvSpPr>
          <p:cNvPr id="54" name="Google Shape;54;p13"/>
          <p:cNvSpPr txBox="1">
            <a:spLocks noGrp="1"/>
          </p:cNvSpPr>
          <p:nvPr>
            <p:ph type="ctrTitle"/>
          </p:nvPr>
        </p:nvSpPr>
        <p:spPr>
          <a:xfrm>
            <a:off x="311700" y="112144"/>
            <a:ext cx="7409477" cy="1166722"/>
          </a:xfrm>
          <a:prstGeom prst="rect">
            <a:avLst/>
          </a:prstGeom>
        </p:spPr>
        <p:txBody>
          <a:bodyPr spcFirstLastPara="1" wrap="square" lIns="91425" tIns="91425" rIns="91425" bIns="91425" anchor="b" anchorCtr="0">
            <a:noAutofit/>
          </a:bodyPr>
          <a:lstStyle/>
          <a:p>
            <a:pPr lvl="0" algn="l"/>
            <a:r>
              <a:rPr lang="en-GB" sz="3400" b="1" noProof="0" dirty="0">
                <a:latin typeface="Roboto" pitchFamily="2" charset="0"/>
                <a:ea typeface="Roboto" pitchFamily="2" charset="0"/>
              </a:rPr>
              <a:t>Coexisting Alongside the Port with Tangible Burdens and Invisible Risks</a:t>
            </a:r>
          </a:p>
        </p:txBody>
      </p:sp>
      <p:sp>
        <p:nvSpPr>
          <p:cNvPr id="55" name="Google Shape;55;p13"/>
          <p:cNvSpPr txBox="1">
            <a:spLocks noGrp="1"/>
          </p:cNvSpPr>
          <p:nvPr>
            <p:ph type="subTitle" idx="1"/>
          </p:nvPr>
        </p:nvSpPr>
        <p:spPr>
          <a:xfrm>
            <a:off x="311700" y="1078302"/>
            <a:ext cx="8520599" cy="3279242"/>
          </a:xfrm>
          <a:prstGeom prst="rect">
            <a:avLst/>
          </a:prstGeom>
        </p:spPr>
        <p:txBody>
          <a:bodyPr spcFirstLastPara="1" wrap="square" lIns="91425" tIns="91425" rIns="91425" bIns="91425" anchor="t" anchorCtr="0">
            <a:noAutofit/>
          </a:bodyPr>
          <a:lstStyle/>
          <a:p>
            <a:pPr marL="0" lvl="0" indent="0" algn="l"/>
            <a:r>
              <a:rPr lang="en-GB" sz="1800" b="1" noProof="0" dirty="0" err="1">
                <a:solidFill>
                  <a:schemeClr val="tx1"/>
                </a:solidFill>
                <a:latin typeface="Roboto" pitchFamily="2" charset="0"/>
                <a:ea typeface="Roboto" pitchFamily="2" charset="0"/>
              </a:rPr>
              <a:t>Jānis</a:t>
            </a:r>
            <a:r>
              <a:rPr lang="en-GB" sz="1800" b="1" noProof="0" dirty="0">
                <a:solidFill>
                  <a:schemeClr val="tx1"/>
                </a:solidFill>
                <a:latin typeface="Roboto" pitchFamily="2" charset="0"/>
                <a:ea typeface="Roboto" pitchFamily="2" charset="0"/>
              </a:rPr>
              <a:t> </a:t>
            </a:r>
            <a:r>
              <a:rPr lang="en-GB" sz="1800" b="1" noProof="0" dirty="0" err="1">
                <a:solidFill>
                  <a:schemeClr val="tx1"/>
                </a:solidFill>
                <a:latin typeface="Roboto" pitchFamily="2" charset="0"/>
                <a:ea typeface="Roboto" pitchFamily="2" charset="0"/>
              </a:rPr>
              <a:t>Daugavietis</a:t>
            </a:r>
            <a:r>
              <a:rPr lang="en-GB" sz="1800" b="1" noProof="0" dirty="0">
                <a:solidFill>
                  <a:schemeClr val="tx1"/>
                </a:solidFill>
                <a:latin typeface="Roboto" pitchFamily="2" charset="0"/>
                <a:ea typeface="Roboto" pitchFamily="2" charset="0"/>
              </a:rPr>
              <a:t>, </a:t>
            </a:r>
            <a:r>
              <a:rPr lang="en-GB" sz="1800" b="1" noProof="0" dirty="0" err="1">
                <a:solidFill>
                  <a:schemeClr val="tx1"/>
                </a:solidFill>
                <a:latin typeface="Roboto" pitchFamily="2" charset="0"/>
                <a:ea typeface="Roboto" pitchFamily="2" charset="0"/>
              </a:rPr>
              <a:t>Kristīne</a:t>
            </a:r>
            <a:r>
              <a:rPr lang="en-GB" sz="1800" b="1" noProof="0" dirty="0">
                <a:solidFill>
                  <a:schemeClr val="tx1"/>
                </a:solidFill>
                <a:latin typeface="Roboto" pitchFamily="2" charset="0"/>
                <a:ea typeface="Roboto" pitchFamily="2" charset="0"/>
              </a:rPr>
              <a:t> </a:t>
            </a:r>
            <a:r>
              <a:rPr lang="en-GB" sz="1800" b="1" noProof="0" dirty="0" err="1">
                <a:solidFill>
                  <a:schemeClr val="tx1"/>
                </a:solidFill>
                <a:latin typeface="Roboto" pitchFamily="2" charset="0"/>
                <a:ea typeface="Roboto" pitchFamily="2" charset="0"/>
              </a:rPr>
              <a:t>Āboliņa</a:t>
            </a:r>
            <a:r>
              <a:rPr lang="en-GB" sz="1800" b="1" noProof="0" dirty="0">
                <a:solidFill>
                  <a:schemeClr val="tx1"/>
                </a:solidFill>
                <a:latin typeface="Roboto" pitchFamily="2" charset="0"/>
                <a:ea typeface="Roboto" pitchFamily="2" charset="0"/>
              </a:rPr>
              <a:t>, Agnese </a:t>
            </a:r>
            <a:r>
              <a:rPr lang="en-GB" sz="1800" b="1" noProof="0" dirty="0" err="1">
                <a:solidFill>
                  <a:schemeClr val="tx1"/>
                </a:solidFill>
                <a:latin typeface="Roboto" pitchFamily="2" charset="0"/>
                <a:ea typeface="Roboto" pitchFamily="2" charset="0"/>
              </a:rPr>
              <a:t>Zīle-Veisberga</a:t>
            </a:r>
            <a:endParaRPr lang="en-GB" sz="1800" b="1" noProof="0" dirty="0">
              <a:solidFill>
                <a:schemeClr val="tx1"/>
              </a:solidFill>
              <a:latin typeface="Roboto" pitchFamily="2" charset="0"/>
              <a:ea typeface="Roboto" pitchFamily="2" charset="0"/>
            </a:endParaRPr>
          </a:p>
          <a:p>
            <a:pPr marL="0" lvl="0" indent="0" algn="l"/>
            <a:r>
              <a:rPr lang="en-GB" sz="1400" noProof="0" dirty="0">
                <a:solidFill>
                  <a:schemeClr val="tx1"/>
                </a:solidFill>
                <a:latin typeface="Roboto" pitchFamily="2" charset="0"/>
                <a:ea typeface="Roboto" pitchFamily="2" charset="0"/>
              </a:rPr>
              <a:t>Institute of Literature, Folklore and Art, University of Latvia</a:t>
            </a:r>
          </a:p>
          <a:p>
            <a:pPr marL="0" lvl="0" indent="0"/>
            <a:endParaRPr lang="en-GB" sz="18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endParaRPr lang="lv-LV" sz="14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endParaRPr lang="en-GB" sz="1400" noProof="0" dirty="0">
              <a:solidFill>
                <a:srgbClr val="FF9933"/>
              </a:solidFill>
              <a:latin typeface="Roboto" pitchFamily="2" charset="0"/>
              <a:ea typeface="Roboto" pitchFamily="2" charset="0"/>
            </a:endParaRPr>
          </a:p>
          <a:p>
            <a:pPr marL="0" lvl="0" indent="0"/>
            <a:r>
              <a:rPr lang="en-GB" sz="1400" noProof="0" dirty="0">
                <a:solidFill>
                  <a:srgbClr val="FF9933"/>
                </a:solidFill>
                <a:latin typeface="Roboto" pitchFamily="2" charset="0"/>
                <a:ea typeface="Roboto" pitchFamily="2" charset="0"/>
              </a:rPr>
              <a:t>2019.08.23.</a:t>
            </a:r>
          </a:p>
          <a:p>
            <a:pPr marL="0" indent="0"/>
            <a:r>
              <a:rPr lang="en-GB" sz="1400" noProof="0" dirty="0">
                <a:solidFill>
                  <a:srgbClr val="FF9933"/>
                </a:solidFill>
                <a:latin typeface="Roboto" pitchFamily="2" charset="0"/>
                <a:ea typeface="Roboto" pitchFamily="2" charset="0"/>
              </a:rPr>
              <a:t>14th Conference of the European Sociological Association</a:t>
            </a:r>
          </a:p>
          <a:p>
            <a:pPr marL="0" indent="0"/>
            <a:r>
              <a:rPr lang="en-GB" sz="1400" noProof="0" dirty="0">
                <a:solidFill>
                  <a:srgbClr val="FF9933"/>
                </a:solidFill>
                <a:latin typeface="Roboto" pitchFamily="2" charset="0"/>
                <a:ea typeface="Roboto" pitchFamily="2" charset="0"/>
              </a:rPr>
              <a:t>Europe and Beyond: Boundaries, Barriers and Belonging</a:t>
            </a:r>
          </a:p>
          <a:p>
            <a:pPr marL="0" indent="0"/>
            <a:r>
              <a:rPr lang="en-GB" sz="1400" noProof="0" dirty="0">
                <a:solidFill>
                  <a:srgbClr val="FF9933"/>
                </a:solidFill>
                <a:latin typeface="Roboto" pitchFamily="2" charset="0"/>
                <a:ea typeface="Roboto" pitchFamily="2" charset="0"/>
              </a:rPr>
              <a:t>Manchester Metropolitan University, United Kingdom, 20 – 23 August 2019</a:t>
            </a:r>
          </a:p>
        </p:txBody>
      </p:sp>
      <p:pic>
        <p:nvPicPr>
          <p:cNvPr id="4" name="Picture 2" descr="https://lh3.googleusercontent.com/DD-sHKhyrkrlydNj9jBixtiRVXxPnwozEcF3I2p_OQPZLSX0A0xcxNVJ_dqV-rTeYgGquLCeEp3DsJbn8DWDBHpfFORs36lj-D660kStVu4VmEOY-8SvUQVimd9yRLoZVCqfdL4PJUQ">
            <a:extLst>
              <a:ext uri="{FF2B5EF4-FFF2-40B4-BE49-F238E27FC236}">
                <a16:creationId xmlns:a16="http://schemas.microsoft.com/office/drawing/2014/main" id="{8708C564-72A1-4816-AB27-169930EA98B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39" y="4400597"/>
            <a:ext cx="1258307" cy="507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D3B347-602A-4D39-84C3-C7D5F44B6161}"/>
              </a:ext>
            </a:extLst>
          </p:cNvPr>
          <p:cNvPicPr>
            <a:picLocks noChangeAspect="1"/>
          </p:cNvPicPr>
          <p:nvPr/>
        </p:nvPicPr>
        <p:blipFill>
          <a:blip r:embed="rId5">
            <a:duotone>
              <a:schemeClr val="accent1">
                <a:shade val="45000"/>
                <a:satMod val="135000"/>
              </a:schemeClr>
              <a:prstClr val="white"/>
            </a:duotone>
          </a:blip>
          <a:stretch>
            <a:fillRect/>
          </a:stretch>
        </p:blipFill>
        <p:spPr>
          <a:xfrm>
            <a:off x="8186846" y="-55170"/>
            <a:ext cx="957532" cy="1658947"/>
          </a:xfrm>
          <a:prstGeom prst="rect">
            <a:avLst/>
          </a:prstGeom>
        </p:spPr>
      </p:pic>
      <p:sp>
        <p:nvSpPr>
          <p:cNvPr id="2" name="Rectangle 1">
            <a:extLst>
              <a:ext uri="{FF2B5EF4-FFF2-40B4-BE49-F238E27FC236}">
                <a16:creationId xmlns:a16="http://schemas.microsoft.com/office/drawing/2014/main" id="{3656B23C-B60C-4242-AB72-BA098ECAD5BE}"/>
              </a:ext>
            </a:extLst>
          </p:cNvPr>
          <p:cNvSpPr/>
          <p:nvPr/>
        </p:nvSpPr>
        <p:spPr>
          <a:xfrm>
            <a:off x="7229693" y="4866501"/>
            <a:ext cx="1914307" cy="276999"/>
          </a:xfrm>
          <a:prstGeom prst="rect">
            <a:avLst/>
          </a:prstGeom>
        </p:spPr>
        <p:txBody>
          <a:bodyPr wrap="none">
            <a:spAutoFit/>
          </a:bodyPr>
          <a:lstStyle/>
          <a:p>
            <a:pPr marL="0" indent="0"/>
            <a:r>
              <a:rPr lang="lv-LV" sz="1200" dirty="0">
                <a:solidFill>
                  <a:srgbClr val="FF9933"/>
                </a:solidFill>
                <a:latin typeface="Roboto" pitchFamily="2" charset="0"/>
                <a:ea typeface="Roboto" pitchFamily="2" charset="0"/>
              </a:rPr>
              <a:t>Grant ID: lzp-2018/1-0446</a:t>
            </a:r>
          </a:p>
        </p:txBody>
      </p:sp>
      <p:sp>
        <p:nvSpPr>
          <p:cNvPr id="7" name="Rectangle 6">
            <a:extLst>
              <a:ext uri="{FF2B5EF4-FFF2-40B4-BE49-F238E27FC236}">
                <a16:creationId xmlns:a16="http://schemas.microsoft.com/office/drawing/2014/main" id="{CCDC728D-969B-4148-986C-BEC731F15348}"/>
              </a:ext>
            </a:extLst>
          </p:cNvPr>
          <p:cNvSpPr/>
          <p:nvPr/>
        </p:nvSpPr>
        <p:spPr>
          <a:xfrm>
            <a:off x="182304" y="4907980"/>
            <a:ext cx="2882520" cy="276497"/>
          </a:xfrm>
          <a:prstGeom prst="rect">
            <a:avLst/>
          </a:prstGeom>
        </p:spPr>
        <p:txBody>
          <a:bodyPr wrap="none">
            <a:noAutofit/>
          </a:bodyPr>
          <a:lstStyle/>
          <a:p>
            <a:r>
              <a:rPr lang="lv-LV" sz="1000" dirty="0" err="1">
                <a:solidFill>
                  <a:srgbClr val="FF9933"/>
                </a:solidFill>
                <a:latin typeface="Roboto" pitchFamily="2" charset="0"/>
                <a:ea typeface="Roboto" pitchFamily="2" charset="0"/>
              </a:rPr>
              <a:t>Photo</a:t>
            </a:r>
            <a:r>
              <a:rPr lang="lv-LV" sz="1000" dirty="0">
                <a:solidFill>
                  <a:srgbClr val="FF9933"/>
                </a:solidFill>
                <a:latin typeface="Roboto" pitchFamily="2" charset="0"/>
                <a:ea typeface="Roboto" pitchFamily="2" charset="0"/>
              </a:rPr>
              <a:t>: Vecmīlgrāvis, </a:t>
            </a:r>
            <a:r>
              <a:rPr lang="en-GB" sz="1000" dirty="0" err="1">
                <a:solidFill>
                  <a:srgbClr val="FF9933"/>
                </a:solidFill>
                <a:latin typeface="Roboto" pitchFamily="2" charset="0"/>
                <a:ea typeface="Roboto" pitchFamily="2" charset="0"/>
              </a:rPr>
              <a:t>Алёна</a:t>
            </a:r>
            <a:r>
              <a:rPr lang="en-GB" sz="1000" dirty="0">
                <a:solidFill>
                  <a:srgbClr val="FF9933"/>
                </a:solidFill>
                <a:latin typeface="Roboto" pitchFamily="2" charset="0"/>
                <a:ea typeface="Roboto" pitchFamily="2" charset="0"/>
              </a:rPr>
              <a:t> </a:t>
            </a:r>
            <a:r>
              <a:rPr lang="en-GB" sz="1000" dirty="0" err="1">
                <a:solidFill>
                  <a:srgbClr val="FF9933"/>
                </a:solidFill>
                <a:latin typeface="Roboto" pitchFamily="2" charset="0"/>
                <a:ea typeface="Roboto" pitchFamily="2" charset="0"/>
              </a:rPr>
              <a:t>Белова</a:t>
            </a:r>
            <a:r>
              <a:rPr lang="lv-LV" sz="1000" dirty="0">
                <a:solidFill>
                  <a:srgbClr val="FF9933"/>
                </a:solidFill>
                <a:latin typeface="Roboto" pitchFamily="2" charset="0"/>
                <a:ea typeface="Roboto" pitchFamily="2" charset="0"/>
              </a:rPr>
              <a:t>, </a:t>
            </a:r>
            <a:r>
              <a:rPr lang="en-GB" sz="1000" dirty="0">
                <a:solidFill>
                  <a:srgbClr val="FF9933"/>
                </a:solidFill>
                <a:latin typeface="Roboto" pitchFamily="2" charset="0"/>
                <a:ea typeface="Roboto" pitchFamily="2" charset="0"/>
              </a:rPr>
              <a:t>2019.08.19.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5CAFF-EC6D-4DED-88BA-CA7E1FA23726}"/>
              </a:ext>
            </a:extLst>
          </p:cNvPr>
          <p:cNvSpPr>
            <a:spLocks noGrp="1"/>
          </p:cNvSpPr>
          <p:nvPr>
            <p:ph type="body" idx="1"/>
          </p:nvPr>
        </p:nvSpPr>
        <p:spPr>
          <a:xfrm>
            <a:off x="983411" y="1319841"/>
            <a:ext cx="7323828" cy="3249033"/>
          </a:xfrm>
        </p:spPr>
        <p:txBody>
          <a:bodyPr/>
          <a:lstStyle/>
          <a:p>
            <a:pPr marL="0" indent="0" algn="just">
              <a:lnSpc>
                <a:spcPct val="100000"/>
              </a:lnSpc>
              <a:spcAft>
                <a:spcPts val="1200"/>
              </a:spcAft>
              <a:buNone/>
            </a:pPr>
            <a:r>
              <a:rPr lang="en-GB" sz="2200" dirty="0">
                <a:solidFill>
                  <a:schemeClr val="tx1"/>
                </a:solidFill>
                <a:latin typeface="Roboto" pitchFamily="2" charset="0"/>
                <a:ea typeface="Roboto" pitchFamily="2" charset="0"/>
              </a:rPr>
              <a:t>Recruiting through social (FB) and traditional media and contacts w/ local activists / NGO’s</a:t>
            </a:r>
            <a:r>
              <a:rPr lang="lv-LV" sz="2200" dirty="0">
                <a:solidFill>
                  <a:schemeClr val="tx1"/>
                </a:solidFill>
                <a:latin typeface="Roboto" pitchFamily="2" charset="0"/>
                <a:ea typeface="Roboto" pitchFamily="2" charset="0"/>
              </a:rPr>
              <a:t>.</a:t>
            </a:r>
            <a:endParaRPr lang="en-GB" sz="2200" dirty="0">
              <a:solidFill>
                <a:schemeClr val="tx1"/>
              </a:solidFill>
              <a:latin typeface="Roboto" pitchFamily="2" charset="0"/>
              <a:ea typeface="Roboto" pitchFamily="2" charset="0"/>
            </a:endParaRPr>
          </a:p>
          <a:p>
            <a:pPr marL="0" indent="0" algn="just">
              <a:lnSpc>
                <a:spcPct val="100000"/>
              </a:lnSpc>
              <a:spcAft>
                <a:spcPts val="1200"/>
              </a:spcAft>
              <a:buNone/>
            </a:pPr>
            <a:r>
              <a:rPr lang="en-GB" sz="2200" noProof="0" dirty="0">
                <a:solidFill>
                  <a:schemeClr val="tx1"/>
                </a:solidFill>
                <a:latin typeface="Roboto" pitchFamily="2" charset="0"/>
                <a:ea typeface="Roboto" pitchFamily="2" charset="0"/>
              </a:rPr>
              <a:t>Started in April 2019 (ongoing)</a:t>
            </a:r>
            <a:r>
              <a:rPr lang="lv-LV" sz="2200" noProof="0" dirty="0">
                <a:solidFill>
                  <a:schemeClr val="tx1"/>
                </a:solidFill>
                <a:latin typeface="Roboto" pitchFamily="2" charset="0"/>
                <a:ea typeface="Roboto" pitchFamily="2" charset="0"/>
              </a:rPr>
              <a:t>.</a:t>
            </a:r>
            <a:endParaRPr lang="en-GB" sz="2200" noProof="0" dirty="0">
              <a:solidFill>
                <a:schemeClr val="tx1"/>
              </a:solidFill>
              <a:latin typeface="Roboto" pitchFamily="2" charset="0"/>
              <a:ea typeface="Roboto" pitchFamily="2" charset="0"/>
            </a:endParaRPr>
          </a:p>
          <a:p>
            <a:pPr marL="0" indent="0" algn="just">
              <a:lnSpc>
                <a:spcPct val="100000"/>
              </a:lnSpc>
              <a:spcAft>
                <a:spcPts val="1200"/>
              </a:spcAft>
              <a:buNone/>
            </a:pPr>
            <a:r>
              <a:rPr lang="lv-LV" sz="2200" noProof="0" dirty="0">
                <a:solidFill>
                  <a:schemeClr val="tx1"/>
                </a:solidFill>
                <a:latin typeface="Roboto" pitchFamily="2" charset="0"/>
                <a:ea typeface="Roboto" pitchFamily="2" charset="0"/>
              </a:rPr>
              <a:t>	</a:t>
            </a:r>
            <a:r>
              <a:rPr lang="en-GB" sz="2200" noProof="0" dirty="0">
                <a:solidFill>
                  <a:schemeClr val="tx1"/>
                </a:solidFill>
                <a:latin typeface="Roboto" pitchFamily="2" charset="0"/>
                <a:ea typeface="Roboto" pitchFamily="2" charset="0"/>
              </a:rPr>
              <a:t>Why CAWI?</a:t>
            </a:r>
            <a:endParaRPr lang="lv-LV" sz="2200" noProof="0" dirty="0">
              <a:solidFill>
                <a:schemeClr val="tx1"/>
              </a:solidFill>
              <a:latin typeface="Roboto" pitchFamily="2" charset="0"/>
              <a:ea typeface="Roboto" pitchFamily="2" charset="0"/>
            </a:endParaRPr>
          </a:p>
          <a:p>
            <a:pPr marL="0" indent="0" algn="just">
              <a:lnSpc>
                <a:spcPct val="100000"/>
              </a:lnSpc>
              <a:spcAft>
                <a:spcPts val="1200"/>
              </a:spcAft>
              <a:buNone/>
            </a:pPr>
            <a:r>
              <a:rPr lang="en-GB" sz="1800" noProof="0" dirty="0">
                <a:solidFill>
                  <a:schemeClr val="tx1"/>
                </a:solidFill>
                <a:latin typeface="Roboto" pitchFamily="2" charset="0"/>
                <a:ea typeface="Roboto" pitchFamily="2" charset="0"/>
              </a:rPr>
              <a:t>Cheaper, not the main method, open-ended questions, as an action research tool [ad of the local NGO’s, and our project</a:t>
            </a:r>
            <a:r>
              <a:rPr lang="lv-LV" sz="1800" noProof="0" dirty="0">
                <a:solidFill>
                  <a:schemeClr val="tx1"/>
                </a:solidFill>
                <a:latin typeface="Roboto" pitchFamily="2" charset="0"/>
                <a:ea typeface="Roboto" pitchFamily="2" charset="0"/>
              </a:rPr>
              <a:t>, </a:t>
            </a:r>
            <a:r>
              <a:rPr lang="lv-LV" sz="1800" noProof="0" dirty="0" err="1">
                <a:solidFill>
                  <a:schemeClr val="tx1"/>
                </a:solidFill>
                <a:latin typeface="Roboto" pitchFamily="2" charset="0"/>
                <a:ea typeface="Roboto" pitchFamily="2" charset="0"/>
              </a:rPr>
              <a:t>give</a:t>
            </a:r>
            <a:r>
              <a:rPr lang="lv-LV" sz="1800" noProof="0" dirty="0">
                <a:solidFill>
                  <a:schemeClr val="tx1"/>
                </a:solidFill>
                <a:latin typeface="Roboto" pitchFamily="2" charset="0"/>
                <a:ea typeface="Roboto" pitchFamily="2" charset="0"/>
              </a:rPr>
              <a:t> </a:t>
            </a:r>
            <a:r>
              <a:rPr lang="lv-LV" sz="1800" noProof="0" dirty="0" err="1">
                <a:solidFill>
                  <a:schemeClr val="tx1"/>
                </a:solidFill>
                <a:latin typeface="Roboto" pitchFamily="2" charset="0"/>
                <a:ea typeface="Roboto" pitchFamily="2" charset="0"/>
              </a:rPr>
              <a:t>voice</a:t>
            </a:r>
            <a:r>
              <a:rPr lang="lv-LV" sz="1800" noProof="0" dirty="0">
                <a:solidFill>
                  <a:schemeClr val="tx1"/>
                </a:solidFill>
                <a:latin typeface="Roboto" pitchFamily="2" charset="0"/>
                <a:ea typeface="Roboto" pitchFamily="2" charset="0"/>
              </a:rPr>
              <a:t> to </a:t>
            </a:r>
            <a:r>
              <a:rPr lang="lv-LV" sz="1800" noProof="0" dirty="0" err="1">
                <a:solidFill>
                  <a:schemeClr val="tx1"/>
                </a:solidFill>
                <a:latin typeface="Roboto" pitchFamily="2" charset="0"/>
                <a:ea typeface="Roboto" pitchFamily="2" charset="0"/>
              </a:rPr>
              <a:t>everyone</a:t>
            </a:r>
            <a:r>
              <a:rPr lang="en-GB" sz="1800" noProof="0" dirty="0">
                <a:solidFill>
                  <a:schemeClr val="tx1"/>
                </a:solidFill>
                <a:latin typeface="Roboto" pitchFamily="2" charset="0"/>
                <a:ea typeface="Roboto" pitchFamily="2" charset="0"/>
              </a:rPr>
              <a:t>]…</a:t>
            </a:r>
          </a:p>
          <a:p>
            <a:pPr marL="0" indent="0" algn="just">
              <a:lnSpc>
                <a:spcPct val="100000"/>
              </a:lnSpc>
              <a:spcAft>
                <a:spcPts val="1200"/>
              </a:spcAft>
              <a:buNone/>
            </a:pPr>
            <a:r>
              <a:rPr lang="lv-LV" sz="2000" noProof="0" dirty="0">
                <a:solidFill>
                  <a:schemeClr val="tx1"/>
                </a:solidFill>
                <a:latin typeface="Roboto" pitchFamily="2" charset="0"/>
                <a:ea typeface="Roboto" pitchFamily="2" charset="0"/>
              </a:rPr>
              <a:t>	</a:t>
            </a:r>
            <a:r>
              <a:rPr lang="en-GB" sz="2000" noProof="0" dirty="0">
                <a:solidFill>
                  <a:schemeClr val="tx1"/>
                </a:solidFill>
                <a:latin typeface="Roboto" pitchFamily="2" charset="0"/>
                <a:ea typeface="Roboto" pitchFamily="2" charset="0"/>
              </a:rPr>
              <a:t>Weighting?</a:t>
            </a:r>
          </a:p>
          <a:p>
            <a:pPr marL="0" indent="0" algn="just">
              <a:lnSpc>
                <a:spcPct val="100000"/>
              </a:lnSpc>
              <a:spcAft>
                <a:spcPts val="1200"/>
              </a:spcAft>
              <a:buNone/>
            </a:pPr>
            <a:endParaRPr lang="en-GB" sz="2000" noProof="0" dirty="0">
              <a:solidFill>
                <a:schemeClr val="tx1"/>
              </a:solidFill>
              <a:latin typeface="Roboto" pitchFamily="2" charset="0"/>
              <a:ea typeface="Roboto" pitchFamily="2" charset="0"/>
            </a:endParaRPr>
          </a:p>
        </p:txBody>
      </p:sp>
      <p:sp>
        <p:nvSpPr>
          <p:cNvPr id="7" name="Title 1">
            <a:extLst>
              <a:ext uri="{FF2B5EF4-FFF2-40B4-BE49-F238E27FC236}">
                <a16:creationId xmlns:a16="http://schemas.microsoft.com/office/drawing/2014/main" id="{1674F62F-49F5-4A24-99E8-164576A0148E}"/>
              </a:ext>
            </a:extLst>
          </p:cNvPr>
          <p:cNvSpPr txBox="1">
            <a:spLocks/>
          </p:cNvSpPr>
          <p:nvPr/>
        </p:nvSpPr>
        <p:spPr>
          <a:xfrm>
            <a:off x="685095" y="310748"/>
            <a:ext cx="8036211" cy="629531"/>
          </a:xfrm>
          <a:prstGeom prst="rect">
            <a:avLst/>
          </a:prstGeom>
          <a:noFill/>
          <a:ln>
            <a:solidFill>
              <a:srgbClr val="00B0F0"/>
            </a:solid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b="1" dirty="0">
                <a:latin typeface="Roboto" pitchFamily="2" charset="0"/>
                <a:ea typeface="Roboto" pitchFamily="2" charset="0"/>
              </a:rPr>
              <a:t>Internet survey of target Rīga </a:t>
            </a:r>
            <a:r>
              <a:rPr lang="lv-LV" b="1" dirty="0" err="1">
                <a:latin typeface="Roboto" pitchFamily="2" charset="0"/>
                <a:ea typeface="Roboto" pitchFamily="2" charset="0"/>
              </a:rPr>
              <a:t>neighborhoods</a:t>
            </a:r>
            <a:r>
              <a:rPr lang="lv-LV" sz="2100" b="1" dirty="0">
                <a:latin typeface="Roboto" pitchFamily="2" charset="0"/>
                <a:ea typeface="Roboto" pitchFamily="2" charset="0"/>
              </a:rPr>
              <a:t>, 2</a:t>
            </a:r>
            <a:endParaRPr lang="lv-LV" dirty="0">
              <a:latin typeface="Roboto" pitchFamily="2" charset="0"/>
              <a:ea typeface="Roboto" pitchFamily="2" charset="0"/>
            </a:endParaRPr>
          </a:p>
        </p:txBody>
      </p:sp>
    </p:spTree>
    <p:extLst>
      <p:ext uri="{BB962C8B-B14F-4D97-AF65-F5344CB8AC3E}">
        <p14:creationId xmlns:p14="http://schemas.microsoft.com/office/powerpoint/2010/main" val="61626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p28"/>
          <p:cNvGraphicFramePr/>
          <p:nvPr>
            <p:extLst>
              <p:ext uri="{D42A27DB-BD31-4B8C-83A1-F6EECF244321}">
                <p14:modId xmlns:p14="http://schemas.microsoft.com/office/powerpoint/2010/main" val="3206930755"/>
              </p:ext>
            </p:extLst>
          </p:nvPr>
        </p:nvGraphicFramePr>
        <p:xfrm>
          <a:off x="1199071" y="1088272"/>
          <a:ext cx="7185805" cy="3273560"/>
        </p:xfrm>
        <a:graphic>
          <a:graphicData uri="http://schemas.openxmlformats.org/drawingml/2006/table">
            <a:tbl>
              <a:tblPr>
                <a:tableStyleId>{1FECB4D8-DB02-4DC6-A0A2-4F2EBAE1DC90}</a:tableStyleId>
              </a:tblPr>
              <a:tblGrid>
                <a:gridCol w="1880559">
                  <a:extLst>
                    <a:ext uri="{9D8B030D-6E8A-4147-A177-3AD203B41FA5}">
                      <a16:colId xmlns:a16="http://schemas.microsoft.com/office/drawing/2014/main" val="20000"/>
                    </a:ext>
                  </a:extLst>
                </a:gridCol>
                <a:gridCol w="1293962">
                  <a:extLst>
                    <a:ext uri="{9D8B030D-6E8A-4147-A177-3AD203B41FA5}">
                      <a16:colId xmlns:a16="http://schemas.microsoft.com/office/drawing/2014/main" val="20001"/>
                    </a:ext>
                  </a:extLst>
                </a:gridCol>
                <a:gridCol w="1613140">
                  <a:extLst>
                    <a:ext uri="{9D8B030D-6E8A-4147-A177-3AD203B41FA5}">
                      <a16:colId xmlns:a16="http://schemas.microsoft.com/office/drawing/2014/main" val="20002"/>
                    </a:ext>
                  </a:extLst>
                </a:gridCol>
                <a:gridCol w="1138686">
                  <a:extLst>
                    <a:ext uri="{9D8B030D-6E8A-4147-A177-3AD203B41FA5}">
                      <a16:colId xmlns:a16="http://schemas.microsoft.com/office/drawing/2014/main" val="20003"/>
                    </a:ext>
                  </a:extLst>
                </a:gridCol>
                <a:gridCol w="1259458">
                  <a:extLst>
                    <a:ext uri="{9D8B030D-6E8A-4147-A177-3AD203B41FA5}">
                      <a16:colId xmlns:a16="http://schemas.microsoft.com/office/drawing/2014/main" val="3281889638"/>
                    </a:ext>
                  </a:extLst>
                </a:gridCol>
              </a:tblGrid>
              <a:tr h="1124720">
                <a:tc>
                  <a:txBody>
                    <a:bodyPr/>
                    <a:lstStyle/>
                    <a:p>
                      <a:pPr marL="0" lvl="0" indent="0" algn="ctr" rtl="0">
                        <a:lnSpc>
                          <a:spcPct val="115000"/>
                        </a:lnSpc>
                        <a:spcBef>
                          <a:spcPts val="0"/>
                        </a:spcBef>
                        <a:spcAft>
                          <a:spcPts val="0"/>
                        </a:spcAft>
                        <a:buNone/>
                      </a:pPr>
                      <a:r>
                        <a:rPr lang="lv-LV" sz="1800" dirty="0">
                          <a:latin typeface="Roboto" pitchFamily="2" charset="0"/>
                          <a:ea typeface="Roboto" pitchFamily="2" charset="0"/>
                          <a:sym typeface="Roboto"/>
                        </a:rPr>
                        <a:t>Neighborhood</a:t>
                      </a:r>
                      <a:endParaRPr sz="1800" dirty="0">
                        <a:latin typeface="Roboto" pitchFamily="2" charset="0"/>
                        <a:ea typeface="Roboto" pitchFamily="2" charset="0"/>
                        <a:cs typeface="Roboto"/>
                        <a:sym typeface="Roboto"/>
                      </a:endParaRPr>
                    </a:p>
                  </a:txBody>
                  <a:tcPr marL="28575" marR="28575" marT="19050" marB="19050" anchor="ctr"/>
                </a:tc>
                <a:tc>
                  <a:txBody>
                    <a:bodyPr/>
                    <a:lstStyle/>
                    <a:p>
                      <a:pPr marL="0" lvl="0" indent="0" algn="ctr" rtl="0">
                        <a:lnSpc>
                          <a:spcPct val="115000"/>
                        </a:lnSpc>
                        <a:spcBef>
                          <a:spcPts val="0"/>
                        </a:spcBef>
                        <a:spcAft>
                          <a:spcPts val="0"/>
                        </a:spcAft>
                        <a:buNone/>
                      </a:pPr>
                      <a:r>
                        <a:rPr lang="lv-LV" sz="1800" dirty="0">
                          <a:latin typeface="Roboto" pitchFamily="2" charset="0"/>
                          <a:ea typeface="Roboto" pitchFamily="2" charset="0"/>
                          <a:sym typeface="Roboto"/>
                        </a:rPr>
                        <a:t>Residents </a:t>
                      </a:r>
                      <a:r>
                        <a:rPr lang="en" sz="1800" dirty="0">
                          <a:latin typeface="Roboto" pitchFamily="2" charset="0"/>
                          <a:ea typeface="Roboto" pitchFamily="2" charset="0"/>
                          <a:sym typeface="Roboto"/>
                        </a:rPr>
                        <a:t>*</a:t>
                      </a:r>
                      <a:endParaRPr sz="1800" dirty="0">
                        <a:latin typeface="Roboto" pitchFamily="2" charset="0"/>
                        <a:ea typeface="Roboto" pitchFamily="2" charset="0"/>
                        <a:cs typeface="Roboto"/>
                        <a:sym typeface="Roboto"/>
                      </a:endParaRPr>
                    </a:p>
                  </a:txBody>
                  <a:tcPr marL="28575" marR="28575" marT="19050" marB="19050" anchor="ctr"/>
                </a:tc>
                <a:tc>
                  <a:txBody>
                    <a:bodyPr/>
                    <a:lstStyle/>
                    <a:p>
                      <a:pPr marL="0" lvl="0" indent="0" algn="ctr" rtl="0">
                        <a:lnSpc>
                          <a:spcPct val="115000"/>
                        </a:lnSpc>
                        <a:spcBef>
                          <a:spcPts val="0"/>
                        </a:spcBef>
                        <a:spcAft>
                          <a:spcPts val="0"/>
                        </a:spcAft>
                        <a:buNone/>
                      </a:pPr>
                      <a:r>
                        <a:rPr lang="lv-LV" sz="1800" dirty="0" err="1">
                          <a:latin typeface="Roboto" pitchFamily="2" charset="0"/>
                          <a:ea typeface="Roboto" pitchFamily="2" charset="0"/>
                          <a:sym typeface="Roboto"/>
                        </a:rPr>
                        <a:t>Population</a:t>
                      </a:r>
                      <a:r>
                        <a:rPr lang="lv-LV" sz="1800" dirty="0">
                          <a:latin typeface="Roboto" pitchFamily="2" charset="0"/>
                          <a:ea typeface="Roboto" pitchFamily="2" charset="0"/>
                          <a:sym typeface="Roboto"/>
                        </a:rPr>
                        <a:t> </a:t>
                      </a:r>
                      <a:r>
                        <a:rPr lang="lv-LV" sz="1800" dirty="0" err="1">
                          <a:latin typeface="Roboto" pitchFamily="2" charset="0"/>
                          <a:ea typeface="Roboto" pitchFamily="2" charset="0"/>
                          <a:sym typeface="Roboto"/>
                        </a:rPr>
                        <a:t>changes</a:t>
                      </a:r>
                      <a:r>
                        <a:rPr lang="lv-LV" sz="1800" dirty="0">
                          <a:latin typeface="Roboto" pitchFamily="2" charset="0"/>
                          <a:ea typeface="Roboto" pitchFamily="2" charset="0"/>
                          <a:sym typeface="Roboto"/>
                        </a:rPr>
                        <a:t> 2000-2017, % **</a:t>
                      </a:r>
                      <a:endParaRPr sz="1800" dirty="0">
                        <a:latin typeface="Roboto" pitchFamily="2" charset="0"/>
                        <a:ea typeface="Roboto" pitchFamily="2" charset="0"/>
                        <a:cs typeface="Roboto"/>
                        <a:sym typeface="Roboto"/>
                      </a:endParaRPr>
                    </a:p>
                  </a:txBody>
                  <a:tcPr marL="28575" marR="28575" marT="19050" marB="19050" anchor="ctr"/>
                </a:tc>
                <a:tc>
                  <a:txBody>
                    <a:bodyPr/>
                    <a:lstStyle/>
                    <a:p>
                      <a:pPr marL="0" lvl="0" indent="0" algn="ctr" rtl="0">
                        <a:lnSpc>
                          <a:spcPct val="115000"/>
                        </a:lnSpc>
                        <a:spcBef>
                          <a:spcPts val="0"/>
                        </a:spcBef>
                        <a:spcAft>
                          <a:spcPts val="0"/>
                        </a:spcAft>
                        <a:buNone/>
                      </a:pPr>
                      <a:r>
                        <a:rPr lang="en-GB" sz="1800" b="1" noProof="0" dirty="0">
                          <a:latin typeface="Roboto" pitchFamily="2" charset="0"/>
                          <a:ea typeface="Roboto" pitchFamily="2" charset="0"/>
                          <a:sym typeface="Roboto"/>
                        </a:rPr>
                        <a:t>Surveyed</a:t>
                      </a:r>
                      <a:endParaRPr lang="en-GB" sz="1800" b="1" noProof="0" dirty="0">
                        <a:latin typeface="Roboto" pitchFamily="2" charset="0"/>
                        <a:ea typeface="Roboto" pitchFamily="2" charset="0"/>
                        <a:cs typeface="Roboto"/>
                        <a:sym typeface="Roboto"/>
                      </a:endParaRPr>
                    </a:p>
                  </a:txBody>
                  <a:tcPr marL="28575" marR="28575" marT="19050" marB="19050" anchor="ctr"/>
                </a:tc>
                <a:tc>
                  <a:txBody>
                    <a:bodyPr/>
                    <a:lstStyle/>
                    <a:p>
                      <a:pPr marL="0" lvl="0" indent="0" algn="ctr" rtl="0">
                        <a:lnSpc>
                          <a:spcPct val="115000"/>
                        </a:lnSpc>
                        <a:spcBef>
                          <a:spcPts val="0"/>
                        </a:spcBef>
                        <a:spcAft>
                          <a:spcPts val="0"/>
                        </a:spcAft>
                        <a:buNone/>
                      </a:pPr>
                      <a:r>
                        <a:rPr lang="en-GB" sz="1800" noProof="0" dirty="0">
                          <a:latin typeface="Roboto" pitchFamily="2" charset="0"/>
                          <a:ea typeface="Roboto" pitchFamily="2" charset="0"/>
                          <a:sym typeface="Roboto"/>
                        </a:rPr>
                        <a:t>Surveyed</a:t>
                      </a:r>
                      <a:r>
                        <a:rPr lang="en" sz="1800" dirty="0">
                          <a:latin typeface="Roboto" pitchFamily="2" charset="0"/>
                          <a:ea typeface="Roboto" pitchFamily="2" charset="0"/>
                          <a:sym typeface="Roboto"/>
                        </a:rPr>
                        <a:t>, % </a:t>
                      </a:r>
                      <a:r>
                        <a:rPr lang="lv-LV" sz="1800" dirty="0">
                          <a:latin typeface="Roboto" pitchFamily="2" charset="0"/>
                          <a:ea typeface="Roboto" pitchFamily="2" charset="0"/>
                          <a:sym typeface="Roboto"/>
                        </a:rPr>
                        <a:t>of adults</a:t>
                      </a:r>
                      <a:endParaRPr sz="1800" dirty="0">
                        <a:latin typeface="Roboto" pitchFamily="2" charset="0"/>
                        <a:ea typeface="Roboto" pitchFamily="2" charset="0"/>
                        <a:cs typeface="Roboto"/>
                        <a:sym typeface="Roboto"/>
                      </a:endParaRPr>
                    </a:p>
                  </a:txBody>
                  <a:tcPr marL="28575" marR="28575" marT="19050" marB="19050" anchor="ctr"/>
                </a:tc>
                <a:extLst>
                  <a:ext uri="{0D108BD9-81ED-4DB2-BD59-A6C34878D82A}">
                    <a16:rowId xmlns:a16="http://schemas.microsoft.com/office/drawing/2014/main" val="10000"/>
                  </a:ext>
                </a:extLst>
              </a:tr>
              <a:tr h="423417">
                <a:tc>
                  <a:txBody>
                    <a:bodyPr/>
                    <a:lstStyle/>
                    <a:p>
                      <a:pPr marL="0" lvl="0" indent="0" algn="l" rtl="0">
                        <a:lnSpc>
                          <a:spcPct val="115000"/>
                        </a:lnSpc>
                        <a:spcBef>
                          <a:spcPts val="0"/>
                        </a:spcBef>
                        <a:spcAft>
                          <a:spcPts val="0"/>
                        </a:spcAft>
                        <a:buNone/>
                      </a:pPr>
                      <a:r>
                        <a:rPr lang="en" sz="2400" dirty="0">
                          <a:latin typeface="Roboto" pitchFamily="2" charset="0"/>
                          <a:ea typeface="Roboto" pitchFamily="2" charset="0"/>
                          <a:sym typeface="Roboto"/>
                        </a:rPr>
                        <a:t>Bolderāja</a:t>
                      </a:r>
                      <a:endParaRPr sz="2400" dirty="0">
                        <a:latin typeface="Roboto" pitchFamily="2" charset="0"/>
                        <a:ea typeface="Roboto" pitchFamily="2" charset="0"/>
                        <a:cs typeface="Roboto"/>
                        <a:sym typeface="Roboto"/>
                      </a:endParaRPr>
                    </a:p>
                  </a:txBody>
                  <a:tcPr marL="28575" marR="28575" marT="19050" marB="19050" anchor="b"/>
                </a:tc>
                <a:tc>
                  <a:txBody>
                    <a:bodyPr/>
                    <a:lstStyle/>
                    <a:p>
                      <a:pPr marL="0" lvl="0" indent="0" algn="r" rtl="0">
                        <a:lnSpc>
                          <a:spcPct val="115000"/>
                        </a:lnSpc>
                        <a:spcBef>
                          <a:spcPts val="0"/>
                        </a:spcBef>
                        <a:spcAft>
                          <a:spcPts val="0"/>
                        </a:spcAft>
                        <a:buNone/>
                      </a:pPr>
                      <a:r>
                        <a:rPr lang="en" sz="2400" dirty="0">
                          <a:latin typeface="Roboto" pitchFamily="2" charset="0"/>
                          <a:ea typeface="Roboto" pitchFamily="2" charset="0"/>
                          <a:sym typeface="Roboto"/>
                        </a:rPr>
                        <a:t>12 557</a:t>
                      </a:r>
                      <a:endParaRPr sz="2400" dirty="0">
                        <a:latin typeface="Roboto" pitchFamily="2" charset="0"/>
                        <a:ea typeface="Roboto" pitchFamily="2" charset="0"/>
                        <a:cs typeface="Roboto"/>
                        <a:sym typeface="Roboto"/>
                      </a:endParaRPr>
                    </a:p>
                  </a:txBody>
                  <a:tcPr marL="28575" marR="28575" marT="19050" marB="1905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-15</a:t>
                      </a:r>
                      <a:endParaRPr lang="lv-LV" sz="2400" b="0" i="0" u="none" strike="noStrike" cap="none" dirty="0">
                        <a:solidFill>
                          <a:schemeClr val="tx1"/>
                        </a:solidFill>
                        <a:latin typeface="Roboto" pitchFamily="2" charset="0"/>
                        <a:ea typeface="Roboto" pitchFamily="2" charset="0"/>
                        <a:cs typeface="+mn-cs"/>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b="1" u="none" strike="noStrike" cap="none" dirty="0">
                          <a:latin typeface="Roboto" pitchFamily="2" charset="0"/>
                          <a:ea typeface="Roboto" pitchFamily="2" charset="0"/>
                          <a:sym typeface="Arial"/>
                        </a:rPr>
                        <a:t>331</a:t>
                      </a:r>
                      <a:endParaRPr lang="lv-LV" sz="2400" b="1" i="0" u="none" strike="noStrike" cap="none" dirty="0">
                        <a:solidFill>
                          <a:schemeClr val="tx1"/>
                        </a:solidFill>
                        <a:latin typeface="Roboto" pitchFamily="2" charset="0"/>
                        <a:ea typeface="Roboto" pitchFamily="2" charset="0"/>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3</a:t>
                      </a:r>
                      <a:endParaRPr lang="lv-LV" sz="2400" b="0" i="0" u="none" strike="noStrike" cap="none" dirty="0">
                        <a:solidFill>
                          <a:schemeClr val="tx1"/>
                        </a:solidFill>
                        <a:latin typeface="Roboto" pitchFamily="2" charset="0"/>
                        <a:ea typeface="Roboto" pitchFamily="2" charset="0"/>
                        <a:sym typeface="Arial"/>
                      </a:endParaRPr>
                    </a:p>
                  </a:txBody>
                  <a:tcPr marL="22860" marR="22860" marT="15240" marB="15240" anchor="b"/>
                </a:tc>
                <a:extLst>
                  <a:ext uri="{0D108BD9-81ED-4DB2-BD59-A6C34878D82A}">
                    <a16:rowId xmlns:a16="http://schemas.microsoft.com/office/drawing/2014/main" val="10001"/>
                  </a:ext>
                </a:extLst>
              </a:tr>
              <a:tr h="401907">
                <a:tc>
                  <a:txBody>
                    <a:bodyPr/>
                    <a:lstStyle/>
                    <a:p>
                      <a:pPr marL="0" lvl="0" indent="0" algn="l" rtl="0">
                        <a:lnSpc>
                          <a:spcPct val="115000"/>
                        </a:lnSpc>
                        <a:spcBef>
                          <a:spcPts val="0"/>
                        </a:spcBef>
                        <a:spcAft>
                          <a:spcPts val="0"/>
                        </a:spcAft>
                        <a:buNone/>
                      </a:pPr>
                      <a:r>
                        <a:rPr lang="en" sz="2400">
                          <a:latin typeface="Roboto" pitchFamily="2" charset="0"/>
                          <a:ea typeface="Roboto" pitchFamily="2" charset="0"/>
                          <a:sym typeface="Roboto"/>
                        </a:rPr>
                        <a:t>Daugavgrīva</a:t>
                      </a:r>
                      <a:endParaRPr sz="2400">
                        <a:latin typeface="Roboto" pitchFamily="2" charset="0"/>
                        <a:ea typeface="Roboto" pitchFamily="2" charset="0"/>
                        <a:cs typeface="Roboto"/>
                        <a:sym typeface="Roboto"/>
                      </a:endParaRPr>
                    </a:p>
                  </a:txBody>
                  <a:tcPr marL="28575" marR="28575" marT="19050" marB="19050" anchor="b"/>
                </a:tc>
                <a:tc>
                  <a:txBody>
                    <a:bodyPr/>
                    <a:lstStyle/>
                    <a:p>
                      <a:pPr marL="0" lvl="0" indent="0" algn="r" rtl="0">
                        <a:lnSpc>
                          <a:spcPct val="115000"/>
                        </a:lnSpc>
                        <a:spcBef>
                          <a:spcPts val="0"/>
                        </a:spcBef>
                        <a:spcAft>
                          <a:spcPts val="0"/>
                        </a:spcAft>
                        <a:buNone/>
                      </a:pPr>
                      <a:r>
                        <a:rPr lang="en" sz="2400">
                          <a:latin typeface="Roboto" pitchFamily="2" charset="0"/>
                          <a:ea typeface="Roboto" pitchFamily="2" charset="0"/>
                          <a:sym typeface="Roboto"/>
                        </a:rPr>
                        <a:t>8 314</a:t>
                      </a:r>
                      <a:endParaRPr sz="2400" dirty="0">
                        <a:latin typeface="Roboto" pitchFamily="2" charset="0"/>
                        <a:ea typeface="Roboto" pitchFamily="2" charset="0"/>
                        <a:cs typeface="Roboto"/>
                        <a:sym typeface="Roboto"/>
                      </a:endParaRPr>
                    </a:p>
                  </a:txBody>
                  <a:tcPr marL="28575" marR="28575" marT="19050" marB="1905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-18</a:t>
                      </a:r>
                      <a:endParaRPr lang="lv-LV" sz="2400" b="0" i="0" u="none" strike="noStrike" cap="none" dirty="0">
                        <a:solidFill>
                          <a:schemeClr val="tx1"/>
                        </a:solidFill>
                        <a:latin typeface="Roboto" pitchFamily="2" charset="0"/>
                        <a:ea typeface="Roboto" pitchFamily="2" charset="0"/>
                        <a:cs typeface="+mn-cs"/>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b="1" u="none" strike="noStrike" cap="none" dirty="0">
                          <a:latin typeface="Roboto" pitchFamily="2" charset="0"/>
                          <a:ea typeface="Roboto" pitchFamily="2" charset="0"/>
                          <a:sym typeface="Arial"/>
                        </a:rPr>
                        <a:t>236</a:t>
                      </a:r>
                      <a:endParaRPr lang="lv-LV" sz="2400" b="1" i="0" u="none" strike="noStrike" cap="none" dirty="0">
                        <a:solidFill>
                          <a:schemeClr val="tx1"/>
                        </a:solidFill>
                        <a:latin typeface="Roboto" pitchFamily="2" charset="0"/>
                        <a:ea typeface="Roboto" pitchFamily="2" charset="0"/>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4</a:t>
                      </a:r>
                      <a:endParaRPr lang="lv-LV" sz="2400" b="0" i="0" u="none" strike="noStrike" cap="none" dirty="0">
                        <a:solidFill>
                          <a:schemeClr val="tx1"/>
                        </a:solidFill>
                        <a:latin typeface="Roboto" pitchFamily="2" charset="0"/>
                        <a:ea typeface="Roboto" pitchFamily="2" charset="0"/>
                        <a:sym typeface="Arial"/>
                      </a:endParaRPr>
                    </a:p>
                  </a:txBody>
                  <a:tcPr marL="22860" marR="22860" marT="15240" marB="15240" anchor="b"/>
                </a:tc>
                <a:extLst>
                  <a:ext uri="{0D108BD9-81ED-4DB2-BD59-A6C34878D82A}">
                    <a16:rowId xmlns:a16="http://schemas.microsoft.com/office/drawing/2014/main" val="10002"/>
                  </a:ext>
                </a:extLst>
              </a:tr>
              <a:tr h="401907">
                <a:tc>
                  <a:txBody>
                    <a:bodyPr/>
                    <a:lstStyle/>
                    <a:p>
                      <a:pPr marL="0" lvl="0" indent="0" algn="l" rtl="0">
                        <a:lnSpc>
                          <a:spcPct val="115000"/>
                        </a:lnSpc>
                        <a:spcBef>
                          <a:spcPts val="0"/>
                        </a:spcBef>
                        <a:spcAft>
                          <a:spcPts val="0"/>
                        </a:spcAft>
                        <a:buNone/>
                      </a:pPr>
                      <a:r>
                        <a:rPr lang="en" sz="2400">
                          <a:latin typeface="Roboto" pitchFamily="2" charset="0"/>
                          <a:ea typeface="Roboto" pitchFamily="2" charset="0"/>
                          <a:sym typeface="Roboto"/>
                        </a:rPr>
                        <a:t>Kundziņsala</a:t>
                      </a:r>
                      <a:endParaRPr sz="2400">
                        <a:latin typeface="Roboto" pitchFamily="2" charset="0"/>
                        <a:ea typeface="Roboto" pitchFamily="2" charset="0"/>
                        <a:cs typeface="Roboto"/>
                        <a:sym typeface="Roboto"/>
                      </a:endParaRPr>
                    </a:p>
                  </a:txBody>
                  <a:tcPr marL="28575" marR="28575" marT="19050" marB="19050" anchor="b"/>
                </a:tc>
                <a:tc>
                  <a:txBody>
                    <a:bodyPr/>
                    <a:lstStyle/>
                    <a:p>
                      <a:pPr marL="0" lvl="0" indent="0" algn="r" rtl="0">
                        <a:lnSpc>
                          <a:spcPct val="115000"/>
                        </a:lnSpc>
                        <a:spcBef>
                          <a:spcPts val="0"/>
                        </a:spcBef>
                        <a:spcAft>
                          <a:spcPts val="0"/>
                        </a:spcAft>
                        <a:buNone/>
                      </a:pPr>
                      <a:r>
                        <a:rPr lang="en" sz="2400">
                          <a:latin typeface="Roboto" pitchFamily="2" charset="0"/>
                          <a:ea typeface="Roboto" pitchFamily="2" charset="0"/>
                          <a:sym typeface="Roboto"/>
                        </a:rPr>
                        <a:t>358</a:t>
                      </a:r>
                      <a:endParaRPr sz="2400">
                        <a:latin typeface="Roboto" pitchFamily="2" charset="0"/>
                        <a:ea typeface="Roboto" pitchFamily="2" charset="0"/>
                        <a:cs typeface="Roboto"/>
                        <a:sym typeface="Roboto"/>
                      </a:endParaRPr>
                    </a:p>
                  </a:txBody>
                  <a:tcPr marL="28575" marR="28575" marT="19050" marB="1905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-18</a:t>
                      </a:r>
                      <a:endParaRPr lang="lv-LV" sz="2400" b="0" i="0" u="none" strike="noStrike" cap="none" dirty="0">
                        <a:solidFill>
                          <a:schemeClr val="tx1"/>
                        </a:solidFill>
                        <a:latin typeface="Roboto" pitchFamily="2" charset="0"/>
                        <a:ea typeface="Roboto" pitchFamily="2" charset="0"/>
                        <a:cs typeface="+mn-cs"/>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b="1" u="none" strike="noStrike" cap="none" dirty="0">
                          <a:latin typeface="Roboto" pitchFamily="2" charset="0"/>
                          <a:ea typeface="Roboto" pitchFamily="2" charset="0"/>
                          <a:sym typeface="Arial"/>
                        </a:rPr>
                        <a:t>33</a:t>
                      </a:r>
                      <a:endParaRPr lang="lv-LV" sz="2400" b="1" i="0" u="none" strike="noStrike" cap="none" dirty="0">
                        <a:solidFill>
                          <a:schemeClr val="tx1"/>
                        </a:solidFill>
                        <a:latin typeface="Roboto" pitchFamily="2" charset="0"/>
                        <a:ea typeface="Roboto" pitchFamily="2" charset="0"/>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12</a:t>
                      </a:r>
                      <a:endParaRPr lang="lv-LV" sz="2400" b="0" i="0" u="none" strike="noStrike" cap="none" dirty="0">
                        <a:solidFill>
                          <a:schemeClr val="tx1"/>
                        </a:solidFill>
                        <a:latin typeface="Roboto" pitchFamily="2" charset="0"/>
                        <a:ea typeface="Roboto" pitchFamily="2" charset="0"/>
                        <a:sym typeface="Arial"/>
                      </a:endParaRPr>
                    </a:p>
                  </a:txBody>
                  <a:tcPr marL="22860" marR="22860" marT="15240" marB="15240" anchor="b"/>
                </a:tc>
                <a:extLst>
                  <a:ext uri="{0D108BD9-81ED-4DB2-BD59-A6C34878D82A}">
                    <a16:rowId xmlns:a16="http://schemas.microsoft.com/office/drawing/2014/main" val="10003"/>
                  </a:ext>
                </a:extLst>
              </a:tr>
              <a:tr h="401907">
                <a:tc>
                  <a:txBody>
                    <a:bodyPr/>
                    <a:lstStyle/>
                    <a:p>
                      <a:pPr marL="0" lvl="0" indent="0" algn="l" rtl="0">
                        <a:lnSpc>
                          <a:spcPct val="115000"/>
                        </a:lnSpc>
                        <a:spcBef>
                          <a:spcPts val="0"/>
                        </a:spcBef>
                        <a:spcAft>
                          <a:spcPts val="0"/>
                        </a:spcAft>
                        <a:buNone/>
                      </a:pPr>
                      <a:r>
                        <a:rPr lang="en" sz="2400" dirty="0">
                          <a:latin typeface="Roboto" pitchFamily="2" charset="0"/>
                          <a:ea typeface="Roboto" pitchFamily="2" charset="0"/>
                          <a:sym typeface="Roboto"/>
                        </a:rPr>
                        <a:t>Mangaļsala</a:t>
                      </a:r>
                      <a:endParaRPr sz="2400" dirty="0">
                        <a:latin typeface="Roboto" pitchFamily="2" charset="0"/>
                        <a:ea typeface="Roboto" pitchFamily="2" charset="0"/>
                        <a:cs typeface="Roboto"/>
                        <a:sym typeface="Roboto"/>
                      </a:endParaRPr>
                    </a:p>
                  </a:txBody>
                  <a:tcPr marL="28575" marR="28575" marT="19050" marB="19050" anchor="b"/>
                </a:tc>
                <a:tc>
                  <a:txBody>
                    <a:bodyPr/>
                    <a:lstStyle/>
                    <a:p>
                      <a:pPr marL="0" lvl="0" indent="0" algn="r" rtl="0">
                        <a:lnSpc>
                          <a:spcPct val="115000"/>
                        </a:lnSpc>
                        <a:spcBef>
                          <a:spcPts val="0"/>
                        </a:spcBef>
                        <a:spcAft>
                          <a:spcPts val="0"/>
                        </a:spcAft>
                        <a:buNone/>
                      </a:pPr>
                      <a:r>
                        <a:rPr lang="en" sz="2400">
                          <a:latin typeface="Roboto" pitchFamily="2" charset="0"/>
                          <a:ea typeface="Roboto" pitchFamily="2" charset="0"/>
                          <a:sym typeface="Roboto"/>
                        </a:rPr>
                        <a:t>1 241</a:t>
                      </a:r>
                      <a:endParaRPr sz="2400">
                        <a:latin typeface="Roboto" pitchFamily="2" charset="0"/>
                        <a:ea typeface="Roboto" pitchFamily="2" charset="0"/>
                        <a:cs typeface="Roboto"/>
                        <a:sym typeface="Roboto"/>
                      </a:endParaRPr>
                    </a:p>
                  </a:txBody>
                  <a:tcPr marL="28575" marR="28575" marT="19050" marB="1905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-37</a:t>
                      </a:r>
                      <a:endParaRPr lang="lv-LV" sz="2400" b="0" i="0" u="none" strike="noStrike" cap="none" dirty="0">
                        <a:solidFill>
                          <a:schemeClr val="tx1"/>
                        </a:solidFill>
                        <a:latin typeface="Roboto" pitchFamily="2" charset="0"/>
                        <a:ea typeface="Roboto" pitchFamily="2" charset="0"/>
                        <a:cs typeface="+mn-cs"/>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b="1" u="none" strike="noStrike" cap="none" dirty="0">
                          <a:latin typeface="Roboto" pitchFamily="2" charset="0"/>
                          <a:ea typeface="Roboto" pitchFamily="2" charset="0"/>
                          <a:sym typeface="Arial"/>
                        </a:rPr>
                        <a:t>88</a:t>
                      </a:r>
                      <a:endParaRPr lang="lv-LV" sz="2400" b="1" i="0" u="none" strike="noStrike" cap="none" dirty="0">
                        <a:solidFill>
                          <a:schemeClr val="tx1"/>
                        </a:solidFill>
                        <a:latin typeface="Roboto" pitchFamily="2" charset="0"/>
                        <a:ea typeface="Roboto" pitchFamily="2" charset="0"/>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9</a:t>
                      </a:r>
                      <a:endParaRPr lang="lv-LV" sz="2400" b="0" i="0" u="none" strike="noStrike" cap="none" dirty="0">
                        <a:solidFill>
                          <a:schemeClr val="tx1"/>
                        </a:solidFill>
                        <a:latin typeface="Roboto" pitchFamily="2" charset="0"/>
                        <a:ea typeface="Roboto" pitchFamily="2" charset="0"/>
                        <a:sym typeface="Arial"/>
                      </a:endParaRPr>
                    </a:p>
                  </a:txBody>
                  <a:tcPr marL="22860" marR="22860" marT="15240" marB="15240" anchor="b"/>
                </a:tc>
                <a:extLst>
                  <a:ext uri="{0D108BD9-81ED-4DB2-BD59-A6C34878D82A}">
                    <a16:rowId xmlns:a16="http://schemas.microsoft.com/office/drawing/2014/main" val="10004"/>
                  </a:ext>
                </a:extLst>
              </a:tr>
              <a:tr h="401907">
                <a:tc>
                  <a:txBody>
                    <a:bodyPr/>
                    <a:lstStyle/>
                    <a:p>
                      <a:pPr marL="0" lvl="0" indent="0" algn="l" rtl="0">
                        <a:lnSpc>
                          <a:spcPct val="115000"/>
                        </a:lnSpc>
                        <a:spcBef>
                          <a:spcPts val="0"/>
                        </a:spcBef>
                        <a:spcAft>
                          <a:spcPts val="0"/>
                        </a:spcAft>
                        <a:buNone/>
                      </a:pPr>
                      <a:r>
                        <a:rPr lang="en" sz="2400" dirty="0">
                          <a:latin typeface="Roboto" pitchFamily="2" charset="0"/>
                          <a:ea typeface="Roboto" pitchFamily="2" charset="0"/>
                          <a:sym typeface="Roboto"/>
                        </a:rPr>
                        <a:t>Vecmīlgrāvis</a:t>
                      </a:r>
                      <a:endParaRPr sz="2400" dirty="0">
                        <a:latin typeface="Roboto" pitchFamily="2" charset="0"/>
                        <a:ea typeface="Roboto" pitchFamily="2" charset="0"/>
                        <a:cs typeface="Roboto"/>
                        <a:sym typeface="Roboto"/>
                      </a:endParaRPr>
                    </a:p>
                  </a:txBody>
                  <a:tcPr marL="28575" marR="28575" marT="19050" marB="19050" anchor="b"/>
                </a:tc>
                <a:tc>
                  <a:txBody>
                    <a:bodyPr/>
                    <a:lstStyle/>
                    <a:p>
                      <a:pPr marL="0" lvl="0" indent="0" algn="r" rtl="0">
                        <a:lnSpc>
                          <a:spcPct val="115000"/>
                        </a:lnSpc>
                        <a:spcBef>
                          <a:spcPts val="0"/>
                        </a:spcBef>
                        <a:spcAft>
                          <a:spcPts val="0"/>
                        </a:spcAft>
                        <a:buNone/>
                      </a:pPr>
                      <a:r>
                        <a:rPr lang="en" sz="2400">
                          <a:latin typeface="Roboto" pitchFamily="2" charset="0"/>
                          <a:ea typeface="Roboto" pitchFamily="2" charset="0"/>
                          <a:sym typeface="Roboto"/>
                        </a:rPr>
                        <a:t>20 937</a:t>
                      </a:r>
                      <a:endParaRPr sz="2400">
                        <a:latin typeface="Roboto" pitchFamily="2" charset="0"/>
                        <a:ea typeface="Roboto" pitchFamily="2" charset="0"/>
                        <a:cs typeface="Roboto"/>
                        <a:sym typeface="Roboto"/>
                      </a:endParaRPr>
                    </a:p>
                  </a:txBody>
                  <a:tcPr marL="28575" marR="28575" marT="19050" marB="1905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-21</a:t>
                      </a:r>
                      <a:endParaRPr lang="lv-LV" sz="2400" b="0" i="0" u="none" strike="noStrike" cap="none" dirty="0">
                        <a:solidFill>
                          <a:schemeClr val="tx1"/>
                        </a:solidFill>
                        <a:latin typeface="Roboto" pitchFamily="2" charset="0"/>
                        <a:ea typeface="Roboto" pitchFamily="2" charset="0"/>
                        <a:cs typeface="+mn-cs"/>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b="1" u="none" strike="noStrike" cap="none" dirty="0">
                          <a:latin typeface="Roboto" pitchFamily="2" charset="0"/>
                          <a:ea typeface="Roboto" pitchFamily="2" charset="0"/>
                          <a:sym typeface="Arial"/>
                        </a:rPr>
                        <a:t>541</a:t>
                      </a:r>
                      <a:endParaRPr lang="lv-LV" sz="2400" b="1" i="0" u="none" strike="noStrike" cap="none" dirty="0">
                        <a:solidFill>
                          <a:schemeClr val="tx1"/>
                        </a:solidFill>
                        <a:latin typeface="Roboto" pitchFamily="2" charset="0"/>
                        <a:ea typeface="Roboto" pitchFamily="2" charset="0"/>
                        <a:sym typeface="Arial"/>
                      </a:endParaRPr>
                    </a:p>
                  </a:txBody>
                  <a:tcPr marL="22860" marR="22860" marT="15240" marB="15240" anchor="b"/>
                </a:tc>
                <a:tc>
                  <a:txBody>
                    <a:bodyPr/>
                    <a:lstStyle/>
                    <a:p>
                      <a:pPr marL="0" marR="0" lvl="0" indent="0" algn="r" rtl="0" fontAlgn="b">
                        <a:lnSpc>
                          <a:spcPct val="115000"/>
                        </a:lnSpc>
                        <a:spcBef>
                          <a:spcPts val="0"/>
                        </a:spcBef>
                        <a:spcAft>
                          <a:spcPts val="0"/>
                        </a:spcAft>
                        <a:buClr>
                          <a:srgbClr val="000000"/>
                        </a:buClr>
                        <a:buFont typeface="Arial"/>
                        <a:buNone/>
                      </a:pPr>
                      <a:r>
                        <a:rPr lang="lv-LV" sz="2400" u="none" strike="noStrike" cap="none" dirty="0">
                          <a:latin typeface="Roboto" pitchFamily="2" charset="0"/>
                          <a:ea typeface="Roboto" pitchFamily="2" charset="0"/>
                          <a:sym typeface="Arial"/>
                        </a:rPr>
                        <a:t>3</a:t>
                      </a:r>
                      <a:endParaRPr lang="lv-LV" sz="2400" b="0" i="0" u="none" strike="noStrike" cap="none" dirty="0">
                        <a:solidFill>
                          <a:schemeClr val="tx1"/>
                        </a:solidFill>
                        <a:latin typeface="Roboto" pitchFamily="2" charset="0"/>
                        <a:ea typeface="Roboto" pitchFamily="2" charset="0"/>
                        <a:sym typeface="Arial"/>
                      </a:endParaRPr>
                    </a:p>
                  </a:txBody>
                  <a:tcPr marL="22860" marR="22860" marT="15240" marB="15240" anchor="b"/>
                </a:tc>
                <a:extLst>
                  <a:ext uri="{0D108BD9-81ED-4DB2-BD59-A6C34878D82A}">
                    <a16:rowId xmlns:a16="http://schemas.microsoft.com/office/drawing/2014/main" val="10005"/>
                  </a:ext>
                </a:extLst>
              </a:tr>
            </a:tbl>
          </a:graphicData>
        </a:graphic>
      </p:graphicFrame>
      <p:sp>
        <p:nvSpPr>
          <p:cNvPr id="153" name="Google Shape;153;p28"/>
          <p:cNvSpPr txBox="1"/>
          <p:nvPr/>
        </p:nvSpPr>
        <p:spPr>
          <a:xfrm>
            <a:off x="284672" y="4361832"/>
            <a:ext cx="8689037" cy="629531"/>
          </a:xfrm>
          <a:prstGeom prst="rect">
            <a:avLst/>
          </a:prstGeom>
          <a:noFill/>
          <a:ln>
            <a:noFill/>
          </a:ln>
        </p:spPr>
        <p:txBody>
          <a:bodyPr spcFirstLastPara="1" wrap="square" lIns="91425" tIns="91425" rIns="91425" bIns="91425" anchor="t" anchorCtr="0">
            <a:noAutofit/>
          </a:bodyPr>
          <a:lstStyle/>
          <a:p>
            <a:pPr algn="r">
              <a:lnSpc>
                <a:spcPct val="115000"/>
              </a:lnSpc>
            </a:pPr>
            <a:r>
              <a:rPr lang="lv-LV" sz="1050" dirty="0">
                <a:solidFill>
                  <a:schemeClr val="dk1"/>
                </a:solidFill>
                <a:latin typeface="Roboto"/>
                <a:ea typeface="Roboto"/>
                <a:cs typeface="Roboto"/>
                <a:sym typeface="Roboto"/>
              </a:rPr>
              <a:t>* </a:t>
            </a:r>
            <a:r>
              <a:rPr lang="lv-LV" sz="1050" dirty="0" err="1">
                <a:solidFill>
                  <a:schemeClr val="dk1"/>
                </a:solidFill>
                <a:latin typeface="Roboto"/>
                <a:ea typeface="Roboto"/>
                <a:cs typeface="Roboto"/>
                <a:sym typeface="Roboto"/>
              </a:rPr>
              <a:t>In</a:t>
            </a:r>
            <a:r>
              <a:rPr lang="lv-LV" sz="1050" dirty="0">
                <a:solidFill>
                  <a:schemeClr val="dk1"/>
                </a:solidFill>
                <a:latin typeface="Roboto"/>
                <a:ea typeface="Roboto"/>
                <a:cs typeface="Roboto"/>
                <a:sym typeface="Roboto"/>
              </a:rPr>
              <a:t> </a:t>
            </a:r>
            <a:r>
              <a:rPr lang="lv-LV" sz="1050" dirty="0" err="1">
                <a:solidFill>
                  <a:schemeClr val="dk1"/>
                </a:solidFill>
                <a:latin typeface="Roboto"/>
                <a:ea typeface="Roboto"/>
                <a:cs typeface="Roboto"/>
                <a:sym typeface="Roboto"/>
              </a:rPr>
              <a:t>the</a:t>
            </a:r>
            <a:r>
              <a:rPr lang="lv-LV" sz="1050" dirty="0">
                <a:solidFill>
                  <a:schemeClr val="dk1"/>
                </a:solidFill>
                <a:latin typeface="Roboto"/>
                <a:ea typeface="Roboto"/>
                <a:cs typeface="Roboto"/>
                <a:sym typeface="Roboto"/>
              </a:rPr>
              <a:t> </a:t>
            </a:r>
            <a:r>
              <a:rPr lang="en-GB" sz="1050" dirty="0">
                <a:solidFill>
                  <a:schemeClr val="dk1"/>
                </a:solidFill>
                <a:latin typeface="Roboto"/>
                <a:ea typeface="Roboto"/>
                <a:cs typeface="Roboto"/>
                <a:sym typeface="Roboto"/>
              </a:rPr>
              <a:t>beginning</a:t>
            </a:r>
            <a:r>
              <a:rPr lang="lv-LV" sz="1050" dirty="0">
                <a:solidFill>
                  <a:schemeClr val="dk1"/>
                </a:solidFill>
                <a:latin typeface="Roboto"/>
                <a:ea typeface="Roboto"/>
                <a:cs typeface="Roboto"/>
                <a:sym typeface="Roboto"/>
              </a:rPr>
              <a:t> </a:t>
            </a:r>
            <a:r>
              <a:rPr lang="lv-LV" sz="1050" dirty="0" err="1">
                <a:solidFill>
                  <a:schemeClr val="dk1"/>
                </a:solidFill>
                <a:latin typeface="Roboto"/>
                <a:ea typeface="Roboto"/>
                <a:cs typeface="Roboto"/>
                <a:sym typeface="Roboto"/>
              </a:rPr>
              <a:t>of</a:t>
            </a:r>
            <a:r>
              <a:rPr lang="lv-LV" sz="1050" dirty="0">
                <a:solidFill>
                  <a:schemeClr val="dk1"/>
                </a:solidFill>
                <a:latin typeface="Roboto"/>
                <a:ea typeface="Roboto"/>
                <a:cs typeface="Roboto"/>
                <a:sym typeface="Roboto"/>
              </a:rPr>
              <a:t> </a:t>
            </a:r>
            <a:r>
              <a:rPr lang="en" sz="1050" dirty="0">
                <a:solidFill>
                  <a:schemeClr val="dk1"/>
                </a:solidFill>
                <a:latin typeface="Roboto"/>
                <a:ea typeface="Roboto"/>
                <a:cs typeface="Roboto"/>
                <a:sym typeface="Roboto"/>
              </a:rPr>
              <a:t>2018</a:t>
            </a:r>
            <a:r>
              <a:rPr lang="lv-LV" sz="1050" dirty="0">
                <a:solidFill>
                  <a:schemeClr val="dk1"/>
                </a:solidFill>
                <a:latin typeface="Roboto"/>
                <a:ea typeface="Roboto"/>
                <a:cs typeface="Roboto"/>
                <a:sym typeface="Roboto"/>
              </a:rPr>
              <a:t> (</a:t>
            </a:r>
            <a:r>
              <a:rPr lang="en-US" sz="1050" dirty="0">
                <a:solidFill>
                  <a:schemeClr val="dk1"/>
                </a:solidFill>
                <a:latin typeface="Roboto"/>
                <a:ea typeface="Roboto"/>
                <a:cs typeface="Roboto"/>
                <a:sym typeface="Roboto"/>
              </a:rPr>
              <a:t>Number of permanent residents by sex and age in statistical regions, republic cities, municipalities, municipalities, municipalities, parishes, villages and Riga neighborhoods,</a:t>
            </a:r>
            <a:r>
              <a:rPr lang="lv-LV" sz="1050" dirty="0">
                <a:solidFill>
                  <a:schemeClr val="dk1"/>
                </a:solidFill>
                <a:latin typeface="Roboto"/>
                <a:ea typeface="Roboto"/>
                <a:cs typeface="Roboto"/>
                <a:sym typeface="Roboto"/>
              </a:rPr>
              <a:t> CSB</a:t>
            </a:r>
            <a:r>
              <a:rPr lang="en-US" sz="1050" dirty="0">
                <a:solidFill>
                  <a:schemeClr val="dk1"/>
                </a:solidFill>
                <a:latin typeface="Roboto"/>
                <a:ea typeface="Roboto"/>
                <a:cs typeface="Roboto"/>
                <a:sym typeface="Roboto"/>
              </a:rPr>
              <a:t> </a:t>
            </a:r>
            <a:r>
              <a:rPr lang="en-US" sz="900" dirty="0">
                <a:solidFill>
                  <a:schemeClr val="dk1"/>
                </a:solidFill>
                <a:latin typeface="Roboto"/>
                <a:ea typeface="Roboto"/>
                <a:cs typeface="Roboto"/>
                <a:sym typeface="Roboto"/>
                <a:hlinkClick r:id="rId3"/>
              </a:rPr>
              <a:t>https://data.gov.lv/dati/lv/dataset/iedzivotaju-skaits</a:t>
            </a:r>
            <a:r>
              <a:rPr lang="en-US" sz="900" dirty="0">
                <a:solidFill>
                  <a:schemeClr val="dk1"/>
                </a:solidFill>
                <a:latin typeface="Roboto"/>
                <a:ea typeface="Roboto"/>
                <a:cs typeface="Roboto"/>
                <a:sym typeface="Roboto"/>
              </a:rPr>
              <a:t>, acc. 2019.08.17.</a:t>
            </a:r>
            <a:r>
              <a:rPr lang="lv-LV" sz="900" dirty="0">
                <a:solidFill>
                  <a:schemeClr val="dk1"/>
                </a:solidFill>
                <a:latin typeface="Roboto"/>
                <a:ea typeface="Roboto"/>
                <a:cs typeface="Roboto"/>
                <a:sym typeface="Roboto"/>
              </a:rPr>
              <a:t>)</a:t>
            </a:r>
            <a:endParaRPr lang="lv-LV" sz="1050" dirty="0">
              <a:solidFill>
                <a:schemeClr val="dk1"/>
              </a:solidFill>
              <a:latin typeface="Roboto"/>
              <a:ea typeface="Roboto"/>
              <a:cs typeface="Roboto"/>
              <a:sym typeface="Roboto"/>
            </a:endParaRPr>
          </a:p>
          <a:p>
            <a:pPr algn="r">
              <a:lnSpc>
                <a:spcPct val="115000"/>
              </a:lnSpc>
            </a:pPr>
            <a:r>
              <a:rPr lang="lv-LV" sz="1050" dirty="0">
                <a:solidFill>
                  <a:schemeClr val="dk1"/>
                </a:solidFill>
                <a:latin typeface="Roboto"/>
                <a:ea typeface="Roboto"/>
                <a:cs typeface="Roboto"/>
                <a:sym typeface="Roboto"/>
              </a:rPr>
              <a:t>** </a:t>
            </a:r>
            <a:r>
              <a:rPr lang="lv-LV" sz="1050" dirty="0" err="1">
                <a:solidFill>
                  <a:schemeClr val="dk1"/>
                </a:solidFill>
                <a:latin typeface="Roboto"/>
                <a:ea typeface="Roboto"/>
                <a:cs typeface="Roboto"/>
                <a:sym typeface="Roboto"/>
              </a:rPr>
              <a:t>ibid</a:t>
            </a:r>
            <a:r>
              <a:rPr lang="lv-LV" sz="1050" dirty="0">
                <a:solidFill>
                  <a:schemeClr val="dk1"/>
                </a:solidFill>
                <a:latin typeface="Roboto"/>
                <a:ea typeface="Roboto"/>
                <a:cs typeface="Roboto"/>
                <a:sym typeface="Roboto"/>
              </a:rPr>
              <a:t>.</a:t>
            </a:r>
            <a:endParaRPr sz="1200" dirty="0">
              <a:solidFill>
                <a:schemeClr val="dk1"/>
              </a:solidFill>
              <a:latin typeface="Roboto"/>
              <a:ea typeface="Roboto"/>
              <a:cs typeface="Roboto"/>
              <a:sym typeface="Roboto"/>
            </a:endParaRPr>
          </a:p>
        </p:txBody>
      </p:sp>
      <p:sp>
        <p:nvSpPr>
          <p:cNvPr id="5" name="Title 1">
            <a:extLst>
              <a:ext uri="{FF2B5EF4-FFF2-40B4-BE49-F238E27FC236}">
                <a16:creationId xmlns:a16="http://schemas.microsoft.com/office/drawing/2014/main" id="{57A2C11D-37AC-4B2D-B1BA-1A24F25484AD}"/>
              </a:ext>
            </a:extLst>
          </p:cNvPr>
          <p:cNvSpPr txBox="1">
            <a:spLocks/>
          </p:cNvSpPr>
          <p:nvPr/>
        </p:nvSpPr>
        <p:spPr>
          <a:xfrm>
            <a:off x="685095" y="310748"/>
            <a:ext cx="8036211" cy="629531"/>
          </a:xfrm>
          <a:prstGeom prst="rect">
            <a:avLst/>
          </a:prstGeom>
          <a:noFill/>
          <a:ln>
            <a:solidFill>
              <a:srgbClr val="00B0F0"/>
            </a:solid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b="1" dirty="0" err="1">
                <a:latin typeface="Roboto" pitchFamily="2" charset="0"/>
                <a:ea typeface="Roboto" pitchFamily="2" charset="0"/>
              </a:rPr>
              <a:t>Statistics</a:t>
            </a:r>
            <a:r>
              <a:rPr lang="lv-LV" b="1" dirty="0">
                <a:latin typeface="Roboto" pitchFamily="2" charset="0"/>
                <a:ea typeface="Roboto" pitchFamily="2" charset="0"/>
              </a:rPr>
              <a:t> </a:t>
            </a:r>
            <a:r>
              <a:rPr lang="lv-LV" b="1" dirty="0" err="1">
                <a:latin typeface="Roboto" pitchFamily="2" charset="0"/>
                <a:ea typeface="Roboto" pitchFamily="2" charset="0"/>
              </a:rPr>
              <a:t>of</a:t>
            </a:r>
            <a:r>
              <a:rPr lang="lv-LV" b="1" dirty="0">
                <a:latin typeface="Roboto" pitchFamily="2" charset="0"/>
                <a:ea typeface="Roboto" pitchFamily="2" charset="0"/>
              </a:rPr>
              <a:t> </a:t>
            </a:r>
            <a:r>
              <a:rPr lang="lv-LV" b="1" dirty="0" err="1">
                <a:latin typeface="Roboto" pitchFamily="2" charset="0"/>
                <a:ea typeface="Roboto" pitchFamily="2" charset="0"/>
              </a:rPr>
              <a:t>surveyed</a:t>
            </a:r>
            <a:r>
              <a:rPr lang="lv-LV" b="1" dirty="0">
                <a:latin typeface="Roboto" pitchFamily="2" charset="0"/>
                <a:ea typeface="Roboto" pitchFamily="2" charset="0"/>
              </a:rPr>
              <a:t> </a:t>
            </a:r>
            <a:r>
              <a:rPr lang="lv-LV" b="1" dirty="0" err="1">
                <a:latin typeface="Roboto" pitchFamily="2" charset="0"/>
                <a:ea typeface="Roboto" pitchFamily="2" charset="0"/>
              </a:rPr>
              <a:t>neighborhoods</a:t>
            </a:r>
            <a:endParaRPr lang="lv-LV" b="1" dirty="0">
              <a:latin typeface="Roboto" pitchFamily="2" charset="0"/>
              <a:ea typeface="Roboto"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title="Chart">
            <a:extLst>
              <a:ext uri="{FF2B5EF4-FFF2-40B4-BE49-F238E27FC236}">
                <a16:creationId xmlns:a16="http://schemas.microsoft.com/office/drawing/2014/main" id="{73E8DB44-7EE1-4971-8991-65422BB89EFF}"/>
              </a:ext>
            </a:extLst>
          </p:cNvPr>
          <p:cNvGraphicFramePr>
            <a:graphicFrameLocks/>
          </p:cNvGraphicFramePr>
          <p:nvPr>
            <p:extLst>
              <p:ext uri="{D42A27DB-BD31-4B8C-83A1-F6EECF244321}">
                <p14:modId xmlns:p14="http://schemas.microsoft.com/office/powerpoint/2010/main" val="331796994"/>
              </p:ext>
            </p:extLst>
          </p:nvPr>
        </p:nvGraphicFramePr>
        <p:xfrm>
          <a:off x="211347" y="173607"/>
          <a:ext cx="8721306" cy="479628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extLst>
              <a:ext uri="{FF2B5EF4-FFF2-40B4-BE49-F238E27FC236}">
                <a16:creationId xmlns:a16="http://schemas.microsoft.com/office/drawing/2014/main" id="{6E98B589-3D25-483A-80F1-3DA2E5201214}"/>
              </a:ext>
            </a:extLst>
          </p:cNvPr>
          <p:cNvSpPr/>
          <p:nvPr/>
        </p:nvSpPr>
        <p:spPr>
          <a:xfrm>
            <a:off x="1552755" y="1768415"/>
            <a:ext cx="785003" cy="8033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09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5CAFF-EC6D-4DED-88BA-CA7E1FA23726}"/>
              </a:ext>
            </a:extLst>
          </p:cNvPr>
          <p:cNvSpPr>
            <a:spLocks noGrp="1"/>
          </p:cNvSpPr>
          <p:nvPr>
            <p:ph type="body" idx="1"/>
          </p:nvPr>
        </p:nvSpPr>
        <p:spPr>
          <a:xfrm>
            <a:off x="422694" y="108679"/>
            <a:ext cx="8487243" cy="943744"/>
          </a:xfrm>
        </p:spPr>
        <p:txBody>
          <a:bodyPr/>
          <a:lstStyle/>
          <a:p>
            <a:pPr marL="0" indent="0" algn="ctr">
              <a:lnSpc>
                <a:spcPct val="100000"/>
              </a:lnSpc>
              <a:spcAft>
                <a:spcPts val="1800"/>
              </a:spcAft>
              <a:buNone/>
            </a:pPr>
            <a:r>
              <a:rPr lang="en-GB" sz="2800" b="1" noProof="0" dirty="0">
                <a:solidFill>
                  <a:schemeClr val="tx1"/>
                </a:solidFill>
                <a:latin typeface="Roboto" pitchFamily="2" charset="0"/>
                <a:ea typeface="Roboto" pitchFamily="2" charset="0"/>
              </a:rPr>
              <a:t>About </a:t>
            </a:r>
            <a:r>
              <a:rPr lang="en-GB" sz="3600" b="1" noProof="0" dirty="0">
                <a:solidFill>
                  <a:schemeClr val="tx1"/>
                </a:solidFill>
                <a:latin typeface="Roboto" pitchFamily="2" charset="0"/>
                <a:ea typeface="Roboto" pitchFamily="2" charset="0"/>
              </a:rPr>
              <a:t>90%</a:t>
            </a:r>
            <a:r>
              <a:rPr lang="en-GB" sz="2800" b="1" noProof="0" dirty="0">
                <a:solidFill>
                  <a:schemeClr val="tx1"/>
                </a:solidFill>
                <a:latin typeface="Roboto" pitchFamily="2" charset="0"/>
                <a:ea typeface="Roboto" pitchFamily="2" charset="0"/>
              </a:rPr>
              <a:t> of ‘port neighbourhoods’ residents are unsatisfied w/ the quality of the air (dust, smells). </a:t>
            </a:r>
          </a:p>
        </p:txBody>
      </p:sp>
      <p:pic>
        <p:nvPicPr>
          <p:cNvPr id="4" name="Picture 3">
            <a:extLst>
              <a:ext uri="{FF2B5EF4-FFF2-40B4-BE49-F238E27FC236}">
                <a16:creationId xmlns:a16="http://schemas.microsoft.com/office/drawing/2014/main" id="{0EC68DA4-A6E6-46F8-9C59-831541312C2A}"/>
              </a:ext>
            </a:extLst>
          </p:cNvPr>
          <p:cNvPicPr>
            <a:picLocks noChangeAspect="1"/>
          </p:cNvPicPr>
          <p:nvPr/>
        </p:nvPicPr>
        <p:blipFill>
          <a:blip r:embed="rId2"/>
          <a:stretch>
            <a:fillRect/>
          </a:stretch>
        </p:blipFill>
        <p:spPr>
          <a:xfrm>
            <a:off x="1992702" y="1206643"/>
            <a:ext cx="5578558" cy="3719039"/>
          </a:xfrm>
          <a:prstGeom prst="rect">
            <a:avLst/>
          </a:prstGeom>
        </p:spPr>
      </p:pic>
      <p:sp>
        <p:nvSpPr>
          <p:cNvPr id="7" name="Rectangle 6">
            <a:extLst>
              <a:ext uri="{FF2B5EF4-FFF2-40B4-BE49-F238E27FC236}">
                <a16:creationId xmlns:a16="http://schemas.microsoft.com/office/drawing/2014/main" id="{4B5DEF1E-134A-41A8-A606-2A9C4009EF6B}"/>
              </a:ext>
            </a:extLst>
          </p:cNvPr>
          <p:cNvSpPr/>
          <p:nvPr/>
        </p:nvSpPr>
        <p:spPr>
          <a:xfrm rot="16200000">
            <a:off x="6251027" y="3140873"/>
            <a:ext cx="3102131" cy="430887"/>
          </a:xfrm>
          <a:prstGeom prst="rect">
            <a:avLst/>
          </a:prstGeom>
        </p:spPr>
        <p:txBody>
          <a:bodyPr wrap="none">
            <a:spAutoFit/>
          </a:bodyPr>
          <a:lstStyle/>
          <a:p>
            <a:r>
              <a:rPr lang="en-GB" sz="1100" dirty="0">
                <a:latin typeface="Roboto" pitchFamily="2" charset="0"/>
                <a:ea typeface="Roboto" pitchFamily="2" charset="0"/>
              </a:rPr>
              <a:t>2019.01.22. </a:t>
            </a:r>
            <a:r>
              <a:rPr lang="lv-LV" sz="1100" dirty="0">
                <a:latin typeface="Roboto" pitchFamily="2" charset="0"/>
                <a:ea typeface="Roboto" pitchFamily="2" charset="0"/>
              </a:rPr>
              <a:t>FB </a:t>
            </a:r>
            <a:r>
              <a:rPr lang="lv-LV" sz="1100" dirty="0" err="1">
                <a:latin typeface="Roboto" pitchFamily="2" charset="0"/>
                <a:ea typeface="Roboto" pitchFamily="2" charset="0"/>
              </a:rPr>
              <a:t>group</a:t>
            </a:r>
            <a:r>
              <a:rPr lang="lv-LV" sz="1100" dirty="0">
                <a:latin typeface="Roboto" pitchFamily="2" charset="0"/>
                <a:ea typeface="Roboto" pitchFamily="2" charset="0"/>
              </a:rPr>
              <a:t> Daugavgrīva / Bolderāja /</a:t>
            </a:r>
          </a:p>
          <a:p>
            <a:r>
              <a:rPr lang="lv-LV" sz="1100" dirty="0">
                <a:latin typeface="Roboto" pitchFamily="2" charset="0"/>
                <a:ea typeface="Roboto" pitchFamily="2" charset="0"/>
              </a:rPr>
              <a:t> </a:t>
            </a:r>
            <a:r>
              <a:rPr lang="ru-RU" sz="1100" dirty="0" err="1">
                <a:latin typeface="Roboto" pitchFamily="2" charset="0"/>
                <a:ea typeface="Roboto" pitchFamily="2" charset="0"/>
              </a:rPr>
              <a:t>Усть</a:t>
            </a:r>
            <a:r>
              <a:rPr lang="ru-RU" sz="1100" dirty="0">
                <a:latin typeface="Roboto" pitchFamily="2" charset="0"/>
                <a:ea typeface="Roboto" pitchFamily="2" charset="0"/>
              </a:rPr>
              <a:t>-Двинск / </a:t>
            </a:r>
            <a:r>
              <a:rPr lang="ru-RU" sz="1100" dirty="0" err="1">
                <a:latin typeface="Roboto" pitchFamily="2" charset="0"/>
                <a:ea typeface="Roboto" pitchFamily="2" charset="0"/>
              </a:rPr>
              <a:t>Болдерая</a:t>
            </a:r>
            <a:endParaRPr lang="en-GB" sz="1100" dirty="0">
              <a:latin typeface="Roboto" pitchFamily="2" charset="0"/>
              <a:ea typeface="Roboto" pitchFamily="2" charset="0"/>
            </a:endParaRPr>
          </a:p>
        </p:txBody>
      </p:sp>
    </p:spTree>
    <p:extLst>
      <p:ext uri="{BB962C8B-B14F-4D97-AF65-F5344CB8AC3E}">
        <p14:creationId xmlns:p14="http://schemas.microsoft.com/office/powerpoint/2010/main" val="112233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Chart">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287301339"/>
              </p:ext>
            </p:extLst>
          </p:nvPr>
        </p:nvGraphicFramePr>
        <p:xfrm>
          <a:off x="453656" y="106325"/>
          <a:ext cx="8272130" cy="4898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158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Chart">
            <a:extLst>
              <a:ext uri="{FF2B5EF4-FFF2-40B4-BE49-F238E27FC236}">
                <a16:creationId xmlns:a16="http://schemas.microsoft.com/office/drawing/2014/main" id="{3CAA5341-3DAE-4035-9217-D09BED77964B}"/>
              </a:ext>
            </a:extLst>
          </p:cNvPr>
          <p:cNvGraphicFramePr>
            <a:graphicFrameLocks/>
          </p:cNvGraphicFramePr>
          <p:nvPr>
            <p:extLst>
              <p:ext uri="{D42A27DB-BD31-4B8C-83A1-F6EECF244321}">
                <p14:modId xmlns:p14="http://schemas.microsoft.com/office/powerpoint/2010/main" val="937739786"/>
              </p:ext>
            </p:extLst>
          </p:nvPr>
        </p:nvGraphicFramePr>
        <p:xfrm>
          <a:off x="188686" y="202292"/>
          <a:ext cx="8766628" cy="4738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5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title="Chart">
            <a:extLst>
              <a:ext uri="{FF2B5EF4-FFF2-40B4-BE49-F238E27FC236}">
                <a16:creationId xmlns:a16="http://schemas.microsoft.com/office/drawing/2014/main" id="{962A029A-051E-41B3-B916-5A31C685EDCD}"/>
              </a:ext>
            </a:extLst>
          </p:cNvPr>
          <p:cNvGraphicFramePr>
            <a:graphicFrameLocks/>
          </p:cNvGraphicFramePr>
          <p:nvPr>
            <p:extLst>
              <p:ext uri="{D42A27DB-BD31-4B8C-83A1-F6EECF244321}">
                <p14:modId xmlns:p14="http://schemas.microsoft.com/office/powerpoint/2010/main" val="342875265"/>
              </p:ext>
            </p:extLst>
          </p:nvPr>
        </p:nvGraphicFramePr>
        <p:xfrm>
          <a:off x="194094" y="160667"/>
          <a:ext cx="8755812" cy="4822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94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5CAFF-EC6D-4DED-88BA-CA7E1FA23726}"/>
              </a:ext>
            </a:extLst>
          </p:cNvPr>
          <p:cNvSpPr>
            <a:spLocks noGrp="1"/>
          </p:cNvSpPr>
          <p:nvPr>
            <p:ph type="body" idx="1"/>
          </p:nvPr>
        </p:nvSpPr>
        <p:spPr>
          <a:xfrm>
            <a:off x="983411" y="1224951"/>
            <a:ext cx="7366960" cy="3343924"/>
          </a:xfrm>
        </p:spPr>
        <p:txBody>
          <a:bodyPr/>
          <a:lstStyle/>
          <a:p>
            <a:pPr marL="0" indent="0" algn="just">
              <a:lnSpc>
                <a:spcPct val="100000"/>
              </a:lnSpc>
              <a:spcAft>
                <a:spcPts val="1800"/>
              </a:spcAft>
              <a:buNone/>
            </a:pPr>
            <a:r>
              <a:rPr lang="lv-LV" sz="2200" noProof="0" dirty="0">
                <a:solidFill>
                  <a:schemeClr val="tx1"/>
                </a:solidFill>
                <a:latin typeface="Roboto" pitchFamily="2" charset="0"/>
                <a:ea typeface="Roboto" pitchFamily="2" charset="0"/>
              </a:rPr>
              <a:t>Port </a:t>
            </a:r>
            <a:r>
              <a:rPr lang="en-GB" sz="2200" dirty="0">
                <a:solidFill>
                  <a:schemeClr val="tx1"/>
                </a:solidFill>
                <a:latin typeface="Roboto" pitchFamily="2" charset="0"/>
                <a:ea typeface="Roboto" pitchFamily="2" charset="0"/>
              </a:rPr>
              <a:t>neighbours</a:t>
            </a:r>
            <a:r>
              <a:rPr lang="lv-LV" sz="2200" noProof="0" dirty="0">
                <a:solidFill>
                  <a:schemeClr val="tx1"/>
                </a:solidFill>
                <a:latin typeface="Roboto" pitchFamily="2" charset="0"/>
                <a:ea typeface="Roboto" pitchFamily="2" charset="0"/>
              </a:rPr>
              <a:t> do </a:t>
            </a:r>
            <a:r>
              <a:rPr lang="lv-LV" sz="2200" noProof="0" dirty="0" err="1">
                <a:solidFill>
                  <a:schemeClr val="tx1"/>
                </a:solidFill>
                <a:latin typeface="Roboto" pitchFamily="2" charset="0"/>
                <a:ea typeface="Roboto" pitchFamily="2" charset="0"/>
              </a:rPr>
              <a:t>not</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look</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like</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eco</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indifferents</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and</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their</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attitudes</a:t>
            </a:r>
            <a:r>
              <a:rPr lang="lv-LV" sz="2200" noProof="0" dirty="0">
                <a:solidFill>
                  <a:schemeClr val="tx1"/>
                </a:solidFill>
                <a:latin typeface="Roboto" pitchFamily="2" charset="0"/>
                <a:ea typeface="Roboto" pitchFamily="2" charset="0"/>
              </a:rPr>
              <a:t> </a:t>
            </a:r>
            <a:r>
              <a:rPr lang="lv-LV" sz="2200" noProof="0" dirty="0" err="1">
                <a:solidFill>
                  <a:schemeClr val="tx1"/>
                </a:solidFill>
                <a:latin typeface="Roboto" pitchFamily="2" charset="0"/>
                <a:ea typeface="Roboto" pitchFamily="2" charset="0"/>
              </a:rPr>
              <a:t>differ</a:t>
            </a:r>
            <a:r>
              <a:rPr lang="lv-LV" sz="2200" noProof="0" dirty="0">
                <a:solidFill>
                  <a:schemeClr val="tx1"/>
                </a:solidFill>
                <a:latin typeface="Roboto" pitchFamily="2" charset="0"/>
                <a:ea typeface="Roboto" pitchFamily="2" charset="0"/>
              </a:rPr>
              <a:t>.</a:t>
            </a:r>
          </a:p>
          <a:p>
            <a:pPr marL="0" indent="0" algn="just">
              <a:lnSpc>
                <a:spcPct val="100000"/>
              </a:lnSpc>
              <a:spcAft>
                <a:spcPts val="1800"/>
              </a:spcAft>
              <a:buNone/>
            </a:pPr>
            <a:r>
              <a:rPr lang="lv-LV" sz="2200" dirty="0">
                <a:solidFill>
                  <a:schemeClr val="tx1"/>
                </a:solidFill>
                <a:latin typeface="Roboto" pitchFamily="2" charset="0"/>
                <a:ea typeface="Roboto" pitchFamily="2" charset="0"/>
              </a:rPr>
              <a:t>N</a:t>
            </a:r>
            <a:r>
              <a:rPr lang="en-GB" sz="2200" dirty="0" err="1">
                <a:solidFill>
                  <a:schemeClr val="tx1"/>
                </a:solidFill>
                <a:latin typeface="Roboto" pitchFamily="2" charset="0"/>
                <a:ea typeface="Roboto" pitchFamily="2" charset="0"/>
              </a:rPr>
              <a:t>onprobability</a:t>
            </a:r>
            <a:r>
              <a:rPr lang="en-GB" sz="2200" dirty="0">
                <a:solidFill>
                  <a:schemeClr val="tx1"/>
                </a:solidFill>
                <a:latin typeface="Roboto" pitchFamily="2" charset="0"/>
                <a:ea typeface="Roboto" pitchFamily="2" charset="0"/>
              </a:rPr>
              <a:t> online survey</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good</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for</a:t>
            </a:r>
            <a:r>
              <a:rPr lang="lv-LV" sz="2200" dirty="0">
                <a:solidFill>
                  <a:schemeClr val="tx1"/>
                </a:solidFill>
                <a:latin typeface="Roboto" pitchFamily="2" charset="0"/>
                <a:ea typeface="Roboto" pitchFamily="2" charset="0"/>
              </a:rPr>
              <a:t>:</a:t>
            </a:r>
          </a:p>
          <a:p>
            <a:pPr marL="342900" algn="just">
              <a:lnSpc>
                <a:spcPct val="100000"/>
              </a:lnSpc>
              <a:spcAft>
                <a:spcPts val="1800"/>
              </a:spcAft>
              <a:buFontTx/>
              <a:buChar char="-"/>
            </a:pPr>
            <a:r>
              <a:rPr lang="lv-LV" sz="2200" dirty="0" err="1">
                <a:solidFill>
                  <a:schemeClr val="tx1"/>
                </a:solidFill>
                <a:latin typeface="Roboto" pitchFamily="2" charset="0"/>
                <a:ea typeface="Roboto" pitchFamily="2" charset="0"/>
              </a:rPr>
              <a:t>activizating</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enlightening</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citizens</a:t>
            </a:r>
            <a:endParaRPr lang="lv-LV" sz="2200" dirty="0">
              <a:solidFill>
                <a:schemeClr val="tx1"/>
              </a:solidFill>
              <a:latin typeface="Roboto" pitchFamily="2" charset="0"/>
              <a:ea typeface="Roboto" pitchFamily="2" charset="0"/>
            </a:endParaRPr>
          </a:p>
          <a:p>
            <a:pPr marL="342900" algn="just">
              <a:lnSpc>
                <a:spcPct val="100000"/>
              </a:lnSpc>
              <a:spcAft>
                <a:spcPts val="1800"/>
              </a:spcAft>
              <a:buFontTx/>
              <a:buChar char="-"/>
            </a:pPr>
            <a:r>
              <a:rPr lang="lv-LV" sz="2200" dirty="0" err="1">
                <a:solidFill>
                  <a:schemeClr val="tx1"/>
                </a:solidFill>
                <a:latin typeface="Roboto" pitchFamily="2" charset="0"/>
                <a:ea typeface="Roboto" pitchFamily="2" charset="0"/>
              </a:rPr>
              <a:t>recruting</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potential</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interviewees</a:t>
            </a:r>
            <a:r>
              <a:rPr lang="lv-LV" sz="2200" dirty="0">
                <a:solidFill>
                  <a:schemeClr val="tx1"/>
                </a:solidFill>
                <a:latin typeface="Roboto" pitchFamily="2" charset="0"/>
                <a:ea typeface="Roboto" pitchFamily="2" charset="0"/>
              </a:rPr>
              <a:t>/ informants</a:t>
            </a:r>
          </a:p>
          <a:p>
            <a:pPr marL="342900" algn="just">
              <a:lnSpc>
                <a:spcPct val="100000"/>
              </a:lnSpc>
              <a:spcAft>
                <a:spcPts val="1800"/>
              </a:spcAft>
              <a:buFontTx/>
              <a:buChar char="-"/>
            </a:pPr>
            <a:r>
              <a:rPr lang="lv-LV" sz="2200" dirty="0" err="1">
                <a:solidFill>
                  <a:schemeClr val="tx1"/>
                </a:solidFill>
                <a:latin typeface="Roboto" pitchFamily="2" charset="0"/>
                <a:ea typeface="Roboto" pitchFamily="2" charset="0"/>
              </a:rPr>
              <a:t>open-ended</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questions</a:t>
            </a:r>
            <a:endParaRPr lang="lv-LV" sz="2200" dirty="0">
              <a:solidFill>
                <a:schemeClr val="tx1"/>
              </a:solidFill>
              <a:latin typeface="Roboto" pitchFamily="2" charset="0"/>
              <a:ea typeface="Roboto" pitchFamily="2" charset="0"/>
            </a:endParaRPr>
          </a:p>
          <a:p>
            <a:pPr marL="342900" algn="just">
              <a:lnSpc>
                <a:spcPct val="100000"/>
              </a:lnSpc>
              <a:spcAft>
                <a:spcPts val="1800"/>
              </a:spcAft>
              <a:buFontTx/>
              <a:buChar char="-"/>
            </a:pPr>
            <a:r>
              <a:rPr lang="lv-LV" sz="2200" dirty="0" err="1">
                <a:solidFill>
                  <a:schemeClr val="tx1"/>
                </a:solidFill>
                <a:latin typeface="Roboto" pitchFamily="2" charset="0"/>
                <a:ea typeface="Roboto" pitchFamily="2" charset="0"/>
              </a:rPr>
              <a:t>at</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least</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for</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some</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kind</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of</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quantitative</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claims</a:t>
            </a:r>
            <a:r>
              <a:rPr lang="lv-LV" sz="2200" dirty="0">
                <a:solidFill>
                  <a:schemeClr val="tx1"/>
                </a:solidFill>
                <a:latin typeface="Roboto" pitchFamily="2" charset="0"/>
                <a:ea typeface="Roboto" pitchFamily="2" charset="0"/>
              </a:rPr>
              <a:t>/ </a:t>
            </a:r>
            <a:r>
              <a:rPr lang="lv-LV" sz="2200" dirty="0" err="1">
                <a:solidFill>
                  <a:schemeClr val="tx1"/>
                </a:solidFill>
                <a:latin typeface="Roboto" pitchFamily="2" charset="0"/>
                <a:ea typeface="Roboto" pitchFamily="2" charset="0"/>
              </a:rPr>
              <a:t>aims</a:t>
            </a:r>
            <a:endParaRPr lang="lv-LV" sz="2200" dirty="0">
              <a:solidFill>
                <a:schemeClr val="tx1"/>
              </a:solidFill>
              <a:latin typeface="Roboto" pitchFamily="2" charset="0"/>
              <a:ea typeface="Roboto" pitchFamily="2" charset="0"/>
            </a:endParaRPr>
          </a:p>
          <a:p>
            <a:pPr marL="342900" algn="just">
              <a:lnSpc>
                <a:spcPct val="100000"/>
              </a:lnSpc>
              <a:spcAft>
                <a:spcPts val="1800"/>
              </a:spcAft>
              <a:buFontTx/>
              <a:buChar char="-"/>
            </a:pPr>
            <a:endParaRPr lang="en-GB" sz="2200" noProof="0" dirty="0">
              <a:solidFill>
                <a:schemeClr val="tx1"/>
              </a:solidFill>
              <a:latin typeface="Roboto" pitchFamily="2" charset="0"/>
              <a:ea typeface="Roboto" pitchFamily="2" charset="0"/>
            </a:endParaRPr>
          </a:p>
        </p:txBody>
      </p:sp>
      <p:sp>
        <p:nvSpPr>
          <p:cNvPr id="7" name="Title 1">
            <a:extLst>
              <a:ext uri="{FF2B5EF4-FFF2-40B4-BE49-F238E27FC236}">
                <a16:creationId xmlns:a16="http://schemas.microsoft.com/office/drawing/2014/main" id="{1674F62F-49F5-4A24-99E8-164576A0148E}"/>
              </a:ext>
            </a:extLst>
          </p:cNvPr>
          <p:cNvSpPr txBox="1">
            <a:spLocks/>
          </p:cNvSpPr>
          <p:nvPr/>
        </p:nvSpPr>
        <p:spPr>
          <a:xfrm>
            <a:off x="685095" y="310748"/>
            <a:ext cx="8036211" cy="629531"/>
          </a:xfrm>
          <a:prstGeom prst="rect">
            <a:avLst/>
          </a:prstGeom>
          <a:noFill/>
          <a:ln>
            <a:solidFill>
              <a:srgbClr val="00B0F0"/>
            </a:solid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b="1" dirty="0" err="1">
                <a:latin typeface="Roboto" pitchFamily="2" charset="0"/>
                <a:ea typeface="Roboto" pitchFamily="2" charset="0"/>
              </a:rPr>
              <a:t>Prelim</a:t>
            </a:r>
            <a:r>
              <a:rPr lang="lv-LV" b="1" dirty="0">
                <a:latin typeface="Roboto" pitchFamily="2" charset="0"/>
                <a:ea typeface="Roboto" pitchFamily="2" charset="0"/>
              </a:rPr>
              <a:t>. </a:t>
            </a:r>
            <a:r>
              <a:rPr lang="lv-LV" b="1" dirty="0" err="1">
                <a:latin typeface="Roboto" pitchFamily="2" charset="0"/>
                <a:ea typeface="Roboto" pitchFamily="2" charset="0"/>
              </a:rPr>
              <a:t>conclusions</a:t>
            </a:r>
            <a:endParaRPr lang="lv-LV" dirty="0">
              <a:latin typeface="Roboto" pitchFamily="2" charset="0"/>
              <a:ea typeface="Roboto" pitchFamily="2" charset="0"/>
            </a:endParaRPr>
          </a:p>
        </p:txBody>
      </p:sp>
    </p:spTree>
    <p:extLst>
      <p:ext uri="{BB962C8B-B14F-4D97-AF65-F5344CB8AC3E}">
        <p14:creationId xmlns:p14="http://schemas.microsoft.com/office/powerpoint/2010/main" val="423261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311700" y="108325"/>
            <a:ext cx="7995538" cy="572700"/>
          </a:xfrm>
          <a:prstGeom prst="rect">
            <a:avLst/>
          </a:prstGeom>
          <a:ln>
            <a:solidFill>
              <a:srgbClr val="00B0F0"/>
            </a:solid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noProof="0" dirty="0">
                <a:latin typeface="Roboto" pitchFamily="2" charset="0"/>
                <a:ea typeface="Roboto" pitchFamily="2" charset="0"/>
                <a:cs typeface="Roboto Medium"/>
                <a:sym typeface="Roboto Medium"/>
              </a:rPr>
              <a:t>Sources</a:t>
            </a:r>
          </a:p>
        </p:txBody>
      </p:sp>
      <p:sp>
        <p:nvSpPr>
          <p:cNvPr id="267" name="Google Shape;267;p46"/>
          <p:cNvSpPr txBox="1">
            <a:spLocks noGrp="1"/>
          </p:cNvSpPr>
          <p:nvPr>
            <p:ph type="body" idx="1"/>
          </p:nvPr>
        </p:nvSpPr>
        <p:spPr>
          <a:xfrm>
            <a:off x="311700" y="681025"/>
            <a:ext cx="8832300" cy="4376100"/>
          </a:xfrm>
          <a:prstGeom prst="rect">
            <a:avLst/>
          </a:prstGeom>
        </p:spPr>
        <p:txBody>
          <a:bodyPr spcFirstLastPara="1" wrap="square" lIns="91425" tIns="91425" rIns="91425" bIns="91425" anchor="t" anchorCtr="0">
            <a:noAutofit/>
          </a:bodyPr>
          <a:lstStyle/>
          <a:p>
            <a:pPr marL="114300" indent="0">
              <a:buNone/>
            </a:pPr>
            <a:r>
              <a:rPr lang="en-US" sz="1000" dirty="0" err="1"/>
              <a:t>Budžytė</a:t>
            </a:r>
            <a:r>
              <a:rPr lang="en-US" sz="1000" dirty="0"/>
              <a:t>, A., &amp; </a:t>
            </a:r>
            <a:r>
              <a:rPr lang="en-US" sz="1000" dirty="0" err="1"/>
              <a:t>Balžekienė</a:t>
            </a:r>
            <a:r>
              <a:rPr lang="en-US" sz="1000" dirty="0"/>
              <a:t>, A. (2018). Public perceptions of institutional responsibility in climate change risk in Baltic Nordic Countries. </a:t>
            </a:r>
            <a:r>
              <a:rPr lang="en-US" sz="1000" i="1" dirty="0"/>
              <a:t>Journal of Security &amp; Sustainability Issues</a:t>
            </a:r>
            <a:r>
              <a:rPr lang="en-US" sz="1000" dirty="0"/>
              <a:t>, </a:t>
            </a:r>
            <a:r>
              <a:rPr lang="en-US" sz="1000" i="1" dirty="0"/>
              <a:t>7</a:t>
            </a:r>
            <a:r>
              <a:rPr lang="en-US" sz="1000" dirty="0"/>
              <a:t>(4).</a:t>
            </a:r>
            <a:endParaRPr lang="en-GB" sz="1000" dirty="0"/>
          </a:p>
          <a:p>
            <a:pPr marL="114300" indent="0">
              <a:buNone/>
            </a:pPr>
            <a:r>
              <a:rPr lang="en-GB" sz="1000" dirty="0"/>
              <a:t>CSB (2018) Number of permanent residents by sex and age in statistical regions, republic cities, municipalities, municipalities, municipalities, parishes, villages and Riga </a:t>
            </a:r>
            <a:r>
              <a:rPr lang="en-GB" sz="1000" dirty="0" err="1"/>
              <a:t>neighborhoods</a:t>
            </a:r>
            <a:r>
              <a:rPr lang="en-GB" sz="1000" dirty="0"/>
              <a:t>, </a:t>
            </a:r>
            <a:r>
              <a:rPr lang="en-GB" sz="1000" u="sng" dirty="0">
                <a:hlinkClick r:id="rId3"/>
              </a:rPr>
              <a:t>https://data.gov.lv/dati/lv/dataset/iedzivotaju-skaits</a:t>
            </a:r>
            <a:r>
              <a:rPr lang="en-GB" sz="1000" dirty="0"/>
              <a:t>, acc. 2019.08.17.</a:t>
            </a:r>
          </a:p>
          <a:p>
            <a:pPr marL="114300" indent="0">
              <a:buNone/>
            </a:pPr>
            <a:r>
              <a:rPr lang="en-US" sz="1000" dirty="0"/>
              <a:t>Dalton, R. J. (2015). Waxing or waning? The changing patterns of environmental activism. </a:t>
            </a:r>
            <a:r>
              <a:rPr lang="en-US" sz="1000" i="1" dirty="0"/>
              <a:t>Environmental Politics</a:t>
            </a:r>
            <a:r>
              <a:rPr lang="en-US" sz="1000" dirty="0"/>
              <a:t>, </a:t>
            </a:r>
            <a:r>
              <a:rPr lang="en-US" sz="1000" i="1" dirty="0"/>
              <a:t>24</a:t>
            </a:r>
            <a:r>
              <a:rPr lang="en-US" sz="1000" dirty="0"/>
              <a:t>(4), 530–552. </a:t>
            </a:r>
            <a:r>
              <a:rPr lang="en-US" sz="1000" u="sng" dirty="0">
                <a:hlinkClick r:id="rId4"/>
              </a:rPr>
              <a:t>https://doi.org/10.1080/09644016.2015.1023576</a:t>
            </a:r>
            <a:endParaRPr lang="en-GB" sz="1000" dirty="0"/>
          </a:p>
          <a:p>
            <a:pPr marL="114300" indent="0">
              <a:buNone/>
            </a:pPr>
            <a:r>
              <a:rPr lang="en-GB" sz="1000" dirty="0" err="1"/>
              <a:t>Daugavietis</a:t>
            </a:r>
            <a:r>
              <a:rPr lang="en-GB" sz="1000" dirty="0"/>
              <a:t>, J. (2019). </a:t>
            </a:r>
            <a:r>
              <a:rPr lang="en-GB" sz="1000" dirty="0" err="1"/>
              <a:t>Угольная</a:t>
            </a:r>
            <a:r>
              <a:rPr lang="en-GB" sz="1000" dirty="0"/>
              <a:t> </a:t>
            </a:r>
            <a:r>
              <a:rPr lang="en-GB" sz="1000" dirty="0" err="1"/>
              <a:t>пыль</a:t>
            </a:r>
            <a:r>
              <a:rPr lang="en-GB" sz="1000" dirty="0"/>
              <a:t> и </a:t>
            </a:r>
            <a:r>
              <a:rPr lang="en-GB" sz="1000" dirty="0" err="1"/>
              <a:t>выхлопные</a:t>
            </a:r>
            <a:r>
              <a:rPr lang="en-GB" sz="1000" dirty="0"/>
              <a:t> </a:t>
            </a:r>
            <a:r>
              <a:rPr lang="en-GB" sz="1000" dirty="0" err="1"/>
              <a:t>газы</a:t>
            </a:r>
            <a:r>
              <a:rPr lang="en-GB" sz="1000" dirty="0"/>
              <a:t>—</a:t>
            </a:r>
            <a:r>
              <a:rPr lang="en-GB" sz="1000" dirty="0" err="1"/>
              <a:t>Что</a:t>
            </a:r>
            <a:r>
              <a:rPr lang="en-GB" sz="1000" dirty="0"/>
              <a:t> </a:t>
            </a:r>
            <a:r>
              <a:rPr lang="en-GB" sz="1000" dirty="0" err="1"/>
              <a:t>побуждает</a:t>
            </a:r>
            <a:r>
              <a:rPr lang="en-GB" sz="1000" dirty="0"/>
              <a:t> </a:t>
            </a:r>
            <a:r>
              <a:rPr lang="en-GB" sz="1000" dirty="0" err="1"/>
              <a:t>жителей</a:t>
            </a:r>
            <a:r>
              <a:rPr lang="en-GB" sz="1000" dirty="0"/>
              <a:t> </a:t>
            </a:r>
            <a:r>
              <a:rPr lang="en-GB" sz="1000" dirty="0" err="1"/>
              <a:t>Болдераи</a:t>
            </a:r>
            <a:r>
              <a:rPr lang="en-GB" sz="1000" dirty="0"/>
              <a:t> и </a:t>
            </a:r>
            <a:r>
              <a:rPr lang="en-GB" sz="1000" dirty="0" err="1"/>
              <a:t>Вецмилгрависа</a:t>
            </a:r>
            <a:r>
              <a:rPr lang="en-GB" sz="1000" dirty="0"/>
              <a:t> </a:t>
            </a:r>
            <a:r>
              <a:rPr lang="en-GB" sz="1000" dirty="0" err="1"/>
              <a:t>переезжать</a:t>
            </a:r>
            <a:r>
              <a:rPr lang="en-GB" sz="1000" dirty="0"/>
              <a:t>. </a:t>
            </a:r>
            <a:r>
              <a:rPr lang="en-GB" sz="1000" u="sng" dirty="0">
                <a:hlinkClick r:id="rId5"/>
              </a:rPr>
              <a:t>https://rus.tvnet.lv/6711040/ugolnaya-pyl-i-vyhlopnye-gazy-chto-pobuzhdaet-zhiteley-bolderai-i-vecmilgravisa-pereezzhat</a:t>
            </a:r>
            <a:endParaRPr lang="en-GB" sz="1000" dirty="0"/>
          </a:p>
          <a:p>
            <a:pPr marL="114300" indent="0">
              <a:buNone/>
            </a:pPr>
            <a:r>
              <a:rPr lang="en-GB" sz="1000" dirty="0"/>
              <a:t>European Commission (2010). </a:t>
            </a:r>
            <a:r>
              <a:rPr lang="en-GB" sz="1000" i="1" dirty="0"/>
              <a:t>Flash Eurobarometer 277 (Urban Audit Perception Survey 2009)</a:t>
            </a:r>
            <a:r>
              <a:rPr lang="en-GB" sz="1000" dirty="0"/>
              <a:t>.</a:t>
            </a:r>
            <a:r>
              <a:rPr lang="en-GB" sz="1000" u="sng" dirty="0">
                <a:hlinkClick r:id="rId6"/>
              </a:rPr>
              <a:t> https://doi.org/10.4232/1.10093</a:t>
            </a:r>
            <a:endParaRPr lang="en-GB" sz="1000" dirty="0"/>
          </a:p>
          <a:p>
            <a:pPr marL="114300" indent="0">
              <a:buNone/>
            </a:pPr>
            <a:r>
              <a:rPr lang="en-GB" sz="1000" dirty="0"/>
              <a:t>European Commission (2011). </a:t>
            </a:r>
            <a:r>
              <a:rPr lang="en-GB" sz="1000" i="1" dirty="0"/>
              <a:t>Flash Eurobarometer 194 (Urban Audit Perception Survey 2006)</a:t>
            </a:r>
            <a:r>
              <a:rPr lang="en-GB" sz="1000" dirty="0"/>
              <a:t>.</a:t>
            </a:r>
            <a:r>
              <a:rPr lang="en-GB" sz="1000" u="sng" dirty="0">
                <a:hlinkClick r:id="rId7"/>
              </a:rPr>
              <a:t> https://doi.org/10.4232/1.10092</a:t>
            </a:r>
            <a:endParaRPr lang="en-GB" sz="1000" dirty="0"/>
          </a:p>
          <a:p>
            <a:pPr marL="114300" indent="0">
              <a:buNone/>
            </a:pPr>
            <a:r>
              <a:rPr lang="en-GB" sz="1000" dirty="0"/>
              <a:t>European Commission (2016). </a:t>
            </a:r>
            <a:r>
              <a:rPr lang="en-GB" sz="1000" i="1" dirty="0"/>
              <a:t>Flash Eurobarometer 419 (Quality of Life in European Cities 2015)</a:t>
            </a:r>
            <a:r>
              <a:rPr lang="en-GB" sz="1000" dirty="0"/>
              <a:t>.</a:t>
            </a:r>
            <a:r>
              <a:rPr lang="en-GB" sz="1000" u="sng" dirty="0">
                <a:hlinkClick r:id="rId8"/>
              </a:rPr>
              <a:t> https://doi.org/10.4232/1.12516</a:t>
            </a:r>
            <a:endParaRPr lang="en-GB" sz="1000" dirty="0"/>
          </a:p>
          <a:p>
            <a:pPr marL="114300" indent="0">
              <a:buNone/>
            </a:pPr>
            <a:r>
              <a:rPr lang="en-GB" sz="1000" dirty="0"/>
              <a:t>European Commission (2017). </a:t>
            </a:r>
            <a:r>
              <a:rPr lang="en-GB" sz="1000" i="1" dirty="0"/>
              <a:t>Flash Eurobarometer 366 (Quality of Life in European Cities 2012)</a:t>
            </a:r>
            <a:r>
              <a:rPr lang="en-GB" sz="1000" dirty="0"/>
              <a:t>.</a:t>
            </a:r>
            <a:r>
              <a:rPr lang="en-GB" sz="1000" u="sng" dirty="0">
                <a:hlinkClick r:id="rId9"/>
              </a:rPr>
              <a:t> https://doi.org/10.4232/1.12910</a:t>
            </a:r>
            <a:endParaRPr lang="en-GB" sz="1000" dirty="0"/>
          </a:p>
          <a:p>
            <a:pPr marL="114300" indent="0">
              <a:buNone/>
            </a:pPr>
            <a:r>
              <a:rPr lang="en-US" sz="1000" dirty="0"/>
              <a:t>Franzen, A., &amp; </a:t>
            </a:r>
            <a:r>
              <a:rPr lang="en-US" sz="1000" dirty="0" err="1"/>
              <a:t>Vogl</a:t>
            </a:r>
            <a:r>
              <a:rPr lang="en-US" sz="1000" dirty="0"/>
              <a:t>, D. (2013). Two decades of measuring environmental attitudes: A comparative analysis of 33 countries. </a:t>
            </a:r>
            <a:r>
              <a:rPr lang="en-US" sz="1000" i="1" dirty="0"/>
              <a:t>Global Environmental Change</a:t>
            </a:r>
            <a:r>
              <a:rPr lang="en-US" sz="1000" dirty="0"/>
              <a:t>, </a:t>
            </a:r>
            <a:r>
              <a:rPr lang="en-US" sz="1000" i="1" dirty="0"/>
              <a:t>23</a:t>
            </a:r>
            <a:r>
              <a:rPr lang="en-US" sz="1000" dirty="0"/>
              <a:t>(5), 1001–1008.</a:t>
            </a:r>
            <a:endParaRPr lang="en-GB" sz="1000" dirty="0"/>
          </a:p>
          <a:p>
            <a:pPr marL="114300" indent="0">
              <a:buNone/>
            </a:pPr>
            <a:r>
              <a:rPr lang="en-US" sz="1000" dirty="0"/>
              <a:t>Gerhards, J., &amp; </a:t>
            </a:r>
            <a:r>
              <a:rPr lang="en-US" sz="1000" dirty="0" err="1"/>
              <a:t>Lengfeld</a:t>
            </a:r>
            <a:r>
              <a:rPr lang="en-US" sz="1000" dirty="0"/>
              <a:t>, H. (2008). Support for European Union environmental policy by citizens of EU-member and accession states. </a:t>
            </a:r>
            <a:r>
              <a:rPr lang="en-US" sz="1000" i="1" dirty="0"/>
              <a:t>Comparative Sociology</a:t>
            </a:r>
            <a:r>
              <a:rPr lang="en-US" sz="1000" dirty="0"/>
              <a:t>, </a:t>
            </a:r>
            <a:r>
              <a:rPr lang="en-US" sz="1000" i="1" dirty="0"/>
              <a:t>7</a:t>
            </a:r>
            <a:r>
              <a:rPr lang="en-US" sz="1000" dirty="0"/>
              <a:t>(2), 215.</a:t>
            </a:r>
            <a:endParaRPr lang="en-GB" sz="1000" dirty="0"/>
          </a:p>
          <a:p>
            <a:pPr marL="114300" indent="0">
              <a:buNone/>
            </a:pPr>
            <a:r>
              <a:rPr lang="en-US" sz="1000" dirty="0"/>
              <a:t>Gooch, G. D. (1995). Environmental Beliefs and Attitudes in Sweden and the Baltic States. </a:t>
            </a:r>
            <a:r>
              <a:rPr lang="en-US" sz="1000" i="1" dirty="0"/>
              <a:t>Environment and Behavior</a:t>
            </a:r>
            <a:r>
              <a:rPr lang="en-US" sz="1000" dirty="0"/>
              <a:t>, </a:t>
            </a:r>
            <a:r>
              <a:rPr lang="en-US" sz="1000" i="1" dirty="0"/>
              <a:t>27</a:t>
            </a:r>
            <a:r>
              <a:rPr lang="en-US" sz="1000" dirty="0"/>
              <a:t>(4), 513–539. </a:t>
            </a:r>
            <a:r>
              <a:rPr lang="en-US" sz="1000" u="sng" dirty="0">
                <a:hlinkClick r:id="rId10"/>
              </a:rPr>
              <a:t>https://doi.org/10.1177/0013916595274004</a:t>
            </a:r>
            <a:endParaRPr lang="en-GB" sz="1000" dirty="0"/>
          </a:p>
          <a:p>
            <a:pPr marL="114300" indent="0">
              <a:buNone/>
            </a:pPr>
            <a:r>
              <a:rPr lang="en-GB" sz="1000" dirty="0"/>
              <a:t>Ludlow, D., Mitchell, C., &amp; Webster, M. (2003). </a:t>
            </a:r>
            <a:r>
              <a:rPr lang="en-GB" sz="1000" i="1" dirty="0"/>
              <a:t>European Common Indicators: Towards a local sustainability profile</a:t>
            </a:r>
            <a:r>
              <a:rPr lang="en-GB" sz="1000" dirty="0"/>
              <a:t>. </a:t>
            </a:r>
            <a:r>
              <a:rPr lang="en-GB" sz="1000" u="sng" dirty="0">
                <a:hlinkClick r:id="rId11"/>
              </a:rPr>
              <a:t>http://www.gdrc.org/uem/footprints/eci_final_report.pdf</a:t>
            </a:r>
            <a:endParaRPr lang="en-GB" sz="1000" dirty="0"/>
          </a:p>
          <a:p>
            <a:pPr marL="114300" indent="0">
              <a:buNone/>
            </a:pPr>
            <a:r>
              <a:rPr lang="en-GB" sz="1000" i="1" dirty="0" err="1"/>
              <a:t>Rīgas</a:t>
            </a:r>
            <a:r>
              <a:rPr lang="en-GB" sz="1000" i="1" dirty="0"/>
              <a:t> </a:t>
            </a:r>
            <a:r>
              <a:rPr lang="en-GB" sz="1000" i="1" dirty="0" err="1"/>
              <a:t>iedzīvotāju</a:t>
            </a:r>
            <a:r>
              <a:rPr lang="en-GB" sz="1000" i="1" dirty="0"/>
              <a:t> </a:t>
            </a:r>
            <a:r>
              <a:rPr lang="en-GB" sz="1000" i="1" dirty="0" err="1"/>
              <a:t>apmierinātība</a:t>
            </a:r>
            <a:r>
              <a:rPr lang="en-GB" sz="1000" i="1" dirty="0"/>
              <a:t> </a:t>
            </a:r>
            <a:r>
              <a:rPr lang="en-GB" sz="1000" i="1" dirty="0" err="1"/>
              <a:t>ar</a:t>
            </a:r>
            <a:r>
              <a:rPr lang="en-GB" sz="1000" i="1" dirty="0"/>
              <a:t> </a:t>
            </a:r>
            <a:r>
              <a:rPr lang="en-GB" sz="1000" i="1" dirty="0" err="1"/>
              <a:t>pašvaldības</a:t>
            </a:r>
            <a:r>
              <a:rPr lang="en-GB" sz="1000" i="1" dirty="0"/>
              <a:t> </a:t>
            </a:r>
            <a:r>
              <a:rPr lang="en-GB" sz="1000" i="1" dirty="0" err="1"/>
              <a:t>darbību</a:t>
            </a:r>
            <a:r>
              <a:rPr lang="en-GB" sz="1000" i="1" dirty="0"/>
              <a:t> un </a:t>
            </a:r>
            <a:r>
              <a:rPr lang="en-GB" sz="1000" i="1" dirty="0" err="1"/>
              <a:t>pilsētā</a:t>
            </a:r>
            <a:r>
              <a:rPr lang="en-GB" sz="1000" i="1" dirty="0"/>
              <a:t> </a:t>
            </a:r>
            <a:r>
              <a:rPr lang="en-GB" sz="1000" i="1" dirty="0" err="1"/>
              <a:t>notiekošajiem</a:t>
            </a:r>
            <a:r>
              <a:rPr lang="en-GB" sz="1000" i="1" dirty="0"/>
              <a:t> </a:t>
            </a:r>
            <a:r>
              <a:rPr lang="en-GB" sz="1000" i="1" dirty="0" err="1"/>
              <a:t>procesiem</a:t>
            </a:r>
            <a:r>
              <a:rPr lang="en-GB" sz="1000" i="1" dirty="0"/>
              <a:t> [Satisfaction of </a:t>
            </a:r>
            <a:r>
              <a:rPr lang="en-GB" sz="1000" i="1" dirty="0" err="1"/>
              <a:t>Rīga</a:t>
            </a:r>
            <a:r>
              <a:rPr lang="en-GB" sz="1000" i="1" dirty="0"/>
              <a:t> residents with the activities of the municipality and ongoing processes in the city] </a:t>
            </a:r>
            <a:r>
              <a:rPr lang="en-GB" sz="1000" dirty="0"/>
              <a:t>(2018). </a:t>
            </a:r>
            <a:r>
              <a:rPr lang="en-GB" sz="1000" u="sng" dirty="0">
                <a:hlinkClick r:id="rId12"/>
              </a:rPr>
              <a:t>http://www.sus.lv/lv/petijumi/aptauja-rigas-iedzivotaju-apmierinatiba-ar-pasvaldibas-darbibu-un-pilseta-notiekosajiem-0</a:t>
            </a:r>
            <a:endParaRPr lang="en-GB" sz="1000" dirty="0"/>
          </a:p>
          <a:p>
            <a:pPr marL="114300" indent="0">
              <a:buNone/>
            </a:pPr>
            <a:r>
              <a:rPr lang="en-GB" sz="1000" dirty="0"/>
              <a:t>Schmitz, C. (2017). </a:t>
            </a:r>
            <a:r>
              <a:rPr lang="en-GB" sz="1000" dirty="0" err="1"/>
              <a:t>Limesurvey</a:t>
            </a:r>
            <a:r>
              <a:rPr lang="en-GB" sz="1000" dirty="0"/>
              <a:t> GmbH. (Version 3.16.1). Retrieved from </a:t>
            </a:r>
            <a:r>
              <a:rPr lang="en-GB" sz="1000" u="sng" dirty="0">
                <a:hlinkClick r:id="rId13"/>
              </a:rPr>
              <a:t>http://www.limesurvey.org</a:t>
            </a:r>
            <a:endParaRPr lang="en-GB" sz="600" noProof="0" dirty="0">
              <a:latin typeface="Roboto Light"/>
              <a:ea typeface="Roboto Light"/>
              <a:cs typeface="Roboto Light"/>
              <a:sym typeface="Robo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Rectangle 1">
            <a:extLst>
              <a:ext uri="{FF2B5EF4-FFF2-40B4-BE49-F238E27FC236}">
                <a16:creationId xmlns:a16="http://schemas.microsoft.com/office/drawing/2014/main" id="{307A02C2-BA4A-40E5-8955-1CE68A851ABA}"/>
              </a:ext>
            </a:extLst>
          </p:cNvPr>
          <p:cNvSpPr/>
          <p:nvPr/>
        </p:nvSpPr>
        <p:spPr>
          <a:xfrm>
            <a:off x="123371" y="166915"/>
            <a:ext cx="8839199" cy="4801314"/>
          </a:xfrm>
          <a:prstGeom prst="rect">
            <a:avLst/>
          </a:prstGeom>
        </p:spPr>
        <p:txBody>
          <a:bodyPr wrap="square">
            <a:spAutoFit/>
          </a:bodyPr>
          <a:lstStyle/>
          <a:p>
            <a:pPr algn="just"/>
            <a:r>
              <a:rPr lang="lv-LV" sz="1700" b="1" dirty="0">
                <a:latin typeface="Roboto" pitchFamily="2" charset="0"/>
                <a:ea typeface="Roboto" pitchFamily="2" charset="0"/>
              </a:rPr>
              <a:t>ABSTRACT</a:t>
            </a:r>
            <a:r>
              <a:rPr lang="lv-LV" sz="1700" dirty="0">
                <a:latin typeface="Roboto" pitchFamily="2" charset="0"/>
                <a:ea typeface="Roboto" pitchFamily="2" charset="0"/>
              </a:rPr>
              <a:t> [</a:t>
            </a:r>
            <a:r>
              <a:rPr lang="lv-LV" sz="1700" dirty="0" err="1">
                <a:latin typeface="Roboto" pitchFamily="2" charset="0"/>
                <a:ea typeface="Roboto" pitchFamily="2" charset="0"/>
              </a:rPr>
              <a:t>submitted</a:t>
            </a:r>
            <a:r>
              <a:rPr lang="lv-LV" sz="1700" dirty="0">
                <a:latin typeface="Roboto" pitchFamily="2" charset="0"/>
                <a:ea typeface="Roboto" pitchFamily="2" charset="0"/>
              </a:rPr>
              <a:t>]</a:t>
            </a:r>
          </a:p>
          <a:p>
            <a:pPr algn="just"/>
            <a:r>
              <a:rPr lang="en-US" sz="1700" dirty="0">
                <a:latin typeface="Roboto" pitchFamily="2" charset="0"/>
                <a:ea typeface="Roboto" pitchFamily="2" charset="0"/>
              </a:rPr>
              <a:t>Quantitative international comparative studies since the beginning of the 1990s show that the environmental attitudes of Latvian and Baltic citizens differ significantly from the average of European countries and are often in the group of the most indifferent countries (Gooch 1995; Gerhards &amp; </a:t>
            </a:r>
            <a:r>
              <a:rPr lang="en-US" sz="1700" dirty="0" err="1">
                <a:latin typeface="Roboto" pitchFamily="2" charset="0"/>
                <a:ea typeface="Roboto" pitchFamily="2" charset="0"/>
              </a:rPr>
              <a:t>Lengfeld</a:t>
            </a:r>
            <a:r>
              <a:rPr lang="en-US" sz="1700" dirty="0">
                <a:latin typeface="Roboto" pitchFamily="2" charset="0"/>
                <a:ea typeface="Roboto" pitchFamily="2" charset="0"/>
              </a:rPr>
              <a:t> 2008; Franzen &amp; </a:t>
            </a:r>
            <a:r>
              <a:rPr lang="en-US" sz="1700" dirty="0" err="1">
                <a:latin typeface="Roboto" pitchFamily="2" charset="0"/>
                <a:ea typeface="Roboto" pitchFamily="2" charset="0"/>
              </a:rPr>
              <a:t>Vogl</a:t>
            </a:r>
            <a:r>
              <a:rPr lang="en-US" sz="1700" dirty="0">
                <a:latin typeface="Roboto" pitchFamily="2" charset="0"/>
                <a:ea typeface="Roboto" pitchFamily="2" charset="0"/>
              </a:rPr>
              <a:t> 2013; Dalton 2015; </a:t>
            </a:r>
            <a:r>
              <a:rPr lang="en-US" sz="1700" dirty="0" err="1">
                <a:latin typeface="Roboto" pitchFamily="2" charset="0"/>
                <a:ea typeface="Roboto" pitchFamily="2" charset="0"/>
              </a:rPr>
              <a:t>Budžytė</a:t>
            </a:r>
            <a:r>
              <a:rPr lang="en-US" sz="1700" dirty="0">
                <a:latin typeface="Roboto" pitchFamily="2" charset="0"/>
                <a:ea typeface="Roboto" pitchFamily="2" charset="0"/>
              </a:rPr>
              <a:t> &amp; </a:t>
            </a:r>
            <a:r>
              <a:rPr lang="en-US" sz="1700" dirty="0" err="1">
                <a:latin typeface="Roboto" pitchFamily="2" charset="0"/>
                <a:ea typeface="Roboto" pitchFamily="2" charset="0"/>
              </a:rPr>
              <a:t>Balžekienė</a:t>
            </a:r>
            <a:r>
              <a:rPr lang="en-US" sz="1700" dirty="0">
                <a:latin typeface="Roboto" pitchFamily="2" charset="0"/>
                <a:ea typeface="Roboto" pitchFamily="2" charset="0"/>
              </a:rPr>
              <a:t> 2018 etc.). When surveying the inhabitants of </a:t>
            </a:r>
            <a:r>
              <a:rPr lang="en-US" sz="1700" dirty="0" err="1">
                <a:latin typeface="Roboto" pitchFamily="2" charset="0"/>
                <a:ea typeface="Roboto" pitchFamily="2" charset="0"/>
              </a:rPr>
              <a:t>Rīga</a:t>
            </a:r>
            <a:r>
              <a:rPr lang="en-US" sz="1700" dirty="0">
                <a:latin typeface="Roboto" pitchFamily="2" charset="0"/>
                <a:ea typeface="Roboto" pitchFamily="2" charset="0"/>
              </a:rPr>
              <a:t> communities (</a:t>
            </a:r>
            <a:r>
              <a:rPr lang="en-US" sz="1700" dirty="0" err="1">
                <a:latin typeface="Roboto" pitchFamily="2" charset="0"/>
                <a:ea typeface="Roboto" pitchFamily="2" charset="0"/>
              </a:rPr>
              <a:t>Kundziņsala</a:t>
            </a:r>
            <a:r>
              <a:rPr lang="en-US" sz="1700" dirty="0">
                <a:latin typeface="Roboto" pitchFamily="2" charset="0"/>
                <a:ea typeface="Roboto" pitchFamily="2" charset="0"/>
              </a:rPr>
              <a:t> and </a:t>
            </a:r>
            <a:r>
              <a:rPr lang="en-US" sz="1700" dirty="0" err="1">
                <a:latin typeface="Roboto" pitchFamily="2" charset="0"/>
                <a:ea typeface="Roboto" pitchFamily="2" charset="0"/>
              </a:rPr>
              <a:t>Mangaļsala</a:t>
            </a:r>
            <a:r>
              <a:rPr lang="en-US" sz="1700" dirty="0">
                <a:latin typeface="Roboto" pitchFamily="2" charset="0"/>
                <a:ea typeface="Roboto" pitchFamily="2" charset="0"/>
              </a:rPr>
              <a:t>), whose neighborhoods are adjacent to the territory of </a:t>
            </a:r>
            <a:r>
              <a:rPr lang="en-US" sz="1700" dirty="0" err="1">
                <a:latin typeface="Roboto" pitchFamily="2" charset="0"/>
                <a:ea typeface="Roboto" pitchFamily="2" charset="0"/>
              </a:rPr>
              <a:t>Rīga</a:t>
            </a:r>
            <a:r>
              <a:rPr lang="en-US" sz="1700" dirty="0">
                <a:latin typeface="Roboto" pitchFamily="2" charset="0"/>
                <a:ea typeface="Roboto" pitchFamily="2" charset="0"/>
              </a:rPr>
              <a:t> port, and who are experiencing the day-to-day operation of the port (including pollution and accidents), we ask: is their environmental awareness and ecological anxiety different from the other people in the city and country? Doing this environmental issues are conceptually divided and operationalized as 'visible' (smells, dust, noise, landscape degradation, shrinking access to the river, port area sprawl) and 'invisible' (pollution of air, water, soil and common space, city plans, imagined past). We put forward the following hypotheses: (1) citizens of ‘port communities’ are aware and not satisfied with “visible” problems to a greater extent than residents in </a:t>
            </a:r>
            <a:r>
              <a:rPr lang="en-US" sz="1700" dirty="0" err="1">
                <a:latin typeface="Roboto" pitchFamily="2" charset="0"/>
                <a:ea typeface="Roboto" pitchFamily="2" charset="0"/>
              </a:rPr>
              <a:t>Rīga</a:t>
            </a:r>
            <a:r>
              <a:rPr lang="en-US" sz="1700" dirty="0">
                <a:latin typeface="Roboto" pitchFamily="2" charset="0"/>
                <a:ea typeface="Roboto" pitchFamily="2" charset="0"/>
              </a:rPr>
              <a:t> and Latvia in general; (2) but only a small part of the population is able to assess 'invisible' problems. Self assessment of the people living next to the port is compared with data from environmental quality assessment based on the opinions of experts and results of field studies.</a:t>
            </a:r>
            <a:endParaRPr lang="lv-LV" sz="1700" dirty="0">
              <a:latin typeface="Roboto" pitchFamily="2" charset="0"/>
              <a:ea typeface="Roboto"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5FD-E815-41CF-AAC4-CF0C46789A09}"/>
              </a:ext>
            </a:extLst>
          </p:cNvPr>
          <p:cNvSpPr>
            <a:spLocks noGrp="1"/>
          </p:cNvSpPr>
          <p:nvPr>
            <p:ph type="title"/>
          </p:nvPr>
        </p:nvSpPr>
        <p:spPr>
          <a:xfrm>
            <a:off x="685096" y="310748"/>
            <a:ext cx="7773574" cy="758927"/>
          </a:xfrm>
          <a:ln>
            <a:solidFill>
              <a:srgbClr val="00B0F0"/>
            </a:solidFill>
          </a:ln>
        </p:spPr>
        <p:txBody>
          <a:bodyPr>
            <a:normAutofit/>
          </a:bodyPr>
          <a:lstStyle/>
          <a:p>
            <a:r>
              <a:rPr lang="en-GB" sz="3200" b="1" noProof="0" dirty="0">
                <a:latin typeface="Roboto" pitchFamily="2" charset="0"/>
                <a:ea typeface="Roboto" pitchFamily="2" charset="0"/>
              </a:rPr>
              <a:t>Research question</a:t>
            </a:r>
            <a:r>
              <a:rPr lang="lv-LV" sz="3200" b="1" noProof="0" dirty="0">
                <a:latin typeface="Roboto" pitchFamily="2" charset="0"/>
                <a:ea typeface="Roboto" pitchFamily="2" charset="0"/>
              </a:rPr>
              <a:t>s</a:t>
            </a:r>
            <a:r>
              <a:rPr lang="en-GB" sz="3200" b="1" noProof="0" dirty="0">
                <a:latin typeface="Roboto" pitchFamily="2" charset="0"/>
                <a:ea typeface="Roboto" pitchFamily="2" charset="0"/>
              </a:rPr>
              <a:t> </a:t>
            </a:r>
            <a:r>
              <a:rPr lang="lv-LV" sz="2400" b="1" noProof="0" dirty="0">
                <a:latin typeface="Roboto" pitchFamily="2" charset="0"/>
                <a:ea typeface="Roboto" pitchFamily="2" charset="0"/>
              </a:rPr>
              <a:t>(</a:t>
            </a:r>
            <a:r>
              <a:rPr lang="en-GB" sz="2400" b="1" noProof="0" dirty="0">
                <a:latin typeface="Roboto" pitchFamily="2" charset="0"/>
                <a:ea typeface="Roboto" pitchFamily="2" charset="0"/>
              </a:rPr>
              <a:t>and context</a:t>
            </a:r>
            <a:r>
              <a:rPr lang="lv-LV" sz="2400" b="1" noProof="0" dirty="0">
                <a:latin typeface="Roboto" pitchFamily="2" charset="0"/>
                <a:ea typeface="Roboto" pitchFamily="2" charset="0"/>
              </a:rPr>
              <a:t>)</a:t>
            </a:r>
            <a:endParaRPr lang="en-GB" sz="3200" b="1" noProof="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E211A63B-D2B7-481F-8326-B5F7052AFDB9}"/>
              </a:ext>
            </a:extLst>
          </p:cNvPr>
          <p:cNvSpPr>
            <a:spLocks noGrp="1"/>
          </p:cNvSpPr>
          <p:nvPr>
            <p:ph sz="quarter" idx="13"/>
          </p:nvPr>
        </p:nvSpPr>
        <p:spPr>
          <a:xfrm>
            <a:off x="685096" y="1268083"/>
            <a:ext cx="7773574" cy="3758898"/>
          </a:xfrm>
        </p:spPr>
        <p:txBody>
          <a:bodyPr>
            <a:normAutofit fontScale="85000" lnSpcReduction="20000"/>
          </a:bodyPr>
          <a:lstStyle/>
          <a:p>
            <a:pPr marL="0" indent="0" algn="just">
              <a:lnSpc>
                <a:spcPct val="110000"/>
              </a:lnSpc>
              <a:spcBef>
                <a:spcPts val="1600"/>
              </a:spcBef>
              <a:buNone/>
            </a:pPr>
            <a:r>
              <a:rPr lang="en-GB" sz="3300" noProof="0" dirty="0">
                <a:solidFill>
                  <a:schemeClr val="tx1"/>
                </a:solidFill>
                <a:latin typeface="Roboto" pitchFamily="2" charset="0"/>
                <a:ea typeface="Roboto" pitchFamily="2" charset="0"/>
              </a:rPr>
              <a:t>Does the environmental assessment of the residents of </a:t>
            </a:r>
            <a:r>
              <a:rPr lang="en-GB" sz="3300" noProof="0" dirty="0" err="1">
                <a:solidFill>
                  <a:schemeClr val="tx1"/>
                </a:solidFill>
                <a:latin typeface="Roboto" pitchFamily="2" charset="0"/>
                <a:ea typeface="Roboto" pitchFamily="2" charset="0"/>
              </a:rPr>
              <a:t>Rīga</a:t>
            </a:r>
            <a:r>
              <a:rPr lang="en-GB" sz="3300" noProof="0" dirty="0">
                <a:solidFill>
                  <a:schemeClr val="tx1"/>
                </a:solidFill>
                <a:latin typeface="Roboto" pitchFamily="2" charset="0"/>
                <a:ea typeface="Roboto" pitchFamily="2" charset="0"/>
              </a:rPr>
              <a:t> </a:t>
            </a:r>
            <a:r>
              <a:rPr lang="lv-LV" sz="3300" noProof="0" dirty="0">
                <a:solidFill>
                  <a:schemeClr val="tx1"/>
                </a:solidFill>
                <a:latin typeface="Roboto" pitchFamily="2" charset="0"/>
                <a:ea typeface="Roboto" pitchFamily="2" charset="0"/>
              </a:rPr>
              <a:t>p</a:t>
            </a:r>
            <a:r>
              <a:rPr lang="en-GB" sz="3300" noProof="0" dirty="0">
                <a:solidFill>
                  <a:schemeClr val="tx1"/>
                </a:solidFill>
                <a:latin typeface="Roboto" pitchFamily="2" charset="0"/>
                <a:ea typeface="Roboto" pitchFamily="2" charset="0"/>
              </a:rPr>
              <a:t>ort neighbourhoods differ from the other people in the city?</a:t>
            </a:r>
            <a:endParaRPr lang="lv-LV" sz="3300" noProof="0" dirty="0">
              <a:solidFill>
                <a:schemeClr val="tx1"/>
              </a:solidFill>
              <a:latin typeface="Roboto" pitchFamily="2" charset="0"/>
              <a:ea typeface="Roboto" pitchFamily="2" charset="0"/>
            </a:endParaRPr>
          </a:p>
          <a:p>
            <a:pPr marL="0" indent="0" algn="just">
              <a:lnSpc>
                <a:spcPct val="110000"/>
              </a:lnSpc>
              <a:spcBef>
                <a:spcPts val="1600"/>
              </a:spcBef>
              <a:buNone/>
            </a:pPr>
            <a:r>
              <a:rPr lang="lv-LV" sz="3100" dirty="0" err="1">
                <a:solidFill>
                  <a:schemeClr val="tx1"/>
                </a:solidFill>
                <a:latin typeface="Roboto" pitchFamily="2" charset="0"/>
                <a:ea typeface="Roboto" pitchFamily="2" charset="0"/>
              </a:rPr>
              <a:t>How</a:t>
            </a:r>
            <a:r>
              <a:rPr lang="lv-LV" sz="3100" dirty="0">
                <a:solidFill>
                  <a:schemeClr val="tx1"/>
                </a:solidFill>
                <a:latin typeface="Roboto" pitchFamily="2" charset="0"/>
                <a:ea typeface="Roboto" pitchFamily="2" charset="0"/>
              </a:rPr>
              <a:t> </a:t>
            </a:r>
            <a:r>
              <a:rPr lang="lv-LV" sz="3100" dirty="0" err="1">
                <a:solidFill>
                  <a:schemeClr val="tx1"/>
                </a:solidFill>
                <a:latin typeface="Roboto" pitchFamily="2" charset="0"/>
                <a:ea typeface="Roboto" pitchFamily="2" charset="0"/>
              </a:rPr>
              <a:t>useful</a:t>
            </a:r>
            <a:r>
              <a:rPr lang="lv-LV" sz="3100" dirty="0">
                <a:solidFill>
                  <a:schemeClr val="tx1"/>
                </a:solidFill>
                <a:latin typeface="Roboto" pitchFamily="2" charset="0"/>
                <a:ea typeface="Roboto" pitchFamily="2" charset="0"/>
              </a:rPr>
              <a:t> </a:t>
            </a:r>
            <a:r>
              <a:rPr lang="lv-LV" sz="3100" dirty="0" err="1">
                <a:solidFill>
                  <a:schemeClr val="tx1"/>
                </a:solidFill>
                <a:latin typeface="Roboto" pitchFamily="2" charset="0"/>
                <a:ea typeface="Roboto" pitchFamily="2" charset="0"/>
              </a:rPr>
              <a:t>can</a:t>
            </a:r>
            <a:r>
              <a:rPr lang="lv-LV" sz="3100" dirty="0">
                <a:solidFill>
                  <a:schemeClr val="tx1"/>
                </a:solidFill>
                <a:latin typeface="Roboto" pitchFamily="2" charset="0"/>
                <a:ea typeface="Roboto" pitchFamily="2" charset="0"/>
              </a:rPr>
              <a:t> </a:t>
            </a:r>
            <a:r>
              <a:rPr lang="lv-LV" sz="3100" dirty="0" err="1">
                <a:solidFill>
                  <a:schemeClr val="tx1"/>
                </a:solidFill>
                <a:latin typeface="Roboto" pitchFamily="2" charset="0"/>
                <a:ea typeface="Roboto" pitchFamily="2" charset="0"/>
              </a:rPr>
              <a:t>be</a:t>
            </a:r>
            <a:r>
              <a:rPr lang="lv-LV" sz="3100" dirty="0">
                <a:solidFill>
                  <a:schemeClr val="tx1"/>
                </a:solidFill>
                <a:latin typeface="Roboto" pitchFamily="2" charset="0"/>
                <a:ea typeface="Roboto" pitchFamily="2" charset="0"/>
              </a:rPr>
              <a:t> </a:t>
            </a:r>
            <a:r>
              <a:rPr lang="en-GB" sz="3100" dirty="0">
                <a:solidFill>
                  <a:schemeClr val="tx1"/>
                </a:solidFill>
                <a:latin typeface="Roboto" pitchFamily="2" charset="0"/>
                <a:ea typeface="Roboto" pitchFamily="2" charset="0"/>
              </a:rPr>
              <a:t>nonprobability</a:t>
            </a:r>
            <a:r>
              <a:rPr lang="lv-LV" sz="3100" dirty="0">
                <a:solidFill>
                  <a:schemeClr val="tx1"/>
                </a:solidFill>
                <a:latin typeface="Roboto" pitchFamily="2" charset="0"/>
                <a:ea typeface="Roboto" pitchFamily="2" charset="0"/>
              </a:rPr>
              <a:t> </a:t>
            </a:r>
            <a:r>
              <a:rPr lang="lv-LV" sz="3100" dirty="0" err="1">
                <a:solidFill>
                  <a:schemeClr val="tx1"/>
                </a:solidFill>
                <a:latin typeface="Roboto" pitchFamily="2" charset="0"/>
                <a:ea typeface="Roboto" pitchFamily="2" charset="0"/>
              </a:rPr>
              <a:t>online</a:t>
            </a:r>
            <a:r>
              <a:rPr lang="lv-LV" sz="3100" dirty="0">
                <a:solidFill>
                  <a:schemeClr val="tx1"/>
                </a:solidFill>
                <a:latin typeface="Roboto" pitchFamily="2" charset="0"/>
                <a:ea typeface="Roboto" pitchFamily="2" charset="0"/>
              </a:rPr>
              <a:t> </a:t>
            </a:r>
            <a:r>
              <a:rPr lang="lv-LV" sz="3100" dirty="0" err="1">
                <a:solidFill>
                  <a:schemeClr val="tx1"/>
                </a:solidFill>
                <a:latin typeface="Roboto" pitchFamily="2" charset="0"/>
                <a:ea typeface="Roboto" pitchFamily="2" charset="0"/>
              </a:rPr>
              <a:t>survey</a:t>
            </a:r>
            <a:r>
              <a:rPr lang="lv-LV" sz="3100" dirty="0">
                <a:solidFill>
                  <a:schemeClr val="tx1"/>
                </a:solidFill>
                <a:latin typeface="Roboto" pitchFamily="2" charset="0"/>
                <a:ea typeface="Roboto" pitchFamily="2" charset="0"/>
              </a:rPr>
              <a:t>?</a:t>
            </a:r>
            <a:endParaRPr lang="en-GB" sz="3100" noProof="0" dirty="0">
              <a:solidFill>
                <a:schemeClr val="tx1"/>
              </a:solidFill>
              <a:latin typeface="Roboto" pitchFamily="2" charset="0"/>
              <a:ea typeface="Roboto" pitchFamily="2" charset="0"/>
            </a:endParaRPr>
          </a:p>
          <a:p>
            <a:pPr marL="0" indent="0" algn="just">
              <a:lnSpc>
                <a:spcPct val="110000"/>
              </a:lnSpc>
              <a:spcBef>
                <a:spcPts val="1600"/>
              </a:spcBef>
              <a:buNone/>
            </a:pPr>
            <a:r>
              <a:rPr lang="lv-LV" sz="2400" noProof="0" dirty="0">
                <a:solidFill>
                  <a:schemeClr val="tx1"/>
                </a:solidFill>
                <a:latin typeface="Roboto" pitchFamily="2" charset="0"/>
                <a:ea typeface="Roboto" pitchFamily="2" charset="0"/>
              </a:rPr>
              <a:t>E</a:t>
            </a:r>
            <a:r>
              <a:rPr lang="en-GB" sz="2400" noProof="0" dirty="0" err="1">
                <a:solidFill>
                  <a:schemeClr val="tx1"/>
                </a:solidFill>
                <a:latin typeface="Roboto" pitchFamily="2" charset="0"/>
                <a:ea typeface="Roboto" pitchFamily="2" charset="0"/>
              </a:rPr>
              <a:t>nvironmental</a:t>
            </a:r>
            <a:r>
              <a:rPr lang="en-GB" sz="2400" noProof="0" dirty="0">
                <a:solidFill>
                  <a:schemeClr val="tx1"/>
                </a:solidFill>
                <a:latin typeface="Roboto" pitchFamily="2" charset="0"/>
                <a:ea typeface="Roboto" pitchFamily="2" charset="0"/>
              </a:rPr>
              <a:t> attitudes</a:t>
            </a:r>
            <a:r>
              <a:rPr lang="lv-LV" sz="2400" noProof="0" dirty="0">
                <a:solidFill>
                  <a:schemeClr val="tx1"/>
                </a:solidFill>
                <a:latin typeface="Roboto" pitchFamily="2" charset="0"/>
                <a:ea typeface="Roboto" pitchFamily="2" charset="0"/>
              </a:rPr>
              <a:t> </a:t>
            </a:r>
            <a:r>
              <a:rPr lang="lv-LV" sz="2400" noProof="0" dirty="0" err="1">
                <a:solidFill>
                  <a:schemeClr val="tx1"/>
                </a:solidFill>
                <a:latin typeface="Roboto" pitchFamily="2" charset="0"/>
                <a:ea typeface="Roboto" pitchFamily="2" charset="0"/>
              </a:rPr>
              <a:t>and</a:t>
            </a:r>
            <a:r>
              <a:rPr lang="lv-LV" sz="2400" noProof="0" dirty="0">
                <a:solidFill>
                  <a:schemeClr val="tx1"/>
                </a:solidFill>
                <a:latin typeface="Roboto" pitchFamily="2" charset="0"/>
                <a:ea typeface="Roboto" pitchFamily="2" charset="0"/>
              </a:rPr>
              <a:t> </a:t>
            </a:r>
            <a:r>
              <a:rPr lang="lv-LV" sz="2400" noProof="0" dirty="0" err="1">
                <a:solidFill>
                  <a:schemeClr val="tx1"/>
                </a:solidFill>
                <a:latin typeface="Roboto" pitchFamily="2" charset="0"/>
                <a:ea typeface="Roboto" pitchFamily="2" charset="0"/>
              </a:rPr>
              <a:t>participation</a:t>
            </a:r>
            <a:r>
              <a:rPr lang="en-GB" sz="2400" noProof="0" dirty="0">
                <a:solidFill>
                  <a:schemeClr val="tx1"/>
                </a:solidFill>
                <a:latin typeface="Roboto" pitchFamily="2" charset="0"/>
                <a:ea typeface="Roboto" pitchFamily="2" charset="0"/>
              </a:rPr>
              <a:t> of Latvian </a:t>
            </a:r>
            <a:r>
              <a:rPr lang="lv-LV" sz="2400" noProof="0" dirty="0">
                <a:solidFill>
                  <a:schemeClr val="tx1"/>
                </a:solidFill>
                <a:latin typeface="Roboto" pitchFamily="2" charset="0"/>
                <a:ea typeface="Roboto" pitchFamily="2" charset="0"/>
              </a:rPr>
              <a:t>(</a:t>
            </a:r>
            <a:r>
              <a:rPr lang="en-GB" sz="2400" noProof="0" dirty="0">
                <a:solidFill>
                  <a:schemeClr val="tx1"/>
                </a:solidFill>
                <a:latin typeface="Roboto" pitchFamily="2" charset="0"/>
                <a:ea typeface="Roboto" pitchFamily="2" charset="0"/>
              </a:rPr>
              <a:t>and Baltic</a:t>
            </a:r>
            <a:r>
              <a:rPr lang="lv-LV" sz="2400" noProof="0" dirty="0">
                <a:solidFill>
                  <a:schemeClr val="tx1"/>
                </a:solidFill>
                <a:latin typeface="Roboto" pitchFamily="2" charset="0"/>
                <a:ea typeface="Roboto" pitchFamily="2" charset="0"/>
              </a:rPr>
              <a:t>)</a:t>
            </a:r>
            <a:r>
              <a:rPr lang="en-GB" sz="2400" noProof="0" dirty="0">
                <a:solidFill>
                  <a:schemeClr val="tx1"/>
                </a:solidFill>
                <a:latin typeface="Roboto" pitchFamily="2" charset="0"/>
                <a:ea typeface="Roboto" pitchFamily="2" charset="0"/>
              </a:rPr>
              <a:t> citizens differ significantly from the European countries and are often in the group of the most indifferent countries (Gooch 1995; Gerhards &amp; </a:t>
            </a:r>
            <a:r>
              <a:rPr lang="en-GB" sz="2400" noProof="0" dirty="0" err="1">
                <a:solidFill>
                  <a:schemeClr val="tx1"/>
                </a:solidFill>
                <a:latin typeface="Roboto" pitchFamily="2" charset="0"/>
                <a:ea typeface="Roboto" pitchFamily="2" charset="0"/>
              </a:rPr>
              <a:t>Lengfeld</a:t>
            </a:r>
            <a:r>
              <a:rPr lang="en-GB" sz="2400" noProof="0" dirty="0">
                <a:solidFill>
                  <a:schemeClr val="tx1"/>
                </a:solidFill>
                <a:latin typeface="Roboto" pitchFamily="2" charset="0"/>
                <a:ea typeface="Roboto" pitchFamily="2" charset="0"/>
              </a:rPr>
              <a:t> 2008; Franzen &amp; </a:t>
            </a:r>
            <a:r>
              <a:rPr lang="en-GB" sz="2400" noProof="0" dirty="0" err="1">
                <a:solidFill>
                  <a:schemeClr val="tx1"/>
                </a:solidFill>
                <a:latin typeface="Roboto" pitchFamily="2" charset="0"/>
                <a:ea typeface="Roboto" pitchFamily="2" charset="0"/>
              </a:rPr>
              <a:t>Vogl</a:t>
            </a:r>
            <a:r>
              <a:rPr lang="en-GB" sz="2400" noProof="0" dirty="0">
                <a:solidFill>
                  <a:schemeClr val="tx1"/>
                </a:solidFill>
                <a:latin typeface="Roboto" pitchFamily="2" charset="0"/>
                <a:ea typeface="Roboto" pitchFamily="2" charset="0"/>
              </a:rPr>
              <a:t> 2013; Dalton 2015; </a:t>
            </a:r>
            <a:r>
              <a:rPr lang="en-GB" sz="2400" noProof="0" dirty="0" err="1">
                <a:solidFill>
                  <a:schemeClr val="tx1"/>
                </a:solidFill>
                <a:latin typeface="Roboto" pitchFamily="2" charset="0"/>
                <a:ea typeface="Roboto" pitchFamily="2" charset="0"/>
              </a:rPr>
              <a:t>Budžytė</a:t>
            </a:r>
            <a:r>
              <a:rPr lang="en-GB" sz="2400" noProof="0" dirty="0">
                <a:solidFill>
                  <a:schemeClr val="tx1"/>
                </a:solidFill>
                <a:latin typeface="Roboto" pitchFamily="2" charset="0"/>
                <a:ea typeface="Roboto" pitchFamily="2" charset="0"/>
              </a:rPr>
              <a:t> &amp; </a:t>
            </a:r>
            <a:r>
              <a:rPr lang="en-GB" sz="2400" noProof="0" dirty="0" err="1">
                <a:solidFill>
                  <a:schemeClr val="tx1"/>
                </a:solidFill>
                <a:latin typeface="Roboto" pitchFamily="2" charset="0"/>
                <a:ea typeface="Roboto" pitchFamily="2" charset="0"/>
              </a:rPr>
              <a:t>Balžekienė</a:t>
            </a:r>
            <a:r>
              <a:rPr lang="en-GB" sz="2400" noProof="0" dirty="0">
                <a:solidFill>
                  <a:schemeClr val="tx1"/>
                </a:solidFill>
                <a:latin typeface="Roboto" pitchFamily="2" charset="0"/>
                <a:ea typeface="Roboto" pitchFamily="2" charset="0"/>
              </a:rPr>
              <a:t> 2018; Tele</a:t>
            </a:r>
            <a:r>
              <a:rPr lang="lv-LV" sz="2400" noProof="0" dirty="0">
                <a:solidFill>
                  <a:schemeClr val="tx1"/>
                </a:solidFill>
                <a:latin typeface="Roboto" pitchFamily="2" charset="0"/>
                <a:ea typeface="Roboto" pitchFamily="2" charset="0"/>
              </a:rPr>
              <a:t>š</a:t>
            </a:r>
            <a:r>
              <a:rPr lang="en-GB" sz="2400" noProof="0" dirty="0" err="1">
                <a:solidFill>
                  <a:schemeClr val="tx1"/>
                </a:solidFill>
                <a:latin typeface="Roboto" pitchFamily="2" charset="0"/>
                <a:ea typeface="Roboto" pitchFamily="2" charset="0"/>
              </a:rPr>
              <a:t>iene</a:t>
            </a:r>
            <a:r>
              <a:rPr lang="en-GB" sz="2400" noProof="0" dirty="0">
                <a:solidFill>
                  <a:schemeClr val="tx1"/>
                </a:solidFill>
                <a:latin typeface="Roboto" pitchFamily="2" charset="0"/>
                <a:ea typeface="Roboto" pitchFamily="2" charset="0"/>
              </a:rPr>
              <a:t> &amp; Gross, 2018 etc.).</a:t>
            </a:r>
          </a:p>
        </p:txBody>
      </p:sp>
    </p:spTree>
    <p:extLst>
      <p:ext uri="{BB962C8B-B14F-4D97-AF65-F5344CB8AC3E}">
        <p14:creationId xmlns:p14="http://schemas.microsoft.com/office/powerpoint/2010/main" val="327476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5FD-E815-41CF-AAC4-CF0C46789A09}"/>
              </a:ext>
            </a:extLst>
          </p:cNvPr>
          <p:cNvSpPr>
            <a:spLocks noGrp="1"/>
          </p:cNvSpPr>
          <p:nvPr>
            <p:ph type="title"/>
          </p:nvPr>
        </p:nvSpPr>
        <p:spPr>
          <a:xfrm>
            <a:off x="685096" y="310748"/>
            <a:ext cx="7773574" cy="1393765"/>
          </a:xfrm>
          <a:ln>
            <a:solidFill>
              <a:srgbClr val="00B0F0"/>
            </a:solidFill>
          </a:ln>
        </p:spPr>
        <p:txBody>
          <a:bodyPr>
            <a:normAutofit fontScale="90000"/>
          </a:bodyPr>
          <a:lstStyle/>
          <a:p>
            <a:r>
              <a:rPr lang="en-GB" sz="2400" noProof="0" dirty="0">
                <a:latin typeface="Roboto" pitchFamily="2" charset="0"/>
                <a:ea typeface="Roboto" pitchFamily="2" charset="0"/>
              </a:rPr>
              <a:t>Research project </a:t>
            </a:r>
            <a:r>
              <a:rPr lang="en-GB" sz="2700" b="1" noProof="0" dirty="0">
                <a:latin typeface="Roboto" pitchFamily="2" charset="0"/>
                <a:ea typeface="Roboto" pitchFamily="2" charset="0"/>
              </a:rPr>
              <a:t>«Living Next to the Port:</a:t>
            </a:r>
            <a:br>
              <a:rPr lang="en-GB" sz="2700" b="1" noProof="0" dirty="0">
                <a:latin typeface="Roboto" pitchFamily="2" charset="0"/>
                <a:ea typeface="Roboto" pitchFamily="2" charset="0"/>
              </a:rPr>
            </a:br>
            <a:r>
              <a:rPr lang="en-GB" sz="2700" b="1" noProof="0" dirty="0">
                <a:latin typeface="Roboto" pitchFamily="2" charset="0"/>
                <a:ea typeface="Roboto" pitchFamily="2" charset="0"/>
              </a:rPr>
              <a:t>Eco-Narratives, Local Histories and Environmental Activism in the Daugava Delta»</a:t>
            </a:r>
            <a:r>
              <a:rPr lang="en-GB" sz="2700" noProof="0" dirty="0">
                <a:latin typeface="Roboto" pitchFamily="2" charset="0"/>
                <a:ea typeface="Roboto" pitchFamily="2" charset="0"/>
              </a:rPr>
              <a:t> </a:t>
            </a:r>
            <a:r>
              <a:rPr lang="en-GB" sz="2400" noProof="0" dirty="0">
                <a:latin typeface="Roboto" pitchFamily="2" charset="0"/>
                <a:ea typeface="Roboto" pitchFamily="2" charset="0"/>
              </a:rPr>
              <a:t>(2018-2021)</a:t>
            </a:r>
            <a:endParaRPr lang="en-GB" sz="2700" noProof="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E211A63B-D2B7-481F-8326-B5F7052AFDB9}"/>
              </a:ext>
            </a:extLst>
          </p:cNvPr>
          <p:cNvSpPr>
            <a:spLocks noGrp="1"/>
          </p:cNvSpPr>
          <p:nvPr>
            <p:ph sz="quarter" idx="13"/>
          </p:nvPr>
        </p:nvSpPr>
        <p:spPr>
          <a:xfrm>
            <a:off x="685096" y="1831019"/>
            <a:ext cx="7773574" cy="3195962"/>
          </a:xfrm>
        </p:spPr>
        <p:txBody>
          <a:bodyPr>
            <a:normAutofit fontScale="92500" lnSpcReduction="20000"/>
          </a:bodyPr>
          <a:lstStyle/>
          <a:p>
            <a:pPr marL="0" indent="0" algn="just">
              <a:buNone/>
            </a:pPr>
            <a:r>
              <a:rPr lang="en-GB" sz="2700" noProof="0" dirty="0">
                <a:solidFill>
                  <a:schemeClr val="tx1"/>
                </a:solidFill>
                <a:latin typeface="Roboto" pitchFamily="2" charset="0"/>
                <a:ea typeface="Roboto" pitchFamily="2" charset="0"/>
              </a:rPr>
              <a:t>Multidisciplinary</a:t>
            </a:r>
            <a:r>
              <a:rPr lang="en-GB" noProof="0" dirty="0">
                <a:solidFill>
                  <a:schemeClr val="tx1"/>
                </a:solidFill>
                <a:latin typeface="Roboto" pitchFamily="2" charset="0"/>
                <a:ea typeface="Roboto" pitchFamily="2" charset="0"/>
              </a:rPr>
              <a:t> (folkloristics, environmental science, sociology, anthropology) &amp; </a:t>
            </a:r>
            <a:r>
              <a:rPr lang="en-GB" sz="2700" noProof="0" dirty="0">
                <a:solidFill>
                  <a:schemeClr val="tx1"/>
                </a:solidFill>
                <a:latin typeface="Roboto" pitchFamily="2" charset="0"/>
                <a:ea typeface="Roboto" pitchFamily="2" charset="0"/>
              </a:rPr>
              <a:t>action research</a:t>
            </a:r>
          </a:p>
          <a:p>
            <a:pPr marL="0" indent="0" algn="just">
              <a:buNone/>
            </a:pPr>
            <a:r>
              <a:rPr lang="en-GB" noProof="0" dirty="0">
                <a:solidFill>
                  <a:schemeClr val="tx1"/>
                </a:solidFill>
                <a:latin typeface="Roboto" pitchFamily="2" charset="0"/>
                <a:ea typeface="Roboto" pitchFamily="2" charset="0"/>
              </a:rPr>
              <a:t>Object: lives, narratives and the lived space of urban communities neighbouring the Freeport of </a:t>
            </a:r>
            <a:r>
              <a:rPr lang="en-GB" noProof="0" dirty="0" err="1">
                <a:solidFill>
                  <a:schemeClr val="tx1"/>
                </a:solidFill>
                <a:latin typeface="Roboto" pitchFamily="2" charset="0"/>
                <a:ea typeface="Roboto" pitchFamily="2" charset="0"/>
              </a:rPr>
              <a:t>Rīga</a:t>
            </a:r>
            <a:r>
              <a:rPr lang="en-GB" noProof="0" dirty="0">
                <a:solidFill>
                  <a:schemeClr val="tx1"/>
                </a:solidFill>
                <a:latin typeface="Roboto" pitchFamily="2" charset="0"/>
                <a:ea typeface="Roboto" pitchFamily="2" charset="0"/>
              </a:rPr>
              <a:t>.</a:t>
            </a:r>
          </a:p>
          <a:p>
            <a:pPr marL="0" indent="0" algn="just">
              <a:buNone/>
            </a:pPr>
            <a:endParaRPr lang="en-GB" noProof="0" dirty="0">
              <a:solidFill>
                <a:schemeClr val="tx1"/>
              </a:solidFill>
              <a:latin typeface="Roboto" pitchFamily="2" charset="0"/>
              <a:ea typeface="Roboto" pitchFamily="2" charset="0"/>
            </a:endParaRPr>
          </a:p>
          <a:p>
            <a:pPr marL="342900" lvl="1" indent="0" algn="just">
              <a:buNone/>
            </a:pPr>
            <a:r>
              <a:rPr lang="en-GB" i="1" noProof="0" dirty="0">
                <a:solidFill>
                  <a:schemeClr val="tx1"/>
                </a:solidFill>
                <a:latin typeface="Roboto" pitchFamily="2" charset="0"/>
                <a:ea typeface="Roboto" pitchFamily="2" charset="0"/>
              </a:rPr>
              <a:t>«Strongly attached to their places and historical identities, these communities constantly confront change that affects their lifestyle and environmental quality. The decline of Baltic fisheries and industrialisation of the port over the past decades have substantially transformed what once were fishing suburbs, rural enclaves within a city, islands providing their inhabitants with access to natural resources and water in particular.»</a:t>
            </a:r>
          </a:p>
          <a:p>
            <a:pPr marL="0" indent="0" algn="r">
              <a:buNone/>
            </a:pPr>
            <a:r>
              <a:rPr lang="en-GB" sz="1500" noProof="0" dirty="0">
                <a:solidFill>
                  <a:schemeClr val="tx1"/>
                </a:solidFill>
                <a:latin typeface="Roboto" pitchFamily="2" charset="0"/>
                <a:ea typeface="Roboto" pitchFamily="2" charset="0"/>
              </a:rPr>
              <a:t>Lead by </a:t>
            </a:r>
            <a:r>
              <a:rPr lang="en-GB" sz="1500" noProof="0" dirty="0" err="1">
                <a:solidFill>
                  <a:schemeClr val="tx1"/>
                </a:solidFill>
                <a:latin typeface="Roboto" pitchFamily="2" charset="0"/>
                <a:ea typeface="Roboto" pitchFamily="2" charset="0"/>
              </a:rPr>
              <a:t>Dr.philol</a:t>
            </a:r>
            <a:r>
              <a:rPr lang="en-GB" sz="1500" noProof="0" dirty="0">
                <a:solidFill>
                  <a:schemeClr val="tx1"/>
                </a:solidFill>
                <a:latin typeface="Roboto" pitchFamily="2" charset="0"/>
                <a:ea typeface="Roboto" pitchFamily="2" charset="0"/>
              </a:rPr>
              <a:t>. Dace Bula. Funded by Latvian Council of Science.</a:t>
            </a:r>
            <a:endParaRPr lang="en-GB" sz="2100" noProof="0" dirty="0">
              <a:solidFill>
                <a:schemeClr val="tx1"/>
              </a:solidFill>
              <a:latin typeface="Roboto" pitchFamily="2" charset="0"/>
              <a:ea typeface="Roboto" pitchFamily="2" charset="0"/>
            </a:endParaRPr>
          </a:p>
        </p:txBody>
      </p:sp>
    </p:spTree>
    <p:extLst>
      <p:ext uri="{BB962C8B-B14F-4D97-AF65-F5344CB8AC3E}">
        <p14:creationId xmlns:p14="http://schemas.microsoft.com/office/powerpoint/2010/main" val="294905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45FD-E815-41CF-AAC4-CF0C46789A09}"/>
              </a:ext>
            </a:extLst>
          </p:cNvPr>
          <p:cNvSpPr>
            <a:spLocks noGrp="1"/>
          </p:cNvSpPr>
          <p:nvPr>
            <p:ph type="title"/>
          </p:nvPr>
        </p:nvSpPr>
        <p:spPr>
          <a:xfrm>
            <a:off x="685096" y="310748"/>
            <a:ext cx="7773574" cy="960979"/>
          </a:xfrm>
          <a:ln>
            <a:solidFill>
              <a:srgbClr val="00B0F0"/>
            </a:solidFill>
          </a:ln>
        </p:spPr>
        <p:txBody>
          <a:bodyPr>
            <a:normAutofit fontScale="90000"/>
          </a:bodyPr>
          <a:lstStyle/>
          <a:p>
            <a:r>
              <a:rPr lang="en-GB" b="1" noProof="0" dirty="0">
                <a:latin typeface="Roboto" pitchFamily="2" charset="0"/>
                <a:ea typeface="Roboto" pitchFamily="2" charset="0"/>
              </a:rPr>
              <a:t>Objectives of the project</a:t>
            </a:r>
            <a:br>
              <a:rPr lang="en-GB" b="1" noProof="0" dirty="0">
                <a:latin typeface="Roboto" pitchFamily="2" charset="0"/>
                <a:ea typeface="Roboto" pitchFamily="2" charset="0"/>
              </a:rPr>
            </a:br>
            <a:r>
              <a:rPr lang="en-GB" noProof="0" dirty="0">
                <a:latin typeface="Roboto" pitchFamily="2" charset="0"/>
                <a:ea typeface="Roboto" pitchFamily="2" charset="0"/>
              </a:rPr>
              <a:t>«Living Next to the Port»</a:t>
            </a:r>
          </a:p>
        </p:txBody>
      </p:sp>
      <p:sp>
        <p:nvSpPr>
          <p:cNvPr id="3" name="Content Placeholder 2">
            <a:extLst>
              <a:ext uri="{FF2B5EF4-FFF2-40B4-BE49-F238E27FC236}">
                <a16:creationId xmlns:a16="http://schemas.microsoft.com/office/drawing/2014/main" id="{E211A63B-D2B7-481F-8326-B5F7052AFDB9}"/>
              </a:ext>
            </a:extLst>
          </p:cNvPr>
          <p:cNvSpPr>
            <a:spLocks noGrp="1"/>
          </p:cNvSpPr>
          <p:nvPr>
            <p:ph sz="quarter" idx="13"/>
          </p:nvPr>
        </p:nvSpPr>
        <p:spPr>
          <a:xfrm>
            <a:off x="1458158" y="1725283"/>
            <a:ext cx="7000512" cy="3301698"/>
          </a:xfrm>
        </p:spPr>
        <p:txBody>
          <a:bodyPr>
            <a:normAutofit/>
          </a:bodyPr>
          <a:lstStyle/>
          <a:p>
            <a:pPr marL="0" indent="0" algn="just">
              <a:buNone/>
            </a:pPr>
            <a:r>
              <a:rPr lang="en-GB" sz="2700" noProof="0" dirty="0">
                <a:solidFill>
                  <a:schemeClr val="tx1"/>
                </a:solidFill>
                <a:latin typeface="Roboto" pitchFamily="2" charset="0"/>
                <a:ea typeface="Roboto" pitchFamily="2" charset="0"/>
              </a:rPr>
              <a:t>People’s engagement with the environment</a:t>
            </a:r>
          </a:p>
          <a:p>
            <a:pPr marL="0" indent="0" algn="just">
              <a:buNone/>
            </a:pPr>
            <a:r>
              <a:rPr lang="en-GB" sz="2700" noProof="0" dirty="0">
                <a:solidFill>
                  <a:schemeClr val="tx1"/>
                </a:solidFill>
                <a:latin typeface="Roboto" pitchFamily="2" charset="0"/>
                <a:ea typeface="Roboto" pitchFamily="2" charset="0"/>
              </a:rPr>
              <a:t>	</a:t>
            </a:r>
            <a:r>
              <a:rPr lang="en-GB" sz="2400" i="1" noProof="0" dirty="0">
                <a:solidFill>
                  <a:schemeClr val="tx1"/>
                </a:solidFill>
                <a:latin typeface="Roboto" pitchFamily="2" charset="0"/>
                <a:ea typeface="Roboto" pitchFamily="2" charset="0"/>
              </a:rPr>
              <a:t>environmental attitudes</a:t>
            </a:r>
          </a:p>
          <a:p>
            <a:pPr marL="0" indent="0" algn="just">
              <a:buNone/>
            </a:pPr>
            <a:r>
              <a:rPr lang="en-GB" sz="2400" i="1" noProof="0" dirty="0">
                <a:solidFill>
                  <a:schemeClr val="tx1"/>
                </a:solidFill>
                <a:latin typeface="Roboto" pitchFamily="2" charset="0"/>
                <a:ea typeface="Roboto" pitchFamily="2" charset="0"/>
              </a:rPr>
              <a:t>	community activism</a:t>
            </a:r>
          </a:p>
          <a:p>
            <a:pPr marL="0" indent="0" algn="just">
              <a:buNone/>
            </a:pPr>
            <a:r>
              <a:rPr lang="en-GB" sz="2400" i="1" noProof="0" dirty="0">
                <a:solidFill>
                  <a:schemeClr val="tx1"/>
                </a:solidFill>
                <a:latin typeface="Roboto" pitchFamily="2" charset="0"/>
                <a:ea typeface="Roboto" pitchFamily="2" charset="0"/>
              </a:rPr>
              <a:t>	life stories</a:t>
            </a:r>
          </a:p>
          <a:p>
            <a:pPr marL="0" indent="0" algn="just">
              <a:buNone/>
            </a:pPr>
            <a:r>
              <a:rPr lang="en-GB" sz="2400" i="1" noProof="0" dirty="0">
                <a:solidFill>
                  <a:schemeClr val="tx1"/>
                </a:solidFill>
                <a:latin typeface="Roboto" pitchFamily="2" charset="0"/>
                <a:ea typeface="Roboto" pitchFamily="2" charset="0"/>
              </a:rPr>
              <a:t>	narrative repertoires of the communities</a:t>
            </a:r>
          </a:p>
          <a:p>
            <a:pPr marL="0" indent="0" algn="just">
              <a:buNone/>
            </a:pPr>
            <a:r>
              <a:rPr lang="en-GB" sz="2400" i="1" noProof="0" dirty="0">
                <a:solidFill>
                  <a:schemeClr val="tx1"/>
                </a:solidFill>
                <a:latin typeface="Roboto" pitchFamily="2" charset="0"/>
                <a:ea typeface="Roboto" pitchFamily="2" charset="0"/>
              </a:rPr>
              <a:t>	…</a:t>
            </a:r>
          </a:p>
        </p:txBody>
      </p:sp>
    </p:spTree>
    <p:extLst>
      <p:ext uri="{BB962C8B-B14F-4D97-AF65-F5344CB8AC3E}">
        <p14:creationId xmlns:p14="http://schemas.microsoft.com/office/powerpoint/2010/main" val="105339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E9BC59-F9B3-46C0-93FB-A2836EE7C76A}"/>
              </a:ext>
            </a:extLst>
          </p:cNvPr>
          <p:cNvPicPr>
            <a:picLocks noChangeAspect="1"/>
          </p:cNvPicPr>
          <p:nvPr/>
        </p:nvPicPr>
        <p:blipFill>
          <a:blip r:embed="rId2"/>
          <a:stretch>
            <a:fillRect/>
          </a:stretch>
        </p:blipFill>
        <p:spPr>
          <a:xfrm>
            <a:off x="59924" y="63254"/>
            <a:ext cx="6724836" cy="5017763"/>
          </a:xfrm>
          <a:prstGeom prst="rect">
            <a:avLst/>
          </a:prstGeom>
        </p:spPr>
      </p:pic>
      <p:sp>
        <p:nvSpPr>
          <p:cNvPr id="2" name="Title 1">
            <a:extLst>
              <a:ext uri="{FF2B5EF4-FFF2-40B4-BE49-F238E27FC236}">
                <a16:creationId xmlns:a16="http://schemas.microsoft.com/office/drawing/2014/main" id="{A9F245FD-E815-41CF-AAC4-CF0C46789A09}"/>
              </a:ext>
            </a:extLst>
          </p:cNvPr>
          <p:cNvSpPr>
            <a:spLocks noGrp="1"/>
          </p:cNvSpPr>
          <p:nvPr>
            <p:ph type="title"/>
          </p:nvPr>
        </p:nvSpPr>
        <p:spPr>
          <a:xfrm>
            <a:off x="6845145" y="182589"/>
            <a:ext cx="2177249" cy="4778321"/>
          </a:xfrm>
          <a:ln>
            <a:solidFill>
              <a:srgbClr val="00B0F0"/>
            </a:solidFill>
          </a:ln>
        </p:spPr>
        <p:txBody>
          <a:bodyPr>
            <a:normAutofit/>
          </a:bodyPr>
          <a:lstStyle/>
          <a:p>
            <a:pPr algn="l"/>
            <a:r>
              <a:rPr lang="en-GB" b="1" noProof="0" dirty="0" err="1">
                <a:solidFill>
                  <a:schemeClr val="tx1"/>
                </a:solidFill>
                <a:latin typeface="Roboto" pitchFamily="2" charset="0"/>
                <a:ea typeface="Roboto" pitchFamily="2" charset="0"/>
              </a:rPr>
              <a:t>Rīga</a:t>
            </a:r>
            <a:r>
              <a:rPr lang="en-GB" b="1" noProof="0" dirty="0">
                <a:solidFill>
                  <a:schemeClr val="tx1"/>
                </a:solidFill>
                <a:latin typeface="Roboto" pitchFamily="2" charset="0"/>
                <a:ea typeface="Roboto" pitchFamily="2" charset="0"/>
              </a:rPr>
              <a:t> City</a:t>
            </a:r>
            <a:br>
              <a:rPr lang="en-GB" sz="2000" b="1" noProof="0" dirty="0">
                <a:solidFill>
                  <a:schemeClr val="tx1"/>
                </a:solidFill>
                <a:latin typeface="Roboto" pitchFamily="2" charset="0"/>
                <a:ea typeface="Roboto" pitchFamily="2" charset="0"/>
              </a:rPr>
            </a:br>
            <a:br>
              <a:rPr lang="en-GB" sz="2000" b="1" noProof="0" dirty="0">
                <a:solidFill>
                  <a:schemeClr val="tx1"/>
                </a:solidFill>
                <a:latin typeface="Roboto" pitchFamily="2" charset="0"/>
                <a:ea typeface="Roboto" pitchFamily="2" charset="0"/>
              </a:rPr>
            </a:br>
            <a:br>
              <a:rPr lang="en-GB" sz="2000" b="1" noProof="0" dirty="0">
                <a:solidFill>
                  <a:schemeClr val="tx1"/>
                </a:solidFill>
                <a:latin typeface="Roboto" pitchFamily="2" charset="0"/>
                <a:ea typeface="Roboto" pitchFamily="2" charset="0"/>
              </a:rPr>
            </a:br>
            <a:r>
              <a:rPr lang="en-GB" sz="2000" b="1" noProof="0" dirty="0">
                <a:solidFill>
                  <a:schemeClr val="tx1"/>
                </a:solidFill>
                <a:latin typeface="Roboto" pitchFamily="2" charset="0"/>
                <a:ea typeface="Roboto" pitchFamily="2" charset="0"/>
              </a:rPr>
              <a:t>Freeport of </a:t>
            </a:r>
            <a:r>
              <a:rPr lang="en-GB" sz="2000" b="1" noProof="0" dirty="0" err="1">
                <a:solidFill>
                  <a:schemeClr val="tx1"/>
                </a:solidFill>
                <a:latin typeface="Roboto" pitchFamily="2" charset="0"/>
                <a:ea typeface="Roboto" pitchFamily="2" charset="0"/>
              </a:rPr>
              <a:t>Rīga</a:t>
            </a:r>
            <a:br>
              <a:rPr lang="en-GB" sz="2000" b="1" noProof="0" dirty="0">
                <a:solidFill>
                  <a:schemeClr val="tx1"/>
                </a:solidFill>
                <a:latin typeface="Roboto" pitchFamily="2" charset="0"/>
                <a:ea typeface="Roboto" pitchFamily="2" charset="0"/>
              </a:rPr>
            </a:br>
            <a:r>
              <a:rPr lang="en-GB" sz="1600" noProof="0" dirty="0">
                <a:solidFill>
                  <a:schemeClr val="tx1"/>
                </a:solidFill>
                <a:latin typeface="Roboto" pitchFamily="2" charset="0"/>
                <a:ea typeface="Roboto" pitchFamily="2" charset="0"/>
              </a:rPr>
              <a:t>[black]</a:t>
            </a:r>
            <a:br>
              <a:rPr lang="en-GB" sz="2000" noProof="0" dirty="0">
                <a:solidFill>
                  <a:schemeClr val="tx1"/>
                </a:solidFill>
                <a:latin typeface="Roboto" pitchFamily="2" charset="0"/>
                <a:ea typeface="Roboto" pitchFamily="2" charset="0"/>
              </a:rPr>
            </a:br>
            <a:br>
              <a:rPr lang="en-GB" sz="2000" noProof="0" dirty="0">
                <a:solidFill>
                  <a:schemeClr val="tx1"/>
                </a:solidFill>
                <a:latin typeface="Roboto" pitchFamily="2" charset="0"/>
                <a:ea typeface="Roboto" pitchFamily="2" charset="0"/>
              </a:rPr>
            </a:br>
            <a:r>
              <a:rPr lang="en-GB" sz="2000" b="1" noProof="0" dirty="0">
                <a:solidFill>
                  <a:schemeClr val="tx1"/>
                </a:solidFill>
                <a:latin typeface="Roboto" pitchFamily="2" charset="0"/>
                <a:ea typeface="Roboto" pitchFamily="2" charset="0"/>
              </a:rPr>
              <a:t>Neighbourhoods </a:t>
            </a:r>
            <a:r>
              <a:rPr lang="en-GB" sz="1600" noProof="0" dirty="0">
                <a:solidFill>
                  <a:schemeClr val="tx1"/>
                </a:solidFill>
                <a:latin typeface="Roboto" pitchFamily="2" charset="0"/>
                <a:ea typeface="Roboto" pitchFamily="2" charset="0"/>
              </a:rPr>
              <a:t>[pink]</a:t>
            </a:r>
            <a:endParaRPr lang="en-GB" sz="2000" noProof="0" dirty="0">
              <a:solidFill>
                <a:schemeClr val="tx1"/>
              </a:solidFill>
              <a:latin typeface="Roboto" pitchFamily="2" charset="0"/>
              <a:ea typeface="Roboto" pitchFamily="2" charset="0"/>
            </a:endParaRPr>
          </a:p>
        </p:txBody>
      </p:sp>
    </p:spTree>
    <p:extLst>
      <p:ext uri="{BB962C8B-B14F-4D97-AF65-F5344CB8AC3E}">
        <p14:creationId xmlns:p14="http://schemas.microsoft.com/office/powerpoint/2010/main" val="219980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5C8A9-FB1C-4FEF-95D8-155177B95C99}"/>
              </a:ext>
            </a:extLst>
          </p:cNvPr>
          <p:cNvPicPr>
            <a:picLocks noChangeAspect="1"/>
          </p:cNvPicPr>
          <p:nvPr/>
        </p:nvPicPr>
        <p:blipFill>
          <a:blip r:embed="rId2"/>
          <a:stretch>
            <a:fillRect/>
          </a:stretch>
        </p:blipFill>
        <p:spPr>
          <a:xfrm>
            <a:off x="1860388" y="80672"/>
            <a:ext cx="5422755" cy="4982156"/>
          </a:xfrm>
          <a:prstGeom prst="rect">
            <a:avLst/>
          </a:prstGeom>
        </p:spPr>
      </p:pic>
      <p:sp>
        <p:nvSpPr>
          <p:cNvPr id="2" name="Rectangle 1">
            <a:extLst>
              <a:ext uri="{FF2B5EF4-FFF2-40B4-BE49-F238E27FC236}">
                <a16:creationId xmlns:a16="http://schemas.microsoft.com/office/drawing/2014/main" id="{ED7DB57F-7574-467C-91FE-9F04DE13A8F6}"/>
              </a:ext>
            </a:extLst>
          </p:cNvPr>
          <p:cNvSpPr/>
          <p:nvPr/>
        </p:nvSpPr>
        <p:spPr>
          <a:xfrm rot="16200000">
            <a:off x="5127948" y="2646023"/>
            <a:ext cx="4572000" cy="261610"/>
          </a:xfrm>
          <a:prstGeom prst="rect">
            <a:avLst/>
          </a:prstGeom>
        </p:spPr>
        <p:txBody>
          <a:bodyPr>
            <a:spAutoFit/>
          </a:bodyPr>
          <a:lstStyle/>
          <a:p>
            <a:r>
              <a:rPr lang="en-GB" sz="1100" dirty="0">
                <a:latin typeface="Roboto" pitchFamily="2" charset="0"/>
                <a:ea typeface="Roboto" pitchFamily="2" charset="0"/>
              </a:rPr>
              <a:t>2019.01.20. V</a:t>
            </a:r>
            <a:r>
              <a:rPr lang="lv-LV" sz="1100" dirty="0" err="1">
                <a:latin typeface="Roboto" pitchFamily="2" charset="0"/>
                <a:ea typeface="Roboto" pitchFamily="2" charset="0"/>
              </a:rPr>
              <a:t>ecmīl</a:t>
            </a:r>
            <a:r>
              <a:rPr lang="en-GB" sz="1100" dirty="0">
                <a:latin typeface="Roboto" pitchFamily="2" charset="0"/>
                <a:ea typeface="Roboto" pitchFamily="2" charset="0"/>
              </a:rPr>
              <a:t>gravis</a:t>
            </a:r>
            <a:r>
              <a:rPr lang="lv-LV" sz="1100" dirty="0">
                <a:latin typeface="Roboto" pitchFamily="2" charset="0"/>
                <a:ea typeface="Roboto" pitchFamily="2" charset="0"/>
              </a:rPr>
              <a:t>, </a:t>
            </a:r>
            <a:r>
              <a:rPr lang="en-GB" sz="1100" dirty="0">
                <a:latin typeface="Roboto" pitchFamily="2" charset="0"/>
                <a:ea typeface="Roboto" pitchFamily="2" charset="0"/>
              </a:rPr>
              <a:t> </a:t>
            </a:r>
            <a:r>
              <a:rPr lang="en-GB" sz="1100" dirty="0" err="1">
                <a:latin typeface="Roboto" pitchFamily="2" charset="0"/>
                <a:ea typeface="Roboto" pitchFamily="2" charset="0"/>
              </a:rPr>
              <a:t>Aleksandrs</a:t>
            </a:r>
            <a:r>
              <a:rPr lang="en-GB" sz="1100" dirty="0">
                <a:latin typeface="Roboto" pitchFamily="2" charset="0"/>
                <a:ea typeface="Roboto" pitchFamily="2" charset="0"/>
              </a:rPr>
              <a:t> </a:t>
            </a:r>
            <a:r>
              <a:rPr lang="en-GB" sz="1100" dirty="0" err="1">
                <a:latin typeface="Roboto" pitchFamily="2" charset="0"/>
                <a:ea typeface="Roboto" pitchFamily="2" charset="0"/>
              </a:rPr>
              <a:t>Smirnovs</a:t>
            </a:r>
            <a:endParaRPr lang="en-GB" sz="1100" dirty="0">
              <a:latin typeface="Roboto" pitchFamily="2" charset="0"/>
              <a:ea typeface="Roboto" pitchFamily="2" charset="0"/>
            </a:endParaRPr>
          </a:p>
        </p:txBody>
      </p:sp>
    </p:spTree>
    <p:extLst>
      <p:ext uri="{BB962C8B-B14F-4D97-AF65-F5344CB8AC3E}">
        <p14:creationId xmlns:p14="http://schemas.microsoft.com/office/powerpoint/2010/main" val="377242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A9CE-836E-408D-8425-DBFA56026A1E}"/>
              </a:ext>
            </a:extLst>
          </p:cNvPr>
          <p:cNvSpPr>
            <a:spLocks noGrp="1"/>
          </p:cNvSpPr>
          <p:nvPr>
            <p:ph type="title"/>
          </p:nvPr>
        </p:nvSpPr>
        <p:spPr/>
        <p:txBody>
          <a:bodyPr/>
          <a:lstStyle/>
          <a:p>
            <a:endParaRPr lang="en-GB" noProof="0" dirty="0"/>
          </a:p>
        </p:txBody>
      </p:sp>
      <p:pic>
        <p:nvPicPr>
          <p:cNvPr id="4" name="Picture 3">
            <a:extLst>
              <a:ext uri="{FF2B5EF4-FFF2-40B4-BE49-F238E27FC236}">
                <a16:creationId xmlns:a16="http://schemas.microsoft.com/office/drawing/2014/main" id="{B16D1D27-5E5D-4431-972C-A010E9EA8658}"/>
              </a:ext>
            </a:extLst>
          </p:cNvPr>
          <p:cNvPicPr>
            <a:picLocks noChangeAspect="1"/>
          </p:cNvPicPr>
          <p:nvPr/>
        </p:nvPicPr>
        <p:blipFill>
          <a:blip r:embed="rId2"/>
          <a:stretch>
            <a:fillRect/>
          </a:stretch>
        </p:blipFill>
        <p:spPr>
          <a:xfrm>
            <a:off x="-79899" y="-13918"/>
            <a:ext cx="9223899" cy="5188443"/>
          </a:xfrm>
          <a:prstGeom prst="rect">
            <a:avLst/>
          </a:prstGeom>
        </p:spPr>
      </p:pic>
    </p:spTree>
    <p:extLst>
      <p:ext uri="{BB962C8B-B14F-4D97-AF65-F5344CB8AC3E}">
        <p14:creationId xmlns:p14="http://schemas.microsoft.com/office/powerpoint/2010/main" val="270193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1FABF4-40A8-496F-9D1D-99CEB3F4E49A}"/>
              </a:ext>
            </a:extLst>
          </p:cNvPr>
          <p:cNvPicPr>
            <a:picLocks noGrp="1" noChangeAspect="1"/>
          </p:cNvPicPr>
          <p:nvPr>
            <p:ph sz="quarter" idx="13"/>
          </p:nvPr>
        </p:nvPicPr>
        <p:blipFill>
          <a:blip r:embed="rId2"/>
          <a:stretch>
            <a:fillRect/>
          </a:stretch>
        </p:blipFill>
        <p:spPr>
          <a:xfrm>
            <a:off x="219723" y="72686"/>
            <a:ext cx="3748595" cy="4998128"/>
          </a:xfrm>
        </p:spPr>
      </p:pic>
      <p:pic>
        <p:nvPicPr>
          <p:cNvPr id="7" name="Picture 6">
            <a:extLst>
              <a:ext uri="{FF2B5EF4-FFF2-40B4-BE49-F238E27FC236}">
                <a16:creationId xmlns:a16="http://schemas.microsoft.com/office/drawing/2014/main" id="{A26D49C1-079E-45A5-BDDE-EB664BA82E1E}"/>
              </a:ext>
            </a:extLst>
          </p:cNvPr>
          <p:cNvPicPr>
            <a:picLocks noChangeAspect="1"/>
          </p:cNvPicPr>
          <p:nvPr/>
        </p:nvPicPr>
        <p:blipFill>
          <a:blip r:embed="rId3"/>
          <a:stretch>
            <a:fillRect/>
          </a:stretch>
        </p:blipFill>
        <p:spPr>
          <a:xfrm>
            <a:off x="4070667" y="72686"/>
            <a:ext cx="4983685" cy="3737764"/>
          </a:xfrm>
          <a:prstGeom prst="rect">
            <a:avLst/>
          </a:prstGeom>
        </p:spPr>
      </p:pic>
      <p:sp>
        <p:nvSpPr>
          <p:cNvPr id="8" name="Rectangle 7">
            <a:extLst>
              <a:ext uri="{FF2B5EF4-FFF2-40B4-BE49-F238E27FC236}">
                <a16:creationId xmlns:a16="http://schemas.microsoft.com/office/drawing/2014/main" id="{445864A6-9ECE-4AD3-AC94-935803A00E3C}"/>
              </a:ext>
            </a:extLst>
          </p:cNvPr>
          <p:cNvSpPr/>
          <p:nvPr/>
        </p:nvSpPr>
        <p:spPr>
          <a:xfrm>
            <a:off x="4063219" y="4276296"/>
            <a:ext cx="4861058" cy="692497"/>
          </a:xfrm>
          <a:prstGeom prst="rect">
            <a:avLst/>
          </a:prstGeom>
        </p:spPr>
        <p:txBody>
          <a:bodyPr wrap="square">
            <a:noAutofit/>
          </a:bodyPr>
          <a:lstStyle/>
          <a:p>
            <a:r>
              <a:rPr lang="lv-LV" sz="1800" b="1" dirty="0" err="1">
                <a:latin typeface="Roboto" pitchFamily="2" charset="0"/>
                <a:ea typeface="Roboto" pitchFamily="2" charset="0"/>
              </a:rPr>
              <a:t>Krievusala</a:t>
            </a:r>
            <a:r>
              <a:rPr lang="lv-LV" sz="1800" b="1" dirty="0">
                <a:latin typeface="Roboto" pitchFamily="2" charset="0"/>
                <a:ea typeface="Roboto" pitchFamily="2" charset="0"/>
              </a:rPr>
              <a:t> </a:t>
            </a:r>
            <a:r>
              <a:rPr lang="lv-LV" sz="1800" b="1" dirty="0" err="1">
                <a:latin typeface="Roboto" pitchFamily="2" charset="0"/>
                <a:ea typeface="Roboto" pitchFamily="2" charset="0"/>
              </a:rPr>
              <a:t>coal</a:t>
            </a:r>
            <a:r>
              <a:rPr lang="lv-LV" sz="1800" b="1" dirty="0">
                <a:latin typeface="Roboto" pitchFamily="2" charset="0"/>
                <a:ea typeface="Roboto" pitchFamily="2" charset="0"/>
              </a:rPr>
              <a:t> </a:t>
            </a:r>
            <a:r>
              <a:rPr lang="lv-LV" sz="1800" b="1" dirty="0" err="1">
                <a:latin typeface="Roboto" pitchFamily="2" charset="0"/>
                <a:ea typeface="Roboto" pitchFamily="2" charset="0"/>
              </a:rPr>
              <a:t>dust</a:t>
            </a:r>
            <a:r>
              <a:rPr lang="lv-LV" sz="1800" b="1" dirty="0">
                <a:latin typeface="Roboto" pitchFamily="2" charset="0"/>
                <a:ea typeface="Roboto" pitchFamily="2" charset="0"/>
              </a:rPr>
              <a:t> </a:t>
            </a:r>
            <a:r>
              <a:rPr lang="lv-LV" sz="1800" b="1" dirty="0" err="1">
                <a:latin typeface="Roboto" pitchFamily="2" charset="0"/>
                <a:ea typeface="Roboto" pitchFamily="2" charset="0"/>
              </a:rPr>
              <a:t>at</a:t>
            </a:r>
            <a:r>
              <a:rPr lang="lv-LV" sz="1800" b="1" dirty="0">
                <a:latin typeface="Roboto" pitchFamily="2" charset="0"/>
                <a:ea typeface="Roboto" pitchFamily="2" charset="0"/>
              </a:rPr>
              <a:t> Rīga port</a:t>
            </a:r>
            <a:r>
              <a:rPr lang="lv-LV" sz="1800" dirty="0">
                <a:latin typeface="Roboto" pitchFamily="2" charset="0"/>
                <a:ea typeface="Roboto" pitchFamily="2" charset="0"/>
              </a:rPr>
              <a:t>, 2019.03.27.</a:t>
            </a:r>
            <a:br>
              <a:rPr lang="lv-LV" sz="1050" dirty="0">
                <a:latin typeface="Roboto" pitchFamily="2" charset="0"/>
                <a:ea typeface="Roboto" pitchFamily="2" charset="0"/>
              </a:rPr>
            </a:br>
            <a:r>
              <a:rPr lang="lv-LV" sz="1050" dirty="0">
                <a:latin typeface="Roboto" pitchFamily="2" charset="0"/>
                <a:ea typeface="Roboto" pitchFamily="2" charset="0"/>
                <a:hlinkClick r:id="rId4"/>
              </a:rPr>
              <a:t>https://www.facebook.com/bolderajas.grupa/posts/2064516426979761</a:t>
            </a:r>
            <a:r>
              <a:rPr lang="lv-LV" sz="1050" dirty="0">
                <a:latin typeface="Roboto" pitchFamily="2" charset="0"/>
                <a:ea typeface="Roboto" pitchFamily="2" charset="0"/>
              </a:rPr>
              <a:t>, </a:t>
            </a:r>
            <a:r>
              <a:rPr lang="lv-LV" sz="1050" dirty="0" err="1">
                <a:latin typeface="Roboto" pitchFamily="2" charset="0"/>
                <a:ea typeface="Roboto" pitchFamily="2" charset="0"/>
              </a:rPr>
              <a:t>acc</a:t>
            </a:r>
            <a:r>
              <a:rPr lang="lv-LV" sz="1050" dirty="0">
                <a:latin typeface="Roboto" pitchFamily="2" charset="0"/>
                <a:ea typeface="Roboto" pitchFamily="2" charset="0"/>
              </a:rPr>
              <a:t>. 2019.04.15.</a:t>
            </a:r>
          </a:p>
        </p:txBody>
      </p:sp>
    </p:spTree>
    <p:extLst>
      <p:ext uri="{BB962C8B-B14F-4D97-AF65-F5344CB8AC3E}">
        <p14:creationId xmlns:p14="http://schemas.microsoft.com/office/powerpoint/2010/main" val="235533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5CAFF-EC6D-4DED-88BA-CA7E1FA23726}"/>
              </a:ext>
            </a:extLst>
          </p:cNvPr>
          <p:cNvSpPr>
            <a:spLocks noGrp="1"/>
          </p:cNvSpPr>
          <p:nvPr>
            <p:ph type="body" idx="1"/>
          </p:nvPr>
        </p:nvSpPr>
        <p:spPr>
          <a:xfrm>
            <a:off x="983410" y="1388853"/>
            <a:ext cx="7177179" cy="3180022"/>
          </a:xfrm>
        </p:spPr>
        <p:txBody>
          <a:bodyPr/>
          <a:lstStyle/>
          <a:p>
            <a:pPr marL="0" indent="0" algn="just">
              <a:lnSpc>
                <a:spcPct val="100000"/>
              </a:lnSpc>
              <a:spcAft>
                <a:spcPts val="1800"/>
              </a:spcAft>
              <a:buNone/>
            </a:pPr>
            <a:r>
              <a:rPr lang="en-GB" sz="2200" noProof="0" dirty="0">
                <a:solidFill>
                  <a:schemeClr val="tx1"/>
                </a:solidFill>
                <a:latin typeface="Roboto" pitchFamily="2" charset="0"/>
                <a:ea typeface="Roboto" pitchFamily="2" charset="0"/>
              </a:rPr>
              <a:t>Snowball sampling (nonprobability)</a:t>
            </a:r>
            <a:r>
              <a:rPr lang="lv-LV" sz="2200" noProof="0" dirty="0">
                <a:solidFill>
                  <a:schemeClr val="tx1"/>
                </a:solidFill>
                <a:latin typeface="Roboto" pitchFamily="2" charset="0"/>
                <a:ea typeface="Roboto" pitchFamily="2" charset="0"/>
              </a:rPr>
              <a:t>.</a:t>
            </a:r>
            <a:endParaRPr lang="en-GB" sz="2200" noProof="0" dirty="0">
              <a:solidFill>
                <a:schemeClr val="tx1"/>
              </a:solidFill>
              <a:latin typeface="Roboto" pitchFamily="2" charset="0"/>
              <a:ea typeface="Roboto" pitchFamily="2" charset="0"/>
            </a:endParaRPr>
          </a:p>
          <a:p>
            <a:pPr marL="0" indent="0" algn="just">
              <a:lnSpc>
                <a:spcPct val="100000"/>
              </a:lnSpc>
              <a:spcAft>
                <a:spcPts val="1800"/>
              </a:spcAft>
              <a:buNone/>
            </a:pPr>
            <a:r>
              <a:rPr lang="en-GB" sz="2200" i="1" noProof="0" dirty="0" err="1">
                <a:solidFill>
                  <a:schemeClr val="tx1"/>
                </a:solidFill>
                <a:latin typeface="Roboto" pitchFamily="2" charset="0"/>
                <a:ea typeface="Roboto" pitchFamily="2" charset="0"/>
              </a:rPr>
              <a:t>LimeSurvey</a:t>
            </a:r>
            <a:r>
              <a:rPr lang="en-GB" sz="2200" noProof="0" dirty="0">
                <a:solidFill>
                  <a:schemeClr val="tx1"/>
                </a:solidFill>
                <a:latin typeface="Roboto" pitchFamily="2" charset="0"/>
                <a:ea typeface="Roboto" pitchFamily="2" charset="0"/>
              </a:rPr>
              <a:t> tool, questionnaires in Latvian and Russian, separate survey for each neighbourhood</a:t>
            </a:r>
            <a:r>
              <a:rPr lang="lv-LV" sz="2200" noProof="0" dirty="0">
                <a:solidFill>
                  <a:schemeClr val="tx1"/>
                </a:solidFill>
                <a:latin typeface="Roboto" pitchFamily="2" charset="0"/>
                <a:ea typeface="Roboto" pitchFamily="2" charset="0"/>
              </a:rPr>
              <a:t>.</a:t>
            </a:r>
            <a:endParaRPr lang="en-GB" sz="2200" noProof="0" dirty="0">
              <a:solidFill>
                <a:schemeClr val="tx1"/>
              </a:solidFill>
              <a:latin typeface="Roboto" pitchFamily="2" charset="0"/>
              <a:ea typeface="Roboto" pitchFamily="2" charset="0"/>
            </a:endParaRPr>
          </a:p>
          <a:p>
            <a:pPr marL="0" indent="0" algn="just">
              <a:lnSpc>
                <a:spcPct val="100000"/>
              </a:lnSpc>
              <a:spcAft>
                <a:spcPts val="1800"/>
              </a:spcAft>
              <a:buNone/>
            </a:pPr>
            <a:r>
              <a:rPr lang="en-GB" sz="2200" noProof="0" dirty="0">
                <a:solidFill>
                  <a:schemeClr val="tx1"/>
                </a:solidFill>
                <a:latin typeface="Roboto" pitchFamily="2" charset="0"/>
                <a:ea typeface="Roboto" pitchFamily="2" charset="0"/>
              </a:rPr>
              <a:t>~35 questions on: bonds w/ the </a:t>
            </a:r>
            <a:r>
              <a:rPr lang="en-GB" sz="2200" noProof="0" dirty="0" err="1">
                <a:solidFill>
                  <a:schemeClr val="tx1"/>
                </a:solidFill>
                <a:latin typeface="Roboto" pitchFamily="2" charset="0"/>
                <a:ea typeface="Roboto" pitchFamily="2" charset="0"/>
              </a:rPr>
              <a:t>neighbo</a:t>
            </a:r>
            <a:r>
              <a:rPr lang="lv-LV" sz="2200" noProof="0" dirty="0">
                <a:solidFill>
                  <a:schemeClr val="tx1"/>
                </a:solidFill>
                <a:latin typeface="Roboto" pitchFamily="2" charset="0"/>
                <a:ea typeface="Roboto" pitchFamily="2" charset="0"/>
              </a:rPr>
              <a:t>u</a:t>
            </a:r>
            <a:r>
              <a:rPr lang="en-GB" sz="2200" noProof="0" dirty="0" err="1">
                <a:solidFill>
                  <a:schemeClr val="tx1"/>
                </a:solidFill>
                <a:latin typeface="Roboto" pitchFamily="2" charset="0"/>
                <a:ea typeface="Roboto" pitchFamily="2" charset="0"/>
              </a:rPr>
              <a:t>rhood</a:t>
            </a:r>
            <a:r>
              <a:rPr lang="en-GB" sz="2200" noProof="0" dirty="0">
                <a:solidFill>
                  <a:schemeClr val="tx1"/>
                </a:solidFill>
                <a:latin typeface="Roboto" pitchFamily="2" charset="0"/>
                <a:ea typeface="Roboto" pitchFamily="2" charset="0"/>
              </a:rPr>
              <a:t>, involvement in </a:t>
            </a:r>
            <a:r>
              <a:rPr lang="en-GB" sz="2200" noProof="0" dirty="0" err="1">
                <a:solidFill>
                  <a:schemeClr val="tx1"/>
                </a:solidFill>
                <a:latin typeface="Roboto" pitchFamily="2" charset="0"/>
                <a:ea typeface="Roboto" pitchFamily="2" charset="0"/>
              </a:rPr>
              <a:t>neighbo</a:t>
            </a:r>
            <a:r>
              <a:rPr lang="lv-LV" sz="2200" noProof="0" dirty="0">
                <a:solidFill>
                  <a:schemeClr val="tx1"/>
                </a:solidFill>
                <a:latin typeface="Roboto" pitchFamily="2" charset="0"/>
                <a:ea typeface="Roboto" pitchFamily="2" charset="0"/>
              </a:rPr>
              <a:t>u</a:t>
            </a:r>
            <a:r>
              <a:rPr lang="en-GB" sz="2200" noProof="0" dirty="0" err="1">
                <a:solidFill>
                  <a:schemeClr val="tx1"/>
                </a:solidFill>
                <a:latin typeface="Roboto" pitchFamily="2" charset="0"/>
                <a:ea typeface="Roboto" pitchFamily="2" charset="0"/>
              </a:rPr>
              <a:t>rhood</a:t>
            </a:r>
            <a:r>
              <a:rPr lang="en-GB" sz="2200" noProof="0" dirty="0">
                <a:solidFill>
                  <a:schemeClr val="tx1"/>
                </a:solidFill>
                <a:latin typeface="Roboto" pitchFamily="2" charset="0"/>
                <a:ea typeface="Roboto" pitchFamily="2" charset="0"/>
              </a:rPr>
              <a:t> activities, assessment of port activities and environmental issues</a:t>
            </a:r>
            <a:r>
              <a:rPr lang="lv-LV" sz="2200" noProof="0" dirty="0">
                <a:solidFill>
                  <a:schemeClr val="tx1"/>
                </a:solidFill>
                <a:latin typeface="Roboto" pitchFamily="2" charset="0"/>
                <a:ea typeface="Roboto" pitchFamily="2" charset="0"/>
              </a:rPr>
              <a:t>.</a:t>
            </a:r>
          </a:p>
          <a:p>
            <a:pPr marL="0" indent="0" algn="just">
              <a:lnSpc>
                <a:spcPct val="100000"/>
              </a:lnSpc>
              <a:spcAft>
                <a:spcPts val="1800"/>
              </a:spcAft>
              <a:buNone/>
            </a:pPr>
            <a:r>
              <a:rPr lang="lv-LV" sz="2200" noProof="0" dirty="0">
                <a:solidFill>
                  <a:schemeClr val="tx1"/>
                </a:solidFill>
                <a:latin typeface="Roboto" pitchFamily="2" charset="0"/>
                <a:ea typeface="Roboto" pitchFamily="2" charset="0"/>
              </a:rPr>
              <a:t>A</a:t>
            </a:r>
            <a:r>
              <a:rPr lang="en-GB" sz="2200" noProof="0" dirty="0" err="1">
                <a:solidFill>
                  <a:schemeClr val="tx1"/>
                </a:solidFill>
                <a:latin typeface="Roboto" pitchFamily="2" charset="0"/>
                <a:ea typeface="Roboto" pitchFamily="2" charset="0"/>
              </a:rPr>
              <a:t>ve</a:t>
            </a:r>
            <a:r>
              <a:rPr lang="lv-LV" sz="2200" noProof="0" dirty="0" err="1">
                <a:solidFill>
                  <a:schemeClr val="tx1"/>
                </a:solidFill>
                <a:latin typeface="Roboto" pitchFamily="2" charset="0"/>
                <a:ea typeface="Roboto" pitchFamily="2" charset="0"/>
              </a:rPr>
              <a:t>rage</a:t>
            </a:r>
            <a:r>
              <a:rPr lang="en-GB" sz="2200" noProof="0" dirty="0">
                <a:solidFill>
                  <a:schemeClr val="tx1"/>
                </a:solidFill>
                <a:latin typeface="Roboto" pitchFamily="2" charset="0"/>
                <a:ea typeface="Roboto" pitchFamily="2" charset="0"/>
              </a:rPr>
              <a:t> 22 min..</a:t>
            </a:r>
          </a:p>
        </p:txBody>
      </p:sp>
      <p:sp>
        <p:nvSpPr>
          <p:cNvPr id="7" name="Title 1">
            <a:extLst>
              <a:ext uri="{FF2B5EF4-FFF2-40B4-BE49-F238E27FC236}">
                <a16:creationId xmlns:a16="http://schemas.microsoft.com/office/drawing/2014/main" id="{1674F62F-49F5-4A24-99E8-164576A0148E}"/>
              </a:ext>
            </a:extLst>
          </p:cNvPr>
          <p:cNvSpPr txBox="1">
            <a:spLocks/>
          </p:cNvSpPr>
          <p:nvPr/>
        </p:nvSpPr>
        <p:spPr>
          <a:xfrm>
            <a:off x="685095" y="310748"/>
            <a:ext cx="8036211" cy="629531"/>
          </a:xfrm>
          <a:prstGeom prst="rect">
            <a:avLst/>
          </a:prstGeom>
          <a:noFill/>
          <a:ln>
            <a:solidFill>
              <a:srgbClr val="00B0F0"/>
            </a:solid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lv-LV" b="1" dirty="0">
                <a:latin typeface="Roboto" pitchFamily="2" charset="0"/>
                <a:ea typeface="Roboto" pitchFamily="2" charset="0"/>
              </a:rPr>
              <a:t>Internet survey of target Rīga </a:t>
            </a:r>
            <a:r>
              <a:rPr lang="lv-LV" b="1" dirty="0" err="1">
                <a:latin typeface="Roboto" pitchFamily="2" charset="0"/>
                <a:ea typeface="Roboto" pitchFamily="2" charset="0"/>
              </a:rPr>
              <a:t>neighborhoods</a:t>
            </a:r>
            <a:r>
              <a:rPr lang="lv-LV" sz="2100" b="1" dirty="0">
                <a:latin typeface="Roboto" pitchFamily="2" charset="0"/>
                <a:ea typeface="Roboto" pitchFamily="2" charset="0"/>
              </a:rPr>
              <a:t>, 1</a:t>
            </a:r>
            <a:endParaRPr lang="lv-LV" dirty="0">
              <a:latin typeface="Roboto" pitchFamily="2" charset="0"/>
              <a:ea typeface="Roboto" pitchFamily="2" charset="0"/>
            </a:endParaRPr>
          </a:p>
        </p:txBody>
      </p:sp>
    </p:spTree>
    <p:extLst>
      <p:ext uri="{BB962C8B-B14F-4D97-AF65-F5344CB8AC3E}">
        <p14:creationId xmlns:p14="http://schemas.microsoft.com/office/powerpoint/2010/main" val="169034044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8498</TotalTime>
  <Words>1485</Words>
  <Application>Microsoft Office PowerPoint</Application>
  <PresentationFormat>On-screen Show (16:9)</PresentationFormat>
  <Paragraphs>132</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Roboto</vt:lpstr>
      <vt:lpstr>Roboto Light</vt:lpstr>
      <vt:lpstr>Simple Light</vt:lpstr>
      <vt:lpstr>Coexisting Alongside the Port with Tangible Burdens and Invisible Risks</vt:lpstr>
      <vt:lpstr>Research questions (and context)</vt:lpstr>
      <vt:lpstr>Research project «Living Next to the Port: Eco-Narratives, Local Histories and Environmental Activism in the Daugava Delta» (2018-2021)</vt:lpstr>
      <vt:lpstr>Objectives of the project «Living Next to the Port»</vt:lpstr>
      <vt:lpstr>Rīga City   Freeport of Rīga [black]  Neighbourhoods [pink]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Krauklis Rutains</cp:lastModifiedBy>
  <cp:revision>71</cp:revision>
  <dcterms:modified xsi:type="dcterms:W3CDTF">2019-08-25T15:08:18Z</dcterms:modified>
</cp:coreProperties>
</file>