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63" r:id="rId2"/>
    <p:sldId id="257" r:id="rId3"/>
    <p:sldId id="264" r:id="rId4"/>
    <p:sldId id="265" r:id="rId5"/>
    <p:sldId id="266" r:id="rId6"/>
    <p:sldId id="267" r:id="rId7"/>
    <p:sldId id="283" r:id="rId8"/>
    <p:sldId id="268" r:id="rId9"/>
    <p:sldId id="278" r:id="rId10"/>
    <p:sldId id="284" r:id="rId11"/>
    <p:sldId id="279" r:id="rId12"/>
    <p:sldId id="285" r:id="rId13"/>
    <p:sldId id="280" r:id="rId14"/>
    <p:sldId id="286" r:id="rId15"/>
    <p:sldId id="272" r:id="rId16"/>
    <p:sldId id="281" r:id="rId17"/>
    <p:sldId id="282" r:id="rId18"/>
    <p:sldId id="275" r:id="rId19"/>
    <p:sldId id="277" r:id="rId20"/>
    <p:sldId id="262"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AE8"/>
    <a:srgbClr val="207EA8"/>
    <a:srgbClr val="29A1D5"/>
    <a:srgbClr val="AED579"/>
    <a:srgbClr val="CFE6B0"/>
    <a:srgbClr val="F4F9ED"/>
    <a:srgbClr val="E3F0D0"/>
    <a:srgbClr val="FBFDF9"/>
    <a:srgbClr val="E5F1D3"/>
    <a:srgbClr val="E8F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snapToGrid="0">
      <p:cViewPr varScale="1">
        <p:scale>
          <a:sx n="86" d="100"/>
          <a:sy n="86" d="100"/>
        </p:scale>
        <p:origin x="1517" y="48"/>
      </p:cViewPr>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70C04-FCBC-48E5-8F33-4832D6CBF39F}" type="datetimeFigureOut">
              <a:rPr lang="fr-FR" smtClean="0"/>
              <a:t>17/10/2019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83B389-1DB3-40E6-A0C7-CEB2FE66C86B}" type="slidenum">
              <a:rPr lang="fr-FR" smtClean="0"/>
              <a:t>‹N°›</a:t>
            </a:fld>
            <a:endParaRPr lang="fr-FR"/>
          </a:p>
        </p:txBody>
      </p:sp>
    </p:spTree>
    <p:extLst>
      <p:ext uri="{BB962C8B-B14F-4D97-AF65-F5344CB8AC3E}">
        <p14:creationId xmlns:p14="http://schemas.microsoft.com/office/powerpoint/2010/main" val="1988002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227F5-1DFD-4F91-BF60-3DD4AD72D27A}" type="datetimeFigureOut">
              <a:rPr lang="fr-FR" smtClean="0"/>
              <a:t>17/10/2019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7ACFC-59D9-45A4-A1C4-F17ACB72DA8E}" type="slidenum">
              <a:rPr lang="fr-FR" smtClean="0"/>
              <a:t>‹N°›</a:t>
            </a:fld>
            <a:endParaRPr lang="fr-FR"/>
          </a:p>
        </p:txBody>
      </p:sp>
    </p:spTree>
    <p:extLst>
      <p:ext uri="{BB962C8B-B14F-4D97-AF65-F5344CB8AC3E}">
        <p14:creationId xmlns:p14="http://schemas.microsoft.com/office/powerpoint/2010/main" val="222883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437ACFC-59D9-45A4-A1C4-F17ACB72DA8E}" type="slidenum">
              <a:rPr lang="fr-FR" smtClean="0"/>
              <a:t>20</a:t>
            </a:fld>
            <a:endParaRPr lang="fr-FR"/>
          </a:p>
        </p:txBody>
      </p:sp>
    </p:spTree>
    <p:extLst>
      <p:ext uri="{BB962C8B-B14F-4D97-AF65-F5344CB8AC3E}">
        <p14:creationId xmlns:p14="http://schemas.microsoft.com/office/powerpoint/2010/main" val="191205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1E300C-1E20-4788-AD13-F20140814BB0}" type="slidenum">
              <a:rPr lang="fr-FR" smtClean="0"/>
              <a:t>‹N°›</a:t>
            </a:fld>
            <a:endParaRPr lang="fr-FR"/>
          </a:p>
        </p:txBody>
      </p:sp>
    </p:spTree>
    <p:extLst>
      <p:ext uri="{BB962C8B-B14F-4D97-AF65-F5344CB8AC3E}">
        <p14:creationId xmlns:p14="http://schemas.microsoft.com/office/powerpoint/2010/main" val="364761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2678087-772C-42E3-85C3-9782CC78ABF0}" type="datetime1">
              <a:rPr lang="fr-FR" smtClean="0"/>
              <a:t>17/10/2019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1E300C-1E20-4788-AD13-F20140814BB0}" type="slidenum">
              <a:rPr lang="fr-FR" smtClean="0"/>
              <a:t>‹N°›</a:t>
            </a:fld>
            <a:endParaRPr lang="fr-FR"/>
          </a:p>
        </p:txBody>
      </p:sp>
    </p:spTree>
    <p:extLst>
      <p:ext uri="{BB962C8B-B14F-4D97-AF65-F5344CB8AC3E}">
        <p14:creationId xmlns:p14="http://schemas.microsoft.com/office/powerpoint/2010/main" val="340998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5CA06A-854C-4248-9841-E60214B262B3}" type="datetime1">
              <a:rPr lang="fr-FR" smtClean="0"/>
              <a:t>17/10/2019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1E300C-1E20-4788-AD13-F20140814BB0}" type="slidenum">
              <a:rPr lang="fr-FR" smtClean="0"/>
              <a:t>‹N°›</a:t>
            </a:fld>
            <a:endParaRPr lang="fr-FR"/>
          </a:p>
        </p:txBody>
      </p:sp>
    </p:spTree>
    <p:extLst>
      <p:ext uri="{BB962C8B-B14F-4D97-AF65-F5344CB8AC3E}">
        <p14:creationId xmlns:p14="http://schemas.microsoft.com/office/powerpoint/2010/main" val="64656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DEBE96-EA4F-4804-9309-1E6EB4C98801}" type="datetime1">
              <a:rPr lang="fr-FR" smtClean="0"/>
              <a:t>17/10/2019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1E300C-1E20-4788-AD13-F20140814BB0}" type="slidenum">
              <a:rPr lang="fr-FR" smtClean="0"/>
              <a:t>‹N°›</a:t>
            </a:fld>
            <a:endParaRPr lang="fr-FR"/>
          </a:p>
        </p:txBody>
      </p:sp>
    </p:spTree>
    <p:extLst>
      <p:ext uri="{BB962C8B-B14F-4D97-AF65-F5344CB8AC3E}">
        <p14:creationId xmlns:p14="http://schemas.microsoft.com/office/powerpoint/2010/main" val="88185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6" name="Slide Number Placeholder 5"/>
          <p:cNvSpPr>
            <a:spLocks noGrp="1"/>
          </p:cNvSpPr>
          <p:nvPr>
            <p:ph type="sldNum" sz="quarter" idx="12"/>
          </p:nvPr>
        </p:nvSpPr>
        <p:spPr/>
        <p:txBody>
          <a:bodyPr/>
          <a:lstStyle/>
          <a:p>
            <a:fld id="{D11E300C-1E20-4788-AD13-F20140814BB0}" type="slidenum">
              <a:rPr lang="fr-FR" smtClean="0"/>
              <a:t>‹N°›</a:t>
            </a:fld>
            <a:endParaRPr lang="fr-FR"/>
          </a:p>
        </p:txBody>
      </p:sp>
    </p:spTree>
    <p:extLst>
      <p:ext uri="{BB962C8B-B14F-4D97-AF65-F5344CB8AC3E}">
        <p14:creationId xmlns:p14="http://schemas.microsoft.com/office/powerpoint/2010/main" val="119957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1E300C-1E20-4788-AD13-F20140814BB0}" type="slidenum">
              <a:rPr lang="fr-FR" smtClean="0"/>
              <a:t>‹N°›</a:t>
            </a:fld>
            <a:endParaRPr lang="fr-FR"/>
          </a:p>
        </p:txBody>
      </p:sp>
    </p:spTree>
    <p:extLst>
      <p:ext uri="{BB962C8B-B14F-4D97-AF65-F5344CB8AC3E}">
        <p14:creationId xmlns:p14="http://schemas.microsoft.com/office/powerpoint/2010/main" val="305983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D4887C8-A338-4907-96C2-5EAF8F6CE47F}" type="datetime1">
              <a:rPr lang="fr-FR" smtClean="0"/>
              <a:t>17/10/2019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11E300C-1E20-4788-AD13-F20140814BB0}" type="slidenum">
              <a:rPr lang="fr-FR" smtClean="0"/>
              <a:t>‹N°›</a:t>
            </a:fld>
            <a:endParaRPr lang="fr-FR"/>
          </a:p>
        </p:txBody>
      </p:sp>
    </p:spTree>
    <p:extLst>
      <p:ext uri="{BB962C8B-B14F-4D97-AF65-F5344CB8AC3E}">
        <p14:creationId xmlns:p14="http://schemas.microsoft.com/office/powerpoint/2010/main" val="426160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0C0203A-8F25-4640-AD7F-6AF211F41CC9}" type="datetime1">
              <a:rPr lang="fr-FR" smtClean="0"/>
              <a:t>17/10/2019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11E300C-1E20-4788-AD13-F20140814BB0}" type="slidenum">
              <a:rPr lang="fr-FR" smtClean="0"/>
              <a:t>‹N°›</a:t>
            </a:fld>
            <a:endParaRPr lang="fr-FR"/>
          </a:p>
        </p:txBody>
      </p:sp>
    </p:spTree>
    <p:extLst>
      <p:ext uri="{BB962C8B-B14F-4D97-AF65-F5344CB8AC3E}">
        <p14:creationId xmlns:p14="http://schemas.microsoft.com/office/powerpoint/2010/main" val="262610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06E9B72-CAB2-4251-BA89-42FF089C3ED6}" type="datetime1">
              <a:rPr lang="fr-FR" smtClean="0"/>
              <a:t>17/10/2019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11E300C-1E20-4788-AD13-F20140814BB0}" type="slidenum">
              <a:rPr lang="fr-FR" smtClean="0"/>
              <a:t>‹N°›</a:t>
            </a:fld>
            <a:endParaRPr lang="fr-FR"/>
          </a:p>
        </p:txBody>
      </p:sp>
    </p:spTree>
    <p:extLst>
      <p:ext uri="{BB962C8B-B14F-4D97-AF65-F5344CB8AC3E}">
        <p14:creationId xmlns:p14="http://schemas.microsoft.com/office/powerpoint/2010/main" val="269252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1B4E3B4-6A46-4415-8F82-0356360B6749}" type="datetime1">
              <a:rPr lang="fr-FR" smtClean="0"/>
              <a:t>17/10/2019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1E300C-1E20-4788-AD13-F20140814BB0}" type="slidenum">
              <a:rPr lang="fr-FR" smtClean="0"/>
              <a:t>‹N°›</a:t>
            </a:fld>
            <a:endParaRPr lang="fr-FR"/>
          </a:p>
        </p:txBody>
      </p:sp>
    </p:spTree>
    <p:extLst>
      <p:ext uri="{BB962C8B-B14F-4D97-AF65-F5344CB8AC3E}">
        <p14:creationId xmlns:p14="http://schemas.microsoft.com/office/powerpoint/2010/main" val="228444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FF6B24D-D052-4406-8C5B-49DB41D815C6}" type="datetime1">
              <a:rPr lang="fr-FR" smtClean="0"/>
              <a:t>17/10/2019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1E300C-1E20-4788-AD13-F20140814BB0}" type="slidenum">
              <a:rPr lang="fr-FR" smtClean="0"/>
              <a:t>‹N°›</a:t>
            </a:fld>
            <a:endParaRPr lang="fr-FR"/>
          </a:p>
        </p:txBody>
      </p:sp>
    </p:spTree>
    <p:extLst>
      <p:ext uri="{BB962C8B-B14F-4D97-AF65-F5344CB8AC3E}">
        <p14:creationId xmlns:p14="http://schemas.microsoft.com/office/powerpoint/2010/main" val="328477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E300C-1E20-4788-AD13-F20140814BB0}" type="slidenum">
              <a:rPr lang="fr-FR" smtClean="0"/>
              <a:t>‹N°›</a:t>
            </a:fld>
            <a:endParaRPr lang="fr-FR"/>
          </a:p>
        </p:txBody>
      </p:sp>
    </p:spTree>
    <p:extLst>
      <p:ext uri="{BB962C8B-B14F-4D97-AF65-F5344CB8AC3E}">
        <p14:creationId xmlns:p14="http://schemas.microsoft.com/office/powerpoint/2010/main" val="629456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gif"/><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551333" y="3142273"/>
            <a:ext cx="8187982" cy="3559047"/>
            <a:chOff x="174138" y="3203845"/>
            <a:chExt cx="8187982" cy="3559047"/>
          </a:xfrm>
        </p:grpSpPr>
        <p:sp>
          <p:nvSpPr>
            <p:cNvPr id="2" name="Rectangle 1"/>
            <p:cNvSpPr/>
            <p:nvPr/>
          </p:nvSpPr>
          <p:spPr>
            <a:xfrm>
              <a:off x="427010" y="4637924"/>
              <a:ext cx="180000" cy="19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32768" y="488558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29895" y="51242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35653" y="5604455"/>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44262" y="5847951"/>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80641" y="488558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677768" y="51242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677773" y="5365795"/>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683526" y="5604455"/>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442330" y="6092062"/>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922751" y="488558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928509" y="51242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925636" y="536290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925641" y="5604455"/>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931394" y="5843115"/>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940003" y="6086611"/>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687828" y="584958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174648" y="5142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180406" y="53811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1177538" y="586132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1183291" y="60999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428279" y="53811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425406" y="561977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1425411" y="5861320"/>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1431164" y="60999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1183291" y="6582892"/>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1670389" y="5381109"/>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1676147" y="561977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673274" y="585843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1673279" y="60999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1687641" y="658213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1938133" y="5381112"/>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1935260" y="561977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1935265" y="5861320"/>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1941018" y="609998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441411" y="658213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2183133" y="561977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2183138" y="586132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2188891" y="609998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1941018" y="6582892"/>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677768" y="657477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4936474" y="657920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2431001" y="5858432"/>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2431006" y="609998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2445368" y="658213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7684136" y="6326781"/>
              <a:ext cx="180000" cy="198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5184347" y="583996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5181474" y="607862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2683066" y="586856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5432220" y="58399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5429347" y="607862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5437955" y="657920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2684622" y="6096826"/>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5674330" y="583996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5680088" y="6078624"/>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5677220" y="6558832"/>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3180373" y="5832975"/>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p:cNvSpPr/>
            <p:nvPr/>
          </p:nvSpPr>
          <p:spPr>
            <a:xfrm>
              <a:off x="3188982" y="607647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2936807" y="5839442"/>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5926227" y="6096826"/>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87"/>
            <p:cNvSpPr/>
            <p:nvPr/>
          </p:nvSpPr>
          <p:spPr>
            <a:xfrm>
              <a:off x="5929112" y="657414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p:cNvSpPr/>
            <p:nvPr/>
          </p:nvSpPr>
          <p:spPr>
            <a:xfrm>
              <a:off x="3426517" y="5851180"/>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p:cNvSpPr/>
            <p:nvPr/>
          </p:nvSpPr>
          <p:spPr>
            <a:xfrm>
              <a:off x="3432270" y="608984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p:cNvSpPr/>
            <p:nvPr/>
          </p:nvSpPr>
          <p:spPr>
            <a:xfrm>
              <a:off x="6179858" y="6335489"/>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nvSpPr>
          <p:spPr>
            <a:xfrm>
              <a:off x="6176985" y="657414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3680143" y="608984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3432270" y="6572752"/>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6442374" y="6332960"/>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6427726" y="657414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3922258" y="608984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6689712" y="6335489"/>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p:cNvSpPr/>
            <p:nvPr/>
          </p:nvSpPr>
          <p:spPr>
            <a:xfrm>
              <a:off x="6686839" y="657414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Rectangle 107"/>
            <p:cNvSpPr/>
            <p:nvPr/>
          </p:nvSpPr>
          <p:spPr>
            <a:xfrm>
              <a:off x="4189997" y="6089840"/>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p:cNvSpPr/>
            <p:nvPr/>
          </p:nvSpPr>
          <p:spPr>
            <a:xfrm>
              <a:off x="2674543" y="657199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p:cNvSpPr/>
            <p:nvPr/>
          </p:nvSpPr>
          <p:spPr>
            <a:xfrm>
              <a:off x="6934712" y="657414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Rectangle 112"/>
            <p:cNvSpPr/>
            <p:nvPr/>
          </p:nvSpPr>
          <p:spPr>
            <a:xfrm>
              <a:off x="4437870" y="608984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p:cNvSpPr/>
            <p:nvPr/>
          </p:nvSpPr>
          <p:spPr>
            <a:xfrm>
              <a:off x="4184244" y="6575463"/>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114"/>
            <p:cNvSpPr/>
            <p:nvPr/>
          </p:nvSpPr>
          <p:spPr>
            <a:xfrm>
              <a:off x="2925916" y="6576401"/>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115"/>
            <p:cNvSpPr/>
            <p:nvPr/>
          </p:nvSpPr>
          <p:spPr>
            <a:xfrm>
              <a:off x="7185453" y="6334967"/>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p:cNvSpPr/>
            <p:nvPr/>
          </p:nvSpPr>
          <p:spPr>
            <a:xfrm>
              <a:off x="4679985" y="608984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119"/>
            <p:cNvSpPr/>
            <p:nvPr/>
          </p:nvSpPr>
          <p:spPr>
            <a:xfrm>
              <a:off x="4694359" y="657199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Rectangle 121"/>
            <p:cNvSpPr/>
            <p:nvPr/>
          </p:nvSpPr>
          <p:spPr>
            <a:xfrm>
              <a:off x="6183882" y="60861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Rectangle 122"/>
            <p:cNvSpPr/>
            <p:nvPr/>
          </p:nvSpPr>
          <p:spPr>
            <a:xfrm>
              <a:off x="6176985" y="5828344"/>
              <a:ext cx="180000" cy="19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Rectangle 123"/>
            <p:cNvSpPr/>
            <p:nvPr/>
          </p:nvSpPr>
          <p:spPr>
            <a:xfrm>
              <a:off x="6431755" y="5341822"/>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p:cNvSpPr/>
            <p:nvPr/>
          </p:nvSpPr>
          <p:spPr>
            <a:xfrm>
              <a:off x="6428882" y="558048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Rectangle 125"/>
            <p:cNvSpPr/>
            <p:nvPr/>
          </p:nvSpPr>
          <p:spPr>
            <a:xfrm>
              <a:off x="6428887" y="5822030"/>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Rectangle 126"/>
            <p:cNvSpPr/>
            <p:nvPr/>
          </p:nvSpPr>
          <p:spPr>
            <a:xfrm>
              <a:off x="6442374" y="60861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Rectangle 127"/>
            <p:cNvSpPr/>
            <p:nvPr/>
          </p:nvSpPr>
          <p:spPr>
            <a:xfrm>
              <a:off x="6679628" y="534182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Rectangle 128"/>
            <p:cNvSpPr/>
            <p:nvPr/>
          </p:nvSpPr>
          <p:spPr>
            <a:xfrm>
              <a:off x="6676755" y="558048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Rectangle 129"/>
            <p:cNvSpPr/>
            <p:nvPr/>
          </p:nvSpPr>
          <p:spPr>
            <a:xfrm>
              <a:off x="6676760" y="582203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p:cNvSpPr/>
            <p:nvPr/>
          </p:nvSpPr>
          <p:spPr>
            <a:xfrm>
              <a:off x="6682805" y="60861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Rectangle 131"/>
            <p:cNvSpPr/>
            <p:nvPr/>
          </p:nvSpPr>
          <p:spPr>
            <a:xfrm>
              <a:off x="6921738" y="534181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Rectangle 132"/>
            <p:cNvSpPr/>
            <p:nvPr/>
          </p:nvSpPr>
          <p:spPr>
            <a:xfrm>
              <a:off x="6927496" y="558048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6924623" y="581914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6917704" y="609206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Rectangle 135"/>
            <p:cNvSpPr/>
            <p:nvPr/>
          </p:nvSpPr>
          <p:spPr>
            <a:xfrm>
              <a:off x="7173635" y="55986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7179393" y="5837347"/>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7171048" y="6096826"/>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7427266" y="58373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7414584" y="6101636"/>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Rectangle 140"/>
            <p:cNvSpPr/>
            <p:nvPr/>
          </p:nvSpPr>
          <p:spPr>
            <a:xfrm>
              <a:off x="7669376" y="58373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Rectangle 141"/>
            <p:cNvSpPr/>
            <p:nvPr/>
          </p:nvSpPr>
          <p:spPr>
            <a:xfrm>
              <a:off x="7674435" y="6098419"/>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p:cNvSpPr/>
            <p:nvPr/>
          </p:nvSpPr>
          <p:spPr>
            <a:xfrm>
              <a:off x="7937120" y="58373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Rectangle 143"/>
            <p:cNvSpPr/>
            <p:nvPr/>
          </p:nvSpPr>
          <p:spPr>
            <a:xfrm>
              <a:off x="7934247" y="6076007"/>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p:cNvSpPr/>
            <p:nvPr/>
          </p:nvSpPr>
          <p:spPr>
            <a:xfrm>
              <a:off x="8182120" y="6076007"/>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Rectangle 162"/>
            <p:cNvSpPr/>
            <p:nvPr/>
          </p:nvSpPr>
          <p:spPr>
            <a:xfrm>
              <a:off x="5671457" y="6342842"/>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Rectangle 163"/>
            <p:cNvSpPr/>
            <p:nvPr/>
          </p:nvSpPr>
          <p:spPr>
            <a:xfrm>
              <a:off x="5926227" y="6350887"/>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Rectangle 164"/>
            <p:cNvSpPr/>
            <p:nvPr/>
          </p:nvSpPr>
          <p:spPr>
            <a:xfrm>
              <a:off x="174138" y="6355587"/>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Rectangle 165"/>
            <p:cNvSpPr/>
            <p:nvPr/>
          </p:nvSpPr>
          <p:spPr>
            <a:xfrm>
              <a:off x="943045" y="6349965"/>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Rectangle 167"/>
            <p:cNvSpPr/>
            <p:nvPr/>
          </p:nvSpPr>
          <p:spPr>
            <a:xfrm>
              <a:off x="1438588" y="6340865"/>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Rectangle 168"/>
            <p:cNvSpPr/>
            <p:nvPr/>
          </p:nvSpPr>
          <p:spPr>
            <a:xfrm>
              <a:off x="672450" y="6349463"/>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0" name="Rectangle 169"/>
            <p:cNvSpPr/>
            <p:nvPr/>
          </p:nvSpPr>
          <p:spPr>
            <a:xfrm>
              <a:off x="1932165" y="6334967"/>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Rectangle 171"/>
            <p:cNvSpPr/>
            <p:nvPr/>
          </p:nvSpPr>
          <p:spPr>
            <a:xfrm>
              <a:off x="2193436" y="6341528"/>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Rectangle 172"/>
            <p:cNvSpPr/>
            <p:nvPr/>
          </p:nvSpPr>
          <p:spPr>
            <a:xfrm>
              <a:off x="5165741" y="6332960"/>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Rectangle 173"/>
            <p:cNvSpPr/>
            <p:nvPr/>
          </p:nvSpPr>
          <p:spPr>
            <a:xfrm>
              <a:off x="5426735" y="6335232"/>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Rectangle 174"/>
            <p:cNvSpPr/>
            <p:nvPr/>
          </p:nvSpPr>
          <p:spPr>
            <a:xfrm>
              <a:off x="3195281" y="6341528"/>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Rectangle 175"/>
            <p:cNvSpPr/>
            <p:nvPr/>
          </p:nvSpPr>
          <p:spPr>
            <a:xfrm>
              <a:off x="3921288" y="6340865"/>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Rectangle 176"/>
            <p:cNvSpPr/>
            <p:nvPr/>
          </p:nvSpPr>
          <p:spPr>
            <a:xfrm>
              <a:off x="3678006" y="6335281"/>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Rectangle 177"/>
            <p:cNvSpPr/>
            <p:nvPr/>
          </p:nvSpPr>
          <p:spPr>
            <a:xfrm>
              <a:off x="2674543" y="6340865"/>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Rectangle 178"/>
            <p:cNvSpPr/>
            <p:nvPr/>
          </p:nvSpPr>
          <p:spPr>
            <a:xfrm>
              <a:off x="4195383" y="6346535"/>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0" name="Rectangle 179"/>
            <p:cNvSpPr/>
            <p:nvPr/>
          </p:nvSpPr>
          <p:spPr>
            <a:xfrm>
              <a:off x="4704301" y="6330448"/>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1" name="Rectangle 180"/>
            <p:cNvSpPr/>
            <p:nvPr/>
          </p:nvSpPr>
          <p:spPr>
            <a:xfrm>
              <a:off x="4449531" y="6334967"/>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a:spLocks noChangeAspect="1"/>
            </p:cNvSpPr>
            <p:nvPr/>
          </p:nvSpPr>
          <p:spPr>
            <a:xfrm>
              <a:off x="698723" y="3203845"/>
              <a:ext cx="7347543" cy="2896527"/>
            </a:xfrm>
            <a:custGeom>
              <a:avLst/>
              <a:gdLst>
                <a:gd name="connsiteX0" fmla="*/ 7203156 w 8333033"/>
                <a:gd name="connsiteY0" fmla="*/ 142619 h 3241871"/>
                <a:gd name="connsiteX1" fmla="*/ 6090348 w 8333033"/>
                <a:gd name="connsiteY1" fmla="*/ 4596 h 3241871"/>
                <a:gd name="connsiteX2" fmla="*/ 5150069 w 8333033"/>
                <a:gd name="connsiteY2" fmla="*/ 306521 h 3241871"/>
                <a:gd name="connsiteX3" fmla="*/ 4425450 w 8333033"/>
                <a:gd name="connsiteY3" fmla="*/ 617072 h 3241871"/>
                <a:gd name="connsiteX4" fmla="*/ 3735337 w 8333033"/>
                <a:gd name="connsiteY4" fmla="*/ 910370 h 3241871"/>
                <a:gd name="connsiteX5" fmla="*/ 3260884 w 8333033"/>
                <a:gd name="connsiteY5" fmla="*/ 1048393 h 3241871"/>
                <a:gd name="connsiteX6" fmla="*/ 2889948 w 8333033"/>
                <a:gd name="connsiteY6" fmla="*/ 1082898 h 3241871"/>
                <a:gd name="connsiteX7" fmla="*/ 2795057 w 8333033"/>
                <a:gd name="connsiteY7" fmla="*/ 1160536 h 3241871"/>
                <a:gd name="connsiteX8" fmla="*/ 2812310 w 8333033"/>
                <a:gd name="connsiteY8" fmla="*/ 1376196 h 3241871"/>
                <a:gd name="connsiteX9" fmla="*/ 3045224 w 8333033"/>
                <a:gd name="connsiteY9" fmla="*/ 1574604 h 3241871"/>
                <a:gd name="connsiteX10" fmla="*/ 3459291 w 8333033"/>
                <a:gd name="connsiteY10" fmla="*/ 1686747 h 3241871"/>
                <a:gd name="connsiteX11" fmla="*/ 4045888 w 8333033"/>
                <a:gd name="connsiteY11" fmla="*/ 1643615 h 3241871"/>
                <a:gd name="connsiteX12" fmla="*/ 4701495 w 8333033"/>
                <a:gd name="connsiteY12" fmla="*/ 1445208 h 3241871"/>
                <a:gd name="connsiteX13" fmla="*/ 4917156 w 8333033"/>
                <a:gd name="connsiteY13" fmla="*/ 1402076 h 3241871"/>
                <a:gd name="connsiteX14" fmla="*/ 4934408 w 8333033"/>
                <a:gd name="connsiteY14" fmla="*/ 1488340 h 3241871"/>
                <a:gd name="connsiteX15" fmla="*/ 4632484 w 8333033"/>
                <a:gd name="connsiteY15" fmla="*/ 1634989 h 3241871"/>
                <a:gd name="connsiteX16" fmla="*/ 4054514 w 8333033"/>
                <a:gd name="connsiteY16" fmla="*/ 1850649 h 3241871"/>
                <a:gd name="connsiteX17" fmla="*/ 3398907 w 8333033"/>
                <a:gd name="connsiteY17" fmla="*/ 1928287 h 3241871"/>
                <a:gd name="connsiteX18" fmla="*/ 2872695 w 8333033"/>
                <a:gd name="connsiteY18" fmla="*/ 1936913 h 3241871"/>
                <a:gd name="connsiteX19" fmla="*/ 2061812 w 8333033"/>
                <a:gd name="connsiteY19" fmla="*/ 1798891 h 3241871"/>
                <a:gd name="connsiteX20" fmla="*/ 1199171 w 8333033"/>
                <a:gd name="connsiteY20" fmla="*/ 1557351 h 3241871"/>
                <a:gd name="connsiteX21" fmla="*/ 483178 w 8333033"/>
                <a:gd name="connsiteY21" fmla="*/ 1393449 h 3241871"/>
                <a:gd name="connsiteX22" fmla="*/ 319276 w 8333033"/>
                <a:gd name="connsiteY22" fmla="*/ 1419328 h 3241871"/>
                <a:gd name="connsiteX23" fmla="*/ 224386 w 8333033"/>
                <a:gd name="connsiteY23" fmla="*/ 1453834 h 3241871"/>
                <a:gd name="connsiteX24" fmla="*/ 94990 w 8333033"/>
                <a:gd name="connsiteY24" fmla="*/ 1557351 h 3241871"/>
                <a:gd name="connsiteX25" fmla="*/ 99 w 8333033"/>
                <a:gd name="connsiteY25" fmla="*/ 1764385 h 3241871"/>
                <a:gd name="connsiteX26" fmla="*/ 112242 w 8333033"/>
                <a:gd name="connsiteY26" fmla="*/ 1945540 h 3241871"/>
                <a:gd name="connsiteX27" fmla="*/ 474552 w 8333033"/>
                <a:gd name="connsiteY27" fmla="*/ 2212959 h 3241871"/>
                <a:gd name="connsiteX28" fmla="*/ 1164665 w 8333033"/>
                <a:gd name="connsiteY28" fmla="*/ 2575268 h 3241871"/>
                <a:gd name="connsiteX29" fmla="*/ 2035933 w 8333033"/>
                <a:gd name="connsiteY29" fmla="*/ 2946204 h 3241871"/>
                <a:gd name="connsiteX30" fmla="*/ 2855442 w 8333033"/>
                <a:gd name="connsiteY30" fmla="*/ 3196370 h 3241871"/>
                <a:gd name="connsiteX31" fmla="*/ 3373027 w 8333033"/>
                <a:gd name="connsiteY31" fmla="*/ 3230876 h 3241871"/>
                <a:gd name="connsiteX32" fmla="*/ 4089020 w 8333033"/>
                <a:gd name="connsiteY32" fmla="*/ 3230876 h 3241871"/>
                <a:gd name="connsiteX33" fmla="*/ 4701495 w 8333033"/>
                <a:gd name="connsiteY33" fmla="*/ 3101479 h 3241871"/>
                <a:gd name="connsiteX34" fmla="*/ 5451993 w 8333033"/>
                <a:gd name="connsiteY34" fmla="*/ 2842687 h 3241871"/>
                <a:gd name="connsiteX35" fmla="*/ 6659691 w 8333033"/>
                <a:gd name="connsiteY35" fmla="*/ 2238838 h 3241871"/>
                <a:gd name="connsiteX36" fmla="*/ 8186567 w 8333033"/>
                <a:gd name="connsiteY36" fmla="*/ 1462461 h 3241871"/>
                <a:gd name="connsiteX37" fmla="*/ 8264205 w 8333033"/>
                <a:gd name="connsiteY37" fmla="*/ 1281306 h 3241871"/>
                <a:gd name="connsiteX38" fmla="*/ 8117556 w 8333033"/>
                <a:gd name="connsiteY38" fmla="*/ 918996 h 3241871"/>
                <a:gd name="connsiteX39" fmla="*/ 7651729 w 8333033"/>
                <a:gd name="connsiteY39" fmla="*/ 392785 h 3241871"/>
                <a:gd name="connsiteX40" fmla="*/ 7203156 w 8333033"/>
                <a:gd name="connsiteY40" fmla="*/ 142619 h 3241871"/>
                <a:gd name="connsiteX0" fmla="*/ 7203156 w 8333327"/>
                <a:gd name="connsiteY0" fmla="*/ 142619 h 3241871"/>
                <a:gd name="connsiteX1" fmla="*/ 6090348 w 8333327"/>
                <a:gd name="connsiteY1" fmla="*/ 4596 h 3241871"/>
                <a:gd name="connsiteX2" fmla="*/ 5150069 w 8333327"/>
                <a:gd name="connsiteY2" fmla="*/ 306521 h 3241871"/>
                <a:gd name="connsiteX3" fmla="*/ 4425450 w 8333327"/>
                <a:gd name="connsiteY3" fmla="*/ 617072 h 3241871"/>
                <a:gd name="connsiteX4" fmla="*/ 3735337 w 8333327"/>
                <a:gd name="connsiteY4" fmla="*/ 910370 h 3241871"/>
                <a:gd name="connsiteX5" fmla="*/ 3260884 w 8333327"/>
                <a:gd name="connsiteY5" fmla="*/ 1048393 h 3241871"/>
                <a:gd name="connsiteX6" fmla="*/ 2889948 w 8333327"/>
                <a:gd name="connsiteY6" fmla="*/ 1082898 h 3241871"/>
                <a:gd name="connsiteX7" fmla="*/ 2795057 w 8333327"/>
                <a:gd name="connsiteY7" fmla="*/ 1160536 h 3241871"/>
                <a:gd name="connsiteX8" fmla="*/ 2812310 w 8333327"/>
                <a:gd name="connsiteY8" fmla="*/ 1376196 h 3241871"/>
                <a:gd name="connsiteX9" fmla="*/ 3045224 w 8333327"/>
                <a:gd name="connsiteY9" fmla="*/ 1574604 h 3241871"/>
                <a:gd name="connsiteX10" fmla="*/ 3459291 w 8333327"/>
                <a:gd name="connsiteY10" fmla="*/ 1686747 h 3241871"/>
                <a:gd name="connsiteX11" fmla="*/ 4045888 w 8333327"/>
                <a:gd name="connsiteY11" fmla="*/ 1643615 h 3241871"/>
                <a:gd name="connsiteX12" fmla="*/ 4701495 w 8333327"/>
                <a:gd name="connsiteY12" fmla="*/ 1445208 h 3241871"/>
                <a:gd name="connsiteX13" fmla="*/ 4917156 w 8333327"/>
                <a:gd name="connsiteY13" fmla="*/ 1402076 h 3241871"/>
                <a:gd name="connsiteX14" fmla="*/ 4934408 w 8333327"/>
                <a:gd name="connsiteY14" fmla="*/ 1488340 h 3241871"/>
                <a:gd name="connsiteX15" fmla="*/ 4632484 w 8333327"/>
                <a:gd name="connsiteY15" fmla="*/ 1634989 h 3241871"/>
                <a:gd name="connsiteX16" fmla="*/ 4054514 w 8333327"/>
                <a:gd name="connsiteY16" fmla="*/ 1850649 h 3241871"/>
                <a:gd name="connsiteX17" fmla="*/ 3398907 w 8333327"/>
                <a:gd name="connsiteY17" fmla="*/ 1928287 h 3241871"/>
                <a:gd name="connsiteX18" fmla="*/ 2872695 w 8333327"/>
                <a:gd name="connsiteY18" fmla="*/ 1936913 h 3241871"/>
                <a:gd name="connsiteX19" fmla="*/ 2061812 w 8333327"/>
                <a:gd name="connsiteY19" fmla="*/ 1798891 h 3241871"/>
                <a:gd name="connsiteX20" fmla="*/ 1199171 w 8333327"/>
                <a:gd name="connsiteY20" fmla="*/ 1557351 h 3241871"/>
                <a:gd name="connsiteX21" fmla="*/ 483178 w 8333327"/>
                <a:gd name="connsiteY21" fmla="*/ 1393449 h 3241871"/>
                <a:gd name="connsiteX22" fmla="*/ 319276 w 8333327"/>
                <a:gd name="connsiteY22" fmla="*/ 1419328 h 3241871"/>
                <a:gd name="connsiteX23" fmla="*/ 224386 w 8333327"/>
                <a:gd name="connsiteY23" fmla="*/ 1453834 h 3241871"/>
                <a:gd name="connsiteX24" fmla="*/ 94990 w 8333327"/>
                <a:gd name="connsiteY24" fmla="*/ 1557351 h 3241871"/>
                <a:gd name="connsiteX25" fmla="*/ 99 w 8333327"/>
                <a:gd name="connsiteY25" fmla="*/ 1764385 h 3241871"/>
                <a:gd name="connsiteX26" fmla="*/ 112242 w 8333327"/>
                <a:gd name="connsiteY26" fmla="*/ 1945540 h 3241871"/>
                <a:gd name="connsiteX27" fmla="*/ 474552 w 8333327"/>
                <a:gd name="connsiteY27" fmla="*/ 2212959 h 3241871"/>
                <a:gd name="connsiteX28" fmla="*/ 1164665 w 8333327"/>
                <a:gd name="connsiteY28" fmla="*/ 2575268 h 3241871"/>
                <a:gd name="connsiteX29" fmla="*/ 2035933 w 8333327"/>
                <a:gd name="connsiteY29" fmla="*/ 2946204 h 3241871"/>
                <a:gd name="connsiteX30" fmla="*/ 2855442 w 8333327"/>
                <a:gd name="connsiteY30" fmla="*/ 3196370 h 3241871"/>
                <a:gd name="connsiteX31" fmla="*/ 3373027 w 8333327"/>
                <a:gd name="connsiteY31" fmla="*/ 3230876 h 3241871"/>
                <a:gd name="connsiteX32" fmla="*/ 4089020 w 8333327"/>
                <a:gd name="connsiteY32" fmla="*/ 3230876 h 3241871"/>
                <a:gd name="connsiteX33" fmla="*/ 4701495 w 8333327"/>
                <a:gd name="connsiteY33" fmla="*/ 3101479 h 3241871"/>
                <a:gd name="connsiteX34" fmla="*/ 5451993 w 8333327"/>
                <a:gd name="connsiteY34" fmla="*/ 2842687 h 3241871"/>
                <a:gd name="connsiteX35" fmla="*/ 6659691 w 8333327"/>
                <a:gd name="connsiteY35" fmla="*/ 2238838 h 3241871"/>
                <a:gd name="connsiteX36" fmla="*/ 8186567 w 8333327"/>
                <a:gd name="connsiteY36" fmla="*/ 1462461 h 3241871"/>
                <a:gd name="connsiteX37" fmla="*/ 8281457 w 8333327"/>
                <a:gd name="connsiteY37" fmla="*/ 1402076 h 3241871"/>
                <a:gd name="connsiteX38" fmla="*/ 8264205 w 8333327"/>
                <a:gd name="connsiteY38" fmla="*/ 1281306 h 3241871"/>
                <a:gd name="connsiteX39" fmla="*/ 8117556 w 8333327"/>
                <a:gd name="connsiteY39" fmla="*/ 918996 h 3241871"/>
                <a:gd name="connsiteX40" fmla="*/ 7651729 w 8333327"/>
                <a:gd name="connsiteY40" fmla="*/ 392785 h 3241871"/>
                <a:gd name="connsiteX41" fmla="*/ 7203156 w 8333327"/>
                <a:gd name="connsiteY41" fmla="*/ 142619 h 3241871"/>
                <a:gd name="connsiteX0" fmla="*/ 7203156 w 8288888"/>
                <a:gd name="connsiteY0" fmla="*/ 142619 h 3241871"/>
                <a:gd name="connsiteX1" fmla="*/ 6090348 w 8288888"/>
                <a:gd name="connsiteY1" fmla="*/ 4596 h 3241871"/>
                <a:gd name="connsiteX2" fmla="*/ 5150069 w 8288888"/>
                <a:gd name="connsiteY2" fmla="*/ 306521 h 3241871"/>
                <a:gd name="connsiteX3" fmla="*/ 4425450 w 8288888"/>
                <a:gd name="connsiteY3" fmla="*/ 617072 h 3241871"/>
                <a:gd name="connsiteX4" fmla="*/ 3735337 w 8288888"/>
                <a:gd name="connsiteY4" fmla="*/ 910370 h 3241871"/>
                <a:gd name="connsiteX5" fmla="*/ 3260884 w 8288888"/>
                <a:gd name="connsiteY5" fmla="*/ 1048393 h 3241871"/>
                <a:gd name="connsiteX6" fmla="*/ 2889948 w 8288888"/>
                <a:gd name="connsiteY6" fmla="*/ 1082898 h 3241871"/>
                <a:gd name="connsiteX7" fmla="*/ 2795057 w 8288888"/>
                <a:gd name="connsiteY7" fmla="*/ 1160536 h 3241871"/>
                <a:gd name="connsiteX8" fmla="*/ 2812310 w 8288888"/>
                <a:gd name="connsiteY8" fmla="*/ 1376196 h 3241871"/>
                <a:gd name="connsiteX9" fmla="*/ 3045224 w 8288888"/>
                <a:gd name="connsiteY9" fmla="*/ 1574604 h 3241871"/>
                <a:gd name="connsiteX10" fmla="*/ 3459291 w 8288888"/>
                <a:gd name="connsiteY10" fmla="*/ 1686747 h 3241871"/>
                <a:gd name="connsiteX11" fmla="*/ 4045888 w 8288888"/>
                <a:gd name="connsiteY11" fmla="*/ 1643615 h 3241871"/>
                <a:gd name="connsiteX12" fmla="*/ 4701495 w 8288888"/>
                <a:gd name="connsiteY12" fmla="*/ 1445208 h 3241871"/>
                <a:gd name="connsiteX13" fmla="*/ 4917156 w 8288888"/>
                <a:gd name="connsiteY13" fmla="*/ 1402076 h 3241871"/>
                <a:gd name="connsiteX14" fmla="*/ 4934408 w 8288888"/>
                <a:gd name="connsiteY14" fmla="*/ 1488340 h 3241871"/>
                <a:gd name="connsiteX15" fmla="*/ 4632484 w 8288888"/>
                <a:gd name="connsiteY15" fmla="*/ 1634989 h 3241871"/>
                <a:gd name="connsiteX16" fmla="*/ 4054514 w 8288888"/>
                <a:gd name="connsiteY16" fmla="*/ 1850649 h 3241871"/>
                <a:gd name="connsiteX17" fmla="*/ 3398907 w 8288888"/>
                <a:gd name="connsiteY17" fmla="*/ 1928287 h 3241871"/>
                <a:gd name="connsiteX18" fmla="*/ 2872695 w 8288888"/>
                <a:gd name="connsiteY18" fmla="*/ 1936913 h 3241871"/>
                <a:gd name="connsiteX19" fmla="*/ 2061812 w 8288888"/>
                <a:gd name="connsiteY19" fmla="*/ 1798891 h 3241871"/>
                <a:gd name="connsiteX20" fmla="*/ 1199171 w 8288888"/>
                <a:gd name="connsiteY20" fmla="*/ 1557351 h 3241871"/>
                <a:gd name="connsiteX21" fmla="*/ 483178 w 8288888"/>
                <a:gd name="connsiteY21" fmla="*/ 1393449 h 3241871"/>
                <a:gd name="connsiteX22" fmla="*/ 319276 w 8288888"/>
                <a:gd name="connsiteY22" fmla="*/ 1419328 h 3241871"/>
                <a:gd name="connsiteX23" fmla="*/ 224386 w 8288888"/>
                <a:gd name="connsiteY23" fmla="*/ 1453834 h 3241871"/>
                <a:gd name="connsiteX24" fmla="*/ 94990 w 8288888"/>
                <a:gd name="connsiteY24" fmla="*/ 1557351 h 3241871"/>
                <a:gd name="connsiteX25" fmla="*/ 99 w 8288888"/>
                <a:gd name="connsiteY25" fmla="*/ 1764385 h 3241871"/>
                <a:gd name="connsiteX26" fmla="*/ 112242 w 8288888"/>
                <a:gd name="connsiteY26" fmla="*/ 1945540 h 3241871"/>
                <a:gd name="connsiteX27" fmla="*/ 474552 w 8288888"/>
                <a:gd name="connsiteY27" fmla="*/ 2212959 h 3241871"/>
                <a:gd name="connsiteX28" fmla="*/ 1164665 w 8288888"/>
                <a:gd name="connsiteY28" fmla="*/ 2575268 h 3241871"/>
                <a:gd name="connsiteX29" fmla="*/ 2035933 w 8288888"/>
                <a:gd name="connsiteY29" fmla="*/ 2946204 h 3241871"/>
                <a:gd name="connsiteX30" fmla="*/ 2855442 w 8288888"/>
                <a:gd name="connsiteY30" fmla="*/ 3196370 h 3241871"/>
                <a:gd name="connsiteX31" fmla="*/ 3373027 w 8288888"/>
                <a:gd name="connsiteY31" fmla="*/ 3230876 h 3241871"/>
                <a:gd name="connsiteX32" fmla="*/ 4089020 w 8288888"/>
                <a:gd name="connsiteY32" fmla="*/ 3230876 h 3241871"/>
                <a:gd name="connsiteX33" fmla="*/ 4701495 w 8288888"/>
                <a:gd name="connsiteY33" fmla="*/ 3101479 h 3241871"/>
                <a:gd name="connsiteX34" fmla="*/ 5451993 w 8288888"/>
                <a:gd name="connsiteY34" fmla="*/ 2842687 h 3241871"/>
                <a:gd name="connsiteX35" fmla="*/ 6659691 w 8288888"/>
                <a:gd name="connsiteY35" fmla="*/ 2238838 h 3241871"/>
                <a:gd name="connsiteX36" fmla="*/ 7755247 w 8288888"/>
                <a:gd name="connsiteY36" fmla="*/ 1695374 h 3241871"/>
                <a:gd name="connsiteX37" fmla="*/ 8281457 w 8288888"/>
                <a:gd name="connsiteY37" fmla="*/ 1402076 h 3241871"/>
                <a:gd name="connsiteX38" fmla="*/ 8264205 w 8288888"/>
                <a:gd name="connsiteY38" fmla="*/ 1281306 h 3241871"/>
                <a:gd name="connsiteX39" fmla="*/ 8117556 w 8288888"/>
                <a:gd name="connsiteY39" fmla="*/ 918996 h 3241871"/>
                <a:gd name="connsiteX40" fmla="*/ 7651729 w 8288888"/>
                <a:gd name="connsiteY40" fmla="*/ 392785 h 3241871"/>
                <a:gd name="connsiteX41" fmla="*/ 7203156 w 8288888"/>
                <a:gd name="connsiteY41" fmla="*/ 142619 h 3241871"/>
                <a:gd name="connsiteX0" fmla="*/ 7203156 w 8269072"/>
                <a:gd name="connsiteY0" fmla="*/ 142619 h 3241871"/>
                <a:gd name="connsiteX1" fmla="*/ 6090348 w 8269072"/>
                <a:gd name="connsiteY1" fmla="*/ 4596 h 3241871"/>
                <a:gd name="connsiteX2" fmla="*/ 5150069 w 8269072"/>
                <a:gd name="connsiteY2" fmla="*/ 306521 h 3241871"/>
                <a:gd name="connsiteX3" fmla="*/ 4425450 w 8269072"/>
                <a:gd name="connsiteY3" fmla="*/ 617072 h 3241871"/>
                <a:gd name="connsiteX4" fmla="*/ 3735337 w 8269072"/>
                <a:gd name="connsiteY4" fmla="*/ 910370 h 3241871"/>
                <a:gd name="connsiteX5" fmla="*/ 3260884 w 8269072"/>
                <a:gd name="connsiteY5" fmla="*/ 1048393 h 3241871"/>
                <a:gd name="connsiteX6" fmla="*/ 2889948 w 8269072"/>
                <a:gd name="connsiteY6" fmla="*/ 1082898 h 3241871"/>
                <a:gd name="connsiteX7" fmla="*/ 2795057 w 8269072"/>
                <a:gd name="connsiteY7" fmla="*/ 1160536 h 3241871"/>
                <a:gd name="connsiteX8" fmla="*/ 2812310 w 8269072"/>
                <a:gd name="connsiteY8" fmla="*/ 1376196 h 3241871"/>
                <a:gd name="connsiteX9" fmla="*/ 3045224 w 8269072"/>
                <a:gd name="connsiteY9" fmla="*/ 1574604 h 3241871"/>
                <a:gd name="connsiteX10" fmla="*/ 3459291 w 8269072"/>
                <a:gd name="connsiteY10" fmla="*/ 1686747 h 3241871"/>
                <a:gd name="connsiteX11" fmla="*/ 4045888 w 8269072"/>
                <a:gd name="connsiteY11" fmla="*/ 1643615 h 3241871"/>
                <a:gd name="connsiteX12" fmla="*/ 4701495 w 8269072"/>
                <a:gd name="connsiteY12" fmla="*/ 1445208 h 3241871"/>
                <a:gd name="connsiteX13" fmla="*/ 4917156 w 8269072"/>
                <a:gd name="connsiteY13" fmla="*/ 1402076 h 3241871"/>
                <a:gd name="connsiteX14" fmla="*/ 4934408 w 8269072"/>
                <a:gd name="connsiteY14" fmla="*/ 1488340 h 3241871"/>
                <a:gd name="connsiteX15" fmla="*/ 4632484 w 8269072"/>
                <a:gd name="connsiteY15" fmla="*/ 1634989 h 3241871"/>
                <a:gd name="connsiteX16" fmla="*/ 4054514 w 8269072"/>
                <a:gd name="connsiteY16" fmla="*/ 1850649 h 3241871"/>
                <a:gd name="connsiteX17" fmla="*/ 3398907 w 8269072"/>
                <a:gd name="connsiteY17" fmla="*/ 1928287 h 3241871"/>
                <a:gd name="connsiteX18" fmla="*/ 2872695 w 8269072"/>
                <a:gd name="connsiteY18" fmla="*/ 1936913 h 3241871"/>
                <a:gd name="connsiteX19" fmla="*/ 2061812 w 8269072"/>
                <a:gd name="connsiteY19" fmla="*/ 1798891 h 3241871"/>
                <a:gd name="connsiteX20" fmla="*/ 1199171 w 8269072"/>
                <a:gd name="connsiteY20" fmla="*/ 1557351 h 3241871"/>
                <a:gd name="connsiteX21" fmla="*/ 483178 w 8269072"/>
                <a:gd name="connsiteY21" fmla="*/ 1393449 h 3241871"/>
                <a:gd name="connsiteX22" fmla="*/ 319276 w 8269072"/>
                <a:gd name="connsiteY22" fmla="*/ 1419328 h 3241871"/>
                <a:gd name="connsiteX23" fmla="*/ 224386 w 8269072"/>
                <a:gd name="connsiteY23" fmla="*/ 1453834 h 3241871"/>
                <a:gd name="connsiteX24" fmla="*/ 94990 w 8269072"/>
                <a:gd name="connsiteY24" fmla="*/ 1557351 h 3241871"/>
                <a:gd name="connsiteX25" fmla="*/ 99 w 8269072"/>
                <a:gd name="connsiteY25" fmla="*/ 1764385 h 3241871"/>
                <a:gd name="connsiteX26" fmla="*/ 112242 w 8269072"/>
                <a:gd name="connsiteY26" fmla="*/ 1945540 h 3241871"/>
                <a:gd name="connsiteX27" fmla="*/ 474552 w 8269072"/>
                <a:gd name="connsiteY27" fmla="*/ 2212959 h 3241871"/>
                <a:gd name="connsiteX28" fmla="*/ 1164665 w 8269072"/>
                <a:gd name="connsiteY28" fmla="*/ 2575268 h 3241871"/>
                <a:gd name="connsiteX29" fmla="*/ 2035933 w 8269072"/>
                <a:gd name="connsiteY29" fmla="*/ 2946204 h 3241871"/>
                <a:gd name="connsiteX30" fmla="*/ 2855442 w 8269072"/>
                <a:gd name="connsiteY30" fmla="*/ 3196370 h 3241871"/>
                <a:gd name="connsiteX31" fmla="*/ 3373027 w 8269072"/>
                <a:gd name="connsiteY31" fmla="*/ 3230876 h 3241871"/>
                <a:gd name="connsiteX32" fmla="*/ 4089020 w 8269072"/>
                <a:gd name="connsiteY32" fmla="*/ 3230876 h 3241871"/>
                <a:gd name="connsiteX33" fmla="*/ 4701495 w 8269072"/>
                <a:gd name="connsiteY33" fmla="*/ 3101479 h 3241871"/>
                <a:gd name="connsiteX34" fmla="*/ 5451993 w 8269072"/>
                <a:gd name="connsiteY34" fmla="*/ 2842687 h 3241871"/>
                <a:gd name="connsiteX35" fmla="*/ 6659691 w 8269072"/>
                <a:gd name="connsiteY35" fmla="*/ 2238838 h 3241871"/>
                <a:gd name="connsiteX36" fmla="*/ 7755247 w 8269072"/>
                <a:gd name="connsiteY36" fmla="*/ 1695374 h 3241871"/>
                <a:gd name="connsiteX37" fmla="*/ 8229698 w 8269072"/>
                <a:gd name="connsiteY37" fmla="*/ 1427956 h 3241871"/>
                <a:gd name="connsiteX38" fmla="*/ 8264205 w 8269072"/>
                <a:gd name="connsiteY38" fmla="*/ 1281306 h 3241871"/>
                <a:gd name="connsiteX39" fmla="*/ 8117556 w 8269072"/>
                <a:gd name="connsiteY39" fmla="*/ 918996 h 3241871"/>
                <a:gd name="connsiteX40" fmla="*/ 7651729 w 8269072"/>
                <a:gd name="connsiteY40" fmla="*/ 392785 h 3241871"/>
                <a:gd name="connsiteX41" fmla="*/ 7203156 w 8269072"/>
                <a:gd name="connsiteY41" fmla="*/ 142619 h 3241871"/>
                <a:gd name="connsiteX0" fmla="*/ 7203156 w 8269072"/>
                <a:gd name="connsiteY0" fmla="*/ 142619 h 3241871"/>
                <a:gd name="connsiteX1" fmla="*/ 6090348 w 8269072"/>
                <a:gd name="connsiteY1" fmla="*/ 4596 h 3241871"/>
                <a:gd name="connsiteX2" fmla="*/ 5150069 w 8269072"/>
                <a:gd name="connsiteY2" fmla="*/ 306521 h 3241871"/>
                <a:gd name="connsiteX3" fmla="*/ 4425450 w 8269072"/>
                <a:gd name="connsiteY3" fmla="*/ 617072 h 3241871"/>
                <a:gd name="connsiteX4" fmla="*/ 3735337 w 8269072"/>
                <a:gd name="connsiteY4" fmla="*/ 910370 h 3241871"/>
                <a:gd name="connsiteX5" fmla="*/ 3260884 w 8269072"/>
                <a:gd name="connsiteY5" fmla="*/ 1048393 h 3241871"/>
                <a:gd name="connsiteX6" fmla="*/ 2889948 w 8269072"/>
                <a:gd name="connsiteY6" fmla="*/ 1082898 h 3241871"/>
                <a:gd name="connsiteX7" fmla="*/ 2795057 w 8269072"/>
                <a:gd name="connsiteY7" fmla="*/ 1160536 h 3241871"/>
                <a:gd name="connsiteX8" fmla="*/ 2812310 w 8269072"/>
                <a:gd name="connsiteY8" fmla="*/ 1376196 h 3241871"/>
                <a:gd name="connsiteX9" fmla="*/ 3045224 w 8269072"/>
                <a:gd name="connsiteY9" fmla="*/ 1574604 h 3241871"/>
                <a:gd name="connsiteX10" fmla="*/ 3459291 w 8269072"/>
                <a:gd name="connsiteY10" fmla="*/ 1686747 h 3241871"/>
                <a:gd name="connsiteX11" fmla="*/ 4045888 w 8269072"/>
                <a:gd name="connsiteY11" fmla="*/ 1643615 h 3241871"/>
                <a:gd name="connsiteX12" fmla="*/ 4701495 w 8269072"/>
                <a:gd name="connsiteY12" fmla="*/ 1445208 h 3241871"/>
                <a:gd name="connsiteX13" fmla="*/ 4917156 w 8269072"/>
                <a:gd name="connsiteY13" fmla="*/ 1402076 h 3241871"/>
                <a:gd name="connsiteX14" fmla="*/ 4934408 w 8269072"/>
                <a:gd name="connsiteY14" fmla="*/ 1488340 h 3241871"/>
                <a:gd name="connsiteX15" fmla="*/ 4632484 w 8269072"/>
                <a:gd name="connsiteY15" fmla="*/ 1634989 h 3241871"/>
                <a:gd name="connsiteX16" fmla="*/ 4054514 w 8269072"/>
                <a:gd name="connsiteY16" fmla="*/ 1850649 h 3241871"/>
                <a:gd name="connsiteX17" fmla="*/ 3398907 w 8269072"/>
                <a:gd name="connsiteY17" fmla="*/ 1928287 h 3241871"/>
                <a:gd name="connsiteX18" fmla="*/ 2872695 w 8269072"/>
                <a:gd name="connsiteY18" fmla="*/ 1936913 h 3241871"/>
                <a:gd name="connsiteX19" fmla="*/ 2061812 w 8269072"/>
                <a:gd name="connsiteY19" fmla="*/ 1798891 h 3241871"/>
                <a:gd name="connsiteX20" fmla="*/ 1199171 w 8269072"/>
                <a:gd name="connsiteY20" fmla="*/ 1557351 h 3241871"/>
                <a:gd name="connsiteX21" fmla="*/ 552189 w 8269072"/>
                <a:gd name="connsiteY21" fmla="*/ 1410702 h 3241871"/>
                <a:gd name="connsiteX22" fmla="*/ 319276 w 8269072"/>
                <a:gd name="connsiteY22" fmla="*/ 1419328 h 3241871"/>
                <a:gd name="connsiteX23" fmla="*/ 224386 w 8269072"/>
                <a:gd name="connsiteY23" fmla="*/ 1453834 h 3241871"/>
                <a:gd name="connsiteX24" fmla="*/ 94990 w 8269072"/>
                <a:gd name="connsiteY24" fmla="*/ 1557351 h 3241871"/>
                <a:gd name="connsiteX25" fmla="*/ 99 w 8269072"/>
                <a:gd name="connsiteY25" fmla="*/ 1764385 h 3241871"/>
                <a:gd name="connsiteX26" fmla="*/ 112242 w 8269072"/>
                <a:gd name="connsiteY26" fmla="*/ 1945540 h 3241871"/>
                <a:gd name="connsiteX27" fmla="*/ 474552 w 8269072"/>
                <a:gd name="connsiteY27" fmla="*/ 2212959 h 3241871"/>
                <a:gd name="connsiteX28" fmla="*/ 1164665 w 8269072"/>
                <a:gd name="connsiteY28" fmla="*/ 2575268 h 3241871"/>
                <a:gd name="connsiteX29" fmla="*/ 2035933 w 8269072"/>
                <a:gd name="connsiteY29" fmla="*/ 2946204 h 3241871"/>
                <a:gd name="connsiteX30" fmla="*/ 2855442 w 8269072"/>
                <a:gd name="connsiteY30" fmla="*/ 3196370 h 3241871"/>
                <a:gd name="connsiteX31" fmla="*/ 3373027 w 8269072"/>
                <a:gd name="connsiteY31" fmla="*/ 3230876 h 3241871"/>
                <a:gd name="connsiteX32" fmla="*/ 4089020 w 8269072"/>
                <a:gd name="connsiteY32" fmla="*/ 3230876 h 3241871"/>
                <a:gd name="connsiteX33" fmla="*/ 4701495 w 8269072"/>
                <a:gd name="connsiteY33" fmla="*/ 3101479 h 3241871"/>
                <a:gd name="connsiteX34" fmla="*/ 5451993 w 8269072"/>
                <a:gd name="connsiteY34" fmla="*/ 2842687 h 3241871"/>
                <a:gd name="connsiteX35" fmla="*/ 6659691 w 8269072"/>
                <a:gd name="connsiteY35" fmla="*/ 2238838 h 3241871"/>
                <a:gd name="connsiteX36" fmla="*/ 7755247 w 8269072"/>
                <a:gd name="connsiteY36" fmla="*/ 1695374 h 3241871"/>
                <a:gd name="connsiteX37" fmla="*/ 8229698 w 8269072"/>
                <a:gd name="connsiteY37" fmla="*/ 1427956 h 3241871"/>
                <a:gd name="connsiteX38" fmla="*/ 8264205 w 8269072"/>
                <a:gd name="connsiteY38" fmla="*/ 1281306 h 3241871"/>
                <a:gd name="connsiteX39" fmla="*/ 8117556 w 8269072"/>
                <a:gd name="connsiteY39" fmla="*/ 918996 h 3241871"/>
                <a:gd name="connsiteX40" fmla="*/ 7651729 w 8269072"/>
                <a:gd name="connsiteY40" fmla="*/ 392785 h 3241871"/>
                <a:gd name="connsiteX41" fmla="*/ 7203156 w 8269072"/>
                <a:gd name="connsiteY41" fmla="*/ 142619 h 3241871"/>
                <a:gd name="connsiteX0" fmla="*/ 7203156 w 8269072"/>
                <a:gd name="connsiteY0" fmla="*/ 160557 h 3259809"/>
                <a:gd name="connsiteX1" fmla="*/ 6730997 w 8269072"/>
                <a:gd name="connsiteY1" fmla="*/ 37409 h 3259809"/>
                <a:gd name="connsiteX2" fmla="*/ 6090348 w 8269072"/>
                <a:gd name="connsiteY2" fmla="*/ 22534 h 3259809"/>
                <a:gd name="connsiteX3" fmla="*/ 5150069 w 8269072"/>
                <a:gd name="connsiteY3" fmla="*/ 324459 h 3259809"/>
                <a:gd name="connsiteX4" fmla="*/ 4425450 w 8269072"/>
                <a:gd name="connsiteY4" fmla="*/ 635010 h 3259809"/>
                <a:gd name="connsiteX5" fmla="*/ 3735337 w 8269072"/>
                <a:gd name="connsiteY5" fmla="*/ 928308 h 3259809"/>
                <a:gd name="connsiteX6" fmla="*/ 3260884 w 8269072"/>
                <a:gd name="connsiteY6" fmla="*/ 1066331 h 3259809"/>
                <a:gd name="connsiteX7" fmla="*/ 2889948 w 8269072"/>
                <a:gd name="connsiteY7" fmla="*/ 1100836 h 3259809"/>
                <a:gd name="connsiteX8" fmla="*/ 2795057 w 8269072"/>
                <a:gd name="connsiteY8" fmla="*/ 1178474 h 3259809"/>
                <a:gd name="connsiteX9" fmla="*/ 2812310 w 8269072"/>
                <a:gd name="connsiteY9" fmla="*/ 1394134 h 3259809"/>
                <a:gd name="connsiteX10" fmla="*/ 3045224 w 8269072"/>
                <a:gd name="connsiteY10" fmla="*/ 1592542 h 3259809"/>
                <a:gd name="connsiteX11" fmla="*/ 3459291 w 8269072"/>
                <a:gd name="connsiteY11" fmla="*/ 1704685 h 3259809"/>
                <a:gd name="connsiteX12" fmla="*/ 4045888 w 8269072"/>
                <a:gd name="connsiteY12" fmla="*/ 1661553 h 3259809"/>
                <a:gd name="connsiteX13" fmla="*/ 4701495 w 8269072"/>
                <a:gd name="connsiteY13" fmla="*/ 1463146 h 3259809"/>
                <a:gd name="connsiteX14" fmla="*/ 4917156 w 8269072"/>
                <a:gd name="connsiteY14" fmla="*/ 1420014 h 3259809"/>
                <a:gd name="connsiteX15" fmla="*/ 4934408 w 8269072"/>
                <a:gd name="connsiteY15" fmla="*/ 1506278 h 3259809"/>
                <a:gd name="connsiteX16" fmla="*/ 4632484 w 8269072"/>
                <a:gd name="connsiteY16" fmla="*/ 1652927 h 3259809"/>
                <a:gd name="connsiteX17" fmla="*/ 4054514 w 8269072"/>
                <a:gd name="connsiteY17" fmla="*/ 1868587 h 3259809"/>
                <a:gd name="connsiteX18" fmla="*/ 3398907 w 8269072"/>
                <a:gd name="connsiteY18" fmla="*/ 1946225 h 3259809"/>
                <a:gd name="connsiteX19" fmla="*/ 2872695 w 8269072"/>
                <a:gd name="connsiteY19" fmla="*/ 1954851 h 3259809"/>
                <a:gd name="connsiteX20" fmla="*/ 2061812 w 8269072"/>
                <a:gd name="connsiteY20" fmla="*/ 1816829 h 3259809"/>
                <a:gd name="connsiteX21" fmla="*/ 1199171 w 8269072"/>
                <a:gd name="connsiteY21" fmla="*/ 1575289 h 3259809"/>
                <a:gd name="connsiteX22" fmla="*/ 552189 w 8269072"/>
                <a:gd name="connsiteY22" fmla="*/ 1428640 h 3259809"/>
                <a:gd name="connsiteX23" fmla="*/ 319276 w 8269072"/>
                <a:gd name="connsiteY23" fmla="*/ 1437266 h 3259809"/>
                <a:gd name="connsiteX24" fmla="*/ 224386 w 8269072"/>
                <a:gd name="connsiteY24" fmla="*/ 1471772 h 3259809"/>
                <a:gd name="connsiteX25" fmla="*/ 94990 w 8269072"/>
                <a:gd name="connsiteY25" fmla="*/ 1575289 h 3259809"/>
                <a:gd name="connsiteX26" fmla="*/ 99 w 8269072"/>
                <a:gd name="connsiteY26" fmla="*/ 1782323 h 3259809"/>
                <a:gd name="connsiteX27" fmla="*/ 112242 w 8269072"/>
                <a:gd name="connsiteY27" fmla="*/ 1963478 h 3259809"/>
                <a:gd name="connsiteX28" fmla="*/ 474552 w 8269072"/>
                <a:gd name="connsiteY28" fmla="*/ 2230897 h 3259809"/>
                <a:gd name="connsiteX29" fmla="*/ 1164665 w 8269072"/>
                <a:gd name="connsiteY29" fmla="*/ 2593206 h 3259809"/>
                <a:gd name="connsiteX30" fmla="*/ 2035933 w 8269072"/>
                <a:gd name="connsiteY30" fmla="*/ 2964142 h 3259809"/>
                <a:gd name="connsiteX31" fmla="*/ 2855442 w 8269072"/>
                <a:gd name="connsiteY31" fmla="*/ 3214308 h 3259809"/>
                <a:gd name="connsiteX32" fmla="*/ 3373027 w 8269072"/>
                <a:gd name="connsiteY32" fmla="*/ 3248814 h 3259809"/>
                <a:gd name="connsiteX33" fmla="*/ 4089020 w 8269072"/>
                <a:gd name="connsiteY33" fmla="*/ 3248814 h 3259809"/>
                <a:gd name="connsiteX34" fmla="*/ 4701495 w 8269072"/>
                <a:gd name="connsiteY34" fmla="*/ 3119417 h 3259809"/>
                <a:gd name="connsiteX35" fmla="*/ 5451993 w 8269072"/>
                <a:gd name="connsiteY35" fmla="*/ 2860625 h 3259809"/>
                <a:gd name="connsiteX36" fmla="*/ 6659691 w 8269072"/>
                <a:gd name="connsiteY36" fmla="*/ 2256776 h 3259809"/>
                <a:gd name="connsiteX37" fmla="*/ 7755247 w 8269072"/>
                <a:gd name="connsiteY37" fmla="*/ 1713312 h 3259809"/>
                <a:gd name="connsiteX38" fmla="*/ 8229698 w 8269072"/>
                <a:gd name="connsiteY38" fmla="*/ 1445894 h 3259809"/>
                <a:gd name="connsiteX39" fmla="*/ 8264205 w 8269072"/>
                <a:gd name="connsiteY39" fmla="*/ 1299244 h 3259809"/>
                <a:gd name="connsiteX40" fmla="*/ 8117556 w 8269072"/>
                <a:gd name="connsiteY40" fmla="*/ 936934 h 3259809"/>
                <a:gd name="connsiteX41" fmla="*/ 7651729 w 8269072"/>
                <a:gd name="connsiteY41" fmla="*/ 410723 h 3259809"/>
                <a:gd name="connsiteX42" fmla="*/ 7203156 w 8269072"/>
                <a:gd name="connsiteY42" fmla="*/ 160557 h 3259809"/>
                <a:gd name="connsiteX0" fmla="*/ 7236192 w 8269072"/>
                <a:gd name="connsiteY0" fmla="*/ 160557 h 3259809"/>
                <a:gd name="connsiteX1" fmla="*/ 6730997 w 8269072"/>
                <a:gd name="connsiteY1" fmla="*/ 37409 h 3259809"/>
                <a:gd name="connsiteX2" fmla="*/ 6090348 w 8269072"/>
                <a:gd name="connsiteY2" fmla="*/ 22534 h 3259809"/>
                <a:gd name="connsiteX3" fmla="*/ 5150069 w 8269072"/>
                <a:gd name="connsiteY3" fmla="*/ 324459 h 3259809"/>
                <a:gd name="connsiteX4" fmla="*/ 4425450 w 8269072"/>
                <a:gd name="connsiteY4" fmla="*/ 635010 h 3259809"/>
                <a:gd name="connsiteX5" fmla="*/ 3735337 w 8269072"/>
                <a:gd name="connsiteY5" fmla="*/ 928308 h 3259809"/>
                <a:gd name="connsiteX6" fmla="*/ 3260884 w 8269072"/>
                <a:gd name="connsiteY6" fmla="*/ 1066331 h 3259809"/>
                <a:gd name="connsiteX7" fmla="*/ 2889948 w 8269072"/>
                <a:gd name="connsiteY7" fmla="*/ 1100836 h 3259809"/>
                <a:gd name="connsiteX8" fmla="*/ 2795057 w 8269072"/>
                <a:gd name="connsiteY8" fmla="*/ 1178474 h 3259809"/>
                <a:gd name="connsiteX9" fmla="*/ 2812310 w 8269072"/>
                <a:gd name="connsiteY9" fmla="*/ 1394134 h 3259809"/>
                <a:gd name="connsiteX10" fmla="*/ 3045224 w 8269072"/>
                <a:gd name="connsiteY10" fmla="*/ 1592542 h 3259809"/>
                <a:gd name="connsiteX11" fmla="*/ 3459291 w 8269072"/>
                <a:gd name="connsiteY11" fmla="*/ 1704685 h 3259809"/>
                <a:gd name="connsiteX12" fmla="*/ 4045888 w 8269072"/>
                <a:gd name="connsiteY12" fmla="*/ 1661553 h 3259809"/>
                <a:gd name="connsiteX13" fmla="*/ 4701495 w 8269072"/>
                <a:gd name="connsiteY13" fmla="*/ 1463146 h 3259809"/>
                <a:gd name="connsiteX14" fmla="*/ 4917156 w 8269072"/>
                <a:gd name="connsiteY14" fmla="*/ 1420014 h 3259809"/>
                <a:gd name="connsiteX15" fmla="*/ 4934408 w 8269072"/>
                <a:gd name="connsiteY15" fmla="*/ 1506278 h 3259809"/>
                <a:gd name="connsiteX16" fmla="*/ 4632484 w 8269072"/>
                <a:gd name="connsiteY16" fmla="*/ 1652927 h 3259809"/>
                <a:gd name="connsiteX17" fmla="*/ 4054514 w 8269072"/>
                <a:gd name="connsiteY17" fmla="*/ 1868587 h 3259809"/>
                <a:gd name="connsiteX18" fmla="*/ 3398907 w 8269072"/>
                <a:gd name="connsiteY18" fmla="*/ 1946225 h 3259809"/>
                <a:gd name="connsiteX19" fmla="*/ 2872695 w 8269072"/>
                <a:gd name="connsiteY19" fmla="*/ 1954851 h 3259809"/>
                <a:gd name="connsiteX20" fmla="*/ 2061812 w 8269072"/>
                <a:gd name="connsiteY20" fmla="*/ 1816829 h 3259809"/>
                <a:gd name="connsiteX21" fmla="*/ 1199171 w 8269072"/>
                <a:gd name="connsiteY21" fmla="*/ 1575289 h 3259809"/>
                <a:gd name="connsiteX22" fmla="*/ 552189 w 8269072"/>
                <a:gd name="connsiteY22" fmla="*/ 1428640 h 3259809"/>
                <a:gd name="connsiteX23" fmla="*/ 319276 w 8269072"/>
                <a:gd name="connsiteY23" fmla="*/ 1437266 h 3259809"/>
                <a:gd name="connsiteX24" fmla="*/ 224386 w 8269072"/>
                <a:gd name="connsiteY24" fmla="*/ 1471772 h 3259809"/>
                <a:gd name="connsiteX25" fmla="*/ 94990 w 8269072"/>
                <a:gd name="connsiteY25" fmla="*/ 1575289 h 3259809"/>
                <a:gd name="connsiteX26" fmla="*/ 99 w 8269072"/>
                <a:gd name="connsiteY26" fmla="*/ 1782323 h 3259809"/>
                <a:gd name="connsiteX27" fmla="*/ 112242 w 8269072"/>
                <a:gd name="connsiteY27" fmla="*/ 1963478 h 3259809"/>
                <a:gd name="connsiteX28" fmla="*/ 474552 w 8269072"/>
                <a:gd name="connsiteY28" fmla="*/ 2230897 h 3259809"/>
                <a:gd name="connsiteX29" fmla="*/ 1164665 w 8269072"/>
                <a:gd name="connsiteY29" fmla="*/ 2593206 h 3259809"/>
                <a:gd name="connsiteX30" fmla="*/ 2035933 w 8269072"/>
                <a:gd name="connsiteY30" fmla="*/ 2964142 h 3259809"/>
                <a:gd name="connsiteX31" fmla="*/ 2855442 w 8269072"/>
                <a:gd name="connsiteY31" fmla="*/ 3214308 h 3259809"/>
                <a:gd name="connsiteX32" fmla="*/ 3373027 w 8269072"/>
                <a:gd name="connsiteY32" fmla="*/ 3248814 h 3259809"/>
                <a:gd name="connsiteX33" fmla="*/ 4089020 w 8269072"/>
                <a:gd name="connsiteY33" fmla="*/ 3248814 h 3259809"/>
                <a:gd name="connsiteX34" fmla="*/ 4701495 w 8269072"/>
                <a:gd name="connsiteY34" fmla="*/ 3119417 h 3259809"/>
                <a:gd name="connsiteX35" fmla="*/ 5451993 w 8269072"/>
                <a:gd name="connsiteY35" fmla="*/ 2860625 h 3259809"/>
                <a:gd name="connsiteX36" fmla="*/ 6659691 w 8269072"/>
                <a:gd name="connsiteY36" fmla="*/ 2256776 h 3259809"/>
                <a:gd name="connsiteX37" fmla="*/ 7755247 w 8269072"/>
                <a:gd name="connsiteY37" fmla="*/ 1713312 h 3259809"/>
                <a:gd name="connsiteX38" fmla="*/ 8229698 w 8269072"/>
                <a:gd name="connsiteY38" fmla="*/ 1445894 h 3259809"/>
                <a:gd name="connsiteX39" fmla="*/ 8264205 w 8269072"/>
                <a:gd name="connsiteY39" fmla="*/ 1299244 h 3259809"/>
                <a:gd name="connsiteX40" fmla="*/ 8117556 w 8269072"/>
                <a:gd name="connsiteY40" fmla="*/ 936934 h 3259809"/>
                <a:gd name="connsiteX41" fmla="*/ 7651729 w 8269072"/>
                <a:gd name="connsiteY41" fmla="*/ 410723 h 3259809"/>
                <a:gd name="connsiteX42" fmla="*/ 7236192 w 8269072"/>
                <a:gd name="connsiteY42" fmla="*/ 160557 h 32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269072" h="3259809">
                  <a:moveTo>
                    <a:pt x="7236192" y="160557"/>
                  </a:moveTo>
                  <a:cubicBezTo>
                    <a:pt x="7082737" y="98338"/>
                    <a:pt x="6916465" y="60413"/>
                    <a:pt x="6730997" y="37409"/>
                  </a:cubicBezTo>
                  <a:cubicBezTo>
                    <a:pt x="6545529" y="14405"/>
                    <a:pt x="6353836" y="-25308"/>
                    <a:pt x="6090348" y="22534"/>
                  </a:cubicBezTo>
                  <a:cubicBezTo>
                    <a:pt x="5826860" y="70376"/>
                    <a:pt x="5427552" y="222380"/>
                    <a:pt x="5150069" y="324459"/>
                  </a:cubicBezTo>
                  <a:cubicBezTo>
                    <a:pt x="4872586" y="426538"/>
                    <a:pt x="4425450" y="635010"/>
                    <a:pt x="4425450" y="635010"/>
                  </a:cubicBezTo>
                  <a:cubicBezTo>
                    <a:pt x="4189661" y="735651"/>
                    <a:pt x="3929431" y="856421"/>
                    <a:pt x="3735337" y="928308"/>
                  </a:cubicBezTo>
                  <a:cubicBezTo>
                    <a:pt x="3541243" y="1000195"/>
                    <a:pt x="3401782" y="1037576"/>
                    <a:pt x="3260884" y="1066331"/>
                  </a:cubicBezTo>
                  <a:cubicBezTo>
                    <a:pt x="3119986" y="1095086"/>
                    <a:pt x="2967586" y="1082146"/>
                    <a:pt x="2889948" y="1100836"/>
                  </a:cubicBezTo>
                  <a:cubicBezTo>
                    <a:pt x="2812310" y="1119527"/>
                    <a:pt x="2807997" y="1129591"/>
                    <a:pt x="2795057" y="1178474"/>
                  </a:cubicBezTo>
                  <a:cubicBezTo>
                    <a:pt x="2782117" y="1227357"/>
                    <a:pt x="2770615" y="1325123"/>
                    <a:pt x="2812310" y="1394134"/>
                  </a:cubicBezTo>
                  <a:cubicBezTo>
                    <a:pt x="2854004" y="1463145"/>
                    <a:pt x="2937394" y="1540784"/>
                    <a:pt x="3045224" y="1592542"/>
                  </a:cubicBezTo>
                  <a:cubicBezTo>
                    <a:pt x="3153054" y="1644300"/>
                    <a:pt x="3292514" y="1693183"/>
                    <a:pt x="3459291" y="1704685"/>
                  </a:cubicBezTo>
                  <a:cubicBezTo>
                    <a:pt x="3626068" y="1716187"/>
                    <a:pt x="3838854" y="1701809"/>
                    <a:pt x="4045888" y="1661553"/>
                  </a:cubicBezTo>
                  <a:cubicBezTo>
                    <a:pt x="4252922" y="1621297"/>
                    <a:pt x="4556284" y="1503402"/>
                    <a:pt x="4701495" y="1463146"/>
                  </a:cubicBezTo>
                  <a:cubicBezTo>
                    <a:pt x="4846706" y="1422890"/>
                    <a:pt x="4878337" y="1412825"/>
                    <a:pt x="4917156" y="1420014"/>
                  </a:cubicBezTo>
                  <a:cubicBezTo>
                    <a:pt x="4955975" y="1427203"/>
                    <a:pt x="4981853" y="1467459"/>
                    <a:pt x="4934408" y="1506278"/>
                  </a:cubicBezTo>
                  <a:cubicBezTo>
                    <a:pt x="4886963" y="1545097"/>
                    <a:pt x="4779133" y="1592542"/>
                    <a:pt x="4632484" y="1652927"/>
                  </a:cubicBezTo>
                  <a:cubicBezTo>
                    <a:pt x="4485835" y="1713312"/>
                    <a:pt x="4260110" y="1819704"/>
                    <a:pt x="4054514" y="1868587"/>
                  </a:cubicBezTo>
                  <a:cubicBezTo>
                    <a:pt x="3848918" y="1917470"/>
                    <a:pt x="3595877" y="1931848"/>
                    <a:pt x="3398907" y="1946225"/>
                  </a:cubicBezTo>
                  <a:cubicBezTo>
                    <a:pt x="3201937" y="1960602"/>
                    <a:pt x="3095544" y="1976417"/>
                    <a:pt x="2872695" y="1954851"/>
                  </a:cubicBezTo>
                  <a:cubicBezTo>
                    <a:pt x="2649846" y="1933285"/>
                    <a:pt x="2340733" y="1880089"/>
                    <a:pt x="2061812" y="1816829"/>
                  </a:cubicBezTo>
                  <a:cubicBezTo>
                    <a:pt x="1782891" y="1753569"/>
                    <a:pt x="1450775" y="1639987"/>
                    <a:pt x="1199171" y="1575289"/>
                  </a:cubicBezTo>
                  <a:cubicBezTo>
                    <a:pt x="947567" y="1510591"/>
                    <a:pt x="698838" y="1451644"/>
                    <a:pt x="552189" y="1428640"/>
                  </a:cubicBezTo>
                  <a:cubicBezTo>
                    <a:pt x="405540" y="1405636"/>
                    <a:pt x="373910" y="1430077"/>
                    <a:pt x="319276" y="1437266"/>
                  </a:cubicBezTo>
                  <a:cubicBezTo>
                    <a:pt x="264642" y="1444455"/>
                    <a:pt x="261767" y="1448768"/>
                    <a:pt x="224386" y="1471772"/>
                  </a:cubicBezTo>
                  <a:cubicBezTo>
                    <a:pt x="187005" y="1494776"/>
                    <a:pt x="132371" y="1523531"/>
                    <a:pt x="94990" y="1575289"/>
                  </a:cubicBezTo>
                  <a:cubicBezTo>
                    <a:pt x="57609" y="1627047"/>
                    <a:pt x="-2776" y="1717625"/>
                    <a:pt x="99" y="1782323"/>
                  </a:cubicBezTo>
                  <a:cubicBezTo>
                    <a:pt x="2974" y="1847021"/>
                    <a:pt x="33167" y="1888716"/>
                    <a:pt x="112242" y="1963478"/>
                  </a:cubicBezTo>
                  <a:cubicBezTo>
                    <a:pt x="191317" y="2038240"/>
                    <a:pt x="299148" y="2125942"/>
                    <a:pt x="474552" y="2230897"/>
                  </a:cubicBezTo>
                  <a:cubicBezTo>
                    <a:pt x="649956" y="2335852"/>
                    <a:pt x="904435" y="2470999"/>
                    <a:pt x="1164665" y="2593206"/>
                  </a:cubicBezTo>
                  <a:cubicBezTo>
                    <a:pt x="1424895" y="2715413"/>
                    <a:pt x="1754137" y="2860625"/>
                    <a:pt x="2035933" y="2964142"/>
                  </a:cubicBezTo>
                  <a:cubicBezTo>
                    <a:pt x="2317729" y="3067659"/>
                    <a:pt x="2632593" y="3166863"/>
                    <a:pt x="2855442" y="3214308"/>
                  </a:cubicBezTo>
                  <a:cubicBezTo>
                    <a:pt x="3078291" y="3261753"/>
                    <a:pt x="3167431" y="3243063"/>
                    <a:pt x="3373027" y="3248814"/>
                  </a:cubicBezTo>
                  <a:cubicBezTo>
                    <a:pt x="3578623" y="3254565"/>
                    <a:pt x="3867609" y="3270380"/>
                    <a:pt x="4089020" y="3248814"/>
                  </a:cubicBezTo>
                  <a:cubicBezTo>
                    <a:pt x="4310431" y="3227248"/>
                    <a:pt x="4474333" y="3184115"/>
                    <a:pt x="4701495" y="3119417"/>
                  </a:cubicBezTo>
                  <a:cubicBezTo>
                    <a:pt x="4928657" y="3054719"/>
                    <a:pt x="5125627" y="3004398"/>
                    <a:pt x="5451993" y="2860625"/>
                  </a:cubicBezTo>
                  <a:cubicBezTo>
                    <a:pt x="5778359" y="2716852"/>
                    <a:pt x="6275815" y="2447995"/>
                    <a:pt x="6659691" y="2256776"/>
                  </a:cubicBezTo>
                  <a:lnTo>
                    <a:pt x="7755247" y="1713312"/>
                  </a:lnTo>
                  <a:cubicBezTo>
                    <a:pt x="8016915" y="1578165"/>
                    <a:pt x="8216758" y="1476086"/>
                    <a:pt x="8229698" y="1445894"/>
                  </a:cubicBezTo>
                  <a:cubicBezTo>
                    <a:pt x="8242638" y="1415702"/>
                    <a:pt x="8282895" y="1384071"/>
                    <a:pt x="8264205" y="1299244"/>
                  </a:cubicBezTo>
                  <a:cubicBezTo>
                    <a:pt x="8245515" y="1214417"/>
                    <a:pt x="8219635" y="1085021"/>
                    <a:pt x="8117556" y="936934"/>
                  </a:cubicBezTo>
                  <a:cubicBezTo>
                    <a:pt x="8015477" y="788847"/>
                    <a:pt x="7798623" y="540119"/>
                    <a:pt x="7651729" y="410723"/>
                  </a:cubicBezTo>
                  <a:cubicBezTo>
                    <a:pt x="7504835" y="281327"/>
                    <a:pt x="7389647" y="222776"/>
                    <a:pt x="7236192" y="160557"/>
                  </a:cubicBezTo>
                  <a:close/>
                </a:path>
              </a:pathLst>
            </a:custGeom>
            <a:gradFill>
              <a:gsLst>
                <a:gs pos="0">
                  <a:schemeClr val="bg1"/>
                </a:gs>
                <a:gs pos="48000">
                  <a:srgbClr val="E8F3D9"/>
                </a:gs>
                <a:gs pos="100000">
                  <a:srgbClr val="DFEEC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544" y="456869"/>
            <a:ext cx="6867371" cy="1061712"/>
          </a:xfrm>
          <a:prstGeom prst="rect">
            <a:avLst/>
          </a:prstGeom>
        </p:spPr>
      </p:pic>
      <p:sp>
        <p:nvSpPr>
          <p:cNvPr id="5" name="ZoneTexte 4"/>
          <p:cNvSpPr txBox="1"/>
          <p:nvPr/>
        </p:nvSpPr>
        <p:spPr>
          <a:xfrm>
            <a:off x="1155939" y="1630393"/>
            <a:ext cx="6978770" cy="369332"/>
          </a:xfrm>
          <a:prstGeom prst="rect">
            <a:avLst/>
          </a:prstGeom>
          <a:noFill/>
        </p:spPr>
        <p:txBody>
          <a:bodyPr wrap="square" rtlCol="0">
            <a:spAutoFit/>
          </a:bodyPr>
          <a:lstStyle/>
          <a:p>
            <a:r>
              <a:rPr lang="fr-FR" dirty="0" smtClean="0">
                <a:solidFill>
                  <a:srgbClr val="89C040"/>
                </a:solidFill>
              </a:rPr>
              <a:t>FIWARE for the </a:t>
            </a:r>
            <a:r>
              <a:rPr lang="fr-FR" dirty="0" err="1" smtClean="0">
                <a:solidFill>
                  <a:srgbClr val="89C040"/>
                </a:solidFill>
              </a:rPr>
              <a:t>Next</a:t>
            </a:r>
            <a:r>
              <a:rPr lang="fr-FR" dirty="0" smtClean="0">
                <a:solidFill>
                  <a:srgbClr val="89C040"/>
                </a:solidFill>
              </a:rPr>
              <a:t> </a:t>
            </a:r>
            <a:r>
              <a:rPr lang="fr-FR" dirty="0" err="1" smtClean="0">
                <a:solidFill>
                  <a:srgbClr val="89C040"/>
                </a:solidFill>
              </a:rPr>
              <a:t>Generation</a:t>
            </a:r>
            <a:r>
              <a:rPr lang="fr-FR" dirty="0" smtClean="0">
                <a:solidFill>
                  <a:srgbClr val="89C040"/>
                </a:solidFill>
              </a:rPr>
              <a:t> Internet Services for the WATER </a:t>
            </a:r>
            <a:r>
              <a:rPr lang="fr-FR" dirty="0" err="1" smtClean="0">
                <a:solidFill>
                  <a:srgbClr val="89C040"/>
                </a:solidFill>
              </a:rPr>
              <a:t>sector</a:t>
            </a:r>
            <a:endParaRPr lang="fr-FR" dirty="0">
              <a:solidFill>
                <a:srgbClr val="89C040"/>
              </a:solidFill>
            </a:endParaRPr>
          </a:p>
        </p:txBody>
      </p:sp>
      <p:sp>
        <p:nvSpPr>
          <p:cNvPr id="6" name="Rectangle 5"/>
          <p:cNvSpPr/>
          <p:nvPr/>
        </p:nvSpPr>
        <p:spPr>
          <a:xfrm>
            <a:off x="583351" y="2309482"/>
            <a:ext cx="7824808" cy="1446550"/>
          </a:xfrm>
          <a:prstGeom prst="rect">
            <a:avLst/>
          </a:prstGeom>
        </p:spPr>
        <p:txBody>
          <a:bodyPr wrap="square">
            <a:spAutoFit/>
          </a:bodyPr>
          <a:lstStyle/>
          <a:p>
            <a:pPr algn="ctr"/>
            <a:r>
              <a:rPr lang="en-US" sz="4400" b="1" i="0" u="none" strike="noStrike" baseline="0" dirty="0" smtClean="0">
                <a:solidFill>
                  <a:srgbClr val="1F3864"/>
                </a:solidFill>
                <a:latin typeface="Calibri-Bold"/>
              </a:rPr>
              <a:t>How to</a:t>
            </a:r>
            <a:r>
              <a:rPr lang="en-US" sz="4400" b="1" i="0" u="none" strike="noStrike" dirty="0" smtClean="0">
                <a:solidFill>
                  <a:srgbClr val="1F3864"/>
                </a:solidFill>
                <a:latin typeface="Calibri-Bold"/>
              </a:rPr>
              <a:t> link physical and digital worlds for WATER?</a:t>
            </a:r>
            <a:endParaRPr lang="en-US" sz="4400" b="1" i="0" u="none" strike="noStrike" baseline="0" dirty="0" smtClean="0">
              <a:solidFill>
                <a:srgbClr val="1F3864"/>
              </a:solidFill>
              <a:latin typeface="Calibri-Bold"/>
            </a:endParaRPr>
          </a:p>
        </p:txBody>
      </p:sp>
      <p:sp>
        <p:nvSpPr>
          <p:cNvPr id="7" name="ZoneTexte 6"/>
          <p:cNvSpPr txBox="1"/>
          <p:nvPr/>
        </p:nvSpPr>
        <p:spPr>
          <a:xfrm>
            <a:off x="505979" y="4867879"/>
            <a:ext cx="8143336" cy="1138773"/>
          </a:xfrm>
          <a:prstGeom prst="rect">
            <a:avLst/>
          </a:prstGeom>
          <a:noFill/>
        </p:spPr>
        <p:txBody>
          <a:bodyPr wrap="square" rtlCol="0">
            <a:spAutoFit/>
          </a:bodyPr>
          <a:lstStyle/>
          <a:p>
            <a:pPr algn="ctr"/>
            <a:r>
              <a:rPr lang="fr-FR" sz="2800" dirty="0" smtClean="0"/>
              <a:t>Name of the Event </a:t>
            </a:r>
            <a:r>
              <a:rPr lang="fr-FR" sz="4400" dirty="0" smtClean="0"/>
              <a:t/>
            </a:r>
            <a:br>
              <a:rPr lang="fr-FR" sz="4400" dirty="0" smtClean="0"/>
            </a:br>
            <a:r>
              <a:rPr lang="fr-FR" sz="2000" dirty="0" smtClean="0"/>
              <a:t>Date</a:t>
            </a:r>
            <a:br>
              <a:rPr lang="fr-FR" sz="2000" dirty="0" smtClean="0"/>
            </a:br>
            <a:r>
              <a:rPr lang="fr-FR" sz="2000" dirty="0" smtClean="0"/>
              <a:t>Place, Country</a:t>
            </a:r>
            <a:endParaRPr lang="fr-FR" sz="2000" dirty="0"/>
          </a:p>
        </p:txBody>
      </p:sp>
      <p:sp>
        <p:nvSpPr>
          <p:cNvPr id="8" name="ZoneTexte 7"/>
          <p:cNvSpPr txBox="1"/>
          <p:nvPr/>
        </p:nvSpPr>
        <p:spPr>
          <a:xfrm>
            <a:off x="2979972" y="3803224"/>
            <a:ext cx="2997022" cy="400110"/>
          </a:xfrm>
          <a:prstGeom prst="rect">
            <a:avLst/>
          </a:prstGeom>
          <a:noFill/>
        </p:spPr>
        <p:txBody>
          <a:bodyPr wrap="square" rtlCol="0">
            <a:spAutoFit/>
          </a:bodyPr>
          <a:lstStyle/>
          <a:p>
            <a:pPr algn="ctr"/>
            <a:r>
              <a:rPr lang="fr-FR" sz="2000" dirty="0" smtClean="0"/>
              <a:t>Speaker, Organisation</a:t>
            </a:r>
            <a:endParaRPr lang="fr-FR" sz="2000" dirty="0"/>
          </a:p>
        </p:txBody>
      </p:sp>
      <p:sp>
        <p:nvSpPr>
          <p:cNvPr id="10" name="ZoneTexte 9"/>
          <p:cNvSpPr txBox="1"/>
          <p:nvPr/>
        </p:nvSpPr>
        <p:spPr>
          <a:xfrm>
            <a:off x="3950286" y="4244954"/>
            <a:ext cx="1011353" cy="600164"/>
          </a:xfrm>
          <a:prstGeom prst="rect">
            <a:avLst/>
          </a:prstGeom>
          <a:solidFill>
            <a:schemeClr val="accent1">
              <a:lumMod val="20000"/>
              <a:lumOff val="80000"/>
            </a:schemeClr>
          </a:solidFill>
          <a:ln>
            <a:solidFill>
              <a:schemeClr val="tx1"/>
            </a:solidFill>
          </a:ln>
        </p:spPr>
        <p:txBody>
          <a:bodyPr wrap="square" rtlCol="0">
            <a:spAutoFit/>
          </a:bodyPr>
          <a:lstStyle/>
          <a:p>
            <a:pPr algn="ctr"/>
            <a:r>
              <a:rPr lang="fr-FR" sz="1100" dirty="0" smtClean="0"/>
              <a:t>Logo of the </a:t>
            </a:r>
            <a:r>
              <a:rPr lang="fr-FR" sz="1100" dirty="0" err="1" smtClean="0"/>
              <a:t>speaker’s</a:t>
            </a:r>
            <a:r>
              <a:rPr lang="fr-FR" sz="1100" dirty="0" smtClean="0"/>
              <a:t> organisation</a:t>
            </a:r>
            <a:endParaRPr lang="fr-FR" sz="1100" dirty="0"/>
          </a:p>
        </p:txBody>
      </p:sp>
      <p:sp>
        <p:nvSpPr>
          <p:cNvPr id="146" name="Espace réservé du numéro de diapositive 2"/>
          <p:cNvSpPr>
            <a:spLocks noGrp="1"/>
          </p:cNvSpPr>
          <p:nvPr>
            <p:ph type="sldNum" sz="quarter" idx="12"/>
          </p:nvPr>
        </p:nvSpPr>
        <p:spPr>
          <a:xfrm>
            <a:off x="8753397" y="6356351"/>
            <a:ext cx="294376" cy="365125"/>
          </a:xfrm>
        </p:spPr>
        <p:txBody>
          <a:bodyPr/>
          <a:lstStyle/>
          <a:p>
            <a:fld id="{29699C34-8DAA-405F-8D24-0B6BAE12117D}" type="slidenum">
              <a:rPr lang="fr-FR"/>
              <a:t>1</a:t>
            </a:fld>
            <a:endParaRPr lang="fr-FR" dirty="0"/>
          </a:p>
        </p:txBody>
      </p:sp>
    </p:spTree>
    <p:extLst>
      <p:ext uri="{BB962C8B-B14F-4D97-AF65-F5344CB8AC3E}">
        <p14:creationId xmlns:p14="http://schemas.microsoft.com/office/powerpoint/2010/main" val="1101374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smtClean="0">
                <a:solidFill>
                  <a:srgbClr val="1F3864"/>
                </a:solidFill>
                <a:latin typeface="Calibri-Bold"/>
              </a:rPr>
              <a:t>Real </a:t>
            </a:r>
            <a:r>
              <a:rPr lang="en-US" sz="2800" b="1" dirty="0">
                <a:solidFill>
                  <a:srgbClr val="1F3864"/>
                </a:solidFill>
                <a:latin typeface="Calibri-Bold"/>
              </a:rPr>
              <a:t>World </a:t>
            </a:r>
            <a:r>
              <a:rPr lang="en-US" sz="2800" b="1" dirty="0" smtClean="0">
                <a:solidFill>
                  <a:srgbClr val="1F3864"/>
                </a:solidFill>
                <a:latin typeface="Calibri-Bold"/>
              </a:rPr>
              <a:t>Applications</a:t>
            </a:r>
            <a:r>
              <a:rPr lang="en-US" sz="2800" b="1" dirty="0">
                <a:solidFill>
                  <a:srgbClr val="1F3864"/>
                </a:solidFill>
                <a:latin typeface="Calibri-Bold"/>
              </a:rPr>
              <a:t>-</a:t>
            </a:r>
            <a:r>
              <a:rPr lang="en-US" sz="2800" b="1" i="1" dirty="0">
                <a:solidFill>
                  <a:srgbClr val="29A1D5"/>
                </a:solidFill>
                <a:latin typeface="Calibri-Bold"/>
              </a:rPr>
              <a:t>Tier </a:t>
            </a:r>
            <a:r>
              <a:rPr lang="en-US" sz="2800" b="1" i="1" dirty="0" smtClean="0">
                <a:solidFill>
                  <a:srgbClr val="29A1D5"/>
                </a:solidFill>
                <a:latin typeface="Calibri-Bold"/>
              </a:rPr>
              <a:t>1</a:t>
            </a:r>
            <a:endParaRPr lang="en-US" sz="2800" b="1" i="1" dirty="0">
              <a:solidFill>
                <a:srgbClr val="29A1D5"/>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634315" y="540389"/>
            <a:ext cx="7509685" cy="400110"/>
          </a:xfrm>
          <a:prstGeom prst="rect">
            <a:avLst/>
          </a:prstGeom>
        </p:spPr>
        <p:txBody>
          <a:bodyPr wrap="square">
            <a:spAutoFit/>
          </a:bodyPr>
          <a:lstStyle/>
          <a:p>
            <a:r>
              <a:rPr lang="en-US" sz="2000" b="1" dirty="0" smtClean="0">
                <a:solidFill>
                  <a:schemeClr val="accent6">
                    <a:lumMod val="75000"/>
                  </a:schemeClr>
                </a:solidFill>
                <a:latin typeface="Calibri-Bold"/>
              </a:rPr>
              <a:t>DC#2: water distribution </a:t>
            </a:r>
            <a:r>
              <a:rPr lang="en-US" sz="2000" b="1" dirty="0" err="1" smtClean="0">
                <a:solidFill>
                  <a:schemeClr val="accent6">
                    <a:lumMod val="75000"/>
                  </a:schemeClr>
                </a:solidFill>
                <a:latin typeface="Calibri-Bold"/>
              </a:rPr>
              <a:t>syst</a:t>
            </a:r>
            <a:r>
              <a:rPr lang="en-US" sz="2000" b="1" dirty="0" smtClean="0">
                <a:solidFill>
                  <a:schemeClr val="accent6">
                    <a:lumMod val="75000"/>
                  </a:schemeClr>
                </a:solidFill>
                <a:latin typeface="Calibri-Bold"/>
              </a:rPr>
              <a:t> management in Cannes (FR)</a:t>
            </a:r>
            <a:endParaRPr lang="en-US" sz="2000" b="1" dirty="0">
              <a:solidFill>
                <a:schemeClr val="accent6">
                  <a:lumMod val="75000"/>
                </a:schemeClr>
              </a:solidFill>
              <a:latin typeface="Calibri-Bold"/>
            </a:endParaRPr>
          </a:p>
        </p:txBody>
      </p:sp>
      <p:sp>
        <p:nvSpPr>
          <p:cNvPr id="44" name="Rectangle 43"/>
          <p:cNvSpPr/>
          <p:nvPr/>
        </p:nvSpPr>
        <p:spPr>
          <a:xfrm>
            <a:off x="1025582" y="1033960"/>
            <a:ext cx="1067921" cy="400110"/>
          </a:xfrm>
          <a:prstGeom prst="rect">
            <a:avLst/>
          </a:prstGeom>
        </p:spPr>
        <p:txBody>
          <a:bodyPr wrap="none">
            <a:spAutoFit/>
          </a:bodyPr>
          <a:lstStyle/>
          <a:p>
            <a:pPr algn="just" eaLnBrk="0" fontAlgn="base" hangingPunct="0">
              <a:spcBef>
                <a:spcPct val="0"/>
              </a:spcBef>
              <a:spcAft>
                <a:spcPct val="0"/>
              </a:spcAft>
            </a:pPr>
            <a:r>
              <a:rPr lang="fr-FR" sz="2000" dirty="0" err="1">
                <a:solidFill>
                  <a:srgbClr val="2E74B5"/>
                </a:solidFill>
                <a:latin typeface="Arial" panose="020B0604020202020204" pitchFamily="34" charset="0"/>
                <a:ea typeface="Calibri" panose="020F0502020204030204" pitchFamily="34" charset="0"/>
                <a:cs typeface="Arial" panose="020B0604020202020204" pitchFamily="34" charset="0"/>
              </a:rPr>
              <a:t>Context</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6" name="Rectangle 45"/>
          <p:cNvSpPr/>
          <p:nvPr/>
        </p:nvSpPr>
        <p:spPr>
          <a:xfrm>
            <a:off x="1091760" y="2640868"/>
            <a:ext cx="7949298" cy="400110"/>
          </a:xfrm>
          <a:prstGeom prst="rect">
            <a:avLst/>
          </a:prstGeom>
        </p:spPr>
        <p:txBody>
          <a:bodyPr wrap="square">
            <a:spAutoFit/>
          </a:bodyPr>
          <a:lstStyle/>
          <a:p>
            <a:pPr algn="just" eaLnBrk="0" fontAlgn="base" hangingPunct="0">
              <a:spcBef>
                <a:spcPct val="0"/>
              </a:spcBef>
              <a:spcAft>
                <a:spcPct val="0"/>
              </a:spcAft>
            </a:pP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Challenge – </a:t>
            </a:r>
            <a:r>
              <a:rPr lang="en-US" sz="2000" dirty="0"/>
              <a:t>I</a:t>
            </a:r>
            <a:r>
              <a:rPr lang="en-US" sz="2000" dirty="0" smtClean="0"/>
              <a:t>mprove the water distribution system</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8" name="Rectangle 47"/>
          <p:cNvSpPr/>
          <p:nvPr/>
        </p:nvSpPr>
        <p:spPr>
          <a:xfrm>
            <a:off x="1128214" y="4112683"/>
            <a:ext cx="2655022"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Role</a:t>
            </a: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 of Fiware4Water</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069676" y="1340558"/>
            <a:ext cx="8074323" cy="1169551"/>
          </a:xfrm>
          <a:prstGeom prst="rect">
            <a:avLst/>
          </a:prstGeom>
        </p:spPr>
        <p:txBody>
          <a:bodyPr wrap="square">
            <a:spAutoFit/>
          </a:bodyPr>
          <a:lstStyle/>
          <a:p>
            <a:r>
              <a:rPr lang="en-US" sz="1400" dirty="0" smtClean="0"/>
              <a:t>- Cannes = touristic </a:t>
            </a:r>
            <a:r>
              <a:rPr lang="en-US" sz="1400" dirty="0"/>
              <a:t>city: sunny climate, beaches and its famous Film </a:t>
            </a:r>
            <a:r>
              <a:rPr lang="en-US" sz="1400" dirty="0" smtClean="0"/>
              <a:t>Festival</a:t>
            </a:r>
          </a:p>
          <a:p>
            <a:r>
              <a:rPr lang="en-US" sz="1400" dirty="0"/>
              <a:t>Population: 181,000 permanent inhabitants but 500,000 during the peak </a:t>
            </a:r>
            <a:r>
              <a:rPr lang="en-US" sz="1400" dirty="0" smtClean="0"/>
              <a:t>season-Operation</a:t>
            </a:r>
          </a:p>
          <a:p>
            <a:r>
              <a:rPr lang="en-US" sz="1400" dirty="0" smtClean="0"/>
              <a:t>- Water </a:t>
            </a:r>
            <a:r>
              <a:rPr lang="en-US" sz="1400" dirty="0"/>
              <a:t>management very challenging in this water scarce environment</a:t>
            </a:r>
          </a:p>
          <a:p>
            <a:r>
              <a:rPr lang="en-US" sz="1400" dirty="0"/>
              <a:t>Total production capacity: 31 hm3 / year (26 hm3 / year on average), Distribution network : 987 km long</a:t>
            </a:r>
            <a:endParaRPr lang="fr-FR" sz="1400" dirty="0"/>
          </a:p>
          <a:p>
            <a:r>
              <a:rPr lang="en-US" sz="1400" dirty="0" smtClean="0"/>
              <a:t>- SUEZ Eau France = Private operator providing Drinking Water to SICASIL </a:t>
            </a:r>
            <a:r>
              <a:rPr lang="en-US" sz="1400" dirty="0"/>
              <a:t>(</a:t>
            </a:r>
            <a:r>
              <a:rPr lang="en-US" sz="1400" dirty="0" smtClean="0"/>
              <a:t>8 </a:t>
            </a:r>
            <a:r>
              <a:rPr lang="en-US" sz="1400" dirty="0"/>
              <a:t>municipalities, including </a:t>
            </a:r>
            <a:r>
              <a:rPr lang="en-US" sz="1400" dirty="0" smtClean="0"/>
              <a:t>Cannes)</a:t>
            </a:r>
            <a:endParaRPr lang="fr-FR" sz="1400" dirty="0"/>
          </a:p>
        </p:txBody>
      </p:sp>
      <p:sp>
        <p:nvSpPr>
          <p:cNvPr id="5" name="Rectangle 4"/>
          <p:cNvSpPr/>
          <p:nvPr/>
        </p:nvSpPr>
        <p:spPr>
          <a:xfrm>
            <a:off x="1125355" y="3008177"/>
            <a:ext cx="7922417" cy="954107"/>
          </a:xfrm>
          <a:prstGeom prst="rect">
            <a:avLst/>
          </a:prstGeom>
        </p:spPr>
        <p:txBody>
          <a:bodyPr wrap="square">
            <a:spAutoFit/>
          </a:bodyPr>
          <a:lstStyle/>
          <a:p>
            <a:r>
              <a:rPr lang="en-US" sz="1400" dirty="0" smtClean="0"/>
              <a:t>- Efficient </a:t>
            </a:r>
            <a:r>
              <a:rPr lang="en-US" sz="1400" dirty="0"/>
              <a:t>and proactive water management during </a:t>
            </a:r>
            <a:r>
              <a:rPr lang="en-US" sz="1400" dirty="0" smtClean="0"/>
              <a:t>summer to better anticipate water availability</a:t>
            </a:r>
          </a:p>
          <a:p>
            <a:r>
              <a:rPr lang="en-US" sz="1400" dirty="0" smtClean="0"/>
              <a:t>- Improve </a:t>
            </a:r>
            <a:r>
              <a:rPr lang="en-US" sz="1400" dirty="0"/>
              <a:t>monitoring and medium-term forecast of water </a:t>
            </a:r>
            <a:r>
              <a:rPr lang="en-US" sz="1400" dirty="0" smtClean="0"/>
              <a:t>demand</a:t>
            </a:r>
          </a:p>
          <a:p>
            <a:r>
              <a:rPr lang="fr-FR" sz="1400" dirty="0" smtClean="0"/>
              <a:t>- Monitor </a:t>
            </a:r>
            <a:r>
              <a:rPr lang="fr-FR" sz="1400" dirty="0"/>
              <a:t>water </a:t>
            </a:r>
            <a:r>
              <a:rPr lang="fr-FR" sz="1400" dirty="0" err="1"/>
              <a:t>quality</a:t>
            </a:r>
            <a:r>
              <a:rPr lang="fr-FR" sz="1400" dirty="0"/>
              <a:t> </a:t>
            </a:r>
            <a:r>
              <a:rPr lang="fr-FR" sz="1400" dirty="0" err="1" smtClean="0"/>
              <a:t>parameters</a:t>
            </a:r>
            <a:r>
              <a:rPr lang="fr-FR" sz="1400" dirty="0" smtClean="0"/>
              <a:t> all </a:t>
            </a:r>
            <a:r>
              <a:rPr lang="fr-FR" sz="1400" dirty="0" err="1" smtClean="0"/>
              <a:t>along</a:t>
            </a:r>
            <a:r>
              <a:rPr lang="fr-FR" sz="1400" dirty="0" smtClean="0"/>
              <a:t> the distribution </a:t>
            </a:r>
            <a:r>
              <a:rPr lang="fr-FR" sz="1400" dirty="0" err="1" smtClean="0"/>
              <a:t>networ</a:t>
            </a:r>
            <a:endParaRPr lang="fr-FR" sz="1400" dirty="0" smtClean="0"/>
          </a:p>
          <a:p>
            <a:r>
              <a:rPr lang="fr-FR" sz="1400" dirty="0"/>
              <a:t>- </a:t>
            </a:r>
            <a:r>
              <a:rPr lang="fr-FR" sz="1400" dirty="0" err="1" smtClean="0"/>
              <a:t>Detect</a:t>
            </a:r>
            <a:r>
              <a:rPr lang="fr-FR" sz="1400" dirty="0" smtClean="0"/>
              <a:t> and </a:t>
            </a:r>
            <a:r>
              <a:rPr lang="fr-FR" sz="1400" dirty="0" err="1" smtClean="0"/>
              <a:t>reduce</a:t>
            </a:r>
            <a:r>
              <a:rPr lang="fr-FR" sz="1400" dirty="0" smtClean="0"/>
              <a:t> </a:t>
            </a:r>
            <a:r>
              <a:rPr lang="fr-FR" sz="1400" dirty="0" err="1" smtClean="0"/>
              <a:t>leakages</a:t>
            </a:r>
            <a:endParaRPr lang="fr-FR" sz="1400" dirty="0"/>
          </a:p>
        </p:txBody>
      </p:sp>
      <p:sp>
        <p:nvSpPr>
          <p:cNvPr id="95" name="Rectangle 94"/>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0" y="0"/>
            <a:ext cx="1044000" cy="307777"/>
          </a:xfrm>
          <a:prstGeom prst="rect">
            <a:avLst/>
          </a:prstGeom>
          <a:noFill/>
        </p:spPr>
        <p:txBody>
          <a:bodyPr wrap="square" rtlCol="0">
            <a:spAutoFit/>
          </a:bodyPr>
          <a:lstStyle/>
          <a:p>
            <a:endParaRPr lang="fr-FR" sz="1400" b="1">
              <a:solidFill>
                <a:schemeClr val="bg1"/>
              </a:solidFill>
            </a:endParaRPr>
          </a:p>
        </p:txBody>
      </p:sp>
      <p:sp>
        <p:nvSpPr>
          <p:cNvPr id="97" name="Rectangle 96"/>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ZoneTexte 106"/>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108" name="ZoneTexte 107"/>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109" name="ZoneTexte 108"/>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110" name="ZoneTexte 109"/>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111" name="ZoneTexte 110"/>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112" name="Rectangle 111"/>
          <p:cNvSpPr/>
          <p:nvPr/>
        </p:nvSpPr>
        <p:spPr>
          <a:xfrm>
            <a:off x="2197" y="36735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3" name="ZoneTexte 112"/>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114" name="Espace réservé du numéro de diapositive 2"/>
          <p:cNvSpPr>
            <a:spLocks noGrp="1"/>
          </p:cNvSpPr>
          <p:nvPr>
            <p:ph type="sldNum" sz="quarter" idx="12"/>
          </p:nvPr>
        </p:nvSpPr>
        <p:spPr>
          <a:xfrm>
            <a:off x="322437" y="6398173"/>
            <a:ext cx="378908" cy="365125"/>
          </a:xfrm>
        </p:spPr>
        <p:txBody>
          <a:bodyPr/>
          <a:lstStyle/>
          <a:p>
            <a:fld id="{53739331-D709-4193-AC87-34A98505A937}" type="slidenum">
              <a:rPr lang="fr-FR" smtClean="0"/>
              <a:t>10</a:t>
            </a:fld>
            <a:endParaRPr lang="fr-FR" dirty="0"/>
          </a:p>
        </p:txBody>
      </p:sp>
      <p:sp>
        <p:nvSpPr>
          <p:cNvPr id="115" name="ZoneTexte 114"/>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116" name="ZoneTexte 115"/>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117" name="ZoneTexte 116"/>
          <p:cNvSpPr txBox="1"/>
          <p:nvPr/>
        </p:nvSpPr>
        <p:spPr>
          <a:xfrm>
            <a:off x="11512" y="3743537"/>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4 </a:t>
            </a:r>
            <a:r>
              <a:rPr lang="fr-FR" dirty="0" err="1"/>
              <a:t>Demo</a:t>
            </a:r>
            <a:r>
              <a:rPr lang="fr-FR" dirty="0"/>
              <a:t> Cases</a:t>
            </a:r>
          </a:p>
        </p:txBody>
      </p:sp>
      <p:sp>
        <p:nvSpPr>
          <p:cNvPr id="7" name="Rectangle 6"/>
          <p:cNvSpPr/>
          <p:nvPr/>
        </p:nvSpPr>
        <p:spPr>
          <a:xfrm>
            <a:off x="1154474" y="4464925"/>
            <a:ext cx="7618120" cy="2031325"/>
          </a:xfrm>
          <a:prstGeom prst="rect">
            <a:avLst/>
          </a:prstGeom>
          <a:solidFill>
            <a:schemeClr val="bg1"/>
          </a:solidFill>
        </p:spPr>
        <p:txBody>
          <a:bodyPr wrap="square">
            <a:spAutoFit/>
          </a:bodyPr>
          <a:lstStyle/>
          <a:p>
            <a:r>
              <a:rPr lang="en-US" sz="1400" b="1" dirty="0"/>
              <a:t>Water </a:t>
            </a:r>
            <a:r>
              <a:rPr lang="en-US" sz="1400" b="1" dirty="0" smtClean="0"/>
              <a:t>quantity</a:t>
            </a:r>
          </a:p>
          <a:p>
            <a:r>
              <a:rPr lang="en-US" sz="1400" dirty="0" smtClean="0"/>
              <a:t>- Develop IT </a:t>
            </a:r>
            <a:r>
              <a:rPr lang="en-US" sz="1400" dirty="0"/>
              <a:t>connectors for exchanging data between the FIWARE platform and SUEZ legacy </a:t>
            </a:r>
            <a:r>
              <a:rPr lang="en-US" sz="1400" dirty="0" err="1" smtClean="0"/>
              <a:t>softwares</a:t>
            </a:r>
            <a:endParaRPr lang="en-US" sz="1400" dirty="0" smtClean="0"/>
          </a:p>
          <a:p>
            <a:r>
              <a:rPr lang="en-US" sz="1400" dirty="0" smtClean="0"/>
              <a:t>- Improve </a:t>
            </a:r>
            <a:r>
              <a:rPr lang="en-US" sz="1400" dirty="0"/>
              <a:t>the short-term water demand forecast (several days ahead</a:t>
            </a:r>
            <a:r>
              <a:rPr lang="en-US" sz="1400" dirty="0" smtClean="0"/>
              <a:t>)</a:t>
            </a:r>
          </a:p>
          <a:p>
            <a:r>
              <a:rPr lang="en-US" sz="1400" dirty="0" smtClean="0"/>
              <a:t>- Develop </a:t>
            </a:r>
            <a:r>
              <a:rPr lang="en-US" sz="1400" dirty="0"/>
              <a:t>control modules for managing the water supply system in real </a:t>
            </a:r>
            <a:r>
              <a:rPr lang="en-US" sz="1400" dirty="0" smtClean="0"/>
              <a:t>time</a:t>
            </a:r>
          </a:p>
          <a:p>
            <a:r>
              <a:rPr lang="en-US" sz="1400" dirty="0" smtClean="0"/>
              <a:t>- Build-up </a:t>
            </a:r>
            <a:r>
              <a:rPr lang="en-US" sz="1400" dirty="0"/>
              <a:t>a model forecasting the capacity of water resources (4 months ahead</a:t>
            </a:r>
            <a:r>
              <a:rPr lang="en-US" sz="1400" dirty="0" smtClean="0"/>
              <a:t>)</a:t>
            </a:r>
          </a:p>
          <a:p>
            <a:r>
              <a:rPr lang="en-US" sz="1400" dirty="0" smtClean="0"/>
              <a:t>- Improve </a:t>
            </a:r>
            <a:r>
              <a:rPr lang="en-US" sz="1400" dirty="0"/>
              <a:t>the leak </a:t>
            </a:r>
            <a:r>
              <a:rPr lang="en-US" sz="1400" dirty="0" smtClean="0"/>
              <a:t>detection</a:t>
            </a:r>
          </a:p>
          <a:p>
            <a:r>
              <a:rPr lang="en-US" sz="1400" b="1" dirty="0" smtClean="0"/>
              <a:t>Water quality</a:t>
            </a:r>
          </a:p>
          <a:p>
            <a:r>
              <a:rPr lang="en-US" sz="1400" dirty="0" smtClean="0"/>
              <a:t>- Evaluate </a:t>
            </a:r>
            <a:r>
              <a:rPr lang="en-US" sz="1400" dirty="0"/>
              <a:t>the anomaly detection module </a:t>
            </a:r>
            <a:endParaRPr lang="en-US" sz="1400" dirty="0" smtClean="0"/>
          </a:p>
          <a:p>
            <a:r>
              <a:rPr lang="en-US" sz="1400" dirty="0" smtClean="0"/>
              <a:t>- Install </a:t>
            </a:r>
            <a:r>
              <a:rPr lang="en-US" sz="1400" dirty="0"/>
              <a:t>and evaluate the PROTEUS probe </a:t>
            </a:r>
            <a:r>
              <a:rPr lang="en-US" sz="1400" dirty="0" smtClean="0"/>
              <a:t>In lab and then in </a:t>
            </a:r>
            <a:r>
              <a:rPr lang="en-US" sz="1400" dirty="0"/>
              <a:t>full scale on the SICASIL network</a:t>
            </a:r>
            <a:endParaRPr lang="fr-FR" sz="1400" dirty="0"/>
          </a:p>
        </p:txBody>
      </p:sp>
    </p:spTree>
    <p:extLst>
      <p:ext uri="{BB962C8B-B14F-4D97-AF65-F5344CB8AC3E}">
        <p14:creationId xmlns:p14="http://schemas.microsoft.com/office/powerpoint/2010/main" val="3001048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smtClean="0">
                <a:solidFill>
                  <a:srgbClr val="1F3864"/>
                </a:solidFill>
                <a:latin typeface="Calibri-Bold"/>
              </a:rPr>
              <a:t>Real </a:t>
            </a:r>
            <a:r>
              <a:rPr lang="en-US" sz="2800" b="1" dirty="0">
                <a:solidFill>
                  <a:srgbClr val="1F3864"/>
                </a:solidFill>
                <a:latin typeface="Calibri-Bold"/>
              </a:rPr>
              <a:t>World </a:t>
            </a:r>
            <a:r>
              <a:rPr lang="en-US" sz="2800" b="1" dirty="0" smtClean="0">
                <a:solidFill>
                  <a:srgbClr val="1F3864"/>
                </a:solidFill>
                <a:latin typeface="Calibri-Bold"/>
              </a:rPr>
              <a:t>Applications</a:t>
            </a:r>
            <a:r>
              <a:rPr lang="en-US" sz="2800" b="1" dirty="0">
                <a:solidFill>
                  <a:srgbClr val="1F3864"/>
                </a:solidFill>
                <a:latin typeface="Calibri-Bold"/>
              </a:rPr>
              <a:t>-</a:t>
            </a:r>
            <a:r>
              <a:rPr lang="en-US" sz="2800" b="1" i="1" dirty="0">
                <a:solidFill>
                  <a:srgbClr val="29A1D5"/>
                </a:solidFill>
                <a:latin typeface="Calibri-Bold"/>
              </a:rPr>
              <a:t>Tier </a:t>
            </a:r>
            <a:r>
              <a:rPr lang="en-US" sz="2800" b="1" i="1" dirty="0" smtClean="0">
                <a:solidFill>
                  <a:srgbClr val="29A1D5"/>
                </a:solidFill>
                <a:latin typeface="Calibri-Bold"/>
              </a:rPr>
              <a:t>1</a:t>
            </a:r>
            <a:endParaRPr lang="en-US" sz="2800" b="1" i="1" dirty="0">
              <a:solidFill>
                <a:srgbClr val="29A1D5"/>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634315" y="529822"/>
            <a:ext cx="7509685" cy="400110"/>
          </a:xfrm>
          <a:prstGeom prst="rect">
            <a:avLst/>
          </a:prstGeom>
        </p:spPr>
        <p:txBody>
          <a:bodyPr wrap="square">
            <a:spAutoFit/>
          </a:bodyPr>
          <a:lstStyle/>
          <a:p>
            <a:r>
              <a:rPr lang="en-US" sz="2000" b="1" dirty="0" smtClean="0">
                <a:solidFill>
                  <a:schemeClr val="accent6">
                    <a:lumMod val="75000"/>
                  </a:schemeClr>
                </a:solidFill>
                <a:latin typeface="Calibri-Bold"/>
              </a:rPr>
              <a:t>DC#3: intelligent control of WWT in Amsterdam (NL)</a:t>
            </a:r>
            <a:endParaRPr lang="en-US" sz="2000" b="1" dirty="0">
              <a:solidFill>
                <a:schemeClr val="accent6">
                  <a:lumMod val="75000"/>
                </a:schemeClr>
              </a:solidFill>
              <a:latin typeface="Calibri-Bold"/>
            </a:endParaRPr>
          </a:p>
        </p:txBody>
      </p:sp>
      <p:pic>
        <p:nvPicPr>
          <p:cNvPr id="3" name="Image 2"/>
          <p:cNvPicPr>
            <a:picLocks noChangeAspect="1"/>
          </p:cNvPicPr>
          <p:nvPr/>
        </p:nvPicPr>
        <p:blipFill>
          <a:blip r:embed="rId3"/>
          <a:stretch>
            <a:fillRect/>
          </a:stretch>
        </p:blipFill>
        <p:spPr>
          <a:xfrm>
            <a:off x="1505985" y="1222130"/>
            <a:ext cx="5400675" cy="5010150"/>
          </a:xfrm>
          <a:prstGeom prst="rect">
            <a:avLst/>
          </a:prstGeom>
        </p:spPr>
      </p:pic>
      <p:pic>
        <p:nvPicPr>
          <p:cNvPr id="2" name="Image 1"/>
          <p:cNvPicPr>
            <a:picLocks noChangeAspect="1"/>
          </p:cNvPicPr>
          <p:nvPr/>
        </p:nvPicPr>
        <p:blipFill rotWithShape="1">
          <a:blip r:embed="rId4"/>
          <a:srcRect l="803"/>
          <a:stretch/>
        </p:blipFill>
        <p:spPr>
          <a:xfrm>
            <a:off x="4651899" y="3847522"/>
            <a:ext cx="4085184" cy="2795116"/>
          </a:xfrm>
          <a:prstGeom prst="rect">
            <a:avLst/>
          </a:prstGeom>
        </p:spPr>
      </p:pic>
      <p:sp>
        <p:nvSpPr>
          <p:cNvPr id="91" name="Rectangle 90"/>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p:cNvSpPr/>
          <p:nvPr/>
        </p:nvSpPr>
        <p:spPr>
          <a:xfrm>
            <a:off x="0" y="0"/>
            <a:ext cx="1044000" cy="307777"/>
          </a:xfrm>
          <a:prstGeom prst="rect">
            <a:avLst/>
          </a:prstGeom>
          <a:noFill/>
        </p:spPr>
        <p:txBody>
          <a:bodyPr wrap="square" rtlCol="0">
            <a:spAutoFit/>
          </a:bodyPr>
          <a:lstStyle/>
          <a:p>
            <a:endParaRPr lang="fr-FR" sz="1400" b="1">
              <a:solidFill>
                <a:schemeClr val="bg1"/>
              </a:solidFill>
            </a:endParaRPr>
          </a:p>
        </p:txBody>
      </p:sp>
      <p:sp>
        <p:nvSpPr>
          <p:cNvPr id="93" name="Rectangle 92"/>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ZoneTexte 102"/>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104" name="ZoneTexte 103"/>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105" name="ZoneTexte 104"/>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106" name="ZoneTexte 105"/>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107" name="ZoneTexte 106"/>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108" name="Rectangle 107"/>
          <p:cNvSpPr/>
          <p:nvPr/>
        </p:nvSpPr>
        <p:spPr>
          <a:xfrm>
            <a:off x="2197" y="36735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110" name="Espace réservé du numéro de diapositive 2"/>
          <p:cNvSpPr>
            <a:spLocks noGrp="1"/>
          </p:cNvSpPr>
          <p:nvPr>
            <p:ph type="sldNum" sz="quarter" idx="12"/>
          </p:nvPr>
        </p:nvSpPr>
        <p:spPr>
          <a:xfrm>
            <a:off x="254897" y="6398173"/>
            <a:ext cx="361916" cy="365125"/>
          </a:xfrm>
        </p:spPr>
        <p:txBody>
          <a:bodyPr/>
          <a:lstStyle/>
          <a:p>
            <a:fld id="{0E39472C-F188-4378-BC09-1D16FE0E01AE}" type="slidenum">
              <a:rPr lang="fr-FR" smtClean="0"/>
              <a:t>11</a:t>
            </a:fld>
            <a:endParaRPr lang="fr-FR" dirty="0"/>
          </a:p>
        </p:txBody>
      </p:sp>
      <p:sp>
        <p:nvSpPr>
          <p:cNvPr id="111" name="ZoneTexte 110"/>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112" name="ZoneTexte 111"/>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113" name="ZoneTexte 112"/>
          <p:cNvSpPr txBox="1"/>
          <p:nvPr/>
        </p:nvSpPr>
        <p:spPr>
          <a:xfrm>
            <a:off x="11512" y="3743537"/>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4 </a:t>
            </a:r>
            <a:r>
              <a:rPr lang="fr-FR" dirty="0" err="1"/>
              <a:t>Demo</a:t>
            </a:r>
            <a:r>
              <a:rPr lang="fr-FR" dirty="0"/>
              <a:t> Cases</a:t>
            </a:r>
          </a:p>
        </p:txBody>
      </p:sp>
    </p:spTree>
    <p:extLst>
      <p:ext uri="{BB962C8B-B14F-4D97-AF65-F5344CB8AC3E}">
        <p14:creationId xmlns:p14="http://schemas.microsoft.com/office/powerpoint/2010/main" val="945080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smtClean="0">
                <a:solidFill>
                  <a:srgbClr val="1F3864"/>
                </a:solidFill>
                <a:latin typeface="Calibri-Bold"/>
              </a:rPr>
              <a:t>Real </a:t>
            </a:r>
            <a:r>
              <a:rPr lang="en-US" sz="2800" b="1" dirty="0">
                <a:solidFill>
                  <a:srgbClr val="1F3864"/>
                </a:solidFill>
                <a:latin typeface="Calibri-Bold"/>
              </a:rPr>
              <a:t>World </a:t>
            </a:r>
            <a:r>
              <a:rPr lang="en-US" sz="2800" b="1" dirty="0" smtClean="0">
                <a:solidFill>
                  <a:srgbClr val="1F3864"/>
                </a:solidFill>
                <a:latin typeface="Calibri-Bold"/>
              </a:rPr>
              <a:t>Applications</a:t>
            </a:r>
            <a:r>
              <a:rPr lang="en-US" sz="2800" b="1" dirty="0">
                <a:solidFill>
                  <a:srgbClr val="1F3864"/>
                </a:solidFill>
                <a:latin typeface="Calibri-Bold"/>
              </a:rPr>
              <a:t>-</a:t>
            </a:r>
            <a:r>
              <a:rPr lang="en-US" sz="2800" b="1" i="1" dirty="0">
                <a:solidFill>
                  <a:srgbClr val="29A1D5"/>
                </a:solidFill>
                <a:latin typeface="Calibri-Bold"/>
              </a:rPr>
              <a:t>Tier </a:t>
            </a:r>
            <a:r>
              <a:rPr lang="en-US" sz="2800" b="1" i="1" dirty="0" smtClean="0">
                <a:solidFill>
                  <a:srgbClr val="29A1D5"/>
                </a:solidFill>
                <a:latin typeface="Calibri-Bold"/>
              </a:rPr>
              <a:t>1</a:t>
            </a:r>
            <a:endParaRPr lang="en-US" sz="2800" b="1" i="1" dirty="0">
              <a:solidFill>
                <a:srgbClr val="29A1D5"/>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634315" y="529822"/>
            <a:ext cx="7509685" cy="400110"/>
          </a:xfrm>
          <a:prstGeom prst="rect">
            <a:avLst/>
          </a:prstGeom>
        </p:spPr>
        <p:txBody>
          <a:bodyPr wrap="square">
            <a:spAutoFit/>
          </a:bodyPr>
          <a:lstStyle/>
          <a:p>
            <a:r>
              <a:rPr lang="en-US" sz="2000" b="1" dirty="0" smtClean="0">
                <a:solidFill>
                  <a:schemeClr val="accent6">
                    <a:lumMod val="75000"/>
                  </a:schemeClr>
                </a:solidFill>
                <a:latin typeface="Calibri-Bold"/>
              </a:rPr>
              <a:t>DC#3: intelligent control of WWT in Amsterdam (NL)</a:t>
            </a:r>
            <a:endParaRPr lang="en-US" sz="2000" b="1" dirty="0">
              <a:solidFill>
                <a:schemeClr val="accent6">
                  <a:lumMod val="75000"/>
                </a:schemeClr>
              </a:solidFill>
              <a:latin typeface="Calibri-Bold"/>
            </a:endParaRPr>
          </a:p>
        </p:txBody>
      </p:sp>
      <p:sp>
        <p:nvSpPr>
          <p:cNvPr id="44" name="Rectangle 43"/>
          <p:cNvSpPr/>
          <p:nvPr/>
        </p:nvSpPr>
        <p:spPr>
          <a:xfrm>
            <a:off x="1025582" y="1033960"/>
            <a:ext cx="1067921" cy="400110"/>
          </a:xfrm>
          <a:prstGeom prst="rect">
            <a:avLst/>
          </a:prstGeom>
        </p:spPr>
        <p:txBody>
          <a:bodyPr wrap="none">
            <a:spAutoFit/>
          </a:bodyPr>
          <a:lstStyle/>
          <a:p>
            <a:pPr algn="just" eaLnBrk="0" fontAlgn="base" hangingPunct="0">
              <a:spcBef>
                <a:spcPct val="0"/>
              </a:spcBef>
              <a:spcAft>
                <a:spcPct val="0"/>
              </a:spcAft>
            </a:pPr>
            <a:r>
              <a:rPr lang="fr-FR" sz="2000" dirty="0" err="1">
                <a:solidFill>
                  <a:srgbClr val="2E74B5"/>
                </a:solidFill>
                <a:latin typeface="Arial" panose="020B0604020202020204" pitchFamily="34" charset="0"/>
                <a:ea typeface="Calibri" panose="020F0502020204030204" pitchFamily="34" charset="0"/>
                <a:cs typeface="Arial" panose="020B0604020202020204" pitchFamily="34" charset="0"/>
              </a:rPr>
              <a:t>Context</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6" name="Rectangle 45"/>
          <p:cNvSpPr/>
          <p:nvPr/>
        </p:nvSpPr>
        <p:spPr>
          <a:xfrm>
            <a:off x="1125355" y="3376560"/>
            <a:ext cx="7949298" cy="400110"/>
          </a:xfrm>
          <a:prstGeom prst="rect">
            <a:avLst/>
          </a:prstGeom>
        </p:spPr>
        <p:txBody>
          <a:bodyPr wrap="square">
            <a:spAutoFit/>
          </a:bodyPr>
          <a:lstStyle/>
          <a:p>
            <a:pPr algn="just" eaLnBrk="0" fontAlgn="base" hangingPunct="0">
              <a:spcBef>
                <a:spcPct val="0"/>
              </a:spcBef>
              <a:spcAft>
                <a:spcPct val="0"/>
              </a:spcAft>
            </a:pP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Challenge – </a:t>
            </a:r>
            <a:r>
              <a:rPr lang="en-US" sz="2000" dirty="0" err="1" smtClean="0"/>
              <a:t>Optimise</a:t>
            </a:r>
            <a:r>
              <a:rPr lang="en-US" sz="2000" dirty="0" smtClean="0"/>
              <a:t> WWT operations thanks to ICT</a:t>
            </a:r>
          </a:p>
        </p:txBody>
      </p:sp>
      <p:sp>
        <p:nvSpPr>
          <p:cNvPr id="48" name="Rectangle 47"/>
          <p:cNvSpPr/>
          <p:nvPr/>
        </p:nvSpPr>
        <p:spPr>
          <a:xfrm>
            <a:off x="1109677" y="4866508"/>
            <a:ext cx="2655022"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Role</a:t>
            </a: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 of Fiware4Water</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084076" y="1398853"/>
            <a:ext cx="7963698" cy="1815882"/>
          </a:xfrm>
          <a:prstGeom prst="rect">
            <a:avLst/>
          </a:prstGeom>
        </p:spPr>
        <p:txBody>
          <a:bodyPr wrap="square">
            <a:spAutoFit/>
          </a:bodyPr>
          <a:lstStyle/>
          <a:p>
            <a:r>
              <a:rPr lang="en-US" sz="1400" dirty="0" smtClean="0"/>
              <a:t>- </a:t>
            </a:r>
            <a:r>
              <a:rPr lang="en-US" sz="1400" dirty="0" err="1" smtClean="0"/>
              <a:t>Waternet’s</a:t>
            </a:r>
            <a:r>
              <a:rPr lang="en-US" sz="1400" dirty="0" smtClean="0"/>
              <a:t> WWTP </a:t>
            </a:r>
            <a:r>
              <a:rPr lang="en-US" sz="1400" dirty="0"/>
              <a:t>West </a:t>
            </a:r>
            <a:r>
              <a:rPr lang="en-US" sz="1400" dirty="0" smtClean="0"/>
              <a:t>has </a:t>
            </a:r>
            <a:r>
              <a:rPr lang="en-US" sz="1400" dirty="0"/>
              <a:t>a capacity of 1 Million population and serves the city of </a:t>
            </a:r>
            <a:r>
              <a:rPr lang="en-US" sz="1400" dirty="0" smtClean="0"/>
              <a:t>Amsterdam</a:t>
            </a:r>
          </a:p>
          <a:p>
            <a:r>
              <a:rPr lang="en-US" sz="1400" dirty="0" smtClean="0"/>
              <a:t>- </a:t>
            </a:r>
            <a:r>
              <a:rPr lang="en-US" sz="1400" dirty="0"/>
              <a:t>Amsterdam is a FIWARE supporter city as part of the Open and Agile Smart Cities </a:t>
            </a:r>
            <a:r>
              <a:rPr lang="en-US" sz="1400" dirty="0" smtClean="0"/>
              <a:t>Initiative</a:t>
            </a:r>
          </a:p>
          <a:p>
            <a:r>
              <a:rPr lang="en-US" sz="1400" dirty="0" smtClean="0"/>
              <a:t>- The </a:t>
            </a:r>
            <a:r>
              <a:rPr lang="en-US" sz="1400" dirty="0"/>
              <a:t>process </a:t>
            </a:r>
            <a:r>
              <a:rPr lang="en-US" sz="1400" dirty="0" smtClean="0"/>
              <a:t>automation </a:t>
            </a:r>
            <a:r>
              <a:rPr lang="en-US" sz="1400" dirty="0"/>
              <a:t>will be renewed and the IT architecture of WNT is in fast </a:t>
            </a:r>
            <a:r>
              <a:rPr lang="en-US" sz="1400" dirty="0" smtClean="0"/>
              <a:t>development</a:t>
            </a:r>
          </a:p>
          <a:p>
            <a:r>
              <a:rPr lang="en-US" sz="1400" dirty="0" smtClean="0"/>
              <a:t>The </a:t>
            </a:r>
            <a:r>
              <a:rPr lang="en-US" sz="1400" dirty="0"/>
              <a:t>target is to optimally benefit from implementation of upcoming technologies such as Artificial Intelligence (AI), Internet of Things (</a:t>
            </a:r>
            <a:r>
              <a:rPr lang="en-US" sz="1400" dirty="0" err="1"/>
              <a:t>IoT</a:t>
            </a:r>
            <a:r>
              <a:rPr lang="en-US" sz="1400" dirty="0"/>
              <a:t>), Business Intelligence (</a:t>
            </a:r>
            <a:r>
              <a:rPr lang="en-US" sz="1400" dirty="0" smtClean="0"/>
              <a:t>BI)</a:t>
            </a:r>
          </a:p>
          <a:p>
            <a:r>
              <a:rPr lang="en-US" sz="1400" dirty="0" smtClean="0"/>
              <a:t>- Currently </a:t>
            </a:r>
            <a:r>
              <a:rPr lang="en-US" sz="1400" dirty="0"/>
              <a:t>the control loops of WWTP West are largely dedicated to a single process. </a:t>
            </a:r>
            <a:endParaRPr lang="en-US" sz="1400" dirty="0" smtClean="0"/>
          </a:p>
          <a:p>
            <a:r>
              <a:rPr lang="en-US" sz="1400" dirty="0" smtClean="0"/>
              <a:t>With </a:t>
            </a:r>
            <a:r>
              <a:rPr lang="en-US" sz="1400" dirty="0"/>
              <a:t>the use of real-time plant data, process models and external data sources a more optimal plant-wide control can be achieved. </a:t>
            </a:r>
            <a:endParaRPr lang="en-US" sz="1400" dirty="0" smtClean="0"/>
          </a:p>
        </p:txBody>
      </p:sp>
      <p:sp>
        <p:nvSpPr>
          <p:cNvPr id="5" name="Rectangle 4"/>
          <p:cNvSpPr/>
          <p:nvPr/>
        </p:nvSpPr>
        <p:spPr>
          <a:xfrm>
            <a:off x="1151719" y="3769829"/>
            <a:ext cx="7896053" cy="954107"/>
          </a:xfrm>
          <a:prstGeom prst="rect">
            <a:avLst/>
          </a:prstGeom>
        </p:spPr>
        <p:txBody>
          <a:bodyPr wrap="square">
            <a:spAutoFit/>
          </a:bodyPr>
          <a:lstStyle/>
          <a:p>
            <a:r>
              <a:rPr lang="en-US" sz="1400" dirty="0" smtClean="0"/>
              <a:t>- Reduction </a:t>
            </a:r>
            <a:r>
              <a:rPr lang="en-US" sz="1400" dirty="0"/>
              <a:t>of N</a:t>
            </a:r>
            <a:r>
              <a:rPr lang="en-US" sz="1400" baseline="-25000" dirty="0"/>
              <a:t>2</a:t>
            </a:r>
            <a:r>
              <a:rPr lang="en-US" sz="1400" dirty="0"/>
              <a:t>O emission and energy </a:t>
            </a:r>
            <a:r>
              <a:rPr lang="en-US" sz="1400" dirty="0" smtClean="0"/>
              <a:t>demand to </a:t>
            </a:r>
            <a:r>
              <a:rPr lang="en-US" sz="1400" dirty="0"/>
              <a:t>achieve climate neutral, which can be largely overcome via a more stable operation. </a:t>
            </a:r>
            <a:endParaRPr lang="en-US" sz="1400" dirty="0" smtClean="0"/>
          </a:p>
          <a:p>
            <a:r>
              <a:rPr lang="en-US" sz="1400" dirty="0" smtClean="0"/>
              <a:t>- Increase </a:t>
            </a:r>
            <a:r>
              <a:rPr lang="en-US" sz="1400" dirty="0"/>
              <a:t>the capacity of the current treatment plant, to support the ever-increasing influent flow, with a more stable </a:t>
            </a:r>
            <a:r>
              <a:rPr lang="en-US" sz="1400" dirty="0" smtClean="0"/>
              <a:t>operation</a:t>
            </a:r>
            <a:endParaRPr lang="fr-FR" sz="1400" dirty="0"/>
          </a:p>
        </p:txBody>
      </p:sp>
      <p:sp>
        <p:nvSpPr>
          <p:cNvPr id="95" name="Rectangle 94"/>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0" y="0"/>
            <a:ext cx="1044000" cy="307777"/>
          </a:xfrm>
          <a:prstGeom prst="rect">
            <a:avLst/>
          </a:prstGeom>
          <a:noFill/>
        </p:spPr>
        <p:txBody>
          <a:bodyPr wrap="square" rtlCol="0">
            <a:spAutoFit/>
          </a:bodyPr>
          <a:lstStyle/>
          <a:p>
            <a:endParaRPr lang="fr-FR" sz="1400" b="1">
              <a:solidFill>
                <a:schemeClr val="bg1"/>
              </a:solidFill>
            </a:endParaRPr>
          </a:p>
        </p:txBody>
      </p:sp>
      <p:sp>
        <p:nvSpPr>
          <p:cNvPr id="97" name="Rectangle 96"/>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ZoneTexte 106"/>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108" name="ZoneTexte 107"/>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109" name="ZoneTexte 108"/>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110" name="ZoneTexte 109"/>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111" name="ZoneTexte 110"/>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112" name="Rectangle 111"/>
          <p:cNvSpPr/>
          <p:nvPr/>
        </p:nvSpPr>
        <p:spPr>
          <a:xfrm>
            <a:off x="2197" y="36735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3" name="ZoneTexte 112"/>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114" name="Espace réservé du numéro de diapositive 2"/>
          <p:cNvSpPr>
            <a:spLocks noGrp="1"/>
          </p:cNvSpPr>
          <p:nvPr>
            <p:ph type="sldNum" sz="quarter" idx="12"/>
          </p:nvPr>
        </p:nvSpPr>
        <p:spPr>
          <a:xfrm>
            <a:off x="322437" y="6398173"/>
            <a:ext cx="378908" cy="365125"/>
          </a:xfrm>
        </p:spPr>
        <p:txBody>
          <a:bodyPr/>
          <a:lstStyle/>
          <a:p>
            <a:fld id="{EA92E0B5-73A5-4018-99E2-68FCBEFCD99B}" type="slidenum">
              <a:rPr lang="fr-FR" smtClean="0"/>
              <a:t>12</a:t>
            </a:fld>
            <a:endParaRPr lang="fr-FR" dirty="0"/>
          </a:p>
        </p:txBody>
      </p:sp>
      <p:sp>
        <p:nvSpPr>
          <p:cNvPr id="115" name="ZoneTexte 114"/>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116" name="ZoneTexte 115"/>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117" name="ZoneTexte 116"/>
          <p:cNvSpPr txBox="1"/>
          <p:nvPr/>
        </p:nvSpPr>
        <p:spPr>
          <a:xfrm>
            <a:off x="11512" y="3743537"/>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4 </a:t>
            </a:r>
            <a:r>
              <a:rPr lang="fr-FR" dirty="0" err="1"/>
              <a:t>Demo</a:t>
            </a:r>
            <a:r>
              <a:rPr lang="fr-FR" dirty="0"/>
              <a:t> Cases</a:t>
            </a:r>
          </a:p>
        </p:txBody>
      </p:sp>
      <p:sp>
        <p:nvSpPr>
          <p:cNvPr id="7" name="Rectangle 6"/>
          <p:cNvSpPr/>
          <p:nvPr/>
        </p:nvSpPr>
        <p:spPr>
          <a:xfrm>
            <a:off x="1105241" y="5277684"/>
            <a:ext cx="7760378" cy="1169551"/>
          </a:xfrm>
          <a:prstGeom prst="rect">
            <a:avLst/>
          </a:prstGeom>
          <a:solidFill>
            <a:schemeClr val="bg1"/>
          </a:solidFill>
        </p:spPr>
        <p:txBody>
          <a:bodyPr wrap="square">
            <a:spAutoFit/>
          </a:bodyPr>
          <a:lstStyle/>
          <a:p>
            <a:r>
              <a:rPr lang="en-US" sz="1400" dirty="0" smtClean="0"/>
              <a:t>-  Use historical </a:t>
            </a:r>
            <a:r>
              <a:rPr lang="en-US" sz="1400" dirty="0"/>
              <a:t>data analytics </a:t>
            </a:r>
            <a:r>
              <a:rPr lang="en-US" sz="1400" dirty="0" smtClean="0"/>
              <a:t>from real(time sensing to </a:t>
            </a:r>
            <a:r>
              <a:rPr lang="en-US" sz="1400" dirty="0"/>
              <a:t>predict the dynamic </a:t>
            </a:r>
            <a:r>
              <a:rPr lang="en-US" sz="1400" dirty="0" err="1"/>
              <a:t>behaviour</a:t>
            </a:r>
            <a:r>
              <a:rPr lang="en-US" sz="1400" dirty="0"/>
              <a:t> of the </a:t>
            </a:r>
            <a:r>
              <a:rPr lang="en-US" sz="1400" dirty="0" smtClean="0"/>
              <a:t>treatments</a:t>
            </a:r>
          </a:p>
          <a:p>
            <a:r>
              <a:rPr lang="en-US" sz="1400" dirty="0" smtClean="0"/>
              <a:t>- Installation of new </a:t>
            </a:r>
            <a:r>
              <a:rPr lang="en-US" sz="1400" dirty="0"/>
              <a:t>sensors </a:t>
            </a:r>
            <a:endParaRPr lang="en-US" sz="1400" dirty="0" smtClean="0"/>
          </a:p>
          <a:p>
            <a:r>
              <a:rPr lang="en-US" sz="1400" dirty="0" smtClean="0"/>
              <a:t>- Development of </a:t>
            </a:r>
            <a:r>
              <a:rPr lang="en-US" sz="1400" dirty="0"/>
              <a:t>tools </a:t>
            </a:r>
            <a:r>
              <a:rPr lang="en-US" sz="1400" dirty="0" smtClean="0"/>
              <a:t>to determine </a:t>
            </a:r>
            <a:r>
              <a:rPr lang="en-US" sz="1400" dirty="0"/>
              <a:t>oxygen </a:t>
            </a:r>
            <a:r>
              <a:rPr lang="en-US" sz="1400" dirty="0" err="1"/>
              <a:t>setpoints</a:t>
            </a:r>
            <a:r>
              <a:rPr lang="en-US" sz="1400" dirty="0"/>
              <a:t>, nitrification capacity or in-situ respiration</a:t>
            </a:r>
            <a:r>
              <a:rPr lang="en-US" sz="1400" dirty="0" smtClean="0"/>
              <a:t>.</a:t>
            </a:r>
          </a:p>
          <a:p>
            <a:r>
              <a:rPr lang="en-US" sz="1400" dirty="0" smtClean="0"/>
              <a:t>- Creation of robust </a:t>
            </a:r>
            <a:r>
              <a:rPr lang="en-US" sz="1400" dirty="0"/>
              <a:t>and transferable control algorithms to reduce N</a:t>
            </a:r>
            <a:r>
              <a:rPr lang="en-US" sz="1400" baseline="-25000" dirty="0"/>
              <a:t>2</a:t>
            </a:r>
            <a:r>
              <a:rPr lang="en-US" sz="1400" dirty="0"/>
              <a:t>O emissions, to reduce energy demand and to improve overall treatment </a:t>
            </a:r>
            <a:r>
              <a:rPr lang="en-US" sz="1400" dirty="0" smtClean="0"/>
              <a:t>efficiency</a:t>
            </a:r>
            <a:endParaRPr lang="fr-FR" sz="1400" dirty="0"/>
          </a:p>
        </p:txBody>
      </p:sp>
    </p:spTree>
    <p:extLst>
      <p:ext uri="{BB962C8B-B14F-4D97-AF65-F5344CB8AC3E}">
        <p14:creationId xmlns:p14="http://schemas.microsoft.com/office/powerpoint/2010/main" val="1759984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smtClean="0">
                <a:solidFill>
                  <a:srgbClr val="1F3864"/>
                </a:solidFill>
                <a:latin typeface="Calibri-Bold"/>
              </a:rPr>
              <a:t>Real </a:t>
            </a:r>
            <a:r>
              <a:rPr lang="en-US" sz="2800" b="1" dirty="0">
                <a:solidFill>
                  <a:srgbClr val="1F3864"/>
                </a:solidFill>
                <a:latin typeface="Calibri-Bold"/>
              </a:rPr>
              <a:t>World </a:t>
            </a:r>
            <a:r>
              <a:rPr lang="en-US" sz="2800" b="1" dirty="0" smtClean="0">
                <a:solidFill>
                  <a:srgbClr val="1F3864"/>
                </a:solidFill>
                <a:latin typeface="Calibri-Bold"/>
              </a:rPr>
              <a:t>Applications</a:t>
            </a:r>
            <a:r>
              <a:rPr lang="en-US" sz="2800" b="1" dirty="0">
                <a:solidFill>
                  <a:srgbClr val="1F3864"/>
                </a:solidFill>
                <a:latin typeface="Calibri-Bold"/>
              </a:rPr>
              <a:t>-</a:t>
            </a:r>
            <a:r>
              <a:rPr lang="en-US" sz="2800" b="1" i="1" dirty="0">
                <a:solidFill>
                  <a:srgbClr val="29A1D5"/>
                </a:solidFill>
                <a:latin typeface="Calibri-Bold"/>
              </a:rPr>
              <a:t>Tier </a:t>
            </a:r>
            <a:r>
              <a:rPr lang="en-US" sz="2800" b="1" i="1" dirty="0" smtClean="0">
                <a:solidFill>
                  <a:srgbClr val="29A1D5"/>
                </a:solidFill>
                <a:latin typeface="Calibri-Bold"/>
              </a:rPr>
              <a:t>1</a:t>
            </a:r>
            <a:endParaRPr lang="en-US" sz="2800" b="1" i="1" dirty="0">
              <a:solidFill>
                <a:srgbClr val="29A1D5"/>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634315" y="529822"/>
            <a:ext cx="7509685" cy="400110"/>
          </a:xfrm>
          <a:prstGeom prst="rect">
            <a:avLst/>
          </a:prstGeom>
        </p:spPr>
        <p:txBody>
          <a:bodyPr wrap="square">
            <a:spAutoFit/>
          </a:bodyPr>
          <a:lstStyle/>
          <a:p>
            <a:r>
              <a:rPr lang="en-US" sz="2000" b="1" dirty="0" smtClean="0">
                <a:solidFill>
                  <a:schemeClr val="accent6">
                    <a:lumMod val="75000"/>
                  </a:schemeClr>
                </a:solidFill>
                <a:latin typeface="Calibri-Bold"/>
              </a:rPr>
              <a:t>DC#4: smart metering &amp; citizen engagement in UK</a:t>
            </a:r>
            <a:endParaRPr lang="en-US" sz="2000" b="1" dirty="0">
              <a:solidFill>
                <a:schemeClr val="accent6">
                  <a:lumMod val="75000"/>
                </a:schemeClr>
              </a:solidFill>
              <a:latin typeface="Calibri-Bold"/>
            </a:endParaRPr>
          </a:p>
        </p:txBody>
      </p:sp>
      <p:pic>
        <p:nvPicPr>
          <p:cNvPr id="2" name="Image 1"/>
          <p:cNvPicPr>
            <a:picLocks noChangeAspect="1"/>
          </p:cNvPicPr>
          <p:nvPr/>
        </p:nvPicPr>
        <p:blipFill>
          <a:blip r:embed="rId3"/>
          <a:stretch>
            <a:fillRect/>
          </a:stretch>
        </p:blipFill>
        <p:spPr>
          <a:xfrm>
            <a:off x="1370360" y="1680394"/>
            <a:ext cx="3752850" cy="4657725"/>
          </a:xfrm>
          <a:prstGeom prst="rect">
            <a:avLst/>
          </a:prstGeom>
        </p:spPr>
      </p:pic>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l="39807" t="6733" r="22233" b="21682"/>
          <a:stretch/>
        </p:blipFill>
        <p:spPr>
          <a:xfrm>
            <a:off x="5328962" y="1055252"/>
            <a:ext cx="2312384" cy="3270457"/>
          </a:xfrm>
          <a:prstGeom prst="rect">
            <a:avLst/>
          </a:prstGeom>
        </p:spPr>
      </p:pic>
      <p:pic>
        <p:nvPicPr>
          <p:cNvPr id="5" name="Image 4"/>
          <p:cNvPicPr>
            <a:picLocks noChangeAspect="1"/>
          </p:cNvPicPr>
          <p:nvPr/>
        </p:nvPicPr>
        <p:blipFill>
          <a:blip r:embed="rId5"/>
          <a:stretch>
            <a:fillRect/>
          </a:stretch>
        </p:blipFill>
        <p:spPr>
          <a:xfrm rot="2104658">
            <a:off x="6842818" y="3205134"/>
            <a:ext cx="1427918" cy="3268346"/>
          </a:xfrm>
          <a:prstGeom prst="rect">
            <a:avLst/>
          </a:prstGeom>
        </p:spPr>
      </p:pic>
      <p:sp>
        <p:nvSpPr>
          <p:cNvPr id="92" name="Rectangle 91"/>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nvSpPr>
        <p:spPr>
          <a:xfrm>
            <a:off x="0" y="0"/>
            <a:ext cx="1044000" cy="307777"/>
          </a:xfrm>
          <a:prstGeom prst="rect">
            <a:avLst/>
          </a:prstGeom>
          <a:noFill/>
        </p:spPr>
        <p:txBody>
          <a:bodyPr wrap="square" rtlCol="0">
            <a:spAutoFit/>
          </a:bodyPr>
          <a:lstStyle/>
          <a:p>
            <a:endParaRPr lang="fr-FR" sz="1400" b="1">
              <a:solidFill>
                <a:schemeClr val="bg1"/>
              </a:solidFill>
            </a:endParaRPr>
          </a:p>
        </p:txBody>
      </p:sp>
      <p:sp>
        <p:nvSpPr>
          <p:cNvPr id="94" name="Rectangle 93"/>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ZoneTexte 103"/>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105" name="ZoneTexte 104"/>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106" name="ZoneTexte 105"/>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107" name="ZoneTexte 106"/>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108" name="ZoneTexte 107"/>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109" name="Rectangle 108"/>
          <p:cNvSpPr/>
          <p:nvPr/>
        </p:nvSpPr>
        <p:spPr>
          <a:xfrm>
            <a:off x="2197" y="36735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ZoneTexte 109"/>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111" name="Espace réservé du numéro de diapositive 2"/>
          <p:cNvSpPr>
            <a:spLocks noGrp="1"/>
          </p:cNvSpPr>
          <p:nvPr>
            <p:ph type="sldNum" sz="quarter" idx="12"/>
          </p:nvPr>
        </p:nvSpPr>
        <p:spPr>
          <a:xfrm>
            <a:off x="322437" y="6398173"/>
            <a:ext cx="378908" cy="365125"/>
          </a:xfrm>
        </p:spPr>
        <p:txBody>
          <a:bodyPr/>
          <a:lstStyle/>
          <a:p>
            <a:fld id="{3D375FE9-2C4F-4871-B2F8-1B466A5D7FF9}" type="slidenum">
              <a:rPr lang="fr-FR" smtClean="0"/>
              <a:t>13</a:t>
            </a:fld>
            <a:endParaRPr lang="fr-FR" dirty="0"/>
          </a:p>
        </p:txBody>
      </p:sp>
      <p:sp>
        <p:nvSpPr>
          <p:cNvPr id="112" name="ZoneTexte 111"/>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113" name="ZoneTexte 112"/>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114" name="ZoneTexte 113"/>
          <p:cNvSpPr txBox="1"/>
          <p:nvPr/>
        </p:nvSpPr>
        <p:spPr>
          <a:xfrm>
            <a:off x="11512" y="3743537"/>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4 </a:t>
            </a:r>
            <a:r>
              <a:rPr lang="fr-FR" dirty="0" err="1"/>
              <a:t>Demo</a:t>
            </a:r>
            <a:r>
              <a:rPr lang="fr-FR" dirty="0"/>
              <a:t> Cases</a:t>
            </a:r>
          </a:p>
        </p:txBody>
      </p:sp>
    </p:spTree>
    <p:extLst>
      <p:ext uri="{BB962C8B-B14F-4D97-AF65-F5344CB8AC3E}">
        <p14:creationId xmlns:p14="http://schemas.microsoft.com/office/powerpoint/2010/main" val="304282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smtClean="0">
                <a:solidFill>
                  <a:srgbClr val="1F3864"/>
                </a:solidFill>
                <a:latin typeface="Calibri-Bold"/>
              </a:rPr>
              <a:t>Real </a:t>
            </a:r>
            <a:r>
              <a:rPr lang="en-US" sz="2800" b="1" dirty="0">
                <a:solidFill>
                  <a:srgbClr val="1F3864"/>
                </a:solidFill>
                <a:latin typeface="Calibri-Bold"/>
              </a:rPr>
              <a:t>World </a:t>
            </a:r>
            <a:r>
              <a:rPr lang="en-US" sz="2800" b="1" dirty="0" smtClean="0">
                <a:solidFill>
                  <a:srgbClr val="1F3864"/>
                </a:solidFill>
                <a:latin typeface="Calibri-Bold"/>
              </a:rPr>
              <a:t>Applications</a:t>
            </a:r>
            <a:r>
              <a:rPr lang="en-US" sz="2800" b="1" dirty="0">
                <a:solidFill>
                  <a:srgbClr val="1F3864"/>
                </a:solidFill>
                <a:latin typeface="Calibri-Bold"/>
              </a:rPr>
              <a:t>-</a:t>
            </a:r>
            <a:r>
              <a:rPr lang="en-US" sz="2800" b="1" i="1" dirty="0">
                <a:solidFill>
                  <a:srgbClr val="29A1D5"/>
                </a:solidFill>
                <a:latin typeface="Calibri-Bold"/>
              </a:rPr>
              <a:t>Tier </a:t>
            </a:r>
            <a:r>
              <a:rPr lang="en-US" sz="2800" b="1" i="1" dirty="0" smtClean="0">
                <a:solidFill>
                  <a:srgbClr val="29A1D5"/>
                </a:solidFill>
                <a:latin typeface="Calibri-Bold"/>
              </a:rPr>
              <a:t>1</a:t>
            </a:r>
            <a:endParaRPr lang="en-US" sz="2800" b="1" i="1" dirty="0">
              <a:solidFill>
                <a:srgbClr val="29A1D5"/>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634315" y="529822"/>
            <a:ext cx="7509685" cy="400110"/>
          </a:xfrm>
          <a:prstGeom prst="rect">
            <a:avLst/>
          </a:prstGeom>
        </p:spPr>
        <p:txBody>
          <a:bodyPr wrap="square">
            <a:spAutoFit/>
          </a:bodyPr>
          <a:lstStyle/>
          <a:p>
            <a:r>
              <a:rPr lang="en-US" sz="2000" b="1" dirty="0" smtClean="0">
                <a:solidFill>
                  <a:schemeClr val="accent6">
                    <a:lumMod val="75000"/>
                  </a:schemeClr>
                </a:solidFill>
                <a:latin typeface="Calibri-Bold"/>
              </a:rPr>
              <a:t>DC#4: smart metering &amp; citizen engagement in UK</a:t>
            </a:r>
            <a:endParaRPr lang="en-US" sz="2000" b="1" dirty="0">
              <a:solidFill>
                <a:schemeClr val="accent6">
                  <a:lumMod val="75000"/>
                </a:schemeClr>
              </a:solidFill>
              <a:latin typeface="Calibri-Bold"/>
            </a:endParaRPr>
          </a:p>
        </p:txBody>
      </p:sp>
      <p:sp>
        <p:nvSpPr>
          <p:cNvPr id="44" name="Rectangle 43"/>
          <p:cNvSpPr/>
          <p:nvPr/>
        </p:nvSpPr>
        <p:spPr>
          <a:xfrm>
            <a:off x="1025582" y="1033960"/>
            <a:ext cx="1067921" cy="400110"/>
          </a:xfrm>
          <a:prstGeom prst="rect">
            <a:avLst/>
          </a:prstGeom>
        </p:spPr>
        <p:txBody>
          <a:bodyPr wrap="none">
            <a:spAutoFit/>
          </a:bodyPr>
          <a:lstStyle/>
          <a:p>
            <a:pPr algn="just" eaLnBrk="0" fontAlgn="base" hangingPunct="0">
              <a:spcBef>
                <a:spcPct val="0"/>
              </a:spcBef>
              <a:spcAft>
                <a:spcPct val="0"/>
              </a:spcAft>
            </a:pPr>
            <a:r>
              <a:rPr lang="fr-FR" sz="2000" dirty="0" err="1">
                <a:solidFill>
                  <a:srgbClr val="2E74B5"/>
                </a:solidFill>
                <a:latin typeface="Arial" panose="020B0604020202020204" pitchFamily="34" charset="0"/>
                <a:ea typeface="Calibri" panose="020F0502020204030204" pitchFamily="34" charset="0"/>
                <a:cs typeface="Arial" panose="020B0604020202020204" pitchFamily="34" charset="0"/>
              </a:rPr>
              <a:t>Context</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6" name="Rectangle 45"/>
          <p:cNvSpPr/>
          <p:nvPr/>
        </p:nvSpPr>
        <p:spPr>
          <a:xfrm>
            <a:off x="1089858" y="2712505"/>
            <a:ext cx="7949298" cy="400110"/>
          </a:xfrm>
          <a:prstGeom prst="rect">
            <a:avLst/>
          </a:prstGeom>
        </p:spPr>
        <p:txBody>
          <a:bodyPr wrap="square">
            <a:spAutoFit/>
          </a:bodyPr>
          <a:lstStyle/>
          <a:p>
            <a:pPr algn="just" eaLnBrk="0" fontAlgn="base" hangingPunct="0">
              <a:spcBef>
                <a:spcPct val="0"/>
              </a:spcBef>
              <a:spcAft>
                <a:spcPct val="0"/>
              </a:spcAft>
            </a:pP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Challenge - </a:t>
            </a:r>
            <a:r>
              <a:rPr lang="en-US" sz="2000" dirty="0"/>
              <a:t>Upgrade of the supervisory system and digital water </a:t>
            </a:r>
            <a:r>
              <a:rPr lang="en-US" sz="2000" dirty="0" smtClean="0"/>
              <a:t>strategy</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8" name="Rectangle 47"/>
          <p:cNvSpPr/>
          <p:nvPr/>
        </p:nvSpPr>
        <p:spPr>
          <a:xfrm>
            <a:off x="1137405" y="4520871"/>
            <a:ext cx="2655022"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Role</a:t>
            </a: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 of Fiware4Water</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052423" y="1501135"/>
            <a:ext cx="7933915" cy="954107"/>
          </a:xfrm>
          <a:prstGeom prst="rect">
            <a:avLst/>
          </a:prstGeom>
        </p:spPr>
        <p:txBody>
          <a:bodyPr wrap="square">
            <a:spAutoFit/>
          </a:bodyPr>
          <a:lstStyle/>
          <a:p>
            <a:r>
              <a:rPr lang="en-GB" sz="1400" dirty="0" smtClean="0">
                <a:latin typeface="Calibri" panose="020F0502020204030204" pitchFamily="34" charset="0"/>
                <a:ea typeface="Calibri" panose="020F0502020204030204" pitchFamily="34" charset="0"/>
                <a:cs typeface="Times New Roman" panose="02020603050405020304" pitchFamily="18" charset="0"/>
              </a:rPr>
              <a:t>- Site: Great </a:t>
            </a:r>
            <a:r>
              <a:rPr lang="en-GB" sz="1400" dirty="0">
                <a:latin typeface="Calibri" panose="020F0502020204030204" pitchFamily="34" charset="0"/>
                <a:ea typeface="Calibri" panose="020F0502020204030204" pitchFamily="34" charset="0"/>
                <a:cs typeface="Times New Roman" panose="02020603050405020304" pitchFamily="18" charset="0"/>
              </a:rPr>
              <a:t>Torrington, North Devon, UK </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r>
              <a:rPr lang="en-GB" sz="1400" dirty="0" smtClean="0">
                <a:latin typeface="Calibri" panose="020F0502020204030204" pitchFamily="34" charset="0"/>
                <a:ea typeface="Calibri" panose="020F0502020204030204" pitchFamily="34" charset="0"/>
                <a:cs typeface="Times New Roman" panose="02020603050405020304" pitchFamily="18" charset="0"/>
              </a:rPr>
              <a:t>- The </a:t>
            </a:r>
            <a:r>
              <a:rPr lang="en-GB" sz="1400" dirty="0">
                <a:latin typeface="Calibri" panose="020F0502020204030204" pitchFamily="34" charset="0"/>
                <a:ea typeface="Calibri" panose="020F0502020204030204" pitchFamily="34" charset="0"/>
                <a:cs typeface="Times New Roman" panose="02020603050405020304" pitchFamily="18" charset="0"/>
              </a:rPr>
              <a:t>area consists of approximately 3200 properties with community schools, social clubs and local </a:t>
            </a:r>
            <a:r>
              <a:rPr lang="en-GB" sz="1400" dirty="0" smtClean="0">
                <a:latin typeface="Calibri" panose="020F0502020204030204" pitchFamily="34" charset="0"/>
                <a:ea typeface="Calibri" panose="020F0502020204030204" pitchFamily="34" charset="0"/>
                <a:cs typeface="Times New Roman" panose="02020603050405020304" pitchFamily="18" charset="0"/>
              </a:rPr>
              <a:t>shops</a:t>
            </a:r>
          </a:p>
          <a:p>
            <a:r>
              <a:rPr lang="en-GB" sz="1400" dirty="0" smtClean="0">
                <a:latin typeface="Calibri" panose="020F0502020204030204" pitchFamily="34" charset="0"/>
                <a:ea typeface="Calibri" panose="020F0502020204030204" pitchFamily="34" charset="0"/>
                <a:cs typeface="Times New Roman" panose="02020603050405020304" pitchFamily="18" charset="0"/>
              </a:rPr>
              <a:t>- Large </a:t>
            </a:r>
            <a:r>
              <a:rPr lang="en-GB" sz="1400" dirty="0">
                <a:latin typeface="Calibri" panose="020F0502020204030204" pitchFamily="34" charset="0"/>
                <a:ea typeface="Calibri" panose="020F0502020204030204" pitchFamily="34" charset="0"/>
                <a:cs typeface="Times New Roman" panose="02020603050405020304" pitchFamily="18" charset="0"/>
              </a:rPr>
              <a:t>number of vulnerable customers who are mostly </a:t>
            </a:r>
            <a:r>
              <a:rPr lang="en-GB" sz="1400" dirty="0" smtClean="0">
                <a:latin typeface="Calibri" panose="020F0502020204030204" pitchFamily="34" charset="0"/>
                <a:ea typeface="Calibri" panose="020F0502020204030204" pitchFamily="34" charset="0"/>
                <a:cs typeface="Times New Roman" panose="02020603050405020304" pitchFamily="18" charset="0"/>
              </a:rPr>
              <a:t>unmeasured, </a:t>
            </a:r>
          </a:p>
          <a:p>
            <a:r>
              <a:rPr lang="en-GB" sz="1400" dirty="0" smtClean="0">
                <a:latin typeface="Calibri" panose="020F0502020204030204" pitchFamily="34" charset="0"/>
                <a:ea typeface="Calibri" panose="020F0502020204030204" pitchFamily="34" charset="0"/>
                <a:cs typeface="Times New Roman" panose="02020603050405020304" pitchFamily="18" charset="0"/>
              </a:rPr>
              <a:t>- Signe feed </a:t>
            </a:r>
            <a:r>
              <a:rPr lang="en-GB" sz="1400" dirty="0">
                <a:latin typeface="Calibri" panose="020F0502020204030204" pitchFamily="34" charset="0"/>
                <a:ea typeface="Calibri" panose="020F0502020204030204" pitchFamily="34" charset="0"/>
                <a:cs typeface="Times New Roman" panose="02020603050405020304" pitchFamily="18" charset="0"/>
              </a:rPr>
              <a:t>DMA with a confined water network and close to SWW </a:t>
            </a:r>
            <a:r>
              <a:rPr lang="en-GB" sz="1400" dirty="0" smtClean="0">
                <a:latin typeface="Calibri" panose="020F0502020204030204" pitchFamily="34" charset="0"/>
                <a:ea typeface="Calibri" panose="020F0502020204030204" pitchFamily="34" charset="0"/>
                <a:cs typeface="Times New Roman" panose="02020603050405020304" pitchFamily="18" charset="0"/>
              </a:rPr>
              <a:t>assets</a:t>
            </a:r>
            <a:endParaRPr lang="fr-FR" sz="1400" dirty="0"/>
          </a:p>
        </p:txBody>
      </p:sp>
      <p:sp>
        <p:nvSpPr>
          <p:cNvPr id="3" name="Rectangle 2"/>
          <p:cNvSpPr/>
          <p:nvPr/>
        </p:nvSpPr>
        <p:spPr>
          <a:xfrm>
            <a:off x="1202418" y="3047237"/>
            <a:ext cx="7621986" cy="1384995"/>
          </a:xfrm>
          <a:prstGeom prst="rect">
            <a:avLst/>
          </a:prstGeom>
        </p:spPr>
        <p:txBody>
          <a:bodyPr wrap="square">
            <a:spAutoFit/>
          </a:bodyPr>
          <a:lstStyle/>
          <a:p>
            <a:r>
              <a:rPr lang="en-US" sz="1400" dirty="0" smtClean="0">
                <a:latin typeface="Calibri" panose="020F0502020204030204" pitchFamily="34" charset="0"/>
                <a:ea typeface="Calibri" panose="020F0502020204030204" pitchFamily="34" charset="0"/>
                <a:cs typeface="Times New Roman" panose="02020603050405020304" pitchFamily="18" charset="0"/>
              </a:rPr>
              <a:t>-</a:t>
            </a:r>
            <a:r>
              <a:rPr lang="en-US" sz="1400" b="1" dirty="0" smtClean="0">
                <a:latin typeface="Calibri" panose="020F0502020204030204" pitchFamily="34" charset="0"/>
                <a:ea typeface="Calibri" panose="020F0502020204030204" pitchFamily="34" charset="0"/>
                <a:cs typeface="Times New Roman" panose="02020603050405020304" pitchFamily="18" charset="0"/>
              </a:rPr>
              <a:t> Improve water </a:t>
            </a:r>
            <a:r>
              <a:rPr lang="en-US" sz="1400" b="1" dirty="0">
                <a:latin typeface="Calibri" panose="020F0502020204030204" pitchFamily="34" charset="0"/>
                <a:ea typeface="Calibri" panose="020F0502020204030204" pitchFamily="34" charset="0"/>
                <a:cs typeface="Times New Roman" panose="02020603050405020304" pitchFamily="18" charset="0"/>
              </a:rPr>
              <a:t>efficiency through customer </a:t>
            </a:r>
            <a:r>
              <a:rPr lang="en-US" sz="1400" b="1" dirty="0" smtClean="0">
                <a:latin typeface="Calibri" panose="020F0502020204030204" pitchFamily="34" charset="0"/>
                <a:ea typeface="Calibri" panose="020F0502020204030204" pitchFamily="34" charset="0"/>
                <a:cs typeface="Times New Roman" panose="02020603050405020304" pitchFamily="18" charset="0"/>
              </a:rPr>
              <a:t>engagement</a:t>
            </a:r>
            <a:r>
              <a:rPr lang="en-US" sz="1400" dirty="0" smtClean="0">
                <a:latin typeface="Calibri" panose="020F0502020204030204" pitchFamily="34" charset="0"/>
                <a:ea typeface="Calibri" panose="020F0502020204030204" pitchFamily="34" charset="0"/>
                <a:cs typeface="Times New Roman" panose="02020603050405020304" pitchFamily="18" charset="0"/>
              </a:rPr>
              <a:t>: drive </a:t>
            </a:r>
            <a:r>
              <a:rPr lang="en-US" sz="1400" dirty="0" err="1">
                <a:latin typeface="Calibri" panose="020F0502020204030204" pitchFamily="34" charset="0"/>
                <a:ea typeface="Calibri" panose="020F0502020204030204" pitchFamily="34" charset="0"/>
                <a:cs typeface="Times New Roman" panose="02020603050405020304" pitchFamily="18" charset="0"/>
              </a:rPr>
              <a:t>behaviour</a:t>
            </a:r>
            <a:r>
              <a:rPr lang="en-US" sz="1400" dirty="0">
                <a:latin typeface="Calibri" panose="020F0502020204030204" pitchFamily="34" charset="0"/>
                <a:ea typeface="Calibri" panose="020F0502020204030204" pitchFamily="34" charset="0"/>
                <a:cs typeface="Times New Roman" panose="02020603050405020304" pitchFamily="18" charset="0"/>
              </a:rPr>
              <a:t> change and demonstrate to customers the link between water efficiency and lower household </a:t>
            </a:r>
            <a:r>
              <a:rPr lang="en-US" sz="1400" dirty="0" smtClean="0">
                <a:latin typeface="Calibri" panose="020F0502020204030204" pitchFamily="34" charset="0"/>
                <a:ea typeface="Calibri" panose="020F0502020204030204" pitchFamily="34" charset="0"/>
                <a:cs typeface="Times New Roman" panose="02020603050405020304" pitchFamily="18" charset="0"/>
              </a:rPr>
              <a:t>bills</a:t>
            </a:r>
          </a:p>
          <a:p>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Propose affordable </a:t>
            </a:r>
            <a:r>
              <a:rPr lang="en-US" sz="1400" b="1" dirty="0">
                <a:latin typeface="Calibri" panose="020F0502020204030204" pitchFamily="34" charset="0"/>
                <a:ea typeface="Calibri" panose="020F0502020204030204" pitchFamily="34" charset="0"/>
                <a:cs typeface="Times New Roman" panose="02020603050405020304" pitchFamily="18" charset="0"/>
              </a:rPr>
              <a:t>bills and </a:t>
            </a:r>
            <a:r>
              <a:rPr lang="en-US" sz="1400" b="1" dirty="0" smtClean="0">
                <a:latin typeface="Calibri" panose="020F0502020204030204" pitchFamily="34" charset="0"/>
                <a:ea typeface="Calibri" panose="020F0502020204030204" pitchFamily="34" charset="0"/>
                <a:cs typeface="Times New Roman" panose="02020603050405020304" pitchFamily="18" charset="0"/>
              </a:rPr>
              <a:t>tackle </a:t>
            </a:r>
            <a:r>
              <a:rPr lang="en-US" sz="1400" b="1" dirty="0">
                <a:latin typeface="Calibri" panose="020F0502020204030204" pitchFamily="34" charset="0"/>
                <a:ea typeface="Calibri" panose="020F0502020204030204" pitchFamily="34" charset="0"/>
                <a:cs typeface="Times New Roman" panose="02020603050405020304" pitchFamily="18" charset="0"/>
              </a:rPr>
              <a:t>water poverty</a:t>
            </a:r>
            <a:r>
              <a:rPr lang="en-US" sz="1400" dirty="0">
                <a:latin typeface="Calibri" panose="020F0502020204030204" pitchFamily="34" charset="0"/>
                <a:ea typeface="Calibri" panose="020F0502020204030204" pitchFamily="34" charset="0"/>
                <a:cs typeface="Times New Roman" panose="02020603050405020304" pitchFamily="18" charset="0"/>
              </a:rPr>
              <a:t>: re-engage vulnerable customers with their water bills and save them </a:t>
            </a:r>
            <a:r>
              <a:rPr lang="en-US" sz="1400" dirty="0" smtClean="0">
                <a:latin typeface="Calibri" panose="020F0502020204030204" pitchFamily="34" charset="0"/>
                <a:ea typeface="Calibri" panose="020F0502020204030204" pitchFamily="34" charset="0"/>
                <a:cs typeface="Times New Roman" panose="02020603050405020304" pitchFamily="18" charset="0"/>
              </a:rPr>
              <a:t>money by installing smart meters</a:t>
            </a:r>
            <a:endParaRPr lang="fr-FR" sz="1400" dirty="0" smtClean="0">
              <a:latin typeface="Calibri" panose="020F0502020204030204" pitchFamily="34" charset="0"/>
              <a:ea typeface="Calibri" panose="020F0502020204030204" pitchFamily="34" charset="0"/>
              <a:cs typeface="Times New Roman" panose="02020603050405020304" pitchFamily="18" charset="0"/>
            </a:endParaRPr>
          </a:p>
          <a:p>
            <a:r>
              <a:rPr lang="fr-FR"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Develop a scalable </a:t>
            </a:r>
            <a:r>
              <a:rPr lang="en-US" sz="1400" b="1" dirty="0" smtClean="0">
                <a:latin typeface="Calibri" panose="020F0502020204030204" pitchFamily="34" charset="0"/>
                <a:ea typeface="Calibri" panose="020F0502020204030204" pitchFamily="34" charset="0"/>
                <a:cs typeface="Times New Roman" panose="02020603050405020304" pitchFamily="18" charset="0"/>
              </a:rPr>
              <a:t>solution</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test the possibility to use FIWARE </a:t>
            </a:r>
            <a:r>
              <a:rPr lang="en-US" sz="1400" dirty="0">
                <a:latin typeface="Calibri" panose="020F0502020204030204" pitchFamily="34" charset="0"/>
                <a:ea typeface="Calibri" panose="020F0502020204030204" pitchFamily="34" charset="0"/>
                <a:cs typeface="Times New Roman" panose="02020603050405020304" pitchFamily="18" charset="0"/>
              </a:rPr>
              <a:t>to quickly move from R &amp; D to a business wide, sustainable solution</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94" name="Rectangle 93"/>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0" y="0"/>
            <a:ext cx="1044000" cy="307777"/>
          </a:xfrm>
          <a:prstGeom prst="rect">
            <a:avLst/>
          </a:prstGeom>
          <a:noFill/>
        </p:spPr>
        <p:txBody>
          <a:bodyPr wrap="square" rtlCol="0">
            <a:spAutoFit/>
          </a:bodyPr>
          <a:lstStyle/>
          <a:p>
            <a:endParaRPr lang="fr-FR" sz="1400" b="1">
              <a:solidFill>
                <a:schemeClr val="bg1"/>
              </a:solidFill>
            </a:endParaRPr>
          </a:p>
        </p:txBody>
      </p:sp>
      <p:sp>
        <p:nvSpPr>
          <p:cNvPr id="96" name="Rectangle 95"/>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ZoneTexte 105"/>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107" name="ZoneTexte 106"/>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108" name="ZoneTexte 107"/>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109" name="ZoneTexte 108"/>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110" name="ZoneTexte 109"/>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111" name="Rectangle 110"/>
          <p:cNvSpPr/>
          <p:nvPr/>
        </p:nvSpPr>
        <p:spPr>
          <a:xfrm>
            <a:off x="2197" y="36735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ZoneTexte 111"/>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113" name="Espace réservé du numéro de diapositive 2"/>
          <p:cNvSpPr>
            <a:spLocks noGrp="1"/>
          </p:cNvSpPr>
          <p:nvPr>
            <p:ph type="sldNum" sz="quarter" idx="12"/>
          </p:nvPr>
        </p:nvSpPr>
        <p:spPr>
          <a:xfrm>
            <a:off x="322437" y="6398173"/>
            <a:ext cx="378908" cy="365125"/>
          </a:xfrm>
        </p:spPr>
        <p:txBody>
          <a:bodyPr/>
          <a:lstStyle/>
          <a:p>
            <a:fld id="{74058E87-205C-47F2-8AB6-8104A30C0A1E}" type="slidenum">
              <a:rPr lang="fr-FR" smtClean="0"/>
              <a:t>14</a:t>
            </a:fld>
            <a:endParaRPr lang="fr-FR" dirty="0"/>
          </a:p>
        </p:txBody>
      </p:sp>
      <p:sp>
        <p:nvSpPr>
          <p:cNvPr id="114" name="ZoneTexte 113"/>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115" name="ZoneTexte 114"/>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116" name="ZoneTexte 115"/>
          <p:cNvSpPr txBox="1"/>
          <p:nvPr/>
        </p:nvSpPr>
        <p:spPr>
          <a:xfrm>
            <a:off x="11512" y="3743537"/>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4 </a:t>
            </a:r>
            <a:r>
              <a:rPr lang="fr-FR" dirty="0" err="1"/>
              <a:t>Demo</a:t>
            </a:r>
            <a:r>
              <a:rPr lang="fr-FR" dirty="0"/>
              <a:t> Cases</a:t>
            </a:r>
          </a:p>
        </p:txBody>
      </p:sp>
      <p:sp>
        <p:nvSpPr>
          <p:cNvPr id="5" name="Rectangle 4"/>
          <p:cNvSpPr/>
          <p:nvPr/>
        </p:nvSpPr>
        <p:spPr>
          <a:xfrm>
            <a:off x="1181591" y="4920981"/>
            <a:ext cx="7591264" cy="1384995"/>
          </a:xfrm>
          <a:prstGeom prst="rect">
            <a:avLst/>
          </a:prstGeom>
          <a:solidFill>
            <a:schemeClr val="bg1"/>
          </a:solidFill>
        </p:spPr>
        <p:txBody>
          <a:bodyPr wrap="square">
            <a:spAutoFit/>
          </a:bodyPr>
          <a:lstStyle/>
          <a:p>
            <a:r>
              <a:rPr lang="en-US" sz="1400" dirty="0" smtClean="0"/>
              <a:t>- </a:t>
            </a:r>
            <a:r>
              <a:rPr lang="en-US" sz="1400" dirty="0" err="1" smtClean="0"/>
              <a:t>Installion</a:t>
            </a:r>
            <a:r>
              <a:rPr lang="en-US" sz="1400" dirty="0" smtClean="0"/>
              <a:t> of </a:t>
            </a:r>
            <a:r>
              <a:rPr lang="en-US" sz="1400" dirty="0"/>
              <a:t>~1500 smart meters in </a:t>
            </a:r>
            <a:r>
              <a:rPr lang="en-US" sz="1400" dirty="0" smtClean="0"/>
              <a:t>the area</a:t>
            </a:r>
          </a:p>
          <a:p>
            <a:r>
              <a:rPr lang="en-US" sz="1400" dirty="0" smtClean="0"/>
              <a:t>- Transmission of 15 </a:t>
            </a:r>
            <a:r>
              <a:rPr lang="en-US" sz="1400" dirty="0"/>
              <a:t>minute flow data </a:t>
            </a:r>
            <a:r>
              <a:rPr lang="en-US" sz="1400" dirty="0" smtClean="0"/>
              <a:t>at </a:t>
            </a:r>
            <a:r>
              <a:rPr lang="en-US" sz="1400" dirty="0"/>
              <a:t>chosen </a:t>
            </a:r>
            <a:r>
              <a:rPr lang="en-US" sz="1400" dirty="0" smtClean="0"/>
              <a:t>intervals throughout </a:t>
            </a:r>
            <a:r>
              <a:rPr lang="en-US" sz="1400" dirty="0"/>
              <a:t>the day to the </a:t>
            </a:r>
            <a:r>
              <a:rPr lang="en-US" sz="1400" dirty="0" smtClean="0"/>
              <a:t>FIWARE platform </a:t>
            </a:r>
          </a:p>
          <a:p>
            <a:r>
              <a:rPr lang="en-US" sz="1400" dirty="0" smtClean="0"/>
              <a:t>- Big </a:t>
            </a:r>
            <a:r>
              <a:rPr lang="en-US" sz="1400" dirty="0"/>
              <a:t>data analytics and development of 3D high </a:t>
            </a:r>
            <a:r>
              <a:rPr lang="en-US" sz="1400" dirty="0" err="1"/>
              <a:t>visualisation</a:t>
            </a:r>
            <a:r>
              <a:rPr lang="en-US" sz="1400" dirty="0"/>
              <a:t> techniques to show data from the smart meters at household </a:t>
            </a:r>
            <a:r>
              <a:rPr lang="en-US" sz="1400" dirty="0" smtClean="0"/>
              <a:t>level</a:t>
            </a:r>
          </a:p>
          <a:p>
            <a:r>
              <a:rPr lang="en-US" sz="1400" dirty="0" smtClean="0"/>
              <a:t>- Development of modular </a:t>
            </a:r>
            <a:r>
              <a:rPr lang="en-US" sz="1400" dirty="0"/>
              <a:t>applications giving feedback to individual customers (and customer groups) about their water use and encouraging behavioral change and water savings</a:t>
            </a:r>
            <a:endParaRPr lang="fr-FR" sz="1400" dirty="0"/>
          </a:p>
        </p:txBody>
      </p:sp>
    </p:spTree>
    <p:extLst>
      <p:ext uri="{BB962C8B-B14F-4D97-AF65-F5344CB8AC3E}">
        <p14:creationId xmlns:p14="http://schemas.microsoft.com/office/powerpoint/2010/main" val="291320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a:solidFill>
                  <a:srgbClr val="1F3864"/>
                </a:solidFill>
                <a:latin typeface="Calibri-Bold"/>
              </a:rPr>
              <a:t>Awareness raising-</a:t>
            </a:r>
            <a:r>
              <a:rPr lang="en-US" sz="2800" b="1" i="1" dirty="0">
                <a:solidFill>
                  <a:srgbClr val="29A1D5"/>
                </a:solidFill>
                <a:latin typeface="Calibri-Bold"/>
              </a:rPr>
              <a:t>Tier 2</a:t>
            </a: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Espace réservé du numéro de diapositive 2"/>
          <p:cNvSpPr>
            <a:spLocks noGrp="1"/>
          </p:cNvSpPr>
          <p:nvPr>
            <p:ph type="sldNum" sz="quarter" idx="12"/>
          </p:nvPr>
        </p:nvSpPr>
        <p:spPr>
          <a:xfrm>
            <a:off x="8387863" y="6356351"/>
            <a:ext cx="659910" cy="365125"/>
          </a:xfrm>
        </p:spPr>
        <p:txBody>
          <a:bodyPr/>
          <a:lstStyle/>
          <a:p>
            <a:fld id="{0BD12091-2667-4481-8BCB-DA984CC36EA2}" type="slidenum">
              <a:rPr lang="fr-FR" smtClean="0"/>
              <a:t>15</a:t>
            </a:fld>
            <a:endParaRPr lang="fr-FR" dirty="0"/>
          </a:p>
        </p:txBody>
      </p:sp>
      <p:sp>
        <p:nvSpPr>
          <p:cNvPr id="48" name="Rectangle 47"/>
          <p:cNvSpPr/>
          <p:nvPr/>
        </p:nvSpPr>
        <p:spPr>
          <a:xfrm>
            <a:off x="1634315" y="529822"/>
            <a:ext cx="7509685" cy="400110"/>
          </a:xfrm>
          <a:prstGeom prst="rect">
            <a:avLst/>
          </a:prstGeom>
        </p:spPr>
        <p:txBody>
          <a:bodyPr wrap="square">
            <a:spAutoFit/>
          </a:bodyPr>
          <a:lstStyle/>
          <a:p>
            <a:r>
              <a:rPr lang="en-US" sz="2000" b="1" dirty="0" smtClean="0">
                <a:solidFill>
                  <a:schemeClr val="accent6">
                    <a:lumMod val="75000"/>
                  </a:schemeClr>
                </a:solidFill>
                <a:latin typeface="Calibri-Bold"/>
              </a:rPr>
              <a:t>DN#1: municipalities</a:t>
            </a:r>
            <a:endParaRPr lang="en-US" sz="2000" b="1" dirty="0">
              <a:solidFill>
                <a:schemeClr val="accent6">
                  <a:lumMod val="75000"/>
                </a:schemeClr>
              </a:solidFill>
              <a:latin typeface="Calibri-Bold"/>
            </a:endParaRPr>
          </a:p>
        </p:txBody>
      </p:sp>
      <p:sp>
        <p:nvSpPr>
          <p:cNvPr id="44" name="Rectangle 43"/>
          <p:cNvSpPr/>
          <p:nvPr/>
        </p:nvSpPr>
        <p:spPr>
          <a:xfrm>
            <a:off x="1104670" y="1033960"/>
            <a:ext cx="2294667"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Targeted</a:t>
            </a: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 audience</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5" name="Rectangle 44"/>
          <p:cNvSpPr/>
          <p:nvPr/>
        </p:nvSpPr>
        <p:spPr>
          <a:xfrm>
            <a:off x="1186857" y="2207286"/>
            <a:ext cx="1067921"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Context</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6" name="Rectangle 45"/>
          <p:cNvSpPr/>
          <p:nvPr/>
        </p:nvSpPr>
        <p:spPr>
          <a:xfrm>
            <a:off x="1222975" y="4099719"/>
            <a:ext cx="1282723"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Approach</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202418" y="1439005"/>
            <a:ext cx="7541524" cy="584775"/>
          </a:xfrm>
          <a:prstGeom prst="rect">
            <a:avLst/>
          </a:prstGeom>
        </p:spPr>
        <p:txBody>
          <a:bodyPr wrap="square">
            <a:spAutoFit/>
          </a:bodyPr>
          <a:lstStyle/>
          <a:p>
            <a:r>
              <a:rPr lang="fr-FR" sz="1600" dirty="0" err="1"/>
              <a:t>Lower</a:t>
            </a:r>
            <a:r>
              <a:rPr lang="fr-FR" sz="1600" dirty="0"/>
              <a:t> Danube (Romania, </a:t>
            </a:r>
            <a:r>
              <a:rPr lang="fr-FR" sz="1600" dirty="0" err="1"/>
              <a:t>Bulgaria</a:t>
            </a:r>
            <a:r>
              <a:rPr lang="fr-FR" sz="1600" dirty="0"/>
              <a:t>, </a:t>
            </a:r>
            <a:r>
              <a:rPr lang="fr-FR" sz="1600" dirty="0" err="1"/>
              <a:t>Hungary</a:t>
            </a:r>
            <a:r>
              <a:rPr lang="fr-FR" sz="1600" dirty="0"/>
              <a:t>, </a:t>
            </a:r>
            <a:r>
              <a:rPr lang="fr-FR" sz="1600" dirty="0" err="1"/>
              <a:t>Croatia</a:t>
            </a:r>
            <a:r>
              <a:rPr lang="fr-FR" sz="1600" dirty="0"/>
              <a:t>, </a:t>
            </a:r>
            <a:r>
              <a:rPr lang="fr-FR" sz="1600" dirty="0" err="1"/>
              <a:t>Serbia</a:t>
            </a:r>
            <a:r>
              <a:rPr lang="fr-FR" sz="1600" dirty="0"/>
              <a:t> and Moldova), the </a:t>
            </a:r>
            <a:r>
              <a:rPr lang="fr-FR" sz="1600" dirty="0" smtClean="0"/>
              <a:t>Middle East </a:t>
            </a:r>
            <a:r>
              <a:rPr lang="fr-FR" sz="1600" dirty="0"/>
              <a:t>(Jordan, </a:t>
            </a:r>
            <a:r>
              <a:rPr lang="fr-FR" sz="1600" dirty="0" err="1"/>
              <a:t>Israel</a:t>
            </a:r>
            <a:r>
              <a:rPr lang="fr-FR" sz="1600" dirty="0"/>
              <a:t> and Palestine) and </a:t>
            </a:r>
            <a:r>
              <a:rPr lang="fr-FR" sz="1600" dirty="0" err="1"/>
              <a:t>North</a:t>
            </a:r>
            <a:r>
              <a:rPr lang="fr-FR" sz="1600" dirty="0"/>
              <a:t> </a:t>
            </a:r>
            <a:r>
              <a:rPr lang="fr-FR" sz="1600" dirty="0" err="1"/>
              <a:t>Africa</a:t>
            </a:r>
            <a:r>
              <a:rPr lang="fr-FR" sz="1600" dirty="0"/>
              <a:t> (</a:t>
            </a:r>
            <a:r>
              <a:rPr lang="fr-FR" sz="1600" dirty="0" err="1"/>
              <a:t>Tunisia</a:t>
            </a:r>
            <a:r>
              <a:rPr lang="fr-FR" sz="1600" dirty="0"/>
              <a:t> and </a:t>
            </a:r>
            <a:r>
              <a:rPr lang="fr-FR" sz="1600" dirty="0" err="1"/>
              <a:t>Morocco</a:t>
            </a:r>
            <a:r>
              <a:rPr lang="fr-FR" sz="1600" dirty="0"/>
              <a:t>)</a:t>
            </a:r>
          </a:p>
        </p:txBody>
      </p:sp>
      <p:sp>
        <p:nvSpPr>
          <p:cNvPr id="3" name="Rectangle 2"/>
          <p:cNvSpPr/>
          <p:nvPr/>
        </p:nvSpPr>
        <p:spPr>
          <a:xfrm>
            <a:off x="1174968" y="2544881"/>
            <a:ext cx="7649435" cy="1569660"/>
          </a:xfrm>
          <a:prstGeom prst="rect">
            <a:avLst/>
          </a:prstGeom>
        </p:spPr>
        <p:txBody>
          <a:bodyPr wrap="square">
            <a:spAutoFit/>
          </a:bodyPr>
          <a:lstStyle/>
          <a:p>
            <a:r>
              <a:rPr lang="fr-FR" sz="1600" dirty="0" smtClean="0"/>
              <a:t>- </a:t>
            </a:r>
            <a:r>
              <a:rPr lang="fr-FR" sz="1600" dirty="0" err="1" smtClean="0"/>
              <a:t>weak</a:t>
            </a:r>
            <a:r>
              <a:rPr lang="fr-FR" sz="1600" dirty="0" smtClean="0"/>
              <a:t> </a:t>
            </a:r>
            <a:r>
              <a:rPr lang="fr-FR" sz="1600" dirty="0" err="1"/>
              <a:t>economic</a:t>
            </a:r>
            <a:r>
              <a:rPr lang="fr-FR" sz="1600" dirty="0"/>
              <a:t> </a:t>
            </a:r>
            <a:r>
              <a:rPr lang="fr-FR" sz="1600" dirty="0" smtClean="0"/>
              <a:t>conditions of </a:t>
            </a:r>
            <a:r>
              <a:rPr lang="fr-FR" sz="1600" dirty="0" err="1" smtClean="0"/>
              <a:t>these</a:t>
            </a:r>
            <a:r>
              <a:rPr lang="fr-FR" sz="1600" dirty="0" smtClean="0"/>
              <a:t> </a:t>
            </a:r>
            <a:r>
              <a:rPr lang="fr-FR" sz="1600" dirty="0" err="1" smtClean="0"/>
              <a:t>regions</a:t>
            </a:r>
            <a:r>
              <a:rPr lang="fr-FR" sz="1600" dirty="0" smtClean="0"/>
              <a:t> → </a:t>
            </a:r>
            <a:r>
              <a:rPr lang="en-US" sz="1600" dirty="0"/>
              <a:t>affect their water sector capacity to implement water, wastewater and ecosystem innovations</a:t>
            </a:r>
            <a:r>
              <a:rPr lang="en-US" sz="1600" dirty="0" smtClean="0"/>
              <a:t>.</a:t>
            </a:r>
          </a:p>
          <a:p>
            <a:r>
              <a:rPr lang="en-US" sz="1600" dirty="0" smtClean="0"/>
              <a:t>- investments </a:t>
            </a:r>
            <a:r>
              <a:rPr lang="en-US" sz="1600" dirty="0"/>
              <a:t>in water networks are a priority but implementation of smart devices and services </a:t>
            </a:r>
            <a:r>
              <a:rPr lang="en-US" sz="1600" dirty="0" smtClean="0"/>
              <a:t>is lagging behind</a:t>
            </a:r>
          </a:p>
          <a:p>
            <a:r>
              <a:rPr lang="en-US" sz="1600" dirty="0" smtClean="0"/>
              <a:t>- low </a:t>
            </a:r>
            <a:r>
              <a:rPr lang="en-US" sz="1600" dirty="0"/>
              <a:t>funding availability </a:t>
            </a:r>
            <a:r>
              <a:rPr lang="en-US" sz="1600" dirty="0" smtClean="0"/>
              <a:t>→ low capacity of development and implementation of new solutions by </a:t>
            </a:r>
            <a:r>
              <a:rPr lang="en-US" sz="1600" dirty="0"/>
              <a:t>water companies and authorities have little </a:t>
            </a:r>
            <a:r>
              <a:rPr lang="en-US" sz="1600" dirty="0" smtClean="0"/>
              <a:t>capacity</a:t>
            </a:r>
            <a:endParaRPr lang="fr-FR" sz="1600" dirty="0"/>
          </a:p>
        </p:txBody>
      </p:sp>
      <p:sp>
        <p:nvSpPr>
          <p:cNvPr id="72" name="Rectangle 71"/>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ZoneTexte 82"/>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84" name="ZoneTexte 83"/>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85" name="ZoneTexte 84"/>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86" name="ZoneTexte 85"/>
          <p:cNvSpPr txBox="1"/>
          <p:nvPr/>
        </p:nvSpPr>
        <p:spPr>
          <a:xfrm>
            <a:off x="11512" y="3724487"/>
            <a:ext cx="1061049" cy="523220"/>
          </a:xfrm>
          <a:prstGeom prst="rect">
            <a:avLst/>
          </a:prstGeom>
          <a:noFill/>
        </p:spPr>
        <p:txBody>
          <a:bodyPr wrap="square" rtlCol="0">
            <a:spAutoFit/>
          </a:bodyPr>
          <a:lstStyle/>
          <a:p>
            <a:r>
              <a:rPr lang="fr-FR" sz="1400" dirty="0" smtClean="0">
                <a:solidFill>
                  <a:srgbClr val="89C040"/>
                </a:solidFill>
              </a:rPr>
              <a:t>4 </a:t>
            </a:r>
            <a:r>
              <a:rPr lang="fr-FR" sz="1400" dirty="0" err="1" smtClean="0">
                <a:solidFill>
                  <a:srgbClr val="89C040"/>
                </a:solidFill>
              </a:rPr>
              <a:t>Demo</a:t>
            </a:r>
            <a:r>
              <a:rPr lang="fr-FR" sz="1400" dirty="0" smtClean="0">
                <a:solidFill>
                  <a:srgbClr val="89C040"/>
                </a:solidFill>
              </a:rPr>
              <a:t> Cases</a:t>
            </a:r>
            <a:endParaRPr lang="fr-FR" sz="1400" dirty="0">
              <a:solidFill>
                <a:srgbClr val="89C040"/>
              </a:solidFill>
            </a:endParaRPr>
          </a:p>
        </p:txBody>
      </p:sp>
      <p:sp>
        <p:nvSpPr>
          <p:cNvPr id="88" name="ZoneTexte 87"/>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89" name="Rectangle 88"/>
          <p:cNvSpPr/>
          <p:nvPr/>
        </p:nvSpPr>
        <p:spPr>
          <a:xfrm>
            <a:off x="2197" y="43593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ZoneTexte 89"/>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91" name="Espace réservé du numéro de diapositive 2"/>
          <p:cNvSpPr txBox="1">
            <a:spLocks/>
          </p:cNvSpPr>
          <p:nvPr/>
        </p:nvSpPr>
        <p:spPr>
          <a:xfrm>
            <a:off x="322437" y="6398173"/>
            <a:ext cx="34747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603BD7-F265-4C4D-9D37-7E269EAE7460}" type="slidenum">
              <a:rPr lang="fr-FR"/>
              <a:t>15</a:t>
            </a:fld>
            <a:endParaRPr lang="fr-FR" dirty="0"/>
          </a:p>
        </p:txBody>
      </p:sp>
      <p:sp>
        <p:nvSpPr>
          <p:cNvPr id="92" name="ZoneTexte 91"/>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93" name="ZoneTexte 92"/>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87" name="ZoneTexte 86"/>
          <p:cNvSpPr txBox="1"/>
          <p:nvPr/>
        </p:nvSpPr>
        <p:spPr>
          <a:xfrm>
            <a:off x="11513" y="4431242"/>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3 </a:t>
            </a:r>
            <a:r>
              <a:rPr lang="fr-FR" dirty="0" err="1"/>
              <a:t>Demo</a:t>
            </a:r>
            <a:r>
              <a:rPr lang="fr-FR" dirty="0"/>
              <a:t> Networks</a:t>
            </a:r>
          </a:p>
        </p:txBody>
      </p:sp>
      <p:sp>
        <p:nvSpPr>
          <p:cNvPr id="5" name="Rectangle 4"/>
          <p:cNvSpPr/>
          <p:nvPr/>
        </p:nvSpPr>
        <p:spPr>
          <a:xfrm>
            <a:off x="1292418" y="4560282"/>
            <a:ext cx="7691784" cy="2062103"/>
          </a:xfrm>
          <a:prstGeom prst="rect">
            <a:avLst/>
          </a:prstGeom>
          <a:solidFill>
            <a:schemeClr val="bg1"/>
          </a:solidFill>
        </p:spPr>
        <p:txBody>
          <a:bodyPr wrap="square">
            <a:spAutoFit/>
          </a:bodyPr>
          <a:lstStyle/>
          <a:p>
            <a:r>
              <a:rPr lang="fr-FR" sz="1600" dirty="0" smtClean="0"/>
              <a:t>- select </a:t>
            </a:r>
            <a:r>
              <a:rPr lang="fr-FR" sz="1600" dirty="0" err="1"/>
              <a:t>several</a:t>
            </a:r>
            <a:r>
              <a:rPr lang="fr-FR" sz="1600" dirty="0"/>
              <a:t> (4-7) </a:t>
            </a:r>
            <a:r>
              <a:rPr lang="fr-FR" sz="1600" dirty="0" smtClean="0"/>
              <a:t>countries </a:t>
            </a:r>
          </a:p>
          <a:p>
            <a:r>
              <a:rPr lang="fr-FR" sz="1600" dirty="0" smtClean="0"/>
              <a:t>- </a:t>
            </a:r>
            <a:r>
              <a:rPr lang="fr-FR" sz="1600" dirty="0" err="1" smtClean="0"/>
              <a:t>assess</a:t>
            </a:r>
            <a:r>
              <a:rPr lang="fr-FR" sz="1600" dirty="0" smtClean="0"/>
              <a:t> </a:t>
            </a:r>
            <a:r>
              <a:rPr lang="en-US" sz="1600" dirty="0" smtClean="0"/>
              <a:t>the </a:t>
            </a:r>
            <a:r>
              <a:rPr lang="en-US" sz="1600" dirty="0"/>
              <a:t>potential for uptake of </a:t>
            </a:r>
            <a:r>
              <a:rPr lang="en-US" sz="1600" dirty="0" smtClean="0"/>
              <a:t>theFiware4Water </a:t>
            </a:r>
            <a:r>
              <a:rPr lang="en-US" sz="1600" dirty="0"/>
              <a:t>portfolio of Smart Devices and </a:t>
            </a:r>
            <a:r>
              <a:rPr lang="en-US" sz="1600" dirty="0" smtClean="0"/>
              <a:t>APIs</a:t>
            </a:r>
          </a:p>
          <a:p>
            <a:r>
              <a:rPr lang="en-US" sz="1600" dirty="0" smtClean="0"/>
              <a:t>- </a:t>
            </a:r>
            <a:r>
              <a:rPr lang="en-US" sz="1600" dirty="0" err="1" smtClean="0"/>
              <a:t>analyse</a:t>
            </a:r>
            <a:r>
              <a:rPr lang="en-US" sz="1600" dirty="0" smtClean="0"/>
              <a:t> of the development </a:t>
            </a:r>
            <a:r>
              <a:rPr lang="en-US" sz="1600" dirty="0"/>
              <a:t>stage of </a:t>
            </a:r>
            <a:r>
              <a:rPr lang="en-US" sz="1600" dirty="0" err="1" smtClean="0"/>
              <a:t>digitalisation</a:t>
            </a:r>
            <a:r>
              <a:rPr lang="en-US" sz="1600" dirty="0" smtClean="0"/>
              <a:t> </a:t>
            </a:r>
            <a:r>
              <a:rPr lang="en-US" sz="1600" dirty="0"/>
              <a:t>of their water sectors </a:t>
            </a:r>
          </a:p>
          <a:p>
            <a:r>
              <a:rPr lang="en-US" sz="1600" dirty="0" smtClean="0"/>
              <a:t>- consider existing </a:t>
            </a:r>
            <a:r>
              <a:rPr lang="en-US" sz="1600" dirty="0"/>
              <a:t>institutional and legal frameworks </a:t>
            </a:r>
            <a:r>
              <a:rPr lang="en-US" sz="1600" dirty="0" smtClean="0"/>
              <a:t>enabling IT innovation in </a:t>
            </a:r>
            <a:r>
              <a:rPr lang="en-US" sz="1600" dirty="0"/>
              <a:t>water sector </a:t>
            </a:r>
            <a:endParaRPr lang="en-US" sz="1600" dirty="0" smtClean="0"/>
          </a:p>
          <a:p>
            <a:r>
              <a:rPr lang="en-US" sz="1600" dirty="0" smtClean="0"/>
              <a:t>- identify potential </a:t>
            </a:r>
            <a:r>
              <a:rPr lang="en-US" sz="1600" dirty="0"/>
              <a:t>technical </a:t>
            </a:r>
            <a:r>
              <a:rPr lang="en-US" sz="1600" dirty="0" smtClean="0"/>
              <a:t>gaps </a:t>
            </a:r>
            <a:r>
              <a:rPr lang="en-US" sz="1600" dirty="0"/>
              <a:t>that could delay application of </a:t>
            </a:r>
            <a:r>
              <a:rPr lang="en-US" sz="1600" dirty="0" smtClean="0"/>
              <a:t>Fiware4Water services</a:t>
            </a:r>
          </a:p>
          <a:p>
            <a:endParaRPr lang="en-US" sz="1600" dirty="0"/>
          </a:p>
          <a:p>
            <a:r>
              <a:rPr lang="en-US" sz="1600" dirty="0">
                <a:solidFill>
                  <a:srgbClr val="C00000"/>
                </a:solidFill>
              </a:rPr>
              <a:t>For the most promising </a:t>
            </a:r>
            <a:r>
              <a:rPr lang="en-US" sz="1600" dirty="0" smtClean="0">
                <a:solidFill>
                  <a:srgbClr val="C00000"/>
                </a:solidFill>
              </a:rPr>
              <a:t>markets</a:t>
            </a:r>
            <a:r>
              <a:rPr lang="en-US" sz="1600" dirty="0">
                <a:solidFill>
                  <a:srgbClr val="C00000"/>
                </a:solidFill>
              </a:rPr>
              <a:t>: </a:t>
            </a:r>
            <a:r>
              <a:rPr lang="en-US" sz="1600" dirty="0" smtClean="0">
                <a:solidFill>
                  <a:srgbClr val="C00000"/>
                </a:solidFill>
              </a:rPr>
              <a:t>selection of the most relevant </a:t>
            </a:r>
            <a:r>
              <a:rPr lang="en-US" sz="1600" b="1" i="1" dirty="0" smtClean="0">
                <a:solidFill>
                  <a:srgbClr val="C00000"/>
                </a:solidFill>
              </a:rPr>
              <a:t>Fiware4Water </a:t>
            </a:r>
            <a:r>
              <a:rPr lang="en-US" sz="1600" dirty="0">
                <a:solidFill>
                  <a:srgbClr val="C00000"/>
                </a:solidFill>
              </a:rPr>
              <a:t>solutions </a:t>
            </a:r>
            <a:r>
              <a:rPr lang="en-US" sz="1600" dirty="0" smtClean="0">
                <a:solidFill>
                  <a:srgbClr val="C00000"/>
                </a:solidFill>
              </a:rPr>
              <a:t>in </a:t>
            </a:r>
            <a:r>
              <a:rPr lang="en-US" sz="1600" dirty="0">
                <a:solidFill>
                  <a:srgbClr val="C00000"/>
                </a:solidFill>
              </a:rPr>
              <a:t>the local context to be adopted and </a:t>
            </a:r>
            <a:r>
              <a:rPr lang="en-US" sz="1600" dirty="0" smtClean="0">
                <a:solidFill>
                  <a:srgbClr val="C00000"/>
                </a:solidFill>
              </a:rPr>
              <a:t>further developed (</a:t>
            </a:r>
            <a:r>
              <a:rPr lang="en-US" sz="1600" i="1" dirty="0" err="1" smtClean="0">
                <a:solidFill>
                  <a:srgbClr val="C00000"/>
                </a:solidFill>
              </a:rPr>
              <a:t>ConCensus</a:t>
            </a:r>
            <a:r>
              <a:rPr lang="en-US" sz="1600" dirty="0" smtClean="0">
                <a:solidFill>
                  <a:srgbClr val="C00000"/>
                </a:solidFill>
              </a:rPr>
              <a:t>)</a:t>
            </a:r>
            <a:r>
              <a:rPr lang="fr-FR" sz="1600" dirty="0" smtClean="0">
                <a:solidFill>
                  <a:srgbClr val="C00000"/>
                </a:solidFill>
              </a:rPr>
              <a:t> </a:t>
            </a:r>
          </a:p>
        </p:txBody>
      </p:sp>
    </p:spTree>
    <p:extLst>
      <p:ext uri="{BB962C8B-B14F-4D97-AF65-F5344CB8AC3E}">
        <p14:creationId xmlns:p14="http://schemas.microsoft.com/office/powerpoint/2010/main" val="661554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a:solidFill>
                  <a:srgbClr val="1F3864"/>
                </a:solidFill>
                <a:latin typeface="Calibri-Bold"/>
              </a:rPr>
              <a:t>Awareness raising-</a:t>
            </a:r>
            <a:r>
              <a:rPr lang="en-US" sz="2800" b="1" i="1" dirty="0">
                <a:solidFill>
                  <a:srgbClr val="29A1D5"/>
                </a:solidFill>
                <a:latin typeface="Calibri-Bold"/>
              </a:rPr>
              <a:t>Tier 2</a:t>
            </a: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1634315" y="529822"/>
            <a:ext cx="7509685" cy="400110"/>
          </a:xfrm>
          <a:prstGeom prst="rect">
            <a:avLst/>
          </a:prstGeom>
        </p:spPr>
        <p:txBody>
          <a:bodyPr wrap="square">
            <a:spAutoFit/>
          </a:bodyPr>
          <a:lstStyle/>
          <a:p>
            <a:r>
              <a:rPr lang="en-US" sz="2000" b="1" dirty="0" smtClean="0">
                <a:solidFill>
                  <a:schemeClr val="accent6">
                    <a:lumMod val="75000"/>
                  </a:schemeClr>
                </a:solidFill>
                <a:latin typeface="Calibri-Bold"/>
              </a:rPr>
              <a:t>DN#2: water authorities</a:t>
            </a:r>
            <a:endParaRPr lang="en-US" sz="2000" b="1" dirty="0">
              <a:solidFill>
                <a:schemeClr val="accent6">
                  <a:lumMod val="75000"/>
                </a:schemeClr>
              </a:solidFill>
              <a:latin typeface="Calibri-Bold"/>
            </a:endParaRPr>
          </a:p>
        </p:txBody>
      </p:sp>
      <p:sp>
        <p:nvSpPr>
          <p:cNvPr id="44" name="Rectangle 43"/>
          <p:cNvSpPr/>
          <p:nvPr/>
        </p:nvSpPr>
        <p:spPr>
          <a:xfrm>
            <a:off x="1104670" y="1033960"/>
            <a:ext cx="2294667"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Targeted</a:t>
            </a: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 audience</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5" name="Rectangle 44"/>
          <p:cNvSpPr/>
          <p:nvPr/>
        </p:nvSpPr>
        <p:spPr>
          <a:xfrm>
            <a:off x="1215432" y="2790999"/>
            <a:ext cx="1067921"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Context</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6" name="Rectangle 45"/>
          <p:cNvSpPr/>
          <p:nvPr/>
        </p:nvSpPr>
        <p:spPr>
          <a:xfrm>
            <a:off x="1308694" y="4243277"/>
            <a:ext cx="1282723"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Approach</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151203" y="1431906"/>
            <a:ext cx="7749382" cy="1077218"/>
          </a:xfrm>
          <a:prstGeom prst="rect">
            <a:avLst/>
          </a:prstGeom>
        </p:spPr>
        <p:txBody>
          <a:bodyPr wrap="square">
            <a:spAutoFit/>
          </a:bodyPr>
          <a:lstStyle/>
          <a:p>
            <a:r>
              <a:rPr lang="en-US" sz="1600" b="1" dirty="0"/>
              <a:t>International Network of Basin </a:t>
            </a:r>
            <a:r>
              <a:rPr lang="en-US" sz="1600" b="1" dirty="0" err="1" smtClean="0"/>
              <a:t>Organisations</a:t>
            </a:r>
            <a:r>
              <a:rPr lang="en-US" sz="1600" b="1" dirty="0" smtClean="0"/>
              <a:t> </a:t>
            </a:r>
            <a:r>
              <a:rPr lang="en-US" sz="1600" dirty="0" smtClean="0"/>
              <a:t>(INBO): </a:t>
            </a:r>
          </a:p>
          <a:p>
            <a:r>
              <a:rPr lang="en-US" sz="1600" dirty="0" smtClean="0"/>
              <a:t>     - Basin Organizations </a:t>
            </a:r>
            <a:r>
              <a:rPr lang="en-US" sz="1600" dirty="0"/>
              <a:t>entrusted by relevant public administrations with </a:t>
            </a:r>
            <a:r>
              <a:rPr lang="en-US" sz="1600" dirty="0" smtClean="0"/>
              <a:t>IWRM </a:t>
            </a:r>
            <a:r>
              <a:rPr lang="en-US" sz="1600" dirty="0"/>
              <a:t>at </a:t>
            </a:r>
            <a:r>
              <a:rPr lang="en-US" sz="1600" dirty="0" smtClean="0"/>
              <a:t>the level </a:t>
            </a:r>
            <a:r>
              <a:rPr lang="en-US" sz="1600" dirty="0"/>
              <a:t>of </a:t>
            </a:r>
            <a:r>
              <a:rPr lang="en-US" sz="1600" dirty="0" smtClean="0"/>
              <a:t>river basins, </a:t>
            </a:r>
            <a:r>
              <a:rPr lang="en-US" sz="1600" dirty="0"/>
              <a:t>lakes or aquifers, either national, federal or </a:t>
            </a:r>
            <a:r>
              <a:rPr lang="en-US" sz="1600" dirty="0" smtClean="0"/>
              <a:t>transboundary</a:t>
            </a:r>
          </a:p>
          <a:p>
            <a:r>
              <a:rPr lang="en-US" sz="1600" dirty="0"/>
              <a:t> </a:t>
            </a:r>
            <a:r>
              <a:rPr lang="en-US" sz="1600" dirty="0" smtClean="0"/>
              <a:t>    - 192 </a:t>
            </a:r>
            <a:r>
              <a:rPr lang="en-US" sz="1600" dirty="0"/>
              <a:t>full Members or Permanent Observers from 88 countries worldwide </a:t>
            </a:r>
            <a:endParaRPr lang="fr-FR" sz="1600" dirty="0"/>
          </a:p>
        </p:txBody>
      </p:sp>
      <p:sp>
        <p:nvSpPr>
          <p:cNvPr id="3" name="Rectangle 2"/>
          <p:cNvSpPr/>
          <p:nvPr/>
        </p:nvSpPr>
        <p:spPr>
          <a:xfrm>
            <a:off x="1215432" y="3221203"/>
            <a:ext cx="7757118" cy="830997"/>
          </a:xfrm>
          <a:prstGeom prst="rect">
            <a:avLst/>
          </a:prstGeom>
        </p:spPr>
        <p:txBody>
          <a:bodyPr wrap="square">
            <a:spAutoFit/>
          </a:bodyPr>
          <a:lstStyle/>
          <a:p>
            <a:r>
              <a:rPr lang="en-US" sz="1600" dirty="0"/>
              <a:t>INBO </a:t>
            </a:r>
            <a:r>
              <a:rPr lang="en-US" sz="1600" dirty="0" smtClean="0"/>
              <a:t>has </a:t>
            </a:r>
            <a:r>
              <a:rPr lang="en-US" sz="1600" dirty="0"/>
              <a:t>a role of </a:t>
            </a:r>
            <a:r>
              <a:rPr lang="en-US" sz="1600" dirty="0" smtClean="0"/>
              <a:t>support to </a:t>
            </a:r>
            <a:r>
              <a:rPr lang="en-US" sz="1600" dirty="0"/>
              <a:t>its members, to facilitate the implementation of tools suitable for institutional and financial management</a:t>
            </a:r>
            <a:r>
              <a:rPr lang="en-US" sz="1600" dirty="0" smtClean="0"/>
              <a:t>, programming</a:t>
            </a:r>
            <a:r>
              <a:rPr lang="en-US" sz="1600" dirty="0"/>
              <a:t>, </a:t>
            </a:r>
            <a:r>
              <a:rPr lang="en-US" sz="1600" b="1" dirty="0"/>
              <a:t>organization of databanks and information </a:t>
            </a:r>
            <a:r>
              <a:rPr lang="en-US" sz="1600" b="1" dirty="0" smtClean="0"/>
              <a:t>systems</a:t>
            </a:r>
            <a:endParaRPr lang="fr-FR" sz="1600" dirty="0"/>
          </a:p>
        </p:txBody>
      </p:sp>
      <p:sp>
        <p:nvSpPr>
          <p:cNvPr id="94" name="Rectangle 93"/>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ZoneTexte 104"/>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106" name="ZoneTexte 105"/>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107" name="ZoneTexte 106"/>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108" name="ZoneTexte 107"/>
          <p:cNvSpPr txBox="1"/>
          <p:nvPr/>
        </p:nvSpPr>
        <p:spPr>
          <a:xfrm>
            <a:off x="11512" y="3724487"/>
            <a:ext cx="1061049" cy="523220"/>
          </a:xfrm>
          <a:prstGeom prst="rect">
            <a:avLst/>
          </a:prstGeom>
          <a:noFill/>
        </p:spPr>
        <p:txBody>
          <a:bodyPr wrap="square" rtlCol="0">
            <a:spAutoFit/>
          </a:bodyPr>
          <a:lstStyle/>
          <a:p>
            <a:r>
              <a:rPr lang="fr-FR" sz="1400" dirty="0" smtClean="0">
                <a:solidFill>
                  <a:srgbClr val="89C040"/>
                </a:solidFill>
              </a:rPr>
              <a:t>4 </a:t>
            </a:r>
            <a:r>
              <a:rPr lang="fr-FR" sz="1400" dirty="0" err="1" smtClean="0">
                <a:solidFill>
                  <a:srgbClr val="89C040"/>
                </a:solidFill>
              </a:rPr>
              <a:t>Demo</a:t>
            </a:r>
            <a:r>
              <a:rPr lang="fr-FR" sz="1400" dirty="0" smtClean="0">
                <a:solidFill>
                  <a:srgbClr val="89C040"/>
                </a:solidFill>
              </a:rPr>
              <a:t> Cases</a:t>
            </a:r>
            <a:endParaRPr lang="fr-FR" sz="1400" dirty="0">
              <a:solidFill>
                <a:srgbClr val="89C040"/>
              </a:solidFill>
            </a:endParaRPr>
          </a:p>
        </p:txBody>
      </p:sp>
      <p:sp>
        <p:nvSpPr>
          <p:cNvPr id="109" name="ZoneTexte 108"/>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110" name="Rectangle 109"/>
          <p:cNvSpPr/>
          <p:nvPr/>
        </p:nvSpPr>
        <p:spPr>
          <a:xfrm>
            <a:off x="2197" y="43593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1" name="ZoneTexte 110"/>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112" name="Espace réservé du numéro de diapositive 2"/>
          <p:cNvSpPr txBox="1">
            <a:spLocks/>
          </p:cNvSpPr>
          <p:nvPr/>
        </p:nvSpPr>
        <p:spPr>
          <a:xfrm>
            <a:off x="322437" y="6398173"/>
            <a:ext cx="37890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A54D55-556D-4BF4-B175-455F17DF0621}" type="slidenum">
              <a:rPr lang="fr-FR" smtClean="0"/>
              <a:t>16</a:t>
            </a:fld>
            <a:endParaRPr lang="fr-FR" dirty="0"/>
          </a:p>
        </p:txBody>
      </p:sp>
      <p:sp>
        <p:nvSpPr>
          <p:cNvPr id="113" name="ZoneTexte 112"/>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114" name="ZoneTexte 113"/>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115" name="ZoneTexte 114"/>
          <p:cNvSpPr txBox="1"/>
          <p:nvPr/>
        </p:nvSpPr>
        <p:spPr>
          <a:xfrm>
            <a:off x="11513" y="4431242"/>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3 </a:t>
            </a:r>
            <a:r>
              <a:rPr lang="fr-FR" dirty="0" err="1"/>
              <a:t>Demo</a:t>
            </a:r>
            <a:r>
              <a:rPr lang="fr-FR" dirty="0"/>
              <a:t> Networks</a:t>
            </a:r>
          </a:p>
        </p:txBody>
      </p:sp>
      <p:sp>
        <p:nvSpPr>
          <p:cNvPr id="5" name="Rectangle 4"/>
          <p:cNvSpPr/>
          <p:nvPr/>
        </p:nvSpPr>
        <p:spPr>
          <a:xfrm>
            <a:off x="1308694" y="4800395"/>
            <a:ext cx="7501931" cy="1077218"/>
          </a:xfrm>
          <a:prstGeom prst="rect">
            <a:avLst/>
          </a:prstGeom>
          <a:solidFill>
            <a:schemeClr val="bg1"/>
          </a:solidFill>
        </p:spPr>
        <p:txBody>
          <a:bodyPr wrap="square">
            <a:spAutoFit/>
          </a:bodyPr>
          <a:lstStyle/>
          <a:p>
            <a:r>
              <a:rPr lang="en-US" sz="1600" dirty="0" smtClean="0"/>
              <a:t>- </a:t>
            </a:r>
            <a:r>
              <a:rPr lang="en-US" sz="1600" dirty="0" err="1" smtClean="0"/>
              <a:t>Organisation</a:t>
            </a:r>
            <a:r>
              <a:rPr lang="en-US" sz="1600" dirty="0" smtClean="0"/>
              <a:t> of </a:t>
            </a:r>
            <a:r>
              <a:rPr lang="en-US" sz="1600" dirty="0"/>
              <a:t>6 workshops </a:t>
            </a:r>
            <a:r>
              <a:rPr lang="en-US" sz="1600" dirty="0" smtClean="0"/>
              <a:t>(2022) </a:t>
            </a:r>
            <a:r>
              <a:rPr lang="en-US" sz="1600" dirty="0"/>
              <a:t>linked to events driven by </a:t>
            </a:r>
            <a:r>
              <a:rPr lang="en-US" sz="1600" dirty="0" smtClean="0"/>
              <a:t>its regional </a:t>
            </a:r>
            <a:r>
              <a:rPr lang="en-US" sz="1600" dirty="0"/>
              <a:t>branches (Europe, Africa, Mediterranean, South America, North America, Central Asia) </a:t>
            </a:r>
            <a:endParaRPr lang="en-US" sz="1600" dirty="0" smtClean="0"/>
          </a:p>
          <a:p>
            <a:r>
              <a:rPr lang="en-US" sz="1600" dirty="0" smtClean="0"/>
              <a:t>- Showcase the benefits </a:t>
            </a:r>
            <a:r>
              <a:rPr lang="en-US" sz="1600" dirty="0"/>
              <a:t>of </a:t>
            </a:r>
            <a:r>
              <a:rPr lang="en-US" sz="1600" b="1" i="1" dirty="0"/>
              <a:t>Fiware4Water </a:t>
            </a:r>
            <a:r>
              <a:rPr lang="en-US" sz="1600" dirty="0"/>
              <a:t>smart applications and devices for managing water in an integrated </a:t>
            </a:r>
            <a:r>
              <a:rPr lang="en-US" sz="1600" dirty="0" smtClean="0"/>
              <a:t>way</a:t>
            </a:r>
          </a:p>
        </p:txBody>
      </p:sp>
    </p:spTree>
    <p:extLst>
      <p:ext uri="{BB962C8B-B14F-4D97-AF65-F5344CB8AC3E}">
        <p14:creationId xmlns:p14="http://schemas.microsoft.com/office/powerpoint/2010/main" val="2549735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a:solidFill>
                  <a:srgbClr val="1F3864"/>
                </a:solidFill>
                <a:latin typeface="Calibri-Bold"/>
              </a:rPr>
              <a:t>Awareness raising-</a:t>
            </a:r>
            <a:r>
              <a:rPr lang="en-US" sz="2800" b="1" i="1" dirty="0">
                <a:solidFill>
                  <a:srgbClr val="29A1D5"/>
                </a:solidFill>
                <a:latin typeface="Calibri-Bold"/>
              </a:rPr>
              <a:t>Tier 2</a:t>
            </a: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1634315" y="529822"/>
            <a:ext cx="7509685" cy="400110"/>
          </a:xfrm>
          <a:prstGeom prst="rect">
            <a:avLst/>
          </a:prstGeom>
        </p:spPr>
        <p:txBody>
          <a:bodyPr wrap="square">
            <a:spAutoFit/>
          </a:bodyPr>
          <a:lstStyle/>
          <a:p>
            <a:r>
              <a:rPr lang="en-US" sz="2000" b="1" dirty="0" smtClean="0">
                <a:solidFill>
                  <a:schemeClr val="accent6">
                    <a:lumMod val="75000"/>
                  </a:schemeClr>
                </a:solidFill>
                <a:latin typeface="Calibri-Bold"/>
              </a:rPr>
              <a:t>DN#3: technologies providers</a:t>
            </a:r>
            <a:endParaRPr lang="en-US" sz="2000" b="1" dirty="0">
              <a:solidFill>
                <a:schemeClr val="accent6">
                  <a:lumMod val="75000"/>
                </a:schemeClr>
              </a:solidFill>
              <a:latin typeface="Calibri-Bold"/>
            </a:endParaRPr>
          </a:p>
        </p:txBody>
      </p:sp>
      <p:sp>
        <p:nvSpPr>
          <p:cNvPr id="44" name="Rectangle 43"/>
          <p:cNvSpPr/>
          <p:nvPr/>
        </p:nvSpPr>
        <p:spPr>
          <a:xfrm>
            <a:off x="1104670" y="1033960"/>
            <a:ext cx="2294667"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Targeted</a:t>
            </a: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 audience</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5" name="Rectangle 44"/>
          <p:cNvSpPr/>
          <p:nvPr/>
        </p:nvSpPr>
        <p:spPr>
          <a:xfrm>
            <a:off x="1121509" y="2072953"/>
            <a:ext cx="1067921"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Context</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6" name="Rectangle 45"/>
          <p:cNvSpPr/>
          <p:nvPr/>
        </p:nvSpPr>
        <p:spPr>
          <a:xfrm>
            <a:off x="1414967" y="4580415"/>
            <a:ext cx="1282723"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Approach</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125355" y="1492730"/>
            <a:ext cx="7628120" cy="338554"/>
          </a:xfrm>
          <a:prstGeom prst="rect">
            <a:avLst/>
          </a:prstGeom>
        </p:spPr>
        <p:txBody>
          <a:bodyPr wrap="square">
            <a:spAutoFit/>
          </a:bodyPr>
          <a:lstStyle/>
          <a:p>
            <a:r>
              <a:rPr lang="fr-FR" sz="1600" b="1" dirty="0"/>
              <a:t>FIWARE Innovation </a:t>
            </a:r>
            <a:r>
              <a:rPr lang="fr-FR" sz="1600" b="1" dirty="0" smtClean="0"/>
              <a:t>Hubs</a:t>
            </a:r>
            <a:r>
              <a:rPr lang="fr-FR" sz="1600" dirty="0"/>
              <a:t>: </a:t>
            </a:r>
            <a:r>
              <a:rPr lang="fr-FR" sz="1600" dirty="0" err="1"/>
              <a:t>European</a:t>
            </a:r>
            <a:r>
              <a:rPr lang="fr-FR" sz="1600" dirty="0"/>
              <a:t> </a:t>
            </a:r>
            <a:r>
              <a:rPr lang="fr-FR" sz="1600" dirty="0" err="1"/>
              <a:t>Manufacturing</a:t>
            </a:r>
            <a:r>
              <a:rPr lang="fr-FR" sz="1600" dirty="0"/>
              <a:t> </a:t>
            </a:r>
            <a:r>
              <a:rPr lang="fr-FR" sz="1600" dirty="0" err="1" smtClean="0"/>
              <a:t>SMEs</a:t>
            </a:r>
            <a:r>
              <a:rPr lang="fr-FR" sz="1600" dirty="0" smtClean="0"/>
              <a:t>, </a:t>
            </a:r>
            <a:r>
              <a:rPr lang="fr-FR" sz="1600" dirty="0" err="1" smtClean="0"/>
              <a:t>Cities</a:t>
            </a:r>
            <a:r>
              <a:rPr lang="fr-FR" sz="1600" dirty="0" smtClean="0"/>
              <a:t> and water managers</a:t>
            </a:r>
            <a:endParaRPr lang="fr-FR" sz="1600" dirty="0"/>
          </a:p>
        </p:txBody>
      </p:sp>
      <p:sp>
        <p:nvSpPr>
          <p:cNvPr id="3" name="Rectangle 2"/>
          <p:cNvSpPr/>
          <p:nvPr/>
        </p:nvSpPr>
        <p:spPr>
          <a:xfrm>
            <a:off x="1125355" y="2556588"/>
            <a:ext cx="7922418" cy="1923604"/>
          </a:xfrm>
          <a:prstGeom prst="rect">
            <a:avLst/>
          </a:prstGeom>
        </p:spPr>
        <p:txBody>
          <a:bodyPr wrap="square">
            <a:spAutoFit/>
          </a:bodyPr>
          <a:lstStyle/>
          <a:p>
            <a:r>
              <a:rPr lang="en-US" sz="1600" dirty="0" smtClean="0"/>
              <a:t>- lack </a:t>
            </a:r>
            <a:r>
              <a:rPr lang="en-US" sz="1600" dirty="0"/>
              <a:t>of access to advance </a:t>
            </a:r>
            <a:r>
              <a:rPr lang="en-US" sz="1600" dirty="0" smtClean="0"/>
              <a:t>ICT solutions → decrease in SMEs agility and higher </a:t>
            </a:r>
            <a:r>
              <a:rPr lang="en-US" sz="1600" dirty="0"/>
              <a:t>cost </a:t>
            </a:r>
            <a:endParaRPr lang="en-US" sz="1600" dirty="0" smtClean="0"/>
          </a:p>
          <a:p>
            <a:r>
              <a:rPr lang="en-US" sz="1600" dirty="0"/>
              <a:t>	</a:t>
            </a:r>
            <a:r>
              <a:rPr lang="en-US" sz="1600" dirty="0" smtClean="0"/>
              <a:t>		            → productivity affected</a:t>
            </a:r>
          </a:p>
          <a:p>
            <a:endParaRPr lang="en-US" sz="1100" dirty="0" smtClean="0"/>
          </a:p>
          <a:p>
            <a:r>
              <a:rPr lang="en-US" sz="1600" dirty="0" smtClean="0"/>
              <a:t>- smart </a:t>
            </a:r>
            <a:r>
              <a:rPr lang="en-US" sz="1600" dirty="0"/>
              <a:t>water management solutions require </a:t>
            </a:r>
            <a:r>
              <a:rPr lang="en-US" sz="1600" dirty="0" smtClean="0"/>
              <a:t>SME </a:t>
            </a:r>
            <a:r>
              <a:rPr lang="en-US" sz="1600" dirty="0"/>
              <a:t>architecture that </a:t>
            </a:r>
            <a:r>
              <a:rPr lang="en-US" sz="1600" dirty="0" smtClean="0"/>
              <a:t>embraces </a:t>
            </a:r>
            <a:r>
              <a:rPr lang="en-US" sz="1600" dirty="0"/>
              <a:t>convergence of many systems at </a:t>
            </a:r>
            <a:r>
              <a:rPr lang="en-US" sz="1600" dirty="0" smtClean="0"/>
              <a:t>once</a:t>
            </a:r>
          </a:p>
          <a:p>
            <a:endParaRPr lang="en-US" sz="1100" dirty="0" smtClean="0"/>
          </a:p>
          <a:p>
            <a:r>
              <a:rPr lang="en-US" sz="1600" dirty="0"/>
              <a:t>- “Smart” </a:t>
            </a:r>
            <a:r>
              <a:rPr lang="en-US" sz="1600" dirty="0" smtClean="0"/>
              <a:t>implies challenges: data security </a:t>
            </a:r>
            <a:r>
              <a:rPr lang="en-US" sz="1600" dirty="0"/>
              <a:t>implications, innovation relying on the combination of technical knowledge and access to </a:t>
            </a:r>
            <a:r>
              <a:rPr lang="en-US" sz="1600" dirty="0" smtClean="0"/>
              <a:t>finance…</a:t>
            </a:r>
            <a:endParaRPr lang="fr-FR" sz="1600" dirty="0"/>
          </a:p>
        </p:txBody>
      </p:sp>
      <p:sp>
        <p:nvSpPr>
          <p:cNvPr id="95" name="Rectangle 94"/>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ZoneTexte 105"/>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107" name="ZoneTexte 106"/>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108" name="ZoneTexte 107"/>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109" name="ZoneTexte 108"/>
          <p:cNvSpPr txBox="1"/>
          <p:nvPr/>
        </p:nvSpPr>
        <p:spPr>
          <a:xfrm>
            <a:off x="11512" y="3724487"/>
            <a:ext cx="1061049" cy="523220"/>
          </a:xfrm>
          <a:prstGeom prst="rect">
            <a:avLst/>
          </a:prstGeom>
          <a:noFill/>
        </p:spPr>
        <p:txBody>
          <a:bodyPr wrap="square" rtlCol="0">
            <a:spAutoFit/>
          </a:bodyPr>
          <a:lstStyle/>
          <a:p>
            <a:r>
              <a:rPr lang="fr-FR" sz="1400" dirty="0" smtClean="0">
                <a:solidFill>
                  <a:srgbClr val="89C040"/>
                </a:solidFill>
              </a:rPr>
              <a:t>4 </a:t>
            </a:r>
            <a:r>
              <a:rPr lang="fr-FR" sz="1400" dirty="0" err="1" smtClean="0">
                <a:solidFill>
                  <a:srgbClr val="89C040"/>
                </a:solidFill>
              </a:rPr>
              <a:t>Demo</a:t>
            </a:r>
            <a:r>
              <a:rPr lang="fr-FR" sz="1400" dirty="0" smtClean="0">
                <a:solidFill>
                  <a:srgbClr val="89C040"/>
                </a:solidFill>
              </a:rPr>
              <a:t> Cases</a:t>
            </a:r>
            <a:endParaRPr lang="fr-FR" sz="1400" dirty="0">
              <a:solidFill>
                <a:srgbClr val="89C040"/>
              </a:solidFill>
            </a:endParaRPr>
          </a:p>
        </p:txBody>
      </p:sp>
      <p:sp>
        <p:nvSpPr>
          <p:cNvPr id="110" name="ZoneTexte 109"/>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111" name="Rectangle 110"/>
          <p:cNvSpPr/>
          <p:nvPr/>
        </p:nvSpPr>
        <p:spPr>
          <a:xfrm>
            <a:off x="2197" y="43593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ZoneTexte 111"/>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113" name="Espace réservé du numéro de diapositive 2"/>
          <p:cNvSpPr txBox="1">
            <a:spLocks/>
          </p:cNvSpPr>
          <p:nvPr/>
        </p:nvSpPr>
        <p:spPr>
          <a:xfrm>
            <a:off x="322436" y="6398173"/>
            <a:ext cx="390405"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BC25BD-E023-4AAF-B6FE-E459DE8C8F2E}" type="slidenum">
              <a:rPr lang="fr-FR"/>
              <a:t>17</a:t>
            </a:fld>
            <a:endParaRPr lang="fr-FR" dirty="0"/>
          </a:p>
        </p:txBody>
      </p:sp>
      <p:sp>
        <p:nvSpPr>
          <p:cNvPr id="114" name="ZoneTexte 113"/>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115" name="ZoneTexte 114"/>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116" name="ZoneTexte 115"/>
          <p:cNvSpPr txBox="1"/>
          <p:nvPr/>
        </p:nvSpPr>
        <p:spPr>
          <a:xfrm>
            <a:off x="11513" y="4431242"/>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3 </a:t>
            </a:r>
            <a:r>
              <a:rPr lang="fr-FR" dirty="0" err="1"/>
              <a:t>Demo</a:t>
            </a:r>
            <a:r>
              <a:rPr lang="fr-FR" dirty="0"/>
              <a:t> Networks</a:t>
            </a:r>
          </a:p>
        </p:txBody>
      </p:sp>
      <p:sp>
        <p:nvSpPr>
          <p:cNvPr id="5" name="Rectangle 4"/>
          <p:cNvSpPr/>
          <p:nvPr/>
        </p:nvSpPr>
        <p:spPr>
          <a:xfrm>
            <a:off x="1211063" y="5067816"/>
            <a:ext cx="7542412" cy="584775"/>
          </a:xfrm>
          <a:prstGeom prst="rect">
            <a:avLst/>
          </a:prstGeom>
          <a:solidFill>
            <a:schemeClr val="bg1"/>
          </a:solidFill>
        </p:spPr>
        <p:txBody>
          <a:bodyPr wrap="square">
            <a:spAutoFit/>
          </a:bodyPr>
          <a:lstStyle/>
          <a:p>
            <a:r>
              <a:rPr lang="en-US" sz="1600" dirty="0" smtClean="0">
                <a:solidFill>
                  <a:srgbClr val="000000"/>
                </a:solidFill>
              </a:rPr>
              <a:t>- build </a:t>
            </a:r>
            <a:r>
              <a:rPr lang="en-US" sz="1600" dirty="0">
                <a:solidFill>
                  <a:srgbClr val="000000"/>
                </a:solidFill>
              </a:rPr>
              <a:t>on the </a:t>
            </a:r>
            <a:r>
              <a:rPr lang="en-US" sz="1600" dirty="0">
                <a:solidFill>
                  <a:srgbClr val="0000FF"/>
                </a:solidFill>
              </a:rPr>
              <a:t>FIWARE Mundus </a:t>
            </a:r>
            <a:r>
              <a:rPr lang="en-US" sz="1600" dirty="0" err="1">
                <a:solidFill>
                  <a:srgbClr val="0000FF"/>
                </a:solidFill>
              </a:rPr>
              <a:t>programme</a:t>
            </a:r>
            <a:r>
              <a:rPr lang="en-US" sz="1600" dirty="0">
                <a:solidFill>
                  <a:srgbClr val="0000FF"/>
                </a:solidFill>
              </a:rPr>
              <a:t> </a:t>
            </a:r>
            <a:r>
              <a:rPr lang="en-US" sz="1600" dirty="0">
                <a:solidFill>
                  <a:srgbClr val="000000"/>
                </a:solidFill>
              </a:rPr>
              <a:t>and approach to create an inclusive </a:t>
            </a:r>
            <a:r>
              <a:rPr lang="en-US" sz="1600" dirty="0" smtClean="0">
                <a:solidFill>
                  <a:srgbClr val="000000"/>
                </a:solidFill>
              </a:rPr>
              <a:t>and continuously </a:t>
            </a:r>
            <a:r>
              <a:rPr lang="en-US" sz="1600" dirty="0">
                <a:solidFill>
                  <a:srgbClr val="000000"/>
                </a:solidFill>
              </a:rPr>
              <a:t>growing network of water management innovation hubs</a:t>
            </a:r>
            <a:endParaRPr lang="fr-FR" sz="1600" dirty="0"/>
          </a:p>
        </p:txBody>
      </p:sp>
      <p:sp>
        <p:nvSpPr>
          <p:cNvPr id="50" name="Rectangle 49"/>
          <p:cNvSpPr/>
          <p:nvPr/>
        </p:nvSpPr>
        <p:spPr>
          <a:xfrm>
            <a:off x="1292418" y="5762786"/>
            <a:ext cx="7542412" cy="584775"/>
          </a:xfrm>
          <a:prstGeom prst="rect">
            <a:avLst/>
          </a:prstGeom>
          <a:solidFill>
            <a:schemeClr val="bg1"/>
          </a:solidFill>
        </p:spPr>
        <p:txBody>
          <a:bodyPr wrap="square">
            <a:spAutoFit/>
          </a:bodyPr>
          <a:lstStyle/>
          <a:p>
            <a:r>
              <a:rPr lang="en-US" sz="1600" dirty="0">
                <a:solidFill>
                  <a:srgbClr val="000000"/>
                </a:solidFill>
              </a:rPr>
              <a:t>- contribute to a rapid commercialization of those smart water management solutions through </a:t>
            </a:r>
            <a:r>
              <a:rPr lang="en-US" sz="1600" dirty="0" smtClean="0">
                <a:solidFill>
                  <a:srgbClr val="000000"/>
                </a:solidFill>
              </a:rPr>
              <a:t>the Fiware4Water </a:t>
            </a:r>
            <a:r>
              <a:rPr lang="en-US" sz="1600" dirty="0">
                <a:solidFill>
                  <a:srgbClr val="000000"/>
                </a:solidFill>
              </a:rPr>
              <a:t>platform for smart water management</a:t>
            </a:r>
            <a:endParaRPr lang="fr-FR" sz="1600" dirty="0"/>
          </a:p>
        </p:txBody>
      </p:sp>
    </p:spTree>
    <p:extLst>
      <p:ext uri="{BB962C8B-B14F-4D97-AF65-F5344CB8AC3E}">
        <p14:creationId xmlns:p14="http://schemas.microsoft.com/office/powerpoint/2010/main" val="457094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i="0" u="none" strike="noStrike" baseline="0" dirty="0" smtClean="0">
                <a:solidFill>
                  <a:srgbClr val="1F3864"/>
                </a:solidFill>
                <a:latin typeface="Calibri-Bold"/>
              </a:rPr>
              <a:t>Expected impacts</a:t>
            </a: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267895" y="955473"/>
            <a:ext cx="7604138" cy="923330"/>
          </a:xfrm>
          <a:prstGeom prst="rect">
            <a:avLst/>
          </a:prstGeom>
        </p:spPr>
        <p:txBody>
          <a:bodyPr wrap="square">
            <a:spAutoFit/>
          </a:bodyPr>
          <a:lstStyle/>
          <a:p>
            <a:r>
              <a:rPr lang="en-US" b="1" dirty="0"/>
              <a:t>EI#1: </a:t>
            </a:r>
            <a:r>
              <a:rPr lang="en-US" b="1" dirty="0">
                <a:solidFill>
                  <a:srgbClr val="C00000"/>
                </a:solidFill>
              </a:rPr>
              <a:t>I</a:t>
            </a:r>
            <a:r>
              <a:rPr lang="en-US" b="1" dirty="0" smtClean="0">
                <a:solidFill>
                  <a:srgbClr val="C00000"/>
                </a:solidFill>
              </a:rPr>
              <a:t>nteroperability</a:t>
            </a:r>
            <a:r>
              <a:rPr lang="en-US" dirty="0" smtClean="0"/>
              <a:t> </a:t>
            </a:r>
            <a:r>
              <a:rPr lang="en-US" dirty="0"/>
              <a:t>of decision support systems through the </a:t>
            </a:r>
            <a:r>
              <a:rPr lang="en-US" dirty="0" smtClean="0"/>
              <a:t> identification </a:t>
            </a:r>
            <a:r>
              <a:rPr lang="en-US" dirty="0"/>
              <a:t>and use of ICT/water </a:t>
            </a:r>
            <a:r>
              <a:rPr lang="en-US" dirty="0" smtClean="0"/>
              <a:t>vocabularies and </a:t>
            </a:r>
            <a:r>
              <a:rPr lang="en-US" dirty="0">
                <a:solidFill>
                  <a:srgbClr val="C00000"/>
                </a:solidFill>
              </a:rPr>
              <a:t>ontologies</a:t>
            </a:r>
            <a:r>
              <a:rPr lang="en-US" dirty="0"/>
              <a:t> in view of developing or improving ICT/water </a:t>
            </a:r>
            <a:r>
              <a:rPr lang="en-US" dirty="0">
                <a:solidFill>
                  <a:srgbClr val="C00000"/>
                </a:solidFill>
              </a:rPr>
              <a:t>standards</a:t>
            </a:r>
            <a:endParaRPr lang="fr-FR" dirty="0">
              <a:solidFill>
                <a:srgbClr val="C00000"/>
              </a:solidFill>
            </a:endParaRPr>
          </a:p>
        </p:txBody>
      </p:sp>
      <p:sp>
        <p:nvSpPr>
          <p:cNvPr id="3" name="Rectangle 2"/>
          <p:cNvSpPr/>
          <p:nvPr/>
        </p:nvSpPr>
        <p:spPr>
          <a:xfrm>
            <a:off x="1267894" y="1930277"/>
            <a:ext cx="7876105" cy="646331"/>
          </a:xfrm>
          <a:prstGeom prst="rect">
            <a:avLst/>
          </a:prstGeom>
        </p:spPr>
        <p:txBody>
          <a:bodyPr wrap="square">
            <a:spAutoFit/>
          </a:bodyPr>
          <a:lstStyle/>
          <a:p>
            <a:r>
              <a:rPr lang="en-US" b="1" dirty="0"/>
              <a:t>EI#2: </a:t>
            </a:r>
            <a:r>
              <a:rPr lang="en-US" dirty="0"/>
              <a:t>Improved decision making on water management, related risks and resource efficiency through </a:t>
            </a:r>
            <a:r>
              <a:rPr lang="en-US" dirty="0" smtClean="0"/>
              <a:t>increased </a:t>
            </a:r>
            <a:r>
              <a:rPr lang="fr-FR" b="1" dirty="0" smtClean="0">
                <a:solidFill>
                  <a:srgbClr val="C00000"/>
                </a:solidFill>
              </a:rPr>
              <a:t>real-time</a:t>
            </a:r>
            <a:r>
              <a:rPr lang="fr-FR" dirty="0" smtClean="0"/>
              <a:t> data</a:t>
            </a:r>
            <a:endParaRPr lang="fr-FR" dirty="0"/>
          </a:p>
        </p:txBody>
      </p:sp>
      <p:sp>
        <p:nvSpPr>
          <p:cNvPr id="5" name="Rectangle 4"/>
          <p:cNvSpPr/>
          <p:nvPr/>
        </p:nvSpPr>
        <p:spPr>
          <a:xfrm>
            <a:off x="1267895" y="2690020"/>
            <a:ext cx="7604138" cy="923330"/>
          </a:xfrm>
          <a:prstGeom prst="rect">
            <a:avLst/>
          </a:prstGeom>
        </p:spPr>
        <p:txBody>
          <a:bodyPr wrap="square">
            <a:spAutoFit/>
          </a:bodyPr>
          <a:lstStyle/>
          <a:p>
            <a:r>
              <a:rPr lang="en-US" b="1" dirty="0"/>
              <a:t>EI#3</a:t>
            </a:r>
            <a:r>
              <a:rPr lang="en-US" dirty="0"/>
              <a:t>: </a:t>
            </a:r>
            <a:r>
              <a:rPr lang="en-US" dirty="0" err="1"/>
              <a:t>Maximising</a:t>
            </a:r>
            <a:r>
              <a:rPr lang="en-US" dirty="0"/>
              <a:t> return on investments through </a:t>
            </a:r>
            <a:r>
              <a:rPr lang="en-US" dirty="0" err="1" smtClean="0"/>
              <a:t>i</a:t>
            </a:r>
            <a:r>
              <a:rPr lang="en-US" dirty="0" smtClean="0"/>
              <a:t>) reduced </a:t>
            </a:r>
            <a:r>
              <a:rPr lang="en-US" dirty="0"/>
              <a:t>operational costs for water </a:t>
            </a:r>
            <a:r>
              <a:rPr lang="en-US" dirty="0" smtClean="0"/>
              <a:t>utilities, ii) </a:t>
            </a:r>
            <a:r>
              <a:rPr lang="en-US" b="1" dirty="0" smtClean="0">
                <a:solidFill>
                  <a:srgbClr val="C00000"/>
                </a:solidFill>
              </a:rPr>
              <a:t>improved </a:t>
            </a:r>
            <a:r>
              <a:rPr lang="en-US" b="1" dirty="0">
                <a:solidFill>
                  <a:srgbClr val="C00000"/>
                </a:solidFill>
              </a:rPr>
              <a:t>performance </a:t>
            </a:r>
            <a:r>
              <a:rPr lang="en-US" dirty="0"/>
              <a:t>of water infrastructures, and </a:t>
            </a:r>
            <a:r>
              <a:rPr lang="en-US" dirty="0" smtClean="0"/>
              <a:t>iii) enhanced </a:t>
            </a:r>
            <a:r>
              <a:rPr lang="en-US" dirty="0"/>
              <a:t>access to </a:t>
            </a:r>
            <a:r>
              <a:rPr lang="en-US" dirty="0" smtClean="0"/>
              <a:t>and </a:t>
            </a:r>
            <a:r>
              <a:rPr lang="fr-FR" dirty="0" err="1" smtClean="0"/>
              <a:t>interoperability</a:t>
            </a:r>
            <a:r>
              <a:rPr lang="fr-FR" dirty="0" smtClean="0"/>
              <a:t> </a:t>
            </a:r>
            <a:r>
              <a:rPr lang="fr-FR" dirty="0"/>
              <a:t>of </a:t>
            </a:r>
            <a:r>
              <a:rPr lang="fr-FR" dirty="0" smtClean="0"/>
              <a:t>data</a:t>
            </a:r>
            <a:endParaRPr lang="fr-FR" dirty="0"/>
          </a:p>
        </p:txBody>
      </p:sp>
      <p:sp>
        <p:nvSpPr>
          <p:cNvPr id="7" name="Rectangle 6"/>
          <p:cNvSpPr/>
          <p:nvPr/>
        </p:nvSpPr>
        <p:spPr>
          <a:xfrm>
            <a:off x="1280360" y="3698969"/>
            <a:ext cx="7443440" cy="369332"/>
          </a:xfrm>
          <a:prstGeom prst="rect">
            <a:avLst/>
          </a:prstGeom>
        </p:spPr>
        <p:txBody>
          <a:bodyPr wrap="square">
            <a:spAutoFit/>
          </a:bodyPr>
          <a:lstStyle/>
          <a:p>
            <a:r>
              <a:rPr lang="en-US" b="1" dirty="0"/>
              <a:t>EI#4: </a:t>
            </a:r>
            <a:r>
              <a:rPr lang="en-US" dirty="0"/>
              <a:t>Enhanced public </a:t>
            </a:r>
            <a:r>
              <a:rPr lang="en-US" b="1" dirty="0">
                <a:solidFill>
                  <a:srgbClr val="C00000"/>
                </a:solidFill>
              </a:rPr>
              <a:t>awareness</a:t>
            </a:r>
            <a:r>
              <a:rPr lang="en-US" dirty="0"/>
              <a:t> on water consumption and usage savings</a:t>
            </a:r>
            <a:endParaRPr lang="fr-FR" dirty="0"/>
          </a:p>
        </p:txBody>
      </p:sp>
      <p:sp>
        <p:nvSpPr>
          <p:cNvPr id="8" name="Rectangle 7"/>
          <p:cNvSpPr/>
          <p:nvPr/>
        </p:nvSpPr>
        <p:spPr>
          <a:xfrm>
            <a:off x="1281645" y="4146420"/>
            <a:ext cx="7705966" cy="923330"/>
          </a:xfrm>
          <a:prstGeom prst="rect">
            <a:avLst/>
          </a:prstGeom>
        </p:spPr>
        <p:txBody>
          <a:bodyPr wrap="square">
            <a:spAutoFit/>
          </a:bodyPr>
          <a:lstStyle/>
          <a:p>
            <a:r>
              <a:rPr lang="en-US" b="1" dirty="0"/>
              <a:t>EI#5: </a:t>
            </a:r>
            <a:r>
              <a:rPr lang="en-US" dirty="0">
                <a:solidFill>
                  <a:srgbClr val="C00000"/>
                </a:solidFill>
              </a:rPr>
              <a:t>Market development </a:t>
            </a:r>
            <a:r>
              <a:rPr lang="en-US" dirty="0"/>
              <a:t>of integrated and cyber-resilient ICT solutions and systems for smart </a:t>
            </a:r>
            <a:r>
              <a:rPr lang="en-US" dirty="0" smtClean="0"/>
              <a:t>water management</a:t>
            </a:r>
            <a:r>
              <a:rPr lang="en-US" dirty="0"/>
              <a:t>, and opening up of a </a:t>
            </a:r>
            <a:r>
              <a:rPr lang="en-US" b="1" dirty="0">
                <a:solidFill>
                  <a:srgbClr val="C00000"/>
                </a:solidFill>
              </a:rPr>
              <a:t>digital single </a:t>
            </a:r>
            <a:r>
              <a:rPr lang="en-US" b="1" dirty="0" smtClean="0">
                <a:solidFill>
                  <a:srgbClr val="C00000"/>
                </a:solidFill>
              </a:rPr>
              <a:t>market </a:t>
            </a:r>
            <a:r>
              <a:rPr lang="en-US" dirty="0"/>
              <a:t>for water services</a:t>
            </a:r>
            <a:endParaRPr lang="fr-FR" dirty="0"/>
          </a:p>
        </p:txBody>
      </p:sp>
      <p:sp>
        <p:nvSpPr>
          <p:cNvPr id="74" name="Rectangle 73"/>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ZoneTexte 84"/>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86" name="ZoneTexte 85"/>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87" name="ZoneTexte 86"/>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88" name="ZoneTexte 87"/>
          <p:cNvSpPr txBox="1"/>
          <p:nvPr/>
        </p:nvSpPr>
        <p:spPr>
          <a:xfrm>
            <a:off x="11512" y="3724487"/>
            <a:ext cx="1061049" cy="523220"/>
          </a:xfrm>
          <a:prstGeom prst="rect">
            <a:avLst/>
          </a:prstGeom>
          <a:noFill/>
        </p:spPr>
        <p:txBody>
          <a:bodyPr wrap="square" rtlCol="0">
            <a:spAutoFit/>
          </a:bodyPr>
          <a:lstStyle/>
          <a:p>
            <a:r>
              <a:rPr lang="fr-FR" sz="1400" dirty="0" smtClean="0">
                <a:solidFill>
                  <a:srgbClr val="89C040"/>
                </a:solidFill>
              </a:rPr>
              <a:t>4 </a:t>
            </a:r>
            <a:r>
              <a:rPr lang="fr-FR" sz="1400" dirty="0" err="1" smtClean="0">
                <a:solidFill>
                  <a:srgbClr val="89C040"/>
                </a:solidFill>
              </a:rPr>
              <a:t>Demo</a:t>
            </a:r>
            <a:r>
              <a:rPr lang="fr-FR" sz="1400" dirty="0" smtClean="0">
                <a:solidFill>
                  <a:srgbClr val="89C040"/>
                </a:solidFill>
              </a:rPr>
              <a:t> Cases</a:t>
            </a:r>
            <a:endParaRPr lang="fr-FR" sz="1400" dirty="0">
              <a:solidFill>
                <a:srgbClr val="89C040"/>
              </a:solidFill>
            </a:endParaRPr>
          </a:p>
        </p:txBody>
      </p:sp>
      <p:sp>
        <p:nvSpPr>
          <p:cNvPr id="89" name="ZoneTexte 88"/>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90" name="ZoneTexte 89"/>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91" name="Rectangle 90"/>
          <p:cNvSpPr/>
          <p:nvPr/>
        </p:nvSpPr>
        <p:spPr>
          <a:xfrm>
            <a:off x="2197" y="5111837"/>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ZoneTexte 91"/>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93" name="Espace réservé du numéro de diapositive 2"/>
          <p:cNvSpPr>
            <a:spLocks noGrp="1"/>
          </p:cNvSpPr>
          <p:nvPr>
            <p:ph type="sldNum" sz="quarter" idx="12"/>
          </p:nvPr>
        </p:nvSpPr>
        <p:spPr>
          <a:xfrm>
            <a:off x="322437" y="6398173"/>
            <a:ext cx="347470" cy="365125"/>
          </a:xfrm>
        </p:spPr>
        <p:txBody>
          <a:bodyPr/>
          <a:lstStyle/>
          <a:p>
            <a:fld id="{9C262E5F-947B-4B68-B1DA-0A263EDCDA64}" type="slidenum">
              <a:rPr lang="fr-FR" smtClean="0"/>
              <a:t>18</a:t>
            </a:fld>
            <a:endParaRPr lang="fr-FR" dirty="0"/>
          </a:p>
        </p:txBody>
      </p:sp>
      <p:sp>
        <p:nvSpPr>
          <p:cNvPr id="95" name="ZoneTexte 94"/>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94" name="ZoneTexte 93"/>
          <p:cNvSpPr txBox="1"/>
          <p:nvPr/>
        </p:nvSpPr>
        <p:spPr>
          <a:xfrm>
            <a:off x="-12" y="5172931"/>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err="1"/>
              <a:t>Expected</a:t>
            </a:r>
            <a:r>
              <a:rPr lang="fr-FR" dirty="0"/>
              <a:t> Impacts</a:t>
            </a:r>
          </a:p>
        </p:txBody>
      </p:sp>
      <p:sp>
        <p:nvSpPr>
          <p:cNvPr id="10" name="Rectangle 9"/>
          <p:cNvSpPr/>
          <p:nvPr/>
        </p:nvSpPr>
        <p:spPr>
          <a:xfrm>
            <a:off x="1266738" y="5211121"/>
            <a:ext cx="7605295" cy="923330"/>
          </a:xfrm>
          <a:prstGeom prst="rect">
            <a:avLst/>
          </a:prstGeom>
          <a:solidFill>
            <a:schemeClr val="bg1"/>
          </a:solidFill>
        </p:spPr>
        <p:txBody>
          <a:bodyPr wrap="square">
            <a:spAutoFit/>
          </a:bodyPr>
          <a:lstStyle/>
          <a:p>
            <a:r>
              <a:rPr lang="en-US" b="1" dirty="0"/>
              <a:t>EI#6: </a:t>
            </a:r>
            <a:r>
              <a:rPr lang="en-US" dirty="0"/>
              <a:t>I</a:t>
            </a:r>
            <a:r>
              <a:rPr lang="en-US" dirty="0" smtClean="0"/>
              <a:t>mplementation </a:t>
            </a:r>
            <a:r>
              <a:rPr lang="en-US" dirty="0"/>
              <a:t>of the </a:t>
            </a:r>
            <a:r>
              <a:rPr lang="en-US" b="1" dirty="0">
                <a:solidFill>
                  <a:srgbClr val="C00000"/>
                </a:solidFill>
              </a:rPr>
              <a:t>objectives of the </a:t>
            </a:r>
            <a:r>
              <a:rPr lang="en-US" b="1" dirty="0" smtClean="0">
                <a:solidFill>
                  <a:srgbClr val="C00000"/>
                </a:solidFill>
              </a:rPr>
              <a:t>EIP Water</a:t>
            </a:r>
            <a:r>
              <a:rPr lang="en-US" dirty="0"/>
              <a:t>, especially, reducing the environmental footprint </a:t>
            </a:r>
            <a:r>
              <a:rPr lang="en-US" dirty="0" smtClean="0"/>
              <a:t>of the </a:t>
            </a:r>
            <a:r>
              <a:rPr lang="en-US" dirty="0"/>
              <a:t>main water-</a:t>
            </a:r>
            <a:r>
              <a:rPr lang="en-US" dirty="0" err="1"/>
              <a:t>dependant</a:t>
            </a:r>
            <a:r>
              <a:rPr lang="en-US" dirty="0"/>
              <a:t> activities and improve their resilience to climate changes and other </a:t>
            </a:r>
            <a:r>
              <a:rPr lang="en-US" dirty="0" smtClean="0"/>
              <a:t>environmental </a:t>
            </a:r>
            <a:r>
              <a:rPr lang="fr-FR" dirty="0" smtClean="0"/>
              <a:t>changes</a:t>
            </a:r>
            <a:endParaRPr lang="fr-FR" dirty="0"/>
          </a:p>
        </p:txBody>
      </p:sp>
    </p:spTree>
    <p:extLst>
      <p:ext uri="{BB962C8B-B14F-4D97-AF65-F5344CB8AC3E}">
        <p14:creationId xmlns:p14="http://schemas.microsoft.com/office/powerpoint/2010/main" val="393109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smtClean="0">
                <a:solidFill>
                  <a:srgbClr val="1F3864"/>
                </a:solidFill>
                <a:latin typeface="Calibri-Bold"/>
              </a:rPr>
              <a:t>You’re interested to be in?</a:t>
            </a:r>
            <a:endParaRPr lang="en-US" sz="2800" b="1" i="0" u="none" strike="noStrike" baseline="0" dirty="0" smtClean="0">
              <a:solidFill>
                <a:srgbClr val="1F3864"/>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79" name="ZoneTexte 78"/>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80" name="ZoneTexte 79"/>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81" name="ZoneTexte 80"/>
          <p:cNvSpPr txBox="1"/>
          <p:nvPr/>
        </p:nvSpPr>
        <p:spPr>
          <a:xfrm>
            <a:off x="11512" y="3724487"/>
            <a:ext cx="1061049" cy="523220"/>
          </a:xfrm>
          <a:prstGeom prst="rect">
            <a:avLst/>
          </a:prstGeom>
          <a:noFill/>
        </p:spPr>
        <p:txBody>
          <a:bodyPr wrap="square" rtlCol="0">
            <a:spAutoFit/>
          </a:bodyPr>
          <a:lstStyle/>
          <a:p>
            <a:r>
              <a:rPr lang="fr-FR" sz="1400" dirty="0" smtClean="0">
                <a:solidFill>
                  <a:srgbClr val="89C040"/>
                </a:solidFill>
              </a:rPr>
              <a:t>4 </a:t>
            </a:r>
            <a:r>
              <a:rPr lang="fr-FR" sz="1400" dirty="0" err="1" smtClean="0">
                <a:solidFill>
                  <a:srgbClr val="89C040"/>
                </a:solidFill>
              </a:rPr>
              <a:t>Demo</a:t>
            </a:r>
            <a:r>
              <a:rPr lang="fr-FR" sz="1400" dirty="0" smtClean="0">
                <a:solidFill>
                  <a:srgbClr val="89C040"/>
                </a:solidFill>
              </a:rPr>
              <a:t> Cases</a:t>
            </a:r>
            <a:endParaRPr lang="fr-FR" sz="1400" dirty="0">
              <a:solidFill>
                <a:srgbClr val="89C040"/>
              </a:solidFill>
            </a:endParaRPr>
          </a:p>
        </p:txBody>
      </p:sp>
      <p:sp>
        <p:nvSpPr>
          <p:cNvPr id="82" name="ZoneTexte 81"/>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84" name="Rectangle 83"/>
          <p:cNvSpPr/>
          <p:nvPr/>
        </p:nvSpPr>
        <p:spPr>
          <a:xfrm>
            <a:off x="2197" y="57690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5" name="ZoneTexte 84"/>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86" name="Espace réservé du numéro de diapositive 2"/>
          <p:cNvSpPr>
            <a:spLocks noGrp="1"/>
          </p:cNvSpPr>
          <p:nvPr>
            <p:ph type="sldNum" sz="quarter" idx="12"/>
          </p:nvPr>
        </p:nvSpPr>
        <p:spPr>
          <a:xfrm>
            <a:off x="322437" y="6398173"/>
            <a:ext cx="347470" cy="365125"/>
          </a:xfrm>
        </p:spPr>
        <p:txBody>
          <a:bodyPr/>
          <a:lstStyle/>
          <a:p>
            <a:fld id="{349472C2-91A4-4EC4-940C-2F74F89C72C3}" type="slidenum">
              <a:rPr lang="fr-FR"/>
              <a:t>19</a:t>
            </a:fld>
            <a:endParaRPr lang="fr-FR" dirty="0"/>
          </a:p>
        </p:txBody>
      </p:sp>
      <p:sp>
        <p:nvSpPr>
          <p:cNvPr id="87" name="ZoneTexte 86"/>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88" name="ZoneTexte 87"/>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83" name="ZoneTexte 82"/>
          <p:cNvSpPr txBox="1"/>
          <p:nvPr/>
        </p:nvSpPr>
        <p:spPr>
          <a:xfrm>
            <a:off x="-11" y="5827895"/>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How to </a:t>
            </a:r>
            <a:r>
              <a:rPr lang="fr-FR" dirty="0" err="1"/>
              <a:t>be</a:t>
            </a:r>
            <a:r>
              <a:rPr lang="fr-FR" dirty="0"/>
              <a:t> part?</a:t>
            </a:r>
          </a:p>
        </p:txBody>
      </p:sp>
      <p:sp>
        <p:nvSpPr>
          <p:cNvPr id="90" name="Rectangle 89"/>
          <p:cNvSpPr/>
          <p:nvPr/>
        </p:nvSpPr>
        <p:spPr>
          <a:xfrm>
            <a:off x="1640723" y="5040695"/>
            <a:ext cx="997389"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Join</a:t>
            </a: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 us</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91" name="Rectangle 90"/>
          <p:cNvSpPr/>
          <p:nvPr/>
        </p:nvSpPr>
        <p:spPr>
          <a:xfrm>
            <a:off x="2552800" y="5756554"/>
            <a:ext cx="1566454" cy="400110"/>
          </a:xfrm>
          <a:prstGeom prst="rect">
            <a:avLst/>
          </a:prstGeom>
        </p:spPr>
        <p:txBody>
          <a:bodyPr wrap="none">
            <a:spAutoFit/>
          </a:bodyPr>
          <a:lstStyle/>
          <a:p>
            <a:pPr algn="just" eaLnBrk="0" fontAlgn="base" hangingPunct="0">
              <a:spcBef>
                <a:spcPct val="0"/>
              </a:spcBef>
              <a:spcAft>
                <a:spcPct val="0"/>
              </a:spcAft>
            </a:pP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Be </a:t>
            </a: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informed</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3521051" y="5049472"/>
            <a:ext cx="1735668" cy="369332"/>
          </a:xfrm>
          <a:prstGeom prst="rect">
            <a:avLst/>
          </a:prstGeom>
        </p:spPr>
        <p:txBody>
          <a:bodyPr wrap="none">
            <a:spAutoFit/>
          </a:bodyPr>
          <a:lstStyle/>
          <a:p>
            <a:r>
              <a:rPr lang="fr-FR" dirty="0" smtClean="0"/>
              <a:t>@Fiware4Water</a:t>
            </a:r>
            <a:endParaRPr lang="fr-FR" dirty="0"/>
          </a:p>
        </p:txBody>
      </p:sp>
      <p:pic>
        <p:nvPicPr>
          <p:cNvPr id="3" name="Image 2"/>
          <p:cNvPicPr>
            <a:picLocks noChangeAspect="1"/>
          </p:cNvPicPr>
          <p:nvPr/>
        </p:nvPicPr>
        <p:blipFill>
          <a:blip r:embed="rId3"/>
          <a:stretch>
            <a:fillRect/>
          </a:stretch>
        </p:blipFill>
        <p:spPr>
          <a:xfrm>
            <a:off x="2926140" y="4996071"/>
            <a:ext cx="552450" cy="466725"/>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7272" y="5062696"/>
            <a:ext cx="402402" cy="356108"/>
          </a:xfrm>
          <a:prstGeom prst="rect">
            <a:avLst/>
          </a:prstGeom>
        </p:spPr>
      </p:pic>
      <p:sp>
        <p:nvSpPr>
          <p:cNvPr id="8" name="ZoneTexte 7"/>
          <p:cNvSpPr txBox="1"/>
          <p:nvPr/>
        </p:nvSpPr>
        <p:spPr>
          <a:xfrm>
            <a:off x="3388231" y="6108580"/>
            <a:ext cx="5562723" cy="369332"/>
          </a:xfrm>
          <a:prstGeom prst="rect">
            <a:avLst/>
          </a:prstGeom>
          <a:noFill/>
        </p:spPr>
        <p:txBody>
          <a:bodyPr wrap="square" rtlCol="0">
            <a:spAutoFit/>
          </a:bodyPr>
          <a:lstStyle/>
          <a:p>
            <a:r>
              <a:rPr lang="fr-FR" dirty="0" smtClean="0"/>
              <a:t>Contact </a:t>
            </a:r>
            <a:r>
              <a:rPr lang="fr-FR" dirty="0" err="1" smtClean="0"/>
              <a:t>our</a:t>
            </a:r>
            <a:r>
              <a:rPr lang="fr-FR" dirty="0" smtClean="0"/>
              <a:t> Communication leader: n.amorsi@oieau.fr</a:t>
            </a:r>
            <a:endParaRPr lang="fr-FR" dirty="0"/>
          </a:p>
        </p:txBody>
      </p:sp>
      <p:sp>
        <p:nvSpPr>
          <p:cNvPr id="94" name="Rectangle 93"/>
          <p:cNvSpPr/>
          <p:nvPr/>
        </p:nvSpPr>
        <p:spPr>
          <a:xfrm>
            <a:off x="6412395" y="5058997"/>
            <a:ext cx="1501758" cy="369332"/>
          </a:xfrm>
          <a:prstGeom prst="rect">
            <a:avLst/>
          </a:prstGeom>
        </p:spPr>
        <p:txBody>
          <a:bodyPr wrap="none">
            <a:spAutoFit/>
          </a:bodyPr>
          <a:lstStyle/>
          <a:p>
            <a:r>
              <a:rPr lang="fr-FR" dirty="0" smtClean="0"/>
              <a:t>Fiware4Water</a:t>
            </a:r>
            <a:endParaRPr lang="fr-FR" dirty="0"/>
          </a:p>
        </p:txBody>
      </p:sp>
      <p:sp>
        <p:nvSpPr>
          <p:cNvPr id="7" name="ZoneTexte 6"/>
          <p:cNvSpPr txBox="1"/>
          <p:nvPr/>
        </p:nvSpPr>
        <p:spPr>
          <a:xfrm>
            <a:off x="1874115" y="2128522"/>
            <a:ext cx="5920479" cy="1477328"/>
          </a:xfrm>
          <a:prstGeom prst="rect">
            <a:avLst/>
          </a:prstGeom>
          <a:noFill/>
        </p:spPr>
        <p:txBody>
          <a:bodyPr wrap="square" rtlCol="0">
            <a:spAutoFit/>
          </a:bodyPr>
          <a:lstStyle/>
          <a:p>
            <a:r>
              <a:rPr lang="fr-FR" b="1" dirty="0" smtClean="0">
                <a:solidFill>
                  <a:srgbClr val="FFC000"/>
                </a:solidFill>
              </a:rPr>
              <a:t>You </a:t>
            </a:r>
            <a:r>
              <a:rPr lang="fr-FR" b="1" dirty="0" err="1" smtClean="0">
                <a:solidFill>
                  <a:srgbClr val="FFC000"/>
                </a:solidFill>
              </a:rPr>
              <a:t>can</a:t>
            </a:r>
            <a:r>
              <a:rPr lang="fr-FR" b="1" dirty="0" smtClean="0">
                <a:solidFill>
                  <a:srgbClr val="FFC000"/>
                </a:solidFill>
              </a:rPr>
              <a:t> use </a:t>
            </a:r>
            <a:r>
              <a:rPr lang="fr-FR" b="1" dirty="0" err="1" smtClean="0">
                <a:solidFill>
                  <a:srgbClr val="FFC000"/>
                </a:solidFill>
              </a:rPr>
              <a:t>this</a:t>
            </a:r>
            <a:r>
              <a:rPr lang="fr-FR" b="1" dirty="0" smtClean="0">
                <a:solidFill>
                  <a:srgbClr val="FFC000"/>
                </a:solidFill>
              </a:rPr>
              <a:t> slide to </a:t>
            </a:r>
            <a:r>
              <a:rPr lang="fr-FR" b="1" dirty="0" err="1" smtClean="0">
                <a:solidFill>
                  <a:srgbClr val="FFC000"/>
                </a:solidFill>
              </a:rPr>
              <a:t>attract</a:t>
            </a:r>
            <a:r>
              <a:rPr lang="fr-FR" b="1" dirty="0" smtClean="0">
                <a:solidFill>
                  <a:srgbClr val="FFC000"/>
                </a:solidFill>
              </a:rPr>
              <a:t> attention of the audience about an on-</a:t>
            </a:r>
            <a:r>
              <a:rPr lang="fr-FR" b="1" dirty="0" err="1" smtClean="0">
                <a:solidFill>
                  <a:srgbClr val="FFC000"/>
                </a:solidFill>
              </a:rPr>
              <a:t>going</a:t>
            </a:r>
            <a:r>
              <a:rPr lang="fr-FR" b="1" dirty="0" smtClean="0">
                <a:solidFill>
                  <a:srgbClr val="FFC000"/>
                </a:solidFill>
              </a:rPr>
              <a:t> </a:t>
            </a:r>
            <a:r>
              <a:rPr lang="fr-FR" b="1" dirty="0" err="1" smtClean="0">
                <a:solidFill>
                  <a:srgbClr val="FFC000"/>
                </a:solidFill>
              </a:rPr>
              <a:t>activity</a:t>
            </a:r>
            <a:r>
              <a:rPr lang="fr-FR" b="1" dirty="0" smtClean="0">
                <a:solidFill>
                  <a:srgbClr val="FFC000"/>
                </a:solidFill>
              </a:rPr>
              <a:t>.</a:t>
            </a:r>
          </a:p>
          <a:p>
            <a:endParaRPr lang="fr-FR" b="1" dirty="0" smtClean="0">
              <a:solidFill>
                <a:srgbClr val="FFC000"/>
              </a:solidFill>
            </a:endParaRPr>
          </a:p>
          <a:p>
            <a:r>
              <a:rPr lang="fr-FR" b="1" dirty="0" smtClean="0">
                <a:solidFill>
                  <a:srgbClr val="FFC000"/>
                </a:solidFill>
              </a:rPr>
              <a:t>Exemple: </a:t>
            </a:r>
            <a:r>
              <a:rPr lang="fr-FR" b="1" dirty="0" err="1" smtClean="0">
                <a:solidFill>
                  <a:srgbClr val="FFC000"/>
                </a:solidFill>
              </a:rPr>
              <a:t>during</a:t>
            </a:r>
            <a:r>
              <a:rPr lang="fr-FR" b="1" dirty="0" smtClean="0">
                <a:solidFill>
                  <a:srgbClr val="FFC000"/>
                </a:solidFill>
              </a:rPr>
              <a:t> IDRIM </a:t>
            </a:r>
            <a:r>
              <a:rPr lang="fr-FR" b="1" dirty="0" err="1" smtClean="0">
                <a:solidFill>
                  <a:srgbClr val="FFC000"/>
                </a:solidFill>
              </a:rPr>
              <a:t>conference</a:t>
            </a:r>
            <a:r>
              <a:rPr lang="fr-FR" b="1" dirty="0" smtClean="0">
                <a:solidFill>
                  <a:srgbClr val="FFC000"/>
                </a:solidFill>
              </a:rPr>
              <a:t> (</a:t>
            </a:r>
            <a:r>
              <a:rPr lang="fr-FR" b="1" dirty="0" err="1">
                <a:solidFill>
                  <a:srgbClr val="FFC000"/>
                </a:solidFill>
              </a:rPr>
              <a:t>O</a:t>
            </a:r>
            <a:r>
              <a:rPr lang="fr-FR" b="1" dirty="0" err="1" smtClean="0">
                <a:solidFill>
                  <a:srgbClr val="FFC000"/>
                </a:solidFill>
              </a:rPr>
              <a:t>ct</a:t>
            </a:r>
            <a:r>
              <a:rPr lang="fr-FR" b="1" dirty="0" smtClean="0">
                <a:solidFill>
                  <a:srgbClr val="FFC000"/>
                </a:solidFill>
              </a:rPr>
              <a:t> 2019), </a:t>
            </a:r>
            <a:r>
              <a:rPr lang="fr-FR" b="1" dirty="0" err="1" smtClean="0">
                <a:solidFill>
                  <a:srgbClr val="FFC000"/>
                </a:solidFill>
              </a:rPr>
              <a:t>OIEau</a:t>
            </a:r>
            <a:r>
              <a:rPr lang="fr-FR" b="1" dirty="0" smtClean="0">
                <a:solidFill>
                  <a:srgbClr val="FFC000"/>
                </a:solidFill>
              </a:rPr>
              <a:t> </a:t>
            </a:r>
            <a:r>
              <a:rPr lang="fr-FR" b="1" dirty="0" err="1" smtClean="0">
                <a:solidFill>
                  <a:srgbClr val="FFC000"/>
                </a:solidFill>
              </a:rPr>
              <a:t>invited</a:t>
            </a:r>
            <a:r>
              <a:rPr lang="fr-FR" b="1" dirty="0" smtClean="0">
                <a:solidFill>
                  <a:srgbClr val="FFC000"/>
                </a:solidFill>
              </a:rPr>
              <a:t> participants to </a:t>
            </a:r>
            <a:r>
              <a:rPr lang="fr-FR" b="1" dirty="0" err="1" smtClean="0">
                <a:solidFill>
                  <a:srgbClr val="FFC000"/>
                </a:solidFill>
              </a:rPr>
              <a:t>fill</a:t>
            </a:r>
            <a:r>
              <a:rPr lang="fr-FR" b="1" dirty="0" smtClean="0">
                <a:solidFill>
                  <a:srgbClr val="FFC000"/>
                </a:solidFill>
              </a:rPr>
              <a:t> in the online </a:t>
            </a:r>
            <a:r>
              <a:rPr lang="fr-FR" b="1" dirty="0" err="1" smtClean="0">
                <a:solidFill>
                  <a:srgbClr val="FFC000"/>
                </a:solidFill>
              </a:rPr>
              <a:t>surveys</a:t>
            </a:r>
            <a:r>
              <a:rPr lang="fr-FR" b="1" smtClean="0">
                <a:solidFill>
                  <a:srgbClr val="FFC000"/>
                </a:solidFill>
              </a:rPr>
              <a:t> (WP1)</a:t>
            </a:r>
            <a:endParaRPr lang="fr-FR" b="1" dirty="0">
              <a:solidFill>
                <a:srgbClr val="FFC000"/>
              </a:solidFill>
            </a:endParaRPr>
          </a:p>
        </p:txBody>
      </p:sp>
    </p:spTree>
    <p:extLst>
      <p:ext uri="{BB962C8B-B14F-4D97-AF65-F5344CB8AC3E}">
        <p14:creationId xmlns:p14="http://schemas.microsoft.com/office/powerpoint/2010/main" val="468972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i="0" u="none" strike="noStrike" baseline="0" dirty="0" smtClean="0">
                <a:solidFill>
                  <a:srgbClr val="1F3864"/>
                </a:solidFill>
                <a:latin typeface="Calibri-Bold"/>
              </a:rPr>
              <a:t>The project</a:t>
            </a:r>
            <a:r>
              <a:rPr lang="en-US" sz="2800" b="1" i="0" u="none" strike="noStrike" dirty="0" smtClean="0">
                <a:solidFill>
                  <a:srgbClr val="1F3864"/>
                </a:solidFill>
                <a:latin typeface="Calibri-Bold"/>
              </a:rPr>
              <a:t> in a nutshell</a:t>
            </a:r>
            <a:endParaRPr lang="en-US" sz="2800" b="1" i="0" u="none" strike="noStrike" baseline="0" dirty="0" smtClean="0">
              <a:solidFill>
                <a:srgbClr val="1F3864"/>
              </a:solidFill>
              <a:latin typeface="Calibri-Bold"/>
            </a:endParaRPr>
          </a:p>
        </p:txBody>
      </p:sp>
      <p:sp>
        <p:nvSpPr>
          <p:cNvPr id="9" name="Rectangle 8"/>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Rectangle 140"/>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Rectangle 141"/>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ZoneTexte 143"/>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145" name="ZoneTexte 144"/>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146" name="ZoneTexte 145"/>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148" name="ZoneTexte 147"/>
          <p:cNvSpPr txBox="1"/>
          <p:nvPr/>
        </p:nvSpPr>
        <p:spPr>
          <a:xfrm>
            <a:off x="11512" y="3724487"/>
            <a:ext cx="1061049" cy="523220"/>
          </a:xfrm>
          <a:prstGeom prst="rect">
            <a:avLst/>
          </a:prstGeom>
          <a:noFill/>
        </p:spPr>
        <p:txBody>
          <a:bodyPr wrap="square" rtlCol="0">
            <a:spAutoFit/>
          </a:bodyPr>
          <a:lstStyle/>
          <a:p>
            <a:r>
              <a:rPr lang="fr-FR" sz="1400" dirty="0" smtClean="0">
                <a:solidFill>
                  <a:srgbClr val="89C040"/>
                </a:solidFill>
              </a:rPr>
              <a:t>4 </a:t>
            </a:r>
            <a:r>
              <a:rPr lang="fr-FR" sz="1400" dirty="0" err="1" smtClean="0">
                <a:solidFill>
                  <a:srgbClr val="89C040"/>
                </a:solidFill>
              </a:rPr>
              <a:t>Demo</a:t>
            </a:r>
            <a:r>
              <a:rPr lang="fr-FR" sz="1400" dirty="0" smtClean="0">
                <a:solidFill>
                  <a:srgbClr val="89C040"/>
                </a:solidFill>
              </a:rPr>
              <a:t> Cases</a:t>
            </a:r>
            <a:endParaRPr lang="fr-FR" sz="1400" dirty="0">
              <a:solidFill>
                <a:srgbClr val="89C040"/>
              </a:solidFill>
            </a:endParaRPr>
          </a:p>
        </p:txBody>
      </p:sp>
      <p:sp>
        <p:nvSpPr>
          <p:cNvPr id="149" name="ZoneTexte 148"/>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153" name="ZoneTexte 152"/>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155" name="Rectangle 154"/>
          <p:cNvSpPr/>
          <p:nvPr/>
        </p:nvSpPr>
        <p:spPr>
          <a:xfrm>
            <a:off x="2197" y="-3088"/>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3" name="ZoneTexte 142"/>
          <p:cNvSpPr txBox="1"/>
          <p:nvPr/>
        </p:nvSpPr>
        <p:spPr>
          <a:xfrm>
            <a:off x="-8626" y="53206"/>
            <a:ext cx="1061049" cy="523220"/>
          </a:xfrm>
          <a:prstGeom prst="rect">
            <a:avLst/>
          </a:prstGeom>
          <a:noFill/>
        </p:spPr>
        <p:txBody>
          <a:bodyPr wrap="square" rtlCol="0">
            <a:spAutoFit/>
          </a:bodyPr>
          <a:lstStyle/>
          <a:p>
            <a:r>
              <a:rPr lang="fr-FR" sz="1400" b="1" dirty="0" smtClean="0">
                <a:solidFill>
                  <a:schemeClr val="bg1"/>
                </a:solidFill>
              </a:rPr>
              <a:t>Project description</a:t>
            </a:r>
            <a:endParaRPr lang="fr-FR" sz="1400" b="1" dirty="0">
              <a:solidFill>
                <a:schemeClr val="bg1"/>
              </a:solidFill>
            </a:endParaRPr>
          </a:p>
        </p:txBody>
      </p:sp>
      <p:sp>
        <p:nvSpPr>
          <p:cNvPr id="156" name="Espace réservé du numéro de diapositive 2"/>
          <p:cNvSpPr>
            <a:spLocks noGrp="1"/>
          </p:cNvSpPr>
          <p:nvPr>
            <p:ph type="sldNum" sz="quarter" idx="12"/>
          </p:nvPr>
        </p:nvSpPr>
        <p:spPr>
          <a:xfrm>
            <a:off x="322437" y="6398173"/>
            <a:ext cx="294376" cy="365125"/>
          </a:xfrm>
        </p:spPr>
        <p:txBody>
          <a:bodyPr/>
          <a:lstStyle/>
          <a:p>
            <a:fld id="{0BD12091-2667-4481-8BCB-DA984CC36EA2}" type="slidenum">
              <a:rPr lang="fr-FR" smtClean="0"/>
              <a:t>2</a:t>
            </a:fld>
            <a:endParaRPr lang="fr-FR" dirty="0"/>
          </a:p>
        </p:txBody>
      </p:sp>
      <p:grpSp>
        <p:nvGrpSpPr>
          <p:cNvPr id="172" name="Groupe 171"/>
          <p:cNvGrpSpPr/>
          <p:nvPr/>
        </p:nvGrpSpPr>
        <p:grpSpPr>
          <a:xfrm>
            <a:off x="1202418" y="1177517"/>
            <a:ext cx="5302089" cy="1999706"/>
            <a:chOff x="1549098" y="1410280"/>
            <a:chExt cx="5302089" cy="1999706"/>
          </a:xfrm>
        </p:grpSpPr>
        <p:grpSp>
          <p:nvGrpSpPr>
            <p:cNvPr id="158" name="Groupe 157"/>
            <p:cNvGrpSpPr/>
            <p:nvPr/>
          </p:nvGrpSpPr>
          <p:grpSpPr>
            <a:xfrm>
              <a:off x="1556471" y="1413147"/>
              <a:ext cx="5294716" cy="1996839"/>
              <a:chOff x="2639684" y="2013047"/>
              <a:chExt cx="5294716" cy="1996839"/>
            </a:xfrm>
          </p:grpSpPr>
          <p:sp>
            <p:nvSpPr>
              <p:cNvPr id="159" name="ZoneTexte 158"/>
              <p:cNvSpPr txBox="1"/>
              <p:nvPr/>
            </p:nvSpPr>
            <p:spPr>
              <a:xfrm>
                <a:off x="3973986" y="2013195"/>
                <a:ext cx="1769299" cy="828000"/>
              </a:xfrm>
              <a:prstGeom prst="rect">
                <a:avLst/>
              </a:prstGeom>
              <a:solidFill>
                <a:srgbClr val="A7E8FF"/>
              </a:solidFill>
            </p:spPr>
            <p:txBody>
              <a:bodyPr wrap="square" rtlCol="0">
                <a:spAutoFit/>
              </a:bodyPr>
              <a:lstStyle/>
              <a:p>
                <a:pPr algn="ctr"/>
                <a:r>
                  <a:rPr lang="fr-FR" sz="2400" b="1" dirty="0" smtClean="0"/>
                  <a:t>5 M€ </a:t>
                </a:r>
              </a:p>
              <a:p>
                <a:pPr algn="ctr"/>
                <a:r>
                  <a:rPr lang="fr-FR" sz="1400" dirty="0" smtClean="0"/>
                  <a:t>(450M€ </a:t>
                </a:r>
                <a:r>
                  <a:rPr lang="fr-FR" sz="1400" dirty="0" err="1" smtClean="0"/>
                  <a:t>from</a:t>
                </a:r>
                <a:r>
                  <a:rPr lang="fr-FR" sz="1400" dirty="0" smtClean="0"/>
                  <a:t> EASME)</a:t>
                </a:r>
                <a:r>
                  <a:rPr lang="fr-FR" sz="1200" dirty="0" smtClean="0"/>
                  <a:t> </a:t>
                </a:r>
              </a:p>
            </p:txBody>
          </p:sp>
          <p:sp>
            <p:nvSpPr>
              <p:cNvPr id="160" name="ZoneTexte 159"/>
              <p:cNvSpPr txBox="1"/>
              <p:nvPr/>
            </p:nvSpPr>
            <p:spPr>
              <a:xfrm>
                <a:off x="5733687" y="2013047"/>
                <a:ext cx="2196286" cy="828000"/>
              </a:xfrm>
              <a:prstGeom prst="rect">
                <a:avLst/>
              </a:prstGeom>
              <a:solidFill>
                <a:srgbClr val="CCFFB3"/>
              </a:solidFill>
            </p:spPr>
            <p:txBody>
              <a:bodyPr wrap="square" rtlCol="0">
                <a:spAutoFit/>
              </a:bodyPr>
              <a:lstStyle/>
              <a:p>
                <a:pPr algn="ctr"/>
                <a:r>
                  <a:rPr lang="fr-FR" sz="2400" b="1" dirty="0" smtClean="0"/>
                  <a:t>14 </a:t>
                </a:r>
                <a:r>
                  <a:rPr lang="fr-FR" sz="2400" b="1" dirty="0" err="1" smtClean="0"/>
                  <a:t>partners</a:t>
                </a:r>
                <a:r>
                  <a:rPr lang="fr-FR" sz="2400" b="1" dirty="0" smtClean="0"/>
                  <a:t> </a:t>
                </a:r>
                <a:r>
                  <a:rPr lang="fr-FR" sz="1200" dirty="0" smtClean="0"/>
                  <a:t>(experts in ITC, water and social sciences, </a:t>
                </a:r>
                <a:r>
                  <a:rPr lang="fr-FR" sz="1200" dirty="0" err="1" smtClean="0"/>
                  <a:t>coordinated</a:t>
                </a:r>
                <a:r>
                  <a:rPr lang="fr-FR" sz="1200" dirty="0" smtClean="0"/>
                  <a:t> by </a:t>
                </a:r>
                <a:r>
                  <a:rPr lang="fr-FR" sz="1200" dirty="0" err="1" smtClean="0"/>
                  <a:t>OIEau</a:t>
                </a:r>
                <a:r>
                  <a:rPr lang="fr-FR" sz="1200" dirty="0" smtClean="0"/>
                  <a:t>)</a:t>
                </a:r>
              </a:p>
            </p:txBody>
          </p:sp>
          <p:sp>
            <p:nvSpPr>
              <p:cNvPr id="161" name="ZoneTexte 160"/>
              <p:cNvSpPr txBox="1"/>
              <p:nvPr/>
            </p:nvSpPr>
            <p:spPr>
              <a:xfrm>
                <a:off x="2639684" y="2840335"/>
                <a:ext cx="2846716" cy="1169551"/>
              </a:xfrm>
              <a:prstGeom prst="rect">
                <a:avLst/>
              </a:prstGeom>
              <a:solidFill>
                <a:srgbClr val="92FF5B"/>
              </a:solidFill>
            </p:spPr>
            <p:txBody>
              <a:bodyPr wrap="square" rtlCol="0">
                <a:spAutoFit/>
              </a:bodyPr>
              <a:lstStyle/>
              <a:p>
                <a:pPr algn="ctr"/>
                <a:r>
                  <a:rPr lang="fr-FR" sz="2200" b="1" dirty="0" smtClean="0"/>
                  <a:t>4 </a:t>
                </a:r>
                <a:r>
                  <a:rPr lang="fr-FR" sz="2200" b="1" dirty="0" err="1" smtClean="0"/>
                  <a:t>Demo</a:t>
                </a:r>
                <a:r>
                  <a:rPr lang="fr-FR" sz="2200" b="1" dirty="0" smtClean="0"/>
                  <a:t> Cases</a:t>
                </a:r>
              </a:p>
              <a:p>
                <a:pPr algn="ctr"/>
                <a:r>
                  <a:rPr lang="fr-FR" sz="1200" dirty="0" err="1" smtClean="0"/>
                  <a:t>Athens</a:t>
                </a:r>
                <a:r>
                  <a:rPr lang="fr-FR" sz="1200" dirty="0" smtClean="0"/>
                  <a:t> Water </a:t>
                </a:r>
                <a:r>
                  <a:rPr lang="fr-FR" sz="1200" dirty="0" err="1" smtClean="0"/>
                  <a:t>Supply</a:t>
                </a:r>
                <a:r>
                  <a:rPr lang="fr-FR" sz="1200" dirty="0" smtClean="0"/>
                  <a:t> and </a:t>
                </a:r>
                <a:r>
                  <a:rPr lang="fr-FR" sz="1200" dirty="0" err="1" smtClean="0"/>
                  <a:t>Sewerage</a:t>
                </a:r>
                <a:r>
                  <a:rPr lang="fr-FR" sz="1200" dirty="0" smtClean="0"/>
                  <a:t> (</a:t>
                </a:r>
                <a:r>
                  <a:rPr lang="fr-FR" sz="1200" dirty="0"/>
                  <a:t>G</a:t>
                </a:r>
                <a:r>
                  <a:rPr lang="fr-FR" sz="1200" dirty="0" smtClean="0"/>
                  <a:t>R)</a:t>
                </a:r>
              </a:p>
              <a:p>
                <a:pPr algn="ctr"/>
                <a:r>
                  <a:rPr lang="fr-FR" sz="1200" dirty="0" smtClean="0"/>
                  <a:t>Cannes Water </a:t>
                </a:r>
                <a:r>
                  <a:rPr lang="fr-FR" sz="1200" dirty="0"/>
                  <a:t>D</a:t>
                </a:r>
                <a:r>
                  <a:rPr lang="fr-FR" sz="1200" dirty="0" smtClean="0"/>
                  <a:t>istribution </a:t>
                </a:r>
                <a:r>
                  <a:rPr lang="fr-FR" sz="1200" dirty="0"/>
                  <a:t>S</a:t>
                </a:r>
                <a:r>
                  <a:rPr lang="fr-FR" sz="1200" dirty="0" smtClean="0"/>
                  <a:t>ystem (FR)</a:t>
                </a:r>
              </a:p>
              <a:p>
                <a:pPr algn="ctr"/>
                <a:r>
                  <a:rPr lang="fr-FR" sz="1200" dirty="0" smtClean="0"/>
                  <a:t>Amsterdam </a:t>
                </a:r>
                <a:r>
                  <a:rPr lang="fr-FR" sz="1200" dirty="0" err="1" smtClean="0"/>
                  <a:t>Wastewater</a:t>
                </a:r>
                <a:r>
                  <a:rPr lang="fr-FR" sz="1200" dirty="0" smtClean="0"/>
                  <a:t> </a:t>
                </a:r>
                <a:r>
                  <a:rPr lang="fr-FR" sz="1200" dirty="0" err="1" smtClean="0"/>
                  <a:t>Treatment</a:t>
                </a:r>
                <a:r>
                  <a:rPr lang="fr-FR" sz="1200" dirty="0" smtClean="0"/>
                  <a:t> (NL)</a:t>
                </a:r>
              </a:p>
              <a:p>
                <a:pPr algn="ctr"/>
                <a:r>
                  <a:rPr lang="fr-FR" sz="1200" dirty="0" smtClean="0"/>
                  <a:t>Smart </a:t>
                </a:r>
                <a:r>
                  <a:rPr lang="fr-FR" sz="1200" dirty="0" err="1" smtClean="0"/>
                  <a:t>metering</a:t>
                </a:r>
                <a:r>
                  <a:rPr lang="fr-FR" sz="1200" dirty="0" smtClean="0"/>
                  <a:t> (UK)</a:t>
                </a:r>
                <a:endParaRPr lang="fr-FR" sz="1200" dirty="0"/>
              </a:p>
            </p:txBody>
          </p:sp>
          <p:sp>
            <p:nvSpPr>
              <p:cNvPr id="162" name="ZoneTexte 161"/>
              <p:cNvSpPr txBox="1"/>
              <p:nvPr/>
            </p:nvSpPr>
            <p:spPr>
              <a:xfrm>
                <a:off x="5486400" y="2838470"/>
                <a:ext cx="2448000" cy="1170000"/>
              </a:xfrm>
              <a:prstGeom prst="rect">
                <a:avLst/>
              </a:prstGeom>
              <a:solidFill>
                <a:srgbClr val="D5F4FF"/>
              </a:solidFill>
            </p:spPr>
            <p:txBody>
              <a:bodyPr wrap="square" rtlCol="0">
                <a:spAutoFit/>
              </a:bodyPr>
              <a:lstStyle/>
              <a:p>
                <a:pPr algn="ctr"/>
                <a:r>
                  <a:rPr lang="fr-FR" sz="2200" b="1" dirty="0" smtClean="0"/>
                  <a:t>3 </a:t>
                </a:r>
                <a:r>
                  <a:rPr lang="fr-FR" sz="2200" b="1" dirty="0" err="1" smtClean="0"/>
                  <a:t>Demo</a:t>
                </a:r>
                <a:r>
                  <a:rPr lang="fr-FR" sz="2200" b="1" dirty="0" smtClean="0"/>
                  <a:t> Networks</a:t>
                </a:r>
              </a:p>
              <a:p>
                <a:pPr algn="ctr"/>
                <a:r>
                  <a:rPr lang="fr-FR" sz="1400" dirty="0" smtClean="0"/>
                  <a:t>Municipal </a:t>
                </a:r>
                <a:r>
                  <a:rPr lang="fr-FR" sz="1400" dirty="0" err="1" smtClean="0"/>
                  <a:t>Governments</a:t>
                </a:r>
                <a:endParaRPr lang="fr-FR" sz="1400" dirty="0" smtClean="0"/>
              </a:p>
              <a:p>
                <a:pPr algn="ctr"/>
                <a:r>
                  <a:rPr lang="fr-FR" sz="1400" dirty="0" err="1" smtClean="0"/>
                  <a:t>Policymakers</a:t>
                </a:r>
                <a:r>
                  <a:rPr lang="fr-FR" sz="1400" dirty="0" smtClean="0"/>
                  <a:t> and managers</a:t>
                </a:r>
              </a:p>
              <a:p>
                <a:pPr algn="ctr"/>
                <a:r>
                  <a:rPr lang="fr-FR" sz="1400" dirty="0" err="1"/>
                  <a:t>S</a:t>
                </a:r>
                <a:r>
                  <a:rPr lang="fr-FR" sz="1400" dirty="0" err="1" smtClean="0"/>
                  <a:t>MEs</a:t>
                </a:r>
                <a:r>
                  <a:rPr lang="fr-FR" sz="1400" dirty="0" smtClean="0"/>
                  <a:t> and </a:t>
                </a:r>
                <a:r>
                  <a:rPr lang="fr-FR" sz="1400" dirty="0" err="1" smtClean="0"/>
                  <a:t>innovators</a:t>
                </a:r>
                <a:endParaRPr lang="fr-FR" sz="1400" dirty="0"/>
              </a:p>
            </p:txBody>
          </p:sp>
        </p:grpSp>
        <p:sp>
          <p:nvSpPr>
            <p:cNvPr id="163" name="ZoneTexte 162"/>
            <p:cNvSpPr txBox="1"/>
            <p:nvPr/>
          </p:nvSpPr>
          <p:spPr>
            <a:xfrm>
              <a:off x="1549098" y="1410280"/>
              <a:ext cx="1358017" cy="828000"/>
            </a:xfrm>
            <a:prstGeom prst="rect">
              <a:avLst/>
            </a:prstGeom>
            <a:solidFill>
              <a:srgbClr val="D5F4FF"/>
            </a:solidFill>
          </p:spPr>
          <p:txBody>
            <a:bodyPr wrap="square" rtlCol="0">
              <a:spAutoFit/>
            </a:bodyPr>
            <a:lstStyle/>
            <a:p>
              <a:pPr algn="ctr"/>
              <a:r>
                <a:rPr lang="fr-FR" sz="2400" b="1" dirty="0" smtClean="0"/>
                <a:t>3 </a:t>
              </a:r>
              <a:r>
                <a:rPr lang="fr-FR" sz="2400" b="1" dirty="0" err="1" smtClean="0"/>
                <a:t>years</a:t>
              </a:r>
              <a:r>
                <a:rPr lang="fr-FR" sz="2400" b="1" dirty="0" smtClean="0"/>
                <a:t> </a:t>
              </a:r>
              <a:r>
                <a:rPr lang="fr-FR" sz="1400" dirty="0" smtClean="0"/>
                <a:t>(2019-2022)</a:t>
              </a:r>
            </a:p>
          </p:txBody>
        </p:sp>
      </p:grpSp>
      <p:sp>
        <p:nvSpPr>
          <p:cNvPr id="214" name="Rectangle 45"/>
          <p:cNvSpPr>
            <a:spLocks noChangeArrowheads="1"/>
          </p:cNvSpPr>
          <p:nvPr/>
        </p:nvSpPr>
        <p:spPr bwMode="auto">
          <a:xfrm>
            <a:off x="1559407" y="784444"/>
            <a:ext cx="6840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Some</a:t>
            </a:r>
            <a:r>
              <a:rPr lang="fr-FR" alt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 datas</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15" name="Rectangle 214"/>
          <p:cNvSpPr/>
          <p:nvPr/>
        </p:nvSpPr>
        <p:spPr>
          <a:xfrm>
            <a:off x="6714481" y="1897947"/>
            <a:ext cx="2336594" cy="1015663"/>
          </a:xfrm>
          <a:prstGeom prst="rect">
            <a:avLst/>
          </a:prstGeom>
        </p:spPr>
        <p:txBody>
          <a:bodyPr wrap="square">
            <a:spAutoFit/>
          </a:bodyPr>
          <a:lstStyle/>
          <a:p>
            <a:pPr algn="ctr"/>
            <a:r>
              <a:rPr lang="en-US" sz="1200" dirty="0" smtClean="0"/>
              <a:t>This project has received funding from the European Union’s</a:t>
            </a:r>
          </a:p>
          <a:p>
            <a:pPr algn="ctr"/>
            <a:r>
              <a:rPr lang="en-US" sz="1200" dirty="0" smtClean="0"/>
              <a:t>Horizon 2020 research and innovation </a:t>
            </a:r>
            <a:r>
              <a:rPr lang="en-US" sz="1200" dirty="0" err="1" smtClean="0"/>
              <a:t>programme</a:t>
            </a:r>
            <a:r>
              <a:rPr lang="en-US" sz="1200" dirty="0" smtClean="0"/>
              <a:t> under</a:t>
            </a:r>
          </a:p>
          <a:p>
            <a:pPr algn="ctr"/>
            <a:r>
              <a:rPr lang="en-US" sz="1200" dirty="0" smtClean="0"/>
              <a:t>grant agreement No. 821036.</a:t>
            </a:r>
          </a:p>
        </p:txBody>
      </p:sp>
      <p:pic>
        <p:nvPicPr>
          <p:cNvPr id="216" name="Image 215"/>
          <p:cNvPicPr>
            <a:picLocks noChangeAspect="1"/>
          </p:cNvPicPr>
          <p:nvPr/>
        </p:nvPicPr>
        <p:blipFill>
          <a:blip r:embed="rId3"/>
          <a:stretch>
            <a:fillRect/>
          </a:stretch>
        </p:blipFill>
        <p:spPr>
          <a:xfrm>
            <a:off x="7332559" y="1060649"/>
            <a:ext cx="1128713" cy="752475"/>
          </a:xfrm>
          <a:prstGeom prst="rect">
            <a:avLst/>
          </a:prstGeom>
        </p:spPr>
      </p:pic>
      <p:grpSp>
        <p:nvGrpSpPr>
          <p:cNvPr id="183" name="Groupe 182"/>
          <p:cNvGrpSpPr/>
          <p:nvPr/>
        </p:nvGrpSpPr>
        <p:grpSpPr>
          <a:xfrm>
            <a:off x="1466471" y="3395635"/>
            <a:ext cx="7434114" cy="2948207"/>
            <a:chOff x="1466471" y="3395635"/>
            <a:chExt cx="7434114" cy="2948207"/>
          </a:xfrm>
        </p:grpSpPr>
        <p:sp>
          <p:nvSpPr>
            <p:cNvPr id="170" name="Rectangle 45"/>
            <p:cNvSpPr>
              <a:spLocks noChangeArrowheads="1"/>
            </p:cNvSpPr>
            <p:nvPr/>
          </p:nvSpPr>
          <p:spPr bwMode="auto">
            <a:xfrm>
              <a:off x="1466471" y="3395635"/>
              <a:ext cx="74341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2E74B5"/>
                  </a:solidFill>
                  <a:effectLst/>
                  <a:latin typeface="Arial" panose="020B0604020202020204" pitchFamily="34" charset="0"/>
                  <a:ea typeface="Calibri" panose="020F0502020204030204" pitchFamily="34" charset="0"/>
                  <a:cs typeface="Arial" panose="020B0604020202020204" pitchFamily="34" charset="0"/>
                </a:rPr>
                <a:t>Project Consortium                                                          </a:t>
              </a:r>
              <a:r>
                <a:rPr kumimoji="0" lang="fr-FR" altLang="fr-FR" sz="2000" b="0" i="0" u="none" strike="noStrike" cap="none" normalizeH="0" baseline="0" dirty="0" err="1" smtClean="0">
                  <a:ln>
                    <a:noFill/>
                  </a:ln>
                  <a:solidFill>
                    <a:srgbClr val="2E74B5"/>
                  </a:solidFill>
                  <a:effectLst/>
                  <a:latin typeface="Arial" panose="020B0604020202020204" pitchFamily="34" charset="0"/>
                  <a:ea typeface="Calibri" panose="020F0502020204030204" pitchFamily="34" charset="0"/>
                  <a:cs typeface="Arial" panose="020B0604020202020204" pitchFamily="34" charset="0"/>
                </a:rPr>
                <a:t>Skills</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grpSp>
          <p:nvGrpSpPr>
            <p:cNvPr id="218" name="Groupe 217"/>
            <p:cNvGrpSpPr/>
            <p:nvPr/>
          </p:nvGrpSpPr>
          <p:grpSpPr>
            <a:xfrm>
              <a:off x="1881426" y="3893133"/>
              <a:ext cx="5312494" cy="2450709"/>
              <a:chOff x="3861190" y="2800769"/>
              <a:chExt cx="5312494" cy="2450709"/>
            </a:xfrm>
          </p:grpSpPr>
          <p:pic>
            <p:nvPicPr>
              <p:cNvPr id="219" name="Image 3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4428" y="2861130"/>
                <a:ext cx="427037" cy="555625"/>
              </a:xfrm>
              <a:prstGeom prst="rect">
                <a:avLst/>
              </a:prstGeom>
              <a:noFill/>
              <a:extLst>
                <a:ext uri="{909E8E84-426E-40DD-AFC4-6F175D3DCCD1}">
                  <a14:hiddenFill xmlns:a14="http://schemas.microsoft.com/office/drawing/2010/main">
                    <a:solidFill>
                      <a:srgbClr val="FFFFFF"/>
                    </a:solidFill>
                  </a14:hiddenFill>
                </a:ext>
              </a:extLst>
            </p:spPr>
          </p:pic>
          <p:pic>
            <p:nvPicPr>
              <p:cNvPr id="220" name="Image 355" descr="EGM-Logo_quadri-fond-transparent_300x3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162" y="4080446"/>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21" name="Image 356" descr="NTUA Logo_PyrforosColour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3534" y="4219109"/>
                <a:ext cx="434975" cy="434975"/>
              </a:xfrm>
              <a:prstGeom prst="rect">
                <a:avLst/>
              </a:prstGeom>
              <a:noFill/>
              <a:extLst>
                <a:ext uri="{909E8E84-426E-40DD-AFC4-6F175D3DCCD1}">
                  <a14:hiddenFill xmlns:a14="http://schemas.microsoft.com/office/drawing/2010/main">
                    <a:solidFill>
                      <a:srgbClr val="FFFFFF"/>
                    </a:solidFill>
                  </a14:hiddenFill>
                </a:ext>
              </a:extLst>
            </p:spPr>
          </p:pic>
          <p:pic>
            <p:nvPicPr>
              <p:cNvPr id="222" name="Image 357" descr="Eurecat_Logo_Degrada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6372" y="2936257"/>
                <a:ext cx="922337" cy="288925"/>
              </a:xfrm>
              <a:prstGeom prst="rect">
                <a:avLst/>
              </a:prstGeom>
              <a:noFill/>
              <a:extLst>
                <a:ext uri="{909E8E84-426E-40DD-AFC4-6F175D3DCCD1}">
                  <a14:hiddenFill xmlns:a14="http://schemas.microsoft.com/office/drawing/2010/main">
                    <a:solidFill>
                      <a:srgbClr val="FFFFFF"/>
                    </a:solidFill>
                  </a14:hiddenFill>
                </a:ext>
              </a:extLst>
            </p:spPr>
          </p:pic>
          <p:pic>
            <p:nvPicPr>
              <p:cNvPr id="223" name="Image 358" descr="UNEXE colour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6491" y="3524726"/>
                <a:ext cx="936625" cy="388938"/>
              </a:xfrm>
              <a:prstGeom prst="rect">
                <a:avLst/>
              </a:prstGeom>
              <a:noFill/>
              <a:extLst>
                <a:ext uri="{909E8E84-426E-40DD-AFC4-6F175D3DCCD1}">
                  <a14:hiddenFill xmlns:a14="http://schemas.microsoft.com/office/drawing/2010/main">
                    <a:solidFill>
                      <a:srgbClr val="FFFFFF"/>
                    </a:solidFill>
                  </a14:hiddenFill>
                </a:ext>
              </a:extLst>
            </p:spPr>
          </p:pic>
          <p:pic>
            <p:nvPicPr>
              <p:cNvPr id="224" name="Image 359" descr="KWR_logo_RG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18141" y="3494882"/>
                <a:ext cx="7461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225" name="Image 360" descr="DVGW Logo +TZ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3277" y="4946678"/>
                <a:ext cx="892175" cy="304800"/>
              </a:xfrm>
              <a:prstGeom prst="rect">
                <a:avLst/>
              </a:prstGeom>
              <a:noFill/>
              <a:extLst>
                <a:ext uri="{909E8E84-426E-40DD-AFC4-6F175D3DCCD1}">
                  <a14:hiddenFill xmlns:a14="http://schemas.microsoft.com/office/drawing/2010/main">
                    <a:solidFill>
                      <a:srgbClr val="FFFFFF"/>
                    </a:solidFill>
                  </a14:hiddenFill>
                </a:ext>
              </a:extLst>
            </p:spPr>
          </p:pic>
          <p:pic>
            <p:nvPicPr>
              <p:cNvPr id="226" name="Image 361" descr="CNRS_LOGO_2019_RV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2171" y="4119750"/>
                <a:ext cx="454525" cy="454526"/>
              </a:xfrm>
              <a:prstGeom prst="rect">
                <a:avLst/>
              </a:prstGeom>
              <a:noFill/>
              <a:extLst>
                <a:ext uri="{909E8E84-426E-40DD-AFC4-6F175D3DCCD1}">
                  <a14:hiddenFill xmlns:a14="http://schemas.microsoft.com/office/drawing/2010/main">
                    <a:solidFill>
                      <a:srgbClr val="FFFFFF"/>
                    </a:solidFill>
                  </a14:hiddenFill>
                </a:ext>
              </a:extLst>
            </p:spPr>
          </p:pic>
          <p:pic>
            <p:nvPicPr>
              <p:cNvPr id="227" name="Image 3" descr="EYDAP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8870" y="4305300"/>
                <a:ext cx="868362" cy="190500"/>
              </a:xfrm>
              <a:prstGeom prst="rect">
                <a:avLst/>
              </a:prstGeom>
              <a:noFill/>
              <a:extLst>
                <a:ext uri="{909E8E84-426E-40DD-AFC4-6F175D3DCCD1}">
                  <a14:hiddenFill xmlns:a14="http://schemas.microsoft.com/office/drawing/2010/main">
                    <a:solidFill>
                      <a:srgbClr val="FFFFFF"/>
                    </a:solidFill>
                  </a14:hiddenFill>
                </a:ext>
              </a:extLst>
            </p:spPr>
          </p:pic>
          <p:pic>
            <p:nvPicPr>
              <p:cNvPr id="228" name="Image 363" descr="FIWARE Foundation Logo"/>
              <p:cNvPicPr>
                <a:picLocks noChangeAspect="1" noChangeArrowheads="1"/>
              </p:cNvPicPr>
              <p:nvPr/>
            </p:nvPicPr>
            <p:blipFill>
              <a:blip r:embed="rId13" cstate="print">
                <a:extLst>
                  <a:ext uri="{28A0092B-C50C-407E-A947-70E740481C1C}">
                    <a14:useLocalDpi xmlns:a14="http://schemas.microsoft.com/office/drawing/2010/main" val="0"/>
                  </a:ext>
                </a:extLst>
              </a:blip>
              <a:srcRect l="8459" t="21597" r="8629" b="28580"/>
              <a:stretch>
                <a:fillRect/>
              </a:stretch>
            </p:blipFill>
            <p:spPr bwMode="auto">
              <a:xfrm>
                <a:off x="3861190" y="3746183"/>
                <a:ext cx="930275" cy="334963"/>
              </a:xfrm>
              <a:prstGeom prst="rect">
                <a:avLst/>
              </a:prstGeom>
              <a:noFill/>
              <a:extLst>
                <a:ext uri="{909E8E84-426E-40DD-AFC4-6F175D3DCCD1}">
                  <a14:hiddenFill xmlns:a14="http://schemas.microsoft.com/office/drawing/2010/main">
                    <a:solidFill>
                      <a:srgbClr val="FFFFFF"/>
                    </a:solidFill>
                  </a14:hiddenFill>
                </a:ext>
              </a:extLst>
            </p:spPr>
          </p:pic>
          <p:pic>
            <p:nvPicPr>
              <p:cNvPr id="229" name="Image 364" descr="WATNL_logo_EN_lar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9859" y="3605213"/>
                <a:ext cx="1393825" cy="479425"/>
              </a:xfrm>
              <a:prstGeom prst="rect">
                <a:avLst/>
              </a:prstGeom>
              <a:noFill/>
              <a:extLst>
                <a:ext uri="{909E8E84-426E-40DD-AFC4-6F175D3DCCD1}">
                  <a14:hiddenFill xmlns:a14="http://schemas.microsoft.com/office/drawing/2010/main">
                    <a:solidFill>
                      <a:srgbClr val="FFFFFF"/>
                    </a:solidFill>
                  </a14:hiddenFill>
                </a:ext>
              </a:extLst>
            </p:spPr>
          </p:pic>
          <p:pic>
            <p:nvPicPr>
              <p:cNvPr id="230" name="Image 365" descr="SUEZ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8141" y="4862540"/>
                <a:ext cx="1211262" cy="388938"/>
              </a:xfrm>
              <a:prstGeom prst="rect">
                <a:avLst/>
              </a:prstGeom>
              <a:noFill/>
              <a:extLst>
                <a:ext uri="{909E8E84-426E-40DD-AFC4-6F175D3DCCD1}">
                  <a14:hiddenFill xmlns:a14="http://schemas.microsoft.com/office/drawing/2010/main">
                    <a:solidFill>
                      <a:srgbClr val="FFFFFF"/>
                    </a:solidFill>
                  </a14:hiddenFill>
                </a:ext>
              </a:extLst>
            </p:spPr>
          </p:pic>
          <p:pic>
            <p:nvPicPr>
              <p:cNvPr id="231" name="Image 366" descr="BDG_logo"/>
              <p:cNvPicPr>
                <a:picLocks noChangeAspect="1" noChangeArrowheads="1"/>
              </p:cNvPicPr>
              <p:nvPr/>
            </p:nvPicPr>
            <p:blipFill>
              <a:blip r:embed="rId16" cstate="print">
                <a:extLst>
                  <a:ext uri="{28A0092B-C50C-407E-A947-70E740481C1C}">
                    <a14:useLocalDpi xmlns:a14="http://schemas.microsoft.com/office/drawing/2010/main" val="0"/>
                  </a:ext>
                </a:extLst>
              </a:blip>
              <a:srcRect l="4739" t="23068" r="5193" b="22220"/>
              <a:stretch>
                <a:fillRect/>
              </a:stretch>
            </p:blipFill>
            <p:spPr bwMode="auto">
              <a:xfrm>
                <a:off x="5247077" y="2851899"/>
                <a:ext cx="968375" cy="411163"/>
              </a:xfrm>
              <a:prstGeom prst="rect">
                <a:avLst/>
              </a:prstGeom>
              <a:noFill/>
              <a:extLst>
                <a:ext uri="{909E8E84-426E-40DD-AFC4-6F175D3DCCD1}">
                  <a14:hiddenFill xmlns:a14="http://schemas.microsoft.com/office/drawing/2010/main">
                    <a:solidFill>
                      <a:srgbClr val="FFFFFF"/>
                    </a:solidFill>
                  </a14:hiddenFill>
                </a:ext>
              </a:extLst>
            </p:spPr>
          </p:pic>
          <p:pic>
            <p:nvPicPr>
              <p:cNvPr id="232" name="Image 367" descr="SWW_Stack_2lines_colou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48870" y="2800769"/>
                <a:ext cx="922337" cy="6318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3" name="Rectangle à coins arrondis 172"/>
          <p:cNvSpPr/>
          <p:nvPr/>
        </p:nvSpPr>
        <p:spPr>
          <a:xfrm>
            <a:off x="7332559" y="3820485"/>
            <a:ext cx="1568026" cy="3241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ICT</a:t>
            </a:r>
            <a:endParaRPr lang="fr-FR" dirty="0">
              <a:solidFill>
                <a:schemeClr val="tx1"/>
              </a:solidFill>
            </a:endParaRPr>
          </a:p>
        </p:txBody>
      </p:sp>
      <p:grpSp>
        <p:nvGrpSpPr>
          <p:cNvPr id="175" name="Groupe 174"/>
          <p:cNvGrpSpPr/>
          <p:nvPr/>
        </p:nvGrpSpPr>
        <p:grpSpPr>
          <a:xfrm>
            <a:off x="2784631" y="3916906"/>
            <a:ext cx="3151370" cy="2494696"/>
            <a:chOff x="2793516" y="3916906"/>
            <a:chExt cx="3151370" cy="2494696"/>
          </a:xfrm>
        </p:grpSpPr>
        <p:sp>
          <p:nvSpPr>
            <p:cNvPr id="174" name="Rectangle à coins arrondis 173"/>
            <p:cNvSpPr/>
            <p:nvPr/>
          </p:nvSpPr>
          <p:spPr>
            <a:xfrm>
              <a:off x="4662640" y="5887460"/>
              <a:ext cx="1282246" cy="5241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Rectangle à coins arrondis 234"/>
            <p:cNvSpPr/>
            <p:nvPr/>
          </p:nvSpPr>
          <p:spPr>
            <a:xfrm>
              <a:off x="3130960" y="4506472"/>
              <a:ext cx="1206875" cy="5306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Rectangle à coins arrondis 235"/>
            <p:cNvSpPr/>
            <p:nvPr/>
          </p:nvSpPr>
          <p:spPr>
            <a:xfrm>
              <a:off x="4423305" y="3916906"/>
              <a:ext cx="1206875" cy="5306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Rectangle à coins arrondis 236"/>
            <p:cNvSpPr/>
            <p:nvPr/>
          </p:nvSpPr>
          <p:spPr>
            <a:xfrm>
              <a:off x="2793516" y="5212272"/>
              <a:ext cx="656595" cy="6510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Rectangle à coins arrondis 237"/>
            <p:cNvSpPr/>
            <p:nvPr/>
          </p:nvSpPr>
          <p:spPr>
            <a:xfrm>
              <a:off x="3705409" y="5142544"/>
              <a:ext cx="656595" cy="6510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0" name="Rectangle à coins arrondis 239"/>
          <p:cNvSpPr/>
          <p:nvPr/>
        </p:nvSpPr>
        <p:spPr>
          <a:xfrm>
            <a:off x="7334038" y="4256966"/>
            <a:ext cx="1568026" cy="32411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smtClean="0">
                <a:solidFill>
                  <a:schemeClr val="tx1"/>
                </a:solidFill>
              </a:rPr>
              <a:t>Stand., </a:t>
            </a:r>
            <a:r>
              <a:rPr lang="fr-FR" sz="1700" dirty="0" err="1" smtClean="0">
                <a:solidFill>
                  <a:schemeClr val="tx1"/>
                </a:solidFill>
              </a:rPr>
              <a:t>sensors</a:t>
            </a:r>
            <a:endParaRPr lang="fr-FR" sz="1700" dirty="0">
              <a:solidFill>
                <a:schemeClr val="tx1"/>
              </a:solidFill>
            </a:endParaRPr>
          </a:p>
        </p:txBody>
      </p:sp>
      <p:sp>
        <p:nvSpPr>
          <p:cNvPr id="241" name="Rectangle à coins arrondis 240"/>
          <p:cNvSpPr/>
          <p:nvPr/>
        </p:nvSpPr>
        <p:spPr>
          <a:xfrm>
            <a:off x="7335514" y="4693454"/>
            <a:ext cx="1568026" cy="32411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Data </a:t>
            </a:r>
            <a:r>
              <a:rPr lang="fr-FR" sz="1600" dirty="0" err="1" smtClean="0">
                <a:solidFill>
                  <a:schemeClr val="tx1"/>
                </a:solidFill>
              </a:rPr>
              <a:t>analytics</a:t>
            </a:r>
            <a:endParaRPr lang="fr-FR" sz="1600" dirty="0">
              <a:solidFill>
                <a:schemeClr val="tx1"/>
              </a:solidFill>
            </a:endParaRPr>
          </a:p>
        </p:txBody>
      </p:sp>
      <p:sp>
        <p:nvSpPr>
          <p:cNvPr id="242" name="Rectangle à coins arrondis 241"/>
          <p:cNvSpPr/>
          <p:nvPr/>
        </p:nvSpPr>
        <p:spPr>
          <a:xfrm>
            <a:off x="7344394" y="5128454"/>
            <a:ext cx="1568026" cy="324118"/>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Water</a:t>
            </a:r>
            <a:endParaRPr lang="fr-FR" dirty="0">
              <a:solidFill>
                <a:schemeClr val="tx1"/>
              </a:solidFill>
            </a:endParaRPr>
          </a:p>
        </p:txBody>
      </p:sp>
      <p:sp>
        <p:nvSpPr>
          <p:cNvPr id="243" name="Rectangle à coins arrondis 242"/>
          <p:cNvSpPr/>
          <p:nvPr/>
        </p:nvSpPr>
        <p:spPr>
          <a:xfrm>
            <a:off x="7345870" y="5564942"/>
            <a:ext cx="1568026" cy="324118"/>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Social Science</a:t>
            </a:r>
            <a:endParaRPr lang="fr-FR" dirty="0">
              <a:solidFill>
                <a:schemeClr val="tx1"/>
              </a:solidFill>
            </a:endParaRPr>
          </a:p>
        </p:txBody>
      </p:sp>
      <p:sp>
        <p:nvSpPr>
          <p:cNvPr id="244" name="Rectangle à coins arrondis 243"/>
          <p:cNvSpPr/>
          <p:nvPr/>
        </p:nvSpPr>
        <p:spPr>
          <a:xfrm>
            <a:off x="7345871" y="5982189"/>
            <a:ext cx="1568026" cy="324118"/>
          </a:xfrm>
          <a:prstGeom prst="roundRect">
            <a:avLst/>
          </a:prstGeom>
          <a:noFill/>
          <a:ln w="28575">
            <a:solidFill>
              <a:srgbClr val="89C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Innovation</a:t>
            </a:r>
            <a:endParaRPr lang="fr-FR" dirty="0">
              <a:solidFill>
                <a:schemeClr val="tx1"/>
              </a:solidFill>
            </a:endParaRPr>
          </a:p>
        </p:txBody>
      </p:sp>
      <p:sp>
        <p:nvSpPr>
          <p:cNvPr id="245" name="Rectangle à coins arrondis 244"/>
          <p:cNvSpPr/>
          <p:nvPr/>
        </p:nvSpPr>
        <p:spPr>
          <a:xfrm>
            <a:off x="7347347" y="6418677"/>
            <a:ext cx="1568026" cy="32411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Water Utilities</a:t>
            </a:r>
            <a:endParaRPr lang="fr-FR" dirty="0">
              <a:solidFill>
                <a:schemeClr val="tx1"/>
              </a:solidFill>
            </a:endParaRPr>
          </a:p>
        </p:txBody>
      </p:sp>
      <p:sp>
        <p:nvSpPr>
          <p:cNvPr id="176" name="Rectangle à coins arrondis 175"/>
          <p:cNvSpPr/>
          <p:nvPr/>
        </p:nvSpPr>
        <p:spPr>
          <a:xfrm>
            <a:off x="3568122" y="5121038"/>
            <a:ext cx="1783536" cy="69410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8" name="Groupe 177"/>
          <p:cNvGrpSpPr/>
          <p:nvPr/>
        </p:nvGrpSpPr>
        <p:grpSpPr>
          <a:xfrm>
            <a:off x="3136004" y="3885269"/>
            <a:ext cx="2761259" cy="2581052"/>
            <a:chOff x="3136004" y="3885269"/>
            <a:chExt cx="2761259" cy="2581052"/>
          </a:xfrm>
        </p:grpSpPr>
        <p:sp>
          <p:nvSpPr>
            <p:cNvPr id="177" name="Rectangle à coins arrondis 176"/>
            <p:cNvSpPr/>
            <p:nvPr/>
          </p:nvSpPr>
          <p:spPr>
            <a:xfrm>
              <a:off x="4412110" y="3885269"/>
              <a:ext cx="1218070" cy="553793"/>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Rectangle à coins arrondis 248"/>
            <p:cNvSpPr/>
            <p:nvPr/>
          </p:nvSpPr>
          <p:spPr>
            <a:xfrm>
              <a:off x="3136004" y="4500038"/>
              <a:ext cx="1218070" cy="553793"/>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0" name="Rectangle à coins arrondis 249"/>
            <p:cNvSpPr/>
            <p:nvPr/>
          </p:nvSpPr>
          <p:spPr>
            <a:xfrm>
              <a:off x="3182846" y="5912528"/>
              <a:ext cx="1218070" cy="553793"/>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1" name="Rectangle à coins arrondis 250"/>
            <p:cNvSpPr/>
            <p:nvPr/>
          </p:nvSpPr>
          <p:spPr>
            <a:xfrm>
              <a:off x="4679193" y="5887460"/>
              <a:ext cx="1218070" cy="553793"/>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0" name="Groupe 179"/>
          <p:cNvGrpSpPr/>
          <p:nvPr/>
        </p:nvGrpSpPr>
        <p:grpSpPr>
          <a:xfrm>
            <a:off x="2220584" y="3897687"/>
            <a:ext cx="3268361" cy="1980226"/>
            <a:chOff x="2220584" y="3897687"/>
            <a:chExt cx="3268361" cy="1980226"/>
          </a:xfrm>
        </p:grpSpPr>
        <p:sp>
          <p:nvSpPr>
            <p:cNvPr id="179" name="Rectangle à coins arrondis 178"/>
            <p:cNvSpPr/>
            <p:nvPr/>
          </p:nvSpPr>
          <p:spPr>
            <a:xfrm>
              <a:off x="2220584" y="3897687"/>
              <a:ext cx="667727" cy="665641"/>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4" name="Rectangle à coins arrondis 253"/>
            <p:cNvSpPr/>
            <p:nvPr/>
          </p:nvSpPr>
          <p:spPr>
            <a:xfrm>
              <a:off x="3128566" y="4544990"/>
              <a:ext cx="2360379" cy="492178"/>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5" name="Rectangle à coins arrondis 254"/>
            <p:cNvSpPr/>
            <p:nvPr/>
          </p:nvSpPr>
          <p:spPr>
            <a:xfrm>
              <a:off x="2727946" y="5212272"/>
              <a:ext cx="667727" cy="665641"/>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1" name="Rectangle à coins arrondis 180"/>
          <p:cNvSpPr/>
          <p:nvPr/>
        </p:nvSpPr>
        <p:spPr>
          <a:xfrm>
            <a:off x="2084007" y="3891409"/>
            <a:ext cx="3716088" cy="660208"/>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8" name="Rectangle à coins arrondis 257"/>
          <p:cNvSpPr/>
          <p:nvPr/>
        </p:nvSpPr>
        <p:spPr>
          <a:xfrm>
            <a:off x="1752878" y="3859505"/>
            <a:ext cx="1190962" cy="1397609"/>
          </a:xfrm>
          <a:prstGeom prst="roundRect">
            <a:avLst/>
          </a:prstGeom>
          <a:noFill/>
          <a:ln w="28575">
            <a:solidFill>
              <a:srgbClr val="89C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nvGrpSpPr>
          <p:cNvPr id="182" name="Groupe 181"/>
          <p:cNvGrpSpPr/>
          <p:nvPr/>
        </p:nvGrpSpPr>
        <p:grpSpPr>
          <a:xfrm>
            <a:off x="4644898" y="3881534"/>
            <a:ext cx="2464748" cy="2572060"/>
            <a:chOff x="4644898" y="3881534"/>
            <a:chExt cx="2464748" cy="2572060"/>
          </a:xfrm>
        </p:grpSpPr>
        <p:sp>
          <p:nvSpPr>
            <p:cNvPr id="259" name="Rectangle à coins arrondis 258"/>
            <p:cNvSpPr/>
            <p:nvPr/>
          </p:nvSpPr>
          <p:spPr>
            <a:xfrm>
              <a:off x="5759080" y="3881534"/>
              <a:ext cx="1350566" cy="186277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60" name="Rectangle à coins arrondis 259"/>
            <p:cNvSpPr/>
            <p:nvPr/>
          </p:nvSpPr>
          <p:spPr>
            <a:xfrm>
              <a:off x="4644898" y="5841491"/>
              <a:ext cx="1350566" cy="61210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95" name="ZoneTexte 94"/>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96" name="ZoneTexte 95"/>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Tree>
    <p:extLst>
      <p:ext uri="{BB962C8B-B14F-4D97-AF65-F5344CB8AC3E}">
        <p14:creationId xmlns:p14="http://schemas.microsoft.com/office/powerpoint/2010/main" val="26734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7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7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8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5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240" grpId="0" animBg="1"/>
      <p:bldP spid="241" grpId="0" animBg="1"/>
      <p:bldP spid="242" grpId="0" animBg="1"/>
      <p:bldP spid="243" grpId="0" animBg="1"/>
      <p:bldP spid="244" grpId="0" animBg="1"/>
      <p:bldP spid="245" grpId="0" animBg="1"/>
      <p:bldP spid="176" grpId="0" animBg="1"/>
      <p:bldP spid="176" grpId="1" animBg="1"/>
      <p:bldP spid="181" grpId="0" animBg="1"/>
      <p:bldP spid="181" grpId="1" animBg="1"/>
      <p:bldP spid="258" grpId="0" animBg="1"/>
      <p:bldP spid="25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551333" y="3913502"/>
            <a:ext cx="8187982" cy="2124968"/>
            <a:chOff x="174138" y="4637924"/>
            <a:chExt cx="8187982" cy="2124968"/>
          </a:xfrm>
        </p:grpSpPr>
        <p:sp>
          <p:nvSpPr>
            <p:cNvPr id="14" name="Rectangle 13"/>
            <p:cNvSpPr/>
            <p:nvPr/>
          </p:nvSpPr>
          <p:spPr>
            <a:xfrm>
              <a:off x="427010" y="4637924"/>
              <a:ext cx="180000" cy="19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32768" y="488558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29895" y="51242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35653" y="5604455"/>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44262" y="5847951"/>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80641" y="488558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77768" y="51242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677773" y="5365795"/>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683526" y="5604455"/>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442330" y="6092062"/>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922751" y="48855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928509" y="51242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925636" y="536290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925641" y="5604455"/>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931394" y="5843115"/>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940003" y="6086611"/>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687828" y="584958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1174648" y="5142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180406" y="53811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177538" y="586132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1183291" y="60999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1428279" y="53811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1425406" y="561977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425411" y="5861320"/>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431164" y="60999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183291" y="6582892"/>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1670389" y="5381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1676147" y="561977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1673274" y="585843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1673279" y="60999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1687641" y="658213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938133" y="53811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1935260" y="561977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1935265" y="5861320"/>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1941018" y="609998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441411" y="658213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2183133" y="561977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2183138" y="586132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2188891" y="609998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1941018" y="6582892"/>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677768" y="657477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4936474" y="657920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2431001" y="585843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2431006" y="609998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2445368" y="658213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7684136" y="6326781"/>
              <a:ext cx="180000" cy="198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5184347" y="58399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5181474" y="607862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2683066" y="586856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5432220" y="58399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5429347" y="607862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p:cNvSpPr/>
            <p:nvPr/>
          </p:nvSpPr>
          <p:spPr>
            <a:xfrm>
              <a:off x="5437955" y="657920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2684622" y="6096826"/>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5674330" y="583996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5680088" y="6078624"/>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5677220" y="6558832"/>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3180373" y="5832975"/>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3188982" y="607647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2936807" y="583944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5926227" y="6096826"/>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5929112" y="657414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3426517" y="585118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3432270" y="608984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6179858" y="6335489"/>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6176985" y="657414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3680143" y="608984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3432270" y="6572752"/>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6442374" y="6332960"/>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6427726" y="657414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3922258" y="608984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p:cNvSpPr/>
            <p:nvPr/>
          </p:nvSpPr>
          <p:spPr>
            <a:xfrm>
              <a:off x="6689712" y="6335489"/>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6686839" y="657414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4189997" y="608984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86"/>
            <p:cNvSpPr/>
            <p:nvPr/>
          </p:nvSpPr>
          <p:spPr>
            <a:xfrm>
              <a:off x="2674543" y="657199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87"/>
            <p:cNvSpPr/>
            <p:nvPr/>
          </p:nvSpPr>
          <p:spPr>
            <a:xfrm>
              <a:off x="6934712" y="657414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p:cNvSpPr/>
            <p:nvPr/>
          </p:nvSpPr>
          <p:spPr>
            <a:xfrm>
              <a:off x="4437870" y="608984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p:cNvSpPr/>
            <p:nvPr/>
          </p:nvSpPr>
          <p:spPr>
            <a:xfrm>
              <a:off x="4184244" y="6575463"/>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ctangle 90"/>
            <p:cNvSpPr/>
            <p:nvPr/>
          </p:nvSpPr>
          <p:spPr>
            <a:xfrm>
              <a:off x="2925916" y="6576401"/>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p:cNvSpPr/>
            <p:nvPr/>
          </p:nvSpPr>
          <p:spPr>
            <a:xfrm>
              <a:off x="7185453" y="6334967"/>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nvSpPr>
          <p:spPr>
            <a:xfrm>
              <a:off x="4679985" y="608984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p:cNvSpPr/>
            <p:nvPr/>
          </p:nvSpPr>
          <p:spPr>
            <a:xfrm>
              <a:off x="4694359" y="6571996"/>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6183882" y="60861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6176985" y="5828344"/>
              <a:ext cx="180000" cy="19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6431755" y="534182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6428882" y="558048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6428887" y="5822030"/>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6442374" y="60861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6679628" y="534182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6676755" y="558048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6676760" y="5822030"/>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6682805" y="60861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6921738" y="534181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p:cNvSpPr/>
            <p:nvPr/>
          </p:nvSpPr>
          <p:spPr>
            <a:xfrm>
              <a:off x="6927496" y="558048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Rectangle 106"/>
            <p:cNvSpPr/>
            <p:nvPr/>
          </p:nvSpPr>
          <p:spPr>
            <a:xfrm>
              <a:off x="6924623" y="581914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Rectangle 107"/>
            <p:cNvSpPr/>
            <p:nvPr/>
          </p:nvSpPr>
          <p:spPr>
            <a:xfrm>
              <a:off x="6917704" y="609206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Rectangle 108"/>
            <p:cNvSpPr/>
            <p:nvPr/>
          </p:nvSpPr>
          <p:spPr>
            <a:xfrm>
              <a:off x="7173635" y="55986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p:cNvSpPr/>
            <p:nvPr/>
          </p:nvSpPr>
          <p:spPr>
            <a:xfrm>
              <a:off x="7179393" y="5837347"/>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p:cNvSpPr/>
            <p:nvPr/>
          </p:nvSpPr>
          <p:spPr>
            <a:xfrm>
              <a:off x="7171048" y="6096826"/>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p:cNvSpPr/>
            <p:nvPr/>
          </p:nvSpPr>
          <p:spPr>
            <a:xfrm>
              <a:off x="7427266" y="58373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Rectangle 112"/>
            <p:cNvSpPr/>
            <p:nvPr/>
          </p:nvSpPr>
          <p:spPr>
            <a:xfrm>
              <a:off x="7414584" y="6101636"/>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p:cNvSpPr/>
            <p:nvPr/>
          </p:nvSpPr>
          <p:spPr>
            <a:xfrm>
              <a:off x="7669376" y="58373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114"/>
            <p:cNvSpPr/>
            <p:nvPr/>
          </p:nvSpPr>
          <p:spPr>
            <a:xfrm>
              <a:off x="7674435" y="6098419"/>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115"/>
            <p:cNvSpPr/>
            <p:nvPr/>
          </p:nvSpPr>
          <p:spPr>
            <a:xfrm>
              <a:off x="7937120" y="583734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Rectangle 116"/>
            <p:cNvSpPr/>
            <p:nvPr/>
          </p:nvSpPr>
          <p:spPr>
            <a:xfrm>
              <a:off x="7934247" y="6076007"/>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p:cNvSpPr/>
            <p:nvPr/>
          </p:nvSpPr>
          <p:spPr>
            <a:xfrm>
              <a:off x="8182120" y="6076007"/>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p:cNvSpPr/>
            <p:nvPr/>
          </p:nvSpPr>
          <p:spPr>
            <a:xfrm>
              <a:off x="5671457" y="6342842"/>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119"/>
            <p:cNvSpPr/>
            <p:nvPr/>
          </p:nvSpPr>
          <p:spPr>
            <a:xfrm>
              <a:off x="5926227" y="6350887"/>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Rectangle 120"/>
            <p:cNvSpPr/>
            <p:nvPr/>
          </p:nvSpPr>
          <p:spPr>
            <a:xfrm>
              <a:off x="174138" y="6355587"/>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Rectangle 121"/>
            <p:cNvSpPr/>
            <p:nvPr/>
          </p:nvSpPr>
          <p:spPr>
            <a:xfrm>
              <a:off x="943045" y="6349965"/>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Rectangle 122"/>
            <p:cNvSpPr/>
            <p:nvPr/>
          </p:nvSpPr>
          <p:spPr>
            <a:xfrm>
              <a:off x="1438588" y="6340865"/>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Rectangle 123"/>
            <p:cNvSpPr/>
            <p:nvPr/>
          </p:nvSpPr>
          <p:spPr>
            <a:xfrm>
              <a:off x="672450" y="6349463"/>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p:cNvSpPr/>
            <p:nvPr/>
          </p:nvSpPr>
          <p:spPr>
            <a:xfrm>
              <a:off x="1932165" y="6334967"/>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Rectangle 125"/>
            <p:cNvSpPr/>
            <p:nvPr/>
          </p:nvSpPr>
          <p:spPr>
            <a:xfrm>
              <a:off x="2193436" y="6341528"/>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Rectangle 126"/>
            <p:cNvSpPr/>
            <p:nvPr/>
          </p:nvSpPr>
          <p:spPr>
            <a:xfrm>
              <a:off x="5165741" y="6332960"/>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Rectangle 127"/>
            <p:cNvSpPr/>
            <p:nvPr/>
          </p:nvSpPr>
          <p:spPr>
            <a:xfrm>
              <a:off x="5426735" y="6335232"/>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Rectangle 128"/>
            <p:cNvSpPr/>
            <p:nvPr/>
          </p:nvSpPr>
          <p:spPr>
            <a:xfrm>
              <a:off x="3195281" y="6341528"/>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Rectangle 129"/>
            <p:cNvSpPr/>
            <p:nvPr/>
          </p:nvSpPr>
          <p:spPr>
            <a:xfrm>
              <a:off x="3921288" y="6340865"/>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p:cNvSpPr/>
            <p:nvPr/>
          </p:nvSpPr>
          <p:spPr>
            <a:xfrm>
              <a:off x="3678006" y="6335281"/>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Rectangle 131"/>
            <p:cNvSpPr/>
            <p:nvPr/>
          </p:nvSpPr>
          <p:spPr>
            <a:xfrm>
              <a:off x="2674543" y="6340865"/>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Rectangle 132"/>
            <p:cNvSpPr/>
            <p:nvPr/>
          </p:nvSpPr>
          <p:spPr>
            <a:xfrm>
              <a:off x="4195383" y="6346535"/>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4704301" y="6330448"/>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4449531" y="6334967"/>
              <a:ext cx="180000" cy="180000"/>
            </a:xfrm>
            <a:prstGeom prst="rect">
              <a:avLst/>
            </a:prstGeom>
            <a:solidFill>
              <a:srgbClr val="E4F1D3"/>
            </a:solidFill>
            <a:ln>
              <a:noFill/>
            </a:ln>
            <a:effectLst>
              <a:outerShdw blurRad="38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802919" y="1497983"/>
            <a:ext cx="5357005" cy="646331"/>
          </a:xfrm>
          <a:prstGeom prst="rect">
            <a:avLst/>
          </a:prstGeom>
        </p:spPr>
        <p:txBody>
          <a:bodyPr wrap="square">
            <a:spAutoFit/>
          </a:bodyPr>
          <a:lstStyle/>
          <a:p>
            <a:pPr algn="ctr"/>
            <a:r>
              <a:rPr lang="en-US" sz="3600" b="1" dirty="0">
                <a:solidFill>
                  <a:srgbClr val="1F3864"/>
                </a:solidFill>
                <a:latin typeface="Calibri-Bold"/>
              </a:rPr>
              <a:t>t</a:t>
            </a:r>
            <a:r>
              <a:rPr lang="en-US" sz="3600" b="1" i="0" u="none" strike="noStrike" baseline="0" dirty="0" smtClean="0">
                <a:solidFill>
                  <a:srgbClr val="1F3864"/>
                </a:solidFill>
                <a:latin typeface="Calibri-Bold"/>
              </a:rPr>
              <a:t>hank  you</a:t>
            </a:r>
          </a:p>
        </p:txBody>
      </p:sp>
      <p:sp>
        <p:nvSpPr>
          <p:cNvPr id="7" name="ZoneTexte 6"/>
          <p:cNvSpPr txBox="1"/>
          <p:nvPr/>
        </p:nvSpPr>
        <p:spPr>
          <a:xfrm>
            <a:off x="198404" y="6446540"/>
            <a:ext cx="3390181" cy="338554"/>
          </a:xfrm>
          <a:prstGeom prst="rect">
            <a:avLst/>
          </a:prstGeom>
          <a:noFill/>
        </p:spPr>
        <p:txBody>
          <a:bodyPr wrap="square" rtlCol="0">
            <a:spAutoFit/>
          </a:bodyPr>
          <a:lstStyle/>
          <a:p>
            <a:r>
              <a:rPr lang="fr-FR" sz="1600" dirty="0" smtClean="0"/>
              <a:t>Name of the </a:t>
            </a:r>
            <a:r>
              <a:rPr lang="fr-FR" sz="1600" dirty="0" err="1" smtClean="0"/>
              <a:t>event</a:t>
            </a:r>
            <a:r>
              <a:rPr lang="fr-FR" sz="1600" dirty="0" smtClean="0"/>
              <a:t>, </a:t>
            </a:r>
            <a:r>
              <a:rPr lang="fr-FR" sz="1200" dirty="0" smtClean="0"/>
              <a:t>date, place</a:t>
            </a:r>
            <a:endParaRPr lang="fr-FR" sz="900" dirty="0"/>
          </a:p>
        </p:txBody>
      </p:sp>
      <p:sp>
        <p:nvSpPr>
          <p:cNvPr id="5" name="Rectangle 4"/>
          <p:cNvSpPr/>
          <p:nvPr/>
        </p:nvSpPr>
        <p:spPr>
          <a:xfrm>
            <a:off x="3343930" y="2278175"/>
            <a:ext cx="2212529" cy="646331"/>
          </a:xfrm>
          <a:prstGeom prst="rect">
            <a:avLst/>
          </a:prstGeom>
        </p:spPr>
        <p:txBody>
          <a:bodyPr wrap="none">
            <a:spAutoFit/>
          </a:bodyPr>
          <a:lstStyle/>
          <a:p>
            <a:pPr algn="ctr"/>
            <a:r>
              <a:rPr lang="fr-FR" dirty="0" smtClean="0"/>
              <a:t>Speaker, Organisation</a:t>
            </a:r>
            <a:br>
              <a:rPr lang="fr-FR" dirty="0" smtClean="0"/>
            </a:br>
            <a:r>
              <a:rPr lang="fr-FR" dirty="0" smtClean="0"/>
              <a:t>mail</a:t>
            </a:r>
            <a:endParaRPr lang="fr-FR" dirty="0"/>
          </a:p>
        </p:txBody>
      </p:sp>
      <p:sp>
        <p:nvSpPr>
          <p:cNvPr id="8" name="Rectangle 7"/>
          <p:cNvSpPr/>
          <p:nvPr/>
        </p:nvSpPr>
        <p:spPr>
          <a:xfrm>
            <a:off x="3086898" y="3550307"/>
            <a:ext cx="4813541" cy="738664"/>
          </a:xfrm>
          <a:prstGeom prst="rect">
            <a:avLst/>
          </a:prstGeom>
        </p:spPr>
        <p:txBody>
          <a:bodyPr wrap="square">
            <a:spAutoFit/>
          </a:bodyPr>
          <a:lstStyle/>
          <a:p>
            <a:r>
              <a:rPr lang="en-US" sz="1400" dirty="0" smtClean="0"/>
              <a:t>This project has received funding from the European Union’s</a:t>
            </a:r>
          </a:p>
          <a:p>
            <a:r>
              <a:rPr lang="en-US" sz="1400" dirty="0" smtClean="0"/>
              <a:t>Horizon 2020 research and innovation </a:t>
            </a:r>
            <a:r>
              <a:rPr lang="en-US" sz="1400" dirty="0" err="1" smtClean="0"/>
              <a:t>programme</a:t>
            </a:r>
            <a:r>
              <a:rPr lang="en-US" sz="1400" dirty="0" smtClean="0"/>
              <a:t> under</a:t>
            </a:r>
          </a:p>
          <a:p>
            <a:r>
              <a:rPr lang="en-US" sz="1400" dirty="0" smtClean="0"/>
              <a:t>grant agreement No. 821036.</a:t>
            </a:r>
          </a:p>
        </p:txBody>
      </p:sp>
      <p:pic>
        <p:nvPicPr>
          <p:cNvPr id="10" name="Image 9"/>
          <p:cNvPicPr>
            <a:picLocks noChangeAspect="1"/>
          </p:cNvPicPr>
          <p:nvPr/>
        </p:nvPicPr>
        <p:blipFill>
          <a:blip r:embed="rId4"/>
          <a:stretch>
            <a:fillRect/>
          </a:stretch>
        </p:blipFill>
        <p:spPr>
          <a:xfrm>
            <a:off x="1910065" y="3528617"/>
            <a:ext cx="1128713" cy="752475"/>
          </a:xfrm>
          <a:prstGeom prst="rect">
            <a:avLst/>
          </a:prstGeom>
        </p:spPr>
      </p:pic>
      <p:sp>
        <p:nvSpPr>
          <p:cNvPr id="136" name="Espace réservé du numéro de diapositive 2"/>
          <p:cNvSpPr>
            <a:spLocks noGrp="1"/>
          </p:cNvSpPr>
          <p:nvPr>
            <p:ph type="sldNum" sz="quarter" idx="12"/>
          </p:nvPr>
        </p:nvSpPr>
        <p:spPr>
          <a:xfrm>
            <a:off x="8559315" y="6356351"/>
            <a:ext cx="488458" cy="365125"/>
          </a:xfrm>
        </p:spPr>
        <p:txBody>
          <a:bodyPr/>
          <a:lstStyle/>
          <a:p>
            <a:fld id="{29699C34-8DAA-405F-8D24-0B6BAE12117D}" type="slidenum">
              <a:rPr lang="fr-FR"/>
              <a:t>20</a:t>
            </a:fld>
            <a:endParaRPr lang="fr-FR" dirty="0"/>
          </a:p>
        </p:txBody>
      </p:sp>
    </p:spTree>
    <p:extLst>
      <p:ext uri="{BB962C8B-B14F-4D97-AF65-F5344CB8AC3E}">
        <p14:creationId xmlns:p14="http://schemas.microsoft.com/office/powerpoint/2010/main" val="1135160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954107"/>
          </a:xfrm>
          <a:prstGeom prst="rect">
            <a:avLst/>
          </a:prstGeom>
        </p:spPr>
        <p:txBody>
          <a:bodyPr wrap="square">
            <a:spAutoFit/>
          </a:bodyPr>
          <a:lstStyle/>
          <a:p>
            <a:r>
              <a:rPr lang="en-US" sz="2800" b="1" i="0" u="none" strike="noStrike" baseline="0" dirty="0" smtClean="0">
                <a:solidFill>
                  <a:srgbClr val="1F3864"/>
                </a:solidFill>
                <a:latin typeface="Calibri-Bold"/>
              </a:rPr>
              <a:t>Water </a:t>
            </a:r>
            <a:r>
              <a:rPr lang="en-US" sz="2800" b="1" i="0" u="none" strike="noStrike" baseline="0" dirty="0" err="1" smtClean="0">
                <a:solidFill>
                  <a:srgbClr val="1F3864"/>
                </a:solidFill>
                <a:latin typeface="Calibri-Bold"/>
              </a:rPr>
              <a:t>digitalisation</a:t>
            </a:r>
            <a:r>
              <a:rPr lang="en-US" sz="2800" b="1" i="0" u="none" strike="noStrike" baseline="0" dirty="0" smtClean="0">
                <a:solidFill>
                  <a:srgbClr val="1F3864"/>
                </a:solidFill>
                <a:latin typeface="Calibri-Bold"/>
              </a:rPr>
              <a:t>:</a:t>
            </a:r>
            <a:r>
              <a:rPr lang="en-US" sz="2800" b="1" i="0" u="none" strike="noStrike" dirty="0" smtClean="0">
                <a:solidFill>
                  <a:srgbClr val="1F3864"/>
                </a:solidFill>
                <a:latin typeface="Calibri-Bold"/>
              </a:rPr>
              <a:t> a major challenge</a:t>
            </a:r>
            <a:endParaRPr lang="en-US" sz="2800" b="1" i="0" u="none" strike="noStrike" baseline="0" dirty="0" smtClean="0">
              <a:solidFill>
                <a:srgbClr val="1F3864"/>
              </a:solidFill>
              <a:latin typeface="Calibri-Bold"/>
            </a:endParaRPr>
          </a:p>
        </p:txBody>
      </p:sp>
      <p:sp>
        <p:nvSpPr>
          <p:cNvPr id="2" name="ZoneTexte 1"/>
          <p:cNvSpPr txBox="1"/>
          <p:nvPr/>
        </p:nvSpPr>
        <p:spPr>
          <a:xfrm>
            <a:off x="1646471" y="3032727"/>
            <a:ext cx="7099053" cy="677108"/>
          </a:xfrm>
          <a:prstGeom prst="rect">
            <a:avLst/>
          </a:prstGeom>
          <a:noFill/>
        </p:spPr>
        <p:txBody>
          <a:bodyPr wrap="square" rtlCol="0">
            <a:spAutoFit/>
          </a:bodyPr>
          <a:lstStyle/>
          <a:p>
            <a:r>
              <a:rPr lang="fr-FR" sz="2000" dirty="0">
                <a:solidFill>
                  <a:srgbClr val="2E74B5"/>
                </a:solidFill>
                <a:latin typeface="Arial" panose="020B0604020202020204" pitchFamily="34" charset="0"/>
                <a:ea typeface="Calibri" panose="020F0502020204030204" pitchFamily="34" charset="0"/>
                <a:cs typeface="Arial" panose="020B0604020202020204" pitchFamily="34" charset="0"/>
              </a:rPr>
              <a:t>Causes:  </a:t>
            </a:r>
            <a:r>
              <a:rPr lang="fr-FR" dirty="0" smtClean="0"/>
              <a:t>- fragmentation of the water </a:t>
            </a:r>
            <a:r>
              <a:rPr lang="fr-FR" dirty="0" err="1" smtClean="0"/>
              <a:t>sector</a:t>
            </a:r>
            <a:r>
              <a:rPr lang="fr-FR" dirty="0" smtClean="0"/>
              <a:t> – no </a:t>
            </a:r>
            <a:r>
              <a:rPr lang="fr-FR" dirty="0" err="1" smtClean="0"/>
              <a:t>holistic</a:t>
            </a:r>
            <a:r>
              <a:rPr lang="fr-FR" dirty="0" smtClean="0"/>
              <a:t> vision</a:t>
            </a:r>
          </a:p>
          <a:p>
            <a:r>
              <a:rPr lang="fr-FR" dirty="0"/>
              <a:t>	</a:t>
            </a:r>
            <a:r>
              <a:rPr lang="fr-FR" dirty="0" smtClean="0"/>
              <a:t>   - </a:t>
            </a:r>
            <a:r>
              <a:rPr lang="fr-FR" dirty="0" err="1" smtClean="0"/>
              <a:t>lack</a:t>
            </a:r>
            <a:r>
              <a:rPr lang="fr-FR" dirty="0" smtClean="0"/>
              <a:t> of </a:t>
            </a:r>
            <a:r>
              <a:rPr lang="fr-FR" dirty="0" err="1" smtClean="0"/>
              <a:t>integration</a:t>
            </a:r>
            <a:r>
              <a:rPr lang="fr-FR" dirty="0" smtClean="0"/>
              <a:t> and standardisation of the technologies</a:t>
            </a:r>
            <a:endParaRPr lang="fr-FR" dirty="0"/>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370360" y="1238541"/>
            <a:ext cx="7876104" cy="1785104"/>
          </a:xfrm>
          <a:prstGeom prst="rect">
            <a:avLst/>
          </a:prstGeom>
          <a:noFill/>
        </p:spPr>
        <p:txBody>
          <a:bodyPr wrap="square" rtlCol="0">
            <a:spAutoFit/>
          </a:bodyPr>
          <a:lstStyle/>
          <a:p>
            <a:r>
              <a:rPr lang="fr-FR" sz="2000" dirty="0">
                <a:solidFill>
                  <a:srgbClr val="2E74B5"/>
                </a:solidFill>
                <a:latin typeface="Arial" panose="020B0604020202020204" pitchFamily="34" charset="0"/>
                <a:ea typeface="Calibri" panose="020F0502020204030204" pitchFamily="34" charset="0"/>
                <a:cs typeface="Arial" panose="020B0604020202020204" pitchFamily="34" charset="0"/>
              </a:rPr>
              <a:t>Main </a:t>
            </a:r>
            <a:r>
              <a:rPr lang="fr-FR" sz="2000" dirty="0" err="1">
                <a:solidFill>
                  <a:srgbClr val="2E74B5"/>
                </a:solidFill>
                <a:latin typeface="Arial" panose="020B0604020202020204" pitchFamily="34" charset="0"/>
                <a:ea typeface="Calibri" panose="020F0502020204030204" pitchFamily="34" charset="0"/>
                <a:cs typeface="Arial" panose="020B0604020202020204" pitchFamily="34" charset="0"/>
              </a:rPr>
              <a:t>current</a:t>
            </a:r>
            <a:r>
              <a:rPr lang="fr-FR" sz="2000" dirty="0">
                <a:solidFill>
                  <a:srgbClr val="2E74B5"/>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E74B5"/>
                </a:solidFill>
                <a:latin typeface="Arial" panose="020B0604020202020204" pitchFamily="34" charset="0"/>
                <a:ea typeface="Calibri" panose="020F0502020204030204" pitchFamily="34" charset="0"/>
                <a:cs typeface="Arial" panose="020B0604020202020204" pitchFamily="34" charset="0"/>
              </a:rPr>
              <a:t>problem</a:t>
            </a:r>
            <a:r>
              <a:rPr lang="fr-FR" dirty="0" smtClean="0"/>
              <a:t>: </a:t>
            </a:r>
            <a:r>
              <a:rPr lang="fr-FR" dirty="0" err="1" smtClean="0"/>
              <a:t>low</a:t>
            </a:r>
            <a:r>
              <a:rPr lang="fr-FR" dirty="0" smtClean="0"/>
              <a:t> </a:t>
            </a:r>
            <a:r>
              <a:rPr lang="fr-FR" dirty="0" err="1" smtClean="0"/>
              <a:t>level</a:t>
            </a:r>
            <a:r>
              <a:rPr lang="fr-FR" dirty="0" smtClean="0"/>
              <a:t> of </a:t>
            </a:r>
            <a:r>
              <a:rPr lang="fr-FR" dirty="0" err="1" smtClean="0"/>
              <a:t>maturity</a:t>
            </a:r>
            <a:r>
              <a:rPr lang="fr-FR" dirty="0" smtClean="0"/>
              <a:t> of the </a:t>
            </a:r>
            <a:r>
              <a:rPr lang="fr-FR" dirty="0" err="1" smtClean="0"/>
              <a:t>ater</a:t>
            </a:r>
            <a:r>
              <a:rPr lang="fr-FR" dirty="0" smtClean="0"/>
              <a:t> </a:t>
            </a:r>
            <a:r>
              <a:rPr lang="fr-FR" dirty="0" err="1" smtClean="0"/>
              <a:t>sector</a:t>
            </a:r>
            <a:r>
              <a:rPr lang="fr-FR" dirty="0" smtClean="0"/>
              <a:t> </a:t>
            </a:r>
            <a:r>
              <a:rPr lang="fr-FR" dirty="0" err="1" smtClean="0"/>
              <a:t>concerning</a:t>
            </a:r>
            <a:r>
              <a:rPr lang="fr-FR" dirty="0" smtClean="0"/>
              <a:t>:</a:t>
            </a:r>
          </a:p>
          <a:p>
            <a:r>
              <a:rPr lang="fr-FR" dirty="0"/>
              <a:t>	</a:t>
            </a:r>
            <a:r>
              <a:rPr lang="fr-FR" dirty="0" smtClean="0"/>
              <a:t>- </a:t>
            </a:r>
            <a:r>
              <a:rPr lang="fr-FR" dirty="0" err="1" smtClean="0"/>
              <a:t>integration</a:t>
            </a:r>
            <a:r>
              <a:rPr lang="fr-FR" dirty="0" smtClean="0"/>
              <a:t> and </a:t>
            </a:r>
            <a:r>
              <a:rPr lang="fr-FR" dirty="0" err="1" smtClean="0"/>
              <a:t>standardization</a:t>
            </a:r>
            <a:r>
              <a:rPr lang="fr-FR" dirty="0" smtClean="0"/>
              <a:t> of ICT solutions</a:t>
            </a:r>
          </a:p>
          <a:p>
            <a:r>
              <a:rPr lang="fr-FR" dirty="0"/>
              <a:t>	</a:t>
            </a:r>
            <a:r>
              <a:rPr lang="fr-FR" dirty="0" smtClean="0"/>
              <a:t>- the business </a:t>
            </a:r>
            <a:r>
              <a:rPr lang="fr-FR" dirty="0" err="1" smtClean="0"/>
              <a:t>processes</a:t>
            </a:r>
            <a:r>
              <a:rPr lang="fr-FR" dirty="0" smtClean="0"/>
              <a:t> of </a:t>
            </a:r>
            <a:r>
              <a:rPr lang="fr-FR" dirty="0" err="1" smtClean="0"/>
              <a:t>these</a:t>
            </a:r>
            <a:r>
              <a:rPr lang="fr-FR" dirty="0" smtClean="0"/>
              <a:t> solutions</a:t>
            </a:r>
          </a:p>
          <a:p>
            <a:r>
              <a:rPr lang="fr-FR" dirty="0"/>
              <a:t>	</a:t>
            </a:r>
            <a:r>
              <a:rPr lang="fr-FR" dirty="0" smtClean="0"/>
              <a:t>- the relative </a:t>
            </a:r>
            <a:r>
              <a:rPr lang="fr-FR" dirty="0" err="1" smtClean="0"/>
              <a:t>implementation</a:t>
            </a:r>
            <a:r>
              <a:rPr lang="fr-FR" dirty="0" smtClean="0"/>
              <a:t> of </a:t>
            </a:r>
            <a:r>
              <a:rPr lang="fr-FR" dirty="0" err="1" smtClean="0"/>
              <a:t>legislative</a:t>
            </a:r>
            <a:r>
              <a:rPr lang="fr-FR" dirty="0" smtClean="0"/>
              <a:t> </a:t>
            </a:r>
            <a:r>
              <a:rPr lang="fr-FR" dirty="0" err="1" smtClean="0"/>
              <a:t>framework</a:t>
            </a:r>
            <a:endParaRPr lang="fr-FR" dirty="0" smtClean="0"/>
          </a:p>
          <a:p>
            <a:r>
              <a:rPr lang="fr-FR" dirty="0" smtClean="0"/>
              <a:t>                   </a:t>
            </a:r>
            <a:r>
              <a:rPr lang="fr-FR" dirty="0"/>
              <a:t>	</a:t>
            </a:r>
            <a:r>
              <a:rPr lang="fr-FR" sz="1600" i="1" dirty="0" smtClean="0">
                <a:solidFill>
                  <a:schemeClr val="accent6">
                    <a:lumMod val="60000"/>
                    <a:lumOff val="40000"/>
                  </a:schemeClr>
                </a:solidFill>
              </a:rPr>
              <a:t>(source: Digital Water Action Plan of the ICT4Water cluster for the EC)</a:t>
            </a:r>
          </a:p>
          <a:p>
            <a:endParaRPr lang="fr-FR" dirty="0"/>
          </a:p>
        </p:txBody>
      </p:sp>
      <p:sp>
        <p:nvSpPr>
          <p:cNvPr id="46" name="ZoneTexte 45"/>
          <p:cNvSpPr txBox="1"/>
          <p:nvPr/>
        </p:nvSpPr>
        <p:spPr>
          <a:xfrm>
            <a:off x="1997760" y="4000530"/>
            <a:ext cx="7067713" cy="2062103"/>
          </a:xfrm>
          <a:prstGeom prst="rect">
            <a:avLst/>
          </a:prstGeom>
          <a:noFill/>
        </p:spPr>
        <p:txBody>
          <a:bodyPr wrap="square" rtlCol="0">
            <a:spAutoFit/>
          </a:bodyPr>
          <a:lstStyle/>
          <a:p>
            <a:r>
              <a:rPr lang="fr-FR" sz="2000" dirty="0" err="1">
                <a:solidFill>
                  <a:srgbClr val="2E74B5"/>
                </a:solidFill>
                <a:latin typeface="Arial" panose="020B0604020202020204" pitchFamily="34" charset="0"/>
                <a:ea typeface="Calibri" panose="020F0502020204030204" pitchFamily="34" charset="0"/>
                <a:cs typeface="Arial" panose="020B0604020202020204" pitchFamily="34" charset="0"/>
              </a:rPr>
              <a:t>Existing</a:t>
            </a:r>
            <a:r>
              <a:rPr lang="fr-FR" sz="2000" dirty="0">
                <a:solidFill>
                  <a:srgbClr val="2E74B5"/>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E74B5"/>
                </a:solidFill>
                <a:latin typeface="Arial" panose="020B0604020202020204" pitchFamily="34" charset="0"/>
                <a:ea typeface="Calibri" panose="020F0502020204030204" pitchFamily="34" charset="0"/>
                <a:cs typeface="Arial" panose="020B0604020202020204" pitchFamily="34" charset="0"/>
              </a:rPr>
              <a:t>needs</a:t>
            </a:r>
            <a:r>
              <a:rPr lang="fr-FR" sz="2000" dirty="0">
                <a:solidFill>
                  <a:srgbClr val="2E74B5"/>
                </a:solidFill>
                <a:latin typeface="Arial" panose="020B0604020202020204" pitchFamily="34" charset="0"/>
                <a:ea typeface="Calibri" panose="020F0502020204030204" pitchFamily="34" charset="0"/>
                <a:cs typeface="Arial" panose="020B0604020202020204" pitchFamily="34" charset="0"/>
              </a:rPr>
              <a:t>: </a:t>
            </a:r>
          </a:p>
          <a:p>
            <a:r>
              <a:rPr lang="fr-FR" dirty="0" smtClean="0"/>
              <a:t>- exploit the value of data for the water </a:t>
            </a:r>
            <a:r>
              <a:rPr lang="fr-FR" dirty="0" err="1" smtClean="0"/>
              <a:t>sector</a:t>
            </a:r>
            <a:endParaRPr lang="fr-FR" dirty="0" smtClean="0"/>
          </a:p>
          <a:p>
            <a:r>
              <a:rPr lang="fr-FR" dirty="0" smtClean="0"/>
              <a:t>- </a:t>
            </a:r>
            <a:r>
              <a:rPr lang="fr-FR" dirty="0" err="1" smtClean="0"/>
              <a:t>develop</a:t>
            </a:r>
            <a:r>
              <a:rPr lang="fr-FR" dirty="0" smtClean="0"/>
              <a:t> and test </a:t>
            </a:r>
            <a:r>
              <a:rPr lang="fr-FR" dirty="0" err="1" smtClean="0"/>
              <a:t>robust</a:t>
            </a:r>
            <a:r>
              <a:rPr lang="fr-FR" dirty="0" smtClean="0"/>
              <a:t> and </a:t>
            </a:r>
            <a:r>
              <a:rPr lang="fr-FR" dirty="0" err="1" smtClean="0"/>
              <a:t>cybersecured</a:t>
            </a:r>
            <a:r>
              <a:rPr lang="fr-FR" dirty="0" smtClean="0"/>
              <a:t> </a:t>
            </a:r>
            <a:r>
              <a:rPr lang="fr-FR" dirty="0" err="1" smtClean="0"/>
              <a:t>systems</a:t>
            </a:r>
            <a:endParaRPr lang="fr-FR" dirty="0"/>
          </a:p>
          <a:p>
            <a:r>
              <a:rPr lang="fr-FR" dirty="0" smtClean="0"/>
              <a:t>- </a:t>
            </a:r>
            <a:r>
              <a:rPr lang="fr-FR" dirty="0" err="1" smtClean="0"/>
              <a:t>create</a:t>
            </a:r>
            <a:r>
              <a:rPr lang="fr-FR" dirty="0" smtClean="0"/>
              <a:t> water-smart solutions and applications</a:t>
            </a:r>
          </a:p>
          <a:p>
            <a:r>
              <a:rPr lang="fr-FR" dirty="0" smtClean="0"/>
              <a:t>- </a:t>
            </a:r>
            <a:r>
              <a:rPr lang="fr-FR" dirty="0" err="1" smtClean="0"/>
              <a:t>ensure</a:t>
            </a:r>
            <a:r>
              <a:rPr lang="fr-FR" dirty="0" smtClean="0"/>
              <a:t> </a:t>
            </a:r>
            <a:r>
              <a:rPr lang="fr-FR" dirty="0" err="1"/>
              <a:t>interoperability</a:t>
            </a:r>
            <a:r>
              <a:rPr lang="fr-FR" dirty="0"/>
              <a:t> and </a:t>
            </a:r>
            <a:r>
              <a:rPr lang="fr-FR" dirty="0" err="1"/>
              <a:t>higher</a:t>
            </a:r>
            <a:r>
              <a:rPr lang="fr-FR" dirty="0"/>
              <a:t> information </a:t>
            </a:r>
            <a:r>
              <a:rPr lang="fr-FR" dirty="0" err="1" smtClean="0"/>
              <a:t>capacity</a:t>
            </a:r>
            <a:endParaRPr lang="fr-FR" dirty="0" smtClean="0"/>
          </a:p>
          <a:p>
            <a:r>
              <a:rPr lang="fr-FR" dirty="0" smtClean="0"/>
              <a:t>- design </a:t>
            </a:r>
            <a:r>
              <a:rPr lang="fr-FR" dirty="0" err="1" smtClean="0"/>
              <a:t>tailored</a:t>
            </a:r>
            <a:r>
              <a:rPr lang="fr-FR" dirty="0" smtClean="0"/>
              <a:t> solutions </a:t>
            </a:r>
            <a:r>
              <a:rPr lang="fr-FR" dirty="0" err="1" smtClean="0"/>
              <a:t>adressing</a:t>
            </a:r>
            <a:r>
              <a:rPr lang="fr-FR" dirty="0" smtClean="0"/>
              <a:t> a real </a:t>
            </a:r>
            <a:r>
              <a:rPr lang="fr-FR" dirty="0" err="1" smtClean="0"/>
              <a:t>need</a:t>
            </a:r>
            <a:r>
              <a:rPr lang="fr-FR" dirty="0" smtClean="0"/>
              <a:t> (optimisation, </a:t>
            </a:r>
            <a:r>
              <a:rPr lang="fr-FR" dirty="0" err="1" smtClean="0"/>
              <a:t>prediction</a:t>
            </a:r>
            <a:r>
              <a:rPr lang="fr-FR" dirty="0" smtClean="0"/>
              <a:t>, </a:t>
            </a:r>
            <a:r>
              <a:rPr lang="fr-FR" dirty="0" err="1" smtClean="0"/>
              <a:t>diagnosis</a:t>
            </a:r>
            <a:r>
              <a:rPr lang="fr-FR" dirty="0" smtClean="0"/>
              <a:t>, real-time monitoring… supports to water management!)</a:t>
            </a:r>
          </a:p>
        </p:txBody>
      </p:sp>
      <p:sp>
        <p:nvSpPr>
          <p:cNvPr id="52" name="Rectangle 51"/>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ZoneTexte 81"/>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83" name="ZoneTexte 82"/>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84" name="ZoneTexte 83"/>
          <p:cNvSpPr txBox="1"/>
          <p:nvPr/>
        </p:nvSpPr>
        <p:spPr>
          <a:xfrm>
            <a:off x="11512" y="3724487"/>
            <a:ext cx="1061049" cy="523220"/>
          </a:xfrm>
          <a:prstGeom prst="rect">
            <a:avLst/>
          </a:prstGeom>
          <a:noFill/>
        </p:spPr>
        <p:txBody>
          <a:bodyPr wrap="square" rtlCol="0">
            <a:spAutoFit/>
          </a:bodyPr>
          <a:lstStyle/>
          <a:p>
            <a:r>
              <a:rPr lang="fr-FR" sz="1400" dirty="0" smtClean="0">
                <a:solidFill>
                  <a:srgbClr val="89C040"/>
                </a:solidFill>
              </a:rPr>
              <a:t>4 </a:t>
            </a:r>
            <a:r>
              <a:rPr lang="fr-FR" sz="1400" dirty="0" err="1" smtClean="0">
                <a:solidFill>
                  <a:srgbClr val="89C040"/>
                </a:solidFill>
              </a:rPr>
              <a:t>Demo</a:t>
            </a:r>
            <a:r>
              <a:rPr lang="fr-FR" sz="1400" dirty="0" smtClean="0">
                <a:solidFill>
                  <a:srgbClr val="89C040"/>
                </a:solidFill>
              </a:rPr>
              <a:t> Cases</a:t>
            </a:r>
            <a:endParaRPr lang="fr-FR" sz="1400" dirty="0">
              <a:solidFill>
                <a:srgbClr val="89C040"/>
              </a:solidFill>
            </a:endParaRPr>
          </a:p>
        </p:txBody>
      </p:sp>
      <p:sp>
        <p:nvSpPr>
          <p:cNvPr id="85" name="ZoneTexte 84"/>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86" name="ZoneTexte 85"/>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87" name="Rectangle 86"/>
          <p:cNvSpPr/>
          <p:nvPr/>
        </p:nvSpPr>
        <p:spPr>
          <a:xfrm>
            <a:off x="2197" y="75891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ZoneTexte 87"/>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89" name="Espace réservé du numéro de diapositive 2"/>
          <p:cNvSpPr>
            <a:spLocks noGrp="1"/>
          </p:cNvSpPr>
          <p:nvPr>
            <p:ph type="sldNum" sz="quarter" idx="12"/>
          </p:nvPr>
        </p:nvSpPr>
        <p:spPr>
          <a:xfrm>
            <a:off x="322437" y="6398173"/>
            <a:ext cx="294376" cy="365125"/>
          </a:xfrm>
        </p:spPr>
        <p:txBody>
          <a:bodyPr/>
          <a:lstStyle/>
          <a:p>
            <a:fld id="{671C7B9C-E95A-4D58-923F-74BE22A904F7}" type="slidenum">
              <a:rPr lang="fr-FR" smtClean="0"/>
              <a:t>3</a:t>
            </a:fld>
            <a:endParaRPr lang="fr-FR" dirty="0"/>
          </a:p>
        </p:txBody>
      </p:sp>
      <p:sp>
        <p:nvSpPr>
          <p:cNvPr id="90" name="ZoneTexte 89"/>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91" name="ZoneTexte 90"/>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81" name="ZoneTexte 80"/>
          <p:cNvSpPr txBox="1"/>
          <p:nvPr/>
        </p:nvSpPr>
        <p:spPr>
          <a:xfrm>
            <a:off x="-12" y="831225"/>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err="1"/>
              <a:t>Needs</a:t>
            </a:r>
            <a:r>
              <a:rPr lang="fr-FR" dirty="0"/>
              <a:t> &amp; Challenges</a:t>
            </a:r>
          </a:p>
        </p:txBody>
      </p:sp>
    </p:spTree>
    <p:extLst>
      <p:ext uri="{BB962C8B-B14F-4D97-AF65-F5344CB8AC3E}">
        <p14:creationId xmlns:p14="http://schemas.microsoft.com/office/powerpoint/2010/main" val="1121576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i="0" u="none" strike="noStrike" baseline="0" dirty="0" smtClean="0">
                <a:solidFill>
                  <a:srgbClr val="1F3864"/>
                </a:solidFill>
                <a:latin typeface="Calibri-Bold"/>
              </a:rPr>
              <a:t>What is this project</a:t>
            </a:r>
            <a:r>
              <a:rPr lang="en-US" sz="2800" b="1" i="0" u="none" strike="noStrike" dirty="0" smtClean="0">
                <a:solidFill>
                  <a:srgbClr val="1F3864"/>
                </a:solidFill>
                <a:latin typeface="Calibri-Bold"/>
              </a:rPr>
              <a:t> about?</a:t>
            </a:r>
            <a:endParaRPr lang="en-US" sz="2800" b="1" i="0" u="none" strike="noStrike" baseline="0" dirty="0" smtClean="0">
              <a:solidFill>
                <a:srgbClr val="1F3864"/>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4927" y="6168311"/>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a:spLocks noChangeArrowheads="1"/>
          </p:cNvSpPr>
          <p:nvPr/>
        </p:nvSpPr>
        <p:spPr bwMode="auto">
          <a:xfrm>
            <a:off x="1262284" y="792760"/>
            <a:ext cx="6840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Main goal</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5"/>
          <p:cNvSpPr>
            <a:spLocks noChangeArrowheads="1"/>
          </p:cNvSpPr>
          <p:nvPr/>
        </p:nvSpPr>
        <p:spPr bwMode="auto">
          <a:xfrm>
            <a:off x="1415183" y="4583793"/>
            <a:ext cx="5563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2000" dirty="0" err="1" smtClean="0">
                <a:solidFill>
                  <a:srgbClr val="2E74B5"/>
                </a:solidFill>
                <a:latin typeface="Arial" panose="020B0604020202020204" pitchFamily="34" charset="0"/>
                <a:cs typeface="Arial" panose="020B0604020202020204" pitchFamily="34" charset="0"/>
              </a:rPr>
              <a:t>Concretely</a:t>
            </a:r>
            <a:r>
              <a:rPr lang="fr-FR" altLang="fr-FR" sz="2000" dirty="0" smtClean="0">
                <a:solidFill>
                  <a:srgbClr val="2E74B5"/>
                </a:solidFill>
                <a:latin typeface="Arial" panose="020B0604020202020204" pitchFamily="34" charset="0"/>
                <a:cs typeface="Arial" panose="020B0604020202020204" pitchFamily="34" charset="0"/>
              </a:rPr>
              <a:t>…</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 name="ZoneTexte 4"/>
          <p:cNvSpPr txBox="1"/>
          <p:nvPr/>
        </p:nvSpPr>
        <p:spPr>
          <a:xfrm>
            <a:off x="1235861" y="1260036"/>
            <a:ext cx="8121198" cy="2031325"/>
          </a:xfrm>
          <a:prstGeom prst="rect">
            <a:avLst/>
          </a:prstGeom>
          <a:noFill/>
        </p:spPr>
        <p:txBody>
          <a:bodyPr wrap="square" rtlCol="0">
            <a:spAutoFit/>
          </a:bodyPr>
          <a:lstStyle/>
          <a:p>
            <a:r>
              <a:rPr lang="fr-FR" dirty="0" smtClean="0"/>
              <a:t>Link the water </a:t>
            </a:r>
            <a:r>
              <a:rPr lang="fr-FR" dirty="0" err="1" smtClean="0"/>
              <a:t>sector</a:t>
            </a:r>
            <a:r>
              <a:rPr lang="fr-FR" dirty="0" smtClean="0"/>
              <a:t> to FIWARE, an open and </a:t>
            </a:r>
            <a:r>
              <a:rPr lang="fr-FR" dirty="0" err="1" smtClean="0"/>
              <a:t>license</a:t>
            </a:r>
            <a:r>
              <a:rPr lang="fr-FR" dirty="0" smtClean="0"/>
              <a:t> free smart solution </a:t>
            </a:r>
            <a:r>
              <a:rPr lang="fr-FR" dirty="0" err="1" smtClean="0"/>
              <a:t>platform</a:t>
            </a:r>
            <a:r>
              <a:rPr lang="fr-FR" dirty="0" smtClean="0"/>
              <a:t>:</a:t>
            </a:r>
          </a:p>
          <a:p>
            <a:r>
              <a:rPr lang="fr-FR" dirty="0" smtClean="0"/>
              <a:t>   - by </a:t>
            </a:r>
            <a:r>
              <a:rPr lang="fr-FR" dirty="0" err="1" smtClean="0"/>
              <a:t>showing</a:t>
            </a:r>
            <a:r>
              <a:rPr lang="fr-FR" dirty="0" smtClean="0"/>
              <a:t> the </a:t>
            </a:r>
            <a:r>
              <a:rPr lang="fr-FR" dirty="0" err="1" smtClean="0"/>
              <a:t>potential</a:t>
            </a:r>
            <a:r>
              <a:rPr lang="fr-FR" dirty="0" smtClean="0"/>
              <a:t> of </a:t>
            </a:r>
            <a:r>
              <a:rPr lang="fr-FR" dirty="0" err="1" smtClean="0"/>
              <a:t>its</a:t>
            </a:r>
            <a:r>
              <a:rPr lang="fr-FR" dirty="0" smtClean="0"/>
              <a:t> </a:t>
            </a:r>
            <a:r>
              <a:rPr lang="fr-FR" dirty="0" err="1" smtClean="0"/>
              <a:t>interoperable</a:t>
            </a:r>
            <a:r>
              <a:rPr lang="fr-FR" dirty="0" smtClean="0"/>
              <a:t> and </a:t>
            </a:r>
            <a:r>
              <a:rPr lang="fr-FR" dirty="0" err="1" smtClean="0"/>
              <a:t>standardized</a:t>
            </a:r>
            <a:r>
              <a:rPr lang="fr-FR" dirty="0" smtClean="0"/>
              <a:t> interfaces</a:t>
            </a:r>
          </a:p>
          <a:p>
            <a:r>
              <a:rPr lang="fr-FR" dirty="0"/>
              <a:t> </a:t>
            </a:r>
            <a:r>
              <a:rPr lang="fr-FR" dirty="0" smtClean="0"/>
              <a:t>  - by </a:t>
            </a:r>
            <a:r>
              <a:rPr lang="fr-FR" dirty="0" err="1" smtClean="0"/>
              <a:t>demonstrating</a:t>
            </a:r>
            <a:r>
              <a:rPr lang="fr-FR" dirty="0" smtClean="0"/>
              <a:t> a </a:t>
            </a:r>
            <a:r>
              <a:rPr lang="fr-FR" dirty="0" err="1" smtClean="0"/>
              <a:t>series</a:t>
            </a:r>
            <a:r>
              <a:rPr lang="fr-FR" dirty="0" smtClean="0"/>
              <a:t> of </a:t>
            </a:r>
            <a:r>
              <a:rPr lang="fr-FR" dirty="0" err="1" smtClean="0"/>
              <a:t>complementary</a:t>
            </a:r>
            <a:r>
              <a:rPr lang="fr-FR" dirty="0" smtClean="0"/>
              <a:t> and </a:t>
            </a:r>
            <a:r>
              <a:rPr lang="fr-FR" dirty="0" err="1" smtClean="0"/>
              <a:t>exemplary</a:t>
            </a:r>
            <a:r>
              <a:rPr lang="fr-FR" dirty="0" smtClean="0"/>
              <a:t> </a:t>
            </a:r>
            <a:r>
              <a:rPr lang="fr-FR" dirty="0" err="1" smtClean="0"/>
              <a:t>paradigms</a:t>
            </a:r>
            <a:r>
              <a:rPr lang="fr-FR" dirty="0" smtClean="0"/>
              <a:t> (4 DC)</a:t>
            </a:r>
          </a:p>
          <a:p>
            <a:r>
              <a:rPr lang="fr-FR" dirty="0"/>
              <a:t> </a:t>
            </a:r>
            <a:r>
              <a:rPr lang="fr-FR" dirty="0" smtClean="0"/>
              <a:t>  - by </a:t>
            </a:r>
            <a:r>
              <a:rPr lang="fr-FR" dirty="0" err="1" smtClean="0"/>
              <a:t>promoting</a:t>
            </a:r>
            <a:r>
              <a:rPr lang="fr-FR" dirty="0" smtClean="0"/>
              <a:t> an EU and global </a:t>
            </a:r>
            <a:r>
              <a:rPr lang="fr-FR" dirty="0" err="1" smtClean="0"/>
              <a:t>wide</a:t>
            </a:r>
            <a:r>
              <a:rPr lang="fr-FR" dirty="0" smtClean="0"/>
              <a:t> network of </a:t>
            </a:r>
            <a:r>
              <a:rPr lang="fr-FR" dirty="0" err="1" smtClean="0"/>
              <a:t>users</a:t>
            </a:r>
            <a:r>
              <a:rPr lang="fr-FR" dirty="0" smtClean="0"/>
              <a:t> (3DN + </a:t>
            </a:r>
            <a:r>
              <a:rPr lang="fr-FR" dirty="0" err="1" smtClean="0"/>
              <a:t>SMEs</a:t>
            </a:r>
            <a:r>
              <a:rPr lang="fr-FR" dirty="0" smtClean="0"/>
              <a:t> Challenges)</a:t>
            </a:r>
          </a:p>
          <a:p>
            <a:endParaRPr lang="fr-FR" dirty="0" smtClean="0"/>
          </a:p>
          <a:p>
            <a:r>
              <a:rPr lang="fr-FR" i="1" dirty="0" smtClean="0"/>
              <a:t>In fine: </a:t>
            </a:r>
            <a:r>
              <a:rPr lang="fr-FR" dirty="0" err="1" smtClean="0"/>
              <a:t>create</a:t>
            </a:r>
            <a:r>
              <a:rPr lang="fr-FR" dirty="0" smtClean="0"/>
              <a:t> the </a:t>
            </a:r>
            <a:r>
              <a:rPr lang="fr-FR" b="1" dirty="0" smtClean="0"/>
              <a:t>Fiware4Water </a:t>
            </a:r>
            <a:r>
              <a:rPr lang="fr-FR" b="1" dirty="0" err="1" smtClean="0"/>
              <a:t>ecosystem</a:t>
            </a:r>
            <a:r>
              <a:rPr lang="fr-FR" b="1" dirty="0" smtClean="0"/>
              <a:t> </a:t>
            </a:r>
            <a:r>
              <a:rPr lang="fr-FR" dirty="0" smtClean="0"/>
              <a:t>and </a:t>
            </a:r>
            <a:r>
              <a:rPr lang="fr-FR" dirty="0" err="1" smtClean="0"/>
              <a:t>prove</a:t>
            </a:r>
            <a:r>
              <a:rPr lang="fr-FR" dirty="0" smtClean="0"/>
              <a:t> </a:t>
            </a:r>
            <a:r>
              <a:rPr lang="fr-FR" dirty="0" err="1" smtClean="0"/>
              <a:t>its</a:t>
            </a:r>
            <a:r>
              <a:rPr lang="fr-FR" dirty="0" smtClean="0"/>
              <a:t> </a:t>
            </a:r>
            <a:r>
              <a:rPr lang="fr-FR" dirty="0" err="1" smtClean="0"/>
              <a:t>innovative</a:t>
            </a:r>
            <a:r>
              <a:rPr lang="fr-FR" dirty="0" smtClean="0"/>
              <a:t> </a:t>
            </a:r>
            <a:r>
              <a:rPr lang="fr-FR" dirty="0" err="1" smtClean="0"/>
              <a:t>potential</a:t>
            </a:r>
            <a:endParaRPr lang="fr-FR" dirty="0" smtClean="0"/>
          </a:p>
          <a:p>
            <a:r>
              <a:rPr lang="fr-FR" dirty="0" smtClean="0"/>
              <a:t>             (</a:t>
            </a:r>
            <a:r>
              <a:rPr lang="fr-FR" dirty="0" err="1" smtClean="0"/>
              <a:t>technical</a:t>
            </a:r>
            <a:r>
              <a:rPr lang="fr-FR" dirty="0"/>
              <a:t>, social and </a:t>
            </a:r>
            <a:r>
              <a:rPr lang="fr-FR" dirty="0" smtClean="0"/>
              <a:t>business)</a:t>
            </a:r>
            <a:endParaRPr lang="fr-FR" dirty="0"/>
          </a:p>
        </p:txBody>
      </p:sp>
      <p:sp>
        <p:nvSpPr>
          <p:cNvPr id="49" name="Rectangle 45"/>
          <p:cNvSpPr>
            <a:spLocks noChangeArrowheads="1"/>
          </p:cNvSpPr>
          <p:nvPr/>
        </p:nvSpPr>
        <p:spPr bwMode="auto">
          <a:xfrm>
            <a:off x="1382418" y="3399161"/>
            <a:ext cx="6840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2000" dirty="0" err="1" smtClean="0">
                <a:solidFill>
                  <a:srgbClr val="2E74B5"/>
                </a:solidFill>
                <a:latin typeface="Arial" panose="020B0604020202020204" pitchFamily="34" charset="0"/>
                <a:cs typeface="Arial" panose="020B0604020202020204" pitchFamily="34" charset="0"/>
              </a:rPr>
              <a:t>Usefull</a:t>
            </a:r>
            <a:r>
              <a:rPr lang="fr-FR" altLang="fr-FR" sz="2000" dirty="0" smtClean="0">
                <a:solidFill>
                  <a:srgbClr val="2E74B5"/>
                </a:solidFill>
                <a:latin typeface="Arial" panose="020B0604020202020204" pitchFamily="34" charset="0"/>
                <a:cs typeface="Arial" panose="020B0604020202020204" pitchFamily="34" charset="0"/>
              </a:rPr>
              <a:t> for </a:t>
            </a:r>
            <a:r>
              <a:rPr lang="fr-FR" altLang="fr-FR" sz="2000" dirty="0" err="1" smtClean="0">
                <a:solidFill>
                  <a:srgbClr val="2E74B5"/>
                </a:solidFill>
                <a:latin typeface="Arial" panose="020B0604020202020204" pitchFamily="34" charset="0"/>
                <a:cs typeface="Arial" panose="020B0604020202020204" pitchFamily="34" charset="0"/>
              </a:rPr>
              <a:t>who</a:t>
            </a:r>
            <a:r>
              <a:rPr lang="fr-FR" altLang="fr-FR" sz="2000" dirty="0" smtClean="0">
                <a:solidFill>
                  <a:srgbClr val="2E74B5"/>
                </a:solidFill>
                <a:latin typeface="Arial" panose="020B0604020202020204" pitchFamily="34" charset="0"/>
                <a:cs typeface="Arial" panose="020B0604020202020204" pitchFamily="34" charset="0"/>
              </a:rPr>
              <a:t>?</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0" name="ZoneTexte 49"/>
          <p:cNvSpPr txBox="1"/>
          <p:nvPr/>
        </p:nvSpPr>
        <p:spPr>
          <a:xfrm>
            <a:off x="1084263" y="3810136"/>
            <a:ext cx="8530254" cy="646331"/>
          </a:xfrm>
          <a:prstGeom prst="rect">
            <a:avLst/>
          </a:prstGeom>
          <a:noFill/>
        </p:spPr>
        <p:txBody>
          <a:bodyPr wrap="square" rtlCol="0">
            <a:spAutoFit/>
          </a:bodyPr>
          <a:lstStyle/>
          <a:p>
            <a:r>
              <a:rPr lang="fr-FR" dirty="0" smtClean="0"/>
              <a:t>- Wat. </a:t>
            </a:r>
            <a:r>
              <a:rPr lang="fr-FR" dirty="0" err="1" smtClean="0"/>
              <a:t>sector</a:t>
            </a:r>
            <a:r>
              <a:rPr lang="fr-FR" dirty="0" smtClean="0"/>
              <a:t> end-</a:t>
            </a:r>
            <a:r>
              <a:rPr lang="fr-FR" dirty="0" err="1" smtClean="0"/>
              <a:t>users</a:t>
            </a:r>
            <a:r>
              <a:rPr lang="fr-FR" dirty="0" smtClean="0"/>
              <a:t>: </a:t>
            </a:r>
            <a:r>
              <a:rPr lang="fr-FR" dirty="0" err="1" smtClean="0"/>
              <a:t>cities</a:t>
            </a:r>
            <a:r>
              <a:rPr lang="fr-FR" dirty="0" smtClean="0"/>
              <a:t>, </a:t>
            </a:r>
            <a:r>
              <a:rPr lang="fr-FR" dirty="0" err="1" smtClean="0"/>
              <a:t>wat</a:t>
            </a:r>
            <a:r>
              <a:rPr lang="fr-FR" dirty="0" smtClean="0"/>
              <a:t>. utilities, </a:t>
            </a:r>
            <a:r>
              <a:rPr lang="fr-FR" dirty="0" err="1" smtClean="0"/>
              <a:t>wat</a:t>
            </a:r>
            <a:r>
              <a:rPr lang="fr-FR" dirty="0" smtClean="0"/>
              <a:t>. </a:t>
            </a:r>
            <a:r>
              <a:rPr lang="fr-FR" dirty="0" err="1" smtClean="0"/>
              <a:t>authorities</a:t>
            </a:r>
            <a:r>
              <a:rPr lang="fr-FR" dirty="0" smtClean="0"/>
              <a:t>, </a:t>
            </a:r>
            <a:r>
              <a:rPr lang="fr-FR" dirty="0" err="1" smtClean="0"/>
              <a:t>citizens</a:t>
            </a:r>
            <a:r>
              <a:rPr lang="fr-FR" dirty="0" smtClean="0"/>
              <a:t> and </a:t>
            </a:r>
            <a:r>
              <a:rPr lang="fr-FR" dirty="0" err="1" smtClean="0"/>
              <a:t>consumers</a:t>
            </a:r>
            <a:endParaRPr lang="fr-FR" dirty="0" smtClean="0"/>
          </a:p>
          <a:p>
            <a:r>
              <a:rPr lang="fr-FR" dirty="0" smtClean="0"/>
              <a:t>- Solutions providers: </a:t>
            </a:r>
            <a:r>
              <a:rPr lang="fr-FR" dirty="0" err="1" smtClean="0"/>
              <a:t>private</a:t>
            </a:r>
            <a:r>
              <a:rPr lang="fr-FR" dirty="0" smtClean="0"/>
              <a:t> utilities, </a:t>
            </a:r>
            <a:r>
              <a:rPr lang="fr-FR" dirty="0" err="1" smtClean="0"/>
              <a:t>SMEs</a:t>
            </a:r>
            <a:r>
              <a:rPr lang="fr-FR" dirty="0" smtClean="0"/>
              <a:t>, </a:t>
            </a:r>
            <a:r>
              <a:rPr lang="fr-FR" dirty="0" err="1" smtClean="0"/>
              <a:t>developers</a:t>
            </a:r>
            <a:endParaRPr lang="fr-FR" dirty="0" smtClean="0"/>
          </a:p>
        </p:txBody>
      </p:sp>
      <p:sp>
        <p:nvSpPr>
          <p:cNvPr id="51" name="ZoneTexte 50"/>
          <p:cNvSpPr txBox="1"/>
          <p:nvPr/>
        </p:nvSpPr>
        <p:spPr>
          <a:xfrm>
            <a:off x="1440575" y="5003839"/>
            <a:ext cx="7607197" cy="1477328"/>
          </a:xfrm>
          <a:prstGeom prst="rect">
            <a:avLst/>
          </a:prstGeom>
          <a:noFill/>
        </p:spPr>
        <p:txBody>
          <a:bodyPr wrap="square" rtlCol="0">
            <a:spAutoFit/>
          </a:bodyPr>
          <a:lstStyle/>
          <a:p>
            <a:r>
              <a:rPr lang="fr-FR" dirty="0" smtClean="0"/>
              <a:t>-</a:t>
            </a:r>
            <a:r>
              <a:rPr lang="fr-FR" dirty="0"/>
              <a:t> </a:t>
            </a:r>
            <a:r>
              <a:rPr lang="fr-FR" dirty="0" err="1" smtClean="0"/>
              <a:t>Modular</a:t>
            </a:r>
            <a:r>
              <a:rPr lang="fr-FR" dirty="0" smtClean="0"/>
              <a:t> and open APIs </a:t>
            </a:r>
            <a:r>
              <a:rPr lang="fr-FR" dirty="0" err="1" smtClean="0"/>
              <a:t>will</a:t>
            </a:r>
            <a:r>
              <a:rPr lang="fr-FR" dirty="0" smtClean="0"/>
              <a:t> </a:t>
            </a:r>
            <a:r>
              <a:rPr lang="fr-FR" dirty="0" err="1" smtClean="0"/>
              <a:t>be</a:t>
            </a:r>
            <a:r>
              <a:rPr lang="fr-FR" dirty="0" smtClean="0"/>
              <a:t> </a:t>
            </a:r>
            <a:r>
              <a:rPr lang="fr-FR" dirty="0" err="1" smtClean="0"/>
              <a:t>built</a:t>
            </a:r>
            <a:r>
              <a:rPr lang="fr-FR" dirty="0" smtClean="0"/>
              <a:t> to </a:t>
            </a:r>
            <a:r>
              <a:rPr lang="fr-FR" dirty="0" err="1" smtClean="0"/>
              <a:t>address</a:t>
            </a:r>
            <a:r>
              <a:rPr lang="fr-FR" dirty="0" smtClean="0"/>
              <a:t> water management challenges, </a:t>
            </a:r>
            <a:r>
              <a:rPr lang="fr-FR" dirty="0" err="1" smtClean="0"/>
              <a:t>with</a:t>
            </a:r>
            <a:r>
              <a:rPr lang="fr-FR" dirty="0" smtClean="0"/>
              <a:t> a </a:t>
            </a:r>
            <a:r>
              <a:rPr lang="fr-FR" dirty="0" err="1" smtClean="0"/>
              <a:t>seamless</a:t>
            </a:r>
            <a:r>
              <a:rPr lang="fr-FR" dirty="0" smtClean="0"/>
              <a:t> </a:t>
            </a:r>
            <a:r>
              <a:rPr lang="fr-FR" dirty="0" err="1" smtClean="0"/>
              <a:t>integration</a:t>
            </a:r>
            <a:r>
              <a:rPr lang="fr-FR" dirty="0" smtClean="0"/>
              <a:t> </a:t>
            </a:r>
            <a:r>
              <a:rPr lang="fr-FR" dirty="0" err="1" smtClean="0"/>
              <a:t>with</a:t>
            </a:r>
            <a:r>
              <a:rPr lang="fr-FR" dirty="0" smtClean="0"/>
              <a:t> </a:t>
            </a:r>
            <a:r>
              <a:rPr lang="fr-FR" dirty="0" err="1" smtClean="0"/>
              <a:t>existing</a:t>
            </a:r>
            <a:r>
              <a:rPr lang="fr-FR" dirty="0" smtClean="0"/>
              <a:t> </a:t>
            </a:r>
            <a:r>
              <a:rPr lang="fr-FR" dirty="0" err="1" smtClean="0"/>
              <a:t>legacy</a:t>
            </a:r>
            <a:r>
              <a:rPr lang="fr-FR" dirty="0" smtClean="0"/>
              <a:t> </a:t>
            </a:r>
            <a:r>
              <a:rPr lang="fr-FR" dirty="0" err="1" smtClean="0"/>
              <a:t>systems</a:t>
            </a:r>
            <a:endParaRPr lang="fr-FR" dirty="0" smtClean="0"/>
          </a:p>
          <a:p>
            <a:r>
              <a:rPr lang="fr-FR" dirty="0"/>
              <a:t> </a:t>
            </a:r>
            <a:r>
              <a:rPr lang="fr-FR" dirty="0" smtClean="0"/>
              <a:t>  - Technologies </a:t>
            </a:r>
            <a:r>
              <a:rPr lang="fr-FR" dirty="0" err="1" smtClean="0"/>
              <a:t>will</a:t>
            </a:r>
            <a:r>
              <a:rPr lang="fr-FR" dirty="0" smtClean="0"/>
              <a:t> </a:t>
            </a:r>
            <a:r>
              <a:rPr lang="fr-FR" dirty="0" err="1" smtClean="0"/>
              <a:t>be</a:t>
            </a:r>
            <a:r>
              <a:rPr lang="fr-FR" dirty="0" smtClean="0"/>
              <a:t> </a:t>
            </a:r>
            <a:r>
              <a:rPr lang="fr-FR" dirty="0" err="1" smtClean="0"/>
              <a:t>dev</a:t>
            </a:r>
            <a:r>
              <a:rPr lang="fr-FR" dirty="0" smtClean="0"/>
              <a:t>., </a:t>
            </a:r>
            <a:r>
              <a:rPr lang="fr-FR" dirty="0" err="1" smtClean="0"/>
              <a:t>tested</a:t>
            </a:r>
            <a:r>
              <a:rPr lang="fr-FR" dirty="0" smtClean="0"/>
              <a:t> and </a:t>
            </a:r>
            <a:r>
              <a:rPr lang="fr-FR" dirty="0" err="1" smtClean="0"/>
              <a:t>deployed</a:t>
            </a:r>
            <a:r>
              <a:rPr lang="fr-FR" dirty="0" smtClean="0"/>
              <a:t> (</a:t>
            </a:r>
            <a:r>
              <a:rPr lang="fr-FR" dirty="0" err="1" smtClean="0"/>
              <a:t>multiparameter</a:t>
            </a:r>
            <a:r>
              <a:rPr lang="fr-FR" dirty="0" smtClean="0"/>
              <a:t> </a:t>
            </a:r>
            <a:r>
              <a:rPr lang="fr-FR" dirty="0" err="1" smtClean="0"/>
              <a:t>sensors</a:t>
            </a:r>
            <a:r>
              <a:rPr lang="fr-FR" dirty="0" smtClean="0"/>
              <a:t>)</a:t>
            </a:r>
          </a:p>
          <a:p>
            <a:r>
              <a:rPr lang="fr-FR" dirty="0" smtClean="0"/>
              <a:t>          - A </a:t>
            </a:r>
            <a:r>
              <a:rPr lang="fr-FR" dirty="0" err="1" smtClean="0"/>
              <a:t>community</a:t>
            </a:r>
            <a:r>
              <a:rPr lang="fr-FR" dirty="0" smtClean="0"/>
              <a:t> of </a:t>
            </a:r>
            <a:r>
              <a:rPr lang="fr-FR" dirty="0" err="1" smtClean="0"/>
              <a:t>adopters</a:t>
            </a:r>
            <a:r>
              <a:rPr lang="fr-FR" dirty="0" smtClean="0"/>
              <a:t> </a:t>
            </a:r>
            <a:r>
              <a:rPr lang="fr-FR" dirty="0" err="1" smtClean="0"/>
              <a:t>will</a:t>
            </a:r>
            <a:r>
              <a:rPr lang="fr-FR" dirty="0" smtClean="0"/>
              <a:t> </a:t>
            </a:r>
            <a:r>
              <a:rPr lang="fr-FR" dirty="0" err="1" smtClean="0"/>
              <a:t>be</a:t>
            </a:r>
            <a:r>
              <a:rPr lang="fr-FR" dirty="0" smtClean="0"/>
              <a:t> </a:t>
            </a:r>
            <a:r>
              <a:rPr lang="fr-FR" dirty="0" err="1" smtClean="0"/>
              <a:t>created</a:t>
            </a:r>
            <a:r>
              <a:rPr lang="fr-FR" dirty="0" smtClean="0"/>
              <a:t>  </a:t>
            </a:r>
          </a:p>
          <a:p>
            <a:r>
              <a:rPr lang="fr-FR" dirty="0" smtClean="0"/>
              <a:t>                    - The </a:t>
            </a:r>
            <a:r>
              <a:rPr lang="fr-FR" dirty="0" err="1" smtClean="0"/>
              <a:t>potential</a:t>
            </a:r>
            <a:r>
              <a:rPr lang="fr-FR" dirty="0" smtClean="0"/>
              <a:t> of the Fiware4Water solution </a:t>
            </a:r>
            <a:r>
              <a:rPr lang="fr-FR" dirty="0" err="1" smtClean="0"/>
              <a:t>will</a:t>
            </a:r>
            <a:r>
              <a:rPr lang="fr-FR" dirty="0" smtClean="0"/>
              <a:t> </a:t>
            </a:r>
            <a:r>
              <a:rPr lang="fr-FR" dirty="0" err="1" smtClean="0"/>
              <a:t>be</a:t>
            </a:r>
            <a:r>
              <a:rPr lang="fr-FR" dirty="0" smtClean="0"/>
              <a:t> </a:t>
            </a:r>
            <a:r>
              <a:rPr lang="fr-FR" dirty="0" err="1" smtClean="0"/>
              <a:t>showcased</a:t>
            </a:r>
            <a:endParaRPr lang="fr-FR" dirty="0" smtClean="0"/>
          </a:p>
        </p:txBody>
      </p:sp>
      <p:sp>
        <p:nvSpPr>
          <p:cNvPr id="74" name="Rectangle 73"/>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ZoneTexte 84"/>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87" name="ZoneTexte 86"/>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88" name="ZoneTexte 87"/>
          <p:cNvSpPr txBox="1"/>
          <p:nvPr/>
        </p:nvSpPr>
        <p:spPr>
          <a:xfrm>
            <a:off x="11512" y="3724487"/>
            <a:ext cx="1061049" cy="523220"/>
          </a:xfrm>
          <a:prstGeom prst="rect">
            <a:avLst/>
          </a:prstGeom>
          <a:noFill/>
        </p:spPr>
        <p:txBody>
          <a:bodyPr wrap="square" rtlCol="0">
            <a:spAutoFit/>
          </a:bodyPr>
          <a:lstStyle/>
          <a:p>
            <a:r>
              <a:rPr lang="fr-FR" sz="1400" dirty="0" smtClean="0">
                <a:solidFill>
                  <a:srgbClr val="89C040"/>
                </a:solidFill>
              </a:rPr>
              <a:t>4 </a:t>
            </a:r>
            <a:r>
              <a:rPr lang="fr-FR" sz="1400" dirty="0" err="1" smtClean="0">
                <a:solidFill>
                  <a:srgbClr val="89C040"/>
                </a:solidFill>
              </a:rPr>
              <a:t>Demo</a:t>
            </a:r>
            <a:r>
              <a:rPr lang="fr-FR" sz="1400" dirty="0" smtClean="0">
                <a:solidFill>
                  <a:srgbClr val="89C040"/>
                </a:solidFill>
              </a:rPr>
              <a:t> Cases</a:t>
            </a:r>
            <a:endParaRPr lang="fr-FR" sz="1400" dirty="0">
              <a:solidFill>
                <a:srgbClr val="89C040"/>
              </a:solidFill>
            </a:endParaRPr>
          </a:p>
        </p:txBody>
      </p:sp>
      <p:sp>
        <p:nvSpPr>
          <p:cNvPr id="89" name="ZoneTexte 88"/>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90" name="ZoneTexte 89"/>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91" name="Rectangle 90"/>
          <p:cNvSpPr/>
          <p:nvPr/>
        </p:nvSpPr>
        <p:spPr>
          <a:xfrm>
            <a:off x="2197" y="144471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ZoneTexte 91"/>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93" name="Espace réservé du numéro de diapositive 2"/>
          <p:cNvSpPr>
            <a:spLocks noGrp="1"/>
          </p:cNvSpPr>
          <p:nvPr>
            <p:ph type="sldNum" sz="quarter" idx="12"/>
          </p:nvPr>
        </p:nvSpPr>
        <p:spPr>
          <a:xfrm>
            <a:off x="322437" y="6398173"/>
            <a:ext cx="294376" cy="365125"/>
          </a:xfrm>
        </p:spPr>
        <p:txBody>
          <a:bodyPr/>
          <a:lstStyle/>
          <a:p>
            <a:fld id="{331E230E-F1F5-4085-B916-EDCF92F598E1}" type="slidenum">
              <a:rPr lang="fr-FR"/>
              <a:t>4</a:t>
            </a:fld>
            <a:endParaRPr lang="fr-FR" dirty="0"/>
          </a:p>
        </p:txBody>
      </p:sp>
      <p:sp>
        <p:nvSpPr>
          <p:cNvPr id="94" name="ZoneTexte 93"/>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95" name="ZoneTexte 94"/>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86" name="ZoneTexte 85"/>
          <p:cNvSpPr txBox="1"/>
          <p:nvPr/>
        </p:nvSpPr>
        <p:spPr>
          <a:xfrm>
            <a:off x="5236" y="1498779"/>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Main Objectives</a:t>
            </a:r>
          </a:p>
        </p:txBody>
      </p:sp>
    </p:spTree>
    <p:extLst>
      <p:ext uri="{BB962C8B-B14F-4D97-AF65-F5344CB8AC3E}">
        <p14:creationId xmlns:p14="http://schemas.microsoft.com/office/powerpoint/2010/main" val="247636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i="0" u="none" strike="noStrike" baseline="0" dirty="0" smtClean="0">
                <a:solidFill>
                  <a:srgbClr val="1F3864"/>
                </a:solidFill>
                <a:latin typeface="Calibri-Bold"/>
              </a:rPr>
              <a:t>What is</a:t>
            </a:r>
            <a:r>
              <a:rPr lang="en-US" sz="2800" b="1" i="0" u="none" strike="noStrike" dirty="0" smtClean="0">
                <a:solidFill>
                  <a:srgbClr val="1F3864"/>
                </a:solidFill>
                <a:latin typeface="Calibri-Bold"/>
              </a:rPr>
              <a:t> FIWARE?</a:t>
            </a:r>
            <a:endParaRPr lang="en-US" sz="2800" b="1" i="0" u="none" strike="noStrike" baseline="0" dirty="0" smtClean="0">
              <a:solidFill>
                <a:srgbClr val="1F3864"/>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6" name="Table 4">
            <a:extLst>
              <a:ext uri="{FF2B5EF4-FFF2-40B4-BE49-F238E27FC236}">
                <a16:creationId xmlns="" xmlns:a16="http://schemas.microsoft.com/office/drawing/2014/main" id="{E3745EF9-3254-9347-B0B0-DD91E73B827F}"/>
              </a:ext>
            </a:extLst>
          </p:cNvPr>
          <p:cNvGraphicFramePr>
            <a:graphicFrameLocks noGrp="1"/>
          </p:cNvGraphicFramePr>
          <p:nvPr>
            <p:extLst>
              <p:ext uri="{D42A27DB-BD31-4B8C-83A1-F6EECF244321}">
                <p14:modId xmlns:p14="http://schemas.microsoft.com/office/powerpoint/2010/main" val="2496557653"/>
              </p:ext>
            </p:extLst>
          </p:nvPr>
        </p:nvGraphicFramePr>
        <p:xfrm>
          <a:off x="1246691" y="1839072"/>
          <a:ext cx="7778904" cy="4384626"/>
        </p:xfrm>
        <a:graphic>
          <a:graphicData uri="http://schemas.openxmlformats.org/drawingml/2006/table">
            <a:tbl>
              <a:tblPr firstRow="1" bandRow="1">
                <a:tableStyleId>{22838BEF-8BB2-4498-84A7-C5851F593DF1}</a:tableStyleId>
              </a:tblPr>
              <a:tblGrid>
                <a:gridCol w="3384458">
                  <a:extLst>
                    <a:ext uri="{9D8B030D-6E8A-4147-A177-3AD203B41FA5}">
                      <a16:colId xmlns="" xmlns:a16="http://schemas.microsoft.com/office/drawing/2014/main" val="381349526"/>
                    </a:ext>
                  </a:extLst>
                </a:gridCol>
                <a:gridCol w="4394446">
                  <a:extLst>
                    <a:ext uri="{9D8B030D-6E8A-4147-A177-3AD203B41FA5}">
                      <a16:colId xmlns="" xmlns:a16="http://schemas.microsoft.com/office/drawing/2014/main" val="1596145479"/>
                    </a:ext>
                  </a:extLst>
                </a:gridCol>
              </a:tblGrid>
              <a:tr h="848946">
                <a:tc>
                  <a:txBody>
                    <a:bodyPr/>
                    <a:lstStyle/>
                    <a:p>
                      <a:pPr marL="0" marR="0" lvl="0" indent="0" algn="l" defTabSz="536472"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Technology</a:t>
                      </a:r>
                      <a:r>
                        <a:rPr lang="en-US" sz="1400" dirty="0">
                          <a:latin typeface="Arial" panose="020B0604020202020204" pitchFamily="34" charset="0"/>
                          <a:cs typeface="Arial" panose="020B0604020202020204" pitchFamily="34" charset="0"/>
                        </a:rPr>
                        <a:t> </a:t>
                      </a:r>
                      <a:r>
                        <a:rPr lang="en-US" sz="1400" b="0" dirty="0" smtClean="0">
                          <a:latin typeface="Arial" panose="020B0604020202020204" pitchFamily="34" charset="0"/>
                          <a:cs typeface="Arial" panose="020B0604020202020204" pitchFamily="34" charset="0"/>
                        </a:rPr>
                        <a:t>that </a:t>
                      </a:r>
                      <a:r>
                        <a:rPr lang="en-US" sz="1400" b="0" dirty="0">
                          <a:latin typeface="Arial" panose="020B0604020202020204" pitchFamily="34" charset="0"/>
                          <a:cs typeface="Arial" panose="020B0604020202020204" pitchFamily="34" charset="0"/>
                        </a:rPr>
                        <a:t>is free, </a:t>
                      </a:r>
                      <a:r>
                        <a:rPr lang="en-US" sz="1400" b="0" dirty="0" smtClean="0">
                          <a:latin typeface="Arial" panose="020B0604020202020204" pitchFamily="34" charset="0"/>
                          <a:cs typeface="Arial" panose="020B0604020202020204" pitchFamily="34" charset="0"/>
                        </a:rPr>
                        <a:t>for all</a:t>
                      </a:r>
                      <a:r>
                        <a:rPr lang="en-US" sz="1400" b="0" baseline="0" dirty="0" smtClean="0">
                          <a:latin typeface="Arial" panose="020B0604020202020204" pitchFamily="34" charset="0"/>
                          <a:cs typeface="Arial" panose="020B0604020202020204" pitchFamily="34" charset="0"/>
                        </a:rPr>
                        <a:t> and</a:t>
                      </a:r>
                      <a:r>
                        <a:rPr lang="en-US" sz="1400" b="0" dirty="0" smtClean="0">
                          <a:latin typeface="Arial" panose="020B0604020202020204" pitchFamily="34" charset="0"/>
                          <a:cs typeface="Arial" panose="020B0604020202020204" pitchFamily="34" charset="0"/>
                        </a:rPr>
                        <a:t> ever</a:t>
                      </a: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600" b="0" dirty="0" smtClean="0">
                        <a:latin typeface="Arial" panose="020B0604020202020204" pitchFamily="34" charset="0"/>
                        <a:cs typeface="Arial" panose="020B0604020202020204" pitchFamily="34" charset="0"/>
                      </a:endParaRP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600" b="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DF9"/>
                    </a:solidFill>
                  </a:tcPr>
                </a:tc>
                <a:tc>
                  <a:txBody>
                    <a:bodyPr/>
                    <a:lstStyle/>
                    <a:p>
                      <a:pPr marL="0" indent="0">
                        <a:buFont typeface="Arial" panose="020B0604020202020204" pitchFamily="34" charset="0"/>
                        <a:buNone/>
                      </a:pPr>
                      <a:r>
                        <a:rPr lang="en-US" sz="1200" b="0" dirty="0">
                          <a:latin typeface="Arial" panose="020B0604020202020204" pitchFamily="34" charset="0"/>
                          <a:cs typeface="Arial" panose="020B0604020202020204" pitchFamily="34" charset="0"/>
                        </a:rPr>
                        <a:t>Curated framework of open source components</a:t>
                      </a:r>
                    </a:p>
                    <a:p>
                      <a:pPr marL="0" indent="0">
                        <a:buFont typeface="Arial" panose="020B0604020202020204" pitchFamily="34" charset="0"/>
                        <a:buNone/>
                      </a:pPr>
                      <a:r>
                        <a:rPr lang="en-US" sz="1200" b="0" dirty="0">
                          <a:latin typeface="Arial" panose="020B0604020202020204" pitchFamily="34" charset="0"/>
                          <a:cs typeface="Arial" panose="020B0604020202020204" pitchFamily="34" charset="0"/>
                        </a:rPr>
                        <a:t>Royalty-free Common Information Models</a:t>
                      </a:r>
                    </a:p>
                    <a:p>
                      <a:pPr marL="0" indent="0">
                        <a:buFont typeface="Arial" panose="020B0604020202020204" pitchFamily="34" charset="0"/>
                        <a:buNone/>
                      </a:pPr>
                      <a:r>
                        <a:rPr lang="en-US" sz="1200" b="0" dirty="0">
                          <a:latin typeface="Arial" panose="020B0604020202020204" pitchFamily="34" charset="0"/>
                          <a:cs typeface="Arial" panose="020B0604020202020204" pitchFamily="34" charset="0"/>
                        </a:rPr>
                        <a:t>Inclusive approach, lowering barriers to contribution</a:t>
                      </a:r>
                    </a:p>
                    <a:p>
                      <a:pPr marL="0" indent="0">
                        <a:buFont typeface="Arial" panose="020B0604020202020204" pitchFamily="34" charset="0"/>
                        <a:buNone/>
                      </a:pPr>
                      <a:r>
                        <a:rPr lang="en-US" sz="1200" b="0" dirty="0">
                          <a:latin typeface="Arial" panose="020B0604020202020204" pitchFamily="34" charset="0"/>
                          <a:cs typeface="Arial" panose="020B0604020202020204" pitchFamily="34" charset="0"/>
                        </a:rPr>
                        <a:t>Compelling Roadmap (blockchain, AI, robotics, …)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DF9"/>
                    </a:solidFill>
                  </a:tcPr>
                </a:tc>
                <a:extLst>
                  <a:ext uri="{0D108BD9-81ED-4DB2-BD59-A6C34878D82A}">
                    <a16:rowId xmlns="" xmlns:a16="http://schemas.microsoft.com/office/drawing/2014/main" val="1609762680"/>
                  </a:ext>
                </a:extLst>
              </a:tr>
              <a:tr h="848946">
                <a:tc>
                  <a:txBody>
                    <a:bodyPr/>
                    <a:lstStyle/>
                    <a:p>
                      <a:pPr marL="0" marR="0" lvl="0" indent="0" algn="l" defTabSz="536472"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 growing </a:t>
                      </a:r>
                      <a:r>
                        <a:rPr lang="en-US" sz="1400" b="1" dirty="0">
                          <a:latin typeface="Arial" panose="020B0604020202020204" pitchFamily="34" charset="0"/>
                          <a:cs typeface="Arial" panose="020B0604020202020204" pitchFamily="34" charset="0"/>
                        </a:rPr>
                        <a:t>Ecosystem</a:t>
                      </a:r>
                      <a:r>
                        <a:rPr lang="en-US" sz="1400" dirty="0">
                          <a:latin typeface="Arial" panose="020B0604020202020204" pitchFamily="34" charset="0"/>
                          <a:cs typeface="Arial" panose="020B0604020202020204" pitchFamily="34" charset="0"/>
                        </a:rPr>
                        <a:t> around the </a:t>
                      </a:r>
                      <a:r>
                        <a:rPr lang="en-US" sz="1400" dirty="0" smtClean="0">
                          <a:latin typeface="Arial" panose="020B0604020202020204" pitchFamily="34" charset="0"/>
                          <a:cs typeface="Arial" panose="020B0604020202020204" pitchFamily="34" charset="0"/>
                        </a:rPr>
                        <a:t>technology</a:t>
                      </a: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400" dirty="0" smtClean="0">
                        <a:latin typeface="Arial" panose="020B0604020202020204" pitchFamily="34" charset="0"/>
                        <a:cs typeface="Arial" panose="020B0604020202020204" pitchFamily="34" charset="0"/>
                      </a:endParaRP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600" dirty="0" smtClean="0">
                        <a:latin typeface="Arial" panose="020B0604020202020204" pitchFamily="34" charset="0"/>
                        <a:cs typeface="Arial" panose="020B0604020202020204" pitchFamily="34" charset="0"/>
                      </a:endParaRP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ED"/>
                    </a:solidFill>
                  </a:tcPr>
                </a:tc>
                <a:tc>
                  <a:txBody>
                    <a:bodyPr/>
                    <a:lstStyle/>
                    <a:p>
                      <a:pPr marL="0" indent="0">
                        <a:buFont typeface="Arial" panose="020B0604020202020204" pitchFamily="34" charset="0"/>
                        <a:buNone/>
                      </a:pPr>
                      <a:r>
                        <a:rPr lang="en-US" sz="1200" b="0" kern="1200" dirty="0">
                          <a:solidFill>
                            <a:schemeClr val="dk1"/>
                          </a:solidFill>
                          <a:latin typeface="Arial" panose="020B0604020202020204" pitchFamily="34" charset="0"/>
                          <a:ea typeface="+mn-ea"/>
                          <a:cs typeface="Arial" panose="020B0604020202020204" pitchFamily="34" charset="0"/>
                        </a:rPr>
                        <a:t>“Powered by FIWARE” Solutions and Platforms</a:t>
                      </a:r>
                    </a:p>
                    <a:p>
                      <a:pPr marL="0" indent="0">
                        <a:buFont typeface="Arial" panose="020B0604020202020204" pitchFamily="34" charset="0"/>
                        <a:buNone/>
                      </a:pPr>
                      <a:r>
                        <a:rPr lang="en-US" sz="1200" b="0" kern="1200" dirty="0">
                          <a:solidFill>
                            <a:schemeClr val="dk1"/>
                          </a:solidFill>
                          <a:latin typeface="Arial" panose="020B0604020202020204" pitchFamily="34" charset="0"/>
                          <a:ea typeface="+mn-ea"/>
                          <a:cs typeface="Arial" panose="020B0604020202020204" pitchFamily="34" charset="0"/>
                        </a:rPr>
                        <a:t>“FIWARE-ready” Systems, IoT Devices</a:t>
                      </a:r>
                    </a:p>
                    <a:p>
                      <a:pPr marL="0" indent="0">
                        <a:buFont typeface="Arial" panose="020B0604020202020204" pitchFamily="34" charset="0"/>
                        <a:buNone/>
                      </a:pPr>
                      <a:r>
                        <a:rPr lang="en-US" sz="1200" b="0" kern="1200" dirty="0">
                          <a:solidFill>
                            <a:schemeClr val="dk1"/>
                          </a:solidFill>
                          <a:latin typeface="Arial" panose="020B0604020202020204" pitchFamily="34" charset="0"/>
                          <a:ea typeface="+mn-ea"/>
                          <a:cs typeface="Arial" panose="020B0604020202020204" pitchFamily="34" charset="0"/>
                        </a:rPr>
                        <a:t>FIWARE Services (consultancy, training, integration, support)</a:t>
                      </a:r>
                    </a:p>
                    <a:p>
                      <a:pPr marL="0" indent="0">
                        <a:buFont typeface="Arial" panose="020B0604020202020204" pitchFamily="34" charset="0"/>
                        <a:buNone/>
                      </a:pPr>
                      <a:r>
                        <a:rPr lang="en-US" sz="1200" b="0" kern="1200" dirty="0">
                          <a:solidFill>
                            <a:schemeClr val="dk1"/>
                          </a:solidFill>
                          <a:latin typeface="Arial" panose="020B0604020202020204" pitchFamily="34" charset="0"/>
                          <a:ea typeface="+mn-ea"/>
                          <a:cs typeface="Arial" panose="020B0604020202020204" pitchFamily="34" charset="0"/>
                        </a:rPr>
                        <a:t>FIWARE Marketplace website publishing validated offerings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4F9ED"/>
                    </a:solidFill>
                  </a:tcPr>
                </a:tc>
                <a:extLst>
                  <a:ext uri="{0D108BD9-81ED-4DB2-BD59-A6C34878D82A}">
                    <a16:rowId xmlns="" xmlns:a16="http://schemas.microsoft.com/office/drawing/2014/main" val="917049135"/>
                  </a:ext>
                </a:extLst>
              </a:tr>
              <a:tr h="848946">
                <a:tc>
                  <a:txBody>
                    <a:bodyPr/>
                    <a:lstStyle/>
                    <a:p>
                      <a:pPr marL="0" marR="0" lvl="0" indent="0" algn="l" defTabSz="536472"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A </a:t>
                      </a:r>
                      <a:r>
                        <a:rPr lang="en-US" sz="1400" b="1" dirty="0">
                          <a:latin typeface="Arial" panose="020B0604020202020204" pitchFamily="34" charset="0"/>
                          <a:cs typeface="Arial" panose="020B0604020202020204" pitchFamily="34" charset="0"/>
                        </a:rPr>
                        <a:t>Community </a:t>
                      </a:r>
                      <a:r>
                        <a:rPr lang="en-US" sz="1400" dirty="0">
                          <a:latin typeface="Arial" panose="020B0604020202020204" pitchFamily="34" charset="0"/>
                          <a:cs typeface="Arial" panose="020B0604020202020204" pitchFamily="34" charset="0"/>
                        </a:rPr>
                        <a:t>engaged in the </a:t>
                      </a:r>
                      <a:r>
                        <a:rPr lang="en-US" sz="1400" dirty="0" smtClean="0">
                          <a:latin typeface="Arial" panose="020B0604020202020204" pitchFamily="34" charset="0"/>
                          <a:cs typeface="Arial" panose="020B0604020202020204" pitchFamily="34" charset="0"/>
                        </a:rPr>
                        <a:t>success</a:t>
                      </a: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600" dirty="0" smtClean="0">
                        <a:latin typeface="Arial" panose="020B0604020202020204" pitchFamily="34" charset="0"/>
                        <a:cs typeface="Arial" panose="020B0604020202020204" pitchFamily="34" charset="0"/>
                      </a:endParaRP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600" dirty="0" smtClean="0">
                        <a:latin typeface="Arial" panose="020B0604020202020204" pitchFamily="34" charset="0"/>
                        <a:cs typeface="Arial" panose="020B0604020202020204" pitchFamily="34" charset="0"/>
                      </a:endParaRP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600" dirty="0" smtClean="0">
                        <a:latin typeface="Arial" panose="020B0604020202020204" pitchFamily="34" charset="0"/>
                        <a:cs typeface="Arial" panose="020B0604020202020204" pitchFamily="34" charset="0"/>
                      </a:endParaRP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EECA"/>
                    </a:solidFill>
                  </a:tcPr>
                </a:tc>
                <a:tc>
                  <a:txBody>
                    <a:bodyPr/>
                    <a:lstStyle/>
                    <a:p>
                      <a:pPr marL="0" indent="0">
                        <a:buFont typeface="Arial" panose="020B0604020202020204" pitchFamily="34" charset="0"/>
                        <a:buNone/>
                      </a:pPr>
                      <a:r>
                        <a:rPr lang="en-US" sz="1200" b="0" kern="1200" dirty="0">
                          <a:solidFill>
                            <a:schemeClr val="dk1"/>
                          </a:solidFill>
                          <a:latin typeface="Arial" panose="020B0604020202020204" pitchFamily="34" charset="0"/>
                          <a:ea typeface="+mn-ea"/>
                          <a:cs typeface="Arial" panose="020B0604020202020204" pitchFamily="34" charset="0"/>
                        </a:rPr>
                        <a:t>Board of Directors (</a:t>
                      </a:r>
                      <a:r>
                        <a:rPr lang="en-US" sz="1200" b="0" kern="1200" dirty="0" err="1">
                          <a:solidFill>
                            <a:schemeClr val="dk1"/>
                          </a:solidFill>
                          <a:latin typeface="Arial" panose="020B0604020202020204" pitchFamily="34" charset="0"/>
                          <a:ea typeface="+mn-ea"/>
                          <a:cs typeface="Arial" panose="020B0604020202020204" pitchFamily="34" charset="0"/>
                        </a:rPr>
                        <a:t>BoD</a:t>
                      </a:r>
                      <a:r>
                        <a:rPr lang="en-US" sz="1200" b="0" kern="1200" dirty="0">
                          <a:solidFill>
                            <a:schemeClr val="dk1"/>
                          </a:solidFill>
                          <a:latin typeface="Arial" panose="020B0604020202020204" pitchFamily="34" charset="0"/>
                          <a:ea typeface="+mn-ea"/>
                          <a:cs typeface="Arial" panose="020B0604020202020204" pitchFamily="34" charset="0"/>
                        </a:rPr>
                        <a:t>) providing strategic direction</a:t>
                      </a:r>
                    </a:p>
                    <a:p>
                      <a:pPr marL="0" marR="0" lvl="0" indent="0" algn="l" defTabSz="53647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dk1"/>
                          </a:solidFill>
                          <a:latin typeface="Arial" panose="020B0604020202020204" pitchFamily="34" charset="0"/>
                          <a:ea typeface="+mn-ea"/>
                          <a:cs typeface="Arial" panose="020B0604020202020204" pitchFamily="34" charset="0"/>
                        </a:rPr>
                        <a:t>Technical Steering Committee driving technical decisions</a:t>
                      </a:r>
                    </a:p>
                    <a:p>
                      <a:pPr marL="0" indent="0">
                        <a:buFont typeface="Arial" panose="020B0604020202020204" pitchFamily="34" charset="0"/>
                        <a:buNone/>
                      </a:pPr>
                      <a:r>
                        <a:rPr lang="en-US" sz="1200" b="0" kern="1200" dirty="0">
                          <a:solidFill>
                            <a:schemeClr val="dk1"/>
                          </a:solidFill>
                          <a:latin typeface="Arial" panose="020B0604020202020204" pitchFamily="34" charset="0"/>
                          <a:ea typeface="+mn-ea"/>
                          <a:cs typeface="Arial" panose="020B0604020202020204" pitchFamily="34" charset="0"/>
                        </a:rPr>
                        <a:t>Domain Committees where members setup collaborations</a:t>
                      </a:r>
                    </a:p>
                    <a:p>
                      <a:pPr marL="0" indent="0">
                        <a:buFont typeface="Arial" panose="020B0604020202020204" pitchFamily="34" charset="0"/>
                        <a:buNone/>
                      </a:pPr>
                      <a:r>
                        <a:rPr lang="en-US" sz="1200" b="0" kern="1200" dirty="0">
                          <a:solidFill>
                            <a:schemeClr val="dk1"/>
                          </a:solidFill>
                          <a:latin typeface="Arial" panose="020B0604020202020204" pitchFamily="34" charset="0"/>
                          <a:ea typeface="+mn-ea"/>
                          <a:cs typeface="Arial" panose="020B0604020202020204" pitchFamily="34" charset="0"/>
                        </a:rPr>
                        <a:t>Network of </a:t>
                      </a:r>
                      <a:r>
                        <a:rPr lang="en-US" sz="1200" b="0" kern="1200" dirty="0" err="1">
                          <a:solidFill>
                            <a:schemeClr val="dk1"/>
                          </a:solidFill>
                          <a:latin typeface="Arial" panose="020B0604020202020204" pitchFamily="34" charset="0"/>
                          <a:ea typeface="+mn-ea"/>
                          <a:cs typeface="Arial" panose="020B0604020202020204" pitchFamily="34" charset="0"/>
                        </a:rPr>
                        <a:t>iHubs</a:t>
                      </a:r>
                      <a:r>
                        <a:rPr lang="en-US" sz="1200" b="0" kern="1200" dirty="0">
                          <a:solidFill>
                            <a:schemeClr val="dk1"/>
                          </a:solidFill>
                          <a:latin typeface="Arial" panose="020B0604020202020204" pitchFamily="34" charset="0"/>
                          <a:ea typeface="+mn-ea"/>
                          <a:cs typeface="Arial" panose="020B0604020202020204" pitchFamily="34" charset="0"/>
                        </a:rPr>
                        <a:t> and Evangelists acting locally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EECA"/>
                    </a:solidFill>
                  </a:tcPr>
                </a:tc>
                <a:extLst>
                  <a:ext uri="{0D108BD9-81ED-4DB2-BD59-A6C34878D82A}">
                    <a16:rowId xmlns="" xmlns:a16="http://schemas.microsoft.com/office/drawing/2014/main" val="3194219009"/>
                  </a:ext>
                </a:extLst>
              </a:tr>
              <a:tr h="1044856">
                <a:tc>
                  <a:txBody>
                    <a:bodyPr/>
                    <a:lstStyle/>
                    <a:p>
                      <a:pPr marL="0" marR="0" lvl="0" indent="0" algn="l" defTabSz="536472"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 </a:t>
                      </a:r>
                      <a:r>
                        <a:rPr lang="en-US" sz="1400" b="1" dirty="0">
                          <a:latin typeface="Arial" panose="020B0604020202020204" pitchFamily="34" charset="0"/>
                          <a:cs typeface="Arial" panose="020B0604020202020204" pitchFamily="34" charset="0"/>
                        </a:rPr>
                        <a:t>Foundation</a:t>
                      </a:r>
                      <a:r>
                        <a:rPr lang="en-US" sz="1400" dirty="0">
                          <a:latin typeface="Arial" panose="020B0604020202020204" pitchFamily="34" charset="0"/>
                          <a:cs typeface="Arial" panose="020B0604020202020204" pitchFamily="34" charset="0"/>
                        </a:rPr>
                        <a:t> bringing support and doing for the common </a:t>
                      </a:r>
                      <a:r>
                        <a:rPr lang="en-US" sz="1400" dirty="0" smtClean="0">
                          <a:latin typeface="Arial" panose="020B0604020202020204" pitchFamily="34" charset="0"/>
                          <a:cs typeface="Arial" panose="020B0604020202020204" pitchFamily="34" charset="0"/>
                        </a:rPr>
                        <a:t>good</a:t>
                      </a: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400" dirty="0" smtClean="0">
                        <a:latin typeface="Arial" panose="020B0604020202020204" pitchFamily="34" charset="0"/>
                        <a:cs typeface="Arial" panose="020B0604020202020204" pitchFamily="34" charset="0"/>
                      </a:endParaRP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400" dirty="0" smtClean="0">
                        <a:latin typeface="Arial" panose="020B0604020202020204" pitchFamily="34" charset="0"/>
                        <a:cs typeface="Arial" panose="020B0604020202020204" pitchFamily="34" charset="0"/>
                      </a:endParaRPr>
                    </a:p>
                    <a:p>
                      <a:pPr marL="0" marR="0" lvl="0" indent="0" algn="l" defTabSz="536472"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E6B0"/>
                    </a:solidFill>
                  </a:tcPr>
                </a:tc>
                <a:tc>
                  <a:txBody>
                    <a:bodyPr/>
                    <a:lstStyle/>
                    <a:p>
                      <a:pPr marL="0" indent="0">
                        <a:buFont typeface="Arial" panose="020B0604020202020204" pitchFamily="34" charset="0"/>
                        <a:buNone/>
                      </a:pPr>
                      <a:r>
                        <a:rPr lang="en-US" sz="1200" b="0" kern="1200" dirty="0">
                          <a:solidFill>
                            <a:schemeClr val="dk1"/>
                          </a:solidFill>
                          <a:latin typeface="Arial" panose="020B0604020202020204" pitchFamily="34" charset="0"/>
                          <a:ea typeface="+mn-ea"/>
                          <a:cs typeface="Arial" panose="020B0604020202020204" pitchFamily="34" charset="0"/>
                        </a:rPr>
                        <a:t>Protecting the Brand and compliance with Code of Conduct</a:t>
                      </a:r>
                    </a:p>
                    <a:p>
                      <a:pPr marL="0" marR="0" lvl="0" indent="0" algn="l" defTabSz="53647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dk1"/>
                          </a:solidFill>
                          <a:latin typeface="Arial" panose="020B0604020202020204" pitchFamily="34" charset="0"/>
                          <a:ea typeface="+mn-ea"/>
                          <a:cs typeface="Arial" panose="020B0604020202020204" pitchFamily="34" charset="0"/>
                        </a:rPr>
                        <a:t>Augmenting global reach through relevant partnerships</a:t>
                      </a:r>
                    </a:p>
                    <a:p>
                      <a:pPr marL="0" indent="0">
                        <a:buFont typeface="Arial" panose="020B0604020202020204" pitchFamily="34" charset="0"/>
                        <a:buNone/>
                      </a:pPr>
                      <a:r>
                        <a:rPr lang="en-US" sz="1200" b="0" kern="1200" dirty="0">
                          <a:solidFill>
                            <a:schemeClr val="dk1"/>
                          </a:solidFill>
                          <a:latin typeface="Arial" panose="020B0604020202020204" pitchFamily="34" charset="0"/>
                          <a:ea typeface="+mn-ea"/>
                          <a:cs typeface="Arial" panose="020B0604020202020204" pitchFamily="34" charset="0"/>
                        </a:rPr>
                        <a:t>Empowering the Community bringing support to their activities</a:t>
                      </a:r>
                    </a:p>
                    <a:p>
                      <a:pPr marL="0" indent="0">
                        <a:buFont typeface="Arial" panose="020B0604020202020204" pitchFamily="34" charset="0"/>
                        <a:buNone/>
                      </a:pPr>
                      <a:r>
                        <a:rPr lang="en-US" sz="1200" b="0" kern="1200" dirty="0">
                          <a:solidFill>
                            <a:schemeClr val="dk1"/>
                          </a:solidFill>
                          <a:latin typeface="Arial" panose="020B0604020202020204" pitchFamily="34" charset="0"/>
                          <a:ea typeface="+mn-ea"/>
                          <a:cs typeface="Arial" panose="020B0604020202020204" pitchFamily="34" charset="0"/>
                        </a:rPr>
                        <a:t>Promoting FIWARE and recruiting new Community members</a:t>
                      </a:r>
                    </a:p>
                    <a:p>
                      <a:pPr marL="0" indent="0">
                        <a:buFont typeface="Arial" panose="020B0604020202020204" pitchFamily="34" charset="0"/>
                        <a:buNone/>
                      </a:pPr>
                      <a:r>
                        <a:rPr lang="en-US" sz="1200" b="0" dirty="0">
                          <a:solidFill>
                            <a:schemeClr val="dk1"/>
                          </a:solidFill>
                          <a:latin typeface="Arial" panose="020B0604020202020204" pitchFamily="34" charset="0"/>
                          <a:cs typeface="Arial" panose="020B0604020202020204" pitchFamily="34" charset="0"/>
                        </a:rPr>
                        <a:t>Bring means for validating FIWARE technologies and offerings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E6B0"/>
                    </a:solidFill>
                  </a:tcPr>
                </a:tc>
                <a:extLst>
                  <a:ext uri="{0D108BD9-81ED-4DB2-BD59-A6C34878D82A}">
                    <a16:rowId xmlns="" xmlns:a16="http://schemas.microsoft.com/office/drawing/2014/main" val="2608754001"/>
                  </a:ext>
                </a:extLst>
              </a:tr>
            </a:tbl>
          </a:graphicData>
        </a:graphic>
      </p:graphicFrame>
      <p:pic>
        <p:nvPicPr>
          <p:cNvPr id="48" name="Google Shape;295;g5944956d2a_0_191"/>
          <p:cNvPicPr preferRelativeResize="0"/>
          <p:nvPr/>
        </p:nvPicPr>
        <p:blipFill rotWithShape="1">
          <a:blip r:embed="rId3">
            <a:alphaModFix/>
          </a:blip>
          <a:srcRect l="34976" t="79068" r="44326" b="6544"/>
          <a:stretch/>
        </p:blipFill>
        <p:spPr>
          <a:xfrm>
            <a:off x="2159651" y="5579604"/>
            <a:ext cx="1425476" cy="541978"/>
          </a:xfrm>
          <a:prstGeom prst="rect">
            <a:avLst/>
          </a:prstGeom>
          <a:noFill/>
          <a:ln>
            <a:noFill/>
          </a:ln>
        </p:spPr>
      </p:pic>
      <p:pic>
        <p:nvPicPr>
          <p:cNvPr id="49" name="Google Shape;295;g5944956d2a_0_191"/>
          <p:cNvPicPr preferRelativeResize="0"/>
          <p:nvPr/>
        </p:nvPicPr>
        <p:blipFill rotWithShape="1">
          <a:blip r:embed="rId3">
            <a:alphaModFix/>
          </a:blip>
          <a:srcRect l="6668" t="14411" r="76439" b="77278"/>
          <a:stretch/>
        </p:blipFill>
        <p:spPr>
          <a:xfrm>
            <a:off x="2089887" y="2165794"/>
            <a:ext cx="1565004" cy="476904"/>
          </a:xfrm>
          <a:prstGeom prst="rect">
            <a:avLst/>
          </a:prstGeom>
          <a:noFill/>
          <a:ln>
            <a:noFill/>
          </a:ln>
        </p:spPr>
      </p:pic>
      <p:pic>
        <p:nvPicPr>
          <p:cNvPr id="50" name="Google Shape;295;g5944956d2a_0_191"/>
          <p:cNvPicPr preferRelativeResize="0"/>
          <p:nvPr/>
        </p:nvPicPr>
        <p:blipFill rotWithShape="1">
          <a:blip r:embed="rId3">
            <a:alphaModFix/>
          </a:blip>
          <a:srcRect l="6668" t="35761" r="77685" b="55143"/>
          <a:stretch/>
        </p:blipFill>
        <p:spPr>
          <a:xfrm>
            <a:off x="2341245" y="3193450"/>
            <a:ext cx="1449594" cy="521922"/>
          </a:xfrm>
          <a:prstGeom prst="rect">
            <a:avLst/>
          </a:prstGeom>
          <a:noFill/>
          <a:ln>
            <a:noFill/>
          </a:ln>
        </p:spPr>
      </p:pic>
      <p:pic>
        <p:nvPicPr>
          <p:cNvPr id="51" name="Google Shape;295;g5944956d2a_0_191"/>
          <p:cNvPicPr preferRelativeResize="0"/>
          <p:nvPr/>
        </p:nvPicPr>
        <p:blipFill rotWithShape="1">
          <a:blip r:embed="rId3">
            <a:alphaModFix/>
          </a:blip>
          <a:srcRect l="33691" t="55409" r="17766" b="24649"/>
          <a:stretch/>
        </p:blipFill>
        <p:spPr>
          <a:xfrm>
            <a:off x="1382418" y="4204336"/>
            <a:ext cx="3079625" cy="786558"/>
          </a:xfrm>
          <a:prstGeom prst="rect">
            <a:avLst/>
          </a:prstGeom>
          <a:noFill/>
          <a:ln>
            <a:noFill/>
          </a:ln>
        </p:spPr>
      </p:pic>
      <p:sp>
        <p:nvSpPr>
          <p:cNvPr id="3" name="ZoneTexte 2"/>
          <p:cNvSpPr txBox="1"/>
          <p:nvPr/>
        </p:nvSpPr>
        <p:spPr>
          <a:xfrm>
            <a:off x="1187014" y="727405"/>
            <a:ext cx="7593458" cy="584775"/>
          </a:xfrm>
          <a:prstGeom prst="rect">
            <a:avLst/>
          </a:prstGeom>
          <a:noFill/>
        </p:spPr>
        <p:txBody>
          <a:bodyPr wrap="square" rtlCol="0">
            <a:spAutoFit/>
          </a:bodyPr>
          <a:lstStyle/>
          <a:p>
            <a:r>
              <a:rPr lang="fr-FR" sz="1600" dirty="0" smtClean="0"/>
              <a:t>FIWARE </a:t>
            </a:r>
            <a:r>
              <a:rPr lang="fr-FR" sz="1600" dirty="0" err="1" smtClean="0"/>
              <a:t>was</a:t>
            </a:r>
            <a:r>
              <a:rPr lang="fr-FR" sz="1600" dirty="0" smtClean="0"/>
              <a:t> </a:t>
            </a:r>
            <a:r>
              <a:rPr lang="fr-FR" sz="1600" dirty="0" err="1" smtClean="0"/>
              <a:t>funded</a:t>
            </a:r>
            <a:r>
              <a:rPr lang="fr-FR" sz="1600" dirty="0" smtClean="0"/>
              <a:t> by the EC (2011-2016) as a major </a:t>
            </a:r>
            <a:r>
              <a:rPr lang="fr-FR" sz="1600" dirty="0" err="1" smtClean="0"/>
              <a:t>flagship</a:t>
            </a:r>
            <a:r>
              <a:rPr lang="fr-FR" sz="1600" dirty="0" smtClean="0"/>
              <a:t> </a:t>
            </a:r>
            <a:r>
              <a:rPr lang="fr-FR" sz="1600" b="1" dirty="0" smtClean="0"/>
              <a:t>PPP</a:t>
            </a:r>
            <a:r>
              <a:rPr lang="fr-FR" sz="1600" dirty="0" smtClean="0"/>
              <a:t> to support </a:t>
            </a:r>
            <a:r>
              <a:rPr lang="fr-FR" sz="1600" dirty="0" err="1" smtClean="0"/>
              <a:t>SMEs</a:t>
            </a:r>
            <a:r>
              <a:rPr lang="fr-FR" sz="1600" dirty="0" smtClean="0"/>
              <a:t> and </a:t>
            </a:r>
            <a:r>
              <a:rPr lang="fr-FR" sz="1600" dirty="0" err="1" smtClean="0"/>
              <a:t>developers</a:t>
            </a:r>
            <a:r>
              <a:rPr lang="fr-FR" sz="1600" dirty="0" smtClean="0"/>
              <a:t> in </a:t>
            </a:r>
            <a:r>
              <a:rPr lang="fr-FR" sz="1600" dirty="0" err="1" smtClean="0"/>
              <a:t>creating</a:t>
            </a:r>
            <a:r>
              <a:rPr lang="fr-FR" sz="1600" dirty="0" smtClean="0"/>
              <a:t> </a:t>
            </a:r>
            <a:r>
              <a:rPr lang="fr-FR" sz="1600" b="1" dirty="0" err="1" smtClean="0"/>
              <a:t>Next</a:t>
            </a:r>
            <a:r>
              <a:rPr lang="fr-FR" sz="1600" b="1" dirty="0" smtClean="0"/>
              <a:t> </a:t>
            </a:r>
            <a:r>
              <a:rPr lang="fr-FR" sz="1600" b="1" dirty="0" err="1" smtClean="0"/>
              <a:t>Generation</a:t>
            </a:r>
            <a:r>
              <a:rPr lang="fr-FR" sz="1600" b="1" dirty="0" smtClean="0"/>
              <a:t> of Internet </a:t>
            </a:r>
            <a:r>
              <a:rPr lang="fr-FR" sz="1600" dirty="0" smtClean="0"/>
              <a:t>(NGI) services.</a:t>
            </a:r>
            <a:endParaRPr lang="fr-FR" sz="1600" dirty="0"/>
          </a:p>
        </p:txBody>
      </p:sp>
      <p:sp>
        <p:nvSpPr>
          <p:cNvPr id="52" name="ZoneTexte 51"/>
          <p:cNvSpPr txBox="1"/>
          <p:nvPr/>
        </p:nvSpPr>
        <p:spPr>
          <a:xfrm>
            <a:off x="1728567" y="1359713"/>
            <a:ext cx="6927162" cy="338554"/>
          </a:xfrm>
          <a:prstGeom prst="rect">
            <a:avLst/>
          </a:prstGeom>
          <a:noFill/>
        </p:spPr>
        <p:txBody>
          <a:bodyPr wrap="square" rtlCol="0">
            <a:spAutoFit/>
          </a:bodyPr>
          <a:lstStyle/>
          <a:p>
            <a:r>
              <a:rPr lang="fr-FR" sz="1600" dirty="0" smtClean="0"/>
              <a:t>= the main </a:t>
            </a:r>
            <a:r>
              <a:rPr lang="fr-FR" sz="1600" dirty="0" err="1" smtClean="0"/>
              <a:t>ecosystem</a:t>
            </a:r>
            <a:r>
              <a:rPr lang="fr-FR" sz="1600" dirty="0" smtClean="0"/>
              <a:t> for </a:t>
            </a:r>
            <a:r>
              <a:rPr lang="fr-FR" sz="1600" b="1" dirty="0" smtClean="0"/>
              <a:t>Smart </a:t>
            </a:r>
            <a:r>
              <a:rPr lang="fr-FR" sz="1600" b="1" dirty="0" err="1" smtClean="0"/>
              <a:t>Cities</a:t>
            </a:r>
            <a:r>
              <a:rPr lang="fr-FR" sz="1600" b="1" dirty="0" smtClean="0"/>
              <a:t> Initiatives </a:t>
            </a:r>
            <a:r>
              <a:rPr lang="fr-FR" sz="1600" dirty="0" smtClean="0"/>
              <a:t>for cross-</a:t>
            </a:r>
            <a:r>
              <a:rPr lang="fr-FR" sz="1600" dirty="0" err="1" smtClean="0"/>
              <a:t>domain</a:t>
            </a:r>
            <a:r>
              <a:rPr lang="fr-FR" sz="1600" dirty="0" smtClean="0"/>
              <a:t> data exchange</a:t>
            </a:r>
            <a:endParaRPr lang="fr-FR" sz="1600" dirty="0"/>
          </a:p>
        </p:txBody>
      </p:sp>
      <p:sp>
        <p:nvSpPr>
          <p:cNvPr id="54" name="ZoneTexte 53"/>
          <p:cNvSpPr txBox="1"/>
          <p:nvPr/>
        </p:nvSpPr>
        <p:spPr>
          <a:xfrm>
            <a:off x="4112514" y="6390209"/>
            <a:ext cx="2693964" cy="338554"/>
          </a:xfrm>
          <a:prstGeom prst="rect">
            <a:avLst/>
          </a:prstGeom>
          <a:noFill/>
        </p:spPr>
        <p:txBody>
          <a:bodyPr wrap="square" rtlCol="0">
            <a:spAutoFit/>
          </a:bodyPr>
          <a:lstStyle/>
          <a:p>
            <a:r>
              <a:rPr lang="en-US" sz="1600" dirty="0"/>
              <a:t>https://www.fiware.org/</a:t>
            </a:r>
            <a:endParaRPr lang="fr-FR" sz="1600" dirty="0"/>
          </a:p>
        </p:txBody>
      </p:sp>
      <p:sp>
        <p:nvSpPr>
          <p:cNvPr id="76" name="Rectangle 75"/>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88" name="ZoneTexte 87"/>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90" name="ZoneTexte 89"/>
          <p:cNvSpPr txBox="1"/>
          <p:nvPr/>
        </p:nvSpPr>
        <p:spPr>
          <a:xfrm>
            <a:off x="11512" y="3724487"/>
            <a:ext cx="1061049" cy="523220"/>
          </a:xfrm>
          <a:prstGeom prst="rect">
            <a:avLst/>
          </a:prstGeom>
          <a:noFill/>
        </p:spPr>
        <p:txBody>
          <a:bodyPr wrap="square" rtlCol="0">
            <a:spAutoFit/>
          </a:bodyPr>
          <a:lstStyle/>
          <a:p>
            <a:r>
              <a:rPr lang="fr-FR" sz="1400" dirty="0" smtClean="0">
                <a:solidFill>
                  <a:srgbClr val="89C040"/>
                </a:solidFill>
              </a:rPr>
              <a:t>4 </a:t>
            </a:r>
            <a:r>
              <a:rPr lang="fr-FR" sz="1400" dirty="0" err="1" smtClean="0">
                <a:solidFill>
                  <a:srgbClr val="89C040"/>
                </a:solidFill>
              </a:rPr>
              <a:t>Demo</a:t>
            </a:r>
            <a:r>
              <a:rPr lang="fr-FR" sz="1400" dirty="0" smtClean="0">
                <a:solidFill>
                  <a:srgbClr val="89C040"/>
                </a:solidFill>
              </a:rPr>
              <a:t> Cases</a:t>
            </a:r>
            <a:endParaRPr lang="fr-FR" sz="1400" dirty="0">
              <a:solidFill>
                <a:srgbClr val="89C040"/>
              </a:solidFill>
            </a:endParaRPr>
          </a:p>
        </p:txBody>
      </p:sp>
      <p:sp>
        <p:nvSpPr>
          <p:cNvPr id="91" name="ZoneTexte 90"/>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92" name="ZoneTexte 91"/>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93" name="Rectangle 92"/>
          <p:cNvSpPr/>
          <p:nvPr/>
        </p:nvSpPr>
        <p:spPr>
          <a:xfrm>
            <a:off x="2197" y="21876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 name="ZoneTexte 93"/>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95" name="Espace réservé du numéro de diapositive 2"/>
          <p:cNvSpPr>
            <a:spLocks noGrp="1"/>
          </p:cNvSpPr>
          <p:nvPr>
            <p:ph type="sldNum" sz="quarter" idx="12"/>
          </p:nvPr>
        </p:nvSpPr>
        <p:spPr>
          <a:xfrm>
            <a:off x="322437" y="6398173"/>
            <a:ext cx="294376" cy="365125"/>
          </a:xfrm>
        </p:spPr>
        <p:txBody>
          <a:bodyPr/>
          <a:lstStyle/>
          <a:p>
            <a:fld id="{967AF793-A5C2-42F9-941D-BE9BF767CE79}" type="slidenum">
              <a:rPr lang="fr-FR" smtClean="0"/>
              <a:t>5</a:t>
            </a:fld>
            <a:endParaRPr lang="fr-FR" dirty="0"/>
          </a:p>
        </p:txBody>
      </p:sp>
      <p:sp>
        <p:nvSpPr>
          <p:cNvPr id="96" name="ZoneTexte 95"/>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97" name="ZoneTexte 96"/>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89" name="ZoneTexte 88"/>
          <p:cNvSpPr txBox="1"/>
          <p:nvPr/>
        </p:nvSpPr>
        <p:spPr>
          <a:xfrm>
            <a:off x="-8626" y="2254526"/>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FIWARE </a:t>
            </a:r>
            <a:r>
              <a:rPr lang="fr-FR" dirty="0" err="1"/>
              <a:t>ecosystem</a:t>
            </a:r>
            <a:endParaRPr lang="fr-FR" dirty="0"/>
          </a:p>
        </p:txBody>
      </p:sp>
    </p:spTree>
    <p:extLst>
      <p:ext uri="{BB962C8B-B14F-4D97-AF65-F5344CB8AC3E}">
        <p14:creationId xmlns:p14="http://schemas.microsoft.com/office/powerpoint/2010/main" val="3289542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smtClean="0">
                <a:solidFill>
                  <a:srgbClr val="1F3864"/>
                </a:solidFill>
                <a:latin typeface="Calibri-Bold"/>
              </a:rPr>
              <a:t>What are we doing?</a:t>
            </a:r>
            <a:endParaRPr lang="en-US" sz="2800" b="1" i="0" u="none" strike="noStrike" baseline="0" dirty="0" smtClean="0">
              <a:solidFill>
                <a:srgbClr val="1F3864"/>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130056" y="1245948"/>
            <a:ext cx="5669146" cy="985422"/>
          </a:xfrm>
          <a:prstGeom prst="roundRect">
            <a:avLst/>
          </a:prstGeom>
          <a:solidFill>
            <a:srgbClr val="AED57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Water for FIWARE: Building the Fiware4Water </a:t>
            </a:r>
            <a:r>
              <a:rPr lang="fr-FR" dirty="0" err="1" smtClean="0"/>
              <a:t>ecosystem</a:t>
            </a:r>
            <a:r>
              <a:rPr lang="fr-FR" dirty="0" smtClean="0"/>
              <a:t>  for data sharing, </a:t>
            </a:r>
            <a:r>
              <a:rPr lang="fr-FR" dirty="0" err="1" smtClean="0"/>
              <a:t>interoperability</a:t>
            </a:r>
            <a:r>
              <a:rPr lang="fr-FR" dirty="0" smtClean="0"/>
              <a:t>, smart applications </a:t>
            </a:r>
            <a:r>
              <a:rPr lang="fr-FR" dirty="0" err="1" smtClean="0"/>
              <a:t>integrated</a:t>
            </a:r>
            <a:r>
              <a:rPr lang="fr-FR" dirty="0" smtClean="0"/>
              <a:t> </a:t>
            </a:r>
            <a:r>
              <a:rPr lang="fr-FR" dirty="0" err="1" smtClean="0"/>
              <a:t>with</a:t>
            </a:r>
            <a:r>
              <a:rPr lang="fr-FR" dirty="0" smtClean="0"/>
              <a:t> </a:t>
            </a:r>
            <a:r>
              <a:rPr lang="fr-FR" dirty="0" err="1" smtClean="0"/>
              <a:t>legacy</a:t>
            </a:r>
            <a:r>
              <a:rPr lang="fr-FR" dirty="0" smtClean="0"/>
              <a:t> </a:t>
            </a:r>
            <a:r>
              <a:rPr lang="fr-FR" dirty="0" err="1" smtClean="0"/>
              <a:t>systems</a:t>
            </a:r>
            <a:endParaRPr lang="fr-FR" dirty="0"/>
          </a:p>
        </p:txBody>
      </p:sp>
      <p:sp>
        <p:nvSpPr>
          <p:cNvPr id="10" name="Rectangle à coins arrondis 9"/>
          <p:cNvSpPr/>
          <p:nvPr/>
        </p:nvSpPr>
        <p:spPr>
          <a:xfrm>
            <a:off x="1586525" y="2825378"/>
            <a:ext cx="3354935" cy="1955092"/>
          </a:xfrm>
          <a:prstGeom prst="roundRect">
            <a:avLst>
              <a:gd name="adj" fmla="val 8039"/>
            </a:avLst>
          </a:prstGeom>
          <a:solidFill>
            <a:srgbClr val="29A1D5"/>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50" name="Rectangle à coins arrondis 49"/>
          <p:cNvSpPr/>
          <p:nvPr/>
        </p:nvSpPr>
        <p:spPr>
          <a:xfrm>
            <a:off x="5297373" y="2825378"/>
            <a:ext cx="3354935" cy="1955092"/>
          </a:xfrm>
          <a:prstGeom prst="roundRect">
            <a:avLst>
              <a:gd name="adj" fmla="val 10764"/>
            </a:avLst>
          </a:prstGeom>
          <a:solidFill>
            <a:srgbClr val="92CFEA"/>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1" name="Virage 10"/>
          <p:cNvSpPr/>
          <p:nvPr/>
        </p:nvSpPr>
        <p:spPr>
          <a:xfrm>
            <a:off x="1558095" y="1686100"/>
            <a:ext cx="495741" cy="1045372"/>
          </a:xfrm>
          <a:prstGeom prst="bentArrow">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2" name="Virage 51"/>
          <p:cNvSpPr/>
          <p:nvPr/>
        </p:nvSpPr>
        <p:spPr>
          <a:xfrm flipH="1">
            <a:off x="7889368" y="1678699"/>
            <a:ext cx="495741" cy="1045372"/>
          </a:xfrm>
          <a:prstGeom prst="bentArrow">
            <a:avLst/>
          </a:prstGeom>
          <a:solidFill>
            <a:srgbClr val="92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p:cNvSpPr txBox="1"/>
          <p:nvPr/>
        </p:nvSpPr>
        <p:spPr>
          <a:xfrm>
            <a:off x="2394927" y="2459115"/>
            <a:ext cx="1821966" cy="366263"/>
          </a:xfrm>
          <a:prstGeom prst="rect">
            <a:avLst/>
          </a:prstGeom>
          <a:noFill/>
        </p:spPr>
        <p:txBody>
          <a:bodyPr wrap="square" rtlCol="0">
            <a:spAutoFit/>
          </a:bodyPr>
          <a:lstStyle/>
          <a:p>
            <a:pPr algn="ctr"/>
            <a:r>
              <a:rPr lang="fr-FR" b="1" dirty="0" smtClean="0"/>
              <a:t>TIER 1</a:t>
            </a:r>
            <a:endParaRPr lang="fr-FR" b="1" dirty="0"/>
          </a:p>
        </p:txBody>
      </p:sp>
      <p:sp>
        <p:nvSpPr>
          <p:cNvPr id="54" name="ZoneTexte 53"/>
          <p:cNvSpPr txBox="1"/>
          <p:nvPr/>
        </p:nvSpPr>
        <p:spPr>
          <a:xfrm>
            <a:off x="6036258" y="2460594"/>
            <a:ext cx="1821966" cy="366263"/>
          </a:xfrm>
          <a:prstGeom prst="rect">
            <a:avLst/>
          </a:prstGeom>
          <a:noFill/>
        </p:spPr>
        <p:txBody>
          <a:bodyPr wrap="square" rtlCol="0">
            <a:spAutoFit/>
          </a:bodyPr>
          <a:lstStyle/>
          <a:p>
            <a:pPr algn="ctr"/>
            <a:r>
              <a:rPr lang="fr-FR" b="1" dirty="0" smtClean="0"/>
              <a:t>TIER 2</a:t>
            </a:r>
            <a:endParaRPr lang="fr-FR" b="1" dirty="0"/>
          </a:p>
        </p:txBody>
      </p:sp>
      <p:sp>
        <p:nvSpPr>
          <p:cNvPr id="16" name="ZoneTexte 15"/>
          <p:cNvSpPr txBox="1"/>
          <p:nvPr/>
        </p:nvSpPr>
        <p:spPr>
          <a:xfrm>
            <a:off x="1784412" y="4962544"/>
            <a:ext cx="3071673" cy="1200329"/>
          </a:xfrm>
          <a:prstGeom prst="rect">
            <a:avLst/>
          </a:prstGeom>
          <a:noFill/>
        </p:spPr>
        <p:txBody>
          <a:bodyPr wrap="square" rtlCol="0">
            <a:spAutoFit/>
          </a:bodyPr>
          <a:lstStyle/>
          <a:p>
            <a:pPr algn="ctr"/>
            <a:r>
              <a:rPr lang="fr-FR" b="1" dirty="0" err="1" smtClean="0"/>
              <a:t>Demonstrate</a:t>
            </a:r>
            <a:r>
              <a:rPr lang="fr-FR" dirty="0" smtClean="0"/>
              <a:t> </a:t>
            </a:r>
            <a:r>
              <a:rPr lang="fr-FR" dirty="0" err="1" smtClean="0"/>
              <a:t>specific</a:t>
            </a:r>
            <a:r>
              <a:rPr lang="fr-FR" dirty="0" smtClean="0"/>
              <a:t> smart Applications and </a:t>
            </a:r>
            <a:r>
              <a:rPr lang="fr-FR" dirty="0" err="1"/>
              <a:t>D</a:t>
            </a:r>
            <a:r>
              <a:rPr lang="fr-FR" dirty="0" err="1" smtClean="0"/>
              <a:t>evices</a:t>
            </a:r>
            <a:r>
              <a:rPr lang="fr-FR" dirty="0" smtClean="0"/>
              <a:t> </a:t>
            </a:r>
            <a:r>
              <a:rPr lang="fr-FR" dirty="0" err="1" smtClean="0"/>
              <a:t>accross</a:t>
            </a:r>
            <a:r>
              <a:rPr lang="fr-FR" dirty="0" smtClean="0"/>
              <a:t> the </a:t>
            </a:r>
            <a:r>
              <a:rPr lang="fr-FR" dirty="0" err="1" smtClean="0"/>
              <a:t>entire</a:t>
            </a:r>
            <a:r>
              <a:rPr lang="fr-FR" dirty="0" smtClean="0"/>
              <a:t> water cycle in large </a:t>
            </a:r>
            <a:r>
              <a:rPr lang="fr-FR" dirty="0" err="1" smtClean="0"/>
              <a:t>scale</a:t>
            </a:r>
            <a:r>
              <a:rPr lang="fr-FR" dirty="0" smtClean="0"/>
              <a:t> </a:t>
            </a:r>
            <a:r>
              <a:rPr lang="fr-FR" dirty="0" err="1" smtClean="0"/>
              <a:t>demo</a:t>
            </a:r>
            <a:r>
              <a:rPr lang="fr-FR" dirty="0" smtClean="0"/>
              <a:t> cases </a:t>
            </a:r>
            <a:endParaRPr lang="fr-FR" dirty="0"/>
          </a:p>
        </p:txBody>
      </p:sp>
      <p:sp>
        <p:nvSpPr>
          <p:cNvPr id="56" name="ZoneTexte 55"/>
          <p:cNvSpPr txBox="1"/>
          <p:nvPr/>
        </p:nvSpPr>
        <p:spPr>
          <a:xfrm>
            <a:off x="5461257" y="4972901"/>
            <a:ext cx="3071673" cy="1477328"/>
          </a:xfrm>
          <a:prstGeom prst="rect">
            <a:avLst/>
          </a:prstGeom>
          <a:noFill/>
        </p:spPr>
        <p:txBody>
          <a:bodyPr wrap="square" rtlCol="0">
            <a:spAutoFit/>
          </a:bodyPr>
          <a:lstStyle/>
          <a:p>
            <a:pPr algn="ctr"/>
            <a:r>
              <a:rPr lang="fr-FR" b="1" dirty="0" smtClean="0"/>
              <a:t>Engage </a:t>
            </a:r>
            <a:r>
              <a:rPr lang="fr-FR" dirty="0" smtClean="0"/>
              <a:t>a </a:t>
            </a:r>
            <a:r>
              <a:rPr lang="fr-FR" dirty="0" err="1" smtClean="0"/>
              <a:t>wide</a:t>
            </a:r>
            <a:r>
              <a:rPr lang="fr-FR" dirty="0" smtClean="0"/>
              <a:t> audience of key water </a:t>
            </a:r>
            <a:r>
              <a:rPr lang="fr-FR" dirty="0" err="1" smtClean="0"/>
              <a:t>stakeholders</a:t>
            </a:r>
            <a:r>
              <a:rPr lang="fr-FR" dirty="0" smtClean="0"/>
              <a:t> in </a:t>
            </a:r>
            <a:r>
              <a:rPr lang="fr-FR" dirty="0" err="1" smtClean="0"/>
              <a:t>inderstanding</a:t>
            </a:r>
            <a:r>
              <a:rPr lang="fr-FR" dirty="0" smtClean="0"/>
              <a:t>, </a:t>
            </a:r>
            <a:r>
              <a:rPr lang="fr-FR" dirty="0" err="1" smtClean="0"/>
              <a:t>developing</a:t>
            </a:r>
            <a:r>
              <a:rPr lang="fr-FR" dirty="0" smtClean="0"/>
              <a:t> and </a:t>
            </a:r>
            <a:r>
              <a:rPr lang="fr-FR" dirty="0" err="1" smtClean="0"/>
              <a:t>adopting</a:t>
            </a:r>
            <a:r>
              <a:rPr lang="fr-FR" dirty="0" smtClean="0"/>
              <a:t> Fiware4water </a:t>
            </a:r>
            <a:r>
              <a:rPr lang="fr-FR" dirty="0" err="1" smtClean="0"/>
              <a:t>ecosystem</a:t>
            </a:r>
            <a:r>
              <a:rPr lang="fr-FR" dirty="0" smtClean="0"/>
              <a:t> and applications</a:t>
            </a:r>
            <a:endParaRPr lang="fr-FR" dirty="0"/>
          </a:p>
        </p:txBody>
      </p:sp>
      <p:sp>
        <p:nvSpPr>
          <p:cNvPr id="20" name="ZoneTexte 19"/>
          <p:cNvSpPr txBox="1"/>
          <p:nvPr/>
        </p:nvSpPr>
        <p:spPr>
          <a:xfrm>
            <a:off x="1593715" y="3577496"/>
            <a:ext cx="3340554" cy="307777"/>
          </a:xfrm>
          <a:prstGeom prst="rect">
            <a:avLst/>
          </a:prstGeom>
          <a:noFill/>
        </p:spPr>
        <p:txBody>
          <a:bodyPr wrap="square" rtlCol="0">
            <a:spAutoFit/>
          </a:bodyPr>
          <a:lstStyle/>
          <a:p>
            <a:pPr algn="ctr"/>
            <a:r>
              <a:rPr lang="fr-FR" sz="1400" b="1" dirty="0" smtClean="0">
                <a:solidFill>
                  <a:schemeClr val="bg1"/>
                </a:solidFill>
              </a:rPr>
              <a:t>4 </a:t>
            </a:r>
            <a:r>
              <a:rPr lang="fr-FR" sz="1400" b="1" dirty="0" err="1" smtClean="0">
                <a:solidFill>
                  <a:schemeClr val="bg1"/>
                </a:solidFill>
              </a:rPr>
              <a:t>demo</a:t>
            </a:r>
            <a:r>
              <a:rPr lang="fr-FR" sz="1400" b="1" dirty="0" smtClean="0">
                <a:solidFill>
                  <a:schemeClr val="bg1"/>
                </a:solidFill>
              </a:rPr>
              <a:t> cases as Fiware4Water </a:t>
            </a:r>
            <a:r>
              <a:rPr lang="fr-FR" sz="1400" b="1" dirty="0" err="1" smtClean="0">
                <a:solidFill>
                  <a:schemeClr val="bg1"/>
                </a:solidFill>
              </a:rPr>
              <a:t>paradigms</a:t>
            </a:r>
            <a:endParaRPr lang="fr-FR" sz="1400" b="1" dirty="0">
              <a:solidFill>
                <a:schemeClr val="bg1"/>
              </a:solidFill>
            </a:endParaRPr>
          </a:p>
        </p:txBody>
      </p:sp>
      <p:sp>
        <p:nvSpPr>
          <p:cNvPr id="60" name="ZoneTexte 59"/>
          <p:cNvSpPr txBox="1"/>
          <p:nvPr/>
        </p:nvSpPr>
        <p:spPr>
          <a:xfrm>
            <a:off x="5326816" y="3534847"/>
            <a:ext cx="3340554" cy="523220"/>
          </a:xfrm>
          <a:prstGeom prst="rect">
            <a:avLst/>
          </a:prstGeom>
          <a:noFill/>
        </p:spPr>
        <p:txBody>
          <a:bodyPr wrap="square" rtlCol="0">
            <a:spAutoFit/>
          </a:bodyPr>
          <a:lstStyle/>
          <a:p>
            <a:pPr algn="ctr"/>
            <a:r>
              <a:rPr lang="fr-FR" sz="1400" b="1" dirty="0">
                <a:solidFill>
                  <a:schemeClr val="bg1"/>
                </a:solidFill>
              </a:rPr>
              <a:t>3</a:t>
            </a:r>
            <a:r>
              <a:rPr lang="fr-FR" sz="1400" b="1" dirty="0" smtClean="0">
                <a:solidFill>
                  <a:schemeClr val="bg1"/>
                </a:solidFill>
              </a:rPr>
              <a:t> </a:t>
            </a:r>
            <a:r>
              <a:rPr lang="fr-FR" sz="1400" b="1" dirty="0" err="1" smtClean="0">
                <a:solidFill>
                  <a:schemeClr val="bg1"/>
                </a:solidFill>
              </a:rPr>
              <a:t>demo</a:t>
            </a:r>
            <a:r>
              <a:rPr lang="fr-FR" sz="1400" b="1" dirty="0" smtClean="0">
                <a:solidFill>
                  <a:schemeClr val="bg1"/>
                </a:solidFill>
              </a:rPr>
              <a:t> networks to </a:t>
            </a:r>
            <a:r>
              <a:rPr lang="fr-FR" sz="1400" b="1" dirty="0" err="1" smtClean="0">
                <a:solidFill>
                  <a:schemeClr val="bg1"/>
                </a:solidFill>
              </a:rPr>
              <a:t>accept</a:t>
            </a:r>
            <a:r>
              <a:rPr lang="fr-FR" sz="1400" b="1" dirty="0" smtClean="0">
                <a:solidFill>
                  <a:schemeClr val="bg1"/>
                </a:solidFill>
              </a:rPr>
              <a:t> Fiware4Water as building block for the Smart </a:t>
            </a:r>
            <a:r>
              <a:rPr lang="fr-FR" sz="1400" b="1" dirty="0" err="1" smtClean="0">
                <a:solidFill>
                  <a:schemeClr val="bg1"/>
                </a:solidFill>
              </a:rPr>
              <a:t>Cities</a:t>
            </a:r>
            <a:endParaRPr lang="fr-FR" sz="1400" b="1" dirty="0">
              <a:solidFill>
                <a:schemeClr val="bg1"/>
              </a:solidFill>
            </a:endParaRPr>
          </a:p>
        </p:txBody>
      </p:sp>
      <p:sp>
        <p:nvSpPr>
          <p:cNvPr id="25" name="Rectangle à coins arrondis 24"/>
          <p:cNvSpPr/>
          <p:nvPr/>
        </p:nvSpPr>
        <p:spPr>
          <a:xfrm>
            <a:off x="5584054" y="3036161"/>
            <a:ext cx="1256320" cy="4442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ConCensus</a:t>
            </a:r>
            <a:r>
              <a:rPr lang="fr-FR" sz="1400" dirty="0" smtClean="0"/>
              <a:t> </a:t>
            </a:r>
            <a:r>
              <a:rPr lang="fr-FR" sz="1400" dirty="0" err="1" smtClean="0"/>
              <a:t>methodology</a:t>
            </a:r>
            <a:endParaRPr lang="fr-FR" sz="1400" dirty="0"/>
          </a:p>
        </p:txBody>
      </p:sp>
      <p:sp>
        <p:nvSpPr>
          <p:cNvPr id="62" name="Rectangle à coins arrondis 61"/>
          <p:cNvSpPr/>
          <p:nvPr/>
        </p:nvSpPr>
        <p:spPr>
          <a:xfrm>
            <a:off x="7118181" y="3036161"/>
            <a:ext cx="1256320" cy="4442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SMEs</a:t>
            </a:r>
            <a:r>
              <a:rPr lang="fr-FR" sz="1400" dirty="0" smtClean="0"/>
              <a:t> Challenges</a:t>
            </a:r>
            <a:endParaRPr lang="fr-FR" sz="1400" dirty="0"/>
          </a:p>
        </p:txBody>
      </p:sp>
      <p:sp>
        <p:nvSpPr>
          <p:cNvPr id="63" name="Rectangle à coins arrondis 62"/>
          <p:cNvSpPr/>
          <p:nvPr/>
        </p:nvSpPr>
        <p:spPr>
          <a:xfrm>
            <a:off x="5396872" y="4137996"/>
            <a:ext cx="1021682" cy="530216"/>
          </a:xfrm>
          <a:prstGeom prst="roundRect">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dirty="0" err="1" smtClean="0">
                <a:solidFill>
                  <a:schemeClr val="tx1"/>
                </a:solidFill>
              </a:rPr>
              <a:t>Municipalities</a:t>
            </a:r>
            <a:r>
              <a:rPr lang="fr-FR" sz="1050" dirty="0" smtClean="0">
                <a:solidFill>
                  <a:schemeClr val="tx1"/>
                </a:solidFill>
              </a:rPr>
              <a:t>, local </a:t>
            </a:r>
            <a:r>
              <a:rPr lang="fr-FR" sz="1050" dirty="0" err="1" smtClean="0">
                <a:solidFill>
                  <a:schemeClr val="tx1"/>
                </a:solidFill>
              </a:rPr>
              <a:t>authorities</a:t>
            </a:r>
            <a:endParaRPr lang="fr-FR" sz="1050" dirty="0">
              <a:solidFill>
                <a:schemeClr val="tx1"/>
              </a:solidFill>
            </a:endParaRPr>
          </a:p>
        </p:txBody>
      </p:sp>
      <p:sp>
        <p:nvSpPr>
          <p:cNvPr id="64" name="Rectangle à coins arrondis 63"/>
          <p:cNvSpPr/>
          <p:nvPr/>
        </p:nvSpPr>
        <p:spPr>
          <a:xfrm>
            <a:off x="6481429" y="4139475"/>
            <a:ext cx="1021682" cy="530216"/>
          </a:xfrm>
          <a:prstGeom prst="roundRect">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50" dirty="0" smtClean="0">
                <a:solidFill>
                  <a:schemeClr val="tx1"/>
                </a:solidFill>
              </a:rPr>
              <a:t>Networks of </a:t>
            </a:r>
          </a:p>
          <a:p>
            <a:pPr algn="ctr"/>
            <a:r>
              <a:rPr lang="fr-FR" sz="1050" dirty="0" smtClean="0">
                <a:solidFill>
                  <a:schemeClr val="tx1"/>
                </a:solidFill>
              </a:rPr>
              <a:t>end-</a:t>
            </a:r>
            <a:r>
              <a:rPr lang="fr-FR" sz="1050" dirty="0" err="1" smtClean="0">
                <a:solidFill>
                  <a:schemeClr val="tx1"/>
                </a:solidFill>
              </a:rPr>
              <a:t>users</a:t>
            </a:r>
            <a:endParaRPr lang="fr-FR" sz="1050" dirty="0">
              <a:solidFill>
                <a:schemeClr val="tx1"/>
              </a:solidFill>
            </a:endParaRPr>
          </a:p>
        </p:txBody>
      </p:sp>
      <p:sp>
        <p:nvSpPr>
          <p:cNvPr id="65" name="Rectangle à coins arrondis 64"/>
          <p:cNvSpPr/>
          <p:nvPr/>
        </p:nvSpPr>
        <p:spPr>
          <a:xfrm>
            <a:off x="7565986" y="4149831"/>
            <a:ext cx="1021682" cy="530216"/>
          </a:xfrm>
          <a:prstGeom prst="roundRect">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50" dirty="0" err="1">
                <a:solidFill>
                  <a:schemeClr val="tx1"/>
                </a:solidFill>
              </a:rPr>
              <a:t>Developpers</a:t>
            </a:r>
            <a:r>
              <a:rPr lang="fr-FR" sz="1050" dirty="0">
                <a:solidFill>
                  <a:schemeClr val="tx1"/>
                </a:solidFill>
              </a:rPr>
              <a:t>, </a:t>
            </a:r>
            <a:r>
              <a:rPr lang="fr-FR" sz="1050" dirty="0" err="1">
                <a:solidFill>
                  <a:schemeClr val="tx1"/>
                </a:solidFill>
              </a:rPr>
              <a:t>SMEs</a:t>
            </a:r>
            <a:r>
              <a:rPr lang="fr-FR" sz="1050" dirty="0">
                <a:solidFill>
                  <a:schemeClr val="tx1"/>
                </a:solidFill>
              </a:rPr>
              <a:t>, business </a:t>
            </a:r>
            <a:r>
              <a:rPr lang="fr-FR" sz="1050" dirty="0" err="1">
                <a:solidFill>
                  <a:schemeClr val="tx1"/>
                </a:solidFill>
              </a:rPr>
              <a:t>sector</a:t>
            </a:r>
            <a:endParaRPr lang="fr-FR" sz="1050" dirty="0">
              <a:solidFill>
                <a:schemeClr val="tx1"/>
              </a:solidFill>
            </a:endParaRPr>
          </a:p>
        </p:txBody>
      </p:sp>
      <p:sp>
        <p:nvSpPr>
          <p:cNvPr id="67" name="Rectangle à coins arrondis 66"/>
          <p:cNvSpPr/>
          <p:nvPr/>
        </p:nvSpPr>
        <p:spPr>
          <a:xfrm>
            <a:off x="1856900" y="3028759"/>
            <a:ext cx="1256320" cy="444288"/>
          </a:xfrm>
          <a:prstGeom prst="roundRect">
            <a:avLst/>
          </a:prstGeom>
          <a:solidFill>
            <a:srgbClr val="207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FIWARE </a:t>
            </a:r>
            <a:r>
              <a:rPr lang="fr-FR" sz="1400" dirty="0" err="1" smtClean="0"/>
              <a:t>potential</a:t>
            </a:r>
            <a:endParaRPr lang="fr-FR" sz="1400" dirty="0"/>
          </a:p>
        </p:txBody>
      </p:sp>
      <p:sp>
        <p:nvSpPr>
          <p:cNvPr id="68" name="Rectangle à coins arrondis 67"/>
          <p:cNvSpPr/>
          <p:nvPr/>
        </p:nvSpPr>
        <p:spPr>
          <a:xfrm>
            <a:off x="3391027" y="3028759"/>
            <a:ext cx="1256320" cy="444288"/>
          </a:xfrm>
          <a:prstGeom prst="roundRect">
            <a:avLst/>
          </a:prstGeom>
          <a:solidFill>
            <a:srgbClr val="207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End-</a:t>
            </a:r>
            <a:r>
              <a:rPr lang="fr-FR" sz="1400" dirty="0" err="1" smtClean="0"/>
              <a:t>Users</a:t>
            </a:r>
            <a:r>
              <a:rPr lang="fr-FR" sz="1400" dirty="0" smtClean="0"/>
              <a:t> </a:t>
            </a:r>
            <a:r>
              <a:rPr lang="fr-FR" sz="1400" dirty="0" err="1" smtClean="0"/>
              <a:t>requirements</a:t>
            </a:r>
            <a:endParaRPr lang="fr-FR" sz="1400" dirty="0"/>
          </a:p>
        </p:txBody>
      </p:sp>
      <p:sp>
        <p:nvSpPr>
          <p:cNvPr id="69" name="Rectangle à coins arrondis 68"/>
          <p:cNvSpPr/>
          <p:nvPr/>
        </p:nvSpPr>
        <p:spPr>
          <a:xfrm>
            <a:off x="1669718" y="4119316"/>
            <a:ext cx="1021682" cy="541494"/>
          </a:xfrm>
          <a:prstGeom prst="roundRect">
            <a:avLst/>
          </a:prstGeom>
          <a:solidFill>
            <a:srgbClr val="88CA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dirty="0" err="1" smtClean="0">
                <a:solidFill>
                  <a:schemeClr val="tx1"/>
                </a:solidFill>
              </a:rPr>
              <a:t>Interoperability</a:t>
            </a:r>
            <a:r>
              <a:rPr lang="fr-FR" sz="1050" dirty="0" smtClean="0">
                <a:solidFill>
                  <a:schemeClr val="tx1"/>
                </a:solidFill>
              </a:rPr>
              <a:t> Data sharing/IOT</a:t>
            </a:r>
            <a:endParaRPr lang="fr-FR" sz="1050" dirty="0">
              <a:solidFill>
                <a:schemeClr val="tx1"/>
              </a:solidFill>
            </a:endParaRPr>
          </a:p>
        </p:txBody>
      </p:sp>
      <p:sp>
        <p:nvSpPr>
          <p:cNvPr id="70" name="Rectangle à coins arrondis 69"/>
          <p:cNvSpPr/>
          <p:nvPr/>
        </p:nvSpPr>
        <p:spPr>
          <a:xfrm>
            <a:off x="2754275" y="4132073"/>
            <a:ext cx="1021682" cy="530216"/>
          </a:xfrm>
          <a:prstGeom prst="roundRect">
            <a:avLst/>
          </a:prstGeom>
          <a:solidFill>
            <a:srgbClr val="88CA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50" dirty="0" smtClean="0">
                <a:solidFill>
                  <a:schemeClr val="tx1"/>
                </a:solidFill>
              </a:rPr>
              <a:t>Compliance </a:t>
            </a:r>
            <a:r>
              <a:rPr lang="fr-FR" sz="1050" dirty="0" err="1" smtClean="0">
                <a:solidFill>
                  <a:schemeClr val="tx1"/>
                </a:solidFill>
              </a:rPr>
              <a:t>with</a:t>
            </a:r>
            <a:r>
              <a:rPr lang="fr-FR" sz="1050" dirty="0" smtClean="0">
                <a:solidFill>
                  <a:schemeClr val="tx1"/>
                </a:solidFill>
              </a:rPr>
              <a:t> </a:t>
            </a:r>
            <a:r>
              <a:rPr lang="fr-FR" sz="1050" dirty="0" err="1" smtClean="0">
                <a:solidFill>
                  <a:schemeClr val="tx1"/>
                </a:solidFill>
              </a:rPr>
              <a:t>legacy</a:t>
            </a:r>
            <a:r>
              <a:rPr lang="fr-FR" sz="1050" dirty="0" smtClean="0">
                <a:solidFill>
                  <a:schemeClr val="tx1"/>
                </a:solidFill>
              </a:rPr>
              <a:t> </a:t>
            </a:r>
            <a:r>
              <a:rPr lang="fr-FR" sz="1050" dirty="0" err="1" smtClean="0">
                <a:solidFill>
                  <a:schemeClr val="tx1"/>
                </a:solidFill>
              </a:rPr>
              <a:t>systems</a:t>
            </a:r>
            <a:endParaRPr lang="fr-FR" sz="1050" dirty="0">
              <a:solidFill>
                <a:schemeClr val="tx1"/>
              </a:solidFill>
            </a:endParaRPr>
          </a:p>
        </p:txBody>
      </p:sp>
      <p:sp>
        <p:nvSpPr>
          <p:cNvPr id="71" name="Rectangle à coins arrondis 70"/>
          <p:cNvSpPr/>
          <p:nvPr/>
        </p:nvSpPr>
        <p:spPr>
          <a:xfrm>
            <a:off x="3838832" y="4142429"/>
            <a:ext cx="1021682" cy="530216"/>
          </a:xfrm>
          <a:prstGeom prst="roundRect">
            <a:avLst/>
          </a:prstGeom>
          <a:solidFill>
            <a:srgbClr val="88CA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50" dirty="0" smtClean="0">
                <a:solidFill>
                  <a:schemeClr val="tx1"/>
                </a:solidFill>
              </a:rPr>
              <a:t>Smart water APIs and </a:t>
            </a:r>
            <a:r>
              <a:rPr lang="fr-FR" sz="1050" dirty="0" err="1" smtClean="0">
                <a:solidFill>
                  <a:schemeClr val="tx1"/>
                </a:solidFill>
              </a:rPr>
              <a:t>devices</a:t>
            </a:r>
            <a:endParaRPr lang="fr-FR" sz="1050" dirty="0">
              <a:solidFill>
                <a:schemeClr val="tx1"/>
              </a:solidFill>
            </a:endParaRPr>
          </a:p>
        </p:txBody>
      </p:sp>
      <p:sp>
        <p:nvSpPr>
          <p:cNvPr id="93" name="Rectangle 92"/>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ZoneTexte 103"/>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105" name="ZoneTexte 104"/>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106" name="ZoneTexte 105"/>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107" name="ZoneTexte 106"/>
          <p:cNvSpPr txBox="1"/>
          <p:nvPr/>
        </p:nvSpPr>
        <p:spPr>
          <a:xfrm>
            <a:off x="11512" y="3724487"/>
            <a:ext cx="1061049" cy="523220"/>
          </a:xfrm>
          <a:prstGeom prst="rect">
            <a:avLst/>
          </a:prstGeom>
          <a:noFill/>
        </p:spPr>
        <p:txBody>
          <a:bodyPr wrap="square" rtlCol="0">
            <a:spAutoFit/>
          </a:bodyPr>
          <a:lstStyle/>
          <a:p>
            <a:r>
              <a:rPr lang="fr-FR" sz="1400" dirty="0" smtClean="0">
                <a:solidFill>
                  <a:srgbClr val="89C040"/>
                </a:solidFill>
              </a:rPr>
              <a:t>4 </a:t>
            </a:r>
            <a:r>
              <a:rPr lang="fr-FR" sz="1400" dirty="0" err="1" smtClean="0">
                <a:solidFill>
                  <a:srgbClr val="89C040"/>
                </a:solidFill>
              </a:rPr>
              <a:t>Demo</a:t>
            </a:r>
            <a:r>
              <a:rPr lang="fr-FR" sz="1400" dirty="0" smtClean="0">
                <a:solidFill>
                  <a:srgbClr val="89C040"/>
                </a:solidFill>
              </a:rPr>
              <a:t> Cases</a:t>
            </a:r>
            <a:endParaRPr lang="fr-FR" sz="1400" dirty="0">
              <a:solidFill>
                <a:srgbClr val="89C040"/>
              </a:solidFill>
            </a:endParaRPr>
          </a:p>
        </p:txBody>
      </p:sp>
      <p:sp>
        <p:nvSpPr>
          <p:cNvPr id="108" name="ZoneTexte 107"/>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109" name="ZoneTexte 108"/>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110" name="Rectangle 109"/>
          <p:cNvSpPr/>
          <p:nvPr/>
        </p:nvSpPr>
        <p:spPr>
          <a:xfrm>
            <a:off x="2197" y="29115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1" name="ZoneTexte 110"/>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112" name="Espace réservé du numéro de diapositive 2"/>
          <p:cNvSpPr>
            <a:spLocks noGrp="1"/>
          </p:cNvSpPr>
          <p:nvPr>
            <p:ph type="sldNum" sz="quarter" idx="12"/>
          </p:nvPr>
        </p:nvSpPr>
        <p:spPr>
          <a:xfrm>
            <a:off x="322437" y="6398173"/>
            <a:ext cx="294376" cy="365125"/>
          </a:xfrm>
        </p:spPr>
        <p:txBody>
          <a:bodyPr/>
          <a:lstStyle/>
          <a:p>
            <a:fld id="{A1D34339-7FCD-4475-99CD-C301BFDF596A}" type="slidenum">
              <a:rPr lang="fr-FR" smtClean="0"/>
              <a:t>6</a:t>
            </a:fld>
            <a:endParaRPr lang="fr-FR" dirty="0"/>
          </a:p>
        </p:txBody>
      </p:sp>
      <p:sp>
        <p:nvSpPr>
          <p:cNvPr id="113" name="ZoneTexte 112"/>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114" name="ZoneTexte 113"/>
          <p:cNvSpPr txBox="1"/>
          <p:nvPr/>
        </p:nvSpPr>
        <p:spPr>
          <a:xfrm>
            <a:off x="11506" y="2996355"/>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err="1"/>
              <a:t>Approach</a:t>
            </a:r>
            <a:r>
              <a:rPr lang="fr-FR" dirty="0"/>
              <a:t> &amp; </a:t>
            </a:r>
            <a:r>
              <a:rPr lang="fr-FR" dirty="0" err="1"/>
              <a:t>methodo</a:t>
            </a:r>
            <a:endParaRPr lang="fr-FR" dirty="0"/>
          </a:p>
        </p:txBody>
      </p:sp>
    </p:spTree>
    <p:extLst>
      <p:ext uri="{BB962C8B-B14F-4D97-AF65-F5344CB8AC3E}">
        <p14:creationId xmlns:p14="http://schemas.microsoft.com/office/powerpoint/2010/main" val="124439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smtClean="0">
                <a:solidFill>
                  <a:srgbClr val="1F3864"/>
                </a:solidFill>
                <a:latin typeface="Calibri-Bold"/>
              </a:rPr>
              <a:t>Real </a:t>
            </a:r>
            <a:r>
              <a:rPr lang="en-US" sz="2800" b="1" dirty="0">
                <a:solidFill>
                  <a:srgbClr val="1F3864"/>
                </a:solidFill>
                <a:latin typeface="Calibri-Bold"/>
              </a:rPr>
              <a:t>World </a:t>
            </a:r>
            <a:r>
              <a:rPr lang="en-US" sz="2800" b="1" dirty="0" smtClean="0">
                <a:solidFill>
                  <a:srgbClr val="1F3864"/>
                </a:solidFill>
                <a:latin typeface="Calibri-Bold"/>
              </a:rPr>
              <a:t>Applications-</a:t>
            </a:r>
            <a:r>
              <a:rPr lang="en-US" sz="2800" b="1" i="1" dirty="0" smtClean="0">
                <a:solidFill>
                  <a:srgbClr val="29A1D5"/>
                </a:solidFill>
                <a:latin typeface="Calibri-Bold"/>
              </a:rPr>
              <a:t>Tier 1</a:t>
            </a:r>
            <a:endParaRPr lang="en-US" sz="2800" b="1" i="1" dirty="0">
              <a:solidFill>
                <a:srgbClr val="29A1D5"/>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634315" y="529822"/>
            <a:ext cx="7509685" cy="400110"/>
          </a:xfrm>
          <a:prstGeom prst="rect">
            <a:avLst/>
          </a:prstGeom>
        </p:spPr>
        <p:txBody>
          <a:bodyPr wrap="square">
            <a:spAutoFit/>
          </a:bodyPr>
          <a:lstStyle/>
          <a:p>
            <a:r>
              <a:rPr lang="en-US" sz="2000" b="1" dirty="0" smtClean="0">
                <a:solidFill>
                  <a:schemeClr val="accent6">
                    <a:lumMod val="75000"/>
                  </a:schemeClr>
                </a:solidFill>
                <a:latin typeface="Calibri-Bold"/>
              </a:rPr>
              <a:t>DC#1: raw water supply optimization in Athens (GR)</a:t>
            </a:r>
            <a:endParaRPr lang="en-US" sz="2000" b="1" dirty="0">
              <a:solidFill>
                <a:schemeClr val="accent6">
                  <a:lumMod val="75000"/>
                </a:schemeClr>
              </a:solidFill>
              <a:latin typeface="Calibri-Bold"/>
            </a:endParaRPr>
          </a:p>
        </p:txBody>
      </p:sp>
      <p:sp>
        <p:nvSpPr>
          <p:cNvPr id="71" name="Rectangle 70"/>
          <p:cNvSpPr/>
          <p:nvPr/>
        </p:nvSpPr>
        <p:spPr>
          <a:xfrm>
            <a:off x="0" y="0"/>
            <a:ext cx="1044000" cy="307777"/>
          </a:xfrm>
          <a:prstGeom prst="rect">
            <a:avLst/>
          </a:prstGeom>
          <a:noFill/>
        </p:spPr>
        <p:txBody>
          <a:bodyPr wrap="square" rtlCol="0">
            <a:spAutoFit/>
          </a:bodyPr>
          <a:lstStyle/>
          <a:p>
            <a:endParaRPr lang="fr-FR" sz="1400" b="1">
              <a:solidFill>
                <a:schemeClr val="bg1"/>
              </a:solidFill>
            </a:endParaRPr>
          </a:p>
        </p:txBody>
      </p:sp>
      <p:sp>
        <p:nvSpPr>
          <p:cNvPr id="72" name="Rectangle 71"/>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ZoneTexte 81"/>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83" name="ZoneTexte 82"/>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84" name="ZoneTexte 83"/>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86" name="ZoneTexte 85"/>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87" name="ZoneTexte 86"/>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88" name="Rectangle 87"/>
          <p:cNvSpPr/>
          <p:nvPr/>
        </p:nvSpPr>
        <p:spPr>
          <a:xfrm>
            <a:off x="2197" y="36735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ZoneTexte 88"/>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90" name="Espace réservé du numéro de diapositive 2"/>
          <p:cNvSpPr>
            <a:spLocks noGrp="1"/>
          </p:cNvSpPr>
          <p:nvPr>
            <p:ph type="sldNum" sz="quarter" idx="12"/>
          </p:nvPr>
        </p:nvSpPr>
        <p:spPr>
          <a:xfrm>
            <a:off x="322437" y="6398173"/>
            <a:ext cx="294376" cy="365125"/>
          </a:xfrm>
        </p:spPr>
        <p:txBody>
          <a:bodyPr/>
          <a:lstStyle/>
          <a:p>
            <a:fld id="{94FC443A-AD6D-483A-A471-68DB8F03247D}" type="slidenum">
              <a:rPr lang="fr-FR" smtClean="0"/>
              <a:t>7</a:t>
            </a:fld>
            <a:endParaRPr lang="fr-FR" dirty="0"/>
          </a:p>
        </p:txBody>
      </p:sp>
      <p:sp>
        <p:nvSpPr>
          <p:cNvPr id="91" name="ZoneTexte 90"/>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92" name="ZoneTexte 91"/>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85" name="ZoneTexte 84"/>
          <p:cNvSpPr txBox="1"/>
          <p:nvPr/>
        </p:nvSpPr>
        <p:spPr>
          <a:xfrm>
            <a:off x="11512" y="3743537"/>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4 </a:t>
            </a:r>
            <a:r>
              <a:rPr lang="fr-FR" dirty="0" err="1"/>
              <a:t>Demo</a:t>
            </a:r>
            <a:r>
              <a:rPr lang="fr-FR" dirty="0"/>
              <a:t> Cases</a:t>
            </a:r>
          </a:p>
        </p:txBody>
      </p:sp>
      <p:pic>
        <p:nvPicPr>
          <p:cNvPr id="5" name="Image 4"/>
          <p:cNvPicPr>
            <a:picLocks noChangeAspect="1"/>
          </p:cNvPicPr>
          <p:nvPr/>
        </p:nvPicPr>
        <p:blipFill>
          <a:blip r:embed="rId3"/>
          <a:stretch>
            <a:fillRect/>
          </a:stretch>
        </p:blipFill>
        <p:spPr>
          <a:xfrm>
            <a:off x="1084055" y="1102896"/>
            <a:ext cx="8018645" cy="5003086"/>
          </a:xfrm>
          <a:prstGeom prst="rect">
            <a:avLst/>
          </a:prstGeom>
        </p:spPr>
      </p:pic>
    </p:spTree>
    <p:extLst>
      <p:ext uri="{BB962C8B-B14F-4D97-AF65-F5344CB8AC3E}">
        <p14:creationId xmlns:p14="http://schemas.microsoft.com/office/powerpoint/2010/main" val="3396833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smtClean="0">
                <a:solidFill>
                  <a:srgbClr val="1F3864"/>
                </a:solidFill>
                <a:latin typeface="Calibri-Bold"/>
              </a:rPr>
              <a:t>Real </a:t>
            </a:r>
            <a:r>
              <a:rPr lang="en-US" sz="2800" b="1" dirty="0">
                <a:solidFill>
                  <a:srgbClr val="1F3864"/>
                </a:solidFill>
                <a:latin typeface="Calibri-Bold"/>
              </a:rPr>
              <a:t>World </a:t>
            </a:r>
            <a:r>
              <a:rPr lang="en-US" sz="2800" b="1" dirty="0" smtClean="0">
                <a:solidFill>
                  <a:srgbClr val="1F3864"/>
                </a:solidFill>
                <a:latin typeface="Calibri-Bold"/>
              </a:rPr>
              <a:t>Applications-</a:t>
            </a:r>
            <a:r>
              <a:rPr lang="en-US" sz="2800" b="1" i="1" dirty="0" smtClean="0">
                <a:solidFill>
                  <a:srgbClr val="29A1D5"/>
                </a:solidFill>
                <a:latin typeface="Calibri-Bold"/>
              </a:rPr>
              <a:t>Tier 1</a:t>
            </a:r>
            <a:endParaRPr lang="en-US" sz="2800" b="1" i="1" dirty="0">
              <a:solidFill>
                <a:srgbClr val="29A1D5"/>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634315" y="529822"/>
            <a:ext cx="7509685" cy="400110"/>
          </a:xfrm>
          <a:prstGeom prst="rect">
            <a:avLst/>
          </a:prstGeom>
        </p:spPr>
        <p:txBody>
          <a:bodyPr wrap="square">
            <a:spAutoFit/>
          </a:bodyPr>
          <a:lstStyle/>
          <a:p>
            <a:r>
              <a:rPr lang="en-US" sz="2000" b="1" dirty="0" smtClean="0">
                <a:solidFill>
                  <a:schemeClr val="accent6">
                    <a:lumMod val="75000"/>
                  </a:schemeClr>
                </a:solidFill>
                <a:latin typeface="Calibri-Bold"/>
              </a:rPr>
              <a:t>DC#1: raw water supply optimization in Athens (GR)</a:t>
            </a:r>
            <a:endParaRPr lang="en-US" sz="2000" b="1" dirty="0">
              <a:solidFill>
                <a:schemeClr val="accent6">
                  <a:lumMod val="75000"/>
                </a:schemeClr>
              </a:solidFill>
              <a:latin typeface="Calibri-Bold"/>
            </a:endParaRPr>
          </a:p>
        </p:txBody>
      </p:sp>
      <p:sp>
        <p:nvSpPr>
          <p:cNvPr id="2" name="Rectangle 1"/>
          <p:cNvSpPr/>
          <p:nvPr/>
        </p:nvSpPr>
        <p:spPr>
          <a:xfrm>
            <a:off x="1025582" y="1033960"/>
            <a:ext cx="1067921" cy="400110"/>
          </a:xfrm>
          <a:prstGeom prst="rect">
            <a:avLst/>
          </a:prstGeom>
        </p:spPr>
        <p:txBody>
          <a:bodyPr wrap="none">
            <a:spAutoFit/>
          </a:bodyPr>
          <a:lstStyle/>
          <a:p>
            <a:pPr algn="just" eaLnBrk="0" fontAlgn="base" hangingPunct="0">
              <a:spcBef>
                <a:spcPct val="0"/>
              </a:spcBef>
              <a:spcAft>
                <a:spcPct val="0"/>
              </a:spcAft>
            </a:pPr>
            <a:r>
              <a:rPr lang="fr-FR" sz="2000" dirty="0" err="1">
                <a:solidFill>
                  <a:srgbClr val="2E74B5"/>
                </a:solidFill>
                <a:latin typeface="Arial" panose="020B0604020202020204" pitchFamily="34" charset="0"/>
                <a:ea typeface="Calibri" panose="020F0502020204030204" pitchFamily="34" charset="0"/>
                <a:cs typeface="Arial" panose="020B0604020202020204" pitchFamily="34" charset="0"/>
              </a:rPr>
              <a:t>Context</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6" name="Rectangle 45"/>
          <p:cNvSpPr/>
          <p:nvPr/>
        </p:nvSpPr>
        <p:spPr>
          <a:xfrm>
            <a:off x="1089858" y="3307310"/>
            <a:ext cx="7949298" cy="400110"/>
          </a:xfrm>
          <a:prstGeom prst="rect">
            <a:avLst/>
          </a:prstGeom>
        </p:spPr>
        <p:txBody>
          <a:bodyPr wrap="square">
            <a:spAutoFit/>
          </a:bodyPr>
          <a:lstStyle/>
          <a:p>
            <a:pPr algn="just" eaLnBrk="0" fontAlgn="base" hangingPunct="0">
              <a:spcBef>
                <a:spcPct val="0"/>
              </a:spcBef>
              <a:spcAft>
                <a:spcPct val="0"/>
              </a:spcAft>
            </a:pP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Challenge - </a:t>
            </a:r>
            <a:r>
              <a:rPr lang="en-US" sz="2000" dirty="0"/>
              <a:t>Upgrade of the supervisory system and digital water </a:t>
            </a:r>
            <a:r>
              <a:rPr lang="en-US" sz="2000" dirty="0" smtClean="0"/>
              <a:t>strategy</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48" name="Rectangle 47"/>
          <p:cNvSpPr/>
          <p:nvPr/>
        </p:nvSpPr>
        <p:spPr>
          <a:xfrm>
            <a:off x="1128214" y="4361266"/>
            <a:ext cx="2655022" cy="400110"/>
          </a:xfrm>
          <a:prstGeom prst="rect">
            <a:avLst/>
          </a:prstGeom>
        </p:spPr>
        <p:txBody>
          <a:bodyPr wrap="none">
            <a:spAutoFit/>
          </a:bodyPr>
          <a:lstStyle/>
          <a:p>
            <a:pPr algn="just" eaLnBrk="0" fontAlgn="base" hangingPunct="0">
              <a:spcBef>
                <a:spcPct val="0"/>
              </a:spcBef>
              <a:spcAft>
                <a:spcPct val="0"/>
              </a:spcAft>
            </a:pPr>
            <a:r>
              <a:rPr lang="fr-FR" sz="2000" dirty="0" err="1" smtClean="0">
                <a:solidFill>
                  <a:srgbClr val="2E74B5"/>
                </a:solidFill>
                <a:latin typeface="Arial" panose="020B0604020202020204" pitchFamily="34" charset="0"/>
                <a:ea typeface="Calibri" panose="020F0502020204030204" pitchFamily="34" charset="0"/>
                <a:cs typeface="Arial" panose="020B0604020202020204" pitchFamily="34" charset="0"/>
              </a:rPr>
              <a:t>Role</a:t>
            </a:r>
            <a:r>
              <a:rPr lang="fr-FR" sz="2000" dirty="0" smtClean="0">
                <a:solidFill>
                  <a:srgbClr val="2E74B5"/>
                </a:solidFill>
                <a:latin typeface="Arial" panose="020B0604020202020204" pitchFamily="34" charset="0"/>
                <a:ea typeface="Calibri" panose="020F0502020204030204" pitchFamily="34" charset="0"/>
                <a:cs typeface="Arial" panose="020B0604020202020204" pitchFamily="34" charset="0"/>
              </a:rPr>
              <a:t> of Fiware4Water</a:t>
            </a:r>
            <a:endParaRPr lang="fr-FR" sz="2000" dirty="0">
              <a:solidFill>
                <a:srgbClr val="2E74B5"/>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052423" y="1423321"/>
            <a:ext cx="7986734" cy="1815882"/>
          </a:xfrm>
          <a:prstGeom prst="rect">
            <a:avLst/>
          </a:prstGeom>
        </p:spPr>
        <p:txBody>
          <a:bodyPr wrap="square">
            <a:spAutoFit/>
          </a:bodyPr>
          <a:lstStyle/>
          <a:p>
            <a:r>
              <a:rPr lang="en-US" sz="1400" dirty="0" smtClean="0"/>
              <a:t>- The </a:t>
            </a:r>
            <a:r>
              <a:rPr lang="en-US" sz="1400" dirty="0"/>
              <a:t>Water Company of Athens’s (EYDAP) external raw water supply system </a:t>
            </a:r>
            <a:r>
              <a:rPr lang="en-US" sz="1400" dirty="0" smtClean="0"/>
              <a:t>serves </a:t>
            </a:r>
            <a:r>
              <a:rPr lang="en-US" sz="1400" dirty="0"/>
              <a:t>the city of Athens (5.000.000 inhabitants) with 420 </a:t>
            </a:r>
            <a:r>
              <a:rPr lang="en-US" sz="1400" dirty="0" smtClean="0"/>
              <a:t>hm3/y.</a:t>
            </a:r>
          </a:p>
          <a:p>
            <a:r>
              <a:rPr lang="en-US" sz="1400" dirty="0" smtClean="0"/>
              <a:t>- The </a:t>
            </a:r>
            <a:r>
              <a:rPr lang="en-US" sz="1400" dirty="0"/>
              <a:t>system comprises of around 500 km of aqueducts, and 4 major water </a:t>
            </a:r>
            <a:r>
              <a:rPr lang="en-US" sz="1400" dirty="0" smtClean="0"/>
              <a:t>reservoirs</a:t>
            </a:r>
          </a:p>
          <a:p>
            <a:r>
              <a:rPr lang="en-US" sz="1400" dirty="0" smtClean="0"/>
              <a:t>- The </a:t>
            </a:r>
            <a:r>
              <a:rPr lang="en-US" sz="1400" dirty="0" err="1" smtClean="0"/>
              <a:t>hydrosystem’s</a:t>
            </a:r>
            <a:r>
              <a:rPr lang="en-US" sz="1400" dirty="0" smtClean="0"/>
              <a:t> operation </a:t>
            </a:r>
            <a:r>
              <a:rPr lang="en-US" sz="1400" dirty="0"/>
              <a:t>relies on a network of water quantity and quality sensors and related hydraulic and resource management calculations to select the optimal reservoirs to extract water from and the optimal route to follow for the water to reach Water Treatment Plants in Athens (5 open channel flowmeters, more than 10 close pipe flow meters, more than 50 open channel water level meters and 12 water quality meters (turbidity, conductivity, temperature)).</a:t>
            </a:r>
            <a:endParaRPr lang="fr-FR" sz="1400" dirty="0"/>
          </a:p>
        </p:txBody>
      </p:sp>
      <p:sp>
        <p:nvSpPr>
          <p:cNvPr id="5" name="Rectangle 4"/>
          <p:cNvSpPr/>
          <p:nvPr/>
        </p:nvSpPr>
        <p:spPr>
          <a:xfrm>
            <a:off x="1122481" y="3610032"/>
            <a:ext cx="7916675" cy="738664"/>
          </a:xfrm>
          <a:prstGeom prst="rect">
            <a:avLst/>
          </a:prstGeom>
        </p:spPr>
        <p:txBody>
          <a:bodyPr wrap="square">
            <a:spAutoFit/>
          </a:bodyPr>
          <a:lstStyle/>
          <a:p>
            <a:r>
              <a:rPr lang="en-US" sz="1400" dirty="0" smtClean="0"/>
              <a:t>- Integration </a:t>
            </a:r>
            <a:r>
              <a:rPr lang="en-US" sz="1400" dirty="0"/>
              <a:t>of different sensors from different vendors into a common </a:t>
            </a:r>
            <a:r>
              <a:rPr lang="en-US" sz="1400" dirty="0" smtClean="0"/>
              <a:t>system</a:t>
            </a:r>
          </a:p>
          <a:p>
            <a:r>
              <a:rPr lang="en-US" sz="1400" dirty="0" smtClean="0"/>
              <a:t>- Development </a:t>
            </a:r>
            <a:r>
              <a:rPr lang="en-US" sz="1400" dirty="0"/>
              <a:t>of different applications (models, analytics) on the data </a:t>
            </a:r>
            <a:r>
              <a:rPr lang="en-US" sz="1400" dirty="0" smtClean="0"/>
              <a:t>available</a:t>
            </a:r>
          </a:p>
          <a:p>
            <a:r>
              <a:rPr lang="en-US" sz="1400" dirty="0" smtClean="0"/>
              <a:t>- Interface </a:t>
            </a:r>
            <a:r>
              <a:rPr lang="en-US" sz="1400" dirty="0"/>
              <a:t>seamlessly with and provide added value to legacy systems (sensors and online control systems)</a:t>
            </a:r>
            <a:endParaRPr lang="fr-FR" sz="1400" dirty="0"/>
          </a:p>
        </p:txBody>
      </p:sp>
      <p:sp>
        <p:nvSpPr>
          <p:cNvPr id="95" name="Rectangle 94"/>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0" y="0"/>
            <a:ext cx="1044000" cy="307777"/>
          </a:xfrm>
          <a:prstGeom prst="rect">
            <a:avLst/>
          </a:prstGeom>
          <a:noFill/>
        </p:spPr>
        <p:txBody>
          <a:bodyPr wrap="square" rtlCol="0">
            <a:spAutoFit/>
          </a:bodyPr>
          <a:lstStyle/>
          <a:p>
            <a:endParaRPr lang="fr-FR" sz="1400" b="1">
              <a:solidFill>
                <a:schemeClr val="bg1"/>
              </a:solidFill>
            </a:endParaRPr>
          </a:p>
        </p:txBody>
      </p:sp>
      <p:sp>
        <p:nvSpPr>
          <p:cNvPr id="97" name="Rectangle 96"/>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ZoneTexte 106"/>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108" name="ZoneTexte 107"/>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109" name="ZoneTexte 108"/>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110" name="ZoneTexte 109"/>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111" name="ZoneTexte 110"/>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112" name="Rectangle 111"/>
          <p:cNvSpPr/>
          <p:nvPr/>
        </p:nvSpPr>
        <p:spPr>
          <a:xfrm>
            <a:off x="2197" y="36735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3" name="ZoneTexte 112"/>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114" name="Espace réservé du numéro de diapositive 2"/>
          <p:cNvSpPr>
            <a:spLocks noGrp="1"/>
          </p:cNvSpPr>
          <p:nvPr>
            <p:ph type="sldNum" sz="quarter" idx="12"/>
          </p:nvPr>
        </p:nvSpPr>
        <p:spPr>
          <a:xfrm>
            <a:off x="322437" y="6398173"/>
            <a:ext cx="294376" cy="365125"/>
          </a:xfrm>
        </p:spPr>
        <p:txBody>
          <a:bodyPr/>
          <a:lstStyle/>
          <a:p>
            <a:fld id="{C8A46E3B-DF47-4A32-BF27-9B187C9E8E48}" type="slidenum">
              <a:rPr lang="fr-FR" smtClean="0"/>
              <a:t>8</a:t>
            </a:fld>
            <a:endParaRPr lang="fr-FR" dirty="0"/>
          </a:p>
        </p:txBody>
      </p:sp>
      <p:sp>
        <p:nvSpPr>
          <p:cNvPr id="115" name="ZoneTexte 114"/>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116" name="ZoneTexte 115"/>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117" name="ZoneTexte 116"/>
          <p:cNvSpPr txBox="1"/>
          <p:nvPr/>
        </p:nvSpPr>
        <p:spPr>
          <a:xfrm>
            <a:off x="11512" y="3743537"/>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4 </a:t>
            </a:r>
            <a:r>
              <a:rPr lang="fr-FR" dirty="0" err="1"/>
              <a:t>Demo</a:t>
            </a:r>
            <a:r>
              <a:rPr lang="fr-FR" dirty="0"/>
              <a:t> Cases</a:t>
            </a:r>
          </a:p>
        </p:txBody>
      </p:sp>
      <p:sp>
        <p:nvSpPr>
          <p:cNvPr id="50" name="Rectangle 49"/>
          <p:cNvSpPr/>
          <p:nvPr/>
        </p:nvSpPr>
        <p:spPr>
          <a:xfrm>
            <a:off x="1190360" y="4674227"/>
            <a:ext cx="7848796" cy="1815882"/>
          </a:xfrm>
          <a:prstGeom prst="rect">
            <a:avLst/>
          </a:prstGeom>
          <a:solidFill>
            <a:schemeClr val="bg1"/>
          </a:solidFill>
        </p:spPr>
        <p:txBody>
          <a:bodyPr wrap="square">
            <a:spAutoFit/>
          </a:bodyPr>
          <a:lstStyle/>
          <a:p>
            <a:r>
              <a:rPr lang="en-US" sz="1400" dirty="0" smtClean="0"/>
              <a:t>- Integrate </a:t>
            </a:r>
            <a:r>
              <a:rPr lang="en-US" sz="1400" dirty="0"/>
              <a:t>operational sensors </a:t>
            </a:r>
            <a:r>
              <a:rPr lang="en-US" sz="1400" dirty="0" smtClean="0"/>
              <a:t>and other new real-time </a:t>
            </a:r>
            <a:r>
              <a:rPr lang="en-US" sz="1400" dirty="0"/>
              <a:t>surveillance methods </a:t>
            </a:r>
            <a:endParaRPr lang="en-US" sz="1400" dirty="0" smtClean="0"/>
          </a:p>
          <a:p>
            <a:r>
              <a:rPr lang="en-US" sz="1400" dirty="0" smtClean="0"/>
              <a:t>- Develop </a:t>
            </a:r>
            <a:r>
              <a:rPr lang="en-US" sz="1400" dirty="0"/>
              <a:t>FIWARE compliant analytics and </a:t>
            </a:r>
            <a:r>
              <a:rPr lang="en-US" sz="1400" dirty="0" smtClean="0"/>
              <a:t>models to </a:t>
            </a:r>
            <a:r>
              <a:rPr lang="en-US" sz="1400" dirty="0" err="1" smtClean="0"/>
              <a:t>analyse</a:t>
            </a:r>
            <a:r>
              <a:rPr lang="en-US" sz="1400" dirty="0" smtClean="0"/>
              <a:t> </a:t>
            </a:r>
            <a:r>
              <a:rPr lang="en-US" sz="1400" dirty="0" err="1" smtClean="0"/>
              <a:t>datas</a:t>
            </a:r>
            <a:r>
              <a:rPr lang="en-US" sz="1400" dirty="0" smtClean="0"/>
              <a:t> and </a:t>
            </a:r>
            <a:r>
              <a:rPr lang="en-US" sz="1400" dirty="0"/>
              <a:t>provide operational decision </a:t>
            </a:r>
            <a:r>
              <a:rPr lang="en-US" sz="1400" dirty="0" smtClean="0"/>
              <a:t>support for:</a:t>
            </a:r>
          </a:p>
          <a:p>
            <a:r>
              <a:rPr lang="en-US" sz="1400" dirty="0" smtClean="0"/>
              <a:t>          1) </a:t>
            </a:r>
            <a:r>
              <a:rPr lang="en-US" sz="1400" b="1" dirty="0" smtClean="0"/>
              <a:t>Optimization of </a:t>
            </a:r>
            <a:r>
              <a:rPr lang="en-US" sz="1400" b="1" dirty="0"/>
              <a:t>water conveyance from sources to treatment </a:t>
            </a:r>
            <a:r>
              <a:rPr lang="en-US" sz="1400" b="1" dirty="0" smtClean="0"/>
              <a:t>plants  </a:t>
            </a:r>
          </a:p>
          <a:p>
            <a:r>
              <a:rPr lang="en-US" sz="1400" dirty="0" smtClean="0"/>
              <a:t>    → Development </a:t>
            </a:r>
            <a:r>
              <a:rPr lang="en-US" sz="1400" dirty="0"/>
              <a:t>of a water quantity routing </a:t>
            </a:r>
            <a:r>
              <a:rPr lang="en-US" sz="1400" dirty="0" smtClean="0"/>
              <a:t>application providing </a:t>
            </a:r>
            <a:r>
              <a:rPr lang="en-US" sz="1400" dirty="0"/>
              <a:t>(offline) what-if hydraulic scenario  </a:t>
            </a:r>
            <a:r>
              <a:rPr lang="en-US" sz="1400" dirty="0" smtClean="0"/>
              <a:t>      </a:t>
            </a:r>
          </a:p>
          <a:p>
            <a:r>
              <a:rPr lang="en-US" sz="1400" dirty="0" smtClean="0"/>
              <a:t>          2) </a:t>
            </a:r>
            <a:r>
              <a:rPr lang="en-US" sz="1400" b="1" dirty="0" smtClean="0"/>
              <a:t>Early warning systems for turbidity</a:t>
            </a:r>
            <a:r>
              <a:rPr lang="en-US" sz="1400" b="1" dirty="0"/>
              <a:t>, to allow the treatment plants </a:t>
            </a:r>
            <a:r>
              <a:rPr lang="en-US" sz="1400" b="1" dirty="0" smtClean="0"/>
              <a:t>processes customization  </a:t>
            </a:r>
          </a:p>
          <a:p>
            <a:r>
              <a:rPr lang="en-US" sz="1400" dirty="0" smtClean="0"/>
              <a:t>   → Development </a:t>
            </a:r>
            <a:r>
              <a:rPr lang="en-US" sz="1400" dirty="0"/>
              <a:t>of a real time water quality early warning </a:t>
            </a:r>
            <a:r>
              <a:rPr lang="en-US" sz="1400" dirty="0" smtClean="0"/>
              <a:t>application providing </a:t>
            </a:r>
            <a:r>
              <a:rPr lang="en-US" sz="1400" dirty="0"/>
              <a:t>a medium-term </a:t>
            </a:r>
            <a:r>
              <a:rPr lang="en-US" sz="1400" dirty="0" smtClean="0"/>
              <a:t>(1-2 d) </a:t>
            </a:r>
            <a:r>
              <a:rPr lang="en-US" sz="1400" dirty="0"/>
              <a:t>forecast </a:t>
            </a:r>
            <a:r>
              <a:rPr lang="en-US" sz="1400" dirty="0" smtClean="0"/>
              <a:t>of </a:t>
            </a:r>
            <a:r>
              <a:rPr lang="en-US" sz="1400" dirty="0"/>
              <a:t>high </a:t>
            </a:r>
            <a:r>
              <a:rPr lang="en-US" sz="1400" dirty="0" smtClean="0"/>
              <a:t>turbidity and subsequently alert treatment plants (3-5h </a:t>
            </a:r>
            <a:r>
              <a:rPr lang="en-US" sz="1400" dirty="0"/>
              <a:t>in advance</a:t>
            </a:r>
            <a:r>
              <a:rPr lang="en-US" sz="1400" dirty="0" smtClean="0"/>
              <a:t>)</a:t>
            </a:r>
          </a:p>
        </p:txBody>
      </p:sp>
    </p:spTree>
    <p:extLst>
      <p:ext uri="{BB962C8B-B14F-4D97-AF65-F5344CB8AC3E}">
        <p14:creationId xmlns:p14="http://schemas.microsoft.com/office/powerpoint/2010/main" val="141600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74" y="172197"/>
            <a:ext cx="2060211" cy="318514"/>
          </a:xfrm>
          <a:prstGeom prst="rect">
            <a:avLst/>
          </a:prstGeom>
        </p:spPr>
      </p:pic>
      <p:sp>
        <p:nvSpPr>
          <p:cNvPr id="6" name="Rectangle 5"/>
          <p:cNvSpPr/>
          <p:nvPr/>
        </p:nvSpPr>
        <p:spPr>
          <a:xfrm>
            <a:off x="1267896" y="128721"/>
            <a:ext cx="5357005" cy="523220"/>
          </a:xfrm>
          <a:prstGeom prst="rect">
            <a:avLst/>
          </a:prstGeom>
        </p:spPr>
        <p:txBody>
          <a:bodyPr wrap="square">
            <a:spAutoFit/>
          </a:bodyPr>
          <a:lstStyle/>
          <a:p>
            <a:r>
              <a:rPr lang="en-US" sz="2800" b="1" dirty="0" smtClean="0">
                <a:solidFill>
                  <a:srgbClr val="1F3864"/>
                </a:solidFill>
                <a:latin typeface="Calibri-Bold"/>
              </a:rPr>
              <a:t>Real </a:t>
            </a:r>
            <a:r>
              <a:rPr lang="en-US" sz="2800" b="1" dirty="0">
                <a:solidFill>
                  <a:srgbClr val="1F3864"/>
                </a:solidFill>
                <a:latin typeface="Calibri-Bold"/>
              </a:rPr>
              <a:t>World </a:t>
            </a:r>
            <a:r>
              <a:rPr lang="en-US" sz="2800" b="1" dirty="0" smtClean="0">
                <a:solidFill>
                  <a:srgbClr val="1F3864"/>
                </a:solidFill>
                <a:latin typeface="Calibri-Bold"/>
              </a:rPr>
              <a:t>Applications</a:t>
            </a:r>
            <a:r>
              <a:rPr lang="en-US" sz="2800" b="1" dirty="0">
                <a:solidFill>
                  <a:srgbClr val="1F3864"/>
                </a:solidFill>
                <a:latin typeface="Calibri-Bold"/>
              </a:rPr>
              <a:t>-</a:t>
            </a:r>
            <a:r>
              <a:rPr lang="en-US" sz="2800" b="1" i="1" dirty="0">
                <a:solidFill>
                  <a:srgbClr val="29A1D5"/>
                </a:solidFill>
                <a:latin typeface="Calibri-Bold"/>
              </a:rPr>
              <a:t>Tier </a:t>
            </a:r>
            <a:r>
              <a:rPr lang="en-US" sz="2800" b="1" i="1" dirty="0" smtClean="0">
                <a:solidFill>
                  <a:srgbClr val="29A1D5"/>
                </a:solidFill>
                <a:latin typeface="Calibri-Bold"/>
              </a:rPr>
              <a:t>1</a:t>
            </a:r>
            <a:endParaRPr lang="en-US" sz="2800" b="1" i="1" dirty="0">
              <a:solidFill>
                <a:srgbClr val="29A1D5"/>
              </a:solidFill>
              <a:latin typeface="Calibri-Bold"/>
            </a:endParaRPr>
          </a:p>
        </p:txBody>
      </p:sp>
      <p:sp>
        <p:nvSpPr>
          <p:cNvPr id="28" name="Rectangle 27"/>
          <p:cNvSpPr/>
          <p:nvPr/>
        </p:nvSpPr>
        <p:spPr>
          <a:xfrm>
            <a:off x="1454315" y="5929651"/>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460073"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707946" y="616831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05073"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950056" y="6168311"/>
            <a:ext cx="180000" cy="180000"/>
          </a:xfrm>
          <a:prstGeom prst="rect">
            <a:avLst/>
          </a:prstGeom>
          <a:solidFill>
            <a:srgbClr val="E4F1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955814"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217800" y="6168314"/>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214927"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462800" y="640697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3705409" y="6630039"/>
            <a:ext cx="180000" cy="180000"/>
          </a:xfrm>
          <a:prstGeom prst="rect">
            <a:avLst/>
          </a:prstGeom>
          <a:solidFill>
            <a:srgbClr val="E4F1D3"/>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p:cNvSpPr/>
          <p:nvPr/>
        </p:nvSpPr>
        <p:spPr>
          <a:xfrm>
            <a:off x="2467486" y="6638763"/>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2710774"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p:cNvSpPr/>
          <p:nvPr/>
        </p:nvSpPr>
        <p:spPr>
          <a:xfrm>
            <a:off x="3200762" y="6634880"/>
            <a:ext cx="180000" cy="180000"/>
          </a:xfrm>
          <a:prstGeom prst="rect">
            <a:avLst/>
          </a:prstGeom>
          <a:solidFill>
            <a:srgbClr val="E4F1D3"/>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466471" y="664051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Rectangle 138"/>
          <p:cNvSpPr/>
          <p:nvPr/>
        </p:nvSpPr>
        <p:spPr>
          <a:xfrm>
            <a:off x="1714344"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2224198" y="6640512"/>
            <a:ext cx="180000" cy="180000"/>
          </a:xfrm>
          <a:prstGeom prst="rect">
            <a:avLst/>
          </a:prstGeom>
          <a:solidFill>
            <a:srgbClr val="E4F1D3"/>
          </a:solidFill>
          <a:ln>
            <a:noFill/>
          </a:ln>
          <a:effectLst>
            <a:outerShdw blurRad="127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634315" y="540389"/>
            <a:ext cx="7509685" cy="400110"/>
          </a:xfrm>
          <a:prstGeom prst="rect">
            <a:avLst/>
          </a:prstGeom>
        </p:spPr>
        <p:txBody>
          <a:bodyPr wrap="square">
            <a:spAutoFit/>
          </a:bodyPr>
          <a:lstStyle/>
          <a:p>
            <a:r>
              <a:rPr lang="en-US" sz="2000" b="1" dirty="0" smtClean="0">
                <a:solidFill>
                  <a:schemeClr val="accent6">
                    <a:lumMod val="75000"/>
                  </a:schemeClr>
                </a:solidFill>
                <a:latin typeface="Calibri-Bold"/>
              </a:rPr>
              <a:t>DC#2: water distribution </a:t>
            </a:r>
            <a:r>
              <a:rPr lang="en-US" sz="2000" b="1" dirty="0" err="1" smtClean="0">
                <a:solidFill>
                  <a:schemeClr val="accent6">
                    <a:lumMod val="75000"/>
                  </a:schemeClr>
                </a:solidFill>
                <a:latin typeface="Calibri-Bold"/>
              </a:rPr>
              <a:t>syst</a:t>
            </a:r>
            <a:r>
              <a:rPr lang="en-US" sz="2000" b="1" dirty="0" smtClean="0">
                <a:solidFill>
                  <a:schemeClr val="accent6">
                    <a:lumMod val="75000"/>
                  </a:schemeClr>
                </a:solidFill>
                <a:latin typeface="Calibri-Bold"/>
              </a:rPr>
              <a:t> management in Cannes (FR)</a:t>
            </a:r>
            <a:endParaRPr lang="en-US" sz="2000" b="1" dirty="0">
              <a:solidFill>
                <a:schemeClr val="accent6">
                  <a:lumMod val="75000"/>
                </a:schemeClr>
              </a:solidFill>
              <a:latin typeface="Calibri-Bold"/>
            </a:endParaRPr>
          </a:p>
        </p:txBody>
      </p:sp>
      <p:pic>
        <p:nvPicPr>
          <p:cNvPr id="2" name="Image 1"/>
          <p:cNvPicPr>
            <a:picLocks noChangeAspect="1"/>
          </p:cNvPicPr>
          <p:nvPr/>
        </p:nvPicPr>
        <p:blipFill rotWithShape="1">
          <a:blip r:embed="rId3"/>
          <a:srcRect l="15129" t="32858"/>
          <a:stretch/>
        </p:blipFill>
        <p:spPr>
          <a:xfrm>
            <a:off x="1190360" y="1063609"/>
            <a:ext cx="5812330" cy="3798810"/>
          </a:xfrm>
          <a:prstGeom prst="rect">
            <a:avLst/>
          </a:prstGeom>
        </p:spPr>
      </p:pic>
      <p:pic>
        <p:nvPicPr>
          <p:cNvPr id="3" name="Image 2"/>
          <p:cNvPicPr>
            <a:picLocks noChangeAspect="1"/>
          </p:cNvPicPr>
          <p:nvPr/>
        </p:nvPicPr>
        <p:blipFill>
          <a:blip r:embed="rId4"/>
          <a:stretch>
            <a:fillRect/>
          </a:stretch>
        </p:blipFill>
        <p:spPr>
          <a:xfrm>
            <a:off x="4947510" y="4392413"/>
            <a:ext cx="2485206" cy="2227703"/>
          </a:xfrm>
          <a:prstGeom prst="rect">
            <a:avLst/>
          </a:prstGeom>
        </p:spPr>
      </p:pic>
      <p:pic>
        <p:nvPicPr>
          <p:cNvPr id="5" name="Image 4"/>
          <p:cNvPicPr>
            <a:picLocks noChangeAspect="1"/>
          </p:cNvPicPr>
          <p:nvPr/>
        </p:nvPicPr>
        <p:blipFill rotWithShape="1">
          <a:blip r:embed="rId5"/>
          <a:srcRect l="6638" t="4210"/>
          <a:stretch/>
        </p:blipFill>
        <p:spPr>
          <a:xfrm>
            <a:off x="6069009" y="1596151"/>
            <a:ext cx="2588145" cy="2648341"/>
          </a:xfrm>
          <a:prstGeom prst="rect">
            <a:avLst/>
          </a:prstGeom>
        </p:spPr>
      </p:pic>
      <p:sp>
        <p:nvSpPr>
          <p:cNvPr id="92" name="Rectangle 91"/>
          <p:cNvSpPr/>
          <p:nvPr/>
        </p:nvSpPr>
        <p:spPr>
          <a:xfrm>
            <a:off x="0" y="0"/>
            <a:ext cx="1044000" cy="6858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nvSpPr>
        <p:spPr>
          <a:xfrm>
            <a:off x="0" y="0"/>
            <a:ext cx="1044000" cy="307777"/>
          </a:xfrm>
          <a:prstGeom prst="rect">
            <a:avLst/>
          </a:prstGeom>
          <a:noFill/>
        </p:spPr>
        <p:txBody>
          <a:bodyPr wrap="square" rtlCol="0">
            <a:spAutoFit/>
          </a:bodyPr>
          <a:lstStyle/>
          <a:p>
            <a:endParaRPr lang="fr-FR" sz="1400" b="1">
              <a:solidFill>
                <a:schemeClr val="bg1"/>
              </a:solidFill>
            </a:endParaRPr>
          </a:p>
        </p:txBody>
      </p:sp>
      <p:sp>
        <p:nvSpPr>
          <p:cNvPr id="94" name="Rectangle 93"/>
          <p:cNvSpPr/>
          <p:nvPr/>
        </p:nvSpPr>
        <p:spPr>
          <a:xfrm>
            <a:off x="945355" y="472388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942482" y="496254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948240" y="544275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1190360" y="5204092"/>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1202418" y="5672786"/>
            <a:ext cx="180000" cy="180000"/>
          </a:xfrm>
          <a:prstGeom prst="rect">
            <a:avLst/>
          </a:prstGeom>
          <a:solidFill>
            <a:srgbClr val="E8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1208176" y="591144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205303" y="6150109"/>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1205308" y="6391657"/>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936738" y="6388778"/>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925241" y="6636064"/>
            <a:ext cx="180000" cy="180000"/>
          </a:xfrm>
          <a:prstGeom prst="rect">
            <a:avLst/>
          </a:prstGeom>
          <a:solidFill>
            <a:srgbClr val="E4F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ZoneTexte 103"/>
          <p:cNvSpPr txBox="1"/>
          <p:nvPr/>
        </p:nvSpPr>
        <p:spPr>
          <a:xfrm>
            <a:off x="-12" y="831225"/>
            <a:ext cx="1061049" cy="523220"/>
          </a:xfrm>
          <a:prstGeom prst="rect">
            <a:avLst/>
          </a:prstGeom>
          <a:noFill/>
        </p:spPr>
        <p:txBody>
          <a:bodyPr wrap="square" rtlCol="0">
            <a:spAutoFit/>
          </a:bodyPr>
          <a:lstStyle/>
          <a:p>
            <a:r>
              <a:rPr lang="fr-FR" sz="1400" dirty="0" err="1" smtClean="0">
                <a:solidFill>
                  <a:srgbClr val="89C040"/>
                </a:solidFill>
              </a:rPr>
              <a:t>Needs</a:t>
            </a:r>
            <a:r>
              <a:rPr lang="fr-FR" sz="1400" dirty="0" smtClean="0">
                <a:solidFill>
                  <a:srgbClr val="89C040"/>
                </a:solidFill>
              </a:rPr>
              <a:t> &amp; Challenges</a:t>
            </a:r>
            <a:endParaRPr lang="fr-FR" sz="1400" dirty="0">
              <a:solidFill>
                <a:srgbClr val="89C040"/>
              </a:solidFill>
            </a:endParaRPr>
          </a:p>
        </p:txBody>
      </p:sp>
      <p:sp>
        <p:nvSpPr>
          <p:cNvPr id="105" name="ZoneTexte 104"/>
          <p:cNvSpPr txBox="1"/>
          <p:nvPr/>
        </p:nvSpPr>
        <p:spPr>
          <a:xfrm>
            <a:off x="5236" y="1498779"/>
            <a:ext cx="1061049" cy="523220"/>
          </a:xfrm>
          <a:prstGeom prst="rect">
            <a:avLst/>
          </a:prstGeom>
          <a:noFill/>
        </p:spPr>
        <p:txBody>
          <a:bodyPr wrap="square" rtlCol="0">
            <a:spAutoFit/>
          </a:bodyPr>
          <a:lstStyle/>
          <a:p>
            <a:r>
              <a:rPr lang="fr-FR" sz="1400" dirty="0" smtClean="0">
                <a:solidFill>
                  <a:srgbClr val="89C040"/>
                </a:solidFill>
              </a:rPr>
              <a:t>Main Objectives</a:t>
            </a:r>
            <a:endParaRPr lang="fr-FR" sz="1400" dirty="0">
              <a:solidFill>
                <a:srgbClr val="89C040"/>
              </a:solidFill>
            </a:endParaRPr>
          </a:p>
        </p:txBody>
      </p:sp>
      <p:sp>
        <p:nvSpPr>
          <p:cNvPr id="106" name="ZoneTexte 105"/>
          <p:cNvSpPr txBox="1"/>
          <p:nvPr/>
        </p:nvSpPr>
        <p:spPr>
          <a:xfrm>
            <a:off x="-8626" y="2254526"/>
            <a:ext cx="1061049" cy="523220"/>
          </a:xfrm>
          <a:prstGeom prst="rect">
            <a:avLst/>
          </a:prstGeom>
          <a:noFill/>
        </p:spPr>
        <p:txBody>
          <a:bodyPr wrap="square" rtlCol="0">
            <a:spAutoFit/>
          </a:bodyPr>
          <a:lstStyle/>
          <a:p>
            <a:r>
              <a:rPr lang="fr-FR" sz="1400" dirty="0" smtClean="0">
                <a:solidFill>
                  <a:srgbClr val="89C040"/>
                </a:solidFill>
              </a:rPr>
              <a:t>FIWARE </a:t>
            </a:r>
            <a:r>
              <a:rPr lang="fr-FR" sz="1400" dirty="0" err="1" smtClean="0">
                <a:solidFill>
                  <a:srgbClr val="89C040"/>
                </a:solidFill>
              </a:rPr>
              <a:t>ecosystem</a:t>
            </a:r>
            <a:endParaRPr lang="fr-FR" sz="1400" dirty="0">
              <a:solidFill>
                <a:srgbClr val="89C040"/>
              </a:solidFill>
            </a:endParaRPr>
          </a:p>
        </p:txBody>
      </p:sp>
      <p:sp>
        <p:nvSpPr>
          <p:cNvPr id="107" name="ZoneTexte 106"/>
          <p:cNvSpPr txBox="1"/>
          <p:nvPr/>
        </p:nvSpPr>
        <p:spPr>
          <a:xfrm>
            <a:off x="11513" y="4431242"/>
            <a:ext cx="1061049" cy="523220"/>
          </a:xfrm>
          <a:prstGeom prst="rect">
            <a:avLst/>
          </a:prstGeom>
          <a:noFill/>
        </p:spPr>
        <p:txBody>
          <a:bodyPr wrap="square" rtlCol="0">
            <a:spAutoFit/>
          </a:bodyPr>
          <a:lstStyle/>
          <a:p>
            <a:r>
              <a:rPr lang="fr-FR" sz="1400" dirty="0" smtClean="0">
                <a:solidFill>
                  <a:srgbClr val="89C040"/>
                </a:solidFill>
              </a:rPr>
              <a:t>3 </a:t>
            </a:r>
            <a:r>
              <a:rPr lang="fr-FR" sz="1400" dirty="0" err="1" smtClean="0">
                <a:solidFill>
                  <a:srgbClr val="89C040"/>
                </a:solidFill>
              </a:rPr>
              <a:t>Demo</a:t>
            </a:r>
            <a:r>
              <a:rPr lang="fr-FR" sz="1400" dirty="0" smtClean="0">
                <a:solidFill>
                  <a:srgbClr val="89C040"/>
                </a:solidFill>
              </a:rPr>
              <a:t> Networks</a:t>
            </a:r>
            <a:endParaRPr lang="fr-FR" sz="1400" dirty="0">
              <a:solidFill>
                <a:srgbClr val="89C040"/>
              </a:solidFill>
            </a:endParaRPr>
          </a:p>
        </p:txBody>
      </p:sp>
      <p:sp>
        <p:nvSpPr>
          <p:cNvPr id="108" name="ZoneTexte 107"/>
          <p:cNvSpPr txBox="1"/>
          <p:nvPr/>
        </p:nvSpPr>
        <p:spPr>
          <a:xfrm>
            <a:off x="-11" y="5827895"/>
            <a:ext cx="1061049" cy="523220"/>
          </a:xfrm>
          <a:prstGeom prst="rect">
            <a:avLst/>
          </a:prstGeom>
          <a:noFill/>
        </p:spPr>
        <p:txBody>
          <a:bodyPr wrap="square" rtlCol="0">
            <a:spAutoFit/>
          </a:bodyPr>
          <a:lstStyle/>
          <a:p>
            <a:r>
              <a:rPr lang="fr-FR" sz="1400" dirty="0" smtClean="0">
                <a:solidFill>
                  <a:srgbClr val="89C040"/>
                </a:solidFill>
              </a:rPr>
              <a:t>How to </a:t>
            </a:r>
            <a:r>
              <a:rPr lang="fr-FR" sz="1400" dirty="0" err="1" smtClean="0">
                <a:solidFill>
                  <a:srgbClr val="89C040"/>
                </a:solidFill>
              </a:rPr>
              <a:t>be</a:t>
            </a:r>
            <a:r>
              <a:rPr lang="fr-FR" sz="1400" dirty="0" smtClean="0">
                <a:solidFill>
                  <a:srgbClr val="89C040"/>
                </a:solidFill>
              </a:rPr>
              <a:t> part?</a:t>
            </a:r>
            <a:endParaRPr lang="fr-FR" sz="1400" dirty="0">
              <a:solidFill>
                <a:srgbClr val="89C040"/>
              </a:solidFill>
            </a:endParaRPr>
          </a:p>
        </p:txBody>
      </p:sp>
      <p:sp>
        <p:nvSpPr>
          <p:cNvPr id="109" name="Rectangle 108"/>
          <p:cNvSpPr/>
          <p:nvPr/>
        </p:nvSpPr>
        <p:spPr>
          <a:xfrm>
            <a:off x="2197" y="3673562"/>
            <a:ext cx="1044000" cy="639898"/>
          </a:xfrm>
          <a:prstGeom prst="rect">
            <a:avLst/>
          </a:prstGeom>
          <a:solidFill>
            <a:srgbClr val="29A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ZoneTexte 109"/>
          <p:cNvSpPr txBox="1"/>
          <p:nvPr/>
        </p:nvSpPr>
        <p:spPr>
          <a:xfrm>
            <a:off x="-8626" y="53206"/>
            <a:ext cx="1061049" cy="523220"/>
          </a:xfrm>
          <a:prstGeom prst="rect">
            <a:avLst/>
          </a:prstGeom>
          <a:noFill/>
        </p:spPr>
        <p:txBody>
          <a:bodyPr wrap="square" rtlCol="0">
            <a:spAutoFit/>
          </a:bodyPr>
          <a:lstStyle>
            <a:defPPr>
              <a:defRPr lang="fr-FR"/>
            </a:defPPr>
            <a:lvl1pPr>
              <a:defRPr sz="1400">
                <a:solidFill>
                  <a:srgbClr val="89C040"/>
                </a:solidFill>
              </a:defRPr>
            </a:lvl1pPr>
          </a:lstStyle>
          <a:p>
            <a:r>
              <a:rPr lang="fr-FR" dirty="0"/>
              <a:t>Project description</a:t>
            </a:r>
          </a:p>
        </p:txBody>
      </p:sp>
      <p:sp>
        <p:nvSpPr>
          <p:cNvPr id="111" name="Espace réservé du numéro de diapositive 2"/>
          <p:cNvSpPr>
            <a:spLocks noGrp="1"/>
          </p:cNvSpPr>
          <p:nvPr>
            <p:ph type="sldNum" sz="quarter" idx="12"/>
          </p:nvPr>
        </p:nvSpPr>
        <p:spPr>
          <a:xfrm>
            <a:off x="322437" y="6398173"/>
            <a:ext cx="294376" cy="365125"/>
          </a:xfrm>
        </p:spPr>
        <p:txBody>
          <a:bodyPr/>
          <a:lstStyle/>
          <a:p>
            <a:fld id="{FFA574EE-6C9B-410A-A352-F782233A69A6}" type="slidenum">
              <a:rPr lang="fr-FR"/>
              <a:t>9</a:t>
            </a:fld>
            <a:endParaRPr lang="fr-FR" dirty="0"/>
          </a:p>
        </p:txBody>
      </p:sp>
      <p:sp>
        <p:nvSpPr>
          <p:cNvPr id="112" name="ZoneTexte 111"/>
          <p:cNvSpPr txBox="1"/>
          <p:nvPr/>
        </p:nvSpPr>
        <p:spPr>
          <a:xfrm>
            <a:off x="-12" y="5172931"/>
            <a:ext cx="1061049" cy="523220"/>
          </a:xfrm>
          <a:prstGeom prst="rect">
            <a:avLst/>
          </a:prstGeom>
          <a:noFill/>
        </p:spPr>
        <p:txBody>
          <a:bodyPr wrap="square" rtlCol="0">
            <a:spAutoFit/>
          </a:bodyPr>
          <a:lstStyle/>
          <a:p>
            <a:r>
              <a:rPr lang="fr-FR" sz="1400" dirty="0" err="1" smtClean="0">
                <a:solidFill>
                  <a:srgbClr val="89C040"/>
                </a:solidFill>
              </a:rPr>
              <a:t>Expected</a:t>
            </a:r>
            <a:r>
              <a:rPr lang="fr-FR" sz="1400" dirty="0" smtClean="0">
                <a:solidFill>
                  <a:srgbClr val="89C040"/>
                </a:solidFill>
              </a:rPr>
              <a:t> Impacts</a:t>
            </a:r>
            <a:endParaRPr lang="fr-FR" sz="1400" dirty="0">
              <a:solidFill>
                <a:srgbClr val="89C040"/>
              </a:solidFill>
            </a:endParaRPr>
          </a:p>
        </p:txBody>
      </p:sp>
      <p:sp>
        <p:nvSpPr>
          <p:cNvPr id="113" name="ZoneTexte 112"/>
          <p:cNvSpPr txBox="1"/>
          <p:nvPr/>
        </p:nvSpPr>
        <p:spPr>
          <a:xfrm>
            <a:off x="11506" y="2996355"/>
            <a:ext cx="1061049" cy="523220"/>
          </a:xfrm>
          <a:prstGeom prst="rect">
            <a:avLst/>
          </a:prstGeom>
          <a:noFill/>
        </p:spPr>
        <p:txBody>
          <a:bodyPr wrap="square" rtlCol="0">
            <a:spAutoFit/>
          </a:bodyPr>
          <a:lstStyle/>
          <a:p>
            <a:r>
              <a:rPr lang="fr-FR" sz="1400" dirty="0" err="1" smtClean="0">
                <a:solidFill>
                  <a:srgbClr val="89C040"/>
                </a:solidFill>
              </a:rPr>
              <a:t>Approach</a:t>
            </a:r>
            <a:r>
              <a:rPr lang="fr-FR" sz="1400" dirty="0" smtClean="0">
                <a:solidFill>
                  <a:srgbClr val="89C040"/>
                </a:solidFill>
              </a:rPr>
              <a:t> &amp; </a:t>
            </a:r>
            <a:r>
              <a:rPr lang="fr-FR" sz="1400" dirty="0" err="1" smtClean="0">
                <a:solidFill>
                  <a:srgbClr val="89C040"/>
                </a:solidFill>
              </a:rPr>
              <a:t>methodo</a:t>
            </a:r>
            <a:endParaRPr lang="fr-FR" sz="1400" dirty="0">
              <a:solidFill>
                <a:srgbClr val="89C040"/>
              </a:solidFill>
            </a:endParaRPr>
          </a:p>
        </p:txBody>
      </p:sp>
      <p:sp>
        <p:nvSpPr>
          <p:cNvPr id="114" name="ZoneTexte 113"/>
          <p:cNvSpPr txBox="1"/>
          <p:nvPr/>
        </p:nvSpPr>
        <p:spPr>
          <a:xfrm>
            <a:off x="11512" y="3743537"/>
            <a:ext cx="1061049" cy="523220"/>
          </a:xfrm>
          <a:prstGeom prst="rect">
            <a:avLst/>
          </a:prstGeom>
          <a:noFill/>
        </p:spPr>
        <p:txBody>
          <a:bodyPr wrap="square" rtlCol="0">
            <a:spAutoFit/>
          </a:bodyPr>
          <a:lstStyle>
            <a:defPPr>
              <a:defRPr lang="fr-FR"/>
            </a:defPPr>
            <a:lvl1pPr>
              <a:defRPr sz="1400" b="1">
                <a:solidFill>
                  <a:schemeClr val="bg1"/>
                </a:solidFill>
              </a:defRPr>
            </a:lvl1pPr>
          </a:lstStyle>
          <a:p>
            <a:r>
              <a:rPr lang="fr-FR" dirty="0"/>
              <a:t>4 </a:t>
            </a:r>
            <a:r>
              <a:rPr lang="fr-FR" dirty="0" err="1"/>
              <a:t>Demo</a:t>
            </a:r>
            <a:r>
              <a:rPr lang="fr-FR" dirty="0"/>
              <a:t> Cases</a:t>
            </a:r>
          </a:p>
        </p:txBody>
      </p:sp>
    </p:spTree>
    <p:extLst>
      <p:ext uri="{BB962C8B-B14F-4D97-AF65-F5344CB8AC3E}">
        <p14:creationId xmlns:p14="http://schemas.microsoft.com/office/powerpoint/2010/main" val="1565723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1224</TotalTime>
  <Words>2926</Words>
  <Application>Microsoft Office PowerPoint</Application>
  <PresentationFormat>Affichage à l'écran (4:3)</PresentationFormat>
  <Paragraphs>438</Paragraphs>
  <Slides>20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Calibri-Bold</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Sonia SIAUVE</dc:creator>
  <cp:lastModifiedBy>Sonia SIAUVE</cp:lastModifiedBy>
  <cp:revision>120</cp:revision>
  <dcterms:created xsi:type="dcterms:W3CDTF">2019-05-24T12:27:22Z</dcterms:created>
  <dcterms:modified xsi:type="dcterms:W3CDTF">2019-10-16T23:50:41Z</dcterms:modified>
</cp:coreProperties>
</file>