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Roboto"/>
      <p:regular r:id="rId38"/>
      <p:bold r:id="rId39"/>
      <p:italic r:id="rId40"/>
      <p:boldItalic r:id="rId41"/>
    </p:embeddedFont>
    <p:embeddedFont>
      <p:font typeface="Zilla Slab"/>
      <p:regular r:id="rId42"/>
      <p:bold r:id="rId43"/>
      <p: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5.xml"/><Relationship Id="rId42" Type="http://schemas.openxmlformats.org/officeDocument/2006/relationships/font" Target="fonts/ZillaSlab-regular.fntdata"/><Relationship Id="rId41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44" Type="http://schemas.openxmlformats.org/officeDocument/2006/relationships/font" Target="fonts/ZillaSlab-italic.fntdata"/><Relationship Id="rId21" Type="http://schemas.openxmlformats.org/officeDocument/2006/relationships/slide" Target="slides/slide16.xml"/><Relationship Id="rId43" Type="http://schemas.openxmlformats.org/officeDocument/2006/relationships/font" Target="fonts/ZillaSlab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bold.fntdata"/><Relationship Id="rId16" Type="http://schemas.openxmlformats.org/officeDocument/2006/relationships/slide" Target="slides/slide11.xml"/><Relationship Id="rId38" Type="http://schemas.openxmlformats.org/officeDocument/2006/relationships/font" Target="fonts/Robo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943767e2e_0_2364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5943767e2e_0_2364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943767e2e_0_2371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5943767e2e_0_2371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943767e2e_0_3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943767e2e_0_3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943767e2e_0_5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943767e2e_0_5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943767e2e_0_5227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Mention Code of Conduct!</a:t>
            </a:r>
            <a:endParaRPr/>
          </a:p>
        </p:txBody>
      </p:sp>
      <p:sp>
        <p:nvSpPr>
          <p:cNvPr id="311" name="Google Shape;311;g5943767e2e_0_5227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943767e2e_0_3516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5943767e2e_0_3516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5943767e2e_0_3516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943767e2e_0_3855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5943767e2e_0_3855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943767e2e_0_4192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5943767e2e_0_4192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943767e2e_0_3176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5943767e2e_0_3176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943767e2e_0_5210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5943767e2e_0_5210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TIMING: 41</a:t>
            </a:r>
            <a:endParaRPr/>
          </a:p>
        </p:txBody>
      </p:sp>
      <p:sp>
        <p:nvSpPr>
          <p:cNvPr id="364" name="Google Shape;364;g5943767e2e_0_5210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943767e2e_0_2352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5943767e2e_0_2352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TIMING: 10</a:t>
            </a:r>
            <a:endParaRPr/>
          </a:p>
        </p:txBody>
      </p:sp>
      <p:sp>
        <p:nvSpPr>
          <p:cNvPr id="124" name="Google Shape;124;g5943767e2e_0_2352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943767e2e_0_5575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5943767e2e_0_5575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943767e2e_0_5591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5943767e2e_0_5591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943767e2e_0_5217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5943767e2e_0_5217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943767e2e_0_4873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5943767e2e_0_4873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943767e2e_0_5960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5943767e2e_0_5960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TIMING: 41</a:t>
            </a:r>
            <a:endParaRPr/>
          </a:p>
        </p:txBody>
      </p:sp>
      <p:sp>
        <p:nvSpPr>
          <p:cNvPr id="424" name="Google Shape;424;g5943767e2e_0_5960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943767e2e_0_5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943767e2e_0_5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95338c128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95338c128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Something along the lines of “walking the walk” and the opportunity to do hands on sharing e.g. through setting up the zenodo community etc. - this is Open Research knowledge but slightly more concrete - yes! I like the ‘walking the walk’ line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943767e2e_0_5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5943767e2e_0_5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943767e2e_0_5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943767e2e_0_5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400"/>
              <a:t>Unusual settings - </a:t>
            </a:r>
            <a:r>
              <a:rPr lang="en-GB" sz="1400"/>
              <a:t>book dashes, software carpentry like Binder workshops</a:t>
            </a:r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5943767e2e_0_5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5943767e2e_0_5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Highlighting library as a collaborator on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Maybe also something about learning about potential future issues that might come our way? E.g. preservation of docker files? If eLife publishes a reproducible paper (using binder) - how would we reflect that in our repositories/systems?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Technical skills on git/GitHub that we don’t get the opportunity to use in our day to day roles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 sure about you but for myself, I would say gaining facilitator skills in a different setting more along carpentry instructor lines - would agree with all of these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b82c186fe_0_5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5b82c186fe_0_5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95338c128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95338c128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95338c128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95338c128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95338c128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95338c128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943767e2e_0_2359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5943767e2e_0_2359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943767e2e_0_2724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5943767e2e_0_2724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TIMING: 7</a:t>
            </a:r>
            <a:endParaRPr/>
          </a:p>
        </p:txBody>
      </p:sp>
      <p:sp>
        <p:nvSpPr>
          <p:cNvPr id="150" name="Google Shape;150;g5943767e2e_0_2724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943767e2e_0_2736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5943767e2e_0_2736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943767e2e_0_2755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8" name="Google Shape;178;g5943767e2e_0_2755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9" name="Google Shape;179;g5943767e2e_0_2755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943767e2e_0_2792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6" name="Google Shape;216;g5943767e2e_0_2792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5943767e2e_0_2792:notes"/>
          <p:cNvSpPr txBox="1"/>
          <p:nvPr>
            <p:ph idx="12" type="sldNum"/>
          </p:nvPr>
        </p:nvSpPr>
        <p:spPr>
          <a:xfrm>
            <a:off x="3884127" y="8685632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95338c128_0_457:notes"/>
          <p:cNvSpPr txBox="1"/>
          <p:nvPr>
            <p:ph idx="1" type="body"/>
          </p:nvPr>
        </p:nvSpPr>
        <p:spPr>
          <a:xfrm>
            <a:off x="686282" y="4342816"/>
            <a:ext cx="5485500" cy="4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595338c128_0_457:notes"/>
          <p:cNvSpPr/>
          <p:nvPr>
            <p:ph idx="2" type="sldImg"/>
          </p:nvPr>
        </p:nvSpPr>
        <p:spPr>
          <a:xfrm>
            <a:off x="89584" y="686092"/>
            <a:ext cx="6678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images (Dark)" showMasterSp="0">
  <p:cSld name="2 images (Dark)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1079500" y="755968"/>
            <a:ext cx="30606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/>
          <p:nvPr>
            <p:ph idx="3" type="pic"/>
          </p:nvPr>
        </p:nvSpPr>
        <p:spPr>
          <a:xfrm>
            <a:off x="5003801" y="755968"/>
            <a:ext cx="30606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1079500" y="2918147"/>
            <a:ext cx="30504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4" type="body"/>
          </p:nvPr>
        </p:nvSpPr>
        <p:spPr>
          <a:xfrm>
            <a:off x="5003802" y="2918146"/>
            <a:ext cx="30606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5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  <p15:guide id="5" pos="2608">
          <p15:clr>
            <a:srgbClr val="FBAE40"/>
          </p15:clr>
        </p15:guide>
        <p15:guide id="6" pos="680">
          <p15:clr>
            <a:srgbClr val="FBAE40"/>
          </p15:clr>
        </p15:guide>
        <p15:guide id="7" pos="3152">
          <p15:clr>
            <a:srgbClr val="FBAE40"/>
          </p15:clr>
        </p15:guide>
        <p15:guide id="8" pos="50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image (Dark)" showMasterSp="0">
  <p:cSld name="Full image (Dark)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>
            <p:ph idx="2" type="pic"/>
          </p:nvPr>
        </p:nvSpPr>
        <p:spPr>
          <a:xfrm>
            <a:off x="431802" y="411162"/>
            <a:ext cx="8280300" cy="43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(Dark)" showMasterSp="0">
  <p:cSld name="Blank (Dark)">
    <p:bg>
      <p:bgPr>
        <a:solidFill>
          <a:schemeClr val="dk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31800" y="411163"/>
            <a:ext cx="5645100" cy="2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, image (Dark)" showMasterSp="0">
  <p:cSld name="Section divider, image (Dark)">
    <p:bg>
      <p:bgPr>
        <a:solidFill>
          <a:schemeClr val="dk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431800" y="2184922"/>
            <a:ext cx="4356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b="0" sz="3400">
                <a:solidFill>
                  <a:schemeClr val="lt1"/>
                </a:solidFill>
              </a:defRPr>
            </a:lvl1pPr>
            <a:lvl2pPr lvl="1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64" name="Google Shape;64;p16"/>
          <p:cNvCxnSpPr/>
          <p:nvPr/>
        </p:nvCxnSpPr>
        <p:spPr>
          <a:xfrm>
            <a:off x="431800" y="2184922"/>
            <a:ext cx="4356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16"/>
          <p:cNvSpPr/>
          <p:nvPr>
            <p:ph idx="2" type="pic"/>
          </p:nvPr>
        </p:nvSpPr>
        <p:spPr>
          <a:xfrm>
            <a:off x="5651872" y="0"/>
            <a:ext cx="3493800" cy="4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  <p15:guide id="5" pos="30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Heading, bullets, image (Light)" showMasterSp="0">
  <p:cSld name="2_Heading, bullets, image (Light)"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7"/>
          <p:cNvCxnSpPr/>
          <p:nvPr/>
        </p:nvCxnSpPr>
        <p:spPr>
          <a:xfrm>
            <a:off x="431800" y="702773"/>
            <a:ext cx="39210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431799" y="702659"/>
            <a:ext cx="3921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31800" y="1314449"/>
            <a:ext cx="3921000" cy="30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4064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>
                <a:solidFill>
                  <a:schemeClr val="dk1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1" name="Google Shape;71;p17"/>
          <p:cNvSpPr/>
          <p:nvPr>
            <p:ph idx="3" type="pic"/>
          </p:nvPr>
        </p:nvSpPr>
        <p:spPr>
          <a:xfrm>
            <a:off x="5251450" y="702659"/>
            <a:ext cx="3892500" cy="3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2744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ank, title (Light)" showMasterSp="0">
  <p:cSld name="1_Blank, title (Light)">
    <p:bg>
      <p:bgPr>
        <a:solidFill>
          <a:schemeClr val="l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8"/>
          <p:cNvCxnSpPr/>
          <p:nvPr/>
        </p:nvCxnSpPr>
        <p:spPr>
          <a:xfrm>
            <a:off x="431800" y="428485"/>
            <a:ext cx="8280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431800" y="411163"/>
            <a:ext cx="8280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2" type="body"/>
          </p:nvPr>
        </p:nvSpPr>
        <p:spPr>
          <a:xfrm>
            <a:off x="431801" y="1447800"/>
            <a:ext cx="56451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>
                <a:solidFill>
                  <a:schemeClr val="dk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, title (Dark)" showMasterSp="0">
  <p:cSld name="Blank, title (Dark)">
    <p:bg>
      <p:bgPr>
        <a:solidFill>
          <a:schemeClr val="dk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19"/>
          <p:cNvCxnSpPr/>
          <p:nvPr/>
        </p:nvCxnSpPr>
        <p:spPr>
          <a:xfrm>
            <a:off x="431800" y="428485"/>
            <a:ext cx="82803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431800" y="411163"/>
            <a:ext cx="8280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2" type="body"/>
          </p:nvPr>
        </p:nvSpPr>
        <p:spPr>
          <a:xfrm>
            <a:off x="431801" y="1447800"/>
            <a:ext cx="56451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3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Heading, bullets, image (Light)" showMasterSp="0">
  <p:cSld name="1_Heading, bullets, image (Light)">
    <p:bg>
      <p:bgPr>
        <a:solidFill>
          <a:schemeClr val="dk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20"/>
          <p:cNvCxnSpPr/>
          <p:nvPr/>
        </p:nvCxnSpPr>
        <p:spPr>
          <a:xfrm>
            <a:off x="431800" y="702773"/>
            <a:ext cx="39210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431799" y="702659"/>
            <a:ext cx="3921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4" name="Google Shape;84;p20"/>
          <p:cNvSpPr/>
          <p:nvPr>
            <p:ph idx="2" type="pic"/>
          </p:nvPr>
        </p:nvSpPr>
        <p:spPr>
          <a:xfrm>
            <a:off x="5251450" y="702659"/>
            <a:ext cx="3892500" cy="3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0"/>
          <p:cNvSpPr txBox="1"/>
          <p:nvPr>
            <p:ph idx="3" type="body"/>
          </p:nvPr>
        </p:nvSpPr>
        <p:spPr>
          <a:xfrm>
            <a:off x="431800" y="1325887"/>
            <a:ext cx="3921000" cy="28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sz="2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4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2744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image (Light)" showMasterSp="0">
  <p:cSld name="Full image (Light)">
    <p:bg>
      <p:bgPr>
        <a:solidFill>
          <a:schemeClr val="l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>
            <p:ph idx="2" type="pic"/>
          </p:nvPr>
        </p:nvSpPr>
        <p:spPr>
          <a:xfrm>
            <a:off x="431802" y="411162"/>
            <a:ext cx="8280300" cy="43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(Light)" showMasterSp="0">
  <p:cSld name="Blank (Light)">
    <p:bg>
      <p:bgPr>
        <a:solidFill>
          <a:schemeClr val="lt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431801" y="411162"/>
            <a:ext cx="5645100" cy="2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>
                <a:solidFill>
                  <a:schemeClr val="dk1"/>
                </a:solidFill>
              </a:defRPr>
            </a:lvl1pPr>
            <a:lvl2pPr indent="-3429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2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 images (Dark)" showMasterSp="0">
  <p:cSld name="6 images (Dark)"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type="title"/>
          </p:nvPr>
        </p:nvSpPr>
        <p:spPr>
          <a:xfrm>
            <a:off x="431800" y="2029070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sz="1800">
                <a:solidFill>
                  <a:schemeClr val="lt1"/>
                </a:solidFill>
              </a:defRPr>
            </a:lvl1pPr>
            <a:lvl2pPr lvl="1" rtl="0" algn="l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95" name="Google Shape;95;p23"/>
          <p:cNvCxnSpPr/>
          <p:nvPr/>
        </p:nvCxnSpPr>
        <p:spPr>
          <a:xfrm>
            <a:off x="431801" y="2029084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23"/>
          <p:cNvSpPr/>
          <p:nvPr>
            <p:ph idx="2" type="pic"/>
          </p:nvPr>
        </p:nvSpPr>
        <p:spPr>
          <a:xfrm>
            <a:off x="431802" y="411163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7" name="Google Shape;97;p23"/>
          <p:cNvCxnSpPr/>
          <p:nvPr/>
        </p:nvCxnSpPr>
        <p:spPr>
          <a:xfrm>
            <a:off x="431797" y="4189671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23"/>
          <p:cNvSpPr/>
          <p:nvPr>
            <p:ph idx="3" type="pic"/>
          </p:nvPr>
        </p:nvSpPr>
        <p:spPr>
          <a:xfrm>
            <a:off x="431798" y="2571750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9" name="Google Shape;99;p23"/>
          <p:cNvCxnSpPr/>
          <p:nvPr/>
        </p:nvCxnSpPr>
        <p:spPr>
          <a:xfrm>
            <a:off x="6413064" y="2029084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23"/>
          <p:cNvSpPr/>
          <p:nvPr>
            <p:ph idx="4" type="pic"/>
          </p:nvPr>
        </p:nvSpPr>
        <p:spPr>
          <a:xfrm>
            <a:off x="6413065" y="411163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01" name="Google Shape;101;p23"/>
          <p:cNvCxnSpPr/>
          <p:nvPr/>
        </p:nvCxnSpPr>
        <p:spPr>
          <a:xfrm>
            <a:off x="6413061" y="4189671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23"/>
          <p:cNvSpPr/>
          <p:nvPr>
            <p:ph idx="5" type="pic"/>
          </p:nvPr>
        </p:nvSpPr>
        <p:spPr>
          <a:xfrm>
            <a:off x="6413062" y="2571750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6413062" y="2029071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6" type="body"/>
          </p:nvPr>
        </p:nvSpPr>
        <p:spPr>
          <a:xfrm>
            <a:off x="431797" y="41896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7" type="body"/>
          </p:nvPr>
        </p:nvSpPr>
        <p:spPr>
          <a:xfrm>
            <a:off x="6413061" y="41896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cxnSp>
        <p:nvCxnSpPr>
          <p:cNvPr id="106" name="Google Shape;106;p23"/>
          <p:cNvCxnSpPr/>
          <p:nvPr/>
        </p:nvCxnSpPr>
        <p:spPr>
          <a:xfrm>
            <a:off x="3422428" y="2029084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23"/>
          <p:cNvSpPr/>
          <p:nvPr>
            <p:ph idx="8" type="pic"/>
          </p:nvPr>
        </p:nvSpPr>
        <p:spPr>
          <a:xfrm>
            <a:off x="3422429" y="411163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08" name="Google Shape;108;p23"/>
          <p:cNvCxnSpPr/>
          <p:nvPr/>
        </p:nvCxnSpPr>
        <p:spPr>
          <a:xfrm>
            <a:off x="3422425" y="4189671"/>
            <a:ext cx="22992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23"/>
          <p:cNvSpPr/>
          <p:nvPr>
            <p:ph idx="9" type="pic"/>
          </p:nvPr>
        </p:nvSpPr>
        <p:spPr>
          <a:xfrm>
            <a:off x="3422426" y="2571750"/>
            <a:ext cx="2299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3"/>
          <p:cNvSpPr txBox="1"/>
          <p:nvPr>
            <p:ph idx="13" type="body"/>
          </p:nvPr>
        </p:nvSpPr>
        <p:spPr>
          <a:xfrm>
            <a:off x="3422426" y="2029071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4" type="body"/>
          </p:nvPr>
        </p:nvSpPr>
        <p:spPr>
          <a:xfrm>
            <a:off x="3422425" y="41896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5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/>
          <a:lstStyle>
            <a:lvl1pPr indent="-228600" lvl="0" marL="45720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FBAE40"/>
          </p15:clr>
        </p15:guide>
        <p15:guide id="2" orient="horz" pos="2981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5488">
          <p15:clr>
            <a:srgbClr val="FBAE40"/>
          </p15:clr>
        </p15:guide>
        <p15:guide id="5" pos="3606">
          <p15:clr>
            <a:srgbClr val="FBAE40"/>
          </p15:clr>
        </p15:guide>
        <p15:guide id="6" orient="horz" pos="1620">
          <p15:clr>
            <a:srgbClr val="FBAE40"/>
          </p15:clr>
        </p15:guide>
        <p15:guide id="7" pos="1723">
          <p15:clr>
            <a:srgbClr val="FBAE40"/>
          </p15:clr>
        </p15:guide>
        <p15:guide id="8" pos="2154">
          <p15:clr>
            <a:srgbClr val="FBAE40"/>
          </p15:clr>
        </p15:guide>
        <p15:guide id="9" pos="40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i.org/10.5281/zenodo.3250174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48.png"/><Relationship Id="rId5" Type="http://schemas.openxmlformats.org/officeDocument/2006/relationships/hyperlink" Target="https://doi.org/10.5281/zenodo.3250174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hyperlink" Target="https://doi.org/10.5281/zenodo.3250174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hyperlink" Target="https://doi.org/10.5281/zenodo.3250174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hyperlink" Target="https://doi.org/10.5281/zenodo.3250174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hyperlink" Target="https://mozilla.github.io/olm-whitepaper/" TargetMode="External"/><Relationship Id="rId7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jp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5281/zenodo.325017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png"/><Relationship Id="rId4" Type="http://schemas.openxmlformats.org/officeDocument/2006/relationships/hyperlink" Target="https://doi.org/10.5281/zenodo.3250174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jpg"/><Relationship Id="rId4" Type="http://schemas.openxmlformats.org/officeDocument/2006/relationships/hyperlink" Target="https://doi.org/10.5281/zenodo.3250174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66.png"/><Relationship Id="rId5" Type="http://schemas.openxmlformats.org/officeDocument/2006/relationships/hyperlink" Target="https://doi.org/10.5281/zenodo.3250174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jpg"/><Relationship Id="rId4" Type="http://schemas.openxmlformats.org/officeDocument/2006/relationships/hyperlink" Target="https://doi.org/10.5281/zenodo.325017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jp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5281/zenodo.3250174" TargetMode="External"/><Relationship Id="rId6" Type="http://schemas.openxmlformats.org/officeDocument/2006/relationships/hyperlink" Target="https://doi.org/10.5281/zenodo.3250174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png"/><Relationship Id="rId4" Type="http://schemas.openxmlformats.org/officeDocument/2006/relationships/image" Target="../media/image63.jpg"/><Relationship Id="rId9" Type="http://schemas.openxmlformats.org/officeDocument/2006/relationships/hyperlink" Target="https://doi.org/10.5281/zenodo.3250174" TargetMode="External"/><Relationship Id="rId5" Type="http://schemas.openxmlformats.org/officeDocument/2006/relationships/image" Target="../media/image61.jpg"/><Relationship Id="rId6" Type="http://schemas.openxmlformats.org/officeDocument/2006/relationships/image" Target="../media/image59.jpg"/><Relationship Id="rId7" Type="http://schemas.openxmlformats.org/officeDocument/2006/relationships/image" Target="../media/image64.jpg"/><Relationship Id="rId8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Relationship Id="rId4" Type="http://schemas.openxmlformats.org/officeDocument/2006/relationships/image" Target="../media/image62.jpg"/><Relationship Id="rId5" Type="http://schemas.openxmlformats.org/officeDocument/2006/relationships/image" Target="../media/image68.jpg"/><Relationship Id="rId6" Type="http://schemas.openxmlformats.org/officeDocument/2006/relationships/image" Target="../media/image71.png"/><Relationship Id="rId7" Type="http://schemas.openxmlformats.org/officeDocument/2006/relationships/image" Target="../media/image70.png"/><Relationship Id="rId8" Type="http://schemas.openxmlformats.org/officeDocument/2006/relationships/hyperlink" Target="https://doi.org/10.5281/zenodo.3250174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Relationship Id="rId4" Type="http://schemas.openxmlformats.org/officeDocument/2006/relationships/image" Target="../media/image8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8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jp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5281/zenodo.3250174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i.org/10.5281/zenodo.3250174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9.jpg"/><Relationship Id="rId4" Type="http://schemas.openxmlformats.org/officeDocument/2006/relationships/hyperlink" Target="https://creativecommons.org/licenses/by/4.0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jpg"/><Relationship Id="rId4" Type="http://schemas.openxmlformats.org/officeDocument/2006/relationships/image" Target="../media/image91.jpg"/><Relationship Id="rId5" Type="http://schemas.openxmlformats.org/officeDocument/2006/relationships/hyperlink" Target="https://doi.org/10.5281/zenodo.3250174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jp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5281/zenodo.3250174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jpg"/><Relationship Id="rId4" Type="http://schemas.openxmlformats.org/officeDocument/2006/relationships/hyperlink" Target="https://creativecommons.org/licenses/by/4.0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1.jp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5281/zenodo.3250174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i.org/10.5281/zenodo.3250174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github.com/alan-turing-institute/the-turing-way" TargetMode="External"/><Relationship Id="rId4" Type="http://schemas.openxmlformats.org/officeDocument/2006/relationships/hyperlink" Target="https://gitter.im/alan-turing-institute/the-turing-way" TargetMode="External"/><Relationship Id="rId9" Type="http://schemas.openxmlformats.org/officeDocument/2006/relationships/image" Target="../media/image72.png"/><Relationship Id="rId5" Type="http://schemas.openxmlformats.org/officeDocument/2006/relationships/hyperlink" Target="http://tinyletter.com/TuringWay" TargetMode="External"/><Relationship Id="rId6" Type="http://schemas.openxmlformats.org/officeDocument/2006/relationships/hyperlink" Target="https://zenodo.org/communities/the-turing-way/" TargetMode="External"/><Relationship Id="rId7" Type="http://schemas.openxmlformats.org/officeDocument/2006/relationships/hyperlink" Target="https://doi.org/10.5281/zenodo.3250174" TargetMode="External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75.png"/><Relationship Id="rId13" Type="http://schemas.openxmlformats.org/officeDocument/2006/relationships/hyperlink" Target="https://creativecommons.org/licenses/by/4.0/" TargetMode="External"/><Relationship Id="rId12" Type="http://schemas.openxmlformats.org/officeDocument/2006/relationships/image" Target="../media/image87.jpg"/><Relationship Id="rId14" Type="http://schemas.openxmlformats.org/officeDocument/2006/relationships/image" Target="../media/image7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hyperlink" Target="https://doi.org/10.5281/zenodo.3250174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hyperlink" Target="https://doi.org/10.5281/zenodo.3250174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5.png"/><Relationship Id="rId13" Type="http://schemas.openxmlformats.org/officeDocument/2006/relationships/image" Target="../media/image13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5" Type="http://schemas.openxmlformats.org/officeDocument/2006/relationships/image" Target="../media/image19.png"/><Relationship Id="rId14" Type="http://schemas.openxmlformats.org/officeDocument/2006/relationships/image" Target="../media/image6.png"/><Relationship Id="rId17" Type="http://schemas.openxmlformats.org/officeDocument/2006/relationships/hyperlink" Target="https://doi.org/10.5281/zenodo.3250174" TargetMode="External"/><Relationship Id="rId16" Type="http://schemas.openxmlformats.org/officeDocument/2006/relationships/image" Target="../media/image90.png"/><Relationship Id="rId5" Type="http://schemas.openxmlformats.org/officeDocument/2006/relationships/image" Target="../media/image16.jp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39.png"/><Relationship Id="rId21" Type="http://schemas.openxmlformats.org/officeDocument/2006/relationships/image" Target="../media/image25.png"/><Relationship Id="rId24" Type="http://schemas.openxmlformats.org/officeDocument/2006/relationships/image" Target="../media/image35.png"/><Relationship Id="rId23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Relationship Id="rId26" Type="http://schemas.openxmlformats.org/officeDocument/2006/relationships/image" Target="../media/image47.png"/><Relationship Id="rId25" Type="http://schemas.openxmlformats.org/officeDocument/2006/relationships/image" Target="../media/image34.png"/><Relationship Id="rId27" Type="http://schemas.openxmlformats.org/officeDocument/2006/relationships/hyperlink" Target="https://doi.org/10.5281/zenodo.3250174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32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30.png"/><Relationship Id="rId13" Type="http://schemas.openxmlformats.org/officeDocument/2006/relationships/image" Target="../media/image27.jpg"/><Relationship Id="rId12" Type="http://schemas.openxmlformats.org/officeDocument/2006/relationships/image" Target="../media/image20.png"/><Relationship Id="rId15" Type="http://schemas.openxmlformats.org/officeDocument/2006/relationships/image" Target="../media/image22.png"/><Relationship Id="rId14" Type="http://schemas.openxmlformats.org/officeDocument/2006/relationships/image" Target="../media/image33.png"/><Relationship Id="rId17" Type="http://schemas.openxmlformats.org/officeDocument/2006/relationships/image" Target="../media/image36.png"/><Relationship Id="rId16" Type="http://schemas.openxmlformats.org/officeDocument/2006/relationships/image" Target="../media/image37.png"/><Relationship Id="rId19" Type="http://schemas.openxmlformats.org/officeDocument/2006/relationships/image" Target="../media/image29.png"/><Relationship Id="rId18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44.jpg"/><Relationship Id="rId9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2.jpg"/><Relationship Id="rId7" Type="http://schemas.openxmlformats.org/officeDocument/2006/relationships/image" Target="../media/image41.jpg"/><Relationship Id="rId8" Type="http://schemas.openxmlformats.org/officeDocument/2006/relationships/image" Target="../media/image58.jpg"/><Relationship Id="rId11" Type="http://schemas.openxmlformats.org/officeDocument/2006/relationships/hyperlink" Target="https://doi.org/10.5281/zenodo.3250174" TargetMode="External"/><Relationship Id="rId10" Type="http://schemas.openxmlformats.org/officeDocument/2006/relationships/image" Target="../media/image5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i.org/10.5281/zenodo.32501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ctrTitle"/>
          </p:nvPr>
        </p:nvSpPr>
        <p:spPr>
          <a:xfrm>
            <a:off x="612250" y="1430700"/>
            <a:ext cx="80334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Is this the way to reproducibility?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Working as a librarian on an open research project</a:t>
            </a:r>
            <a:endParaRPr sz="3600"/>
          </a:p>
        </p:txBody>
      </p:sp>
      <p:sp>
        <p:nvSpPr>
          <p:cNvPr id="118" name="Google Shape;118;p24"/>
          <p:cNvSpPr txBox="1"/>
          <p:nvPr>
            <p:ph idx="1" type="subTitle"/>
          </p:nvPr>
        </p:nvSpPr>
        <p:spPr>
          <a:xfrm>
            <a:off x="1463700" y="2629925"/>
            <a:ext cx="6216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Patricia Herterich, @pherterich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Rosie Higman, @RosieHLib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#TuringWay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		</a:t>
            </a:r>
            <a:r>
              <a:rPr lang="en-GB" sz="1600" u="sng">
                <a:solidFill>
                  <a:schemeClr val="hlink"/>
                </a:solidFill>
                <a:hlinkClick r:id="rId3"/>
              </a:rPr>
              <a:t>https://doi.org/10.5281/zenodo.3250174</a:t>
            </a:r>
            <a:r>
              <a:rPr lang="en-GB" sz="1600"/>
              <a:t> </a:t>
            </a:r>
            <a:endParaRPr sz="1600"/>
          </a:p>
        </p:txBody>
      </p:sp>
      <p:pic>
        <p:nvPicPr>
          <p:cNvPr id="119" name="Google Shape;1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854" y="4191675"/>
            <a:ext cx="2859022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824" y="4231367"/>
            <a:ext cx="1683850" cy="71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chemeClr val="dk2"/>
                </a:solidFill>
              </a:rPr>
              <a:t>https://the-turing-way.netlify.com/introduction/introduction</a:t>
            </a:r>
            <a:endParaRPr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b="9107" l="0" r="18146" t="0"/>
          <a:stretch/>
        </p:blipFill>
        <p:spPr>
          <a:xfrm>
            <a:off x="829769" y="411163"/>
            <a:ext cx="7484462" cy="379630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00000">
                <a:alpha val="50000"/>
              </a:srgbClr>
            </a:outerShdw>
          </a:effectLst>
        </p:spPr>
      </p:pic>
      <p:pic>
        <p:nvPicPr>
          <p:cNvPr descr="A close up of a logo&#10;&#10;Description automatically generated" id="267" name="Google Shape;267;p33"/>
          <p:cNvPicPr preferRelativeResize="0"/>
          <p:nvPr/>
        </p:nvPicPr>
        <p:blipFill rotWithShape="1">
          <a:blip r:embed="rId4">
            <a:alphaModFix/>
          </a:blip>
          <a:srcRect b="16791" l="0" r="0" t="0"/>
          <a:stretch/>
        </p:blipFill>
        <p:spPr>
          <a:xfrm>
            <a:off x="2157254" y="715548"/>
            <a:ext cx="1189633" cy="989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33"/>
          <p:cNvCxnSpPr/>
          <p:nvPr/>
        </p:nvCxnSpPr>
        <p:spPr>
          <a:xfrm>
            <a:off x="4215173" y="1007898"/>
            <a:ext cx="1327800" cy="0"/>
          </a:xfrm>
          <a:prstGeom prst="straightConnector1">
            <a:avLst/>
          </a:prstGeom>
          <a:noFill/>
          <a:ln cap="rnd" cmpd="sng" w="38100">
            <a:solidFill>
              <a:srgbClr val="D4065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p33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chemeClr val="dk2"/>
                </a:solidFill>
              </a:rPr>
              <a:t>https://the-turing-way.netlify.com/introduction/introduction</a:t>
            </a:r>
            <a:endParaRPr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 b="9107" l="0" r="18146" t="0"/>
          <a:stretch/>
        </p:blipFill>
        <p:spPr>
          <a:xfrm>
            <a:off x="829769" y="411163"/>
            <a:ext cx="7484462" cy="37963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A close up of a logo&#10;&#10;Description automatically generated" id="276" name="Google Shape;276;p34"/>
          <p:cNvPicPr preferRelativeResize="0"/>
          <p:nvPr/>
        </p:nvPicPr>
        <p:blipFill rotWithShape="1">
          <a:blip r:embed="rId4">
            <a:alphaModFix/>
          </a:blip>
          <a:srcRect b="14354" l="0" r="0" t="0"/>
          <a:stretch/>
        </p:blipFill>
        <p:spPr>
          <a:xfrm>
            <a:off x="7084299" y="1967715"/>
            <a:ext cx="1271214" cy="108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34"/>
          <p:cNvCxnSpPr/>
          <p:nvPr/>
        </p:nvCxnSpPr>
        <p:spPr>
          <a:xfrm>
            <a:off x="4699764" y="1867948"/>
            <a:ext cx="2412000" cy="0"/>
          </a:xfrm>
          <a:prstGeom prst="straightConnector1">
            <a:avLst/>
          </a:prstGeom>
          <a:noFill/>
          <a:ln cap="rnd" cmpd="sng" w="38100">
            <a:solidFill>
              <a:srgbClr val="D4065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278" name="Google Shape;278;p34"/>
          <p:cNvPicPr preferRelativeResize="0"/>
          <p:nvPr/>
        </p:nvPicPr>
        <p:blipFill rotWithShape="1">
          <a:blip r:embed="rId5">
            <a:alphaModFix/>
          </a:blip>
          <a:srcRect b="16791" l="0" r="0" t="0"/>
          <a:stretch/>
        </p:blipFill>
        <p:spPr>
          <a:xfrm>
            <a:off x="2157254" y="715548"/>
            <a:ext cx="1189633" cy="989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4"/>
          <p:cNvCxnSpPr/>
          <p:nvPr/>
        </p:nvCxnSpPr>
        <p:spPr>
          <a:xfrm>
            <a:off x="4215173" y="1007898"/>
            <a:ext cx="1327800" cy="0"/>
          </a:xfrm>
          <a:prstGeom prst="straightConnector1">
            <a:avLst/>
          </a:prstGeom>
          <a:noFill/>
          <a:ln cap="rnd" cmpd="sng" w="38100">
            <a:solidFill>
              <a:srgbClr val="D4065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34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/>
          <p:nvPr>
            <p:ph idx="2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https://the-turing-way.netlify.com/introduction/introduction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00" y="226425"/>
            <a:ext cx="7344000" cy="43043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87" name="Google Shape;287;p35"/>
          <p:cNvCxnSpPr/>
          <p:nvPr/>
        </p:nvCxnSpPr>
        <p:spPr>
          <a:xfrm>
            <a:off x="1082475" y="1051175"/>
            <a:ext cx="750000" cy="1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5"/>
          <p:cNvCxnSpPr/>
          <p:nvPr/>
        </p:nvCxnSpPr>
        <p:spPr>
          <a:xfrm flipH="1" rot="10800000">
            <a:off x="1089550" y="1291600"/>
            <a:ext cx="728700" cy="7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5"/>
          <p:cNvCxnSpPr/>
          <p:nvPr/>
        </p:nvCxnSpPr>
        <p:spPr>
          <a:xfrm flipH="1" rot="10800000">
            <a:off x="1103700" y="1510925"/>
            <a:ext cx="742800" cy="7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5"/>
          <p:cNvCxnSpPr/>
          <p:nvPr/>
        </p:nvCxnSpPr>
        <p:spPr>
          <a:xfrm>
            <a:off x="1075400" y="1730375"/>
            <a:ext cx="1415100" cy="72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5"/>
          <p:cNvCxnSpPr/>
          <p:nvPr/>
        </p:nvCxnSpPr>
        <p:spPr>
          <a:xfrm>
            <a:off x="1075400" y="1985075"/>
            <a:ext cx="1443300" cy="7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5"/>
          <p:cNvCxnSpPr/>
          <p:nvPr/>
        </p:nvCxnSpPr>
        <p:spPr>
          <a:xfrm>
            <a:off x="1075400" y="2211475"/>
            <a:ext cx="1323000" cy="72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35"/>
          <p:cNvCxnSpPr/>
          <p:nvPr/>
        </p:nvCxnSpPr>
        <p:spPr>
          <a:xfrm flipH="1" rot="10800000">
            <a:off x="1082475" y="2430675"/>
            <a:ext cx="1209900" cy="7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5"/>
          <p:cNvCxnSpPr/>
          <p:nvPr/>
        </p:nvCxnSpPr>
        <p:spPr>
          <a:xfrm flipH="1" rot="10800000">
            <a:off x="1089550" y="2664388"/>
            <a:ext cx="396300" cy="117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5"/>
          <p:cNvCxnSpPr/>
          <p:nvPr/>
        </p:nvCxnSpPr>
        <p:spPr>
          <a:xfrm flipH="1" rot="10800000">
            <a:off x="1082500" y="2876575"/>
            <a:ext cx="580200" cy="69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5"/>
          <p:cNvCxnSpPr/>
          <p:nvPr/>
        </p:nvCxnSpPr>
        <p:spPr>
          <a:xfrm flipH="1" rot="10800000">
            <a:off x="1089500" y="3081550"/>
            <a:ext cx="1040100" cy="2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5"/>
          <p:cNvCxnSpPr/>
          <p:nvPr/>
        </p:nvCxnSpPr>
        <p:spPr>
          <a:xfrm>
            <a:off x="1075400" y="3322175"/>
            <a:ext cx="13161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5"/>
          <p:cNvCxnSpPr/>
          <p:nvPr/>
        </p:nvCxnSpPr>
        <p:spPr>
          <a:xfrm flipH="1" rot="10800000">
            <a:off x="1075400" y="3478000"/>
            <a:ext cx="247500" cy="11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5"/>
          <p:cNvCxnSpPr/>
          <p:nvPr/>
        </p:nvCxnSpPr>
        <p:spPr>
          <a:xfrm flipH="1" rot="10800000">
            <a:off x="1071950" y="3725525"/>
            <a:ext cx="852600" cy="21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0" name="Google Shape;300;p35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/>
          <p:nvPr>
            <p:ph idx="2" type="pic"/>
          </p:nvPr>
        </p:nvSpPr>
        <p:spPr>
          <a:xfrm>
            <a:off x="431801" y="411150"/>
            <a:ext cx="47043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How did we do this?</a:t>
            </a:r>
            <a:endParaRPr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en-GB" sz="2400">
                <a:solidFill>
                  <a:schemeClr val="dk2"/>
                </a:solidFill>
              </a:rPr>
              <a:t>In the open!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en-GB" sz="2400">
                <a:solidFill>
                  <a:schemeClr val="dk2"/>
                </a:solidFill>
              </a:rPr>
              <a:t>But also a monthly newsletter and using more “traditional” communication channels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25" y="1322451"/>
            <a:ext cx="4230024" cy="2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101" y="103625"/>
            <a:ext cx="3791000" cy="49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6"/>
          <p:cNvSpPr txBox="1"/>
          <p:nvPr/>
        </p:nvSpPr>
        <p:spPr>
          <a:xfrm>
            <a:off x="106050" y="48708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/>
          <p:nvPr/>
        </p:nvSpPr>
        <p:spPr>
          <a:xfrm>
            <a:off x="228600" y="165241"/>
            <a:ext cx="87510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lang="en-GB" sz="34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Open Leadership Principles</a:t>
            </a:r>
            <a:endParaRPr/>
          </a:p>
        </p:txBody>
      </p:sp>
      <p:sp>
        <p:nvSpPr>
          <p:cNvPr id="314" name="Google Shape;314;p37"/>
          <p:cNvSpPr txBox="1"/>
          <p:nvPr/>
        </p:nvSpPr>
        <p:spPr>
          <a:xfrm>
            <a:off x="407850" y="2959641"/>
            <a:ext cx="2648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b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make the work accessible and clear</a:t>
            </a:r>
            <a:endParaRPr b="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7"/>
          <p:cNvSpPr txBox="1"/>
          <p:nvPr/>
        </p:nvSpPr>
        <p:spPr>
          <a:xfrm>
            <a:off x="3280050" y="2959641"/>
            <a:ext cx="2648100" cy="1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</a:t>
            </a:r>
            <a:b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make the work easy to adapt, reproduce, and spread</a:t>
            </a:r>
            <a:endParaRPr b="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>
            <a:off x="5904775" y="2959641"/>
            <a:ext cx="30327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 &amp; Inclusion</a:t>
            </a:r>
            <a:b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build shared ownership and agency to make the work inviting and sustainable for all.</a:t>
            </a:r>
            <a:endParaRPr b="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7"/>
          <p:cNvSpPr/>
          <p:nvPr/>
        </p:nvSpPr>
        <p:spPr>
          <a:xfrm>
            <a:off x="757350" y="944241"/>
            <a:ext cx="1949100" cy="19491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3597450" y="944241"/>
            <a:ext cx="1949100" cy="19491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7"/>
          <p:cNvSpPr/>
          <p:nvPr/>
        </p:nvSpPr>
        <p:spPr>
          <a:xfrm>
            <a:off x="6437550" y="944241"/>
            <a:ext cx="1949100" cy="19491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a-share-alt.png" id="320" name="Google Shape;32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3275" y="1206266"/>
            <a:ext cx="1425052" cy="142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2975" y="1128941"/>
            <a:ext cx="1596300" cy="15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 rotWithShape="1">
          <a:blip r:embed="rId5">
            <a:alphaModFix/>
          </a:blip>
          <a:srcRect b="16548" l="0" r="0" t="0"/>
          <a:stretch/>
        </p:blipFill>
        <p:spPr>
          <a:xfrm>
            <a:off x="700013" y="1089878"/>
            <a:ext cx="2006426" cy="16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116875" y="4038834"/>
            <a:ext cx="5787900" cy="6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highlight>
                  <a:srgbClr val="FFED00"/>
                </a:highlight>
                <a:latin typeface="Zilla Slab"/>
                <a:ea typeface="Zilla Slab"/>
                <a:cs typeface="Zilla Slab"/>
                <a:sym typeface="Zilla Slab"/>
              </a:rPr>
              <a:t>Read more</a:t>
            </a:r>
            <a:endParaRPr b="1" i="0" sz="1800" u="none" cap="none" strike="noStrike">
              <a:solidFill>
                <a:srgbClr val="000000"/>
              </a:solidFill>
              <a:highlight>
                <a:srgbClr val="FFED00"/>
              </a:highlight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rgbClr val="1155CC"/>
                </a:solidFill>
                <a:highlight>
                  <a:srgbClr val="FFED00"/>
                </a:highlight>
                <a:latin typeface="Zilla Slab"/>
                <a:ea typeface="Zilla Slab"/>
                <a:cs typeface="Zilla Slab"/>
                <a:sym typeface="Zilla Slab"/>
                <a:hlinkClick r:id="rId6"/>
              </a:rPr>
              <a:t>https://mozilla.github.io/olm-whitepaper</a:t>
            </a:r>
            <a:endParaRPr b="0" i="0" sz="1800" u="none" cap="none" strike="noStrike">
              <a:solidFill>
                <a:srgbClr val="000000"/>
              </a:solidFill>
              <a:highlight>
                <a:srgbClr val="FFED00"/>
              </a:highlight>
              <a:latin typeface="Zilla Slab"/>
              <a:ea typeface="Zilla Slab"/>
              <a:cs typeface="Zilla Slab"/>
              <a:sym typeface="Zilla Slab"/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600" y="4734003"/>
            <a:ext cx="1197269" cy="3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type="title"/>
          </p:nvPr>
        </p:nvSpPr>
        <p:spPr>
          <a:xfrm>
            <a:off x="431799" y="2184922"/>
            <a:ext cx="4360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GB">
                <a:solidFill>
                  <a:srgbClr val="000000"/>
                </a:solidFill>
              </a:rPr>
              <a:t>Workshops &amp; training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31" name="Google Shape;331;p38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24" y="584300"/>
            <a:ext cx="4018102" cy="397489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3922400" y="4551450"/>
            <a:ext cx="5254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sp>
        <p:nvSpPr>
          <p:cNvPr id="334" name="Google Shape;334;p38"/>
          <p:cNvSpPr txBox="1"/>
          <p:nvPr/>
        </p:nvSpPr>
        <p:spPr>
          <a:xfrm>
            <a:off x="120200" y="4551450"/>
            <a:ext cx="3802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rgbClr val="000000"/>
                </a:solidFill>
              </a:rPr>
              <a:t>https://github.com/alan-turing-institute/the-turing-way/tree/master/workshops</a:t>
            </a:r>
            <a:endParaRPr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75" y="304800"/>
            <a:ext cx="7641522" cy="424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chemeClr val="dk2"/>
                </a:solidFill>
              </a:rPr>
              <a:t>https://www.software.ac.uk/cw19</a:t>
            </a:r>
            <a:endParaRPr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47" name="Google Shape;347;p40"/>
          <p:cNvPicPr preferRelativeResize="0"/>
          <p:nvPr/>
        </p:nvPicPr>
        <p:blipFill rotWithShape="1">
          <a:blip r:embed="rId3">
            <a:alphaModFix/>
          </a:blip>
          <a:srcRect b="18126" l="0" r="18126" t="0"/>
          <a:stretch/>
        </p:blipFill>
        <p:spPr>
          <a:xfrm>
            <a:off x="948500" y="0"/>
            <a:ext cx="7678801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0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/>
          <p:nvPr>
            <p:ph idx="1" type="body"/>
          </p:nvPr>
        </p:nvSpPr>
        <p:spPr>
          <a:xfrm>
            <a:off x="431799" y="702659"/>
            <a:ext cx="3921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</a:rPr>
              <a:t>Book Dashes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4" name="Google Shape;354;p41"/>
          <p:cNvSpPr txBox="1"/>
          <p:nvPr>
            <p:ph idx="3" type="body"/>
          </p:nvPr>
        </p:nvSpPr>
        <p:spPr>
          <a:xfrm>
            <a:off x="431800" y="1325875"/>
            <a:ext cx="4392300" cy="3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8000" lvl="0" marL="288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Manchester and London</a:t>
            </a:r>
            <a:endParaRPr>
              <a:solidFill>
                <a:schemeClr val="dk2"/>
              </a:solidFill>
            </a:endParaRPr>
          </a:p>
          <a:p>
            <a:pPr indent="-288000" lvl="0" marL="288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13 selected people to contribute to the book</a:t>
            </a:r>
            <a:endParaRPr>
              <a:solidFill>
                <a:schemeClr val="dk2"/>
              </a:solidFill>
            </a:endParaRPr>
          </a:p>
          <a:p>
            <a:pPr indent="-288000" lvl="0" marL="288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1:3 support ratio: mentored support to contribute expertise</a:t>
            </a:r>
            <a:endParaRPr>
              <a:solidFill>
                <a:schemeClr val="dk2"/>
              </a:solidFill>
            </a:endParaRPr>
          </a:p>
          <a:p>
            <a:pPr indent="-288000" lvl="0" marL="288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Illustrator in attendance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5" name="Google Shape;355;p41"/>
          <p:cNvSpPr txBox="1"/>
          <p:nvPr>
            <p:ph idx="4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4824100" y="3188864"/>
            <a:ext cx="4572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Google Shape;357;p41"/>
          <p:cNvCxnSpPr/>
          <p:nvPr/>
        </p:nvCxnSpPr>
        <p:spPr>
          <a:xfrm>
            <a:off x="431575" y="629675"/>
            <a:ext cx="3983100" cy="14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8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300" y="192675"/>
            <a:ext cx="2498951" cy="288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7650" y="3298613"/>
            <a:ext cx="365760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/>
          <p:nvPr>
            <p:ph type="title"/>
          </p:nvPr>
        </p:nvSpPr>
        <p:spPr>
          <a:xfrm>
            <a:off x="431799" y="2184922"/>
            <a:ext cx="4360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GB">
                <a:solidFill>
                  <a:schemeClr val="dk2"/>
                </a:solidFill>
              </a:rPr>
              <a:t>A global collaboration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7" name="Google Shape;367;p42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68" name="Google Shape;368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533" r="24533" t="0"/>
          <a:stretch/>
        </p:blipFill>
        <p:spPr>
          <a:xfrm>
            <a:off x="5214857" y="0"/>
            <a:ext cx="39291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42"/>
          <p:cNvCxnSpPr/>
          <p:nvPr/>
        </p:nvCxnSpPr>
        <p:spPr>
          <a:xfrm>
            <a:off x="431800" y="2184925"/>
            <a:ext cx="4449900" cy="1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42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431799" y="2184922"/>
            <a:ext cx="4360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GB">
                <a:solidFill>
                  <a:srgbClr val="000000"/>
                </a:solidFill>
              </a:rPr>
              <a:t>The Turing Way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99" y="529825"/>
            <a:ext cx="4047204" cy="4232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3922400" y="4551450"/>
            <a:ext cx="5254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sp>
        <p:nvSpPr>
          <p:cNvPr id="129" name="Google Shape;129;p25"/>
          <p:cNvSpPr txBox="1"/>
          <p:nvPr/>
        </p:nvSpPr>
        <p:spPr>
          <a:xfrm>
            <a:off x="120200" y="4551450"/>
            <a:ext cx="3802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</a:t>
            </a:r>
            <a:r>
              <a:rPr lang="en-GB" u="sng">
                <a:solidFill>
                  <a:schemeClr val="hlink"/>
                </a:solidFill>
                <a:hlinkClick r:id="rId6"/>
              </a:rPr>
              <a:t>ttps://doi.org/10.5281/zenodo.3250174</a:t>
            </a:r>
            <a:r>
              <a:rPr lang="en-GB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>
            <p:ph type="title"/>
          </p:nvPr>
        </p:nvSpPr>
        <p:spPr>
          <a:xfrm>
            <a:off x="431800" y="2029070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Rachael Ainsworth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6" name="Google Shape;376;p43"/>
          <p:cNvSpPr txBox="1"/>
          <p:nvPr>
            <p:ph idx="1" type="body"/>
          </p:nvPr>
        </p:nvSpPr>
        <p:spPr>
          <a:xfrm>
            <a:off x="431762" y="4248846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Louise Bowler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7" name="Google Shape;377;p43"/>
          <p:cNvSpPr txBox="1"/>
          <p:nvPr>
            <p:ph idx="6" type="body"/>
          </p:nvPr>
        </p:nvSpPr>
        <p:spPr>
          <a:xfrm>
            <a:off x="3422397" y="42488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Sarah Gibson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8" name="Google Shape;378;p43"/>
          <p:cNvSpPr txBox="1"/>
          <p:nvPr>
            <p:ph idx="7" type="body"/>
          </p:nvPr>
        </p:nvSpPr>
        <p:spPr>
          <a:xfrm>
            <a:off x="6413061" y="42118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James Hetherington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9" name="Google Shape;379;p43"/>
          <p:cNvSpPr txBox="1"/>
          <p:nvPr>
            <p:ph idx="13" type="body"/>
          </p:nvPr>
        </p:nvSpPr>
        <p:spPr>
          <a:xfrm>
            <a:off x="3422426" y="2029071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Becky Arnold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80" name="Google Shape;380;p43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39652" l="32916" r="11292" t="12231"/>
          <a:stretch/>
        </p:blipFill>
        <p:spPr>
          <a:xfrm>
            <a:off x="428700" y="411163"/>
            <a:ext cx="2298600" cy="148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coral&#10;&#10;Description automatically generated" id="381" name="Google Shape;381;p4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7496" r="7505" t="0"/>
          <a:stretch/>
        </p:blipFill>
        <p:spPr>
          <a:xfrm>
            <a:off x="3425387" y="417356"/>
            <a:ext cx="2299200" cy="148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uise Bowler" id="382" name="Google Shape;382;p43"/>
          <p:cNvPicPr preferRelativeResize="0"/>
          <p:nvPr/>
        </p:nvPicPr>
        <p:blipFill rotWithShape="1">
          <a:blip r:embed="rId5">
            <a:alphaModFix/>
          </a:blip>
          <a:srcRect b="23095" l="0" r="0" t="23095"/>
          <a:stretch/>
        </p:blipFill>
        <p:spPr>
          <a:xfrm>
            <a:off x="431750" y="2606725"/>
            <a:ext cx="2298699" cy="1484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rah Gibson" id="383" name="Google Shape;383;p43"/>
          <p:cNvPicPr preferRelativeResize="0"/>
          <p:nvPr/>
        </p:nvPicPr>
        <p:blipFill rotWithShape="1">
          <a:blip r:embed="rId6">
            <a:alphaModFix/>
          </a:blip>
          <a:srcRect b="23095" l="0" r="0" t="23095"/>
          <a:stretch/>
        </p:blipFill>
        <p:spPr>
          <a:xfrm>
            <a:off x="3422646" y="2606737"/>
            <a:ext cx="2298699" cy="1484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 James Hetherington" id="384" name="Google Shape;384;p43"/>
          <p:cNvPicPr preferRelativeResize="0"/>
          <p:nvPr>
            <p:ph idx="5" type="pic"/>
          </p:nvPr>
        </p:nvPicPr>
        <p:blipFill rotWithShape="1">
          <a:blip r:embed="rId7">
            <a:alphaModFix/>
          </a:blip>
          <a:srcRect b="23095" l="0" r="0" t="23095"/>
          <a:stretch/>
        </p:blipFill>
        <p:spPr>
          <a:xfrm>
            <a:off x="6413550" y="2572075"/>
            <a:ext cx="2298600" cy="14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3"/>
          <p:cNvSpPr/>
          <p:nvPr/>
        </p:nvSpPr>
        <p:spPr>
          <a:xfrm>
            <a:off x="6422638" y="414971"/>
            <a:ext cx="2298600" cy="1483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3"/>
          <p:cNvPicPr preferRelativeResize="0"/>
          <p:nvPr/>
        </p:nvPicPr>
        <p:blipFill rotWithShape="1">
          <a:blip r:embed="rId8">
            <a:alphaModFix/>
          </a:blip>
          <a:srcRect b="9692" l="0" r="0" t="10133"/>
          <a:stretch/>
        </p:blipFill>
        <p:spPr>
          <a:xfrm>
            <a:off x="6628963" y="398575"/>
            <a:ext cx="188595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/>
          <p:nvPr>
            <p:ph idx="7" type="body"/>
          </p:nvPr>
        </p:nvSpPr>
        <p:spPr>
          <a:xfrm>
            <a:off x="6413061" y="20290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Binder Team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9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4"/>
          <p:cNvSpPr txBox="1"/>
          <p:nvPr>
            <p:ph idx="1" type="body"/>
          </p:nvPr>
        </p:nvSpPr>
        <p:spPr>
          <a:xfrm>
            <a:off x="3422437" y="2118371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Catherine Lawrence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4" name="Google Shape;394;p44"/>
          <p:cNvSpPr txBox="1"/>
          <p:nvPr>
            <p:ph idx="6" type="body"/>
          </p:nvPr>
        </p:nvSpPr>
        <p:spPr>
          <a:xfrm>
            <a:off x="6413047" y="211915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Alex Morley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5" name="Google Shape;395;p44"/>
          <p:cNvSpPr txBox="1"/>
          <p:nvPr>
            <p:ph idx="13" type="body"/>
          </p:nvPr>
        </p:nvSpPr>
        <p:spPr>
          <a:xfrm>
            <a:off x="431801" y="2119071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Anna Krystalli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6" name="Google Shape;396;p44"/>
          <p:cNvSpPr txBox="1"/>
          <p:nvPr>
            <p:ph idx="14" type="body"/>
          </p:nvPr>
        </p:nvSpPr>
        <p:spPr>
          <a:xfrm>
            <a:off x="431800" y="427970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Martin O’Reilly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Anna Krystalli" id="397" name="Google Shape;397;p44"/>
          <p:cNvPicPr preferRelativeResize="0"/>
          <p:nvPr/>
        </p:nvPicPr>
        <p:blipFill rotWithShape="1">
          <a:blip r:embed="rId3">
            <a:alphaModFix/>
          </a:blip>
          <a:srcRect b="13708" l="0" r="0" t="21721"/>
          <a:stretch/>
        </p:blipFill>
        <p:spPr>
          <a:xfrm>
            <a:off x="431837" y="363633"/>
            <a:ext cx="2299138" cy="1485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therine Lawrence" id="398" name="Google Shape;398;p44"/>
          <p:cNvPicPr preferRelativeResize="0"/>
          <p:nvPr/>
        </p:nvPicPr>
        <p:blipFill rotWithShape="1">
          <a:blip r:embed="rId4">
            <a:alphaModFix/>
          </a:blip>
          <a:srcRect b="23095" l="0" r="0" t="23095"/>
          <a:stretch/>
        </p:blipFill>
        <p:spPr>
          <a:xfrm>
            <a:off x="3422675" y="364024"/>
            <a:ext cx="2298699" cy="1484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lex morley" id="399" name="Google Shape;399;p44"/>
          <p:cNvPicPr preferRelativeResize="0"/>
          <p:nvPr/>
        </p:nvPicPr>
        <p:blipFill rotWithShape="1">
          <a:blip r:embed="rId5">
            <a:alphaModFix/>
          </a:blip>
          <a:srcRect b="33362" l="0" r="0" t="18272"/>
          <a:stretch/>
        </p:blipFill>
        <p:spPr>
          <a:xfrm>
            <a:off x="6413072" y="363632"/>
            <a:ext cx="2299138" cy="148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4"/>
          <p:cNvPicPr preferRelativeResize="0"/>
          <p:nvPr/>
        </p:nvPicPr>
        <p:blipFill rotWithShape="1">
          <a:blip r:embed="rId6">
            <a:alphaModFix/>
          </a:blip>
          <a:srcRect b="23095" l="0" r="0" t="23095"/>
          <a:stretch/>
        </p:blipFill>
        <p:spPr>
          <a:xfrm>
            <a:off x="432050" y="2572138"/>
            <a:ext cx="2298699" cy="148431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/>
          <p:nvPr>
            <p:ph idx="7" type="body"/>
          </p:nvPr>
        </p:nvSpPr>
        <p:spPr>
          <a:xfrm>
            <a:off x="3420136" y="4279707"/>
            <a:ext cx="2299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Kirstie Whitaker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02" name="Google Shape;402;p44"/>
          <p:cNvPicPr preferRelativeResize="0"/>
          <p:nvPr/>
        </p:nvPicPr>
        <p:blipFill rotWithShape="1">
          <a:blip r:embed="rId7">
            <a:alphaModFix/>
          </a:blip>
          <a:srcRect b="31710" l="0" r="0" t="15474"/>
          <a:stretch/>
        </p:blipFill>
        <p:spPr>
          <a:xfrm>
            <a:off x="3398663" y="2616790"/>
            <a:ext cx="2342125" cy="1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4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8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chemeClr val="dk2"/>
                </a:solidFill>
              </a:rPr>
              <a:t>https://github.com/alan-turing-institute/the-turing-way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9" name="Google Shape;409;p45"/>
          <p:cNvSpPr/>
          <p:nvPr/>
        </p:nvSpPr>
        <p:spPr>
          <a:xfrm>
            <a:off x="5871954" y="411164"/>
            <a:ext cx="3272100" cy="344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45"/>
          <p:cNvPicPr preferRelativeResize="0"/>
          <p:nvPr/>
        </p:nvPicPr>
        <p:blipFill rotWithShape="1">
          <a:blip r:embed="rId3">
            <a:alphaModFix/>
          </a:blip>
          <a:srcRect b="5446" l="22707" r="22455" t="1443"/>
          <a:stretch/>
        </p:blipFill>
        <p:spPr>
          <a:xfrm>
            <a:off x="431800" y="411163"/>
            <a:ext cx="5014209" cy="39424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1" name="Google Shape;411;p45"/>
          <p:cNvPicPr preferRelativeResize="0"/>
          <p:nvPr/>
        </p:nvPicPr>
        <p:blipFill rotWithShape="1">
          <a:blip r:embed="rId4">
            <a:alphaModFix/>
          </a:blip>
          <a:srcRect b="60628" l="25235" r="60294" t="16621"/>
          <a:stretch/>
        </p:blipFill>
        <p:spPr>
          <a:xfrm>
            <a:off x="5871954" y="411163"/>
            <a:ext cx="1044450" cy="3394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2" name="Google Shape;412;p45"/>
          <p:cNvPicPr preferRelativeResize="0"/>
          <p:nvPr/>
        </p:nvPicPr>
        <p:blipFill rotWithShape="1">
          <a:blip r:embed="rId4">
            <a:alphaModFix/>
          </a:blip>
          <a:srcRect b="37400" l="25235" r="60294" t="39498"/>
          <a:stretch/>
        </p:blipFill>
        <p:spPr>
          <a:xfrm>
            <a:off x="6985751" y="411164"/>
            <a:ext cx="1044450" cy="34471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3" name="Google Shape;413;p45"/>
          <p:cNvPicPr preferRelativeResize="0"/>
          <p:nvPr/>
        </p:nvPicPr>
        <p:blipFill rotWithShape="1">
          <a:blip r:embed="rId4">
            <a:alphaModFix/>
          </a:blip>
          <a:srcRect b="15353" l="25235" r="60294" t="62948"/>
          <a:stretch/>
        </p:blipFill>
        <p:spPr>
          <a:xfrm>
            <a:off x="8099549" y="411163"/>
            <a:ext cx="1044450" cy="323774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4" name="Google Shape;414;p45"/>
          <p:cNvSpPr txBox="1"/>
          <p:nvPr/>
        </p:nvSpPr>
        <p:spPr>
          <a:xfrm>
            <a:off x="-1" y="4302177"/>
            <a:ext cx="5748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0800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https://allcontributors.org/docs/en/bot/overview</a:t>
            </a:r>
            <a:endParaRPr>
              <a:solidFill>
                <a:schemeClr val="dk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https://allcontributors.org/docs/en/emoji-key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"/>
          <p:cNvSpPr txBox="1"/>
          <p:nvPr>
            <p:ph idx="1" type="body"/>
          </p:nvPr>
        </p:nvSpPr>
        <p:spPr>
          <a:xfrm>
            <a:off x="1541925" y="4341099"/>
            <a:ext cx="87123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</a:rPr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3"/>
              </a:rPr>
              <a:t>CC-BY licence</a:t>
            </a:r>
            <a:r>
              <a:rPr lang="en-GB" sz="1000">
                <a:solidFill>
                  <a:srgbClr val="000000"/>
                </a:solidFill>
              </a:rPr>
              <a:t>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420" name="Google Shape;42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925" y="196800"/>
            <a:ext cx="6098200" cy="397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>
            <p:ph type="title"/>
          </p:nvPr>
        </p:nvSpPr>
        <p:spPr>
          <a:xfrm>
            <a:off x="431799" y="2184922"/>
            <a:ext cx="4360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GB">
                <a:solidFill>
                  <a:schemeClr val="dk2"/>
                </a:solidFill>
              </a:rPr>
              <a:t>Librarians’ role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7" name="Google Shape;427;p47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428" name="Google Shape;4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899" y="507963"/>
            <a:ext cx="4047197" cy="392543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7"/>
          <p:cNvSpPr txBox="1"/>
          <p:nvPr/>
        </p:nvSpPr>
        <p:spPr>
          <a:xfrm>
            <a:off x="3922400" y="4551450"/>
            <a:ext cx="5254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sp>
        <p:nvSpPr>
          <p:cNvPr id="430" name="Google Shape;430;p47"/>
          <p:cNvSpPr txBox="1"/>
          <p:nvPr/>
        </p:nvSpPr>
        <p:spPr>
          <a:xfrm>
            <a:off x="120200" y="4551450"/>
            <a:ext cx="3802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"/>
          <p:cNvSpPr/>
          <p:nvPr>
            <p:ph idx="2" type="pic"/>
          </p:nvPr>
        </p:nvSpPr>
        <p:spPr>
          <a:xfrm>
            <a:off x="431800" y="598650"/>
            <a:ext cx="8136300" cy="413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</a:rPr>
              <a:t>One of my greatest frustrations is the re-packaging of great existing work under “AI” or “Data Science”. Librarians have always managed information across multiple domains, and I really wanted to make sure that the Turing Way benefitted from that expertise from the beginning.”</a:t>
            </a:r>
            <a:endParaRPr i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Kirstie Whitaker, Principal Investigator 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6" name="Google Shape;436;p48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8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/>
          <p:nvPr>
            <p:ph idx="2" type="pic"/>
          </p:nvPr>
        </p:nvSpPr>
        <p:spPr>
          <a:xfrm>
            <a:off x="431800" y="411150"/>
            <a:ext cx="71928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Research Data Management expertise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3" name="Google Shape;443;p49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775" y="926700"/>
            <a:ext cx="5428703" cy="40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9"/>
          <p:cNvSpPr txBox="1"/>
          <p:nvPr/>
        </p:nvSpPr>
        <p:spPr>
          <a:xfrm>
            <a:off x="1517150" y="4732350"/>
            <a:ext cx="8955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"/>
          <p:cNvSpPr/>
          <p:nvPr>
            <p:ph idx="2" type="pic"/>
          </p:nvPr>
        </p:nvSpPr>
        <p:spPr>
          <a:xfrm>
            <a:off x="247275" y="411150"/>
            <a:ext cx="53577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What can librarians contribute?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Open Research support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Community building and event organising skills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Cross-campus and sector relationships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Putting advice into practice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1" name="Google Shape;451;p50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2" name="Google Shape;452;p50"/>
          <p:cNvCxnSpPr/>
          <p:nvPr/>
        </p:nvCxnSpPr>
        <p:spPr>
          <a:xfrm flipH="1" rot="10800000">
            <a:off x="247275" y="894388"/>
            <a:ext cx="5052900" cy="16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3" name="Google Shape;45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150" y="0"/>
            <a:ext cx="3302948" cy="18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150" y="1862750"/>
            <a:ext cx="3302948" cy="247719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0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/>
          <p:nvPr>
            <p:ph idx="2" type="pic"/>
          </p:nvPr>
        </p:nvSpPr>
        <p:spPr>
          <a:xfrm>
            <a:off x="431800" y="773850"/>
            <a:ext cx="61212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Why should we do this?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U</a:t>
            </a:r>
            <a:r>
              <a:rPr lang="en-GB">
                <a:solidFill>
                  <a:schemeClr val="dk2"/>
                </a:solidFill>
              </a:rPr>
              <a:t>nderstanding the research process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Gaining technical skills on git/GitHub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G</a:t>
            </a:r>
            <a:r>
              <a:rPr lang="en-GB">
                <a:solidFill>
                  <a:schemeClr val="dk2"/>
                </a:solidFill>
              </a:rPr>
              <a:t>aining facilitator skills in an unusual setting 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It’s fun!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461" name="Google Shape;461;p51"/>
          <p:cNvCxnSpPr/>
          <p:nvPr/>
        </p:nvCxnSpPr>
        <p:spPr>
          <a:xfrm flipH="1" rot="10800000">
            <a:off x="431800" y="684188"/>
            <a:ext cx="4192500" cy="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2" name="Google Shape;4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225" y="0"/>
            <a:ext cx="3641771" cy="200072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1"/>
          <p:cNvSpPr txBox="1"/>
          <p:nvPr/>
        </p:nvSpPr>
        <p:spPr>
          <a:xfrm>
            <a:off x="5801550" y="2000725"/>
            <a:ext cx="36417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sp>
        <p:nvSpPr>
          <p:cNvPr id="464" name="Google Shape;464;p51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/>
          <p:nvPr>
            <p:ph idx="2" type="pic"/>
          </p:nvPr>
        </p:nvSpPr>
        <p:spPr>
          <a:xfrm>
            <a:off x="263775" y="411150"/>
            <a:ext cx="86220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Walking the Open Research walk &amp; using services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70" name="Google Shape;4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088" y="965050"/>
            <a:ext cx="5629823" cy="398007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2"/>
          <p:cNvSpPr txBox="1"/>
          <p:nvPr/>
        </p:nvSpPr>
        <p:spPr>
          <a:xfrm>
            <a:off x="1376525" y="4776750"/>
            <a:ext cx="8844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431799" y="702659"/>
            <a:ext cx="3921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</a:rPr>
              <a:t>The Turing 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5" name="Google Shape;135;p26"/>
          <p:cNvSpPr txBox="1"/>
          <p:nvPr>
            <p:ph idx="3" type="body"/>
          </p:nvPr>
        </p:nvSpPr>
        <p:spPr>
          <a:xfrm>
            <a:off x="431800" y="1325875"/>
            <a:ext cx="4537200" cy="3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8000" lvl="0" marL="288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Collaboration of researchers, research software engineers and librarians</a:t>
            </a:r>
            <a:endParaRPr>
              <a:solidFill>
                <a:schemeClr val="dk2"/>
              </a:solidFill>
            </a:endParaRPr>
          </a:p>
          <a:p>
            <a:pPr indent="-288000" lvl="0" marL="288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</a:pPr>
            <a:r>
              <a:rPr lang="en-GB">
                <a:solidFill>
                  <a:schemeClr val="dk2"/>
                </a:solidFill>
              </a:rPr>
              <a:t>7 months project November 2018 to May 2019</a:t>
            </a:r>
            <a:endParaRPr>
              <a:solidFill>
                <a:schemeClr val="dk2"/>
              </a:solidFill>
            </a:endParaRPr>
          </a:p>
          <a:p>
            <a:pPr indent="0" lvl="0" marL="288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36" name="Google Shape;136;p26"/>
          <p:cNvCxnSpPr/>
          <p:nvPr/>
        </p:nvCxnSpPr>
        <p:spPr>
          <a:xfrm>
            <a:off x="431575" y="629675"/>
            <a:ext cx="3983100" cy="14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999" y="1149800"/>
            <a:ext cx="4048248" cy="208542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5427150" y="3409950"/>
            <a:ext cx="35901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sp>
        <p:nvSpPr>
          <p:cNvPr id="139" name="Google Shape;139;p26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</a:t>
            </a:r>
            <a:r>
              <a:rPr lang="en-GB">
                <a:solidFill>
                  <a:schemeClr val="dk2"/>
                </a:solidFill>
              </a:rPr>
              <a:t>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/>
          <p:nvPr>
            <p:ph idx="2" type="pic"/>
          </p:nvPr>
        </p:nvSpPr>
        <p:spPr>
          <a:xfrm>
            <a:off x="431852" y="236562"/>
            <a:ext cx="82803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Why should we do this?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Creating guidance on best practice in areas we are less familiar with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Highlighting library as a collaborator on projects</a:t>
            </a:r>
            <a:endParaRPr>
              <a:solidFill>
                <a:schemeClr val="dk2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-"/>
            </a:pPr>
            <a:r>
              <a:rPr lang="en-GB">
                <a:solidFill>
                  <a:schemeClr val="dk2"/>
                </a:solidFill>
              </a:rPr>
              <a:t>Learning about potential future issues that might come our way, e.g. preservation of docker files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477" name="Google Shape;477;p53"/>
          <p:cNvCxnSpPr/>
          <p:nvPr/>
        </p:nvCxnSpPr>
        <p:spPr>
          <a:xfrm flipH="1" rot="10800000">
            <a:off x="431800" y="684188"/>
            <a:ext cx="4192500" cy="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53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4"/>
          <p:cNvSpPr/>
          <p:nvPr>
            <p:ph idx="2" type="pic"/>
          </p:nvPr>
        </p:nvSpPr>
        <p:spPr>
          <a:xfrm>
            <a:off x="431802" y="411162"/>
            <a:ext cx="82803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Links and further resources: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8080"/>
                </a:solidFill>
                <a:hlinkClick r:id="rId3"/>
              </a:rPr>
              <a:t>https://github.com/alan-turing-institute/the-turing-way</a:t>
            </a:r>
            <a:endParaRPr sz="1800">
              <a:solidFill>
                <a:srgbClr val="008080"/>
              </a:solidFill>
            </a:endParaRPr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8080"/>
                </a:solidFill>
                <a:hlinkClick r:id="rId4"/>
              </a:rPr>
              <a:t>https://gitter.im/alan-turing-institute/the-turing-way</a:t>
            </a:r>
            <a:endParaRPr sz="1800">
              <a:solidFill>
                <a:srgbClr val="008080"/>
              </a:solidFill>
            </a:endParaRPr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8080"/>
                </a:solidFill>
                <a:hlinkClick r:id="rId5"/>
              </a:rPr>
              <a:t>http://tinyletter.com/TuringWay</a:t>
            </a:r>
            <a:endParaRPr sz="1800">
              <a:solidFill>
                <a:srgbClr val="008080"/>
              </a:solidFill>
            </a:endParaRPr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808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https://zenodo.org/communities/the-turing-way/</a:t>
            </a:r>
            <a:endParaRPr sz="1800">
              <a:solidFill>
                <a:srgbClr val="008080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8080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https://doi.org/10.5281/zenodo.3250174</a:t>
            </a:r>
            <a:endParaRPr sz="1800">
              <a:solidFill>
                <a:srgbClr val="00808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8080"/>
                </a:solidFill>
                <a:latin typeface="Roboto"/>
                <a:ea typeface="Roboto"/>
                <a:cs typeface="Roboto"/>
                <a:sym typeface="Roboto"/>
              </a:rPr>
              <a:t>#TuringWay</a:t>
            </a:r>
            <a:endParaRPr sz="1800">
              <a:solidFill>
                <a:srgbClr val="0080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4" name="Google Shape;484;p54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350" y="2608775"/>
            <a:ext cx="606925" cy="1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5588" y="1477125"/>
            <a:ext cx="299025" cy="2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8550" y="1884175"/>
            <a:ext cx="233125" cy="2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6000" y="2183914"/>
            <a:ext cx="358225" cy="3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24276" y="2989037"/>
            <a:ext cx="2839149" cy="192871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4"/>
          <p:cNvSpPr txBox="1"/>
          <p:nvPr/>
        </p:nvSpPr>
        <p:spPr>
          <a:xfrm>
            <a:off x="1198925" y="4566250"/>
            <a:ext cx="5254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image was created by Scriberia for The Turing Way community and is used under a </a:t>
            </a:r>
            <a:r>
              <a:rPr lang="en-GB" sz="1000" u="sng">
                <a:solidFill>
                  <a:schemeClr val="hlink"/>
                </a:solidFill>
                <a:hlinkClick r:id="rId13"/>
              </a:rPr>
              <a:t>CC-BY licence</a:t>
            </a:r>
            <a:r>
              <a:rPr lang="en-GB" sz="1000"/>
              <a:t>.</a:t>
            </a:r>
            <a:endParaRPr sz="1000"/>
          </a:p>
        </p:txBody>
      </p:sp>
      <p:pic>
        <p:nvPicPr>
          <p:cNvPr id="491" name="Google Shape;491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350" y="2989025"/>
            <a:ext cx="606925" cy="1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4"/>
          <p:cNvPicPr preferRelativeResize="0"/>
          <p:nvPr/>
        </p:nvPicPr>
        <p:blipFill rotWithShape="1">
          <a:blip r:embed="rId14">
            <a:alphaModFix/>
          </a:blip>
          <a:srcRect b="0" l="23817" r="21228" t="0"/>
          <a:stretch/>
        </p:blipFill>
        <p:spPr>
          <a:xfrm>
            <a:off x="326602" y="3200023"/>
            <a:ext cx="412423" cy="42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5"/>
          <p:cNvSpPr/>
          <p:nvPr>
            <p:ph idx="2" type="pic"/>
          </p:nvPr>
        </p:nvSpPr>
        <p:spPr>
          <a:xfrm>
            <a:off x="431802" y="411162"/>
            <a:ext cx="8280300" cy="43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Acknowledgments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</a:rPr>
              <a:t>This work was supported by The UKRI Strategic Priorities Fund under the EPSRC Grant EP/T001569/1, particularly the "Tools, Practices and Systems" theme within that grant, and by The Alan Turing Institute under the EPSRC grant EP/N510129/1.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dk2"/>
                </a:solidFill>
              </a:rPr>
              <a:t>Thanks to Scriberia for the illustrations!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498" name="Google Shape;498;p55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825" y="3679725"/>
            <a:ext cx="30670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>
                <a:solidFill>
                  <a:schemeClr val="dk2"/>
                </a:solidFill>
              </a:rPr>
              <a:t>https://the-turing-way.netlify.com/introduction/introduction</a:t>
            </a:r>
            <a:endParaRPr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9107" l="0" r="18146" t="0"/>
          <a:stretch/>
        </p:blipFill>
        <p:spPr>
          <a:xfrm>
            <a:off x="829769" y="411163"/>
            <a:ext cx="7484462" cy="379630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46" name="Google Shape;146;p27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431800" y="2184926"/>
            <a:ext cx="52224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GB" sz="3600">
                <a:solidFill>
                  <a:schemeClr val="dk1"/>
                </a:solidFill>
              </a:rPr>
              <a:t>The Turing Institute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153" name="Google Shape;153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574" l="33810" r="18488" t="0"/>
          <a:stretch/>
        </p:blipFill>
        <p:spPr>
          <a:xfrm>
            <a:off x="5236500" y="-18300"/>
            <a:ext cx="3907500" cy="5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431799" y="702659"/>
            <a:ext cx="3921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GB" sz="3200">
                <a:solidFill>
                  <a:srgbClr val="000000"/>
                </a:solidFill>
              </a:rPr>
              <a:t>University network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8418" y="1312723"/>
            <a:ext cx="1339572" cy="32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536" y="1347120"/>
            <a:ext cx="1088432" cy="25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800" y="2030808"/>
            <a:ext cx="1015474" cy="31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3844" y="2047607"/>
            <a:ext cx="951736" cy="27882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164" name="Google Shape;16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2151" y="1923634"/>
            <a:ext cx="793335" cy="52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5577" y="3423966"/>
            <a:ext cx="1092855" cy="46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0536" y="3496623"/>
            <a:ext cx="1095140" cy="31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04113" y="2743673"/>
            <a:ext cx="1048810" cy="39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70095" y="2806366"/>
            <a:ext cx="1095141" cy="27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6611" y="2787769"/>
            <a:ext cx="1064610" cy="3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36147" y="4202619"/>
            <a:ext cx="1093766" cy="29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69381" y="4229328"/>
            <a:ext cx="1070453" cy="2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47390" y="4168537"/>
            <a:ext cx="1092860" cy="35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16">
            <a:alphaModFix/>
          </a:blip>
          <a:srcRect b="0" l="0" r="14900" t="0"/>
          <a:stretch/>
        </p:blipFill>
        <p:spPr>
          <a:xfrm>
            <a:off x="4172879" y="187685"/>
            <a:ext cx="4312872" cy="497541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 txBox="1"/>
          <p:nvPr/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17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431800" y="411163"/>
            <a:ext cx="8280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GB" sz="3200"/>
              <a:t>The Institute’s partners and collaborators</a:t>
            </a:r>
            <a:endParaRPr/>
          </a:p>
        </p:txBody>
      </p:sp>
      <p:sp>
        <p:nvSpPr>
          <p:cNvPr id="182" name="Google Shape;182;p30"/>
          <p:cNvSpPr/>
          <p:nvPr/>
        </p:nvSpPr>
        <p:spPr>
          <a:xfrm>
            <a:off x="431800" y="1184067"/>
            <a:ext cx="8280300" cy="988200"/>
          </a:xfrm>
          <a:prstGeom prst="rect">
            <a:avLst/>
          </a:prstGeom>
          <a:solidFill>
            <a:schemeClr val="dk2">
              <a:alpha val="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30"/>
          <p:cNvGrpSpPr/>
          <p:nvPr/>
        </p:nvGrpSpPr>
        <p:grpSpPr>
          <a:xfrm>
            <a:off x="719900" y="1276244"/>
            <a:ext cx="7703800" cy="803859"/>
            <a:chOff x="584927" y="1101040"/>
            <a:chExt cx="7703800" cy="803859"/>
          </a:xfrm>
        </p:grpSpPr>
        <p:pic>
          <p:nvPicPr>
            <p:cNvPr id="184" name="Google Shape;184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4927" y="1216702"/>
              <a:ext cx="1682489" cy="572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21099" y="1155036"/>
              <a:ext cx="1063329" cy="705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68530" y="1268010"/>
              <a:ext cx="1520197" cy="46977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7" name="Google Shape;187;p30"/>
            <p:cNvGrpSpPr/>
            <p:nvPr/>
          </p:nvGrpSpPr>
          <p:grpSpPr>
            <a:xfrm>
              <a:off x="4432290" y="1101040"/>
              <a:ext cx="1831931" cy="803859"/>
              <a:chOff x="4472668" y="1286924"/>
              <a:chExt cx="2037290" cy="893971"/>
            </a:xfrm>
          </p:grpSpPr>
          <p:pic>
            <p:nvPicPr>
              <p:cNvPr id="188" name="Google Shape;188;p3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807826" y="1452737"/>
                <a:ext cx="702132" cy="56638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89" name="Google Shape;189;p30"/>
              <p:cNvGrpSpPr/>
              <p:nvPr/>
            </p:nvGrpSpPr>
            <p:grpSpPr>
              <a:xfrm>
                <a:off x="4472668" y="1286924"/>
                <a:ext cx="1182580" cy="893971"/>
                <a:chOff x="4476430" y="1272317"/>
                <a:chExt cx="1182580" cy="893971"/>
              </a:xfrm>
            </p:grpSpPr>
            <p:pic>
              <p:nvPicPr>
                <p:cNvPr id="190" name="Google Shape;190;p30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4476430" y="1272317"/>
                  <a:ext cx="1182580" cy="3358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" name="Google Shape;191;p3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4658221" y="1785788"/>
                  <a:ext cx="818993" cy="380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92" name="Google Shape;192;p30"/>
          <p:cNvGrpSpPr/>
          <p:nvPr/>
        </p:nvGrpSpPr>
        <p:grpSpPr>
          <a:xfrm>
            <a:off x="433173" y="3370430"/>
            <a:ext cx="8273408" cy="499948"/>
            <a:chOff x="433173" y="3164690"/>
            <a:chExt cx="8273408" cy="499948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487737" y="3362170"/>
              <a:ext cx="881435" cy="104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33173" y="3281868"/>
              <a:ext cx="1352442" cy="265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259498" y="3330236"/>
              <a:ext cx="1061987" cy="168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810589" y="3310389"/>
              <a:ext cx="1007492" cy="208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762903" y="3180115"/>
              <a:ext cx="943678" cy="469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227032" y="3164690"/>
              <a:ext cx="819288" cy="4999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30"/>
          <p:cNvGrpSpPr/>
          <p:nvPr/>
        </p:nvGrpSpPr>
        <p:grpSpPr>
          <a:xfrm>
            <a:off x="431935" y="4102650"/>
            <a:ext cx="8279730" cy="680683"/>
            <a:chOff x="431935" y="3896910"/>
            <a:chExt cx="8279730" cy="680683"/>
          </a:xfrm>
        </p:grpSpPr>
        <p:pic>
          <p:nvPicPr>
            <p:cNvPr id="200" name="Google Shape;200;p3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25049" y="3927172"/>
              <a:ext cx="846715" cy="620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31935" y="4052602"/>
              <a:ext cx="1322920" cy="369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189576" y="3896910"/>
              <a:ext cx="400752" cy="680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803949" y="4069873"/>
              <a:ext cx="1008209" cy="334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3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246877" y="4122240"/>
              <a:ext cx="1464788" cy="230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306485" y="4045053"/>
              <a:ext cx="1062743" cy="3843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6" name="Google Shape;206;p30"/>
          <p:cNvGrpSpPr/>
          <p:nvPr/>
        </p:nvGrpSpPr>
        <p:grpSpPr>
          <a:xfrm>
            <a:off x="431800" y="2417450"/>
            <a:ext cx="8274781" cy="720708"/>
            <a:chOff x="431800" y="2211710"/>
            <a:chExt cx="8274781" cy="720708"/>
          </a:xfrm>
        </p:grpSpPr>
        <p:pic>
          <p:nvPicPr>
            <p:cNvPr id="207" name="Google Shape;207;p3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5915337" y="2434047"/>
              <a:ext cx="1183106" cy="276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3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936270" y="2211710"/>
              <a:ext cx="554036" cy="720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3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815315" y="2415855"/>
              <a:ext cx="1183105" cy="312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3423451" y="2436752"/>
              <a:ext cx="1087788" cy="27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3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7523476" y="2368100"/>
              <a:ext cx="1183105" cy="40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3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431800" y="2334951"/>
              <a:ext cx="958484" cy="474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30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7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431800" y="411163"/>
            <a:ext cx="8280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b="1" lang="en-GB">
                <a:solidFill>
                  <a:srgbClr val="000000"/>
                </a:solidFill>
              </a:rPr>
              <a:t>Challenges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0" name="Google Shape;220;p31"/>
          <p:cNvSpPr txBox="1"/>
          <p:nvPr>
            <p:ph idx="3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1378441"/>
            <a:ext cx="1908000" cy="12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/>
          <p:nvPr/>
        </p:nvSpPr>
        <p:spPr>
          <a:xfrm>
            <a:off x="419100" y="1796107"/>
            <a:ext cx="1908000" cy="435000"/>
          </a:xfrm>
          <a:prstGeom prst="rect">
            <a:avLst/>
          </a:prstGeom>
          <a:solidFill>
            <a:srgbClr val="545454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419100" y="1796107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Revolutionise healthcare</a:t>
            </a:r>
            <a:endParaRPr/>
          </a:p>
        </p:txBody>
      </p:sp>
      <p:pic>
        <p:nvPicPr>
          <p:cNvPr id="224" name="Google Shape;22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6350" y="1377594"/>
            <a:ext cx="1908000" cy="1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/>
          <p:nvPr/>
        </p:nvSpPr>
        <p:spPr>
          <a:xfrm>
            <a:off x="2546350" y="1796107"/>
            <a:ext cx="1908000" cy="435000"/>
          </a:xfrm>
          <a:prstGeom prst="rect">
            <a:avLst/>
          </a:prstGeom>
          <a:solidFill>
            <a:srgbClr val="545454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2546350" y="1796107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 safer, smarter engineering</a:t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8837" y="1378441"/>
            <a:ext cx="1908000" cy="12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/>
          <p:nvPr/>
        </p:nvSpPr>
        <p:spPr>
          <a:xfrm>
            <a:off x="4668837" y="1796107"/>
            <a:ext cx="1908000" cy="435000"/>
          </a:xfrm>
          <a:prstGeom prst="rect">
            <a:avLst/>
          </a:prstGeom>
          <a:solidFill>
            <a:srgbClr val="545454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4668837" y="1796107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 security in an insecure world</a:t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6563" y="1378441"/>
            <a:ext cx="1908000" cy="12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/>
          <p:nvPr/>
        </p:nvSpPr>
        <p:spPr>
          <a:xfrm>
            <a:off x="6786563" y="1796107"/>
            <a:ext cx="1908000" cy="435000"/>
          </a:xfrm>
          <a:prstGeom prst="rect">
            <a:avLst/>
          </a:prstGeom>
          <a:solidFill>
            <a:srgbClr val="545454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6786563" y="1796107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Shine a light on our economy </a:t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433388" y="886098"/>
            <a:ext cx="7608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Advance data science and artificial intelligence to…</a:t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6563" y="2873045"/>
            <a:ext cx="1908000" cy="1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/>
          <p:nvPr/>
        </p:nvSpPr>
        <p:spPr>
          <a:xfrm>
            <a:off x="6786563" y="3291558"/>
            <a:ext cx="1908000" cy="435000"/>
          </a:xfrm>
          <a:prstGeom prst="rect">
            <a:avLst/>
          </a:prstGeom>
          <a:solidFill>
            <a:srgbClr val="545454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8837" y="2873045"/>
            <a:ext cx="1908000" cy="1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/>
          <p:nvPr/>
        </p:nvSpPr>
        <p:spPr>
          <a:xfrm>
            <a:off x="4668837" y="3189958"/>
            <a:ext cx="1908000" cy="638100"/>
          </a:xfrm>
          <a:prstGeom prst="rect">
            <a:avLst/>
          </a:prstGeom>
          <a:solidFill>
            <a:srgbClr val="545454">
              <a:alpha val="5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4668837" y="3291558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Supercharge research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science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humanities </a:t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9100" y="2873892"/>
            <a:ext cx="1908000" cy="127030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/>
          <p:nvPr/>
        </p:nvSpPr>
        <p:spPr>
          <a:xfrm>
            <a:off x="419100" y="3189958"/>
            <a:ext cx="1908000" cy="638100"/>
          </a:xfrm>
          <a:prstGeom prst="rect">
            <a:avLst/>
          </a:prstGeom>
          <a:solidFill>
            <a:srgbClr val="545454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419100" y="3291558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Make algorithmic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systems fair,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transparent, and ethical</a:t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46350" y="2873045"/>
            <a:ext cx="1908000" cy="1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>
            <a:off x="2546350" y="3189958"/>
            <a:ext cx="1908000" cy="638100"/>
          </a:xfrm>
          <a:prstGeom prst="rect">
            <a:avLst/>
          </a:prstGeom>
          <a:solidFill>
            <a:srgbClr val="54545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2546350" y="3291558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computers for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next generation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algorithms</a:t>
            </a:r>
            <a:endParaRPr b="1" sz="11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6786563" y="3291558"/>
            <a:ext cx="1908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Foster government innovation </a:t>
            </a:r>
            <a:endParaRPr/>
          </a:p>
        </p:txBody>
      </p:sp>
      <p:sp>
        <p:nvSpPr>
          <p:cNvPr id="246" name="Google Shape;246;p31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11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idx="2" type="body"/>
          </p:nvPr>
        </p:nvSpPr>
        <p:spPr>
          <a:xfrm>
            <a:off x="431800" y="4279697"/>
            <a:ext cx="8712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108000" wrap="square" tIns="0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32"/>
          <p:cNvSpPr txBox="1"/>
          <p:nvPr/>
        </p:nvSpPr>
        <p:spPr>
          <a:xfrm>
            <a:off x="2015516" y="1308763"/>
            <a:ext cx="51126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Barriers to reproducible research</a:t>
            </a:r>
            <a:endParaRPr>
              <a:solidFill>
                <a:srgbClr val="008080"/>
              </a:solidFill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401155" y="106552"/>
            <a:ext cx="302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Held to higher standards than others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251520" y="603090"/>
            <a:ext cx="2876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D40658"/>
                </a:solidFill>
                <a:latin typeface="Arial"/>
                <a:ea typeface="Arial"/>
                <a:cs typeface="Arial"/>
                <a:sym typeface="Arial"/>
              </a:rPr>
              <a:t>Is not considered for promotion</a:t>
            </a:r>
            <a:endParaRPr i="1">
              <a:solidFill>
                <a:srgbClr val="D40658"/>
              </a:solidFill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5388309" y="3745290"/>
            <a:ext cx="182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D40658"/>
                </a:solidFill>
                <a:latin typeface="Arial"/>
                <a:ea typeface="Arial"/>
                <a:cs typeface="Arial"/>
                <a:sym typeface="Arial"/>
              </a:rPr>
              <a:t>Takes time</a:t>
            </a:r>
            <a:endParaRPr i="1">
              <a:solidFill>
                <a:srgbClr val="D40658"/>
              </a:solidFill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294212" y="2326922"/>
            <a:ext cx="2078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D40658"/>
                </a:solidFill>
                <a:latin typeface="Arial"/>
                <a:ea typeface="Arial"/>
                <a:cs typeface="Arial"/>
                <a:sym typeface="Arial"/>
              </a:rPr>
              <a:t>Requires additional skills</a:t>
            </a:r>
            <a:endParaRPr i="1">
              <a:solidFill>
                <a:srgbClr val="D40658"/>
              </a:solidFill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6300192" y="859336"/>
            <a:ext cx="2843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Publication bias towards novel findings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6838776" y="2914130"/>
            <a:ext cx="205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34343"/>
                </a:solidFill>
              </a:rPr>
              <a:t>Plead the 5th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633769" y="3791457"/>
            <a:ext cx="3277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Support additional users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120200" y="4810500"/>
            <a:ext cx="4761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https://doi.org/10.5281/zenodo.3250174</a:t>
            </a:r>
            <a:r>
              <a:rPr lang="en-GB">
                <a:solidFill>
                  <a:schemeClr val="dk2"/>
                </a:solidFill>
              </a:rPr>
              <a:t>  #TuringWay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