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0" r:id="rId3"/>
    <p:sldMasterId id="2147483678" r:id="rId4"/>
    <p:sldMasterId id="2147483680" r:id="rId5"/>
  </p:sldMasterIdLst>
  <p:notesMasterIdLst>
    <p:notesMasterId r:id="rId13"/>
  </p:notesMasterIdLst>
  <p:sldIdLst>
    <p:sldId id="256" r:id="rId6"/>
    <p:sldId id="275" r:id="rId7"/>
    <p:sldId id="276" r:id="rId8"/>
    <p:sldId id="277" r:id="rId9"/>
    <p:sldId id="280" r:id="rId10"/>
    <p:sldId id="281" r:id="rId11"/>
    <p:sldId id="279" r:id="rId12"/>
  </p:sldIdLst>
  <p:sldSz cx="9144000" cy="6858000" type="screen4x3"/>
  <p:notesSz cx="6858000" cy="9144000"/>
  <p:defaultTextStyle>
    <a:defPPr>
      <a:defRPr lang="nl-NL"/>
    </a:defPPr>
    <a:lvl1pPr marL="0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5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9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9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63255" autoAdjust="0"/>
  </p:normalViewPr>
  <p:slideViewPr>
    <p:cSldViewPr snapToGrid="0" snapToObjects="1">
      <p:cViewPr varScale="1">
        <p:scale>
          <a:sx n="73" d="100"/>
          <a:sy n="73" d="100"/>
        </p:scale>
        <p:origin x="26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89963-046E-A547-B33E-D0D9BBCEA1D6}" type="datetimeFigureOut">
              <a:rPr lang="en-GB" smtClean="0"/>
              <a:t>05/07/2018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FD90-701F-954A-9FF5-59DAA261249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93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FD90-701F-954A-9FF5-59DAA26124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48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FD90-701F-954A-9FF5-59DAA2612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3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FD90-701F-954A-9FF5-59DAA26124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98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FD90-701F-954A-9FF5-59DAA2612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35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FD90-701F-954A-9FF5-59DAA26124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07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FD90-701F-954A-9FF5-59DAA26124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38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FD90-701F-954A-9FF5-59DAA26124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59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2891" y="1265214"/>
            <a:ext cx="3797338" cy="4301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3384" y="1265214"/>
            <a:ext cx="3797338" cy="4301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6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1265213"/>
            <a:ext cx="7847833" cy="4301725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9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2890" y="1265213"/>
            <a:ext cx="3797338" cy="632607"/>
          </a:xfrm>
        </p:spPr>
        <p:txBody>
          <a:bodyPr/>
          <a:lstStyle>
            <a:lvl1pPr marL="0" indent="0">
              <a:buNone/>
              <a:defRPr sz="18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5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2" indent="0">
              <a:buNone/>
              <a:defRPr sz="1600" b="1"/>
            </a:lvl7pPr>
            <a:lvl8pPr marL="3200006" indent="0">
              <a:buNone/>
              <a:defRPr sz="1600" b="1"/>
            </a:lvl8pPr>
            <a:lvl9pPr marL="3657149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890" y="1897820"/>
            <a:ext cx="3797338" cy="36691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83384" y="1265213"/>
            <a:ext cx="3797338" cy="632607"/>
          </a:xfrm>
        </p:spPr>
        <p:txBody>
          <a:bodyPr/>
          <a:lstStyle>
            <a:lvl1pPr marL="0" indent="0">
              <a:buNone/>
              <a:defRPr sz="18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5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2" indent="0">
              <a:buNone/>
              <a:defRPr sz="1600" b="1"/>
            </a:lvl7pPr>
            <a:lvl8pPr marL="3200006" indent="0">
              <a:buNone/>
              <a:defRPr sz="1600" b="1"/>
            </a:lvl8pPr>
            <a:lvl9pPr marL="3657149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83384" y="1897820"/>
            <a:ext cx="3797338" cy="36691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4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7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90508" y="389651"/>
            <a:ext cx="6289961" cy="4717471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144" indent="0">
              <a:buNone/>
              <a:defRPr sz="2800"/>
            </a:lvl2pPr>
            <a:lvl3pPr marL="914287" indent="0">
              <a:buNone/>
              <a:defRPr sz="2400"/>
            </a:lvl3pPr>
            <a:lvl4pPr marL="1371431" indent="0">
              <a:buNone/>
              <a:defRPr sz="2000"/>
            </a:lvl4pPr>
            <a:lvl5pPr marL="1828575" indent="0">
              <a:buNone/>
              <a:defRPr sz="2000"/>
            </a:lvl5pPr>
            <a:lvl6pPr marL="2285719" indent="0">
              <a:buNone/>
              <a:defRPr sz="2000"/>
            </a:lvl6pPr>
            <a:lvl7pPr marL="2742862" indent="0">
              <a:buNone/>
              <a:defRPr sz="2000"/>
            </a:lvl7pPr>
            <a:lvl8pPr marL="3200006" indent="0">
              <a:buNone/>
              <a:defRPr sz="2000"/>
            </a:lvl8pPr>
            <a:lvl9pPr marL="3657149" indent="0">
              <a:buNone/>
              <a:defRPr sz="2000"/>
            </a:lvl9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90508" y="5107123"/>
            <a:ext cx="6289961" cy="560045"/>
          </a:xfrm>
        </p:spPr>
        <p:txBody>
          <a:bodyPr/>
          <a:lstStyle>
            <a:lvl1pPr marL="0" indent="0" algn="ctr">
              <a:buNone/>
              <a:defRPr sz="13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5" indent="0">
              <a:buNone/>
              <a:defRPr sz="900"/>
            </a:lvl5pPr>
            <a:lvl6pPr marL="2285719" indent="0">
              <a:buNone/>
              <a:defRPr sz="900"/>
            </a:lvl6pPr>
            <a:lvl7pPr marL="2742862" indent="0">
              <a:buNone/>
              <a:defRPr sz="900"/>
            </a:lvl7pPr>
            <a:lvl8pPr marL="3200006" indent="0">
              <a:buNone/>
              <a:defRPr sz="900"/>
            </a:lvl8pPr>
            <a:lvl9pPr marL="3657149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8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pagina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10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8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1265214"/>
            <a:ext cx="7847833" cy="4301725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3D4C4E-47D6-904F-9B4F-32071435D556}" type="slidenum">
              <a:rPr lang="nl-NL"/>
              <a:pPr/>
              <a:t>‹N°›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D260291-B83C-F947-9611-8AEAF88B08A7}" type="datetime1">
              <a:rPr lang="nl-NL"/>
              <a:pPr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6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7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7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5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1265214"/>
            <a:ext cx="7847833" cy="4301725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9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3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6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8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5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8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17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0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2891" y="1265214"/>
            <a:ext cx="3797338" cy="632607"/>
          </a:xfrm>
        </p:spPr>
        <p:txBody>
          <a:bodyPr/>
          <a:lstStyle>
            <a:lvl1pPr marL="0" indent="0">
              <a:buNone/>
              <a:defRPr sz="1800" b="1"/>
            </a:lvl1pPr>
            <a:lvl2pPr marL="457088" indent="0">
              <a:buNone/>
              <a:defRPr sz="2000" b="1"/>
            </a:lvl2pPr>
            <a:lvl3pPr marL="914174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50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25" indent="0">
              <a:buNone/>
              <a:defRPr sz="1600" b="1"/>
            </a:lvl7pPr>
            <a:lvl8pPr marL="3199612" indent="0">
              <a:buNone/>
              <a:defRPr sz="1600" b="1"/>
            </a:lvl8pPr>
            <a:lvl9pPr marL="3656699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891" y="1897820"/>
            <a:ext cx="3797338" cy="36691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83384" y="1265214"/>
            <a:ext cx="3797338" cy="632607"/>
          </a:xfrm>
        </p:spPr>
        <p:txBody>
          <a:bodyPr/>
          <a:lstStyle>
            <a:lvl1pPr marL="0" indent="0">
              <a:buNone/>
              <a:defRPr sz="1800" b="1"/>
            </a:lvl1pPr>
            <a:lvl2pPr marL="457088" indent="0">
              <a:buNone/>
              <a:defRPr sz="2000" b="1"/>
            </a:lvl2pPr>
            <a:lvl3pPr marL="914174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50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25" indent="0">
              <a:buNone/>
              <a:defRPr sz="1600" b="1"/>
            </a:lvl7pPr>
            <a:lvl8pPr marL="3199612" indent="0">
              <a:buNone/>
              <a:defRPr sz="1600" b="1"/>
            </a:lvl8pPr>
            <a:lvl9pPr marL="3656699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83384" y="1897820"/>
            <a:ext cx="3797338" cy="36691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4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7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90509" y="389651"/>
            <a:ext cx="6289961" cy="4717471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088" indent="0">
              <a:buNone/>
              <a:defRPr sz="2800"/>
            </a:lvl2pPr>
            <a:lvl3pPr marL="914174" indent="0">
              <a:buNone/>
              <a:defRPr sz="2400"/>
            </a:lvl3pPr>
            <a:lvl4pPr marL="1371262" indent="0">
              <a:buNone/>
              <a:defRPr sz="2000"/>
            </a:lvl4pPr>
            <a:lvl5pPr marL="1828350" indent="0">
              <a:buNone/>
              <a:defRPr sz="2000"/>
            </a:lvl5pPr>
            <a:lvl6pPr marL="2285438" indent="0">
              <a:buNone/>
              <a:defRPr sz="2000"/>
            </a:lvl6pPr>
            <a:lvl7pPr marL="2742525" indent="0">
              <a:buNone/>
              <a:defRPr sz="2000"/>
            </a:lvl7pPr>
            <a:lvl8pPr marL="3199612" indent="0">
              <a:buNone/>
              <a:defRPr sz="2000"/>
            </a:lvl8pPr>
            <a:lvl9pPr marL="3656699" indent="0">
              <a:buNone/>
              <a:defRPr sz="2000"/>
            </a:lvl9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90509" y="5107124"/>
            <a:ext cx="6289961" cy="560045"/>
          </a:xfrm>
        </p:spPr>
        <p:txBody>
          <a:bodyPr/>
          <a:lstStyle>
            <a:lvl1pPr marL="0" indent="0" algn="ctr">
              <a:buNone/>
              <a:defRPr sz="1300"/>
            </a:lvl1pPr>
            <a:lvl2pPr marL="457088" indent="0">
              <a:buNone/>
              <a:defRPr sz="1200"/>
            </a:lvl2pPr>
            <a:lvl3pPr marL="914174" indent="0">
              <a:buNone/>
              <a:defRPr sz="1000"/>
            </a:lvl3pPr>
            <a:lvl4pPr marL="1371262" indent="0">
              <a:buNone/>
              <a:defRPr sz="900"/>
            </a:lvl4pPr>
            <a:lvl5pPr marL="1828350" indent="0">
              <a:buNone/>
              <a:defRPr sz="900"/>
            </a:lvl5pPr>
            <a:lvl6pPr marL="2285438" indent="0">
              <a:buNone/>
              <a:defRPr sz="900"/>
            </a:lvl6pPr>
            <a:lvl7pPr marL="2742525" indent="0">
              <a:buNone/>
              <a:defRPr sz="900"/>
            </a:lvl7pPr>
            <a:lvl8pPr marL="3199612" indent="0">
              <a:buNone/>
              <a:defRPr sz="900"/>
            </a:lvl8pPr>
            <a:lvl9pPr marL="3656699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8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pagina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10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8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1265214"/>
            <a:ext cx="7847833" cy="4301725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3D4C4E-47D6-904F-9B4F-32071435D556}" type="slidenum">
              <a:rPr lang="nl-NL"/>
              <a:pPr/>
              <a:t>‹N°›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D260291-B83C-F947-9611-8AEAF88B08A7}" type="datetime1">
              <a:rPr lang="nl-NL"/>
              <a:pPr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6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2890" y="1265213"/>
            <a:ext cx="3797338" cy="4301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3384" y="1265213"/>
            <a:ext cx="3797338" cy="4301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6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2969" y="506595"/>
            <a:ext cx="7847921" cy="75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5" tIns="25305" rIns="25305" bIns="25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32969" y="1265373"/>
            <a:ext cx="7847921" cy="430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5" tIns="25305" rIns="25305" bIns="25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2970" y="6267717"/>
            <a:ext cx="44095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136442" y="6267717"/>
            <a:ext cx="4014384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88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NL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279207" y="6267717"/>
            <a:ext cx="64859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pic>
        <p:nvPicPr>
          <p:cNvPr id="1031" name="Afbeelding 9" descr="RU_E_RGB_2014_wi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13" y="6119309"/>
            <a:ext cx="2532991" cy="57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456393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rgbClr val="BE2E1A"/>
          </a:solidFill>
          <a:latin typeface="+mj-lt"/>
          <a:ea typeface="ＭＳ Ｐゴシック" charset="0"/>
          <a:cs typeface="+mj-cs"/>
        </a:defRPr>
      </a:lvl1pPr>
      <a:lvl2pPr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2pPr>
      <a:lvl3pPr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3pPr>
      <a:lvl4pPr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4pPr>
      <a:lvl5pPr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5pPr>
      <a:lvl6pPr marL="321372"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6pPr>
      <a:lvl7pPr marL="642744"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7pPr>
      <a:lvl8pPr marL="964116"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8pPr>
      <a:lvl9pPr marL="1285488" algn="l" defTabSz="45639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9pPr>
    </p:titleStyle>
    <p:bodyStyle>
      <a:lvl1pPr marL="252188" indent="-252188" algn="l" defTabSz="456393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05491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83344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62313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40166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981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9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56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3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0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5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12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9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2969" y="506595"/>
            <a:ext cx="7847921" cy="75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2" tIns="25302" rIns="25302" bIns="2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205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32969" y="1265374"/>
            <a:ext cx="7847921" cy="430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2" tIns="25302" rIns="25302" bIns="2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2970" y="6267717"/>
            <a:ext cx="44095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232A87E2-AB90-C14B-B087-6FE208C0BC85}" type="slidenum">
              <a:rPr lang="nl-NL"/>
              <a:pPr/>
              <a:t>‹N°›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136442" y="6267717"/>
            <a:ext cx="4014384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32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1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279207" y="6267717"/>
            <a:ext cx="64859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463842DF-09A5-5A48-A8E5-14A9ED8C2B87}" type="datetime1">
              <a:rPr lang="nl-NL"/>
              <a:pPr/>
              <a:t>5-7-2018</a:t>
            </a:fld>
            <a:endParaRPr lang="nl-NL"/>
          </a:p>
        </p:txBody>
      </p:sp>
      <p:pic>
        <p:nvPicPr>
          <p:cNvPr id="2055" name="Afbeelding 7" descr="RU_E_RGB_2014_w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13" y="6119309"/>
            <a:ext cx="2532991" cy="57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lvl1pPr algn="l" defTabSz="456337" rtl="0" eaLnBrk="1" fontAlgn="base" hangingPunct="1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5pPr>
      <a:lvl6pPr marL="321332"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6pPr>
      <a:lvl7pPr marL="642665"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7pPr>
      <a:lvl8pPr marL="963997"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8pPr>
      <a:lvl9pPr marL="1285330" algn="l" defTabSz="456337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252157" indent="-252157" algn="l" defTabSz="456337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800" kern="1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505429" indent="-252157" algn="l" defTabSz="456337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8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783247" indent="-252157" algn="l" defTabSz="456337" rtl="0" eaLnBrk="1" fontAlgn="base" hangingPunct="1">
        <a:spcBef>
          <a:spcPct val="0"/>
        </a:spcBef>
        <a:spcAft>
          <a:spcPct val="0"/>
        </a:spcAft>
        <a:buFont typeface="Lucida Grande" charset="0"/>
        <a:buChar char="–"/>
        <a:defRPr sz="1500"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062182" indent="-252157" algn="l" defTabSz="456337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1340001" indent="-252157" algn="l" defTabSz="456337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3671" indent="-228516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3" indent="-228516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6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65" indent="-228516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2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2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3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5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6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87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8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9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2969" y="506595"/>
            <a:ext cx="7847921" cy="75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8" tIns="25308" rIns="25308" bIns="25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32969" y="1265372"/>
            <a:ext cx="7847921" cy="430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8" tIns="25308" rIns="25308" bIns="25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2969" y="6267717"/>
            <a:ext cx="44095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136442" y="6267717"/>
            <a:ext cx="4014384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144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NL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279207" y="6267717"/>
            <a:ext cx="64859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pic>
        <p:nvPicPr>
          <p:cNvPr id="1031" name="Afbeelding 9" descr="RU_E_RGB_2014_wi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13" y="6119309"/>
            <a:ext cx="2532991" cy="57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456449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rgbClr val="BE2E1A"/>
          </a:solidFill>
          <a:latin typeface="+mj-lt"/>
          <a:ea typeface="ＭＳ Ｐゴシック" charset="0"/>
          <a:cs typeface="+mj-cs"/>
        </a:defRPr>
      </a:lvl1pPr>
      <a:lvl2pPr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2pPr>
      <a:lvl3pPr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3pPr>
      <a:lvl4pPr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4pPr>
      <a:lvl5pPr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5pPr>
      <a:lvl6pPr marL="321412"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6pPr>
      <a:lvl7pPr marL="642823"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7pPr>
      <a:lvl8pPr marL="964235"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8pPr>
      <a:lvl9pPr marL="1285646" algn="l" defTabSz="456449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9pPr>
    </p:titleStyle>
    <p:bodyStyle>
      <a:lvl1pPr marL="252219" indent="-252219" algn="l" defTabSz="456449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05554" indent="-252219" algn="l" defTabSz="456449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83441" indent="-252219" algn="l" defTabSz="456449" rtl="0" eaLnBrk="1" fontAlgn="base" hangingPunct="1">
        <a:spcBef>
          <a:spcPct val="0"/>
        </a:spcBef>
        <a:spcAft>
          <a:spcPct val="0"/>
        </a:spcAft>
        <a:buFont typeface="Lucida Grande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62444" indent="-252219" algn="l" defTabSz="456449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40331" indent="-252219" algn="l" defTabSz="456449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291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4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8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1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5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9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2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6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9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2969" y="506595"/>
            <a:ext cx="7847921" cy="75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5" tIns="25305" rIns="25305" bIns="25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205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32969" y="1265373"/>
            <a:ext cx="7847921" cy="430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305" tIns="25305" rIns="25305" bIns="25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2970" y="6267717"/>
            <a:ext cx="44095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232A87E2-AB90-C14B-B087-6FE208C0BC85}" type="slidenum">
              <a:rPr lang="nl-NL"/>
              <a:pPr/>
              <a:t>‹N°›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136442" y="6267717"/>
            <a:ext cx="4014384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88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1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279207" y="6267717"/>
            <a:ext cx="648597" cy="36488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463842DF-09A5-5A48-A8E5-14A9ED8C2B87}" type="datetime1">
              <a:rPr lang="nl-NL"/>
              <a:pPr/>
              <a:t>5-7-2018</a:t>
            </a:fld>
            <a:endParaRPr lang="nl-NL"/>
          </a:p>
        </p:txBody>
      </p:sp>
      <p:pic>
        <p:nvPicPr>
          <p:cNvPr id="2055" name="Afbeelding 7" descr="RU_E_RGB_2014_w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13" y="6119309"/>
            <a:ext cx="2532991" cy="57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lvl1pPr algn="l" defTabSz="456393" rtl="0" eaLnBrk="1" fontAlgn="base" hangingPunct="1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5pPr>
      <a:lvl6pPr marL="321372"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6pPr>
      <a:lvl7pPr marL="642744"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7pPr>
      <a:lvl8pPr marL="964116"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8pPr>
      <a:lvl9pPr marL="1285488" algn="l" defTabSz="456393" rtl="0" eaLnBrk="1" fontAlgn="base" hangingPunct="1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252188" indent="-252188" algn="l" defTabSz="456393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800" kern="1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505491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8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783344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–"/>
        <a:defRPr sz="1500"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062313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1340166" indent="-252188" algn="l" defTabSz="456393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3981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9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56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3" indent="-228544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0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5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12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9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F62F1-4668-7A40-9488-E80FD0CC565F}" type="datetimeFigureOut">
              <a:rPr lang="nl-NL" smtClean="0"/>
              <a:t>5-7-2018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2083E-5878-274D-A414-E75F017D44F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27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4447" y="612122"/>
            <a:ext cx="8337178" cy="2191951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chemeClr val="accent1"/>
                </a:solidFill>
              </a:rPr>
              <a:t>UDIT: Use (open research) </a:t>
            </a:r>
            <a:br>
              <a:rPr lang="en-GB" sz="4800" b="1" dirty="0">
                <a:solidFill>
                  <a:schemeClr val="accent1"/>
                </a:solidFill>
              </a:rPr>
            </a:br>
            <a:r>
              <a:rPr lang="en-GB" sz="4800" b="1" dirty="0">
                <a:solidFill>
                  <a:schemeClr val="accent1"/>
                </a:solidFill>
              </a:rPr>
              <a:t>Data In Teaching</a:t>
            </a:r>
            <a:r>
              <a:rPr lang="en-GB" sz="4000" b="1" dirty="0">
                <a:solidFill>
                  <a:schemeClr val="accent1"/>
                </a:solidFill>
              </a:rPr>
              <a:t/>
            </a:r>
            <a:br>
              <a:rPr lang="en-GB" sz="4000" b="1" dirty="0">
                <a:solidFill>
                  <a:schemeClr val="accent1"/>
                </a:solidFill>
              </a:rPr>
            </a:br>
            <a:r>
              <a:rPr lang="en-GB" sz="1000" b="1" dirty="0">
                <a:solidFill>
                  <a:schemeClr val="accent1"/>
                </a:solidFill>
              </a:rPr>
              <a:t/>
            </a:r>
            <a:br>
              <a:rPr lang="en-GB" sz="1000" b="1" dirty="0">
                <a:solidFill>
                  <a:schemeClr val="accent1"/>
                </a:solidFill>
              </a:rPr>
            </a:br>
            <a:r>
              <a:rPr lang="en-GB" sz="3600" i="1" dirty="0">
                <a:solidFill>
                  <a:schemeClr val="accent1"/>
                </a:solidFill>
              </a:rPr>
              <a:t>An open online resource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147890" y="2698232"/>
            <a:ext cx="6830291" cy="1995052"/>
          </a:xfrm>
        </p:spPr>
        <p:txBody>
          <a:bodyPr>
            <a:normAutofit fontScale="92500" lnSpcReduction="20000"/>
          </a:bodyPr>
          <a:lstStyle/>
          <a:p>
            <a:endParaRPr lang="en-AU" sz="1300" dirty="0">
              <a:solidFill>
                <a:schemeClr val="tx1"/>
              </a:solidFill>
            </a:endParaRPr>
          </a:p>
          <a:p>
            <a:r>
              <a:rPr lang="en-AU" sz="2200" dirty="0">
                <a:solidFill>
                  <a:schemeClr val="accent1"/>
                </a:solidFill>
              </a:rPr>
              <a:t>Presented by</a:t>
            </a:r>
          </a:p>
          <a:p>
            <a:r>
              <a:rPr lang="en-AU" sz="2200" dirty="0">
                <a:solidFill>
                  <a:schemeClr val="tx1"/>
                </a:solidFill>
              </a:rPr>
              <a:t>Thecla </a:t>
            </a:r>
            <a:r>
              <a:rPr lang="en-AU" sz="2200" dirty="0" err="1">
                <a:solidFill>
                  <a:schemeClr val="tx1"/>
                </a:solidFill>
              </a:rPr>
              <a:t>Ettema</a:t>
            </a:r>
            <a:endParaRPr lang="en-AU" sz="2200" dirty="0">
              <a:solidFill>
                <a:schemeClr val="tx1"/>
              </a:solidFill>
            </a:endParaRPr>
          </a:p>
          <a:p>
            <a:endParaRPr lang="en-AU" sz="1100" dirty="0">
              <a:solidFill>
                <a:schemeClr val="tx1"/>
              </a:solidFill>
            </a:endParaRPr>
          </a:p>
          <a:p>
            <a:r>
              <a:rPr lang="en-AU" sz="2200" dirty="0">
                <a:solidFill>
                  <a:schemeClr val="accent1"/>
                </a:solidFill>
              </a:rPr>
              <a:t>On behalf of</a:t>
            </a:r>
          </a:p>
          <a:p>
            <a:r>
              <a:rPr lang="en-AU" sz="2200" dirty="0" err="1">
                <a:solidFill>
                  <a:schemeClr val="tx1"/>
                </a:solidFill>
              </a:rPr>
              <a:t>Mijke</a:t>
            </a:r>
            <a:r>
              <a:rPr lang="en-AU" sz="2200" dirty="0">
                <a:solidFill>
                  <a:schemeClr val="tx1"/>
                </a:solidFill>
              </a:rPr>
              <a:t> </a:t>
            </a:r>
            <a:r>
              <a:rPr lang="en-AU" sz="2200" dirty="0" err="1">
                <a:solidFill>
                  <a:schemeClr val="tx1"/>
                </a:solidFill>
              </a:rPr>
              <a:t>Jetten</a:t>
            </a:r>
            <a:r>
              <a:rPr lang="en-AU" sz="2200" dirty="0">
                <a:solidFill>
                  <a:schemeClr val="tx1"/>
                </a:solidFill>
              </a:rPr>
              <a:t>, Monique </a:t>
            </a:r>
            <a:r>
              <a:rPr lang="en-AU" sz="2200" dirty="0" err="1">
                <a:solidFill>
                  <a:schemeClr val="tx1"/>
                </a:solidFill>
              </a:rPr>
              <a:t>Schoutsen</a:t>
            </a:r>
            <a:r>
              <a:rPr lang="en-AU" sz="2200" dirty="0">
                <a:solidFill>
                  <a:schemeClr val="tx1"/>
                </a:solidFill>
              </a:rPr>
              <a:t>, </a:t>
            </a:r>
            <a:r>
              <a:rPr lang="en-AU" sz="2200" dirty="0" err="1">
                <a:solidFill>
                  <a:schemeClr val="tx1"/>
                </a:solidFill>
              </a:rPr>
              <a:t>Harrie</a:t>
            </a:r>
            <a:r>
              <a:rPr lang="en-AU" sz="2200" dirty="0">
                <a:solidFill>
                  <a:schemeClr val="tx1"/>
                </a:solidFill>
              </a:rPr>
              <a:t> van der Meer,</a:t>
            </a:r>
          </a:p>
          <a:p>
            <a:r>
              <a:rPr lang="en-AU" sz="2200" dirty="0">
                <a:solidFill>
                  <a:schemeClr val="tx1"/>
                </a:solidFill>
              </a:rPr>
              <a:t>Torstein Lag &amp; Helene </a:t>
            </a:r>
            <a:r>
              <a:rPr lang="en-AU" sz="2200" dirty="0" err="1">
                <a:solidFill>
                  <a:schemeClr val="tx1"/>
                </a:solidFill>
              </a:rPr>
              <a:t>Andreassen</a:t>
            </a:r>
            <a:endParaRPr lang="en-AU" sz="22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649F36-7C1B-CA42-96C5-9A83BFA4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46" y="5344751"/>
            <a:ext cx="3497837" cy="1306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723DB6C-DF1A-CC48-9C40-40E2EB2EC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6" t="22342" r="10824" b="27735"/>
          <a:stretch/>
        </p:blipFill>
        <p:spPr>
          <a:xfrm>
            <a:off x="6148157" y="5579800"/>
            <a:ext cx="2995843" cy="74814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1B5B84C-7D94-8A4F-AC19-8F0642032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121" y="4988789"/>
            <a:ext cx="3172443" cy="7190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B775EBF-95F3-514C-8DDC-E677341D12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7" t="19367" r="16197" b="18961"/>
          <a:stretch/>
        </p:blipFill>
        <p:spPr>
          <a:xfrm>
            <a:off x="5511990" y="6384635"/>
            <a:ext cx="3632010" cy="47336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4D4A25C-7BE8-EF4D-B39C-7B39EAE50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897" y="5243294"/>
            <a:ext cx="1647401" cy="15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03"/>
            <a:ext cx="8229600" cy="1143000"/>
          </a:xfrm>
        </p:spPr>
        <p:txBody>
          <a:bodyPr>
            <a:normAutofit/>
          </a:bodyPr>
          <a:lstStyle/>
          <a:p>
            <a:r>
              <a:rPr lang="en-AU" sz="6000" dirty="0">
                <a:solidFill>
                  <a:schemeClr val="accent1"/>
                </a:solidFill>
              </a:rPr>
              <a:t>Background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58276"/>
            <a:ext cx="8229600" cy="892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600" i="1" dirty="0">
                <a:solidFill>
                  <a:schemeClr val="accent1"/>
                </a:solidFill>
              </a:rPr>
              <a:t>Wouldn’t it be great to have a pool of learning activities that teachers could swim in when preparing classes?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20D440-697F-624F-B2A2-EEA065D12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35"/>
          <a:stretch/>
        </p:blipFill>
        <p:spPr>
          <a:xfrm>
            <a:off x="6901587" y="2444375"/>
            <a:ext cx="2251730" cy="10592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9DF6CF-284F-6F42-B3F0-75090C285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473" y="5200470"/>
            <a:ext cx="1928472" cy="165753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96FC9FA1-7574-B149-A4C6-F02F8D3876AD}"/>
              </a:ext>
            </a:extLst>
          </p:cNvPr>
          <p:cNvSpPr/>
          <p:nvPr/>
        </p:nvSpPr>
        <p:spPr>
          <a:xfrm>
            <a:off x="457200" y="2490190"/>
            <a:ext cx="630381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/>
              <a:t>Initiated</a:t>
            </a:r>
            <a:r>
              <a:rPr lang="en-GB" sz="2600" dirty="0"/>
              <a:t> (‘17): by a group of people experienced in </a:t>
            </a:r>
            <a:r>
              <a:rPr lang="en-GB" sz="2600" dirty="0">
                <a:solidFill>
                  <a:schemeClr val="accent1"/>
                </a:solidFill>
              </a:rPr>
              <a:t>research data management, open science, open educational resources </a:t>
            </a:r>
            <a:r>
              <a:rPr lang="en-GB" sz="2600" dirty="0"/>
              <a:t>&amp; </a:t>
            </a:r>
            <a:r>
              <a:rPr lang="en-GB" sz="2600" dirty="0">
                <a:solidFill>
                  <a:schemeClr val="accent1"/>
                </a:solidFill>
              </a:rPr>
              <a:t>active learning</a:t>
            </a:r>
            <a:r>
              <a:rPr lang="en-GB" sz="2600" dirty="0"/>
              <a:t>.</a:t>
            </a:r>
          </a:p>
          <a:p>
            <a:endParaRPr lang="en-GB" sz="1000" dirty="0"/>
          </a:p>
          <a:p>
            <a:r>
              <a:rPr lang="en-GB" sz="2600" b="1" dirty="0"/>
              <a:t>Objective: </a:t>
            </a:r>
            <a:r>
              <a:rPr lang="en-GB" sz="2600" dirty="0"/>
              <a:t>to encourage teachers in higher education to </a:t>
            </a:r>
            <a:r>
              <a:rPr lang="en-GB" sz="2600" dirty="0">
                <a:solidFill>
                  <a:schemeClr val="accent1"/>
                </a:solidFill>
              </a:rPr>
              <a:t>use open research data in their teaching</a:t>
            </a:r>
            <a:r>
              <a:rPr lang="en-GB" sz="2600" dirty="0"/>
              <a:t>, motivated by the increasing focus on the above mentioned concepts.</a:t>
            </a:r>
            <a:endParaRPr lang="en-GB" sz="2600" dirty="0">
              <a:ea typeface="Calibri"/>
              <a:cs typeface="Calibri"/>
              <a:sym typeface="Calibri"/>
            </a:endParaRPr>
          </a:p>
          <a:p>
            <a:endParaRPr lang="en-GB" sz="1000" dirty="0">
              <a:ea typeface="Calibri"/>
              <a:cs typeface="Calibri"/>
              <a:sym typeface="Calibri"/>
            </a:endParaRPr>
          </a:p>
          <a:p>
            <a:r>
              <a:rPr lang="en-GB" sz="1400" dirty="0">
                <a:ea typeface="Calibri"/>
                <a:cs typeface="Calibri"/>
                <a:sym typeface="Calibri"/>
              </a:rPr>
              <a:t>Image courtesy of RDM Rotterdam (RDM), Robin </a:t>
            </a:r>
            <a:r>
              <a:rPr lang="en-GB" sz="1400" dirty="0" err="1">
                <a:ea typeface="Calibri"/>
                <a:cs typeface="Calibri"/>
                <a:sym typeface="Calibri"/>
              </a:rPr>
              <a:t>Champieux</a:t>
            </a:r>
            <a:r>
              <a:rPr lang="en-GB" sz="1400" dirty="0">
                <a:ea typeface="Calibri"/>
                <a:cs typeface="Calibri"/>
                <a:sym typeface="Calibri"/>
              </a:rPr>
              <a:t> (open science), OER degrees (OER) and SJSU (active learning)</a:t>
            </a:r>
            <a:endParaRPr lang="en-GB" sz="1400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72649D9-599E-8C4E-9758-5AF969437B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17" t="8916" r="16375" b="10567"/>
          <a:stretch/>
        </p:blipFill>
        <p:spPr>
          <a:xfrm>
            <a:off x="6508518" y="4446982"/>
            <a:ext cx="1581442" cy="136999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EDB1335-6FE4-074F-9EEC-67886979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08" t="6769" r="27493" b="52126"/>
          <a:stretch/>
        </p:blipFill>
        <p:spPr>
          <a:xfrm>
            <a:off x="6901587" y="3545212"/>
            <a:ext cx="2233095" cy="9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4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03"/>
            <a:ext cx="8229600" cy="1143000"/>
          </a:xfrm>
        </p:spPr>
        <p:txBody>
          <a:bodyPr>
            <a:normAutofit/>
          </a:bodyPr>
          <a:lstStyle/>
          <a:p>
            <a:r>
              <a:rPr lang="en-AU" sz="6000" dirty="0">
                <a:solidFill>
                  <a:schemeClr val="accent1"/>
                </a:solidFill>
              </a:rPr>
              <a:t>Today’s pitch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158275"/>
            <a:ext cx="8229601" cy="901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i="1" dirty="0">
                <a:solidFill>
                  <a:schemeClr val="accent1"/>
                </a:solidFill>
              </a:rPr>
              <a:t>Wouldn’t it be great to have a pool of learning activities that teachers could swim in when preparing classes?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374DAB0-82E0-FD44-964D-4D0DAFAC2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1" t="40467" r="26363" b="34613"/>
          <a:stretch/>
        </p:blipFill>
        <p:spPr>
          <a:xfrm>
            <a:off x="947528" y="2110345"/>
            <a:ext cx="3283522" cy="117763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38AB5E7-0B6C-F549-8E04-BEB50D066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7" t="22928" r="62879" b="53442"/>
          <a:stretch/>
        </p:blipFill>
        <p:spPr>
          <a:xfrm>
            <a:off x="5181594" y="3331474"/>
            <a:ext cx="3158837" cy="12148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9E3F0EA-767E-B942-AF1F-A42D9854E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8" t="21196" r="57363" b="55120"/>
          <a:stretch/>
        </p:blipFill>
        <p:spPr>
          <a:xfrm>
            <a:off x="947528" y="4546318"/>
            <a:ext cx="3283522" cy="121756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E5F7562-DDC5-E44B-8E76-3EF4B6A9CA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16" t="71602" r="44468" b="9701"/>
          <a:stretch/>
        </p:blipFill>
        <p:spPr>
          <a:xfrm>
            <a:off x="5181594" y="5790163"/>
            <a:ext cx="3338946" cy="961212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1A7BBF26-DE93-9246-9A21-7BB2EF2F6E74}"/>
              </a:ext>
            </a:extLst>
          </p:cNvPr>
          <p:cNvSpPr txBox="1"/>
          <p:nvPr/>
        </p:nvSpPr>
        <p:spPr>
          <a:xfrm>
            <a:off x="4379490" y="2248953"/>
            <a:ext cx="283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a typeface="Calibri"/>
                <a:cs typeface="Calibri"/>
                <a:sym typeface="Calibri"/>
              </a:rPr>
              <a:t>1. UDIT module</a:t>
            </a:r>
            <a:endParaRPr lang="en-GB" sz="28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08E7073-6FFF-2544-9FA4-2CFA13A51257}"/>
              </a:ext>
            </a:extLst>
          </p:cNvPr>
          <p:cNvSpPr txBox="1"/>
          <p:nvPr/>
        </p:nvSpPr>
        <p:spPr>
          <a:xfrm>
            <a:off x="2589289" y="3552982"/>
            <a:ext cx="2474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ea typeface="Calibri"/>
                <a:cs typeface="Calibri"/>
                <a:sym typeface="Calibri"/>
              </a:rPr>
              <a:t>2. UDIT website</a:t>
            </a:r>
            <a:endParaRPr lang="en-GB" sz="28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5ECC7BC-364B-1D42-BCDF-52D2C61D95E5}"/>
              </a:ext>
            </a:extLst>
          </p:cNvPr>
          <p:cNvSpPr txBox="1"/>
          <p:nvPr/>
        </p:nvSpPr>
        <p:spPr>
          <a:xfrm>
            <a:off x="4379490" y="4936662"/>
            <a:ext cx="3598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ea typeface="Calibri"/>
                <a:cs typeface="Calibri"/>
                <a:sym typeface="Calibri"/>
              </a:rPr>
              <a:t>3. OER commons group</a:t>
            </a:r>
            <a:endParaRPr lang="en-GB" sz="28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E1A3311-897B-3C45-A296-A53D8458642E}"/>
              </a:ext>
            </a:extLst>
          </p:cNvPr>
          <p:cNvSpPr txBox="1"/>
          <p:nvPr/>
        </p:nvSpPr>
        <p:spPr>
          <a:xfrm>
            <a:off x="2589289" y="5972385"/>
            <a:ext cx="2222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ea typeface="Calibri"/>
                <a:cs typeface="Calibri"/>
                <a:sym typeface="Calibri"/>
              </a:rPr>
              <a:t>4. Contribute!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162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099" y="189558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UDIT module</a:t>
            </a:r>
            <a:r>
              <a:rPr lang="en-GB" sz="2800" dirty="0"/>
              <a:t>: inspiring resources, good practices, </a:t>
            </a:r>
            <a:r>
              <a:rPr lang="en-GB" sz="2800" dirty="0">
                <a:solidFill>
                  <a:schemeClr val="accent1"/>
                </a:solidFill>
              </a:rPr>
              <a:t>example lesson plans and learning activities</a:t>
            </a:r>
            <a:r>
              <a:rPr lang="en-GB" sz="2800" dirty="0"/>
              <a:t>, to be used to enrich any existing research-focused teaching course</a:t>
            </a:r>
            <a:endParaRPr lang="en-GB" sz="2800" dirty="0">
              <a:solidFill>
                <a:srgbClr val="31859C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232FD5E-55ED-A248-BE05-6A3C0F2B4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315" t="49866" r="30803" b="33696"/>
          <a:stretch/>
        </p:blipFill>
        <p:spPr>
          <a:xfrm>
            <a:off x="0" y="1512931"/>
            <a:ext cx="9144000" cy="1744395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4089C15-A86F-D342-B520-8218F5F8F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08" t="55157" r="22922" b="12990"/>
          <a:stretch/>
        </p:blipFill>
        <p:spPr>
          <a:xfrm>
            <a:off x="3770141" y="3258503"/>
            <a:ext cx="5373859" cy="16375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88721C-C481-FD4A-888C-CEEC36A2D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1" t="59372" r="34923" b="1634"/>
          <a:stretch/>
        </p:blipFill>
        <p:spPr>
          <a:xfrm>
            <a:off x="0" y="4896059"/>
            <a:ext cx="4192172" cy="200464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45C8975-083E-AF45-9B7E-5D58905A28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85" t="46785" r="42771" b="19832"/>
          <a:stretch/>
        </p:blipFill>
        <p:spPr>
          <a:xfrm>
            <a:off x="315518" y="3258503"/>
            <a:ext cx="3460652" cy="171625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1744D8-59F9-A841-84D6-A04A9612DA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54" t="32556" r="31078" b="28451"/>
          <a:stretch/>
        </p:blipFill>
        <p:spPr>
          <a:xfrm>
            <a:off x="4192172" y="4896059"/>
            <a:ext cx="4642339" cy="2004646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27E542B-0344-A34E-9273-757B10EA2E5C}"/>
              </a:ext>
            </a:extLst>
          </p:cNvPr>
          <p:cNvSpPr txBox="1"/>
          <p:nvPr/>
        </p:nvSpPr>
        <p:spPr>
          <a:xfrm>
            <a:off x="6901543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3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vak 21">
            <a:extLst>
              <a:ext uri="{FF2B5EF4-FFF2-40B4-BE49-F238E27FC236}">
                <a16:creationId xmlns:a16="http://schemas.microsoft.com/office/drawing/2014/main" id="{827E542B-0344-A34E-9273-757B10EA2E5C}"/>
              </a:ext>
            </a:extLst>
          </p:cNvPr>
          <p:cNvSpPr txBox="1"/>
          <p:nvPr/>
        </p:nvSpPr>
        <p:spPr>
          <a:xfrm>
            <a:off x="6901543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469F0E2-6E30-BA47-86F8-3BBF0EC0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06" y="188913"/>
            <a:ext cx="8229600" cy="1143000"/>
          </a:xfrm>
        </p:spPr>
        <p:txBody>
          <a:bodyPr>
            <a:noAutofit/>
          </a:bodyPr>
          <a:lstStyle/>
          <a:p>
            <a:r>
              <a:rPr lang="en-AU" sz="3800" dirty="0">
                <a:solidFill>
                  <a:schemeClr val="accent1"/>
                </a:solidFill>
              </a:rPr>
              <a:t>UDIT website </a:t>
            </a:r>
            <a:br>
              <a:rPr lang="en-AU" sz="3800" dirty="0">
                <a:solidFill>
                  <a:schemeClr val="accent1"/>
                </a:solidFill>
              </a:rPr>
            </a:br>
            <a:r>
              <a:rPr lang="en-AU" sz="3800" dirty="0" err="1">
                <a:solidFill>
                  <a:schemeClr val="accent1"/>
                </a:solidFill>
              </a:rPr>
              <a:t>site.uit.no</a:t>
            </a:r>
            <a:r>
              <a:rPr lang="en-AU" sz="3800" dirty="0">
                <a:solidFill>
                  <a:schemeClr val="accent1"/>
                </a:solidFill>
              </a:rPr>
              <a:t>/</a:t>
            </a:r>
            <a:r>
              <a:rPr lang="en-AU" sz="3800" dirty="0" err="1">
                <a:solidFill>
                  <a:schemeClr val="accent1"/>
                </a:solidFill>
              </a:rPr>
              <a:t>opendatainteaching</a:t>
            </a:r>
            <a:endParaRPr lang="en-AU" sz="3800" dirty="0">
              <a:solidFill>
                <a:schemeClr val="accent1"/>
              </a:solidFill>
            </a:endParaRP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37A69FB-F05D-BD48-A718-43C146CA6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16" t="41600" r="62100" b="2730"/>
          <a:stretch/>
        </p:blipFill>
        <p:spPr>
          <a:xfrm>
            <a:off x="6327760" y="4338380"/>
            <a:ext cx="2816240" cy="2519620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91F1529-4AEB-3245-A47F-3211C3A1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45" r="78590" b="9981"/>
          <a:stretch/>
        </p:blipFill>
        <p:spPr>
          <a:xfrm>
            <a:off x="4370047" y="3134734"/>
            <a:ext cx="1957713" cy="373618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C94E684-6306-D743-A0FD-6F10BEBAA4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2" t="43052" r="77344" b="8869"/>
          <a:stretch/>
        </p:blipFill>
        <p:spPr>
          <a:xfrm>
            <a:off x="2295920" y="4399180"/>
            <a:ext cx="1763371" cy="247173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06EFA1E5-4E14-6547-A7F9-AC2581B80D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9" t="40613" r="71515"/>
          <a:stretch/>
        </p:blipFill>
        <p:spPr>
          <a:xfrm>
            <a:off x="0" y="3804905"/>
            <a:ext cx="2282010" cy="3053095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DF0D2E6D-A58D-FD47-B24F-A9892B22EF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7" t="44720" r="71514"/>
          <a:stretch/>
        </p:blipFill>
        <p:spPr>
          <a:xfrm>
            <a:off x="6327760" y="1496423"/>
            <a:ext cx="2367288" cy="28419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04BCBCA1-81E9-D24A-B573-7008FD597D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6" t="18318" r="85469" b="41398"/>
          <a:stretch/>
        </p:blipFill>
        <p:spPr>
          <a:xfrm>
            <a:off x="5127610" y="1448223"/>
            <a:ext cx="1200150" cy="2071001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5C2AD920-56C5-C740-8449-F4E80AF74B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63" t="43608" r="66012" b="8869"/>
          <a:stretch/>
        </p:blipFill>
        <p:spPr>
          <a:xfrm>
            <a:off x="1623237" y="1361742"/>
            <a:ext cx="2736299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vak 21">
            <a:extLst>
              <a:ext uri="{FF2B5EF4-FFF2-40B4-BE49-F238E27FC236}">
                <a16:creationId xmlns:a16="http://schemas.microsoft.com/office/drawing/2014/main" id="{827E542B-0344-A34E-9273-757B10EA2E5C}"/>
              </a:ext>
            </a:extLst>
          </p:cNvPr>
          <p:cNvSpPr txBox="1"/>
          <p:nvPr/>
        </p:nvSpPr>
        <p:spPr>
          <a:xfrm>
            <a:off x="6901543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469F0E2-6E30-BA47-86F8-3BBF0EC0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437644"/>
          </a:xfrm>
        </p:spPr>
        <p:txBody>
          <a:bodyPr>
            <a:noAutofit/>
          </a:bodyPr>
          <a:lstStyle/>
          <a:p>
            <a:r>
              <a:rPr lang="en-AU" sz="3800" dirty="0">
                <a:solidFill>
                  <a:schemeClr val="accent1"/>
                </a:solidFill>
              </a:rPr>
              <a:t>OER commons group </a:t>
            </a:r>
            <a:br>
              <a:rPr lang="en-AU" sz="3800" dirty="0">
                <a:solidFill>
                  <a:schemeClr val="accent1"/>
                </a:solidFill>
              </a:rPr>
            </a:br>
            <a:r>
              <a:rPr lang="en-AU" sz="2400" dirty="0">
                <a:solidFill>
                  <a:schemeClr val="accent1"/>
                </a:solidFill>
              </a:rPr>
              <a:t>https://</a:t>
            </a:r>
            <a:r>
              <a:rPr lang="en-AU" sz="2400" dirty="0" err="1">
                <a:solidFill>
                  <a:schemeClr val="accent1"/>
                </a:solidFill>
              </a:rPr>
              <a:t>www.oercommons.org</a:t>
            </a:r>
            <a:r>
              <a:rPr lang="en-AU" sz="2400" dirty="0">
                <a:solidFill>
                  <a:schemeClr val="accent1"/>
                </a:solidFill>
              </a:rPr>
              <a:t>/groups/use-open-data-in-teaching/2965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3501310E-B3D5-524E-9D4F-842A135B8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985" t="12935" r="18767" b="5266"/>
          <a:stretch/>
        </p:blipFill>
        <p:spPr>
          <a:xfrm>
            <a:off x="0" y="1626557"/>
            <a:ext cx="7649737" cy="5231443"/>
          </a:xfrm>
        </p:spPr>
      </p:pic>
    </p:spTree>
    <p:extLst>
      <p:ext uri="{BB962C8B-B14F-4D97-AF65-F5344CB8AC3E}">
        <p14:creationId xmlns:p14="http://schemas.microsoft.com/office/powerpoint/2010/main" val="33952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03"/>
            <a:ext cx="8229600" cy="1143000"/>
          </a:xfrm>
        </p:spPr>
        <p:txBody>
          <a:bodyPr>
            <a:normAutofit/>
          </a:bodyPr>
          <a:lstStyle/>
          <a:p>
            <a:r>
              <a:rPr lang="en-AU" sz="6000" dirty="0">
                <a:solidFill>
                  <a:schemeClr val="accent1"/>
                </a:solidFill>
              </a:rPr>
              <a:t>Contribute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158275"/>
            <a:ext cx="8229601" cy="5354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b="1" dirty="0"/>
              <a:t>We would love you to contribute to the module and the project!</a:t>
            </a:r>
          </a:p>
          <a:p>
            <a:pPr marL="0" indent="0">
              <a:buNone/>
            </a:pPr>
            <a:endParaRPr lang="en-GB" sz="1000" dirty="0"/>
          </a:p>
          <a:p>
            <a:r>
              <a:rPr lang="en-GB" sz="2200" dirty="0"/>
              <a:t>As </a:t>
            </a:r>
            <a:r>
              <a:rPr lang="en-GB" sz="2200" dirty="0">
                <a:solidFill>
                  <a:schemeClr val="accent1"/>
                </a:solidFill>
              </a:rPr>
              <a:t>experts</a:t>
            </a:r>
            <a:r>
              <a:rPr lang="en-GB" sz="2200" dirty="0"/>
              <a:t> (by self-definition), in a teaching role (as researcher, (data) scientist, assistant, librarian, assistant, manager, steward …), in the field of open data, active learning, and data and information literacy</a:t>
            </a:r>
          </a:p>
          <a:p>
            <a:r>
              <a:rPr lang="en-GB" sz="2200" dirty="0"/>
              <a:t>As creative mind to </a:t>
            </a:r>
            <a:r>
              <a:rPr lang="en-GB" sz="2200" dirty="0">
                <a:solidFill>
                  <a:schemeClr val="accent1"/>
                </a:solidFill>
              </a:rPr>
              <a:t>think along or provide feedback</a:t>
            </a:r>
            <a:r>
              <a:rPr lang="en-GB" sz="2200" dirty="0"/>
              <a:t> on the module</a:t>
            </a:r>
          </a:p>
          <a:p>
            <a:r>
              <a:rPr lang="en-GB" sz="2200" dirty="0"/>
              <a:t>Or as a </a:t>
            </a:r>
            <a:r>
              <a:rPr lang="en-GB" sz="2200" dirty="0">
                <a:solidFill>
                  <a:schemeClr val="accent1"/>
                </a:solidFill>
              </a:rPr>
              <a:t>creator of open data resources</a:t>
            </a:r>
            <a:r>
              <a:rPr lang="en-GB" sz="2200" dirty="0"/>
              <a:t> to be included in the module and the OER commons group</a:t>
            </a:r>
            <a:endParaRPr lang="nl-NL" sz="2200" dirty="0"/>
          </a:p>
          <a:p>
            <a:pPr marL="0" indent="0">
              <a:buNone/>
            </a:pPr>
            <a:r>
              <a:rPr lang="en-GB" sz="1000" dirty="0"/>
              <a:t/>
            </a:r>
            <a:br>
              <a:rPr lang="en-GB" sz="1000" dirty="0"/>
            </a:br>
            <a:r>
              <a:rPr lang="en-GB" sz="2200" dirty="0"/>
              <a:t>Planned launch module: </a:t>
            </a:r>
            <a:r>
              <a:rPr lang="en-GB" sz="2200" dirty="0" err="1"/>
              <a:t>january</a:t>
            </a:r>
            <a:r>
              <a:rPr lang="en-GB" sz="2200" dirty="0"/>
              <a:t> 2019</a:t>
            </a:r>
          </a:p>
          <a:p>
            <a:pPr marL="0" indent="0">
              <a:buNone/>
            </a:pPr>
            <a:r>
              <a:rPr lang="en-GB" sz="2200" dirty="0"/>
              <a:t>Skype expert meetings: </a:t>
            </a:r>
            <a:r>
              <a:rPr lang="en-GB" sz="2200" dirty="0" err="1"/>
              <a:t>november</a:t>
            </a:r>
            <a:r>
              <a:rPr lang="en-GB" sz="2200" dirty="0"/>
              <a:t> 2018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200" b="1" dirty="0"/>
              <a:t>Questions? More information?</a:t>
            </a:r>
          </a:p>
          <a:p>
            <a:pPr marL="0" indent="0">
              <a:buNone/>
            </a:pPr>
            <a:r>
              <a:rPr lang="en-GB" sz="2200" dirty="0"/>
              <a:t>Contact </a:t>
            </a:r>
            <a:r>
              <a:rPr lang="en-GB" sz="2200" dirty="0" err="1"/>
              <a:t>Mijke</a:t>
            </a:r>
            <a:r>
              <a:rPr lang="en-GB" sz="2200" dirty="0"/>
              <a:t> </a:t>
            </a:r>
            <a:r>
              <a:rPr lang="en-GB" sz="2200" dirty="0" err="1"/>
              <a:t>Jetten</a:t>
            </a:r>
            <a:r>
              <a:rPr lang="en-GB" sz="2200" dirty="0"/>
              <a:t> (</a:t>
            </a:r>
            <a:r>
              <a:rPr lang="nl-NL" sz="2200" dirty="0" err="1">
                <a:solidFill>
                  <a:schemeClr val="accent3"/>
                </a:solidFill>
              </a:rPr>
              <a:t>usedatainteaching@gmail.com</a:t>
            </a:r>
            <a:r>
              <a:rPr lang="nl-NL" sz="2200" dirty="0"/>
              <a:t>)</a:t>
            </a:r>
            <a:r>
              <a:rPr lang="nl-NL" sz="2200" dirty="0">
                <a:solidFill>
                  <a:schemeClr val="accent3"/>
                </a:solidFill>
              </a:rPr>
              <a:t> </a:t>
            </a:r>
            <a:r>
              <a:rPr lang="nl-NL" sz="2200" dirty="0"/>
              <a:t>or check out </a:t>
            </a:r>
            <a:r>
              <a:rPr lang="nl-NL" sz="2200" dirty="0" err="1"/>
              <a:t>the</a:t>
            </a:r>
            <a:r>
              <a:rPr lang="nl-NL" sz="2200" dirty="0"/>
              <a:t> website (</a:t>
            </a:r>
            <a:r>
              <a:rPr lang="en-AU" sz="2200" dirty="0" err="1">
                <a:solidFill>
                  <a:schemeClr val="accent3"/>
                </a:solidFill>
              </a:rPr>
              <a:t>site.uit.no</a:t>
            </a:r>
            <a:r>
              <a:rPr lang="en-AU" sz="2200" dirty="0">
                <a:solidFill>
                  <a:schemeClr val="accent3"/>
                </a:solidFill>
              </a:rPr>
              <a:t>/</a:t>
            </a:r>
            <a:r>
              <a:rPr lang="en-AU" sz="2200" dirty="0" err="1">
                <a:solidFill>
                  <a:schemeClr val="accent3"/>
                </a:solidFill>
              </a:rPr>
              <a:t>opendatainteaching</a:t>
            </a:r>
            <a:r>
              <a:rPr lang="en-AU" sz="2200" dirty="0"/>
              <a:t>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2019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RU form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U Titeldia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RU form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RU Titeldia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 format.thmx</Template>
  <TotalTime>3462</TotalTime>
  <Words>295</Words>
  <Application>Microsoft Office PowerPoint</Application>
  <PresentationFormat>Affichage à l'écran (4:3)</PresentationFormat>
  <Paragraphs>42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ＭＳ Ｐゴシック</vt:lpstr>
      <vt:lpstr>Arial</vt:lpstr>
      <vt:lpstr>Calibri</vt:lpstr>
      <vt:lpstr>Lucida Grande</vt:lpstr>
      <vt:lpstr>RU format</vt:lpstr>
      <vt:lpstr>RU Titeldia's</vt:lpstr>
      <vt:lpstr>1_RU format</vt:lpstr>
      <vt:lpstr>1_RU Titeldia's</vt:lpstr>
      <vt:lpstr>Office-thema</vt:lpstr>
      <vt:lpstr>UDIT: Use (open research)  Data In Teaching  An open online resource</vt:lpstr>
      <vt:lpstr>Background</vt:lpstr>
      <vt:lpstr>Today’s pitch</vt:lpstr>
      <vt:lpstr>UDIT module: inspiring resources, good practices, example lesson plans and learning activities, to be used to enrich any existing research-focused teaching course</vt:lpstr>
      <vt:lpstr>UDIT website  site.uit.no/opendatainteaching</vt:lpstr>
      <vt:lpstr>OER commons group  https://www.oercommons.org/groups/use-open-data-in-teaching/2965</vt:lpstr>
      <vt:lpstr>Contribute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important role of CRIS’s for registration and archiving of research data  Case study: Radboud University (NL), in cooperation with DANS</dc:title>
  <dc:creator>Mijke Jetten</dc:creator>
  <cp:lastModifiedBy>Loredane Nigro</cp:lastModifiedBy>
  <cp:revision>125</cp:revision>
  <dcterms:created xsi:type="dcterms:W3CDTF">2016-06-08T15:00:07Z</dcterms:created>
  <dcterms:modified xsi:type="dcterms:W3CDTF">2018-07-05T13:22:02Z</dcterms:modified>
</cp:coreProperties>
</file>