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926" r:id="rId2"/>
    <p:sldId id="974" r:id="rId3"/>
    <p:sldId id="975" r:id="rId4"/>
    <p:sldId id="968" r:id="rId5"/>
    <p:sldId id="976" r:id="rId6"/>
    <p:sldId id="967" r:id="rId7"/>
    <p:sldId id="931" r:id="rId8"/>
    <p:sldId id="932" r:id="rId9"/>
    <p:sldId id="933" r:id="rId10"/>
    <p:sldId id="965" r:id="rId11"/>
    <p:sldId id="977" r:id="rId12"/>
    <p:sldId id="934" r:id="rId13"/>
    <p:sldId id="980" r:id="rId14"/>
    <p:sldId id="935" r:id="rId15"/>
    <p:sldId id="936" r:id="rId16"/>
    <p:sldId id="937" r:id="rId17"/>
    <p:sldId id="938" r:id="rId18"/>
    <p:sldId id="939" r:id="rId19"/>
    <p:sldId id="940" r:id="rId20"/>
    <p:sldId id="941" r:id="rId21"/>
    <p:sldId id="981" r:id="rId22"/>
    <p:sldId id="698" r:id="rId23"/>
    <p:sldId id="699" r:id="rId24"/>
    <p:sldId id="704" r:id="rId25"/>
    <p:sldId id="676" r:id="rId26"/>
    <p:sldId id="928" r:id="rId27"/>
    <p:sldId id="929" r:id="rId28"/>
    <p:sldId id="850" r:id="rId29"/>
    <p:sldId id="856" r:id="rId30"/>
    <p:sldId id="857" r:id="rId31"/>
    <p:sldId id="858" r:id="rId32"/>
    <p:sldId id="855" r:id="rId33"/>
    <p:sldId id="836" r:id="rId34"/>
    <p:sldId id="817" r:id="rId35"/>
    <p:sldId id="982" r:id="rId36"/>
    <p:sldId id="978" r:id="rId37"/>
    <p:sldId id="987" r:id="rId38"/>
    <p:sldId id="984" r:id="rId39"/>
    <p:sldId id="985" r:id="rId40"/>
    <p:sldId id="986" r:id="rId41"/>
    <p:sldId id="988" r:id="rId42"/>
    <p:sldId id="989" r:id="rId43"/>
    <p:sldId id="990" r:id="rId44"/>
    <p:sldId id="991" r:id="rId45"/>
    <p:sldId id="992" r:id="rId46"/>
    <p:sldId id="993" r:id="rId47"/>
    <p:sldId id="994" r:id="rId48"/>
    <p:sldId id="995" r:id="rId49"/>
    <p:sldId id="996" r:id="rId50"/>
    <p:sldId id="997" r:id="rId51"/>
    <p:sldId id="998" r:id="rId52"/>
    <p:sldId id="1000" r:id="rId53"/>
    <p:sldId id="999" r:id="rId54"/>
    <p:sldId id="1001" r:id="rId55"/>
    <p:sldId id="1002" r:id="rId56"/>
    <p:sldId id="983" r:id="rId57"/>
    <p:sldId id="979" r:id="rId58"/>
    <p:sldId id="1003" r:id="rId59"/>
    <p:sldId id="862" r:id="rId60"/>
    <p:sldId id="863" r:id="rId61"/>
    <p:sldId id="865" r:id="rId62"/>
    <p:sldId id="1004" r:id="rId63"/>
    <p:sldId id="41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A1B"/>
    <a:srgbClr val="333333"/>
    <a:srgbClr val="B31B1B"/>
    <a:srgbClr val="FF5050"/>
    <a:srgbClr val="B3B3B3"/>
    <a:srgbClr val="FFFFFF"/>
    <a:srgbClr val="0BEBDE"/>
    <a:srgbClr val="FF7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80" autoAdjust="0"/>
    <p:restoredTop sz="81180" autoAdjust="0"/>
  </p:normalViewPr>
  <p:slideViewPr>
    <p:cSldViewPr snapToGrid="0">
      <p:cViewPr varScale="1">
        <p:scale>
          <a:sx n="78" d="100"/>
          <a:sy n="78" d="100"/>
        </p:scale>
        <p:origin x="856" y="52"/>
      </p:cViewPr>
      <p:guideLst/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5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8C565-F3BF-4A84-AE07-9A89EABD0C05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334D6-74E3-493C-842C-2A0D832D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4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</a:t>
            </a:r>
            <a:r>
              <a:rPr lang="en-US" baseline="0" dirty="0"/>
              <a:t> going to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Very briefly describe the background we are coming from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 Make note of the various elements of progress (and the broader picture) of open science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Describe some of the ongoing challenges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Provide some guidance based on the lessons learned </a:t>
            </a:r>
            <a:r>
              <a:rPr lang="en-US" baseline="0"/>
              <a:t>in the past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34D6-74E3-493C-842C-2A0D832D06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46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87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05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metadata for this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34D6-74E3-493C-842C-2A0D832D06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logo from AEA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34D6-74E3-493C-842C-2A0D832D06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1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0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0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84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ere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2464858"/>
            <a:ext cx="9784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9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b_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84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226" y="1847850"/>
            <a:ext cx="7887547" cy="435133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1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8" y="365125"/>
            <a:ext cx="980209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8408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7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0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DA53-2AE6-479B-901D-5117A0B269E4}" type="datetimeFigureOut">
              <a:rPr lang="en-US" smtClean="0"/>
              <a:t>2020-08-06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8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nstats.un.org/unsd/dnss/hb/E-fundamental%20principles_A4-WEB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rce11.org/group/joint-declaration-data-citation-principles-fina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p.edu/catalog/24810/principles-and-practices-for-a-federal-statistical-agency-sixth-editio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orce11.org/group/joint-declaration-data-citation-principles-final" TargetMode="Externa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lc.org/content/dam/research/activities/trustedrep/attributes01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l.edu/PDF/trac.pdf" TargetMode="External"/><Relationship Id="rId2" Type="http://schemas.openxmlformats.org/officeDocument/2006/relationships/hyperlink" Target="http://doi.org/10.5281/zenodo.36382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science.nih.gov/trusted_digital_repositor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doi.org/10.3233/JEM-2008-029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233/JEM-2008-0299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1126656" TargetMode="External"/><Relationship Id="rId2" Type="http://schemas.openxmlformats.org/officeDocument/2006/relationships/hyperlink" Target="https://doi.org/10.3233/JEM-2008-029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census.gov/programs-surveys/decennial-census/2020-census/planning-management/2020-census-data-products/2020-das-updates.html?utm_campaign=20200520msdecs1ccdtars&amp;utm_medium=email&amp;utm_source=govdeliver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census.gov/library/working-papers/2019/adrm/cps-and-da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281/zenodo.3974666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50350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Computational Reproducibility, Transparency, and Credibility of Official Statistics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1658"/>
            <a:ext cx="9144000" cy="21418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Lars Vilhuber</a:t>
            </a:r>
          </a:p>
          <a:p>
            <a:r>
              <a:rPr lang="en-US" dirty="0"/>
              <a:t>Cornell University</a:t>
            </a:r>
          </a:p>
          <a:p>
            <a:endParaRPr lang="en-US" dirty="0"/>
          </a:p>
          <a:p>
            <a:r>
              <a:rPr lang="en-US" sz="1600" dirty="0"/>
              <a:t>The opinions expressed in this talk are solely the authors, and do not represent the views of the U.S. Census Bureau, </a:t>
            </a:r>
            <a:r>
              <a:rPr lang="en-US" sz="1600" dirty="0" smtClean="0"/>
              <a:t>the National Academies, the </a:t>
            </a:r>
            <a:r>
              <a:rPr lang="en-US" sz="1600" dirty="0"/>
              <a:t>American Economic Association, or any of the funding agencies. </a:t>
            </a:r>
          </a:p>
          <a:p>
            <a:r>
              <a:rPr lang="en-US" sz="1600" dirty="0"/>
              <a:t>© Lars Vilhuber                 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3" y="6371695"/>
            <a:ext cx="762000" cy="142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67" y="219221"/>
            <a:ext cx="1796270" cy="171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513BA7D-03FC-AE42-9D0C-3412D6503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184485"/>
            <a:ext cx="121920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would you trust this data?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17" y="1825625"/>
            <a:ext cx="738496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78809" r="12241"/>
          <a:stretch/>
        </p:blipFill>
        <p:spPr>
          <a:xfrm>
            <a:off x="228438" y="1690688"/>
            <a:ext cx="11882088" cy="4021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4564" y="4531179"/>
            <a:ext cx="6849835" cy="1181101"/>
          </a:xfrm>
          <a:prstGeom prst="rect">
            <a:avLst/>
          </a:prstGeom>
          <a:noFill/>
          <a:ln w="10795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would you trust this data?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7624" r="905" b="10489"/>
          <a:stretch/>
        </p:blipFill>
        <p:spPr>
          <a:xfrm>
            <a:off x="1151164" y="2286000"/>
            <a:ext cx="10107386" cy="3314700"/>
          </a:xfrm>
        </p:spPr>
      </p:pic>
      <p:sp>
        <p:nvSpPr>
          <p:cNvPr id="8" name="TextBox 7"/>
          <p:cNvSpPr txBox="1"/>
          <p:nvPr/>
        </p:nvSpPr>
        <p:spPr>
          <a:xfrm>
            <a:off x="5943601" y="5959929"/>
            <a:ext cx="53149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U.S. Bureau of Labor Statistics, Unemployment Rate [UNRATENSA], retrieved from FRED, Federal Reserve Bank of St. Louis; https://fred.stlouisfed.org/series/UNRATENSA, August 3, 2020.</a:t>
            </a:r>
          </a:p>
        </p:txBody>
      </p:sp>
    </p:spTree>
    <p:extLst>
      <p:ext uri="{BB962C8B-B14F-4D97-AF65-F5344CB8AC3E}">
        <p14:creationId xmlns:p14="http://schemas.microsoft.com/office/powerpoint/2010/main" val="21222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Provenance!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Does the provider have a good record?</a:t>
            </a:r>
          </a:p>
          <a:p>
            <a:r>
              <a:rPr lang="en-US" sz="4800" dirty="0"/>
              <a:t>Where do the data come from?</a:t>
            </a:r>
          </a:p>
          <a:p>
            <a:r>
              <a:rPr lang="en-US" sz="4800" dirty="0"/>
              <a:t>What do we know about the data?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7025" y="4314915"/>
            <a:ext cx="6457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Metadata!</a:t>
            </a:r>
          </a:p>
        </p:txBody>
      </p:sp>
    </p:spTree>
    <p:extLst>
      <p:ext uri="{BB962C8B-B14F-4D97-AF65-F5344CB8AC3E}">
        <p14:creationId xmlns:p14="http://schemas.microsoft.com/office/powerpoint/2010/main" val="14613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Context:</a:t>
            </a:r>
            <a:br>
              <a:rPr lang="en-US" dirty="0" smtClean="0"/>
            </a:br>
            <a:r>
              <a:rPr lang="en-US" dirty="0" smtClean="0"/>
              <a:t>from data to trusted data provenance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“It’s a file called stockmarket.xlsx”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2705100" y="1937544"/>
          <a:ext cx="1447800" cy="41275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3898472041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2101.49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67675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2057.64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954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2063.11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08170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2077.42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76871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92428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55949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2068.76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31068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2081.34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48895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2046.68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34972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2051.31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90944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52998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2099.60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3647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7216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2107.40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93809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2124.29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86668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2126.64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0768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2128.28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8767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2119.21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05785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2114.15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62551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2102.15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32607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2079.65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99504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2067.64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5084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2093.25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1994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54836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87678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2103.84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01316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03980"/>
            <a:ext cx="5181600" cy="1994627"/>
          </a:xfrm>
        </p:spPr>
      </p:pic>
      <p:sp>
        <p:nvSpPr>
          <p:cNvPr id="8" name="Rectangle 7"/>
          <p:cNvSpPr/>
          <p:nvPr/>
        </p:nvSpPr>
        <p:spPr>
          <a:xfrm>
            <a:off x="5910943" y="2808514"/>
            <a:ext cx="5763986" cy="237580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63343" y="2960914"/>
            <a:ext cx="851807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“It’s a file called SP500.xlsx”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03980"/>
            <a:ext cx="5181600" cy="1994627"/>
          </a:xfrm>
        </p:spPr>
      </p:pic>
      <p:sp>
        <p:nvSpPr>
          <p:cNvPr id="8" name="Rectangle 7"/>
          <p:cNvSpPr/>
          <p:nvPr/>
        </p:nvSpPr>
        <p:spPr>
          <a:xfrm>
            <a:off x="5910943" y="2808514"/>
            <a:ext cx="5763986" cy="237580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63343" y="2960914"/>
            <a:ext cx="851807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981200" y="2258219"/>
          <a:ext cx="2895600" cy="34861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90154768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111441662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S&amp;P 500, Index, Daily, Not Seasonally Adjusted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16456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69199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Frequency: Daily, Close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3121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observation_date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24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2101.49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02621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2057.64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90463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2063.11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7332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2077.42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2132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650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24664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2068.76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29972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2081.34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5933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2046.68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571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2051.31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89169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96389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2099.60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326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812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2107.40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469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2124.29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34862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2126.64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604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2128.28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57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9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“It’s a file called SP500.xlsx, downloaded from FRED.”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03980"/>
            <a:ext cx="5181600" cy="1994627"/>
          </a:xfrm>
        </p:spPr>
      </p:pic>
      <p:sp>
        <p:nvSpPr>
          <p:cNvPr id="8" name="Rectangle 7"/>
          <p:cNvSpPr/>
          <p:nvPr/>
        </p:nvSpPr>
        <p:spPr>
          <a:xfrm>
            <a:off x="5910943" y="2808514"/>
            <a:ext cx="5763986" cy="237580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981200" y="2258219"/>
          <a:ext cx="2895600" cy="34861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90154768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111441662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S&amp;P 500, Index, Daily, Not Seasonally Adjusted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16456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69199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Frequency: Daily, Close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3121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observation_date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24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2101.49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02621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2057.64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90463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2063.11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7332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2077.42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2132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650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24664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2068.76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29972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2081.34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5933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2046.68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571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2051.31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89169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96389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2099.60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326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812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2107.40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469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2124.29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34862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2126.64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604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2128.28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57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9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“It’s a file called SP500.xlsx, downloaded from FRED.”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8" y="3749742"/>
            <a:ext cx="5181600" cy="1994627"/>
          </a:xfr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981200" y="2258219"/>
          <a:ext cx="2895600" cy="34861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90154768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111441662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S&amp;P 500, Index, Daily, Not Seasonally Adjusted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16456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69199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Frequency: Daily, Close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3121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observation_date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24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2101.49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02621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2057.64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90463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2063.11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7332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2077.42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2132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650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24664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2068.76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29972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2081.34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5933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2046.68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571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2051.31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89169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96389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2099.60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326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812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2107.40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469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2124.29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34862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2126.64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604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2128.28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57792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72842" y="2114550"/>
            <a:ext cx="558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S&amp;P Dow Jones Indices LLC. 2020. “</a:t>
            </a:r>
            <a:r>
              <a:rPr lang="en-US" i="1" dirty="0"/>
              <a:t>S&amp;P 500 [SP500] [dataset]”</a:t>
            </a:r>
            <a:r>
              <a:rPr lang="en-US" dirty="0"/>
              <a:t>, retrieved from FRED, Federal Reserve Bank of St. Louis; https://fred.stlouisfed.org/series/SP500, June 26, 2020. </a:t>
            </a:r>
          </a:p>
        </p:txBody>
      </p:sp>
    </p:spTree>
    <p:extLst>
      <p:ext uri="{BB962C8B-B14F-4D97-AF65-F5344CB8AC3E}">
        <p14:creationId xmlns:p14="http://schemas.microsoft.com/office/powerpoint/2010/main" val="28312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“SP500.xlsx, from S&amp;P (2020). Not provided as part of replication package because © S&amp;P. 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8" y="3749742"/>
            <a:ext cx="5181600" cy="1994627"/>
          </a:xfr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981200" y="2258219"/>
          <a:ext cx="2895600" cy="34861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90154768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111441662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S&amp;P 500, Index, Daily, Not Seasonally Adjusted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16456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69199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Frequency: Daily, Close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3121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observation_date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24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2101.49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02621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2057.64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90463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2063.11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7332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2077.42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2132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650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24664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2068.76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29972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2081.34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5933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2046.68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571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2051.31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89169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96389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2099.60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326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812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2107.40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469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2124.29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34862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2126.64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604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2128.28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57792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72842" y="2114550"/>
            <a:ext cx="558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S&amp;P Dow Jones Indices LLC. 2020. “</a:t>
            </a:r>
            <a:r>
              <a:rPr lang="en-US" i="1" dirty="0"/>
              <a:t>S&amp;P 500 [SP500] [dataset]”</a:t>
            </a:r>
            <a:r>
              <a:rPr lang="en-US" dirty="0"/>
              <a:t>, retrieved from FRED, Federal Reserve Bank of St. Louis; https://fred.stlouisfed.org/series/SP500, June 26, 2020. </a:t>
            </a:r>
          </a:p>
        </p:txBody>
      </p:sp>
    </p:spTree>
    <p:extLst>
      <p:ext uri="{BB962C8B-B14F-4D97-AF65-F5344CB8AC3E}">
        <p14:creationId xmlns:p14="http://schemas.microsoft.com/office/powerpoint/2010/main" val="30649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Availability Statements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85" y="1825625"/>
            <a:ext cx="7762829" cy="435133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3336" y="3518807"/>
            <a:ext cx="5102678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Describes data file, where to get it, how to get it, and any conditions of obtaining it</a:t>
            </a:r>
          </a:p>
        </p:txBody>
      </p:sp>
      <p:sp>
        <p:nvSpPr>
          <p:cNvPr id="11" name="Oval 10"/>
          <p:cNvSpPr/>
          <p:nvPr/>
        </p:nvSpPr>
        <p:spPr>
          <a:xfrm>
            <a:off x="2686051" y="1763486"/>
            <a:ext cx="6800850" cy="1347107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55521" y="3102429"/>
            <a:ext cx="914400" cy="416378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0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E680-6726-1B41-8F6D-A37AEB0A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Nations: Fundamental Principles of Official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4C0F-F57D-DB47-9919-012E1B395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Principle 3</a:t>
            </a:r>
            <a:r>
              <a:rPr lang="en-US" sz="4000" dirty="0"/>
              <a:t>: </a:t>
            </a:r>
            <a:r>
              <a:rPr lang="en-US" sz="4000" i="1" u="sng" dirty="0"/>
              <a:t>Accountability and Transparency </a:t>
            </a:r>
          </a:p>
          <a:p>
            <a:pPr marL="0" indent="0" algn="ctr">
              <a:buNone/>
            </a:pPr>
            <a:r>
              <a:rPr lang="en-US" sz="4000" dirty="0"/>
              <a:t>To facilitate a correct interpretation of the data, the statistical agencies are to present information according to scientific standards on the sources, methods and procedures of the statistics.</a:t>
            </a:r>
          </a:p>
          <a:p>
            <a:pPr marL="0" indent="0" algn="r">
              <a:buNone/>
            </a:pPr>
            <a:r>
              <a:rPr lang="en-US" sz="1800" dirty="0">
                <a:hlinkClick r:id="rId2"/>
              </a:rPr>
              <a:t>Source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39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Citation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85" y="1825625"/>
            <a:ext cx="7762829" cy="435133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3336" y="3518807"/>
            <a:ext cx="4122964" cy="107721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Attributes the file to the proper source</a:t>
            </a:r>
          </a:p>
        </p:txBody>
      </p:sp>
      <p:sp>
        <p:nvSpPr>
          <p:cNvPr id="11" name="Oval 10"/>
          <p:cNvSpPr/>
          <p:nvPr/>
        </p:nvSpPr>
        <p:spPr>
          <a:xfrm>
            <a:off x="4996543" y="2808514"/>
            <a:ext cx="4923064" cy="124890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751614" y="3910693"/>
            <a:ext cx="914400" cy="416378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dirty="0" smtClean="0"/>
              <a:t>What is reproducibility and replicability?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feld 33"/>
          <p:cNvSpPr txBox="1"/>
          <p:nvPr/>
        </p:nvSpPr>
        <p:spPr>
          <a:xfrm>
            <a:off x="209840" y="1542732"/>
            <a:ext cx="697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Montserrat" panose="00000500000000000000" pitchFamily="50" charset="0"/>
              </a:rPr>
              <a:t>Replication continuum</a:t>
            </a:r>
            <a:endParaRPr lang="de-DE" sz="3000" dirty="0">
              <a:solidFill>
                <a:schemeClr val="accent3"/>
              </a:solidFill>
              <a:latin typeface="Montserrat" panose="00000500000000000000" pitchFamily="50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09841" y="2038094"/>
            <a:ext cx="1031378" cy="53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Shape 610">
            <a:extLst>
              <a:ext uri="{FF2B5EF4-FFF2-40B4-BE49-F238E27FC236}">
                <a16:creationId xmlns:a16="http://schemas.microsoft.com/office/drawing/2014/main" id="{617EA7EE-2C68-F149-AB49-BEB043A92D18}"/>
              </a:ext>
            </a:extLst>
          </p:cNvPr>
          <p:cNvSpPr/>
          <p:nvPr/>
        </p:nvSpPr>
        <p:spPr>
          <a:xfrm>
            <a:off x="467046" y="4625501"/>
            <a:ext cx="2166218" cy="400091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1501" b="1" dirty="0" err="1">
                <a:latin typeface="Montserrat" panose="00000500000000000000" pitchFamily="50" charset="0"/>
                <a:ea typeface="Roboto"/>
                <a:cs typeface="Roboto"/>
                <a:sym typeface="Roboto"/>
              </a:rPr>
              <a:t>Reproducibility</a:t>
            </a:r>
            <a:endParaRPr lang="id-ID" sz="1501" b="1" dirty="0">
              <a:latin typeface="Montserrat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7" name="Textfeld 29">
            <a:extLst>
              <a:ext uri="{FF2B5EF4-FFF2-40B4-BE49-F238E27FC236}">
                <a16:creationId xmlns:a16="http://schemas.microsoft.com/office/drawing/2014/main" id="{6B716C6D-879D-4D42-89C5-D290E801F606}"/>
              </a:ext>
            </a:extLst>
          </p:cNvPr>
          <p:cNvSpPr txBox="1"/>
          <p:nvPr/>
        </p:nvSpPr>
        <p:spPr>
          <a:xfrm>
            <a:off x="450718" y="5133472"/>
            <a:ext cx="2914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Narrow Replication (</a:t>
            </a:r>
            <a:r>
              <a:rPr lang="de-DE" sz="14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Pesaran</a:t>
            </a:r>
            <a:r>
              <a:rPr lang="de-DE" sz="1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2003)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Pure Replication (</a:t>
            </a:r>
            <a:r>
              <a:rPr lang="de-DE" sz="14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Hamermesh</a:t>
            </a:r>
            <a:r>
              <a:rPr lang="de-DE" sz="1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2007)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Verification</a:t>
            </a:r>
            <a:r>
              <a:rPr lang="de-DE" sz="1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(Clemens 2015)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86F938-EA20-1941-9966-69EAAB5F042A}"/>
              </a:ext>
            </a:extLst>
          </p:cNvPr>
          <p:cNvCxnSpPr/>
          <p:nvPr/>
        </p:nvCxnSpPr>
        <p:spPr>
          <a:xfrm>
            <a:off x="615100" y="4343409"/>
            <a:ext cx="10948259" cy="0"/>
          </a:xfrm>
          <a:prstGeom prst="straightConnector1">
            <a:avLst/>
          </a:prstGeom>
          <a:ln w="117475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28">
            <a:extLst>
              <a:ext uri="{FF2B5EF4-FFF2-40B4-BE49-F238E27FC236}">
                <a16:creationId xmlns:a16="http://schemas.microsoft.com/office/drawing/2014/main" id="{17ED61F6-7386-0946-A29C-5BFA0295B8DD}"/>
              </a:ext>
            </a:extLst>
          </p:cNvPr>
          <p:cNvSpPr/>
          <p:nvPr/>
        </p:nvSpPr>
        <p:spPr>
          <a:xfrm>
            <a:off x="1326276" y="4135858"/>
            <a:ext cx="415102" cy="4151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  <a:latin typeface="+mj-lt"/>
              </a:rPr>
              <a:t>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1285" y="2091508"/>
            <a:ext cx="327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https://doi.org/10.17226/25303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29" y="240067"/>
            <a:ext cx="2397369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feld 33"/>
          <p:cNvSpPr txBox="1"/>
          <p:nvPr/>
        </p:nvSpPr>
        <p:spPr>
          <a:xfrm>
            <a:off x="209841" y="1542732"/>
            <a:ext cx="8948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Montserrat" panose="00000500000000000000" pitchFamily="50" charset="0"/>
              </a:rPr>
              <a:t>Replication continuum</a:t>
            </a:r>
            <a:endParaRPr lang="de-DE" sz="3000" dirty="0">
              <a:solidFill>
                <a:schemeClr val="accent3"/>
              </a:solidFill>
              <a:latin typeface="Montserrat" panose="00000500000000000000" pitchFamily="50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09841" y="2038094"/>
            <a:ext cx="1031378" cy="53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Shape 610">
            <a:extLst>
              <a:ext uri="{FF2B5EF4-FFF2-40B4-BE49-F238E27FC236}">
                <a16:creationId xmlns:a16="http://schemas.microsoft.com/office/drawing/2014/main" id="{617EA7EE-2C68-F149-AB49-BEB043A92D18}"/>
              </a:ext>
            </a:extLst>
          </p:cNvPr>
          <p:cNvSpPr/>
          <p:nvPr/>
        </p:nvSpPr>
        <p:spPr>
          <a:xfrm>
            <a:off x="467046" y="4625501"/>
            <a:ext cx="2166218" cy="400091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1501" b="1" dirty="0" err="1">
                <a:latin typeface="Montserrat" panose="00000500000000000000" pitchFamily="50" charset="0"/>
                <a:ea typeface="Roboto"/>
                <a:cs typeface="Roboto"/>
                <a:sym typeface="Roboto"/>
              </a:rPr>
              <a:t>Reproducibility</a:t>
            </a:r>
            <a:endParaRPr lang="id-ID" sz="1501" b="1" dirty="0">
              <a:latin typeface="Montserrat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7" name="Textfeld 29">
            <a:extLst>
              <a:ext uri="{FF2B5EF4-FFF2-40B4-BE49-F238E27FC236}">
                <a16:creationId xmlns:a16="http://schemas.microsoft.com/office/drawing/2014/main" id="{6B716C6D-879D-4D42-89C5-D290E801F606}"/>
              </a:ext>
            </a:extLst>
          </p:cNvPr>
          <p:cNvSpPr txBox="1"/>
          <p:nvPr/>
        </p:nvSpPr>
        <p:spPr>
          <a:xfrm>
            <a:off x="450718" y="5133472"/>
            <a:ext cx="2914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Narrow Replication (</a:t>
            </a: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Pesaran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2003)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Pure Replication (</a:t>
            </a: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Hamermesh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2007)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Verification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(Clemens 2015)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86F938-EA20-1941-9966-69EAAB5F042A}"/>
              </a:ext>
            </a:extLst>
          </p:cNvPr>
          <p:cNvCxnSpPr/>
          <p:nvPr/>
        </p:nvCxnSpPr>
        <p:spPr>
          <a:xfrm>
            <a:off x="615100" y="4343409"/>
            <a:ext cx="10948259" cy="0"/>
          </a:xfrm>
          <a:prstGeom prst="straightConnector1">
            <a:avLst/>
          </a:prstGeom>
          <a:ln w="117475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28">
            <a:extLst>
              <a:ext uri="{FF2B5EF4-FFF2-40B4-BE49-F238E27FC236}">
                <a16:creationId xmlns:a16="http://schemas.microsoft.com/office/drawing/2014/main" id="{17ED61F6-7386-0946-A29C-5BFA0295B8DD}"/>
              </a:ext>
            </a:extLst>
          </p:cNvPr>
          <p:cNvSpPr/>
          <p:nvPr/>
        </p:nvSpPr>
        <p:spPr>
          <a:xfrm>
            <a:off x="1326276" y="4135858"/>
            <a:ext cx="415102" cy="4151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  <a:latin typeface="+mj-lt"/>
              </a:rPr>
              <a:t>08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53D58C-613D-D243-A9B2-88AE15222990}"/>
              </a:ext>
            </a:extLst>
          </p:cNvPr>
          <p:cNvCxnSpPr>
            <a:cxnSpLocks/>
          </p:cNvCxnSpPr>
          <p:nvPr/>
        </p:nvCxnSpPr>
        <p:spPr>
          <a:xfrm flipH="1">
            <a:off x="1741378" y="3094850"/>
            <a:ext cx="1674802" cy="966468"/>
          </a:xfrm>
          <a:prstGeom prst="straightConnector1">
            <a:avLst/>
          </a:prstGeom>
          <a:ln w="8572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02866" y="2454198"/>
          <a:ext cx="6525387" cy="11125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48975">
                  <a:extLst>
                    <a:ext uri="{9D8B030D-6E8A-4147-A177-3AD203B41FA5}">
                      <a16:colId xmlns:a16="http://schemas.microsoft.com/office/drawing/2014/main" val="3059663525"/>
                    </a:ext>
                  </a:extLst>
                </a:gridCol>
                <a:gridCol w="1447359">
                  <a:extLst>
                    <a:ext uri="{9D8B030D-6E8A-4147-A177-3AD203B41FA5}">
                      <a16:colId xmlns:a16="http://schemas.microsoft.com/office/drawing/2014/main" val="997961929"/>
                    </a:ext>
                  </a:extLst>
                </a:gridCol>
                <a:gridCol w="1629535">
                  <a:extLst>
                    <a:ext uri="{9D8B030D-6E8A-4147-A177-3AD203B41FA5}">
                      <a16:colId xmlns:a16="http://schemas.microsoft.com/office/drawing/2014/main" val="2093557392"/>
                    </a:ext>
                  </a:extLst>
                </a:gridCol>
                <a:gridCol w="1699518">
                  <a:extLst>
                    <a:ext uri="{9D8B030D-6E8A-4147-A177-3AD203B41FA5}">
                      <a16:colId xmlns:a16="http://schemas.microsoft.com/office/drawing/2014/main" val="76743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47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8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7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1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feld 33"/>
          <p:cNvSpPr txBox="1"/>
          <p:nvPr/>
        </p:nvSpPr>
        <p:spPr>
          <a:xfrm>
            <a:off x="209841" y="1542732"/>
            <a:ext cx="8948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Montserrat" panose="00000500000000000000" pitchFamily="50" charset="0"/>
              </a:rPr>
              <a:t>Replication continuum</a:t>
            </a:r>
            <a:endParaRPr lang="de-DE" sz="3000" dirty="0">
              <a:solidFill>
                <a:schemeClr val="accent3"/>
              </a:solidFill>
              <a:latin typeface="Montserrat" panose="00000500000000000000" pitchFamily="50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09841" y="2038094"/>
            <a:ext cx="1031378" cy="53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Shape 610">
            <a:extLst>
              <a:ext uri="{FF2B5EF4-FFF2-40B4-BE49-F238E27FC236}">
                <a16:creationId xmlns:a16="http://schemas.microsoft.com/office/drawing/2014/main" id="{617EA7EE-2C68-F149-AB49-BEB043A92D18}"/>
              </a:ext>
            </a:extLst>
          </p:cNvPr>
          <p:cNvSpPr/>
          <p:nvPr/>
        </p:nvSpPr>
        <p:spPr>
          <a:xfrm>
            <a:off x="467046" y="4625501"/>
            <a:ext cx="2166218" cy="400091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1501" b="1" dirty="0" err="1">
                <a:latin typeface="Montserrat" panose="00000500000000000000" pitchFamily="50" charset="0"/>
                <a:ea typeface="Roboto"/>
                <a:cs typeface="Roboto"/>
                <a:sym typeface="Roboto"/>
              </a:rPr>
              <a:t>Reproducibility</a:t>
            </a:r>
            <a:endParaRPr lang="id-ID" sz="1501" b="1" dirty="0">
              <a:latin typeface="Montserrat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7" name="Textfeld 29">
            <a:extLst>
              <a:ext uri="{FF2B5EF4-FFF2-40B4-BE49-F238E27FC236}">
                <a16:creationId xmlns:a16="http://schemas.microsoft.com/office/drawing/2014/main" id="{6B716C6D-879D-4D42-89C5-D290E801F606}"/>
              </a:ext>
            </a:extLst>
          </p:cNvPr>
          <p:cNvSpPr txBox="1"/>
          <p:nvPr/>
        </p:nvSpPr>
        <p:spPr>
          <a:xfrm>
            <a:off x="450718" y="5133472"/>
            <a:ext cx="2914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Narrow Replication (</a:t>
            </a: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Pesaran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2003)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Pure Replication (</a:t>
            </a: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Hamermesh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2007)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Verification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(Clemens 2015)</a:t>
            </a:r>
          </a:p>
        </p:txBody>
      </p:sp>
      <p:sp>
        <p:nvSpPr>
          <p:cNvPr id="8" name="Shape 610">
            <a:extLst>
              <a:ext uri="{FF2B5EF4-FFF2-40B4-BE49-F238E27FC236}">
                <a16:creationId xmlns:a16="http://schemas.microsoft.com/office/drawing/2014/main" id="{7B401221-F159-7944-806E-71343D9B647A}"/>
              </a:ext>
            </a:extLst>
          </p:cNvPr>
          <p:cNvSpPr/>
          <p:nvPr/>
        </p:nvSpPr>
        <p:spPr>
          <a:xfrm>
            <a:off x="4720067" y="4603112"/>
            <a:ext cx="2166218" cy="400091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1501" b="1" dirty="0" err="1">
                <a:latin typeface="Montserrat" panose="00000500000000000000" pitchFamily="50" charset="0"/>
                <a:ea typeface="Roboto"/>
                <a:cs typeface="Roboto"/>
                <a:sym typeface="Roboto"/>
              </a:rPr>
              <a:t>Replicability</a:t>
            </a:r>
            <a:endParaRPr lang="id-ID" sz="1501" b="1" dirty="0">
              <a:latin typeface="Montserrat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86F938-EA20-1941-9966-69EAAB5F042A}"/>
              </a:ext>
            </a:extLst>
          </p:cNvPr>
          <p:cNvCxnSpPr/>
          <p:nvPr/>
        </p:nvCxnSpPr>
        <p:spPr>
          <a:xfrm>
            <a:off x="615100" y="4343409"/>
            <a:ext cx="10948259" cy="0"/>
          </a:xfrm>
          <a:prstGeom prst="straightConnector1">
            <a:avLst/>
          </a:prstGeom>
          <a:ln w="117475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28">
            <a:extLst>
              <a:ext uri="{FF2B5EF4-FFF2-40B4-BE49-F238E27FC236}">
                <a16:creationId xmlns:a16="http://schemas.microsoft.com/office/drawing/2014/main" id="{17ED61F6-7386-0946-A29C-5BFA0295B8DD}"/>
              </a:ext>
            </a:extLst>
          </p:cNvPr>
          <p:cNvSpPr/>
          <p:nvPr/>
        </p:nvSpPr>
        <p:spPr>
          <a:xfrm>
            <a:off x="1326276" y="4135858"/>
            <a:ext cx="415102" cy="4151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  <a:latin typeface="+mj-lt"/>
              </a:rPr>
              <a:t>08</a:t>
            </a:r>
          </a:p>
        </p:txBody>
      </p:sp>
      <p:sp>
        <p:nvSpPr>
          <p:cNvPr id="12" name="Ellipse 28">
            <a:extLst>
              <a:ext uri="{FF2B5EF4-FFF2-40B4-BE49-F238E27FC236}">
                <a16:creationId xmlns:a16="http://schemas.microsoft.com/office/drawing/2014/main" id="{E678D831-24B4-3441-BB77-0D88AF251CEF}"/>
              </a:ext>
            </a:extLst>
          </p:cNvPr>
          <p:cNvSpPr/>
          <p:nvPr/>
        </p:nvSpPr>
        <p:spPr>
          <a:xfrm>
            <a:off x="10252562" y="4135858"/>
            <a:ext cx="415102" cy="4151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  <a:latin typeface="+mj-lt"/>
              </a:rPr>
              <a:t>08</a:t>
            </a:r>
          </a:p>
        </p:txBody>
      </p:sp>
      <p:sp>
        <p:nvSpPr>
          <p:cNvPr id="13" name="Ellipse 28">
            <a:extLst>
              <a:ext uri="{FF2B5EF4-FFF2-40B4-BE49-F238E27FC236}">
                <a16:creationId xmlns:a16="http://schemas.microsoft.com/office/drawing/2014/main" id="{42383DAD-243F-4244-9C1B-9A08ABC07170}"/>
              </a:ext>
            </a:extLst>
          </p:cNvPr>
          <p:cNvSpPr/>
          <p:nvPr/>
        </p:nvSpPr>
        <p:spPr>
          <a:xfrm>
            <a:off x="5595625" y="4135858"/>
            <a:ext cx="415102" cy="4151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  <a:latin typeface="+mj-lt"/>
              </a:rPr>
              <a:t>08</a:t>
            </a:r>
          </a:p>
        </p:txBody>
      </p:sp>
      <p:sp>
        <p:nvSpPr>
          <p:cNvPr id="14" name="Textfeld 29">
            <a:extLst>
              <a:ext uri="{FF2B5EF4-FFF2-40B4-BE49-F238E27FC236}">
                <a16:creationId xmlns:a16="http://schemas.microsoft.com/office/drawing/2014/main" id="{31E9F3A0-088B-C042-B24C-C0F3BFC8D18E}"/>
              </a:ext>
            </a:extLst>
          </p:cNvPr>
          <p:cNvSpPr txBox="1"/>
          <p:nvPr/>
        </p:nvSpPr>
        <p:spPr>
          <a:xfrm>
            <a:off x="4720067" y="5097892"/>
            <a:ext cx="32909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Wide Replication (</a:t>
            </a: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Pesaran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2003)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Statistical Replication (</a:t>
            </a: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Hamermesh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2007)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Reproduction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/</a:t>
            </a: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Reanalysis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(Clemens 2015)</a:t>
            </a:r>
          </a:p>
        </p:txBody>
      </p:sp>
      <p:sp>
        <p:nvSpPr>
          <p:cNvPr id="15" name="Shape 610">
            <a:extLst>
              <a:ext uri="{FF2B5EF4-FFF2-40B4-BE49-F238E27FC236}">
                <a16:creationId xmlns:a16="http://schemas.microsoft.com/office/drawing/2014/main" id="{25628DCA-B093-BD42-99CF-ED182C239EA3}"/>
              </a:ext>
            </a:extLst>
          </p:cNvPr>
          <p:cNvSpPr/>
          <p:nvPr/>
        </p:nvSpPr>
        <p:spPr>
          <a:xfrm>
            <a:off x="9377004" y="4603112"/>
            <a:ext cx="2166218" cy="400091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1501" b="1" dirty="0" err="1">
                <a:latin typeface="Montserrat" panose="00000500000000000000" pitchFamily="50" charset="0"/>
                <a:ea typeface="Roboto"/>
                <a:cs typeface="Roboto"/>
                <a:sym typeface="Roboto"/>
              </a:rPr>
              <a:t>Generalizability</a:t>
            </a:r>
            <a:endParaRPr lang="id-ID" sz="1501" b="1" dirty="0">
              <a:latin typeface="Montserrat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6" name="Textfeld 29">
            <a:extLst>
              <a:ext uri="{FF2B5EF4-FFF2-40B4-BE49-F238E27FC236}">
                <a16:creationId xmlns:a16="http://schemas.microsoft.com/office/drawing/2014/main" id="{F74C0FED-F43E-664C-AD70-346213A2FBB0}"/>
              </a:ext>
            </a:extLst>
          </p:cNvPr>
          <p:cNvSpPr txBox="1"/>
          <p:nvPr/>
        </p:nvSpPr>
        <p:spPr>
          <a:xfrm>
            <a:off x="8677339" y="5133472"/>
            <a:ext cx="32909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Wider Replication (</a:t>
            </a: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Pesaran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2003)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Scientific Replication (</a:t>
            </a: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Hamermesh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2007)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Reanalysis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/</a:t>
            </a: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Robustness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(Clemens 2015)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53D58C-613D-D243-A9B2-88AE15222990}"/>
              </a:ext>
            </a:extLst>
          </p:cNvPr>
          <p:cNvCxnSpPr>
            <a:cxnSpLocks/>
          </p:cNvCxnSpPr>
          <p:nvPr/>
        </p:nvCxnSpPr>
        <p:spPr>
          <a:xfrm>
            <a:off x="9033933" y="3437467"/>
            <a:ext cx="1218629" cy="626533"/>
          </a:xfrm>
          <a:prstGeom prst="straightConnector1">
            <a:avLst/>
          </a:prstGeom>
          <a:ln w="8572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02866" y="2454198"/>
          <a:ext cx="6525387" cy="11125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21534">
                  <a:extLst>
                    <a:ext uri="{9D8B030D-6E8A-4147-A177-3AD203B41FA5}">
                      <a16:colId xmlns:a16="http://schemas.microsoft.com/office/drawing/2014/main" val="3059663525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997961929"/>
                    </a:ext>
                  </a:extLst>
                </a:gridCol>
                <a:gridCol w="1629535">
                  <a:extLst>
                    <a:ext uri="{9D8B030D-6E8A-4147-A177-3AD203B41FA5}">
                      <a16:colId xmlns:a16="http://schemas.microsoft.com/office/drawing/2014/main" val="2093557392"/>
                    </a:ext>
                  </a:extLst>
                </a:gridCol>
                <a:gridCol w="1699518">
                  <a:extLst>
                    <a:ext uri="{9D8B030D-6E8A-4147-A177-3AD203B41FA5}">
                      <a16:colId xmlns:a16="http://schemas.microsoft.com/office/drawing/2014/main" val="76743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Different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Different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Different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Different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47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or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methods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context 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8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7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8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Replication archives and Data (Code) Availability policies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Shared open source software</a:t>
            </a:r>
          </a:p>
          <a:p>
            <a:r>
              <a:rPr lang="en-US" dirty="0"/>
              <a:t>Better public-use and shared confidential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971" y="4518735"/>
            <a:ext cx="1673510" cy="1953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545" y="3916362"/>
            <a:ext cx="1704975" cy="66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032" y="4752420"/>
            <a:ext cx="3228975" cy="981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036" y="3270528"/>
            <a:ext cx="2743200" cy="1047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3007" y="4402932"/>
            <a:ext cx="27051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2370" y="3503852"/>
            <a:ext cx="1695450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49" y="3445644"/>
            <a:ext cx="2891980" cy="11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Data citations and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/>
              <a:t>What is </a:t>
            </a:r>
            <a:r>
              <a:rPr lang="en-US" sz="4000" b="1" dirty="0"/>
              <a:t>FAIR</a:t>
            </a:r>
            <a:r>
              <a:rPr lang="en-US" sz="4000" dirty="0"/>
              <a:t>?</a:t>
            </a:r>
          </a:p>
          <a:p>
            <a:pPr lvl="1"/>
            <a:r>
              <a:rPr lang="en-US" sz="4800" b="1" dirty="0"/>
              <a:t>F</a:t>
            </a:r>
            <a:r>
              <a:rPr lang="en-US" sz="4000" dirty="0"/>
              <a:t>indable, </a:t>
            </a:r>
          </a:p>
          <a:p>
            <a:pPr lvl="1"/>
            <a:r>
              <a:rPr lang="en-US" sz="4800" b="1" dirty="0"/>
              <a:t>A</a:t>
            </a:r>
            <a:r>
              <a:rPr lang="en-US" sz="4000" dirty="0"/>
              <a:t>ccessible, </a:t>
            </a:r>
          </a:p>
          <a:p>
            <a:pPr lvl="1"/>
            <a:r>
              <a:rPr lang="en-US" sz="4800" b="1" dirty="0"/>
              <a:t>I</a:t>
            </a:r>
            <a:r>
              <a:rPr lang="en-US" sz="4000" dirty="0"/>
              <a:t>nteroperable, and </a:t>
            </a:r>
          </a:p>
          <a:p>
            <a:pPr lvl="1"/>
            <a:r>
              <a:rPr lang="en-US" sz="4800" b="1" dirty="0"/>
              <a:t>R</a:t>
            </a:r>
            <a:r>
              <a:rPr lang="en-US" sz="4000" dirty="0"/>
              <a:t>e-usable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94" y="1690688"/>
            <a:ext cx="34385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Starts with Data 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Citation Principles</a:t>
            </a:r>
          </a:p>
          <a:p>
            <a:r>
              <a:rPr lang="en-US" dirty="0"/>
              <a:t>Image of a standard data citation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60" y="456045"/>
            <a:ext cx="5810549" cy="6782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47" y="2201142"/>
            <a:ext cx="1591056" cy="104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8508" y="5971629"/>
            <a:ext cx="3902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Data Citation Synthesis Group: Joint Declaration of Data Citation Principles.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</a:rPr>
              <a:t>Martone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 M. (ed.) San Diego CA: FORCE11; 2014 [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hlinkClick r:id="rId4"/>
              </a:rPr>
              <a:t>https://www.force11.org/group/joint-declaration-data-citation-principles-final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2337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data principles rely on metadata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5180" y="1331625"/>
            <a:ext cx="6627760" cy="59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46957"/>
            <a:ext cx="7315200" cy="296728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2329" y="130629"/>
            <a:ext cx="7339692" cy="746215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322" y="3600450"/>
            <a:ext cx="8677275" cy="114300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322" y="788194"/>
            <a:ext cx="8877300" cy="196215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322" y="5431291"/>
            <a:ext cx="8448675" cy="1057275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1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1723-C60E-8D4D-9238-46A2E500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Principles and Practices for a Federal Statistical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684D9-8BCB-7F43-8437-5A5800C7E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Principle 2</a:t>
            </a:r>
            <a:r>
              <a:rPr lang="en-US" sz="4000" dirty="0"/>
              <a:t>: </a:t>
            </a:r>
            <a:r>
              <a:rPr lang="en-US" sz="4000" i="1" u="sng" dirty="0"/>
              <a:t>Credibility among Data Users</a:t>
            </a:r>
          </a:p>
          <a:p>
            <a:pPr marL="0" indent="0" algn="ctr">
              <a:buNone/>
            </a:pPr>
            <a:r>
              <a:rPr lang="en-US" sz="4000" dirty="0"/>
              <a:t>A federal statistical agency must have credibility with those who use its data and information.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Source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46957"/>
            <a:ext cx="7315200" cy="296728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2329" y="130629"/>
            <a:ext cx="7339692" cy="746215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40" y="2657188"/>
            <a:ext cx="8560240" cy="148597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46957"/>
            <a:ext cx="7315200" cy="296728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2329" y="130629"/>
            <a:ext cx="7339692" cy="746215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86" y="2215170"/>
            <a:ext cx="11125772" cy="2819545"/>
          </a:xfrm>
          <a:prstGeom prst="rect">
            <a:avLst/>
          </a:prstGeom>
          <a:effectLst>
            <a:outerShdw blurRad="50800" dist="469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4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and findability relies on metadata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268" y="1690688"/>
            <a:ext cx="11532732" cy="55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efforts at the AEA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Pre-emptively improve code archives</a:t>
            </a:r>
          </a:p>
          <a:p>
            <a:pPr lvl="1"/>
            <a:r>
              <a:rPr lang="en-US" sz="2800" dirty="0"/>
              <a:t>By conducting reproducibility checks </a:t>
            </a:r>
            <a:r>
              <a:rPr lang="en-US" sz="2000" dirty="0"/>
              <a:t>when we can</a:t>
            </a:r>
            <a:endParaRPr lang="en-US" sz="2800" dirty="0"/>
          </a:p>
          <a:p>
            <a:pPr lvl="1"/>
            <a:r>
              <a:rPr lang="en-US" sz="2800" dirty="0"/>
              <a:t>By working with groups that conduct reproducibility checks </a:t>
            </a:r>
            <a:br>
              <a:rPr lang="en-US" sz="2800" dirty="0"/>
            </a:br>
            <a:r>
              <a:rPr lang="en-US" sz="2000" dirty="0"/>
              <a:t>when we cannot</a:t>
            </a:r>
            <a:endParaRPr lang="en-US" sz="2800" dirty="0"/>
          </a:p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Better archives</a:t>
            </a:r>
          </a:p>
          <a:p>
            <a:pPr lvl="1"/>
            <a:r>
              <a:rPr lang="en-US" sz="2800" dirty="0"/>
              <a:t>Greater transparency of the code and data archives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Better provenance tracking</a:t>
            </a:r>
          </a:p>
          <a:p>
            <a:pPr lvl="2"/>
            <a:r>
              <a:rPr lang="en-US" sz="2400" dirty="0"/>
              <a:t>Leave code where it is when appropriate</a:t>
            </a:r>
          </a:p>
          <a:p>
            <a:pPr lvl="2"/>
            <a:r>
              <a:rPr lang="en-US" sz="2400" dirty="0"/>
              <a:t>Leave data where it is almost always</a:t>
            </a:r>
          </a:p>
          <a:p>
            <a:pPr lvl="2"/>
            <a:r>
              <a:rPr lang="en-US" sz="2400" dirty="0"/>
              <a:t>Display that information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4291846"/>
            <a:ext cx="9601940" cy="17538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Starts with Data 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Citation Principles</a:t>
            </a:r>
          </a:p>
          <a:p>
            <a:r>
              <a:rPr lang="en-US" dirty="0"/>
              <a:t>Image of a standard data citation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60" y="456045"/>
            <a:ext cx="5810549" cy="6782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47" y="2201142"/>
            <a:ext cx="1591056" cy="104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939" y="3533795"/>
            <a:ext cx="10153650" cy="1190625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088508" y="5971629"/>
            <a:ext cx="3902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Data Citation Synthesis Group: Joint Declaration of Data Citation Principles.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</a:rPr>
              <a:t>Martone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 M. (ed.) San Diego CA: FORCE11; 2014 [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hlinkClick r:id="rId5"/>
              </a:rPr>
              <a:t>https://www.force11.org/group/joint-declaration-data-citation-principles-final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3617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in Official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3732-6DF4-1541-9E69-CA7061DB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 Official Statistics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BE083-6FA4-C04E-9016-6F7959378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Trusted archives: none</a:t>
            </a:r>
          </a:p>
          <a:p>
            <a:r>
              <a:rPr lang="en-US" dirty="0"/>
              <a:t>Reliable versioning of output data: </a:t>
            </a:r>
          </a:p>
          <a:p>
            <a:pPr lvl="1"/>
            <a:r>
              <a:rPr lang="en-US" dirty="0"/>
              <a:t>Good example: BEA</a:t>
            </a:r>
          </a:p>
          <a:p>
            <a:pPr lvl="1"/>
            <a:r>
              <a:rPr lang="en-US" dirty="0"/>
              <a:t>Counter example: BLS (great accessibility, poor versioning)</a:t>
            </a:r>
          </a:p>
          <a:p>
            <a:r>
              <a:rPr lang="en-US" dirty="0"/>
              <a:t>Availability of computing instructions</a:t>
            </a:r>
          </a:p>
          <a:p>
            <a:pPr lvl="1"/>
            <a:r>
              <a:rPr lang="en-US" dirty="0"/>
              <a:t>Good example: BLS (CPS, </a:t>
            </a:r>
            <a:r>
              <a:rPr lang="en-US" dirty="0" smtClean="0"/>
              <a:t>unemployment, inflation rate)</a:t>
            </a:r>
            <a:endParaRPr lang="en-US" dirty="0"/>
          </a:p>
          <a:p>
            <a:pPr lvl="1"/>
            <a:r>
              <a:rPr lang="en-US" dirty="0"/>
              <a:t>Counter example: </a:t>
            </a:r>
            <a:r>
              <a:rPr lang="en-US" dirty="0" smtClean="0"/>
              <a:t>much else</a:t>
            </a:r>
            <a:endParaRPr lang="en-US" dirty="0"/>
          </a:p>
          <a:p>
            <a:r>
              <a:rPr lang="en-US" dirty="0"/>
              <a:t>Transparency of disclosure avoidance</a:t>
            </a:r>
          </a:p>
          <a:p>
            <a:pPr lvl="1"/>
            <a:r>
              <a:rPr lang="en-US" dirty="0"/>
              <a:t>Good example: Census 2020, but also CPS</a:t>
            </a:r>
          </a:p>
          <a:p>
            <a:pPr lvl="1"/>
            <a:r>
              <a:rPr lang="en-US" dirty="0"/>
              <a:t>Bad example: almost everything 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“trusted” archive?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A </a:t>
            </a:r>
            <a:r>
              <a:rPr lang="en-US" sz="3200" b="1" dirty="0">
                <a:solidFill>
                  <a:schemeClr val="accent2"/>
                </a:solidFill>
              </a:rPr>
              <a:t>reliable digital repository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is one whose mission is to provide </a:t>
            </a:r>
            <a:r>
              <a:rPr lang="en-US" sz="3200" b="1" dirty="0">
                <a:solidFill>
                  <a:schemeClr val="accent2"/>
                </a:solidFill>
              </a:rPr>
              <a:t>long-term access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to managed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digital resources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; that accepts responsibility for the long-term maintenance of digital resources </a:t>
            </a:r>
            <a:r>
              <a:rPr lang="en-US" sz="3200" b="1" dirty="0">
                <a:solidFill>
                  <a:schemeClr val="accent2"/>
                </a:solidFill>
              </a:rPr>
              <a:t>on </a:t>
            </a:r>
            <a:r>
              <a:rPr lang="en-US" sz="3200" b="1" dirty="0" smtClean="0">
                <a:solidFill>
                  <a:schemeClr val="accent2"/>
                </a:solidFill>
              </a:rPr>
              <a:t>behalf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its depositors and </a:t>
            </a:r>
            <a:r>
              <a:rPr lang="en-US" sz="3000" b="1" dirty="0">
                <a:solidFill>
                  <a:schemeClr val="accent2"/>
                </a:solidFill>
              </a:rPr>
              <a:t>for the benefit of current and </a:t>
            </a:r>
            <a:r>
              <a:rPr lang="en-US" sz="3000" b="1" i="1" u="sng" dirty="0">
                <a:solidFill>
                  <a:schemeClr val="accent2"/>
                </a:solidFill>
              </a:rPr>
              <a:t>future</a:t>
            </a:r>
            <a:r>
              <a:rPr lang="en-US" sz="3000" b="1" dirty="0">
                <a:solidFill>
                  <a:schemeClr val="accent2"/>
                </a:solidFill>
              </a:rPr>
              <a:t> users</a:t>
            </a:r>
            <a:r>
              <a:rPr lang="en-US" dirty="0"/>
              <a:t>; </a:t>
            </a:r>
            <a:r>
              <a:rPr lang="en-US" dirty="0" smtClean="0"/>
              <a:t>[…]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that establishes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methodologies for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system evaluation that meet</a:t>
            </a:r>
            <a:r>
              <a:rPr lang="en-US" dirty="0"/>
              <a:t> </a:t>
            </a:r>
            <a:r>
              <a:rPr lang="en-US" sz="3200" b="1" dirty="0">
                <a:solidFill>
                  <a:schemeClr val="accent2"/>
                </a:solidFill>
              </a:rPr>
              <a:t>community expectations of trustworthiness</a:t>
            </a:r>
            <a:r>
              <a:rPr lang="en-US" dirty="0"/>
              <a:t>;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that can be </a:t>
            </a:r>
            <a:r>
              <a:rPr lang="en-US" sz="3200" b="1" dirty="0" smtClean="0">
                <a:solidFill>
                  <a:schemeClr val="accent2"/>
                </a:solidFill>
              </a:rPr>
              <a:t>depended upon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to carry out its long-term responsibilities to depositors and users openly and explicitly;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and whose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policies, practices, and performance can be audited and measured</a:t>
            </a:r>
            <a:r>
              <a:rPr lang="en-US" dirty="0" smtClean="0"/>
              <a:t>.”</a:t>
            </a:r>
          </a:p>
          <a:p>
            <a:pPr marL="0" indent="0" algn="r">
              <a:buNone/>
            </a:pPr>
            <a:r>
              <a:rPr lang="en-US" sz="1600" dirty="0" smtClean="0">
                <a:hlinkClick r:id="rId2"/>
              </a:rPr>
              <a:t>source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49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“trusted” archive?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Various definitions, certifications, criteria: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CoreTrustSeal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doi.org/10.5281/zenodo.3638211</a:t>
            </a:r>
            <a:r>
              <a:rPr lang="en-US" sz="2000" dirty="0" smtClean="0"/>
              <a:t>) </a:t>
            </a:r>
          </a:p>
          <a:p>
            <a:endParaRPr lang="en-US" dirty="0" smtClean="0"/>
          </a:p>
          <a:p>
            <a:r>
              <a:rPr lang="en-US" dirty="0"/>
              <a:t>Trusted Repositories Audit &amp; Certification (TRAC), </a:t>
            </a:r>
            <a:r>
              <a:rPr lang="en-US" sz="2000" dirty="0"/>
              <a:t>(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www.crl.edu/PDF/trac.pdf</a:t>
            </a:r>
            <a:r>
              <a:rPr lang="en-US" sz="2000" dirty="0" smtClean="0"/>
              <a:t>)  </a:t>
            </a:r>
            <a:endParaRPr lang="en-US" dirty="0" smtClean="0"/>
          </a:p>
          <a:p>
            <a:pPr lvl="2"/>
            <a:r>
              <a:rPr lang="en-US" dirty="0" smtClean="0"/>
              <a:t>includes many research libraries as well as US National Archives (NARA)</a:t>
            </a:r>
          </a:p>
          <a:p>
            <a:r>
              <a:rPr lang="en-US" dirty="0" smtClean="0"/>
              <a:t>See also </a:t>
            </a:r>
            <a:r>
              <a:rPr lang="en-US" dirty="0" err="1" smtClean="0">
                <a:hlinkClick r:id="rId4"/>
              </a:rPr>
              <a:t>DataScience@NIH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8176-712B-364B-AC63-31E53CDD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Audiences of Credible Official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8015-DD06-0A4A-ADFB-736BD1EAE0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Audience 1:</a:t>
            </a:r>
          </a:p>
          <a:p>
            <a:r>
              <a:rPr lang="en-US" dirty="0"/>
              <a:t>General public</a:t>
            </a:r>
          </a:p>
          <a:p>
            <a:r>
              <a:rPr lang="en-US" dirty="0"/>
              <a:t>Policymakers</a:t>
            </a:r>
          </a:p>
          <a:p>
            <a:pPr lvl="1"/>
            <a:r>
              <a:rPr lang="en-US" dirty="0"/>
              <a:t>Federal</a:t>
            </a:r>
          </a:p>
          <a:p>
            <a:pPr lvl="1"/>
            <a:r>
              <a:rPr lang="en-US" dirty="0"/>
              <a:t>Sub-national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60791-4384-D648-BE8B-E9C438E9A1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Audience 2</a:t>
            </a:r>
          </a:p>
          <a:p>
            <a:r>
              <a:rPr lang="en-US" dirty="0"/>
              <a:t>Researchers</a:t>
            </a:r>
          </a:p>
          <a:p>
            <a:pPr lvl="1"/>
            <a:r>
              <a:rPr lang="en-US" dirty="0"/>
              <a:t>Not just academic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“trusted” archive?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Transparency, long-term preservation, access,…</a:t>
            </a:r>
          </a:p>
          <a:p>
            <a:r>
              <a:rPr lang="en-US" dirty="0" smtClean="0"/>
              <a:t>Includes </a:t>
            </a:r>
            <a:r>
              <a:rPr lang="en-US" b="1" dirty="0" smtClean="0"/>
              <a:t>documentation</a:t>
            </a:r>
            <a:r>
              <a:rPr lang="en-US" dirty="0" smtClean="0"/>
              <a:t> of these processes</a:t>
            </a:r>
          </a:p>
          <a:p>
            <a:r>
              <a:rPr lang="en-US" dirty="0" smtClean="0"/>
              <a:t>Includes </a:t>
            </a:r>
            <a:r>
              <a:rPr lang="en-US" b="1" dirty="0" smtClean="0"/>
              <a:t>version control </a:t>
            </a:r>
            <a:r>
              <a:rPr lang="en-US" dirty="0" smtClean="0"/>
              <a:t>strategy</a:t>
            </a:r>
          </a:p>
          <a:p>
            <a:r>
              <a:rPr lang="en-US" dirty="0" smtClean="0"/>
              <a:t>Includes </a:t>
            </a:r>
            <a:r>
              <a:rPr lang="en-US" b="1" dirty="0" smtClean="0"/>
              <a:t>maintenance of persistent identifiers</a:t>
            </a:r>
            <a:endParaRPr lang="en-US" dirty="0" smtClean="0"/>
          </a:p>
          <a:p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These are only starting to emerge </a:t>
            </a:r>
            <a:br>
              <a:rPr lang="en-US" b="1" dirty="0" smtClean="0"/>
            </a:br>
            <a:r>
              <a:rPr lang="en-US" b="1" dirty="0" smtClean="0"/>
              <a:t>amongst statistical agencies in the US!</a:t>
            </a:r>
          </a:p>
        </p:txBody>
      </p:sp>
    </p:spTree>
    <p:extLst>
      <p:ext uri="{BB962C8B-B14F-4D97-AF65-F5344CB8AC3E}">
        <p14:creationId xmlns:p14="http://schemas.microsoft.com/office/powerpoint/2010/main" val="20983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versioning of output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versioning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Ability to access data as it was when it was released</a:t>
            </a:r>
          </a:p>
          <a:p>
            <a:pPr lvl="1"/>
            <a:r>
              <a:rPr lang="en-US" dirty="0" smtClean="0"/>
              <a:t>Might be a single file</a:t>
            </a:r>
          </a:p>
          <a:p>
            <a:pPr lvl="1"/>
            <a:r>
              <a:rPr lang="en-US" dirty="0" smtClean="0"/>
              <a:t>Might be an indicator of any revisions of a data item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BEA release </a:t>
            </a:r>
            <a:r>
              <a:rPr lang="en-US" b="1" i="1" u="sng" dirty="0" smtClean="0"/>
              <a:t>schedule</a:t>
            </a:r>
          </a:p>
          <a:p>
            <a:pPr lvl="1"/>
            <a:r>
              <a:rPr lang="en-US" dirty="0" smtClean="0"/>
              <a:t>BLS release </a:t>
            </a:r>
            <a:r>
              <a:rPr lang="en-US" b="1" i="1" u="sng" dirty="0" smtClean="0"/>
              <a:t>schedule</a:t>
            </a:r>
            <a:endParaRPr lang="en-US" b="1" i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8721" y="479147"/>
            <a:ext cx="5142103" cy="5697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921" y="2906275"/>
            <a:ext cx="4821691" cy="368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versioning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Ability to access data as it was when it was released</a:t>
            </a:r>
          </a:p>
          <a:p>
            <a:pPr lvl="1"/>
            <a:r>
              <a:rPr lang="en-US" dirty="0" smtClean="0"/>
              <a:t>Might be a single file</a:t>
            </a:r>
          </a:p>
          <a:p>
            <a:pPr lvl="1"/>
            <a:r>
              <a:rPr lang="en-US" dirty="0" smtClean="0"/>
              <a:t>Might be an indicator of any revisions of a data item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BEA release </a:t>
            </a:r>
            <a:r>
              <a:rPr lang="en-US" b="1" i="1" u="sng" dirty="0" smtClean="0"/>
              <a:t>files</a:t>
            </a:r>
            <a:r>
              <a:rPr lang="en-US" dirty="0" smtClean="0"/>
              <a:t>: one </a:t>
            </a:r>
            <a:r>
              <a:rPr lang="en-US" u="sng" dirty="0" smtClean="0"/>
              <a:t>per release</a:t>
            </a:r>
            <a:endParaRPr lang="en-US" b="1" i="1" u="sng" dirty="0" smtClean="0"/>
          </a:p>
          <a:p>
            <a:pPr lvl="1"/>
            <a:r>
              <a:rPr lang="en-US" dirty="0" smtClean="0"/>
              <a:t>BLS release </a:t>
            </a:r>
            <a:r>
              <a:rPr lang="en-US" b="1" i="1" u="sng" dirty="0" smtClean="0"/>
              <a:t>files</a:t>
            </a:r>
            <a:r>
              <a:rPr lang="en-US" dirty="0" smtClean="0"/>
              <a:t>: one </a:t>
            </a:r>
            <a:r>
              <a:rPr lang="en-US" u="sng" dirty="0" smtClean="0"/>
              <a:t>continually</a:t>
            </a:r>
            <a:r>
              <a:rPr lang="en-US" dirty="0" smtClean="0"/>
              <a:t> updated, no (systematic) versioning</a:t>
            </a:r>
            <a:endParaRPr lang="en-US" b="1" i="1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993400"/>
            <a:ext cx="5181600" cy="160757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62" y="4770664"/>
            <a:ext cx="4257675" cy="12192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107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versioning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Ability to access data as it was when it was released</a:t>
            </a:r>
          </a:p>
          <a:p>
            <a:pPr lvl="1"/>
            <a:r>
              <a:rPr lang="en-US" dirty="0" smtClean="0"/>
              <a:t>Might be a single file</a:t>
            </a:r>
          </a:p>
          <a:p>
            <a:pPr lvl="1"/>
            <a:r>
              <a:rPr lang="en-US" dirty="0" smtClean="0"/>
              <a:t>Might be an indicator of any revisions of a data item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BEA release </a:t>
            </a:r>
            <a:r>
              <a:rPr lang="en-US" b="1" i="1" u="sng" dirty="0" smtClean="0"/>
              <a:t>files</a:t>
            </a:r>
            <a:r>
              <a:rPr lang="en-US" dirty="0" smtClean="0"/>
              <a:t>: one </a:t>
            </a:r>
            <a:r>
              <a:rPr lang="en-US" u="sng" dirty="0" smtClean="0"/>
              <a:t>per release</a:t>
            </a:r>
            <a:endParaRPr lang="en-US" b="1" i="1" u="sng" dirty="0" smtClean="0"/>
          </a:p>
          <a:p>
            <a:pPr lvl="1"/>
            <a:r>
              <a:rPr lang="en-US" dirty="0" smtClean="0"/>
              <a:t>BLS release </a:t>
            </a:r>
            <a:r>
              <a:rPr lang="en-US" b="1" i="1" u="sng" dirty="0" smtClean="0"/>
              <a:t>files</a:t>
            </a:r>
            <a:r>
              <a:rPr lang="en-US" dirty="0" smtClean="0"/>
              <a:t>: one </a:t>
            </a:r>
            <a:r>
              <a:rPr lang="en-US" u="sng" dirty="0" smtClean="0"/>
              <a:t>continually</a:t>
            </a:r>
            <a:r>
              <a:rPr lang="en-US" dirty="0" smtClean="0"/>
              <a:t> updated, no (systematic) versioning</a:t>
            </a:r>
            <a:endParaRPr lang="en-US" b="1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162" y="4770664"/>
            <a:ext cx="4257675" cy="12192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743994"/>
            <a:ext cx="5067300" cy="12573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106886" y="3690257"/>
            <a:ext cx="5135335" cy="3110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8001000" y="4054134"/>
            <a:ext cx="1649186" cy="716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instructions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Case study: Measurement of unemployment (BLS)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6357" y="1312281"/>
            <a:ext cx="5181600" cy="3124681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507" y="3126732"/>
            <a:ext cx="6787923" cy="1894304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24589" y="4571899"/>
            <a:ext cx="4261757" cy="169277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According to usual practice, the data from the household survey are </a:t>
            </a:r>
            <a:r>
              <a:rPr lang="en-US" sz="2400" b="1" i="1" u="sng" dirty="0">
                <a:solidFill>
                  <a:schemeClr val="accent2"/>
                </a:solidFill>
              </a:rPr>
              <a:t>accepted as recorded</a:t>
            </a:r>
            <a:r>
              <a:rPr lang="en-US" sz="2000" b="1" dirty="0"/>
              <a:t>. To maintain data integrity, no ad hoc actions are taken to reassign survey responses. </a:t>
            </a:r>
          </a:p>
        </p:txBody>
      </p:sp>
    </p:spTree>
    <p:extLst>
      <p:ext uri="{BB962C8B-B14F-4D97-AF65-F5344CB8AC3E}">
        <p14:creationId xmlns:p14="http://schemas.microsoft.com/office/powerpoint/2010/main" val="11104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can be hard…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90813"/>
            <a:ext cx="5181600" cy="242096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229351" y="1406285"/>
            <a:ext cx="5350326" cy="2769055"/>
            <a:chOff x="3306536" y="1699533"/>
            <a:chExt cx="6174919" cy="3380015"/>
          </a:xfrm>
        </p:grpSpPr>
        <p:sp>
          <p:nvSpPr>
            <p:cNvPr id="9" name="Rectangle 8"/>
            <p:cNvSpPr/>
            <p:nvPr/>
          </p:nvSpPr>
          <p:spPr>
            <a:xfrm>
              <a:off x="3306536" y="1699533"/>
              <a:ext cx="6174919" cy="33800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552" y="2698298"/>
              <a:ext cx="6057900" cy="238125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3038" y="1883105"/>
              <a:ext cx="2933700" cy="86677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233" y="3488163"/>
            <a:ext cx="4252179" cy="3010817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073978" y="5917289"/>
            <a:ext cx="2628900" cy="3683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instructions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Case study: Measurement of consumer price index (CPI)</a:t>
            </a:r>
            <a:endParaRPr lang="en-US" b="1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06042"/>
            <a:ext cx="5181600" cy="3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instructions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Case study: Measurement of consumer price index (CPI)</a:t>
            </a:r>
          </a:p>
          <a:p>
            <a:r>
              <a:rPr lang="en-US" dirty="0" smtClean="0"/>
              <a:t>Allows for researchers to replicate and investigate 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06042"/>
            <a:ext cx="5181600" cy="3390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3132364"/>
            <a:ext cx="4279446" cy="3111273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15" y="3776663"/>
            <a:ext cx="4188985" cy="24003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139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DE8292-C845-544F-AEDC-A119B5A2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setup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94A7D6-E394-3444-B176-3FA9535BB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480" y="1902166"/>
            <a:ext cx="6591300" cy="416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F7E595-6542-8B4A-B927-2093002E8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780" y="1690688"/>
            <a:ext cx="36322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Case study: </a:t>
            </a:r>
            <a:r>
              <a:rPr lang="en-US" b="1" dirty="0" err="1" smtClean="0"/>
              <a:t>Topcoding</a:t>
            </a:r>
            <a:r>
              <a:rPr lang="en-US" b="1" dirty="0" smtClean="0"/>
              <a:t> in CPS </a:t>
            </a:r>
            <a:r>
              <a:rPr lang="en-US" sz="1800" dirty="0" smtClean="0">
                <a:hlinkClick r:id="rId2"/>
              </a:rPr>
              <a:t>(Larrimore, </a:t>
            </a:r>
            <a:r>
              <a:rPr lang="en-US" sz="1800" dirty="0" err="1" smtClean="0">
                <a:hlinkClick r:id="rId2"/>
              </a:rPr>
              <a:t>Burkhauser</a:t>
            </a:r>
            <a:r>
              <a:rPr lang="en-US" sz="1800" dirty="0" smtClean="0">
                <a:hlinkClick r:id="rId2"/>
              </a:rPr>
              <a:t>, Feng, </a:t>
            </a:r>
            <a:r>
              <a:rPr lang="en-US" sz="1800" dirty="0" err="1" smtClean="0">
                <a:hlinkClick r:id="rId2"/>
              </a:rPr>
              <a:t>Zayatz</a:t>
            </a:r>
            <a:r>
              <a:rPr lang="en-US" sz="1800" dirty="0" smtClean="0">
                <a:hlinkClick r:id="rId2"/>
              </a:rPr>
              <a:t>, 2008)</a:t>
            </a:r>
            <a:endParaRPr lang="en-US" sz="1800" dirty="0" smtClean="0"/>
          </a:p>
          <a:p>
            <a:r>
              <a:rPr lang="en-US" dirty="0" err="1" smtClean="0"/>
              <a:t>Topcoding</a:t>
            </a:r>
            <a:r>
              <a:rPr lang="en-US" dirty="0" smtClean="0"/>
              <a:t> affects trends in income inequality</a:t>
            </a:r>
          </a:p>
          <a:p>
            <a:r>
              <a:rPr lang="en-US" dirty="0" smtClean="0"/>
              <a:t>Ability to diagnose the problem</a:t>
            </a:r>
          </a:p>
          <a:p>
            <a:r>
              <a:rPr lang="en-US" dirty="0" smtClean="0"/>
              <a:t>(FSRDC) Ability to investigate and fix the problem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10665"/>
            <a:ext cx="5181600" cy="3981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315" y="3659411"/>
            <a:ext cx="4095750" cy="299652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8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Case study: </a:t>
            </a:r>
            <a:r>
              <a:rPr lang="en-US" b="1" dirty="0" err="1" smtClean="0"/>
              <a:t>Topcoding</a:t>
            </a:r>
            <a:r>
              <a:rPr lang="en-US" b="1" dirty="0" smtClean="0"/>
              <a:t> in CPS </a:t>
            </a:r>
            <a:r>
              <a:rPr lang="en-US" sz="1800" dirty="0" smtClean="0">
                <a:hlinkClick r:id="rId2"/>
              </a:rPr>
              <a:t>(Larrimore, </a:t>
            </a:r>
            <a:r>
              <a:rPr lang="en-US" sz="1800" dirty="0" err="1" smtClean="0">
                <a:hlinkClick r:id="rId2"/>
              </a:rPr>
              <a:t>Burkhauser</a:t>
            </a:r>
            <a:r>
              <a:rPr lang="en-US" sz="1800" dirty="0" smtClean="0">
                <a:hlinkClick r:id="rId2"/>
              </a:rPr>
              <a:t>, Feng, </a:t>
            </a:r>
            <a:r>
              <a:rPr lang="en-US" sz="1800" dirty="0" err="1" smtClean="0">
                <a:hlinkClick r:id="rId2"/>
              </a:rPr>
              <a:t>Zayatz</a:t>
            </a:r>
            <a:r>
              <a:rPr lang="en-US" sz="1800" dirty="0" smtClean="0">
                <a:hlinkClick r:id="rId2"/>
              </a:rPr>
              <a:t>, 2008)</a:t>
            </a:r>
            <a:endParaRPr lang="en-US" sz="1800" dirty="0" smtClean="0"/>
          </a:p>
          <a:p>
            <a:r>
              <a:rPr lang="en-US" dirty="0" err="1" smtClean="0"/>
              <a:t>Topcoding</a:t>
            </a:r>
            <a:r>
              <a:rPr lang="en-US" dirty="0" smtClean="0"/>
              <a:t> affects trends in income inequality</a:t>
            </a:r>
          </a:p>
          <a:p>
            <a:r>
              <a:rPr lang="en-US" dirty="0" smtClean="0"/>
              <a:t>Ability to diagnose the problem</a:t>
            </a:r>
          </a:p>
          <a:p>
            <a:r>
              <a:rPr lang="en-US" dirty="0" smtClean="0"/>
              <a:t>(FSRDC) Ability to investigate and fix the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Even here there are problems (versioning!)</a:t>
            </a:r>
          </a:p>
          <a:p>
            <a:r>
              <a:rPr lang="en-US" dirty="0" smtClean="0"/>
              <a:t>“… </a:t>
            </a:r>
            <a:r>
              <a:rPr lang="en-US" dirty="0"/>
              <a:t>even the internal March CPS data, which are not subject to top coding, have been censored to various degrees over </a:t>
            </a:r>
            <a:r>
              <a:rPr lang="en-US" dirty="0" smtClean="0"/>
              <a:t>time…”</a:t>
            </a:r>
          </a:p>
          <a:p>
            <a:r>
              <a:rPr lang="en-US" dirty="0" smtClean="0"/>
              <a:t>“… </a:t>
            </a:r>
            <a:r>
              <a:rPr lang="en-US" dirty="0"/>
              <a:t>the U.S. Census Bureau does not maintain any versions of the internal March CPS data that are not subject to this form of censoring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in disclosure avoidance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Case study: </a:t>
            </a:r>
            <a:r>
              <a:rPr lang="en-US" b="1" dirty="0" err="1" smtClean="0"/>
              <a:t>Topcoding</a:t>
            </a:r>
            <a:r>
              <a:rPr lang="en-US" b="1" dirty="0" smtClean="0"/>
              <a:t> in CPS </a:t>
            </a:r>
            <a:r>
              <a:rPr lang="en-US" sz="1800" dirty="0" smtClean="0">
                <a:hlinkClick r:id="rId2"/>
              </a:rPr>
              <a:t>(Larrimore, </a:t>
            </a:r>
            <a:r>
              <a:rPr lang="en-US" sz="1800" dirty="0" err="1" smtClean="0">
                <a:hlinkClick r:id="rId2"/>
              </a:rPr>
              <a:t>Burkhauser</a:t>
            </a:r>
            <a:r>
              <a:rPr lang="en-US" sz="1800" dirty="0" smtClean="0">
                <a:hlinkClick r:id="rId2"/>
              </a:rPr>
              <a:t>, Feng, </a:t>
            </a:r>
            <a:r>
              <a:rPr lang="en-US" sz="1800" dirty="0" err="1" smtClean="0">
                <a:hlinkClick r:id="rId2"/>
              </a:rPr>
              <a:t>Zayatz</a:t>
            </a:r>
            <a:r>
              <a:rPr lang="en-US" sz="1800" dirty="0" smtClean="0">
                <a:hlinkClick r:id="rId2"/>
              </a:rPr>
              <a:t>, 2008)</a:t>
            </a:r>
            <a:endParaRPr lang="en-US" sz="1800" dirty="0" smtClean="0"/>
          </a:p>
          <a:p>
            <a:r>
              <a:rPr lang="en-US" dirty="0" err="1" smtClean="0"/>
              <a:t>Topcoding</a:t>
            </a:r>
            <a:r>
              <a:rPr lang="en-US" dirty="0" smtClean="0"/>
              <a:t> affects trends in income inequality</a:t>
            </a:r>
          </a:p>
          <a:p>
            <a:r>
              <a:rPr lang="en-US" dirty="0" smtClean="0"/>
              <a:t>Ability to diagnose the problem</a:t>
            </a:r>
          </a:p>
          <a:p>
            <a:r>
              <a:rPr lang="en-US" dirty="0" smtClean="0"/>
              <a:t>(FSRDC) Ability to investigate and fix the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Even here there are problems (versioning!)</a:t>
            </a:r>
          </a:p>
          <a:p>
            <a:r>
              <a:rPr lang="en-US" dirty="0" smtClean="0"/>
              <a:t>“… </a:t>
            </a:r>
            <a:r>
              <a:rPr lang="en-US" dirty="0"/>
              <a:t>even the internal March CPS data, which are not subject to top coding, have been censored to various degrees over </a:t>
            </a:r>
            <a:r>
              <a:rPr lang="en-US" dirty="0" smtClean="0"/>
              <a:t>time…”</a:t>
            </a:r>
          </a:p>
          <a:p>
            <a:r>
              <a:rPr lang="en-US" dirty="0" smtClean="0"/>
              <a:t>“… </a:t>
            </a:r>
            <a:r>
              <a:rPr lang="en-US" dirty="0"/>
              <a:t>the U.S. Census Bureau does not maintain any versions of the internal March CPS data that are not subject to this form of censoring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690688"/>
            <a:ext cx="11062607" cy="44862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6243" y="2661557"/>
            <a:ext cx="7365547" cy="33547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Most of the U.S. Census Bureau procedures for creating cell means for </a:t>
            </a:r>
            <a:r>
              <a:rPr lang="en-US" sz="2400" b="1" dirty="0" err="1"/>
              <a:t>topcoded</a:t>
            </a:r>
            <a:r>
              <a:rPr lang="en-US" sz="2400" b="1" dirty="0"/>
              <a:t> values in the public use March CPS data can be found in the </a:t>
            </a:r>
            <a:r>
              <a:rPr lang="en-US" sz="2800" b="1" dirty="0">
                <a:solidFill>
                  <a:schemeClr val="accent6"/>
                </a:solidFill>
              </a:rPr>
              <a:t>2007 Current Population Survey Annual Demographic File Technical Documentation</a:t>
            </a:r>
            <a:r>
              <a:rPr lang="en-US" sz="2400" b="1" dirty="0"/>
              <a:t> [10], but in </a:t>
            </a:r>
            <a:r>
              <a:rPr lang="en-US" sz="2800" b="1" dirty="0">
                <a:solidFill>
                  <a:schemeClr val="accent2"/>
                </a:solidFill>
              </a:rPr>
              <a:t>some cases we learned about them via conversations with various U.S. Census Bureau employees</a:t>
            </a:r>
            <a:r>
              <a:rPr lang="en-US" sz="2400" b="1" dirty="0"/>
              <a:t> charged with creating the cell means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293" y="5748752"/>
            <a:ext cx="3552144" cy="6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disclosure avoidance in 2020 Decennial Census of Population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2"/>
              </a:rPr>
              <a:t>source</a:t>
            </a:r>
            <a:r>
              <a:rPr lang="en-US" sz="1600" dirty="0" smtClean="0"/>
              <a:t>)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3528" y="1825625"/>
            <a:ext cx="4418943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528" y="1251177"/>
            <a:ext cx="23050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disclosure avoidance in 2020 Decennial Census of Population</a:t>
            </a:r>
          </a:p>
          <a:p>
            <a:r>
              <a:rPr lang="en-US" dirty="0" smtClean="0"/>
              <a:t>Recent summary of CPS disclosure avoidance measures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2"/>
              </a:rPr>
              <a:t>source</a:t>
            </a:r>
            <a:r>
              <a:rPr lang="en-US" sz="1800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3020991"/>
            <a:ext cx="5181600" cy="1960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89" y="1211241"/>
            <a:ext cx="1390650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241" y="5116533"/>
            <a:ext cx="3990975" cy="74295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71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3732-6DF4-1541-9E69-CA7061DB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 Official Statistics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BE083-6FA4-C04E-9016-6F7959378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Trusted archives: </a:t>
            </a:r>
            <a:r>
              <a:rPr lang="en-US" sz="3200" b="1" dirty="0">
                <a:solidFill>
                  <a:schemeClr val="accent1"/>
                </a:solidFill>
              </a:rPr>
              <a:t>none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Reliable versioning</a:t>
            </a:r>
            <a:r>
              <a:rPr lang="en-US" dirty="0"/>
              <a:t> of output data: </a:t>
            </a:r>
          </a:p>
          <a:p>
            <a:pPr lvl="1"/>
            <a:r>
              <a:rPr lang="en-US" dirty="0"/>
              <a:t>Good example: BEA</a:t>
            </a:r>
          </a:p>
          <a:p>
            <a:pPr lvl="1"/>
            <a:r>
              <a:rPr lang="en-US" dirty="0"/>
              <a:t>Counter example: BLS (great accessibility, poor versioning</a:t>
            </a:r>
            <a:r>
              <a:rPr lang="en-US" dirty="0" smtClean="0"/>
              <a:t>)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No persistent identifiers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Availability of </a:t>
            </a:r>
            <a:r>
              <a:rPr lang="en-US" b="1" dirty="0">
                <a:solidFill>
                  <a:schemeClr val="accent1"/>
                </a:solidFill>
              </a:rPr>
              <a:t>computing instructions</a:t>
            </a:r>
          </a:p>
          <a:p>
            <a:pPr lvl="1"/>
            <a:r>
              <a:rPr lang="en-US" dirty="0"/>
              <a:t>Good example: BLS (CPS, </a:t>
            </a:r>
            <a:r>
              <a:rPr lang="en-US" dirty="0" smtClean="0"/>
              <a:t>unemployment, inflation rate)</a:t>
            </a:r>
            <a:endParaRPr lang="en-US" dirty="0"/>
          </a:p>
          <a:p>
            <a:pPr lvl="1"/>
            <a:r>
              <a:rPr lang="en-US" dirty="0"/>
              <a:t>Counter example: </a:t>
            </a:r>
            <a:r>
              <a:rPr lang="en-US" dirty="0" smtClean="0"/>
              <a:t>much else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Almost never code!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Transparency of disclosure avoidance</a:t>
            </a:r>
          </a:p>
          <a:p>
            <a:pPr lvl="1"/>
            <a:r>
              <a:rPr lang="en-US" dirty="0"/>
              <a:t>Good example: Census 2020, but also CPS</a:t>
            </a:r>
          </a:p>
          <a:p>
            <a:pPr lvl="1"/>
            <a:r>
              <a:rPr lang="en-US" dirty="0"/>
              <a:t>Bad example: </a:t>
            </a:r>
            <a:r>
              <a:rPr lang="en-US" dirty="0" smtClean="0"/>
              <a:t>much </a:t>
            </a:r>
            <a:r>
              <a:rPr lang="en-US" dirty="0"/>
              <a:t>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A93C-DD1C-5D4C-90DD-B82EB0BA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available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51292-2113-F843-AE77-FCCC28CBE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Documentation of methods</a:t>
            </a:r>
          </a:p>
          <a:p>
            <a:pPr lvl="1"/>
            <a:r>
              <a:rPr lang="en-US" dirty="0"/>
              <a:t>Standard for surveys (</a:t>
            </a:r>
            <a:r>
              <a:rPr lang="en-US" dirty="0" smtClean="0"/>
              <a:t>but often </a:t>
            </a:r>
            <a:r>
              <a:rPr lang="en-US" dirty="0"/>
              <a:t>not in a standard </a:t>
            </a:r>
            <a:r>
              <a:rPr lang="en-US" dirty="0" smtClean="0"/>
              <a:t>way)</a:t>
            </a:r>
            <a:endParaRPr lang="en-US" dirty="0"/>
          </a:p>
          <a:p>
            <a:pPr lvl="1"/>
            <a:r>
              <a:rPr lang="en-US" dirty="0"/>
              <a:t>Not standard for most non-survey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Standards available (DDI, SDMX, DCAT-US, etc.)</a:t>
            </a:r>
            <a:endParaRPr lang="en-US" dirty="0"/>
          </a:p>
          <a:p>
            <a:r>
              <a:rPr lang="en-US" dirty="0"/>
              <a:t>Code releases</a:t>
            </a:r>
          </a:p>
          <a:p>
            <a:pPr lvl="1"/>
            <a:r>
              <a:rPr lang="en-US" dirty="0"/>
              <a:t>Open source analogy</a:t>
            </a:r>
          </a:p>
          <a:p>
            <a:pPr lvl="2"/>
            <a:r>
              <a:rPr lang="en-US" dirty="0"/>
              <a:t>Consider encryption library SSL: widely used, open source. </a:t>
            </a:r>
            <a:endParaRPr lang="en-US" dirty="0" smtClean="0"/>
          </a:p>
          <a:p>
            <a:pPr lvl="2"/>
            <a:r>
              <a:rPr lang="en-US" dirty="0" smtClean="0"/>
              <a:t>Errors </a:t>
            </a:r>
            <a:r>
              <a:rPr lang="en-US" dirty="0"/>
              <a:t>are detected occasionally, not always by the authors</a:t>
            </a:r>
          </a:p>
          <a:p>
            <a:r>
              <a:rPr lang="en-US" dirty="0"/>
              <a:t>Access to data</a:t>
            </a:r>
          </a:p>
          <a:p>
            <a:pPr lvl="1"/>
            <a:r>
              <a:rPr lang="en-US" dirty="0"/>
              <a:t>Open Data is good, but also needs reliably versioned data</a:t>
            </a:r>
          </a:p>
          <a:p>
            <a:pPr lvl="1"/>
            <a:r>
              <a:rPr lang="en-US" dirty="0"/>
              <a:t>Tiered Access: </a:t>
            </a:r>
            <a:r>
              <a:rPr lang="en-US" dirty="0" smtClean="0"/>
              <a:t>Previous presentation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easy patches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data citations, permissions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32" y="1943782"/>
            <a:ext cx="10003528" cy="38508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58" y="3418114"/>
            <a:ext cx="9686925" cy="1638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54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02DE-5DA3-9E4B-90AC-11FA2451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Reproducibility and Official Statistics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B3688-D647-CF41-9627-FA829338D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Detailed information on sources</a:t>
            </a:r>
          </a:p>
          <a:p>
            <a:pPr lvl="1"/>
            <a:r>
              <a:rPr lang="en-US" dirty="0"/>
              <a:t>Instructions on information is collected </a:t>
            </a:r>
          </a:p>
          <a:p>
            <a:pPr lvl="2"/>
            <a:r>
              <a:rPr lang="en-US" dirty="0"/>
              <a:t>Surveys</a:t>
            </a:r>
          </a:p>
          <a:p>
            <a:pPr lvl="2"/>
            <a:r>
              <a:rPr lang="en-US" dirty="0"/>
              <a:t>Administrative data</a:t>
            </a:r>
          </a:p>
          <a:p>
            <a:r>
              <a:rPr lang="en-US" dirty="0"/>
              <a:t>Availability of “computing instructions”</a:t>
            </a:r>
          </a:p>
          <a:p>
            <a:pPr lvl="1"/>
            <a:r>
              <a:rPr lang="en-US" dirty="0"/>
              <a:t>Code</a:t>
            </a:r>
          </a:p>
          <a:p>
            <a:pPr lvl="1"/>
            <a:r>
              <a:rPr lang="en-US" dirty="0"/>
              <a:t>Including for disclosure avoidance</a:t>
            </a:r>
          </a:p>
          <a:p>
            <a:r>
              <a:rPr lang="en-US" dirty="0"/>
              <a:t>Availability of reliable, trusted data archives</a:t>
            </a:r>
          </a:p>
          <a:p>
            <a:pPr lvl="1"/>
            <a:r>
              <a:rPr lang="en-US" dirty="0"/>
              <a:t>Of released data – for audience 1 &amp; 2  – ability to reproduce downstream uses</a:t>
            </a:r>
          </a:p>
          <a:p>
            <a:pPr lvl="1"/>
            <a:r>
              <a:rPr lang="en-US" dirty="0"/>
              <a:t>Of source data – for audience 2 – ability to reproduce released data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CC1E567-E0A9-CB46-991F-66635CA15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380" y="1951150"/>
            <a:ext cx="3785296" cy="23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Assign PID to data assets – even confidential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779" y="1479363"/>
            <a:ext cx="7111895" cy="645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2524805"/>
            <a:ext cx="8801100" cy="2428875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2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German Restricted-access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422" y="1298155"/>
            <a:ext cx="6121431" cy="582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2466975"/>
            <a:ext cx="8439150" cy="19240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4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Transparency (of sources, of processing) is a key requirement of official statistics</a:t>
            </a:r>
          </a:p>
          <a:p>
            <a:r>
              <a:rPr lang="en-US" dirty="0" smtClean="0"/>
              <a:t>While some good examples (and benefits) exist, no consistency across US official statistics</a:t>
            </a:r>
          </a:p>
          <a:p>
            <a:r>
              <a:rPr lang="en-US" dirty="0" smtClean="0"/>
              <a:t>Transparency can carry reputational risks – need robust institutions</a:t>
            </a:r>
          </a:p>
          <a:p>
            <a:r>
              <a:rPr lang="en-US" dirty="0" smtClean="0"/>
              <a:t>Some low-hanging fruit could increase transparency and assist computational reproducibility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00" y="1981200"/>
            <a:ext cx="100711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Thank you!</a:t>
            </a:r>
          </a:p>
          <a:p>
            <a:pPr algn="ctr"/>
            <a:endParaRPr lang="en-US" sz="6600" b="1" dirty="0"/>
          </a:p>
          <a:p>
            <a:pPr algn="ctr"/>
            <a:r>
              <a:rPr lang="en-US" sz="4400" b="1" smtClean="0">
                <a:solidFill>
                  <a:schemeClr val="bg1"/>
                </a:solidFill>
                <a:hlinkClick r:id="rId2"/>
              </a:rPr>
              <a:t>https://doi.org/10.5281/zenodo.3974666</a:t>
            </a:r>
            <a:r>
              <a:rPr lang="en-US" sz="4400" b="1" smtClean="0">
                <a:solidFill>
                  <a:schemeClr val="bg1"/>
                </a:solidFill>
              </a:rPr>
              <a:t>   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buy a car from this guy?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04" y="1825625"/>
            <a:ext cx="6065991" cy="4351338"/>
          </a:xfrm>
        </p:spPr>
      </p:pic>
    </p:spTree>
    <p:extLst>
      <p:ext uri="{BB962C8B-B14F-4D97-AF65-F5344CB8AC3E}">
        <p14:creationId xmlns:p14="http://schemas.microsoft.com/office/powerpoint/2010/main" val="25971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Provenance!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Does the sales person have a good record?</a:t>
            </a:r>
          </a:p>
          <a:p>
            <a:r>
              <a:rPr lang="en-US" sz="4800" dirty="0"/>
              <a:t>Where does the car come from?</a:t>
            </a:r>
          </a:p>
          <a:p>
            <a:r>
              <a:rPr lang="en-US" sz="4800" dirty="0"/>
              <a:t>What do we know about the car?</a:t>
            </a:r>
          </a:p>
        </p:txBody>
      </p:sp>
    </p:spTree>
    <p:extLst>
      <p:ext uri="{BB962C8B-B14F-4D97-AF65-F5344CB8AC3E}">
        <p14:creationId xmlns:p14="http://schemas.microsoft.com/office/powerpoint/2010/main" val="24098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use this data?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239" y="2140648"/>
            <a:ext cx="4305521" cy="37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23F4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2142</Words>
  <Application>Microsoft Office PowerPoint</Application>
  <PresentationFormat>Widescreen</PresentationFormat>
  <Paragraphs>459</Paragraphs>
  <Slides>63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Calibri Light</vt:lpstr>
      <vt:lpstr>Montserrat</vt:lpstr>
      <vt:lpstr>Roboto</vt:lpstr>
      <vt:lpstr>Office Theme</vt:lpstr>
      <vt:lpstr>Computational Reproducibility, Transparency, and Credibility of Official Statistics </vt:lpstr>
      <vt:lpstr>United Nations: Fundamental Principles of Official Statistics</vt:lpstr>
      <vt:lpstr>Principles and Practices for a Federal Statistical Agency</vt:lpstr>
      <vt:lpstr>Audiences of Credible Official Statistics</vt:lpstr>
      <vt:lpstr>Basic setup</vt:lpstr>
      <vt:lpstr>Computational Reproducibility and Official Statistics</vt:lpstr>
      <vt:lpstr>Would you buy a car from this guy?</vt:lpstr>
      <vt:lpstr>Provenance!</vt:lpstr>
      <vt:lpstr>Would you use this data?</vt:lpstr>
      <vt:lpstr>Or would you trust this data?</vt:lpstr>
      <vt:lpstr>Or would you trust this data?</vt:lpstr>
      <vt:lpstr>Provenance!</vt:lpstr>
      <vt:lpstr>Context: from data to trusted data provenance</vt:lpstr>
      <vt:lpstr>“It’s a file called stockmarket.xlsx”</vt:lpstr>
      <vt:lpstr>“It’s a file called SP500.xlsx”</vt:lpstr>
      <vt:lpstr>“It’s a file called SP500.xlsx, downloaded from FRED.”</vt:lpstr>
      <vt:lpstr>“It’s a file called SP500.xlsx, downloaded from FRED.”</vt:lpstr>
      <vt:lpstr>“SP500.xlsx, from S&amp;P (2020). Not provided as part of replication package because © S&amp;P. ”</vt:lpstr>
      <vt:lpstr>Data Availability Statements</vt:lpstr>
      <vt:lpstr>Data Citation</vt:lpstr>
      <vt:lpstr>Background What is reproducibility and replicability?</vt:lpstr>
      <vt:lpstr>PowerPoint Presentation</vt:lpstr>
      <vt:lpstr>PowerPoint Presentation</vt:lpstr>
      <vt:lpstr>PowerPoint Presentation</vt:lpstr>
      <vt:lpstr>Progress</vt:lpstr>
      <vt:lpstr>Action: Data citations and metadata</vt:lpstr>
      <vt:lpstr>Starts with Data Citations</vt:lpstr>
      <vt:lpstr>FAIR data principles rely on metadata</vt:lpstr>
      <vt:lpstr>PowerPoint Presentation</vt:lpstr>
      <vt:lpstr>PowerPoint Presentation</vt:lpstr>
      <vt:lpstr>PowerPoint Presentation</vt:lpstr>
      <vt:lpstr>… and findability relies on metadata</vt:lpstr>
      <vt:lpstr>Current efforts at the AEA</vt:lpstr>
      <vt:lpstr>Starts with Data Citations</vt:lpstr>
      <vt:lpstr>Examples in Official Statistics</vt:lpstr>
      <vt:lpstr>Examples in Official Statistics</vt:lpstr>
      <vt:lpstr>Trusted archives</vt:lpstr>
      <vt:lpstr>What is a “trusted” archive?</vt:lpstr>
      <vt:lpstr>What is a “trusted” archive?</vt:lpstr>
      <vt:lpstr>What is a “trusted” archive?</vt:lpstr>
      <vt:lpstr>Reliable versioning of output data</vt:lpstr>
      <vt:lpstr>Reliable versioning</vt:lpstr>
      <vt:lpstr>Reliable versioning</vt:lpstr>
      <vt:lpstr>Reliable versioning</vt:lpstr>
      <vt:lpstr>Computing instructions</vt:lpstr>
      <vt:lpstr>Computing instructions</vt:lpstr>
      <vt:lpstr>Transparency can be hard…</vt:lpstr>
      <vt:lpstr>Computing instructions</vt:lpstr>
      <vt:lpstr>Computing instructions</vt:lpstr>
      <vt:lpstr>Computing instructions</vt:lpstr>
      <vt:lpstr>Computing instructions</vt:lpstr>
      <vt:lpstr>Transparency in disclosure avoidance</vt:lpstr>
      <vt:lpstr>Computing instructions</vt:lpstr>
      <vt:lpstr>Disclosure avoidance</vt:lpstr>
      <vt:lpstr>Disclosure avoidance</vt:lpstr>
      <vt:lpstr>Examples in Official Statistics</vt:lpstr>
      <vt:lpstr>Mechanisms available in 2020</vt:lpstr>
      <vt:lpstr>Some easy patches</vt:lpstr>
      <vt:lpstr>Provide data citations, permissions</vt:lpstr>
      <vt:lpstr>Assign PID to data assets – even confidential</vt:lpstr>
      <vt:lpstr>Example: German Restricted-access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Increased Transparency, and Reproducibility in Economics</dc:title>
  <dc:creator>Lars Vilhuber</dc:creator>
  <cp:lastModifiedBy>Lars Vilhuber</cp:lastModifiedBy>
  <cp:revision>50</cp:revision>
  <dcterms:created xsi:type="dcterms:W3CDTF">2020-03-31T02:20:35Z</dcterms:created>
  <dcterms:modified xsi:type="dcterms:W3CDTF">2020-08-06T15:10:52Z</dcterms:modified>
</cp:coreProperties>
</file>