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6" r:id="rId9"/>
    <p:sldId id="268" r:id="rId10"/>
    <p:sldId id="270" r:id="rId11"/>
    <p:sldId id="259" r:id="rId12"/>
    <p:sldId id="269" r:id="rId13"/>
    <p:sldId id="273" r:id="rId14"/>
    <p:sldId id="274" r:id="rId15"/>
    <p:sldId id="275" r:id="rId16"/>
    <p:sldId id="27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3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BC2D-561A-4F9B-A2C9-ACC41FD42AE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F0736-1706-4A44-AF7C-AD52906FB3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4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455A-2A9C-4F8D-9BD9-B70B9F797B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90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F0736-1706-4A44-AF7C-AD52906FB3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1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0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8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7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3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4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8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6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5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4TU.Centre for Research Data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DD77-C955-4D73-AA4D-8E3995BED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delft.nl/librar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researchdata.4tu.nl/en/about-4turesearchdata/contact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datasupport.researchdata.nl/en/start-the-course/iii-the-research-phase/organising-data/http:/www.wur.nl/en/Expertise-Services/Data-Management-Support-Hub/Browse-by-Subject/Organising-files-and-folders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datasupport.researchdata.nl/en/start-the-course/iii-the-research-phase/storing-data/http:/datasupport.researchdata.nl/en/start-de-cursus/iii-onderzoeksfase/data-opslaa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datasupport.researchdata.nl/en/start-the-course/iii-the-research-phase/storing-data/http:/datasupport.researchdata.nl/en/start-de-cursus/iii-onderzoeksfase/data-opslaa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datasealofapproval.org/e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ata.4tu.nl/repository/uuid:8e68fa44-3265-4cc6-8255-20edc35ace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ata.4tu.nl/repository/uuid:8e68fa44-3265-4cc6-8255-20edc35ace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data.4tu.nl/en/about-4turesearchdata/contac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loc.gov/thesignal/2013/03/the-personal-pain-of-data-los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bbc.co.uk/2/hi/uk_news/england/hampshire/4390048.stm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www.bbc.com/news/education-40288548" TargetMode="External"/><Relationship Id="rId4" Type="http://schemas.openxmlformats.org/officeDocument/2006/relationships/hyperlink" Target="https://www.building.co.uk/fire-devastates-delft-architecture-faculty/3113390.article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upport.researchdata.nl/start-de-cursus/i-begrippen/research-lifecyc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datasupport.researchdata.nl/en/start-de-cursus/ii-planfase/onderzoeksontwer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researchdata.4tu.nl/en/planning-research/data-management-pla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researchdata.4tu.nl/en/planning-research/data-management-plan/http:/researchdata.4tu.nl/en/planning-research/data-management-pl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chtergrond-SEPT2016FOTO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59082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Manage and Share Your Data</a:t>
            </a:r>
            <a:endParaRPr lang="en-GB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31640" y="2186558"/>
            <a:ext cx="4148336" cy="1098426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Research Data Management </a:t>
            </a:r>
            <a:b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@Sustainable Housing from </a:t>
            </a:r>
            <a:b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 European Perspective</a:t>
            </a:r>
          </a:p>
          <a:p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</a:rPr>
              <a:t>27th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</a:rPr>
              <a:t> 2017</a:t>
            </a:r>
            <a:endParaRPr lang="en-GB" sz="2000" dirty="0"/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5479976" y="2126754"/>
            <a:ext cx="3664024" cy="108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Jasmin K. Böhmer </a:t>
            </a:r>
            <a:br>
              <a:rPr lang="nl-NL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</a:b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TU Delft Library and</a:t>
            </a:r>
            <a:br>
              <a:rPr lang="nl-NL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</a:b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4TU.Centre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for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 Research Data</a:t>
            </a:r>
            <a:endParaRPr lang="nl-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86" y="0"/>
            <a:ext cx="721814" cy="2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10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971600" y="44624"/>
            <a:ext cx="2150946" cy="864096"/>
            <a:chOff x="971600" y="207244"/>
            <a:chExt cx="2150946" cy="864096"/>
          </a:xfrm>
        </p:grpSpPr>
        <p:sp>
          <p:nvSpPr>
            <p:cNvPr id="10" name="Rectangle 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35730" y="44624"/>
            <a:ext cx="2176430" cy="864096"/>
            <a:chOff x="3835730" y="44624"/>
            <a:chExt cx="2176430" cy="864096"/>
          </a:xfrm>
        </p:grpSpPr>
        <p:sp>
          <p:nvSpPr>
            <p:cNvPr id="11" name="Rectangle 10"/>
            <p:cNvSpPr/>
            <p:nvPr/>
          </p:nvSpPr>
          <p:spPr>
            <a:xfrm>
              <a:off x="3835730" y="44624"/>
              <a:ext cx="2176430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827" y="15350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32240" y="44624"/>
            <a:ext cx="2162378" cy="864096"/>
            <a:chOff x="6732240" y="207244"/>
            <a:chExt cx="2162378" cy="864096"/>
          </a:xfrm>
        </p:grpSpPr>
        <p:sp>
          <p:nvSpPr>
            <p:cNvPr id="12" name="Rectangle 11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8" name="Picture 1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88" y="980728"/>
            <a:ext cx="5188732" cy="55065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08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11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1600" y="207244"/>
            <a:ext cx="2150946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732240" y="207244"/>
            <a:ext cx="2162378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1621" y="316126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316124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56" y="1184648"/>
            <a:ext cx="6708960" cy="52686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3835730" y="207244"/>
            <a:ext cx="2176430" cy="864096"/>
            <a:chOff x="3835730" y="44624"/>
            <a:chExt cx="2176430" cy="864096"/>
          </a:xfrm>
        </p:grpSpPr>
        <p:sp>
          <p:nvSpPr>
            <p:cNvPr id="24" name="Rectangle 23"/>
            <p:cNvSpPr/>
            <p:nvPr/>
          </p:nvSpPr>
          <p:spPr>
            <a:xfrm>
              <a:off x="3835730" y="44624"/>
              <a:ext cx="2176430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38827" y="15350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2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64" y="1600200"/>
            <a:ext cx="7967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Selection for Data Archiving</a:t>
            </a:r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 Data with potential for reuse</a:t>
            </a:r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 Data that improves an (open access) publication</a:t>
            </a:r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dirty="0" smtClean="0"/>
              <a:t>Data that is produced via processes that are difficult to repeat</a:t>
            </a:r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 Funder Requirements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12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971600" y="207244"/>
            <a:ext cx="2150946" cy="864096"/>
            <a:chOff x="971600" y="207244"/>
            <a:chExt cx="2150946" cy="864096"/>
          </a:xfrm>
        </p:grpSpPr>
        <p:sp>
          <p:nvSpPr>
            <p:cNvPr id="10" name="Rectangle 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35730" y="207244"/>
            <a:ext cx="2176430" cy="864096"/>
            <a:chOff x="3835730" y="207244"/>
            <a:chExt cx="2176430" cy="864096"/>
          </a:xfrm>
        </p:grpSpPr>
        <p:sp>
          <p:nvSpPr>
            <p:cNvPr id="11" name="Rectangle 10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2" name="Rectangle 11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8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64" y="1600200"/>
            <a:ext cx="7967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Selection for Data Archiving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13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1600" y="207244"/>
            <a:ext cx="2150946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35730" y="207244"/>
            <a:ext cx="2176430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1621" y="316126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827" y="316125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11" y="2114581"/>
            <a:ext cx="5391667" cy="41764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20" name="Rectangle 19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64" y="1600200"/>
            <a:ext cx="7967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4TU.Centre for Research Data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dirty="0" smtClean="0"/>
              <a:t>- trusted and certified long-term 	preservation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guarantee to store and preserve your 	data for at least 15 years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improved visibility and citation of data-	sets and research</a:t>
            </a:r>
          </a:p>
          <a:p>
            <a:pPr marL="0" indent="0">
              <a:buNone/>
            </a:pPr>
            <a:r>
              <a:rPr lang="en-GB" dirty="0"/>
              <a:t> 	</a:t>
            </a:r>
            <a:r>
              <a:rPr lang="en-GB" dirty="0" smtClean="0"/>
              <a:t>- specialised for technological data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14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1600" y="207244"/>
            <a:ext cx="2150946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35730" y="207244"/>
            <a:ext cx="2176430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1621" y="316126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827" y="316125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74" y="1988840"/>
            <a:ext cx="1296144" cy="129614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7" name="Rectangle 16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0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15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1600" y="207244"/>
            <a:ext cx="2150946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35730" y="207244"/>
            <a:ext cx="2176430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1621" y="316126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827" y="316125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2" y="1196752"/>
            <a:ext cx="8533306" cy="5589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8" name="Rectangle 17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pic>
        <p:nvPicPr>
          <p:cNvPr id="26" name="Picture 2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2" y="1196752"/>
            <a:ext cx="8533306" cy="5589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16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1600" y="207244"/>
            <a:ext cx="2150946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35730" y="207244"/>
            <a:ext cx="2176430" cy="864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91621" y="316126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827" y="316125"/>
            <a:ext cx="21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PHASE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718" y="1136509"/>
            <a:ext cx="1988058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 to ORCID-Info</a:t>
            </a:r>
            <a:endParaRPr lang="en-GB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1907704" y="1633950"/>
            <a:ext cx="1928026" cy="674370"/>
          </a:xfrm>
          <a:prstGeom prst="wedgeRoundRectCallout">
            <a:avLst>
              <a:gd name="adj1" fmla="val -36162"/>
              <a:gd name="adj2" fmla="val -83888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227824" y="1905552"/>
            <a:ext cx="1858899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Citable Data-DOI</a:t>
            </a:r>
            <a:endParaRPr lang="en-GB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955603" y="1381418"/>
            <a:ext cx="5010531" cy="308610"/>
          </a:xfrm>
          <a:prstGeom prst="wedgeRoundRectCallout">
            <a:avLst>
              <a:gd name="adj1" fmla="val 33459"/>
              <a:gd name="adj2" fmla="val 9583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255945" y="6467761"/>
            <a:ext cx="2819401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Openly Available Data Files</a:t>
            </a:r>
            <a:endParaRPr lang="en-GB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84701" y="6467761"/>
            <a:ext cx="5211435" cy="318231"/>
          </a:xfrm>
          <a:prstGeom prst="wedgeRoundRectCallout">
            <a:avLst>
              <a:gd name="adj1" fmla="val 57150"/>
              <a:gd name="adj2" fmla="val 11937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ular Callout 18"/>
          <p:cNvSpPr/>
          <p:nvPr/>
        </p:nvSpPr>
        <p:spPr>
          <a:xfrm>
            <a:off x="1861669" y="5949280"/>
            <a:ext cx="6814787" cy="308610"/>
          </a:xfrm>
          <a:prstGeom prst="wedgeRoundRectCallout">
            <a:avLst>
              <a:gd name="adj1" fmla="val 36253"/>
              <a:gd name="adj2" fmla="val -9784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87288" y="5373216"/>
            <a:ext cx="1988058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 to Publication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28" name="Rectangle 27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4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68" y="476672"/>
            <a:ext cx="8315428" cy="5688632"/>
          </a:xfrm>
        </p:spPr>
        <p:txBody>
          <a:bodyPr/>
          <a:lstStyle/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r>
              <a:rPr lang="en-GB" b="1" dirty="0"/>
              <a:t>Research Data Services</a:t>
            </a:r>
            <a:endParaRPr lang="en-GB" dirty="0"/>
          </a:p>
          <a:p>
            <a:pPr marL="0" indent="0" algn="r">
              <a:buNone/>
            </a:pPr>
            <a:r>
              <a:rPr lang="en-GB" dirty="0">
                <a:hlinkClick r:id="rId4"/>
              </a:rPr>
              <a:t>4TU.ResearchData</a:t>
            </a:r>
            <a:r>
              <a:rPr lang="en-GB" dirty="0"/>
              <a:t>, hosted at TU Delft Library</a:t>
            </a:r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dirty="0" smtClean="0"/>
              <a:t>T </a:t>
            </a:r>
            <a:r>
              <a:rPr lang="en-GB" dirty="0"/>
              <a:t>+31 (0)15 27 88 600</a:t>
            </a:r>
            <a:br>
              <a:rPr lang="en-GB" dirty="0"/>
            </a:br>
            <a:r>
              <a:rPr lang="en-GB" dirty="0"/>
              <a:t>E 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researchdata@4tu.nl</a:t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/>
              <a:t>@</a:t>
            </a:r>
            <a:r>
              <a:rPr lang="en-GB" dirty="0" smtClean="0"/>
              <a:t>4TU.ResearchData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17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43608" y="1201683"/>
            <a:ext cx="374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Please be in touch!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2</a:t>
            </a:fld>
            <a:endParaRPr lang="en-GB"/>
          </a:p>
        </p:txBody>
      </p:sp>
      <p:sp>
        <p:nvSpPr>
          <p:cNvPr id="20" name="Rounded Rectangular Callout 19"/>
          <p:cNvSpPr/>
          <p:nvPr/>
        </p:nvSpPr>
        <p:spPr>
          <a:xfrm>
            <a:off x="1187624" y="332656"/>
            <a:ext cx="6048672" cy="1224136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475656" y="529223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“I use Dropbox to share my research data with others.”</a:t>
            </a:r>
            <a:endParaRPr lang="en-GB" sz="24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771800" y="1844824"/>
            <a:ext cx="6048672" cy="1224136"/>
          </a:xfrm>
          <a:prstGeom prst="wedgeRoundRectCallout">
            <a:avLst>
              <a:gd name="adj1" fmla="val 35765"/>
              <a:gd name="adj2" fmla="val 67055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059832" y="2041393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“I save my finished data on my server and back-up drive.”</a:t>
            </a:r>
            <a:endParaRPr lang="en-GB" sz="2400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1259632" y="3291509"/>
            <a:ext cx="6048672" cy="1224136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547664" y="348807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“For every folder I create, I write a read-me file about the data files.”</a:t>
            </a:r>
            <a:endParaRPr lang="en-GB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2924200" y="4725144"/>
            <a:ext cx="6048672" cy="1224136"/>
          </a:xfrm>
          <a:prstGeom prst="wedgeRoundRectCallout">
            <a:avLst>
              <a:gd name="adj1" fmla="val 35765"/>
              <a:gd name="adj2" fmla="val 67055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059832" y="4921713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“I don’t know where my data from my last project are.”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36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 descr="https://lh5.googleusercontent.com/JqKafUuiH0CLgJRlRI49GlLy26lUAykNyeiSTs629_HoxBmRaWdGfkj7seJy_7No5_vwybJJ06ytMzAwGSWlFkTo0x5S59F_L60Rc2Vl-BcCJ-8zfiCXYVIk5jmUCg9-a3MnbIUtTr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11" y="128643"/>
            <a:ext cx="3548271" cy="330035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nvNOD4mGCpeVxZohv8mYiDaNcDGCuuS5R2gV8NVt0fB12jAl0VIJiLbERHNlv-UORXqzRs62AZmSldfH_DfJqPu7Nc4sYXT2HWR5r8O4hK6AfYg40vwOf0Z9XdXS4txa0OcDPMYEmb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01" y="3573015"/>
            <a:ext cx="4260081" cy="27147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39" y="2780928"/>
            <a:ext cx="2782816" cy="316229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643"/>
            <a:ext cx="4195783" cy="24362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90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36" y="980728"/>
            <a:ext cx="6727072" cy="537183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smtClean="0"/>
              <a:t>27/06/2017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4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971600" y="207244"/>
            <a:ext cx="2150946" cy="864096"/>
            <a:chOff x="971600" y="207244"/>
            <a:chExt cx="2150946" cy="864096"/>
          </a:xfrm>
        </p:grpSpPr>
        <p:sp>
          <p:nvSpPr>
            <p:cNvPr id="10" name="Rectangle 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35730" y="207244"/>
            <a:ext cx="2176430" cy="864096"/>
            <a:chOff x="3835730" y="207244"/>
            <a:chExt cx="2176430" cy="864096"/>
          </a:xfrm>
        </p:grpSpPr>
        <p:sp>
          <p:nvSpPr>
            <p:cNvPr id="11" name="Rectangle 10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2" name="Rectangle 11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64" y="1600200"/>
            <a:ext cx="817555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Violation of Scientific Integrity To Avoid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3200" dirty="0" smtClean="0"/>
              <a:t>Fabrication</a:t>
            </a:r>
          </a:p>
          <a:p>
            <a:pPr marL="457200" lvl="1" indent="0">
              <a:buClr>
                <a:srgbClr val="C00000"/>
              </a:buClr>
              <a:buNone/>
              <a:tabLst>
                <a:tab pos="1168400" algn="l"/>
              </a:tabLst>
            </a:pPr>
            <a:r>
              <a:rPr lang="en-GB" dirty="0" smtClean="0"/>
              <a:t>	</a:t>
            </a:r>
            <a:r>
              <a:rPr lang="en-GB" sz="2400" dirty="0" smtClean="0"/>
              <a:t>Research Data Fraud / Inventing and Faking Data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3200" dirty="0" smtClean="0"/>
              <a:t>Falsification</a:t>
            </a:r>
          </a:p>
          <a:p>
            <a:pPr marL="914400" lvl="2" indent="0">
              <a:buClr>
                <a:srgbClr val="C00000"/>
              </a:buClr>
              <a:buNone/>
              <a:tabLst>
                <a:tab pos="1168400" algn="l"/>
              </a:tabLst>
            </a:pPr>
            <a:r>
              <a:rPr lang="en-GB" dirty="0"/>
              <a:t>	</a:t>
            </a:r>
            <a:r>
              <a:rPr lang="en-GB" dirty="0" smtClean="0"/>
              <a:t>Manipulation / Consciously misinterpretation of Data</a:t>
            </a:r>
            <a:endParaRPr lang="en-GB" sz="2000" dirty="0" smtClean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3200" dirty="0" smtClean="0"/>
              <a:t>Plagiarism</a:t>
            </a:r>
          </a:p>
          <a:p>
            <a:pPr marL="457200" lvl="1" indent="0">
              <a:buClr>
                <a:srgbClr val="C00000"/>
              </a:buClr>
              <a:buNone/>
              <a:tabLst>
                <a:tab pos="1168400" algn="l"/>
              </a:tabLst>
            </a:pPr>
            <a:r>
              <a:rPr lang="en-GB" sz="3200" dirty="0"/>
              <a:t>	</a:t>
            </a:r>
            <a:r>
              <a:rPr lang="en-GB" sz="2400" dirty="0" smtClean="0"/>
              <a:t>Applying other people’s ideas without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	acknowledgement of the source.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5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971600" y="207244"/>
            <a:ext cx="2150946" cy="864096"/>
            <a:chOff x="971600" y="207244"/>
            <a:chExt cx="2150946" cy="864096"/>
          </a:xfrm>
        </p:grpSpPr>
        <p:sp>
          <p:nvSpPr>
            <p:cNvPr id="10" name="Rectangle 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35730" y="207244"/>
            <a:ext cx="2176430" cy="864096"/>
            <a:chOff x="3835730" y="207244"/>
            <a:chExt cx="2176430" cy="864096"/>
          </a:xfrm>
        </p:grpSpPr>
        <p:sp>
          <p:nvSpPr>
            <p:cNvPr id="11" name="Rectangle 10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2" name="Rectangle 11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5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64" y="1556792"/>
            <a:ext cx="817555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800" dirty="0" smtClean="0">
                <a:solidFill>
                  <a:schemeClr val="accent6">
                    <a:lumMod val="75000"/>
                  </a:schemeClr>
                </a:solidFill>
              </a:rPr>
              <a:t>Research Design &amp; Reproducibility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Research Method + Tool + Data Documentation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457200" lvl="1" indent="0">
              <a:buClr>
                <a:srgbClr val="C00000"/>
              </a:buClr>
              <a:buNone/>
            </a:pP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35730" y="207244"/>
            <a:ext cx="2176430" cy="864096"/>
            <a:chOff x="3835730" y="207244"/>
            <a:chExt cx="2176430" cy="864096"/>
          </a:xfrm>
        </p:grpSpPr>
        <p:sp>
          <p:nvSpPr>
            <p:cNvPr id="11" name="Rectangle 10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2" name="Rectangle 11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01" y="3414463"/>
            <a:ext cx="7020088" cy="14546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971600" y="207244"/>
            <a:ext cx="2150946" cy="864096"/>
            <a:chOff x="971600" y="207244"/>
            <a:chExt cx="2150946" cy="864096"/>
          </a:xfrm>
        </p:grpSpPr>
        <p:sp>
          <p:nvSpPr>
            <p:cNvPr id="20" name="Rectangle 1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3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64" y="1556792"/>
            <a:ext cx="8175554" cy="5040560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3300" dirty="0" smtClean="0"/>
              <a:t> Documentation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GB" dirty="0" smtClean="0"/>
          </a:p>
          <a:p>
            <a:pPr marL="984250" lvl="1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2400" dirty="0" smtClean="0"/>
              <a:t>Document everything! </a:t>
            </a:r>
          </a:p>
          <a:p>
            <a:pPr marL="984250" lvl="1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2400" dirty="0" smtClean="0"/>
              <a:t>Everything is a (text) file. </a:t>
            </a:r>
          </a:p>
          <a:p>
            <a:pPr marL="984250" lvl="1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2400" dirty="0" smtClean="0"/>
              <a:t>		All files should be human readable. </a:t>
            </a:r>
          </a:p>
          <a:p>
            <a:pPr marL="984250" lvl="1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2400" dirty="0" smtClean="0"/>
              <a:t>		Explicitly tie your files together. </a:t>
            </a:r>
          </a:p>
          <a:p>
            <a:pPr marL="984250" lvl="1" indent="0">
              <a:lnSpc>
                <a:spcPct val="120000"/>
              </a:lnSpc>
              <a:buClr>
                <a:srgbClr val="C00000"/>
              </a:buClr>
              <a:buNone/>
            </a:pPr>
            <a:endParaRPr lang="en-GB" sz="2400" dirty="0"/>
          </a:p>
          <a:p>
            <a:pPr marL="80963" lvl="1" indent="0" algn="ctr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2400" dirty="0" smtClean="0"/>
              <a:t>Have a plan to organize, store and make your files available.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7</a:t>
            </a:fld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835730" y="207244"/>
            <a:ext cx="2176430" cy="864096"/>
            <a:chOff x="3835730" y="207244"/>
            <a:chExt cx="2176430" cy="864096"/>
          </a:xfrm>
        </p:grpSpPr>
        <p:sp>
          <p:nvSpPr>
            <p:cNvPr id="11" name="Rectangle 10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2" name="Rectangle 11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1600" y="207244"/>
            <a:ext cx="2150946" cy="864096"/>
            <a:chOff x="971600" y="207244"/>
            <a:chExt cx="2150946" cy="864096"/>
          </a:xfrm>
        </p:grpSpPr>
        <p:sp>
          <p:nvSpPr>
            <p:cNvPr id="20" name="Rectangle 1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6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8</a:t>
            </a:fld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835730" y="207244"/>
            <a:ext cx="2176430" cy="864096"/>
            <a:chOff x="3835730" y="207244"/>
            <a:chExt cx="2176430" cy="864096"/>
          </a:xfrm>
        </p:grpSpPr>
        <p:sp>
          <p:nvSpPr>
            <p:cNvPr id="11" name="Rectangle 10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2240" y="207244"/>
            <a:ext cx="2162378" cy="864096"/>
            <a:chOff x="6732240" y="207244"/>
            <a:chExt cx="2162378" cy="864096"/>
          </a:xfrm>
        </p:grpSpPr>
        <p:sp>
          <p:nvSpPr>
            <p:cNvPr id="12" name="Rectangle 11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59"/>
            <a:ext cx="3786324" cy="51125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971600" y="207244"/>
            <a:ext cx="2150946" cy="864096"/>
            <a:chOff x="971600" y="207244"/>
            <a:chExt cx="2150946" cy="864096"/>
          </a:xfrm>
        </p:grpSpPr>
        <p:sp>
          <p:nvSpPr>
            <p:cNvPr id="20" name="Rectangle 1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5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5576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08" y="6356350"/>
            <a:ext cx="2133600" cy="365125"/>
          </a:xfrm>
        </p:spPr>
        <p:txBody>
          <a:bodyPr/>
          <a:lstStyle/>
          <a:p>
            <a:r>
              <a:rPr lang="en-GB" dirty="0" smtClean="0"/>
              <a:t>27/06/2017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lang="en-GB" dirty="0" smtClean="0"/>
              <a:t>4TU.Centre for Research Data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DD77-C955-4D73-AA4D-8E3995BED076}" type="slidenum">
              <a:rPr lang="en-GB" smtClean="0"/>
              <a:t>9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971600" y="207244"/>
            <a:ext cx="2150946" cy="864096"/>
            <a:chOff x="971600" y="207244"/>
            <a:chExt cx="2150946" cy="864096"/>
          </a:xfrm>
        </p:grpSpPr>
        <p:sp>
          <p:nvSpPr>
            <p:cNvPr id="10" name="Rectangle 9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835730" y="207244"/>
            <a:ext cx="2176430" cy="8640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827" y="316125"/>
            <a:ext cx="2110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PHASE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2240" y="207244"/>
            <a:ext cx="2162378" cy="8640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316124"/>
            <a:ext cx="2110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PHASE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77" y="2644705"/>
            <a:ext cx="2170883" cy="29312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Rounded Rectangular Callout 16"/>
          <p:cNvSpPr/>
          <p:nvPr/>
        </p:nvSpPr>
        <p:spPr>
          <a:xfrm>
            <a:off x="6343619" y="1412776"/>
            <a:ext cx="2529858" cy="1008112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ular Callout 19"/>
          <p:cNvSpPr/>
          <p:nvPr/>
        </p:nvSpPr>
        <p:spPr>
          <a:xfrm>
            <a:off x="6364760" y="2636912"/>
            <a:ext cx="2529858" cy="1008112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ular Callout 20"/>
          <p:cNvSpPr/>
          <p:nvPr/>
        </p:nvSpPr>
        <p:spPr>
          <a:xfrm>
            <a:off x="6343619" y="3861048"/>
            <a:ext cx="2529858" cy="1008112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ular Callout 22"/>
          <p:cNvSpPr/>
          <p:nvPr/>
        </p:nvSpPr>
        <p:spPr>
          <a:xfrm>
            <a:off x="971600" y="2636912"/>
            <a:ext cx="2583395" cy="1008112"/>
          </a:xfrm>
          <a:prstGeom prst="wedgeRoundRectCallout">
            <a:avLst>
              <a:gd name="adj1" fmla="val 33525"/>
              <a:gd name="adj2" fmla="val 64759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ular Callout 23"/>
          <p:cNvSpPr/>
          <p:nvPr/>
        </p:nvSpPr>
        <p:spPr>
          <a:xfrm>
            <a:off x="966921" y="3861048"/>
            <a:ext cx="2583395" cy="1008112"/>
          </a:xfrm>
          <a:prstGeom prst="wedgeRoundRectCallout">
            <a:avLst>
              <a:gd name="adj1" fmla="val 33525"/>
              <a:gd name="adj2" fmla="val 65907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963793" y="1413441"/>
            <a:ext cx="2583395" cy="1008112"/>
            <a:chOff x="963793" y="1413441"/>
            <a:chExt cx="2583395" cy="1008112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963793" y="1413441"/>
              <a:ext cx="2583395" cy="1008112"/>
            </a:xfrm>
            <a:prstGeom prst="wedgeRoundRectCallout">
              <a:avLst>
                <a:gd name="adj1" fmla="val 33973"/>
                <a:gd name="adj2" fmla="val 64759"/>
                <a:gd name="adj3" fmla="val 1666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87623" y="1732831"/>
              <a:ext cx="208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Data Collection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7623" y="2817802"/>
            <a:ext cx="20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Storage 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Back-up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180" y="4041938"/>
            <a:ext cx="20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Documentation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4431" y="1732166"/>
            <a:ext cx="20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Access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5572" y="2817802"/>
            <a:ext cx="20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Sharing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Reuse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0044" y="3903438"/>
            <a:ext cx="208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Preservation 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Archiving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366</Words>
  <Application>Microsoft Office PowerPoint</Application>
  <PresentationFormat>On-screen Show (4:3)</PresentationFormat>
  <Paragraphs>159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Manage and Share Your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FAIR</dc:title>
  <dc:creator>Jasmin K. Böhmer</dc:creator>
  <cp:lastModifiedBy>Jasmin K. Böhmer</cp:lastModifiedBy>
  <cp:revision>45</cp:revision>
  <dcterms:created xsi:type="dcterms:W3CDTF">2017-06-26T08:59:24Z</dcterms:created>
  <dcterms:modified xsi:type="dcterms:W3CDTF">2018-03-30T15:28:52Z</dcterms:modified>
</cp:coreProperties>
</file>