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9" r:id="rId3"/>
    <p:sldId id="288" r:id="rId4"/>
    <p:sldId id="307" r:id="rId5"/>
    <p:sldId id="270" r:id="rId6"/>
    <p:sldId id="289" r:id="rId7"/>
    <p:sldId id="308" r:id="rId8"/>
    <p:sldId id="309" r:id="rId9"/>
    <p:sldId id="310" r:id="rId10"/>
    <p:sldId id="311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2800-CA78-4271-A0C0-695FEDDB589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6420C-F38B-4DCB-B4A2-A9563993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BEF0-8B8E-435E-9D88-0E68EB9F3E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6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6420C-F38B-4DCB-B4A2-A9563993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60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420C-F38B-4DCB-B4A2-A9563993D20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2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CFDB-6207-4541-A52B-CA34EE917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9738F-8A82-4018-92BD-1826E748D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DB989-FF6F-45B5-B471-DC17AA09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FA380-A8AC-4E39-A28E-5872C56E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BE19-7324-460E-9FC6-3FE88AF2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2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262C-6907-4F2C-B011-D5730B02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89B85-A178-420B-8ECC-B265A9C4E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8C983-2179-4CBC-AC4E-1C242A1A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FA0B5-1FAA-40C7-B8B0-B9D9C200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C93E-ED0E-4283-9972-A5EC998E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9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7AB48-1FD7-4D56-BC0C-C49972591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CCA53-943D-4CF8-AE09-95AC80F39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85C5-54FD-41D3-BCF7-FDFF2E9E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656A-D7CA-4FCB-9850-0D5162CD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736D7-A8A2-418F-9C3A-8F6D01BC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3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E9C59A36-C1D0-4CCF-B3C5-681BD6F7D522}"/>
              </a:ext>
            </a:extLst>
          </p:cNvPr>
          <p:cNvSpPr/>
          <p:nvPr userDrawn="1"/>
        </p:nvSpPr>
        <p:spPr bwMode="auto">
          <a:xfrm>
            <a:off x="374040" y="1595160"/>
            <a:ext cx="2256480" cy="660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624"/>
              </a:spcBef>
              <a:defRPr/>
            </a:pPr>
            <a:r>
              <a:rPr lang="en-US" sz="1250" b="1" strike="noStrike" spc="-1">
                <a:solidFill>
                  <a:srgbClr val="000000"/>
                </a:solidFill>
                <a:latin typeface="Garamond"/>
                <a:ea typeface="DejaVu Sans"/>
              </a:rPr>
              <a:t>Twitter: </a:t>
            </a:r>
            <a:r>
              <a:rPr lang="en-US" sz="1250" b="1" strike="noStrike" spc="-1">
                <a:solidFill>
                  <a:srgbClr val="660033"/>
                </a:solidFill>
                <a:latin typeface="Garamond"/>
                <a:ea typeface="DejaVu Sans"/>
              </a:rPr>
              <a:t>@COPIMproject</a:t>
            </a:r>
            <a:br>
              <a:rPr/>
            </a:br>
            <a:r>
              <a:rPr lang="en-US" sz="1250" b="1" strike="noStrike" spc="-1">
                <a:solidFill>
                  <a:srgbClr val="660033"/>
                </a:solidFill>
                <a:latin typeface="Garamond"/>
                <a:ea typeface="DejaVu Sans"/>
              </a:rPr>
              <a:t>copim.ac.uk</a:t>
            </a:r>
            <a:endParaRPr lang="en-US" sz="1250" b="0" strike="noStrike" spc="-1">
              <a:latin typeface="Arial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41D3386D-0DDC-4C5C-AF7B-BF59EE9862FE}"/>
              </a:ext>
            </a:extLst>
          </p:cNvPr>
          <p:cNvSpPr/>
          <p:nvPr userDrawn="1"/>
        </p:nvSpPr>
        <p:spPr bwMode="auto">
          <a:xfrm flipH="1">
            <a:off x="506880" y="24462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E879F893-1F0C-4032-8E27-9EAF1BD26179}"/>
              </a:ext>
            </a:extLst>
          </p:cNvPr>
          <p:cNvSpPr/>
          <p:nvPr userDrawn="1"/>
        </p:nvSpPr>
        <p:spPr bwMode="auto">
          <a:xfrm flipH="1">
            <a:off x="506880" y="435528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870CFE98-BF67-4F53-BB4F-FA4FBD2C7B26}"/>
              </a:ext>
            </a:extLst>
          </p:cNvPr>
          <p:cNvSpPr/>
          <p:nvPr userDrawn="1"/>
        </p:nvSpPr>
        <p:spPr bwMode="auto">
          <a:xfrm flipH="1">
            <a:off x="495360" y="2610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FF15EA2-D52B-4822-991B-E0C98CB292D9}"/>
              </a:ext>
            </a:extLst>
          </p:cNvPr>
          <p:cNvPicPr/>
          <p:nvPr userDrawn="1"/>
        </p:nvPicPr>
        <p:blipFill>
          <a:blip r:embed="rId2"/>
          <a:stretch/>
        </p:blipFill>
        <p:spPr bwMode="auto">
          <a:xfrm>
            <a:off x="450360" y="513720"/>
            <a:ext cx="1989720" cy="973080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0F06D8A4-B980-45AB-8776-528C7C228FA5}"/>
              </a:ext>
            </a:extLst>
          </p:cNvPr>
          <p:cNvSpPr/>
          <p:nvPr userDrawn="1"/>
        </p:nvSpPr>
        <p:spPr bwMode="auto">
          <a:xfrm>
            <a:off x="564120" y="4679640"/>
            <a:ext cx="2066400" cy="149126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  <a:defRPr/>
            </a:pPr>
            <a:r>
              <a:rPr lang="en-GB" sz="23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Joe Deville</a:t>
            </a:r>
            <a:endParaRPr lang="en-GB" sz="2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br>
              <a:rPr lang="en-GB" dirty="0"/>
            </a:br>
            <a:r>
              <a:rPr lang="en-GB" sz="125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Lancaster University / Mattering Press</a:t>
            </a:r>
            <a:br>
              <a:rPr lang="en-GB" dirty="0"/>
            </a:br>
            <a:r>
              <a:rPr lang="en-GB" sz="125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Twitter: </a:t>
            </a:r>
            <a:r>
              <a:rPr lang="en-GB" sz="1250" b="1" strike="noStrike" spc="-1" dirty="0">
                <a:solidFill>
                  <a:srgbClr val="660033"/>
                </a:solidFill>
                <a:latin typeface="Garamond"/>
                <a:ea typeface="DejaVu Sans"/>
              </a:rPr>
              <a:t>@joe_dev</a:t>
            </a:r>
            <a:br>
              <a:rPr lang="en-GB" dirty="0"/>
            </a:br>
            <a:endParaRPr lang="en-GB" sz="1250" b="0" strike="noStrike" spc="-1" dirty="0">
              <a:latin typeface="Arial"/>
            </a:endParaRP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CE4B8670-6DC7-4628-B32E-ACE94A45189F}"/>
              </a:ext>
            </a:extLst>
          </p:cNvPr>
          <p:cNvSpPr/>
          <p:nvPr userDrawn="1"/>
        </p:nvSpPr>
        <p:spPr bwMode="auto">
          <a:xfrm flipH="1">
            <a:off x="575640" y="61146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A7215C48-3981-41B1-8758-698187F32BB6}"/>
              </a:ext>
            </a:extLst>
          </p:cNvPr>
          <p:cNvSpPr/>
          <p:nvPr userDrawn="1"/>
        </p:nvSpPr>
        <p:spPr bwMode="auto">
          <a:xfrm>
            <a:off x="481406" y="2767112"/>
            <a:ext cx="2066400" cy="149126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51"/>
              </a:spcBef>
              <a:defRPr/>
            </a:pPr>
            <a:r>
              <a:rPr lang="en-GB" sz="23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Lucy Barnes</a:t>
            </a:r>
            <a:endParaRPr lang="en-GB" sz="2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br>
              <a:rPr lang="en-GB" dirty="0"/>
            </a:br>
            <a:r>
              <a:rPr lang="en-GB" sz="125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Open Book Publishers / OA Books Network</a:t>
            </a:r>
            <a:br>
              <a:rPr lang="en-GB" dirty="0"/>
            </a:br>
            <a:r>
              <a:rPr lang="en-GB" sz="125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Twitter: </a:t>
            </a:r>
            <a:r>
              <a:rPr lang="en-GB" sz="1250" b="1" strike="noStrike" spc="-1" dirty="0">
                <a:solidFill>
                  <a:srgbClr val="660033"/>
                </a:solidFill>
                <a:latin typeface="Garamond"/>
                <a:ea typeface="DejaVu Sans"/>
              </a:rPr>
              <a:t>@littleroad</a:t>
            </a:r>
            <a:br>
              <a:rPr lang="en-GB" dirty="0"/>
            </a:br>
            <a:endParaRPr lang="en-GB" sz="125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14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299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02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70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12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209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78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3C0E-DBFB-42F9-B517-B8DF82F3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5051-425C-48FA-86F2-13338468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8087C-301C-4967-92EA-644EF294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961F-D245-40FD-93EB-18195156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1DFA4-B1FA-45AA-8DF2-D4B0BAE1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87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49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457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161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81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3678-2DFF-449E-A111-2C7D9461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BA3E2-F99F-43A2-AF86-8ED346386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2A7C8-5DE0-4C0F-A8B6-709791C1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0ACA-BCCF-48C5-9E87-4D202DD3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EECEE-2775-42F8-A087-AD774F1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4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BF95-B218-4569-9C82-D9EDB57A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44AC-A403-4853-B48B-3342BA064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649C-E100-46C0-9F5D-8741D003B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DF47C-1E17-4506-9075-EA8FA11C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165E1-38BC-4246-8AB0-895AEFB5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52D27-8FB7-4CA6-9EEB-C8466D83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6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1DC8-C74C-47BD-8F58-42B7785C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91C4-7482-4401-A644-91F138E2B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5743E-5003-4D2F-9FDB-212BD3FEB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BE0C0-A348-41A4-A8BE-D9FD27252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E7929-80F4-4CF0-BA58-8A14DB556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6D8BF-6041-4598-8E8F-D84F7A75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E8146-E66F-4F09-AA0D-3B981059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2CF4C-01E2-4CE1-9988-BA17230E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6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B2D3-2C9C-4A14-BB67-1AB220F5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6E7FB-257A-4F09-938A-CEF98B89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ADD31-D353-4875-A312-5011714A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5D707-78BF-4755-B38F-3ACF4A0C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40222-624D-4693-8476-DA3FFD50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E9BE6-98DE-486B-BC1A-0E5CB7A5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E48FE-8C41-437A-B11A-F3FD48FD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6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1D6F-F258-4A2E-A30D-D1F37FE4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F09F-EAE6-4698-B79F-E4E95D4F7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0DB91-FF61-4383-817B-6BC424155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ADC95-526B-4A63-B9EE-0AF78B32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5D03D-162B-4F51-BEC8-EEB868FB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BEF9E-3723-4731-9C05-2D5FD621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3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F76D-F537-4AE6-B714-BF4CE53D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38545-8DD0-4266-9568-0D1F310C6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931AA-E197-483F-ADFC-DDAD0955F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98C5F-7A22-4021-B684-DC118924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8844D-1430-4385-B541-FF153D90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6C70A-D579-4752-81FB-00F5F26A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0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516CE-F989-41D7-969D-28896A24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C4735-C6AD-4BD0-9060-D1D822093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54A3-7BAC-44D7-BC2A-860A1006E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B6CF-0257-4EB4-AC2F-B4F65375923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81C4-F3CA-4CED-8DEF-4159DE5F0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A44C-BC41-4E80-8D5D-7E5A3A19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78DA-4106-4236-AE89-7AD53C83A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9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800" b="0" strike="noStrike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27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copim.ac.uk" TargetMode="External"/><Relationship Id="rId4" Type="http://schemas.openxmlformats.org/officeDocument/2006/relationships/hyperlink" Target="https://copim.pubpub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0200-B26A-4D9B-9E0C-347E1C8A993D}" type="datetime3">
              <a:rPr lang="en-US" smtClean="0"/>
              <a:pPr/>
              <a:t>8 November 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40BA-E965-4EB9-BF54-94E7CBA41B6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3"/>
          <p:cNvSpPr/>
          <p:nvPr/>
        </p:nvSpPr>
        <p:spPr>
          <a:xfrm flipH="1">
            <a:off x="-1" y="0"/>
            <a:ext cx="6525087" cy="6857640"/>
          </a:xfrm>
          <a:custGeom>
            <a:avLst/>
            <a:gdLst/>
            <a:ahLst/>
            <a:cxnLst/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EB801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4"/>
          <p:cNvSpPr/>
          <p:nvPr/>
        </p:nvSpPr>
        <p:spPr>
          <a:xfrm>
            <a:off x="-1" y="0"/>
            <a:ext cx="6312023" cy="685764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Picture 2"/>
          <p:cNvPicPr/>
          <p:nvPr/>
        </p:nvPicPr>
        <p:blipFill>
          <a:blip r:embed="rId3"/>
          <a:stretch/>
        </p:blipFill>
        <p:spPr>
          <a:xfrm>
            <a:off x="247935" y="-32244"/>
            <a:ext cx="4047480" cy="1861560"/>
          </a:xfrm>
          <a:prstGeom prst="rect">
            <a:avLst/>
          </a:prstGeom>
          <a:ln>
            <a:noFill/>
          </a:ln>
        </p:spPr>
      </p:pic>
      <p:sp>
        <p:nvSpPr>
          <p:cNvPr id="14" name="TextShape 2"/>
          <p:cNvSpPr txBox="1"/>
          <p:nvPr/>
        </p:nvSpPr>
        <p:spPr>
          <a:xfrm>
            <a:off x="200988" y="6203825"/>
            <a:ext cx="3350820" cy="65381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br>
              <a:rPr lang="en-GB" sz="1200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b="0" strike="noStrike" spc="-1" dirty="0">
                <a:latin typeface="Calibri Light" panose="020F0302020204030204" pitchFamily="34" charset="0"/>
                <a:cs typeface="Calibri Light" panose="020F0302020204030204" pitchFamily="34" charset="0"/>
              </a:rPr>
              <a:t>All slides CC BY</a:t>
            </a:r>
          </a:p>
        </p:txBody>
      </p:sp>
      <p:sp>
        <p:nvSpPr>
          <p:cNvPr id="15" name="TextShape 2"/>
          <p:cNvSpPr txBox="1"/>
          <p:nvPr/>
        </p:nvSpPr>
        <p:spPr>
          <a:xfrm>
            <a:off x="247935" y="2142551"/>
            <a:ext cx="6170620" cy="259644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2000"/>
              </a:spcBef>
              <a:spcAft>
                <a:spcPts val="1200"/>
              </a:spcAft>
            </a:pPr>
            <a:r>
              <a:rPr lang="en-GB" sz="4200" b="1" kern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Open Access Monographs:</a:t>
            </a:r>
          </a:p>
          <a:p>
            <a:pPr>
              <a:spcBef>
                <a:spcPts val="2000"/>
              </a:spcBef>
              <a:spcAft>
                <a:spcPts val="1200"/>
              </a:spcAft>
            </a:pPr>
            <a:r>
              <a:rPr lang="en-GB" sz="4000" kern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Where we are now and </a:t>
            </a:r>
            <a:br>
              <a:rPr lang="en-GB" sz="4000" kern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kern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how to make mandates </a:t>
            </a:r>
            <a:br>
              <a:rPr lang="en-GB" sz="4000" kern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kern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reality</a:t>
            </a:r>
            <a:br>
              <a:rPr lang="en-GB" sz="3400" kern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0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890AF6C3-2EC0-4D1E-942D-A7D9F1999F83}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9B840C-D491-4AEF-B0C9-16DDEFF88E97}"/>
              </a:ext>
            </a:extLst>
          </p:cNvPr>
          <p:cNvSpPr/>
          <p:nvPr/>
        </p:nvSpPr>
        <p:spPr>
          <a:xfrm>
            <a:off x="665826" y="985422"/>
            <a:ext cx="10821880" cy="4634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3153E-8D86-4ED3-80E6-54D4A799B690}"/>
              </a:ext>
            </a:extLst>
          </p:cNvPr>
          <p:cNvSpPr txBox="1"/>
          <p:nvPr/>
        </p:nvSpPr>
        <p:spPr>
          <a:xfrm>
            <a:off x="976544" y="1075832"/>
            <a:ext cx="107419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 lvl="0" algn="ctr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75000"/>
            </a:pPr>
            <a:r>
              <a:rPr lang="en-GB" sz="5400" b="1" dirty="0">
                <a:solidFill>
                  <a:schemeClr val="accent2"/>
                </a:solidFill>
                <a:latin typeface="Corbel" panose="020B0503020204020204" pitchFamily="34" charset="0"/>
              </a:rPr>
              <a:t>Stay in touch</a:t>
            </a:r>
          </a:p>
          <a:p>
            <a:pPr marL="4763" lvl="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75000"/>
            </a:pPr>
            <a:endParaRPr lang="en-GB" sz="1400" dirty="0">
              <a:latin typeface="Corbel" panose="020B0503020204020204" pitchFamily="34" charset="0"/>
            </a:endParaRPr>
          </a:p>
          <a:p>
            <a:pPr marL="461963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Corbel" panose="020B0503020204020204" pitchFamily="34" charset="0"/>
              </a:rPr>
              <a:t>Open documentation: </a:t>
            </a:r>
            <a:r>
              <a:rPr lang="en-GB" sz="2800" dirty="0">
                <a:latin typeface="Corbel" panose="020B0503020204020204" pitchFamily="34" charset="0"/>
                <a:hlinkClick r:id="rId4"/>
              </a:rPr>
              <a:t>https://copim.pubpub.org/</a:t>
            </a:r>
            <a:r>
              <a:rPr lang="en-GB" sz="2800" dirty="0">
                <a:latin typeface="Corbel" panose="020B0503020204020204" pitchFamily="34" charset="0"/>
              </a:rPr>
              <a:t>   </a:t>
            </a:r>
          </a:p>
          <a:p>
            <a:pPr marL="461963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Corbel" panose="020B0503020204020204" pitchFamily="34" charset="0"/>
              </a:rPr>
              <a:t>Twitter: @COPIMproject </a:t>
            </a:r>
          </a:p>
          <a:p>
            <a:pPr marL="461963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Corbel" panose="020B0503020204020204" pitchFamily="34" charset="0"/>
              </a:rPr>
              <a:t>Email: </a:t>
            </a:r>
            <a:r>
              <a:rPr lang="en-GB" sz="2800" dirty="0">
                <a:latin typeface="Corbel" panose="020B0503020204020204" pitchFamily="34" charset="0"/>
                <a:hlinkClick r:id="rId5"/>
              </a:rPr>
              <a:t>info@copim.ac.uk</a:t>
            </a:r>
            <a:br>
              <a:rPr lang="en-GB" sz="3600" dirty="0">
                <a:latin typeface="Corbel" panose="020B0503020204020204" pitchFamily="34" charset="0"/>
              </a:rPr>
            </a:br>
            <a:endParaRPr lang="en-GB" sz="1400" dirty="0">
              <a:latin typeface="Corbel" panose="020B0503020204020204" pitchFamily="34" charset="0"/>
            </a:endParaRPr>
          </a:p>
          <a:p>
            <a:pPr marL="4763" lvl="0" algn="ctr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75000"/>
            </a:pPr>
            <a:r>
              <a:rPr lang="en-GB" sz="5400" b="1" dirty="0">
                <a:solidFill>
                  <a:schemeClr val="accent2"/>
                </a:solidFill>
                <a:latin typeface="Corbel" panose="020B0503020204020204" pitchFamily="34" charset="0"/>
              </a:rPr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2916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37E2-FD21-4177-ACA0-9583923B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803" y="-100659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6CA6-2F7E-47F8-8C12-8F7C6A00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802" y="1224904"/>
            <a:ext cx="9089383" cy="516701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Lucy Barnes (Open Book Publishers): 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COPIM? 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OA book mandates look like now?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2"/>
              </a:buClr>
              <a:buSzPct val="100000"/>
            </a:pP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Rupert Gatti (Open Book Publishers): 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the models that currently exist to fund OA books, and how do they work?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2"/>
              </a:buClr>
              <a:buSzPct val="100000"/>
            </a:pP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Eileen Joy (punctum books):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How are libraries responding, and why does it matter?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2"/>
              </a:buClr>
              <a:buSzPct val="100000"/>
            </a:pPr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 &amp; Answer session </a:t>
            </a:r>
          </a:p>
          <a:p>
            <a:pPr lvl="1">
              <a:buClr>
                <a:schemeClr val="accent2"/>
              </a:buClr>
              <a:buSzPct val="100000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your current strategies to fund OA books?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824F48B5-8EC5-4920-85A2-B1E5E7B823B2}"/>
              </a:ext>
            </a:extLst>
          </p:cNvPr>
          <p:cNvSpPr/>
          <p:nvPr/>
        </p:nvSpPr>
        <p:spPr bwMode="auto">
          <a:xfrm>
            <a:off x="374040" y="1595160"/>
            <a:ext cx="2256480" cy="475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US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@COPIMproject</a:t>
            </a:r>
            <a:b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en-US" sz="1250" b="1" kern="0" spc="-1" dirty="0">
                <a:solidFill>
                  <a:srgbClr val="000000"/>
                </a:solidFill>
                <a:latin typeface="Garamond"/>
              </a:rPr>
              <a:t>Website: </a:t>
            </a:r>
            <a:r>
              <a:rPr kumimoji="0" lang="en-US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copim.ac.uk</a:t>
            </a:r>
            <a:endParaRPr kumimoji="0" lang="en-US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F81398C6-2322-4B6D-9056-B166C55A695B}"/>
              </a:ext>
            </a:extLst>
          </p:cNvPr>
          <p:cNvSpPr/>
          <p:nvPr/>
        </p:nvSpPr>
        <p:spPr bwMode="auto">
          <a:xfrm flipH="1">
            <a:off x="506880" y="24462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FF371C74-4F88-4198-B86C-A4D664AFEB1F}"/>
              </a:ext>
            </a:extLst>
          </p:cNvPr>
          <p:cNvSpPr/>
          <p:nvPr/>
        </p:nvSpPr>
        <p:spPr bwMode="auto">
          <a:xfrm flipH="1">
            <a:off x="506880" y="435528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2042B2AF-ABCE-4FB0-AC1F-DDC525D6B1E5}"/>
              </a:ext>
            </a:extLst>
          </p:cNvPr>
          <p:cNvSpPr/>
          <p:nvPr/>
        </p:nvSpPr>
        <p:spPr bwMode="auto">
          <a:xfrm flipH="1">
            <a:off x="495360" y="2610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60285D8-5D74-4BEA-8868-02BC805D70C8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450360" y="513720"/>
            <a:ext cx="1989720" cy="973080"/>
          </a:xfrm>
          <a:prstGeom prst="rect">
            <a:avLst/>
          </a:prstGeom>
          <a:ln>
            <a:noFill/>
          </a:ln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23004A45-4B72-46DA-B327-E68F961648D1}"/>
              </a:ext>
            </a:extLst>
          </p:cNvPr>
          <p:cNvSpPr/>
          <p:nvPr/>
        </p:nvSpPr>
        <p:spPr bwMode="auto">
          <a:xfrm>
            <a:off x="481406" y="2767112"/>
            <a:ext cx="2066400" cy="12989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Lucy Barnes</a:t>
            </a:r>
            <a:endParaRPr kumimoji="0" lang="en-GB" sz="23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Open Book Publishers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@alittleroad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37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6"/>
          <p:cNvSpPr/>
          <p:nvPr/>
        </p:nvSpPr>
        <p:spPr bwMode="auto">
          <a:xfrm>
            <a:off x="2914144" y="261000"/>
            <a:ext cx="9130680" cy="5403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" normalizeH="0" baseline="0" noProof="0" dirty="0">
                <a:ln>
                  <a:noFill/>
                </a:ln>
                <a:solidFill>
                  <a:srgbClr val="EA801C"/>
                </a:solidFill>
                <a:effectLst/>
                <a:uLnTx/>
                <a:uFillTx/>
                <a:latin typeface="Calibri Light"/>
                <a:ea typeface="Corbel"/>
                <a:cs typeface="Calibri Light"/>
              </a:rPr>
              <a:t>COPIM</a:t>
            </a:r>
            <a:br>
              <a:rPr kumimoji="0" lang="en-US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orbel"/>
                <a:cs typeface="Calibri Light"/>
              </a:rPr>
            </a:br>
            <a:endParaRPr kumimoji="0" lang="en-US" sz="2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457200" marR="0" lvl="0" indent="-456565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Calibri Light"/>
              </a:rPr>
              <a:t>Funded by: </a:t>
            </a:r>
          </a:p>
          <a:p>
            <a:pPr marL="914400" lvl="1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kumimoji="0" lang="en-US" sz="240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Calibri Light"/>
              </a:rPr>
              <a:t>Research England (£2.2M / $2.7M)</a:t>
            </a:r>
          </a:p>
          <a:p>
            <a:pPr marL="914400" lvl="1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kumimoji="0" lang="en-US" sz="240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Calibri Light"/>
              </a:rPr>
              <a:t>Arcadia </a:t>
            </a:r>
            <a:r>
              <a:rPr kumimoji="0" lang="en-US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Calibri Light"/>
              </a:rPr>
              <a:t>(£800K / $990K)</a:t>
            </a:r>
          </a:p>
          <a:p>
            <a:pPr marL="914400" lvl="1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kumimoji="0" lang="en-US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Calibri Light"/>
              </a:rPr>
              <a:t>Consortium partners (£576K / $712K)</a:t>
            </a:r>
            <a:br>
              <a:rPr kumimoji="0" lang="en-US" sz="2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  <a:cs typeface="Calibri Light"/>
              </a:rPr>
            </a:br>
            <a:endParaRPr kumimoji="0" lang="en-US" sz="24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457835" marR="0" lvl="0" indent="-45720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lt"/>
                <a:cs typeface="Arial"/>
              </a:rPr>
              <a:t>COPIM is addressing the </a:t>
            </a:r>
            <a:r>
              <a:rPr kumimoji="0" lang="en-US" sz="2400" b="1" i="0" u="none" strike="noStrike" kern="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/>
                <a:ea typeface="+mn-lt"/>
                <a:cs typeface="Arial"/>
              </a:rPr>
              <a:t>technological, structural, &amp; </a:t>
            </a:r>
            <a:r>
              <a:rPr kumimoji="0" lang="en-US" sz="2400" b="1" i="0" u="none" strike="noStrike" kern="0" cap="none" spc="-1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/>
                <a:ea typeface="+mn-lt"/>
                <a:cs typeface="Arial"/>
              </a:rPr>
              <a:t>organisational</a:t>
            </a:r>
            <a:r>
              <a:rPr kumimoji="0" lang="en-US" sz="2400" b="1" i="0" u="none" strike="noStrike" kern="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/>
                <a:ea typeface="+mn-lt"/>
                <a:cs typeface="Arial"/>
              </a:rPr>
              <a:t> hurdles</a:t>
            </a:r>
            <a:r>
              <a:rPr lang="en-US" sz="2400" kern="0" spc="-1" dirty="0">
                <a:solidFill>
                  <a:prstClr val="black"/>
                </a:solidFill>
                <a:latin typeface="Calibri Light"/>
                <a:ea typeface="+mn-lt"/>
                <a:cs typeface="Arial"/>
              </a:rPr>
              <a:t> </a:t>
            </a:r>
            <a:r>
              <a:rPr kumimoji="0" lang="en-US" sz="2400" b="0" i="0" u="none" strike="noStrike" kern="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lt"/>
                <a:cs typeface="Arial"/>
              </a:rPr>
              <a:t>(funding, discovery, experimental publishing &amp; reuse, archiving) that hinder the wider adoption &amp; impact of OA books. 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14899" y="5498296"/>
            <a:ext cx="3271838" cy="10386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84256" y="5500569"/>
            <a:ext cx="4090987" cy="1072234"/>
          </a:xfrm>
          <a:prstGeom prst="rect">
            <a:avLst/>
          </a:prstGeom>
        </p:spPr>
      </p:pic>
      <p:sp>
        <p:nvSpPr>
          <p:cNvPr id="8" name="CustomShape 2"/>
          <p:cNvSpPr/>
          <p:nvPr/>
        </p:nvSpPr>
        <p:spPr bwMode="auto">
          <a:xfrm>
            <a:off x="374040" y="1595160"/>
            <a:ext cx="2256480" cy="475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@COPIMproject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en-GB" sz="1250" b="1" kern="0" spc="-1" dirty="0">
                <a:solidFill>
                  <a:srgbClr val="000000"/>
                </a:solidFill>
                <a:latin typeface="Garamond"/>
              </a:rPr>
              <a:t>Website: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copim.ac.uk</a:t>
            </a: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Line 3"/>
          <p:cNvSpPr/>
          <p:nvPr/>
        </p:nvSpPr>
        <p:spPr bwMode="auto">
          <a:xfrm flipH="1">
            <a:off x="506880" y="24462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Line 4"/>
          <p:cNvSpPr/>
          <p:nvPr/>
        </p:nvSpPr>
        <p:spPr bwMode="auto">
          <a:xfrm flipH="1">
            <a:off x="506880" y="435528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Line 5"/>
          <p:cNvSpPr/>
          <p:nvPr/>
        </p:nvSpPr>
        <p:spPr bwMode="auto">
          <a:xfrm flipH="1">
            <a:off x="495360" y="2610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Picture 4"/>
          <p:cNvPicPr/>
          <p:nvPr/>
        </p:nvPicPr>
        <p:blipFill>
          <a:blip r:embed="rId4"/>
          <a:stretch/>
        </p:blipFill>
        <p:spPr bwMode="auto">
          <a:xfrm>
            <a:off x="450360" y="513720"/>
            <a:ext cx="1989720" cy="973080"/>
          </a:xfrm>
          <a:prstGeom prst="rect">
            <a:avLst/>
          </a:prstGeom>
          <a:ln>
            <a:noFill/>
          </a:ln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EA4163BF-FCC4-45F2-98FC-9CDC18041234}"/>
              </a:ext>
            </a:extLst>
          </p:cNvPr>
          <p:cNvSpPr/>
          <p:nvPr/>
        </p:nvSpPr>
        <p:spPr bwMode="auto">
          <a:xfrm>
            <a:off x="481406" y="2767112"/>
            <a:ext cx="2066400" cy="12989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Lucy Barnes</a:t>
            </a:r>
            <a:endParaRPr kumimoji="0" lang="en-GB" sz="23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Open Book Publishers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@alittleroad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68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7638-7FC1-F04E-BF44-6F140251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7" y="245477"/>
            <a:ext cx="11161045" cy="6278088"/>
          </a:xfrm>
        </p:spPr>
      </p:pic>
    </p:spTree>
    <p:extLst>
      <p:ext uri="{BB962C8B-B14F-4D97-AF65-F5344CB8AC3E}">
        <p14:creationId xmlns:p14="http://schemas.microsoft.com/office/powerpoint/2010/main" val="18960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63D11C-1C69-4D23-856F-56473DE8C611}"/>
              </a:ext>
            </a:extLst>
          </p:cNvPr>
          <p:cNvSpPr txBox="1">
            <a:spLocks/>
          </p:cNvSpPr>
          <p:nvPr/>
        </p:nvSpPr>
        <p:spPr>
          <a:xfrm>
            <a:off x="2935942" y="210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ea typeface="+mj-ea"/>
                <a:cs typeface="+mj-cs"/>
              </a:rPr>
              <a:t>What matters to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5B5B5-7ED4-4352-9534-C72775E43190}"/>
              </a:ext>
            </a:extLst>
          </p:cNvPr>
          <p:cNvSpPr txBox="1"/>
          <p:nvPr/>
        </p:nvSpPr>
        <p:spPr>
          <a:xfrm>
            <a:off x="2935941" y="1346634"/>
            <a:ext cx="901340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ct val="175000"/>
              <a:buFont typeface="Corbel" panose="020B0503020204020204" pitchFamily="34" charset="0"/>
              <a:buChar char="×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Unsatisfactory OA solutions: BPCs or so-called ‘transformative’ agreements (a limited number of universities &amp; publishers benefit).</a:t>
            </a:r>
          </a:p>
          <a:p>
            <a:pPr marL="461963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ct val="175000"/>
              <a:buFont typeface="Corbel" panose="020B0503020204020204" pitchFamily="34" charset="0"/>
              <a:buChar char="×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</a:rPr>
              <a:t>Smaller presses face challenges: problem for authors too.</a:t>
            </a:r>
          </a:p>
          <a:p>
            <a:pPr marL="461963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ct val="175000"/>
              <a:buFont typeface="Corbel" panose="020B0503020204020204" pitchFamily="34" charset="0"/>
              <a:buChar char="×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Concerns about the viability of ‘long tail’ of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smaller presses.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61963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are creating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open, community-owned alternatives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that enable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greater participation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diverse OA ecosystem that works for smaller to medium-size presses &amp; supports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authors, readers, libraries &amp; publishers.</a:t>
            </a:r>
          </a:p>
          <a:p>
            <a:pPr marL="461963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COPIM: cooperative not competitive. Creating alternatives to monopolistic systems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by collaborating with others.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A7469481-C56C-422E-B7D3-5F27A3B16E24}"/>
              </a:ext>
            </a:extLst>
          </p:cNvPr>
          <p:cNvSpPr/>
          <p:nvPr/>
        </p:nvSpPr>
        <p:spPr bwMode="auto">
          <a:xfrm>
            <a:off x="374040" y="1595160"/>
            <a:ext cx="2256480" cy="475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@COPIMproject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en-GB" sz="1250" b="1" kern="0" spc="-1" dirty="0">
                <a:solidFill>
                  <a:srgbClr val="000000"/>
                </a:solidFill>
                <a:latin typeface="Garamond"/>
              </a:rPr>
              <a:t>Website: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copim.ac.uk</a:t>
            </a: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E984152C-B74E-4AC5-9894-4CB7EC4AE24B}"/>
              </a:ext>
            </a:extLst>
          </p:cNvPr>
          <p:cNvSpPr/>
          <p:nvPr/>
        </p:nvSpPr>
        <p:spPr bwMode="auto">
          <a:xfrm flipH="1">
            <a:off x="506880" y="24462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99BB7223-0AB9-4F3C-AA16-73959C04CE77}"/>
              </a:ext>
            </a:extLst>
          </p:cNvPr>
          <p:cNvSpPr/>
          <p:nvPr/>
        </p:nvSpPr>
        <p:spPr bwMode="auto">
          <a:xfrm flipH="1">
            <a:off x="506880" y="435528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9C969C6A-245B-4013-9415-9C8AC05DD52E}"/>
              </a:ext>
            </a:extLst>
          </p:cNvPr>
          <p:cNvSpPr/>
          <p:nvPr/>
        </p:nvSpPr>
        <p:spPr bwMode="auto">
          <a:xfrm flipH="1">
            <a:off x="495360" y="2610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9DAC945-6F7A-459B-ACD1-2FFB61B57F6E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450360" y="513720"/>
            <a:ext cx="1989720" cy="973080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E5288183-B8B5-4CEF-ADBB-C9D794617D2B}"/>
              </a:ext>
            </a:extLst>
          </p:cNvPr>
          <p:cNvSpPr/>
          <p:nvPr/>
        </p:nvSpPr>
        <p:spPr bwMode="auto">
          <a:xfrm>
            <a:off x="481406" y="2767112"/>
            <a:ext cx="2066400" cy="12989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Lucy Barnes</a:t>
            </a:r>
            <a:endParaRPr kumimoji="0" lang="en-GB" sz="23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Open Book Publishers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@alittleroad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58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CustomShape 2">
            <a:extLst>
              <a:ext uri="{FF2B5EF4-FFF2-40B4-BE49-F238E27FC236}">
                <a16:creationId xmlns:a16="http://schemas.microsoft.com/office/drawing/2014/main" id="{20F4DF72-FCA8-4F55-A285-927E35BBABC5}"/>
              </a:ext>
            </a:extLst>
          </p:cNvPr>
          <p:cNvSpPr/>
          <p:nvPr/>
        </p:nvSpPr>
        <p:spPr bwMode="auto">
          <a:xfrm>
            <a:off x="374040" y="1595160"/>
            <a:ext cx="2256480" cy="475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@COPIMproject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en-GB" sz="1250" b="1" kern="0" spc="-1" dirty="0">
                <a:solidFill>
                  <a:srgbClr val="000000"/>
                </a:solidFill>
                <a:latin typeface="Garamond"/>
              </a:rPr>
              <a:t>Website: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copim.ac.uk</a:t>
            </a: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Line 3">
            <a:extLst>
              <a:ext uri="{FF2B5EF4-FFF2-40B4-BE49-F238E27FC236}">
                <a16:creationId xmlns:a16="http://schemas.microsoft.com/office/drawing/2014/main" id="{10D10C5A-0F27-46C2-8061-47D00275C3C4}"/>
              </a:ext>
            </a:extLst>
          </p:cNvPr>
          <p:cNvSpPr/>
          <p:nvPr/>
        </p:nvSpPr>
        <p:spPr bwMode="auto">
          <a:xfrm flipH="1">
            <a:off x="506880" y="24462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Line 4">
            <a:extLst>
              <a:ext uri="{FF2B5EF4-FFF2-40B4-BE49-F238E27FC236}">
                <a16:creationId xmlns:a16="http://schemas.microsoft.com/office/drawing/2014/main" id="{69E4D836-7396-459B-B5E1-14BAE1A43FCF}"/>
              </a:ext>
            </a:extLst>
          </p:cNvPr>
          <p:cNvSpPr/>
          <p:nvPr/>
        </p:nvSpPr>
        <p:spPr bwMode="auto">
          <a:xfrm flipH="1">
            <a:off x="506880" y="435528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5B97CBE0-4FC0-435A-9EFD-3666BE3E2299}"/>
              </a:ext>
            </a:extLst>
          </p:cNvPr>
          <p:cNvSpPr/>
          <p:nvPr/>
        </p:nvSpPr>
        <p:spPr bwMode="auto">
          <a:xfrm flipH="1">
            <a:off x="495360" y="2610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EC0EBA02-5D04-4EF2-98FA-19625F3FB253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450360" y="513720"/>
            <a:ext cx="1989720" cy="973080"/>
          </a:xfrm>
          <a:prstGeom prst="rect">
            <a:avLst/>
          </a:prstGeom>
          <a:ln>
            <a:noFill/>
          </a:ln>
        </p:spPr>
      </p:pic>
      <p:sp>
        <p:nvSpPr>
          <p:cNvPr id="30" name="CustomShape 1">
            <a:extLst>
              <a:ext uri="{FF2B5EF4-FFF2-40B4-BE49-F238E27FC236}">
                <a16:creationId xmlns:a16="http://schemas.microsoft.com/office/drawing/2014/main" id="{D568144F-5F54-40DC-8F70-CCD855B702B9}"/>
              </a:ext>
            </a:extLst>
          </p:cNvPr>
          <p:cNvSpPr/>
          <p:nvPr/>
        </p:nvSpPr>
        <p:spPr bwMode="auto">
          <a:xfrm>
            <a:off x="481406" y="2767112"/>
            <a:ext cx="2066400" cy="12989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Lucy Barnes</a:t>
            </a:r>
            <a:endParaRPr kumimoji="0" lang="en-GB" sz="23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Open Book Publishers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@alittleroad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7A75E-6959-4C08-BC5B-29B9E711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53" y="246890"/>
            <a:ext cx="5818585" cy="2009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41C52-7815-DC9C-7CA3-3CFA0CBC4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952" y="4599397"/>
            <a:ext cx="4421186" cy="1832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45C1F5-8892-2B5C-D158-806EB5253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44" y="2596600"/>
            <a:ext cx="4105402" cy="18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6"/>
          <p:cNvSpPr/>
          <p:nvPr/>
        </p:nvSpPr>
        <p:spPr bwMode="auto">
          <a:xfrm>
            <a:off x="2869755" y="239520"/>
            <a:ext cx="9130680" cy="6378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" normalizeH="0" baseline="0" noProof="0" dirty="0">
                <a:ln>
                  <a:noFill/>
                </a:ln>
                <a:solidFill>
                  <a:srgbClr val="EA801C"/>
                </a:solidFill>
                <a:effectLst/>
                <a:uLnTx/>
                <a:uFillTx/>
                <a:latin typeface="Calibri Light"/>
                <a:ea typeface="Corbel"/>
                <a:cs typeface="Calibri Light"/>
              </a:rPr>
              <a:t>Open Access book mandates</a:t>
            </a:r>
            <a:endParaRPr kumimoji="0" lang="en-US" sz="4400" b="1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635" marR="0" lvl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tabLst/>
              <a:defRPr/>
            </a:pPr>
            <a:endParaRPr kumimoji="0" lang="en-US" sz="2400" b="1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orbel"/>
              <a:cs typeface="Calibri Light"/>
            </a:endParaRPr>
          </a:p>
          <a:p>
            <a:pPr marL="635" marR="0" lvl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tabLst/>
              <a:defRPr/>
            </a:pPr>
            <a:r>
              <a:rPr kumimoji="0" lang="en-US" sz="24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orbel"/>
                <a:cs typeface="Calibri Light"/>
              </a:rPr>
              <a:t>UKRI</a:t>
            </a:r>
            <a:endParaRPr lang="en-US" sz="2400" kern="0" spc="-1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914400" lvl="1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Funded research published as book/chapter will have to be published OA if contract signed after 1 January 2024</a:t>
            </a:r>
          </a:p>
          <a:p>
            <a:pPr marL="1371600" lvl="2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Green OA is permitted; </a:t>
            </a:r>
          </a:p>
          <a:p>
            <a:pPr marL="1371600" lvl="2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</a:t>
            </a: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aximum embargo 12 months; </a:t>
            </a:r>
          </a:p>
          <a:p>
            <a:pPr marL="1371600" lvl="2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CC licences permitted, CC BY recommended;</a:t>
            </a:r>
          </a:p>
          <a:p>
            <a:pPr marL="1371600" lvl="2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‘Only appropriate publisher’ exemption;</a:t>
            </a:r>
          </a:p>
          <a:p>
            <a:pPr marL="1371600" lvl="2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‘Trade book’ and ‘textbook’ exemptions.</a:t>
            </a:r>
            <a:endParaRPr lang="en-GB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£3.5 million pa ring-fenced funding, held centrally by UKRI, application criteria currently unclear</a:t>
            </a:r>
          </a:p>
          <a:p>
            <a:pPr marL="914400" lvl="1" indent="-456565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It will not only support BPCs but ‘other routes’ for funding OA</a:t>
            </a:r>
            <a:b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GB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stomShape 2"/>
          <p:cNvSpPr/>
          <p:nvPr/>
        </p:nvSpPr>
        <p:spPr bwMode="auto">
          <a:xfrm>
            <a:off x="374040" y="1595160"/>
            <a:ext cx="2256480" cy="475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@COPIMproject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en-GB" sz="1250" b="1" kern="0" spc="-1" dirty="0">
                <a:solidFill>
                  <a:srgbClr val="000000"/>
                </a:solidFill>
                <a:latin typeface="Garamond"/>
              </a:rPr>
              <a:t>Website: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copim.ac.uk</a:t>
            </a: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Line 3"/>
          <p:cNvSpPr/>
          <p:nvPr/>
        </p:nvSpPr>
        <p:spPr bwMode="auto">
          <a:xfrm flipH="1">
            <a:off x="506880" y="24462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Line 4"/>
          <p:cNvSpPr/>
          <p:nvPr/>
        </p:nvSpPr>
        <p:spPr bwMode="auto">
          <a:xfrm flipH="1">
            <a:off x="506880" y="435528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Line 5"/>
          <p:cNvSpPr/>
          <p:nvPr/>
        </p:nvSpPr>
        <p:spPr bwMode="auto">
          <a:xfrm flipH="1">
            <a:off x="495360" y="2610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Picture 4"/>
          <p:cNvPicPr/>
          <p:nvPr/>
        </p:nvPicPr>
        <p:blipFill>
          <a:blip r:embed="rId2"/>
          <a:stretch/>
        </p:blipFill>
        <p:spPr bwMode="auto">
          <a:xfrm>
            <a:off x="450360" y="513720"/>
            <a:ext cx="1989720" cy="973080"/>
          </a:xfrm>
          <a:prstGeom prst="rect">
            <a:avLst/>
          </a:prstGeom>
          <a:ln>
            <a:noFill/>
          </a:ln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EA4163BF-FCC4-45F2-98FC-9CDC18041234}"/>
              </a:ext>
            </a:extLst>
          </p:cNvPr>
          <p:cNvSpPr/>
          <p:nvPr/>
        </p:nvSpPr>
        <p:spPr bwMode="auto">
          <a:xfrm>
            <a:off x="481406" y="2767112"/>
            <a:ext cx="2066400" cy="12989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Lucy Barnes</a:t>
            </a:r>
            <a:endParaRPr kumimoji="0" lang="en-GB" sz="23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Open Book Publishers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@alittleroad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91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6"/>
          <p:cNvSpPr/>
          <p:nvPr/>
        </p:nvSpPr>
        <p:spPr bwMode="auto">
          <a:xfrm>
            <a:off x="2869755" y="479040"/>
            <a:ext cx="9130680" cy="5403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" normalizeH="0" baseline="0" noProof="0" dirty="0">
                <a:ln>
                  <a:noFill/>
                </a:ln>
                <a:solidFill>
                  <a:srgbClr val="EA801C"/>
                </a:solidFill>
                <a:effectLst/>
                <a:uLnTx/>
                <a:uFillTx/>
                <a:latin typeface="Calibri Light"/>
                <a:ea typeface="Corbel"/>
                <a:cs typeface="Calibri Light"/>
              </a:rPr>
              <a:t>Open Access book mandates</a:t>
            </a:r>
            <a:endParaRPr kumimoji="0" lang="en-US" sz="4400" b="1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635" marR="0" lvl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tabLst/>
              <a:defRPr/>
            </a:pPr>
            <a:endParaRPr kumimoji="0" lang="en-US" sz="2400" b="1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orbel"/>
              <a:cs typeface="Calibri Light"/>
            </a:endParaRPr>
          </a:p>
          <a:p>
            <a:pPr marL="457835" marR="0" lvl="0" indent="-45720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buFont typeface="Arial"/>
              <a:buChar char="•"/>
              <a:tabLst/>
              <a:defRPr/>
            </a:pPr>
            <a:r>
              <a:rPr lang="en-US" sz="2400" b="1" kern="0" spc="-1" dirty="0">
                <a:solidFill>
                  <a:prstClr val="black"/>
                </a:solidFill>
                <a:latin typeface="Calibri Light"/>
                <a:ea typeface="+mn-lt"/>
                <a:cs typeface="Arial"/>
              </a:rPr>
              <a:t>Next REF: </a:t>
            </a:r>
            <a:r>
              <a:rPr lang="en-US" sz="2400" kern="0" spc="-1" dirty="0">
                <a:solidFill>
                  <a:prstClr val="black"/>
                </a:solidFill>
                <a:latin typeface="Calibri Light"/>
                <a:ea typeface="+mn-lt"/>
                <a:cs typeface="Arial"/>
              </a:rPr>
              <a:t>there will be a consultation in 2023 about whether to include an OA mandate for books in the next REF.</a:t>
            </a:r>
          </a:p>
          <a:p>
            <a:pPr marL="457835" marR="0" lvl="0" indent="-45720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lt"/>
                <a:cs typeface="Arial"/>
              </a:rPr>
              <a:t>cOAlition</a:t>
            </a:r>
            <a:r>
              <a:rPr kumimoji="0" lang="en-US" sz="2400" b="0" i="0" u="none" strike="noStrike" kern="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lt"/>
                <a:cs typeface="Arial"/>
              </a:rPr>
              <a:t> S: statement released in September 2021</a:t>
            </a:r>
          </a:p>
          <a:p>
            <a:pPr marL="915035" lvl="1" indent="-457200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“Rather than to decree a uniform policy on OA books, we have therefore decided to formulate a set of recommendations … in line with Plan S principles”</a:t>
            </a:r>
            <a:b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GB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stomShape 2"/>
          <p:cNvSpPr/>
          <p:nvPr/>
        </p:nvSpPr>
        <p:spPr bwMode="auto">
          <a:xfrm>
            <a:off x="374040" y="1595160"/>
            <a:ext cx="2256480" cy="475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@COPIMproject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en-GB" sz="1250" b="1" kern="0" spc="-1" dirty="0">
                <a:solidFill>
                  <a:srgbClr val="000000"/>
                </a:solidFill>
                <a:latin typeface="Garamond"/>
              </a:rPr>
              <a:t>Website: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copim.ac.uk</a:t>
            </a: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Line 3"/>
          <p:cNvSpPr/>
          <p:nvPr/>
        </p:nvSpPr>
        <p:spPr bwMode="auto">
          <a:xfrm flipH="1">
            <a:off x="506880" y="24462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Line 4"/>
          <p:cNvSpPr/>
          <p:nvPr/>
        </p:nvSpPr>
        <p:spPr bwMode="auto">
          <a:xfrm flipH="1">
            <a:off x="506880" y="435528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Line 5"/>
          <p:cNvSpPr/>
          <p:nvPr/>
        </p:nvSpPr>
        <p:spPr bwMode="auto">
          <a:xfrm flipH="1">
            <a:off x="495360" y="2610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Picture 4"/>
          <p:cNvPicPr/>
          <p:nvPr/>
        </p:nvPicPr>
        <p:blipFill>
          <a:blip r:embed="rId2"/>
          <a:stretch/>
        </p:blipFill>
        <p:spPr bwMode="auto">
          <a:xfrm>
            <a:off x="450360" y="513720"/>
            <a:ext cx="1989720" cy="973080"/>
          </a:xfrm>
          <a:prstGeom prst="rect">
            <a:avLst/>
          </a:prstGeom>
          <a:ln>
            <a:noFill/>
          </a:ln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EA4163BF-FCC4-45F2-98FC-9CDC18041234}"/>
              </a:ext>
            </a:extLst>
          </p:cNvPr>
          <p:cNvSpPr/>
          <p:nvPr/>
        </p:nvSpPr>
        <p:spPr bwMode="auto">
          <a:xfrm>
            <a:off x="481406" y="2767112"/>
            <a:ext cx="2066400" cy="12989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Lucy Barnes</a:t>
            </a:r>
            <a:endParaRPr kumimoji="0" lang="en-GB" sz="23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Open Book Publishers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@alittleroad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24A9B-8587-B3DC-40C8-30D71BEF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74" y="4178442"/>
            <a:ext cx="7852561" cy="25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6"/>
          <p:cNvSpPr/>
          <p:nvPr/>
        </p:nvSpPr>
        <p:spPr bwMode="auto">
          <a:xfrm>
            <a:off x="2834245" y="182606"/>
            <a:ext cx="9130680" cy="646791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" normalizeH="0" baseline="0" noProof="0" dirty="0">
                <a:ln>
                  <a:noFill/>
                </a:ln>
                <a:solidFill>
                  <a:srgbClr val="EA801C"/>
                </a:solidFill>
                <a:effectLst/>
                <a:uLnTx/>
                <a:uFillTx/>
                <a:latin typeface="Calibri Light"/>
                <a:ea typeface="Corbel"/>
                <a:cs typeface="Calibri Light"/>
              </a:rPr>
              <a:t>Open Access book mandates</a:t>
            </a:r>
            <a:endParaRPr kumimoji="0" lang="en-US" sz="4400" b="1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635" marR="0" lvl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tabLst/>
              <a:defRPr/>
            </a:pPr>
            <a:endParaRPr kumimoji="0" lang="en-US" sz="2400" b="1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Corbel"/>
              <a:cs typeface="Calibri Light"/>
            </a:endParaRPr>
          </a:p>
          <a:p>
            <a:pPr marL="635" marR="0" lvl="0" algn="l" defTabSz="91440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F0A22E"/>
              </a:buClr>
              <a:buSzTx/>
              <a:tabLst/>
              <a:defRPr/>
            </a:pPr>
            <a:r>
              <a:rPr lang="en-US" sz="2400" b="1" kern="0" spc="-1" dirty="0">
                <a:solidFill>
                  <a:prstClr val="black"/>
                </a:solidFill>
                <a:latin typeface="Calibri Light"/>
                <a:ea typeface="+mn-lt"/>
                <a:cs typeface="Arial"/>
              </a:rPr>
              <a:t>White House OSTP open access memo</a:t>
            </a:r>
          </a:p>
          <a:p>
            <a:pPr marL="915035" lvl="1" indent="-457200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Released in August 2022.</a:t>
            </a:r>
          </a:p>
          <a:p>
            <a:pPr marL="915035" lvl="1" indent="-457200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“all peer-reviewed scholarly publications authored or </a:t>
            </a:r>
            <a:r>
              <a:rPr lang="en-GB" sz="2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coauthored</a:t>
            </a: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by individuals or institutions resulting from federally funded research are made freely available and publicly accessible by default in agency-designated repositories without any embargo or delay after publication.”</a:t>
            </a:r>
          </a:p>
          <a:p>
            <a:pPr marL="915035" lvl="1" indent="-457200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Mentions “book chapters” and “conference proceedings” in a footnote, but no other reference to books.</a:t>
            </a:r>
          </a:p>
          <a:p>
            <a:pPr marL="915035" lvl="1" indent="-457200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Implementation p</a:t>
            </a: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lan</a:t>
            </a:r>
            <a:r>
              <a:rPr lang="en-GB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 by federal agencies must be finalised by December 31st, 2024, with an effective date no later than one year after the publication of the plan.</a:t>
            </a:r>
          </a:p>
          <a:p>
            <a:pPr marL="915035" lvl="1" indent="-457200">
              <a:lnSpc>
                <a:spcPct val="90000"/>
              </a:lnSpc>
              <a:spcBef>
                <a:spcPts val="1199"/>
              </a:spcBef>
              <a:buClr>
                <a:srgbClr val="F0A22E"/>
              </a:buClr>
              <a:buFont typeface="Arial"/>
              <a:buChar char="•"/>
              <a:defRPr/>
            </a:pPr>
            <a: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 funding available – risk author fees &amp; TAs will dominate.</a:t>
            </a:r>
            <a:br>
              <a:rPr lang="en-GB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GB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stomShape 2"/>
          <p:cNvSpPr/>
          <p:nvPr/>
        </p:nvSpPr>
        <p:spPr bwMode="auto">
          <a:xfrm>
            <a:off x="374040" y="1595160"/>
            <a:ext cx="2256480" cy="475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@COPIMproject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en-GB" sz="1250" b="1" kern="0" spc="-1" dirty="0">
                <a:solidFill>
                  <a:srgbClr val="000000"/>
                </a:solidFill>
                <a:latin typeface="Garamond"/>
              </a:rPr>
              <a:t>Website: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copim.ac.uk</a:t>
            </a: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Line 3"/>
          <p:cNvSpPr/>
          <p:nvPr/>
        </p:nvSpPr>
        <p:spPr bwMode="auto">
          <a:xfrm flipH="1">
            <a:off x="506880" y="24462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Line 4"/>
          <p:cNvSpPr/>
          <p:nvPr/>
        </p:nvSpPr>
        <p:spPr bwMode="auto">
          <a:xfrm flipH="1">
            <a:off x="506880" y="435528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Line 5"/>
          <p:cNvSpPr/>
          <p:nvPr/>
        </p:nvSpPr>
        <p:spPr bwMode="auto">
          <a:xfrm flipH="1">
            <a:off x="495360" y="261000"/>
            <a:ext cx="19908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Picture 4"/>
          <p:cNvPicPr/>
          <p:nvPr/>
        </p:nvPicPr>
        <p:blipFill>
          <a:blip r:embed="rId2"/>
          <a:stretch/>
        </p:blipFill>
        <p:spPr bwMode="auto">
          <a:xfrm>
            <a:off x="450360" y="513720"/>
            <a:ext cx="1989720" cy="973080"/>
          </a:xfrm>
          <a:prstGeom prst="rect">
            <a:avLst/>
          </a:prstGeom>
          <a:ln>
            <a:noFill/>
          </a:ln>
        </p:spPr>
      </p:pic>
      <p:sp>
        <p:nvSpPr>
          <p:cNvPr id="15" name="CustomShape 1">
            <a:extLst>
              <a:ext uri="{FF2B5EF4-FFF2-40B4-BE49-F238E27FC236}">
                <a16:creationId xmlns:a16="http://schemas.microsoft.com/office/drawing/2014/main" id="{EA4163BF-FCC4-45F2-98FC-9CDC18041234}"/>
              </a:ext>
            </a:extLst>
          </p:cNvPr>
          <p:cNvSpPr/>
          <p:nvPr/>
        </p:nvSpPr>
        <p:spPr bwMode="auto">
          <a:xfrm>
            <a:off x="481406" y="2767112"/>
            <a:ext cx="2066400" cy="12989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1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Lucy Barnes</a:t>
            </a:r>
            <a:endParaRPr kumimoji="0" lang="en-GB" sz="23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Open Book Publishers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DejaVu Sans"/>
              </a:rPr>
              <a:t>Twitter: </a:t>
            </a:r>
            <a:r>
              <a:rPr kumimoji="0" lang="en-GB" sz="1250" b="1" i="0" u="none" strike="noStrike" kern="0" cap="none" spc="-1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aramond"/>
                <a:ea typeface="DejaVu Sans"/>
              </a:rPr>
              <a:t>@alittleroad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endParaRPr kumimoji="0" lang="en-GB" sz="125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89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745</Words>
  <Application>Microsoft Office PowerPoint</Application>
  <PresentationFormat>Widescreen</PresentationFormat>
  <Paragraphs>81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Garamond</vt:lpstr>
      <vt:lpstr>Symbol</vt:lpstr>
      <vt:lpstr>Wingdings</vt:lpstr>
      <vt:lpstr>Office Theme</vt:lpstr>
      <vt:lpstr>1_Office Theme</vt:lpstr>
      <vt:lpstr>PowerPoint Presentation</vt:lpstr>
      <vt:lpstr>Today’s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Community-led Open Publication Infrastructures for Monographs	(COPIM)</dc:creator>
  <cp:lastModifiedBy>Open Book Publishers Libraries</cp:lastModifiedBy>
  <cp:revision>75</cp:revision>
  <dcterms:created xsi:type="dcterms:W3CDTF">2020-09-01T15:57:55Z</dcterms:created>
  <dcterms:modified xsi:type="dcterms:W3CDTF">2022-11-08T13:02:49Z</dcterms:modified>
</cp:coreProperties>
</file>