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54"/>
  </p:notesMasterIdLst>
  <p:sldIdLst>
    <p:sldId id="256" r:id="rId2"/>
    <p:sldId id="892" r:id="rId3"/>
    <p:sldId id="835" r:id="rId4"/>
    <p:sldId id="833" r:id="rId5"/>
    <p:sldId id="728" r:id="rId6"/>
    <p:sldId id="274" r:id="rId7"/>
    <p:sldId id="754" r:id="rId8"/>
    <p:sldId id="341" r:id="rId9"/>
    <p:sldId id="838" r:id="rId10"/>
    <p:sldId id="766" r:id="rId11"/>
    <p:sldId id="724" r:id="rId12"/>
    <p:sldId id="844" r:id="rId13"/>
    <p:sldId id="765" r:id="rId14"/>
    <p:sldId id="738" r:id="rId15"/>
    <p:sldId id="739" r:id="rId16"/>
    <p:sldId id="762" r:id="rId17"/>
    <p:sldId id="723" r:id="rId18"/>
    <p:sldId id="643" r:id="rId19"/>
    <p:sldId id="940" r:id="rId20"/>
    <p:sldId id="941" r:id="rId21"/>
    <p:sldId id="764" r:id="rId22"/>
    <p:sldId id="757" r:id="rId23"/>
    <p:sldId id="343" r:id="rId24"/>
    <p:sldId id="839" r:id="rId25"/>
    <p:sldId id="755" r:id="rId26"/>
    <p:sldId id="756" r:id="rId27"/>
    <p:sldId id="761" r:id="rId28"/>
    <p:sldId id="758" r:id="rId29"/>
    <p:sldId id="344" r:id="rId30"/>
    <p:sldId id="846" r:id="rId31"/>
    <p:sldId id="740" r:id="rId32"/>
    <p:sldId id="938" r:id="rId33"/>
    <p:sldId id="285" r:id="rId34"/>
    <p:sldId id="897" r:id="rId35"/>
    <p:sldId id="346" r:id="rId36"/>
    <p:sldId id="898" r:id="rId37"/>
    <p:sldId id="325" r:id="rId38"/>
    <p:sldId id="630" r:id="rId39"/>
    <p:sldId id="646" r:id="rId40"/>
    <p:sldId id="936" r:id="rId41"/>
    <p:sldId id="676" r:id="rId42"/>
    <p:sldId id="932" r:id="rId43"/>
    <p:sldId id="937" r:id="rId44"/>
    <p:sldId id="753" r:id="rId45"/>
    <p:sldId id="644" r:id="rId46"/>
    <p:sldId id="664" r:id="rId47"/>
    <p:sldId id="689" r:id="rId48"/>
    <p:sldId id="665" r:id="rId49"/>
    <p:sldId id="666" r:id="rId50"/>
    <p:sldId id="667" r:id="rId51"/>
    <p:sldId id="713" r:id="rId52"/>
    <p:sldId id="668"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B820C0E8-7049-4A4C-B3A8-AE778CAC37A9}">
          <p14:sldIdLst>
            <p14:sldId id="256"/>
          </p14:sldIdLst>
        </p14:section>
        <p14:section name="Raisons" id="{5C36F5FC-4D01-42C6-9890-442EE25CBD53}">
          <p14:sldIdLst>
            <p14:sldId id="892"/>
            <p14:sldId id="835"/>
            <p14:sldId id="833"/>
            <p14:sldId id="728"/>
            <p14:sldId id="274"/>
            <p14:sldId id="754"/>
            <p14:sldId id="341"/>
            <p14:sldId id="838"/>
            <p14:sldId id="766"/>
            <p14:sldId id="724"/>
            <p14:sldId id="844"/>
            <p14:sldId id="765"/>
            <p14:sldId id="738"/>
            <p14:sldId id="739"/>
            <p14:sldId id="762"/>
            <p14:sldId id="723"/>
            <p14:sldId id="643"/>
            <p14:sldId id="940"/>
            <p14:sldId id="941"/>
            <p14:sldId id="764"/>
            <p14:sldId id="757"/>
            <p14:sldId id="343"/>
            <p14:sldId id="839"/>
            <p14:sldId id="755"/>
            <p14:sldId id="756"/>
            <p14:sldId id="761"/>
            <p14:sldId id="758"/>
            <p14:sldId id="344"/>
            <p14:sldId id="846"/>
            <p14:sldId id="740"/>
          </p14:sldIdLst>
        </p14:section>
        <p14:section name="Typo-objectifs" id="{74E57D85-942C-4259-BB33-583FA712810B}">
          <p14:sldIdLst>
            <p14:sldId id="938"/>
            <p14:sldId id="285"/>
            <p14:sldId id="897"/>
            <p14:sldId id="346"/>
            <p14:sldId id="898"/>
            <p14:sldId id="325"/>
            <p14:sldId id="630"/>
            <p14:sldId id="646"/>
          </p14:sldIdLst>
        </p14:section>
        <p14:section name="Conclusion" id="{2683A849-C855-470D-B167-E859911583A0}">
          <p14:sldIdLst>
            <p14:sldId id="936"/>
            <p14:sldId id="676"/>
            <p14:sldId id="932"/>
            <p14:sldId id="937"/>
          </p14:sldIdLst>
        </p14:section>
        <p14:section name="Ressources et Références" id="{71C7B4C1-73A2-49D4-9518-604C6FE484AD}">
          <p14:sldIdLst>
            <p14:sldId id="753"/>
            <p14:sldId id="644"/>
            <p14:sldId id="664"/>
            <p14:sldId id="689"/>
            <p14:sldId id="665"/>
            <p14:sldId id="666"/>
            <p14:sldId id="667"/>
            <p14:sldId id="713"/>
            <p14:sldId id="66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phaelle bats" initials="rb" lastIdx="1" clrIdx="0">
    <p:extLst>
      <p:ext uri="{19B8F6BF-5375-455C-9EA6-DF929625EA0E}">
        <p15:presenceInfo xmlns:p15="http://schemas.microsoft.com/office/powerpoint/2012/main" userId="e8127b86d62a2e7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095" autoAdjust="0"/>
    <p:restoredTop sz="94660"/>
  </p:normalViewPr>
  <p:slideViewPr>
    <p:cSldViewPr snapToGrid="0">
      <p:cViewPr varScale="1">
        <p:scale>
          <a:sx n="80" d="100"/>
          <a:sy n="80" d="100"/>
        </p:scale>
        <p:origin x="84" y="4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75D2FC-91B2-4159-9830-DE9DCA114D23}" type="doc">
      <dgm:prSet loTypeId="urn:microsoft.com/office/officeart/2005/8/layout/cycle6" loCatId="cycle" qsTypeId="urn:microsoft.com/office/officeart/2005/8/quickstyle/simple4" qsCatId="simple" csTypeId="urn:microsoft.com/office/officeart/2005/8/colors/accent4_1" csCatId="accent4" phldr="1"/>
      <dgm:spPr/>
    </dgm:pt>
    <dgm:pt modelId="{C579CB03-ED15-4E9D-88BB-10AAAD3B0D54}">
      <dgm:prSet phldrT="[Texte]"/>
      <dgm:spPr/>
      <dgm:t>
        <a:bodyPr/>
        <a:lstStyle/>
        <a:p>
          <a:r>
            <a:rPr lang="fr-FR" dirty="0"/>
            <a:t>Temporalité</a:t>
          </a:r>
        </a:p>
      </dgm:t>
    </dgm:pt>
    <dgm:pt modelId="{0BDE40DD-6B85-4456-851E-10F977EBF389}" type="parTrans" cxnId="{A98A7FA6-387B-4F05-9774-F7F0EDC6DF56}">
      <dgm:prSet/>
      <dgm:spPr/>
      <dgm:t>
        <a:bodyPr/>
        <a:lstStyle/>
        <a:p>
          <a:endParaRPr lang="fr-FR"/>
        </a:p>
      </dgm:t>
    </dgm:pt>
    <dgm:pt modelId="{AC8EAFF7-C286-45B1-9FBC-DA0D35BCCB83}" type="sibTrans" cxnId="{A98A7FA6-387B-4F05-9774-F7F0EDC6DF56}">
      <dgm:prSet/>
      <dgm:spPr/>
      <dgm:t>
        <a:bodyPr/>
        <a:lstStyle/>
        <a:p>
          <a:endParaRPr lang="fr-FR"/>
        </a:p>
      </dgm:t>
    </dgm:pt>
    <dgm:pt modelId="{DAFCE32A-22AC-4632-8325-A6618F346BEE}">
      <dgm:prSet phldrT="[Texte]"/>
      <dgm:spPr/>
      <dgm:t>
        <a:bodyPr/>
        <a:lstStyle/>
        <a:p>
          <a:r>
            <a:rPr lang="fr-FR" dirty="0"/>
            <a:t>Intensité</a:t>
          </a:r>
        </a:p>
      </dgm:t>
    </dgm:pt>
    <dgm:pt modelId="{805CDD87-3356-4079-BCEA-2DF03BE00B74}" type="parTrans" cxnId="{B035F32D-0814-44B9-AC23-9E64C8B689B6}">
      <dgm:prSet/>
      <dgm:spPr/>
      <dgm:t>
        <a:bodyPr/>
        <a:lstStyle/>
        <a:p>
          <a:endParaRPr lang="fr-FR"/>
        </a:p>
      </dgm:t>
    </dgm:pt>
    <dgm:pt modelId="{A2093B8A-896F-4F0C-A1AA-19725D8EB11D}" type="sibTrans" cxnId="{B035F32D-0814-44B9-AC23-9E64C8B689B6}">
      <dgm:prSet/>
      <dgm:spPr/>
      <dgm:t>
        <a:bodyPr/>
        <a:lstStyle/>
        <a:p>
          <a:endParaRPr lang="fr-FR"/>
        </a:p>
      </dgm:t>
    </dgm:pt>
    <dgm:pt modelId="{96DD12ED-5CBE-4F48-B96F-7203AC526F19}">
      <dgm:prSet phldrT="[Texte]"/>
      <dgm:spPr/>
      <dgm:t>
        <a:bodyPr/>
        <a:lstStyle/>
        <a:p>
          <a:r>
            <a:rPr lang="fr-FR" dirty="0"/>
            <a:t>Dispositifs</a:t>
          </a:r>
        </a:p>
      </dgm:t>
    </dgm:pt>
    <dgm:pt modelId="{1DD195C5-BE94-45C6-BD25-F002F17B460F}" type="parTrans" cxnId="{CF586B78-CDA6-4820-B9BB-812BE6B68A10}">
      <dgm:prSet/>
      <dgm:spPr/>
      <dgm:t>
        <a:bodyPr/>
        <a:lstStyle/>
        <a:p>
          <a:endParaRPr lang="fr-FR"/>
        </a:p>
      </dgm:t>
    </dgm:pt>
    <dgm:pt modelId="{F91AA0F8-139F-4AFC-82D4-A3EFAF0CA1B3}" type="sibTrans" cxnId="{CF586B78-CDA6-4820-B9BB-812BE6B68A10}">
      <dgm:prSet/>
      <dgm:spPr/>
      <dgm:t>
        <a:bodyPr/>
        <a:lstStyle/>
        <a:p>
          <a:endParaRPr lang="fr-FR"/>
        </a:p>
      </dgm:t>
    </dgm:pt>
    <dgm:pt modelId="{6FF709AA-45D0-4D4C-89CF-6D64254FCF59}">
      <dgm:prSet phldrT="[Texte]"/>
      <dgm:spPr/>
      <dgm:t>
        <a:bodyPr/>
        <a:lstStyle/>
        <a:p>
          <a:r>
            <a:rPr lang="fr-FR" dirty="0"/>
            <a:t>Secteurs sociaux</a:t>
          </a:r>
        </a:p>
      </dgm:t>
    </dgm:pt>
    <dgm:pt modelId="{36BB49DB-8F8C-46DC-B684-5DD7CC6B2D67}" type="parTrans" cxnId="{50BC900C-AA9E-4A80-A006-E073B9E99BB8}">
      <dgm:prSet/>
      <dgm:spPr/>
      <dgm:t>
        <a:bodyPr/>
        <a:lstStyle/>
        <a:p>
          <a:endParaRPr lang="fr-FR"/>
        </a:p>
      </dgm:t>
    </dgm:pt>
    <dgm:pt modelId="{01488990-A078-42C0-81DE-737039889DB2}" type="sibTrans" cxnId="{50BC900C-AA9E-4A80-A006-E073B9E99BB8}">
      <dgm:prSet/>
      <dgm:spPr/>
      <dgm:t>
        <a:bodyPr/>
        <a:lstStyle/>
        <a:p>
          <a:endParaRPr lang="fr-FR"/>
        </a:p>
      </dgm:t>
    </dgm:pt>
    <dgm:pt modelId="{84A2B839-4A7F-4014-AF4D-857A03236E93}">
      <dgm:prSet phldrT="[Texte]"/>
      <dgm:spPr/>
      <dgm:t>
        <a:bodyPr/>
        <a:lstStyle/>
        <a:p>
          <a:r>
            <a:rPr lang="fr-FR" dirty="0"/>
            <a:t>Dynamique de mobilisation</a:t>
          </a:r>
        </a:p>
      </dgm:t>
    </dgm:pt>
    <dgm:pt modelId="{C8F87847-1C06-40C7-8545-FB0A8E86AC83}" type="parTrans" cxnId="{D4284932-8636-46DE-B23E-08B819081E89}">
      <dgm:prSet/>
      <dgm:spPr/>
      <dgm:t>
        <a:bodyPr/>
        <a:lstStyle/>
        <a:p>
          <a:endParaRPr lang="fr-FR"/>
        </a:p>
      </dgm:t>
    </dgm:pt>
    <dgm:pt modelId="{A5F6111B-6DF6-40F8-8275-66DEFB2B789A}" type="sibTrans" cxnId="{D4284932-8636-46DE-B23E-08B819081E89}">
      <dgm:prSet/>
      <dgm:spPr/>
      <dgm:t>
        <a:bodyPr/>
        <a:lstStyle/>
        <a:p>
          <a:endParaRPr lang="fr-FR"/>
        </a:p>
      </dgm:t>
    </dgm:pt>
    <dgm:pt modelId="{92A95ED6-5E99-47BF-B601-00375661FB7B}">
      <dgm:prSet phldrT="[Texte]"/>
      <dgm:spPr/>
      <dgm:t>
        <a:bodyPr/>
        <a:lstStyle/>
        <a:p>
          <a:r>
            <a:rPr lang="fr-FR" dirty="0"/>
            <a:t>Type de partenariat</a:t>
          </a:r>
        </a:p>
      </dgm:t>
    </dgm:pt>
    <dgm:pt modelId="{F358228F-0413-4A01-AB02-3BD631F655A2}" type="parTrans" cxnId="{FDA6C438-CC20-44A3-A7EF-33A59B7B1E09}">
      <dgm:prSet/>
      <dgm:spPr/>
      <dgm:t>
        <a:bodyPr/>
        <a:lstStyle/>
        <a:p>
          <a:endParaRPr lang="fr-FR"/>
        </a:p>
      </dgm:t>
    </dgm:pt>
    <dgm:pt modelId="{17C130E2-B5FB-4F5F-B289-B74A1BFE028E}" type="sibTrans" cxnId="{FDA6C438-CC20-44A3-A7EF-33A59B7B1E09}">
      <dgm:prSet/>
      <dgm:spPr/>
      <dgm:t>
        <a:bodyPr/>
        <a:lstStyle/>
        <a:p>
          <a:endParaRPr lang="fr-FR"/>
        </a:p>
      </dgm:t>
    </dgm:pt>
    <dgm:pt modelId="{B8AA84DD-C5FD-4F7D-B118-4570EA9D3AF8}">
      <dgm:prSet phldrT="[Texte]"/>
      <dgm:spPr/>
      <dgm:t>
        <a:bodyPr/>
        <a:lstStyle/>
        <a:p>
          <a:r>
            <a:rPr lang="fr-FR" dirty="0"/>
            <a:t>Échelle géographique</a:t>
          </a:r>
        </a:p>
      </dgm:t>
    </dgm:pt>
    <dgm:pt modelId="{61C908FA-98F3-451B-A4A4-691C159CCEC3}" type="parTrans" cxnId="{B040EC8B-70D7-4FAD-8119-AED4986685CD}">
      <dgm:prSet/>
      <dgm:spPr/>
      <dgm:t>
        <a:bodyPr/>
        <a:lstStyle/>
        <a:p>
          <a:endParaRPr lang="fr-FR"/>
        </a:p>
      </dgm:t>
    </dgm:pt>
    <dgm:pt modelId="{F423FE8B-1BE1-4262-8F60-7FD269A23AD4}" type="sibTrans" cxnId="{B040EC8B-70D7-4FAD-8119-AED4986685CD}">
      <dgm:prSet/>
      <dgm:spPr/>
      <dgm:t>
        <a:bodyPr/>
        <a:lstStyle/>
        <a:p>
          <a:endParaRPr lang="fr-FR"/>
        </a:p>
      </dgm:t>
    </dgm:pt>
    <dgm:pt modelId="{229BFC9F-A1B7-423A-B86E-35A8D56A7A14}" type="pres">
      <dgm:prSet presAssocID="{F675D2FC-91B2-4159-9830-DE9DCA114D23}" presName="cycle" presStyleCnt="0">
        <dgm:presLayoutVars>
          <dgm:dir/>
          <dgm:resizeHandles val="exact"/>
        </dgm:presLayoutVars>
      </dgm:prSet>
      <dgm:spPr/>
    </dgm:pt>
    <dgm:pt modelId="{045A1E59-26C2-4297-AF2F-D358F5CBFB9D}" type="pres">
      <dgm:prSet presAssocID="{C579CB03-ED15-4E9D-88BB-10AAAD3B0D54}" presName="node" presStyleLbl="node1" presStyleIdx="0" presStyleCnt="7">
        <dgm:presLayoutVars>
          <dgm:bulletEnabled val="1"/>
        </dgm:presLayoutVars>
      </dgm:prSet>
      <dgm:spPr/>
    </dgm:pt>
    <dgm:pt modelId="{89C6DA9F-8C35-4DA0-ACD8-F922E44A2D9E}" type="pres">
      <dgm:prSet presAssocID="{C579CB03-ED15-4E9D-88BB-10AAAD3B0D54}" presName="spNode" presStyleCnt="0"/>
      <dgm:spPr/>
    </dgm:pt>
    <dgm:pt modelId="{BBEC4EE0-A2D0-4842-8029-0C860C5C85CD}" type="pres">
      <dgm:prSet presAssocID="{AC8EAFF7-C286-45B1-9FBC-DA0D35BCCB83}" presName="sibTrans" presStyleLbl="sibTrans1D1" presStyleIdx="0" presStyleCnt="7"/>
      <dgm:spPr/>
    </dgm:pt>
    <dgm:pt modelId="{2421FD00-BD09-48E4-AE52-B3F02AB41BFB}" type="pres">
      <dgm:prSet presAssocID="{DAFCE32A-22AC-4632-8325-A6618F346BEE}" presName="node" presStyleLbl="node1" presStyleIdx="1" presStyleCnt="7">
        <dgm:presLayoutVars>
          <dgm:bulletEnabled val="1"/>
        </dgm:presLayoutVars>
      </dgm:prSet>
      <dgm:spPr/>
    </dgm:pt>
    <dgm:pt modelId="{16442117-B71A-496B-AE47-7D49D020EA59}" type="pres">
      <dgm:prSet presAssocID="{DAFCE32A-22AC-4632-8325-A6618F346BEE}" presName="spNode" presStyleCnt="0"/>
      <dgm:spPr/>
    </dgm:pt>
    <dgm:pt modelId="{49B54473-9B3B-4102-9D30-F015DB2D3BB2}" type="pres">
      <dgm:prSet presAssocID="{A2093B8A-896F-4F0C-A1AA-19725D8EB11D}" presName="sibTrans" presStyleLbl="sibTrans1D1" presStyleIdx="1" presStyleCnt="7"/>
      <dgm:spPr/>
    </dgm:pt>
    <dgm:pt modelId="{694B0F4F-8296-4BE8-880D-3AB846364B1B}" type="pres">
      <dgm:prSet presAssocID="{96DD12ED-5CBE-4F48-B96F-7203AC526F19}" presName="node" presStyleLbl="node1" presStyleIdx="2" presStyleCnt="7">
        <dgm:presLayoutVars>
          <dgm:bulletEnabled val="1"/>
        </dgm:presLayoutVars>
      </dgm:prSet>
      <dgm:spPr/>
    </dgm:pt>
    <dgm:pt modelId="{5BFE7C88-A65B-400B-8AE8-782D2129EA3E}" type="pres">
      <dgm:prSet presAssocID="{96DD12ED-5CBE-4F48-B96F-7203AC526F19}" presName="spNode" presStyleCnt="0"/>
      <dgm:spPr/>
    </dgm:pt>
    <dgm:pt modelId="{1A88C66D-B996-4D5A-897B-82A5844197EA}" type="pres">
      <dgm:prSet presAssocID="{F91AA0F8-139F-4AFC-82D4-A3EFAF0CA1B3}" presName="sibTrans" presStyleLbl="sibTrans1D1" presStyleIdx="2" presStyleCnt="7"/>
      <dgm:spPr/>
    </dgm:pt>
    <dgm:pt modelId="{8A9848CD-4EAD-4213-B9DD-CF73D8DD5BDF}" type="pres">
      <dgm:prSet presAssocID="{6FF709AA-45D0-4D4C-89CF-6D64254FCF59}" presName="node" presStyleLbl="node1" presStyleIdx="3" presStyleCnt="7">
        <dgm:presLayoutVars>
          <dgm:bulletEnabled val="1"/>
        </dgm:presLayoutVars>
      </dgm:prSet>
      <dgm:spPr/>
    </dgm:pt>
    <dgm:pt modelId="{399A32DC-BA0F-4B58-8F79-A5A836D1A490}" type="pres">
      <dgm:prSet presAssocID="{6FF709AA-45D0-4D4C-89CF-6D64254FCF59}" presName="spNode" presStyleCnt="0"/>
      <dgm:spPr/>
    </dgm:pt>
    <dgm:pt modelId="{89425009-378E-419B-A153-51F2FC58A826}" type="pres">
      <dgm:prSet presAssocID="{01488990-A078-42C0-81DE-737039889DB2}" presName="sibTrans" presStyleLbl="sibTrans1D1" presStyleIdx="3" presStyleCnt="7"/>
      <dgm:spPr/>
    </dgm:pt>
    <dgm:pt modelId="{F38AA291-84FE-40AD-A980-A3EE30D0051F}" type="pres">
      <dgm:prSet presAssocID="{84A2B839-4A7F-4014-AF4D-857A03236E93}" presName="node" presStyleLbl="node1" presStyleIdx="4" presStyleCnt="7">
        <dgm:presLayoutVars>
          <dgm:bulletEnabled val="1"/>
        </dgm:presLayoutVars>
      </dgm:prSet>
      <dgm:spPr/>
    </dgm:pt>
    <dgm:pt modelId="{9EBF39DC-58DA-421B-94CD-688A3121797A}" type="pres">
      <dgm:prSet presAssocID="{84A2B839-4A7F-4014-AF4D-857A03236E93}" presName="spNode" presStyleCnt="0"/>
      <dgm:spPr/>
    </dgm:pt>
    <dgm:pt modelId="{7ACAF66C-9EB4-455D-92AC-874ABB1F43EE}" type="pres">
      <dgm:prSet presAssocID="{A5F6111B-6DF6-40F8-8275-66DEFB2B789A}" presName="sibTrans" presStyleLbl="sibTrans1D1" presStyleIdx="4" presStyleCnt="7"/>
      <dgm:spPr/>
    </dgm:pt>
    <dgm:pt modelId="{68FD3DEC-235F-498D-8966-B7852D3020F2}" type="pres">
      <dgm:prSet presAssocID="{92A95ED6-5E99-47BF-B601-00375661FB7B}" presName="node" presStyleLbl="node1" presStyleIdx="5" presStyleCnt="7">
        <dgm:presLayoutVars>
          <dgm:bulletEnabled val="1"/>
        </dgm:presLayoutVars>
      </dgm:prSet>
      <dgm:spPr/>
    </dgm:pt>
    <dgm:pt modelId="{C3A1FC50-A01D-453E-9C62-1A835AC745EB}" type="pres">
      <dgm:prSet presAssocID="{92A95ED6-5E99-47BF-B601-00375661FB7B}" presName="spNode" presStyleCnt="0"/>
      <dgm:spPr/>
    </dgm:pt>
    <dgm:pt modelId="{BFA56B27-6F2E-4A52-B89A-547943FAA3E7}" type="pres">
      <dgm:prSet presAssocID="{17C130E2-B5FB-4F5F-B289-B74A1BFE028E}" presName="sibTrans" presStyleLbl="sibTrans1D1" presStyleIdx="5" presStyleCnt="7"/>
      <dgm:spPr/>
    </dgm:pt>
    <dgm:pt modelId="{434F352E-15A9-44AD-866D-2392A3397648}" type="pres">
      <dgm:prSet presAssocID="{B8AA84DD-C5FD-4F7D-B118-4570EA9D3AF8}" presName="node" presStyleLbl="node1" presStyleIdx="6" presStyleCnt="7">
        <dgm:presLayoutVars>
          <dgm:bulletEnabled val="1"/>
        </dgm:presLayoutVars>
      </dgm:prSet>
      <dgm:spPr/>
    </dgm:pt>
    <dgm:pt modelId="{32357BFD-4E22-4E20-A7CE-534D626DE263}" type="pres">
      <dgm:prSet presAssocID="{B8AA84DD-C5FD-4F7D-B118-4570EA9D3AF8}" presName="spNode" presStyleCnt="0"/>
      <dgm:spPr/>
    </dgm:pt>
    <dgm:pt modelId="{3BDB21F8-CA2B-458F-A183-EF3EF257779A}" type="pres">
      <dgm:prSet presAssocID="{F423FE8B-1BE1-4262-8F60-7FD269A23AD4}" presName="sibTrans" presStyleLbl="sibTrans1D1" presStyleIdx="6" presStyleCnt="7"/>
      <dgm:spPr/>
    </dgm:pt>
  </dgm:ptLst>
  <dgm:cxnLst>
    <dgm:cxn modelId="{5D82BB09-ACA6-4EDC-B920-356A42475A86}" type="presOf" srcId="{AC8EAFF7-C286-45B1-9FBC-DA0D35BCCB83}" destId="{BBEC4EE0-A2D0-4842-8029-0C860C5C85CD}" srcOrd="0" destOrd="0" presId="urn:microsoft.com/office/officeart/2005/8/layout/cycle6"/>
    <dgm:cxn modelId="{50BC900C-AA9E-4A80-A006-E073B9E99BB8}" srcId="{F675D2FC-91B2-4159-9830-DE9DCA114D23}" destId="{6FF709AA-45D0-4D4C-89CF-6D64254FCF59}" srcOrd="3" destOrd="0" parTransId="{36BB49DB-8F8C-46DC-B684-5DD7CC6B2D67}" sibTransId="{01488990-A078-42C0-81DE-737039889DB2}"/>
    <dgm:cxn modelId="{A316982D-974D-4C27-A87A-07A80FABC7AE}" type="presOf" srcId="{F675D2FC-91B2-4159-9830-DE9DCA114D23}" destId="{229BFC9F-A1B7-423A-B86E-35A8D56A7A14}" srcOrd="0" destOrd="0" presId="urn:microsoft.com/office/officeart/2005/8/layout/cycle6"/>
    <dgm:cxn modelId="{B035F32D-0814-44B9-AC23-9E64C8B689B6}" srcId="{F675D2FC-91B2-4159-9830-DE9DCA114D23}" destId="{DAFCE32A-22AC-4632-8325-A6618F346BEE}" srcOrd="1" destOrd="0" parTransId="{805CDD87-3356-4079-BCEA-2DF03BE00B74}" sibTransId="{A2093B8A-896F-4F0C-A1AA-19725D8EB11D}"/>
    <dgm:cxn modelId="{D4284932-8636-46DE-B23E-08B819081E89}" srcId="{F675D2FC-91B2-4159-9830-DE9DCA114D23}" destId="{84A2B839-4A7F-4014-AF4D-857A03236E93}" srcOrd="4" destOrd="0" parTransId="{C8F87847-1C06-40C7-8545-FB0A8E86AC83}" sibTransId="{A5F6111B-6DF6-40F8-8275-66DEFB2B789A}"/>
    <dgm:cxn modelId="{FDA6C438-CC20-44A3-A7EF-33A59B7B1E09}" srcId="{F675D2FC-91B2-4159-9830-DE9DCA114D23}" destId="{92A95ED6-5E99-47BF-B601-00375661FB7B}" srcOrd="5" destOrd="0" parTransId="{F358228F-0413-4A01-AB02-3BD631F655A2}" sibTransId="{17C130E2-B5FB-4F5F-B289-B74A1BFE028E}"/>
    <dgm:cxn modelId="{02453440-4844-4D6C-87F9-BFB5739E78DC}" type="presOf" srcId="{92A95ED6-5E99-47BF-B601-00375661FB7B}" destId="{68FD3DEC-235F-498D-8966-B7852D3020F2}" srcOrd="0" destOrd="0" presId="urn:microsoft.com/office/officeart/2005/8/layout/cycle6"/>
    <dgm:cxn modelId="{212FDE61-3B37-4BA8-B3DF-E330CCC61E01}" type="presOf" srcId="{84A2B839-4A7F-4014-AF4D-857A03236E93}" destId="{F38AA291-84FE-40AD-A980-A3EE30D0051F}" srcOrd="0" destOrd="0" presId="urn:microsoft.com/office/officeart/2005/8/layout/cycle6"/>
    <dgm:cxn modelId="{33580646-8FAF-4629-9C46-278243F48F7A}" type="presOf" srcId="{F423FE8B-1BE1-4262-8F60-7FD269A23AD4}" destId="{3BDB21F8-CA2B-458F-A183-EF3EF257779A}" srcOrd="0" destOrd="0" presId="urn:microsoft.com/office/officeart/2005/8/layout/cycle6"/>
    <dgm:cxn modelId="{B6C81E46-87BF-4995-A519-A5E336CBB553}" type="presOf" srcId="{B8AA84DD-C5FD-4F7D-B118-4570EA9D3AF8}" destId="{434F352E-15A9-44AD-866D-2392A3397648}" srcOrd="0" destOrd="0" presId="urn:microsoft.com/office/officeart/2005/8/layout/cycle6"/>
    <dgm:cxn modelId="{A34BE353-CF44-462B-A36F-C2EA2FEF48D8}" type="presOf" srcId="{C579CB03-ED15-4E9D-88BB-10AAAD3B0D54}" destId="{045A1E59-26C2-4297-AF2F-D358F5CBFB9D}" srcOrd="0" destOrd="0" presId="urn:microsoft.com/office/officeart/2005/8/layout/cycle6"/>
    <dgm:cxn modelId="{6A9E6C75-9F9A-426A-9338-ABD92D4E37CB}" type="presOf" srcId="{DAFCE32A-22AC-4632-8325-A6618F346BEE}" destId="{2421FD00-BD09-48E4-AE52-B3F02AB41BFB}" srcOrd="0" destOrd="0" presId="urn:microsoft.com/office/officeart/2005/8/layout/cycle6"/>
    <dgm:cxn modelId="{CF586B78-CDA6-4820-B9BB-812BE6B68A10}" srcId="{F675D2FC-91B2-4159-9830-DE9DCA114D23}" destId="{96DD12ED-5CBE-4F48-B96F-7203AC526F19}" srcOrd="2" destOrd="0" parTransId="{1DD195C5-BE94-45C6-BD25-F002F17B460F}" sibTransId="{F91AA0F8-139F-4AFC-82D4-A3EFAF0CA1B3}"/>
    <dgm:cxn modelId="{B040EC8B-70D7-4FAD-8119-AED4986685CD}" srcId="{F675D2FC-91B2-4159-9830-DE9DCA114D23}" destId="{B8AA84DD-C5FD-4F7D-B118-4570EA9D3AF8}" srcOrd="6" destOrd="0" parTransId="{61C908FA-98F3-451B-A4A4-691C159CCEC3}" sibTransId="{F423FE8B-1BE1-4262-8F60-7FD269A23AD4}"/>
    <dgm:cxn modelId="{F818B28F-3C2A-4231-8617-3BF2EE6F5DC5}" type="presOf" srcId="{01488990-A078-42C0-81DE-737039889DB2}" destId="{89425009-378E-419B-A153-51F2FC58A826}" srcOrd="0" destOrd="0" presId="urn:microsoft.com/office/officeart/2005/8/layout/cycle6"/>
    <dgm:cxn modelId="{7BEEDD95-2643-4D8B-9EC3-48DDC682100B}" type="presOf" srcId="{A2093B8A-896F-4F0C-A1AA-19725D8EB11D}" destId="{49B54473-9B3B-4102-9D30-F015DB2D3BB2}" srcOrd="0" destOrd="0" presId="urn:microsoft.com/office/officeart/2005/8/layout/cycle6"/>
    <dgm:cxn modelId="{C2525996-FF09-4037-8510-7CD10299FA73}" type="presOf" srcId="{17C130E2-B5FB-4F5F-B289-B74A1BFE028E}" destId="{BFA56B27-6F2E-4A52-B89A-547943FAA3E7}" srcOrd="0" destOrd="0" presId="urn:microsoft.com/office/officeart/2005/8/layout/cycle6"/>
    <dgm:cxn modelId="{A98A7FA6-387B-4F05-9774-F7F0EDC6DF56}" srcId="{F675D2FC-91B2-4159-9830-DE9DCA114D23}" destId="{C579CB03-ED15-4E9D-88BB-10AAAD3B0D54}" srcOrd="0" destOrd="0" parTransId="{0BDE40DD-6B85-4456-851E-10F977EBF389}" sibTransId="{AC8EAFF7-C286-45B1-9FBC-DA0D35BCCB83}"/>
    <dgm:cxn modelId="{4A3841B0-EC46-4101-A1DA-27D9E7DF4883}" type="presOf" srcId="{6FF709AA-45D0-4D4C-89CF-6D64254FCF59}" destId="{8A9848CD-4EAD-4213-B9DD-CF73D8DD5BDF}" srcOrd="0" destOrd="0" presId="urn:microsoft.com/office/officeart/2005/8/layout/cycle6"/>
    <dgm:cxn modelId="{C417D3D1-3859-4FFB-A85E-CEC2C2A178A9}" type="presOf" srcId="{A5F6111B-6DF6-40F8-8275-66DEFB2B789A}" destId="{7ACAF66C-9EB4-455D-92AC-874ABB1F43EE}" srcOrd="0" destOrd="0" presId="urn:microsoft.com/office/officeart/2005/8/layout/cycle6"/>
    <dgm:cxn modelId="{889BFAD9-C58B-42C2-BE18-993963C76592}" type="presOf" srcId="{F91AA0F8-139F-4AFC-82D4-A3EFAF0CA1B3}" destId="{1A88C66D-B996-4D5A-897B-82A5844197EA}" srcOrd="0" destOrd="0" presId="urn:microsoft.com/office/officeart/2005/8/layout/cycle6"/>
    <dgm:cxn modelId="{50D880E4-773D-4B7E-8C88-9EBAC2CEB971}" type="presOf" srcId="{96DD12ED-5CBE-4F48-B96F-7203AC526F19}" destId="{694B0F4F-8296-4BE8-880D-3AB846364B1B}" srcOrd="0" destOrd="0" presId="urn:microsoft.com/office/officeart/2005/8/layout/cycle6"/>
    <dgm:cxn modelId="{18BC286A-57A6-45BE-B5BC-6AD7A2FADFB0}" type="presParOf" srcId="{229BFC9F-A1B7-423A-B86E-35A8D56A7A14}" destId="{045A1E59-26C2-4297-AF2F-D358F5CBFB9D}" srcOrd="0" destOrd="0" presId="urn:microsoft.com/office/officeart/2005/8/layout/cycle6"/>
    <dgm:cxn modelId="{4EA25268-5A7A-450F-B72F-7B61DBE74A35}" type="presParOf" srcId="{229BFC9F-A1B7-423A-B86E-35A8D56A7A14}" destId="{89C6DA9F-8C35-4DA0-ACD8-F922E44A2D9E}" srcOrd="1" destOrd="0" presId="urn:microsoft.com/office/officeart/2005/8/layout/cycle6"/>
    <dgm:cxn modelId="{6234861A-8835-4299-8F7F-139D7BC6CB08}" type="presParOf" srcId="{229BFC9F-A1B7-423A-B86E-35A8D56A7A14}" destId="{BBEC4EE0-A2D0-4842-8029-0C860C5C85CD}" srcOrd="2" destOrd="0" presId="urn:microsoft.com/office/officeart/2005/8/layout/cycle6"/>
    <dgm:cxn modelId="{A73059EF-3FDC-4EA1-81F0-CAA98342987D}" type="presParOf" srcId="{229BFC9F-A1B7-423A-B86E-35A8D56A7A14}" destId="{2421FD00-BD09-48E4-AE52-B3F02AB41BFB}" srcOrd="3" destOrd="0" presId="urn:microsoft.com/office/officeart/2005/8/layout/cycle6"/>
    <dgm:cxn modelId="{7BE6929F-904E-450A-A6C0-0D217E33DCB1}" type="presParOf" srcId="{229BFC9F-A1B7-423A-B86E-35A8D56A7A14}" destId="{16442117-B71A-496B-AE47-7D49D020EA59}" srcOrd="4" destOrd="0" presId="urn:microsoft.com/office/officeart/2005/8/layout/cycle6"/>
    <dgm:cxn modelId="{8E2645F3-6330-46B8-B04C-36B4F038CEEF}" type="presParOf" srcId="{229BFC9F-A1B7-423A-B86E-35A8D56A7A14}" destId="{49B54473-9B3B-4102-9D30-F015DB2D3BB2}" srcOrd="5" destOrd="0" presId="urn:microsoft.com/office/officeart/2005/8/layout/cycle6"/>
    <dgm:cxn modelId="{C2521DA4-7AE5-4DB8-953E-B0ED9474CE7D}" type="presParOf" srcId="{229BFC9F-A1B7-423A-B86E-35A8D56A7A14}" destId="{694B0F4F-8296-4BE8-880D-3AB846364B1B}" srcOrd="6" destOrd="0" presId="urn:microsoft.com/office/officeart/2005/8/layout/cycle6"/>
    <dgm:cxn modelId="{03207EB4-C54F-4405-8F8A-A6000FC68CDF}" type="presParOf" srcId="{229BFC9F-A1B7-423A-B86E-35A8D56A7A14}" destId="{5BFE7C88-A65B-400B-8AE8-782D2129EA3E}" srcOrd="7" destOrd="0" presId="urn:microsoft.com/office/officeart/2005/8/layout/cycle6"/>
    <dgm:cxn modelId="{69AB072E-A5E1-41A5-AC1A-BB343F8C4F47}" type="presParOf" srcId="{229BFC9F-A1B7-423A-B86E-35A8D56A7A14}" destId="{1A88C66D-B996-4D5A-897B-82A5844197EA}" srcOrd="8" destOrd="0" presId="urn:microsoft.com/office/officeart/2005/8/layout/cycle6"/>
    <dgm:cxn modelId="{919014FD-9747-445A-A4B5-489AE459C690}" type="presParOf" srcId="{229BFC9F-A1B7-423A-B86E-35A8D56A7A14}" destId="{8A9848CD-4EAD-4213-B9DD-CF73D8DD5BDF}" srcOrd="9" destOrd="0" presId="urn:microsoft.com/office/officeart/2005/8/layout/cycle6"/>
    <dgm:cxn modelId="{16202616-4384-4777-BD98-F38B60FC4077}" type="presParOf" srcId="{229BFC9F-A1B7-423A-B86E-35A8D56A7A14}" destId="{399A32DC-BA0F-4B58-8F79-A5A836D1A490}" srcOrd="10" destOrd="0" presId="urn:microsoft.com/office/officeart/2005/8/layout/cycle6"/>
    <dgm:cxn modelId="{79A9B609-0926-4480-94DF-327E9877B789}" type="presParOf" srcId="{229BFC9F-A1B7-423A-B86E-35A8D56A7A14}" destId="{89425009-378E-419B-A153-51F2FC58A826}" srcOrd="11" destOrd="0" presId="urn:microsoft.com/office/officeart/2005/8/layout/cycle6"/>
    <dgm:cxn modelId="{98B25ADD-C38E-4ABC-819B-6104A08B3708}" type="presParOf" srcId="{229BFC9F-A1B7-423A-B86E-35A8D56A7A14}" destId="{F38AA291-84FE-40AD-A980-A3EE30D0051F}" srcOrd="12" destOrd="0" presId="urn:microsoft.com/office/officeart/2005/8/layout/cycle6"/>
    <dgm:cxn modelId="{3DA35B35-9EA0-42E8-BE01-532CA2823DE8}" type="presParOf" srcId="{229BFC9F-A1B7-423A-B86E-35A8D56A7A14}" destId="{9EBF39DC-58DA-421B-94CD-688A3121797A}" srcOrd="13" destOrd="0" presId="urn:microsoft.com/office/officeart/2005/8/layout/cycle6"/>
    <dgm:cxn modelId="{53B9F14A-ED37-4E47-AD3A-62175EDB779D}" type="presParOf" srcId="{229BFC9F-A1B7-423A-B86E-35A8D56A7A14}" destId="{7ACAF66C-9EB4-455D-92AC-874ABB1F43EE}" srcOrd="14" destOrd="0" presId="urn:microsoft.com/office/officeart/2005/8/layout/cycle6"/>
    <dgm:cxn modelId="{4C66995A-3D25-4791-A410-5672F50B4AA7}" type="presParOf" srcId="{229BFC9F-A1B7-423A-B86E-35A8D56A7A14}" destId="{68FD3DEC-235F-498D-8966-B7852D3020F2}" srcOrd="15" destOrd="0" presId="urn:microsoft.com/office/officeart/2005/8/layout/cycle6"/>
    <dgm:cxn modelId="{CDEF6533-EA78-4790-B30A-C96747D71CE9}" type="presParOf" srcId="{229BFC9F-A1B7-423A-B86E-35A8D56A7A14}" destId="{C3A1FC50-A01D-453E-9C62-1A835AC745EB}" srcOrd="16" destOrd="0" presId="urn:microsoft.com/office/officeart/2005/8/layout/cycle6"/>
    <dgm:cxn modelId="{7A25F5AE-9DC3-4969-9F53-13E418CADC36}" type="presParOf" srcId="{229BFC9F-A1B7-423A-B86E-35A8D56A7A14}" destId="{BFA56B27-6F2E-4A52-B89A-547943FAA3E7}" srcOrd="17" destOrd="0" presId="urn:microsoft.com/office/officeart/2005/8/layout/cycle6"/>
    <dgm:cxn modelId="{BF34AFA0-E912-4C00-9DCC-90DD0E99B779}" type="presParOf" srcId="{229BFC9F-A1B7-423A-B86E-35A8D56A7A14}" destId="{434F352E-15A9-44AD-866D-2392A3397648}" srcOrd="18" destOrd="0" presId="urn:microsoft.com/office/officeart/2005/8/layout/cycle6"/>
    <dgm:cxn modelId="{A1EDC76F-D444-49C2-A647-0483D8E40219}" type="presParOf" srcId="{229BFC9F-A1B7-423A-B86E-35A8D56A7A14}" destId="{32357BFD-4E22-4E20-A7CE-534D626DE263}" srcOrd="19" destOrd="0" presId="urn:microsoft.com/office/officeart/2005/8/layout/cycle6"/>
    <dgm:cxn modelId="{84ACCD76-6E2D-4AF1-B260-BB043F1A7D1E}" type="presParOf" srcId="{229BFC9F-A1B7-423A-B86E-35A8D56A7A14}" destId="{3BDB21F8-CA2B-458F-A183-EF3EF257779A}" srcOrd="20" destOrd="0" presId="urn:microsoft.com/office/officeart/2005/8/layout/cycle6"/>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5A1E59-26C2-4297-AF2F-D358F5CBFB9D}">
      <dsp:nvSpPr>
        <dsp:cNvPr id="0" name=""/>
        <dsp:cNvSpPr/>
      </dsp:nvSpPr>
      <dsp:spPr>
        <a:xfrm>
          <a:off x="2591154" y="2160"/>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Temporalité</a:t>
          </a:r>
        </a:p>
      </dsp:txBody>
      <dsp:txXfrm>
        <a:off x="2634726" y="45732"/>
        <a:ext cx="1286055" cy="805435"/>
      </dsp:txXfrm>
    </dsp:sp>
    <dsp:sp modelId="{BBEC4EE0-A2D0-4842-8029-0C860C5C85CD}">
      <dsp:nvSpPr>
        <dsp:cNvPr id="0" name=""/>
        <dsp:cNvSpPr/>
      </dsp:nvSpPr>
      <dsp:spPr>
        <a:xfrm>
          <a:off x="728629" y="448450"/>
          <a:ext cx="5098250" cy="5098250"/>
        </a:xfrm>
        <a:custGeom>
          <a:avLst/>
          <a:gdLst/>
          <a:ahLst/>
          <a:cxnLst/>
          <a:rect l="0" t="0" r="0" b="0"/>
          <a:pathLst>
            <a:path>
              <a:moveTo>
                <a:pt x="3244828" y="96771"/>
              </a:moveTo>
              <a:arcTo wR="2549125" hR="2549125" stAng="17150280" swAng="1257365"/>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421FD00-BD09-48E4-AE52-B3F02AB41BFB}">
      <dsp:nvSpPr>
        <dsp:cNvPr id="0" name=""/>
        <dsp:cNvSpPr/>
      </dsp:nvSpPr>
      <dsp:spPr>
        <a:xfrm>
          <a:off x="4584141" y="961932"/>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Intensité</a:t>
          </a:r>
        </a:p>
      </dsp:txBody>
      <dsp:txXfrm>
        <a:off x="4627713" y="1005504"/>
        <a:ext cx="1286055" cy="805435"/>
      </dsp:txXfrm>
    </dsp:sp>
    <dsp:sp modelId="{49B54473-9B3B-4102-9D30-F015DB2D3BB2}">
      <dsp:nvSpPr>
        <dsp:cNvPr id="0" name=""/>
        <dsp:cNvSpPr/>
      </dsp:nvSpPr>
      <dsp:spPr>
        <a:xfrm>
          <a:off x="728629" y="448450"/>
          <a:ext cx="5098250" cy="5098250"/>
        </a:xfrm>
        <a:custGeom>
          <a:avLst/>
          <a:gdLst/>
          <a:ahLst/>
          <a:cxnLst/>
          <a:rect l="0" t="0" r="0" b="0"/>
          <a:pathLst>
            <a:path>
              <a:moveTo>
                <a:pt x="4833364" y="1417625"/>
              </a:moveTo>
              <a:arcTo wR="2549125" hR="2549125" stAng="20018906" swAng="1726835"/>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94B0F4F-8296-4BE8-880D-3AB846364B1B}">
      <dsp:nvSpPr>
        <dsp:cNvPr id="0" name=""/>
        <dsp:cNvSpPr/>
      </dsp:nvSpPr>
      <dsp:spPr>
        <a:xfrm>
          <a:off x="5076368" y="3118519"/>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Dispositifs</a:t>
          </a:r>
        </a:p>
      </dsp:txBody>
      <dsp:txXfrm>
        <a:off x="5119940" y="3162091"/>
        <a:ext cx="1286055" cy="805435"/>
      </dsp:txXfrm>
    </dsp:sp>
    <dsp:sp modelId="{1A88C66D-B996-4D5A-897B-82A5844197EA}">
      <dsp:nvSpPr>
        <dsp:cNvPr id="0" name=""/>
        <dsp:cNvSpPr/>
      </dsp:nvSpPr>
      <dsp:spPr>
        <a:xfrm>
          <a:off x="728629" y="448450"/>
          <a:ext cx="5098250" cy="5098250"/>
        </a:xfrm>
        <a:custGeom>
          <a:avLst/>
          <a:gdLst/>
          <a:ahLst/>
          <a:cxnLst/>
          <a:rect l="0" t="0" r="0" b="0"/>
          <a:pathLst>
            <a:path>
              <a:moveTo>
                <a:pt x="4884021" y="3572013"/>
              </a:moveTo>
              <a:arcTo wR="2549125" hR="2549125" stAng="1419456" swAng="1359360"/>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A9848CD-4EAD-4213-B9DD-CF73D8DD5BDF}">
      <dsp:nvSpPr>
        <dsp:cNvPr id="0" name=""/>
        <dsp:cNvSpPr/>
      </dsp:nvSpPr>
      <dsp:spPr>
        <a:xfrm>
          <a:off x="3697178" y="4847968"/>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Secteurs sociaux</a:t>
          </a:r>
        </a:p>
      </dsp:txBody>
      <dsp:txXfrm>
        <a:off x="3740750" y="4891540"/>
        <a:ext cx="1286055" cy="805435"/>
      </dsp:txXfrm>
    </dsp:sp>
    <dsp:sp modelId="{89425009-378E-419B-A153-51F2FC58A826}">
      <dsp:nvSpPr>
        <dsp:cNvPr id="0" name=""/>
        <dsp:cNvSpPr/>
      </dsp:nvSpPr>
      <dsp:spPr>
        <a:xfrm>
          <a:off x="728629" y="448450"/>
          <a:ext cx="5098250" cy="5098250"/>
        </a:xfrm>
        <a:custGeom>
          <a:avLst/>
          <a:gdLst/>
          <a:ahLst/>
          <a:cxnLst/>
          <a:rect l="0" t="0" r="0" b="0"/>
          <a:pathLst>
            <a:path>
              <a:moveTo>
                <a:pt x="2960273" y="5064875"/>
              </a:moveTo>
              <a:arcTo wR="2549125" hR="2549125" stAng="4843094" swAng="1113812"/>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38AA291-84FE-40AD-A980-A3EE30D0051F}">
      <dsp:nvSpPr>
        <dsp:cNvPr id="0" name=""/>
        <dsp:cNvSpPr/>
      </dsp:nvSpPr>
      <dsp:spPr>
        <a:xfrm>
          <a:off x="1485130" y="4847968"/>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Dynamique de mobilisation</a:t>
          </a:r>
        </a:p>
      </dsp:txBody>
      <dsp:txXfrm>
        <a:off x="1528702" y="4891540"/>
        <a:ext cx="1286055" cy="805435"/>
      </dsp:txXfrm>
    </dsp:sp>
    <dsp:sp modelId="{7ACAF66C-9EB4-455D-92AC-874ABB1F43EE}">
      <dsp:nvSpPr>
        <dsp:cNvPr id="0" name=""/>
        <dsp:cNvSpPr/>
      </dsp:nvSpPr>
      <dsp:spPr>
        <a:xfrm>
          <a:off x="728629" y="448450"/>
          <a:ext cx="5098250" cy="5098250"/>
        </a:xfrm>
        <a:custGeom>
          <a:avLst/>
          <a:gdLst/>
          <a:ahLst/>
          <a:cxnLst/>
          <a:rect l="0" t="0" r="0" b="0"/>
          <a:pathLst>
            <a:path>
              <a:moveTo>
                <a:pt x="788417" y="4392477"/>
              </a:moveTo>
              <a:arcTo wR="2549125" hR="2549125" stAng="8021183" swAng="1359360"/>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8FD3DEC-235F-498D-8966-B7852D3020F2}">
      <dsp:nvSpPr>
        <dsp:cNvPr id="0" name=""/>
        <dsp:cNvSpPr/>
      </dsp:nvSpPr>
      <dsp:spPr>
        <a:xfrm>
          <a:off x="105941" y="3118519"/>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Type de partenariat</a:t>
          </a:r>
        </a:p>
      </dsp:txBody>
      <dsp:txXfrm>
        <a:off x="149513" y="3162091"/>
        <a:ext cx="1286055" cy="805435"/>
      </dsp:txXfrm>
    </dsp:sp>
    <dsp:sp modelId="{BFA56B27-6F2E-4A52-B89A-547943FAA3E7}">
      <dsp:nvSpPr>
        <dsp:cNvPr id="0" name=""/>
        <dsp:cNvSpPr/>
      </dsp:nvSpPr>
      <dsp:spPr>
        <a:xfrm>
          <a:off x="728629" y="448450"/>
          <a:ext cx="5098250" cy="5098250"/>
        </a:xfrm>
        <a:custGeom>
          <a:avLst/>
          <a:gdLst/>
          <a:ahLst/>
          <a:cxnLst/>
          <a:rect l="0" t="0" r="0" b="0"/>
          <a:pathLst>
            <a:path>
              <a:moveTo>
                <a:pt x="2290" y="2657161"/>
              </a:moveTo>
              <a:arcTo wR="2549125" hR="2549125" stAng="10654259" swAng="1726835"/>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34F352E-15A9-44AD-866D-2392A3397648}">
      <dsp:nvSpPr>
        <dsp:cNvPr id="0" name=""/>
        <dsp:cNvSpPr/>
      </dsp:nvSpPr>
      <dsp:spPr>
        <a:xfrm>
          <a:off x="598168" y="961932"/>
          <a:ext cx="1373199" cy="892579"/>
        </a:xfrm>
        <a:prstGeom prst="roundRect">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Échelle géographique</a:t>
          </a:r>
        </a:p>
      </dsp:txBody>
      <dsp:txXfrm>
        <a:off x="641740" y="1005504"/>
        <a:ext cx="1286055" cy="805435"/>
      </dsp:txXfrm>
    </dsp:sp>
    <dsp:sp modelId="{3BDB21F8-CA2B-458F-A183-EF3EF257779A}">
      <dsp:nvSpPr>
        <dsp:cNvPr id="0" name=""/>
        <dsp:cNvSpPr/>
      </dsp:nvSpPr>
      <dsp:spPr>
        <a:xfrm>
          <a:off x="728629" y="448450"/>
          <a:ext cx="5098250" cy="5098250"/>
        </a:xfrm>
        <a:custGeom>
          <a:avLst/>
          <a:gdLst/>
          <a:ahLst/>
          <a:cxnLst/>
          <a:rect l="0" t="0" r="0" b="0"/>
          <a:pathLst>
            <a:path>
              <a:moveTo>
                <a:pt x="1022349" y="507803"/>
              </a:moveTo>
              <a:arcTo wR="2549125" hR="2549125" stAng="13992355" swAng="1257365"/>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C1333B-391D-44CF-8AA6-66C416F69B88}" type="datetimeFigureOut">
              <a:rPr lang="fr-FR" smtClean="0"/>
              <a:t>08/11/2023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E4AF05-4186-4007-A2CA-FE25600EB44B}" type="slidenum">
              <a:rPr lang="fr-FR" smtClean="0"/>
              <a:t>‹N°›</a:t>
            </a:fld>
            <a:endParaRPr lang="fr-FR"/>
          </a:p>
        </p:txBody>
      </p:sp>
    </p:spTree>
    <p:extLst>
      <p:ext uri="{BB962C8B-B14F-4D97-AF65-F5344CB8AC3E}">
        <p14:creationId xmlns:p14="http://schemas.microsoft.com/office/powerpoint/2010/main" val="981615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fr-FR"/>
              <a:t>Modifiez le style du titre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CC37D6DB-D178-4358-92E2-3073243393B5}" type="datetimeFigureOut">
              <a:rPr lang="fr-FR" smtClean="0"/>
              <a:t>08/11/2023</a:t>
            </a:fld>
            <a:endParaRPr lang="fr-F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fr-F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1E6137B-C791-47E0-A9F3-61891F106142}" type="slidenum">
              <a:rPr lang="fr-FR" smtClean="0"/>
              <a:t>‹N°›</a:t>
            </a:fld>
            <a:endParaRPr lang="fr-FR"/>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501216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C37D6DB-D178-4358-92E2-3073243393B5}" type="datetimeFigureOut">
              <a:rPr lang="fr-FR" smtClean="0"/>
              <a:t>08/11/2023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3127514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C37D6DB-D178-4358-92E2-3073243393B5}" type="datetimeFigureOut">
              <a:rPr lang="fr-FR" smtClean="0"/>
              <a:t>08/11/2023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3915208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C37D6DB-D178-4358-92E2-3073243393B5}" type="datetimeFigureOut">
              <a:rPr lang="fr-FR" smtClean="0"/>
              <a:t>08/11/2023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4285992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fr-FR"/>
              <a:t>Modifiez le style du titre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CC37D6DB-D178-4358-92E2-3073243393B5}" type="datetimeFigureOut">
              <a:rPr lang="fr-FR" smtClean="0"/>
              <a:t>08/11/2023</a:t>
            </a:fld>
            <a:endParaRPr lang="fr-F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fr-F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D1E6137B-C791-47E0-A9F3-61891F106142}" type="slidenum">
              <a:rPr lang="fr-FR" smtClean="0"/>
              <a:t>‹N°›</a:t>
            </a:fld>
            <a:endParaRPr lang="fr-F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226635803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fr-FR"/>
              <a:t>Modifiez le style du titre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C37D6DB-D178-4358-92E2-3073243393B5}" type="datetimeFigureOut">
              <a:rPr lang="fr-FR" smtClean="0"/>
              <a:t>08/11/2023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1606644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CC37D6DB-D178-4358-92E2-3073243393B5}" type="datetimeFigureOut">
              <a:rPr lang="fr-FR" smtClean="0"/>
              <a:t>08/11/2023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2954966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C37D6DB-D178-4358-92E2-3073243393B5}" type="datetimeFigureOut">
              <a:rPr lang="fr-FR" smtClean="0"/>
              <a:t>08/11/2023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368355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37D6DB-D178-4358-92E2-3073243393B5}" type="datetimeFigureOut">
              <a:rPr lang="fr-FR" smtClean="0"/>
              <a:t>08/11/2023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1E6137B-C791-47E0-A9F3-61891F106142}" type="slidenum">
              <a:rPr lang="fr-FR" smtClean="0"/>
              <a:t>‹N°›</a:t>
            </a:fld>
            <a:endParaRPr lang="fr-FR"/>
          </a:p>
        </p:txBody>
      </p:sp>
    </p:spTree>
    <p:extLst>
      <p:ext uri="{BB962C8B-B14F-4D97-AF65-F5344CB8AC3E}">
        <p14:creationId xmlns:p14="http://schemas.microsoft.com/office/powerpoint/2010/main" val="557334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fr-FR"/>
              <a:t>Modifiez le style du titre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C37D6DB-D178-4358-92E2-3073243393B5}" type="datetimeFigureOut">
              <a:rPr lang="fr-FR" smtClean="0"/>
              <a:t>08/11/2023</a:t>
            </a:fld>
            <a:endParaRPr lang="fr-F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fr-F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1E6137B-C791-47E0-A9F3-61891F106142}" type="slidenum">
              <a:rPr lang="fr-FR" smtClean="0"/>
              <a:t>‹N°›</a:t>
            </a:fld>
            <a:endParaRPr lang="fr-F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99633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C37D6DB-D178-4358-92E2-3073243393B5}" type="datetimeFigureOut">
              <a:rPr lang="fr-FR" smtClean="0"/>
              <a:t>08/11/2023</a:t>
            </a:fld>
            <a:endParaRPr lang="fr-F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fr-F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1E6137B-C791-47E0-A9F3-61891F106142}" type="slidenum">
              <a:rPr lang="fr-FR" smtClean="0"/>
              <a:t>‹N°›</a:t>
            </a:fld>
            <a:endParaRPr lang="fr-F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88881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CC37D6DB-D178-4358-92E2-3073243393B5}" type="datetimeFigureOut">
              <a:rPr lang="fr-FR" smtClean="0"/>
              <a:t>08/11/2023</a:t>
            </a:fld>
            <a:endParaRPr lang="fr-F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fr-F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D1E6137B-C791-47E0-A9F3-61891F106142}" type="slidenum">
              <a:rPr lang="fr-FR" smtClean="0"/>
              <a:t>‹N°›</a:t>
            </a:fld>
            <a:endParaRPr lang="fr-F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2617979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Raphaelle.bats@u-bordeaux.fr" TargetMode="External"/><Relationship Id="rId2" Type="http://schemas.openxmlformats.org/officeDocument/2006/relationships/hyperlink" Target="mailto:Rbats.pro@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doi.org/10.1109/HICSS.2011.207"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eyewire.org/signup" TargetMode="External"/><Relationship Id="rId3" Type="http://schemas.openxmlformats.org/officeDocument/2006/relationships/image" Target="../media/image4.jpeg"/><Relationship Id="rId7" Type="http://schemas.openxmlformats.org/officeDocument/2006/relationships/hyperlink" Target="https://eyewire.org/" TargetMode="External"/><Relationship Id="rId2" Type="http://schemas.openxmlformats.org/officeDocument/2006/relationships/hyperlink" Target="https://glyph.shh.mpg.de/" TargetMode="Externa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hyperlink" Target="http://www.fondation.univ-bordeaux.fr/projet/spine" TargetMode="External"/><Relationship Id="rId4" Type="http://schemas.openxmlformats.org/officeDocument/2006/relationships/image" Target="../media/image5.png"/><Relationship Id="rId9" Type="http://schemas.openxmlformats.org/officeDocument/2006/relationships/hyperlink" Target="https://www.citizenscience.gov/eyewire-brain-mappin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le-village-des-sciences-paris-saclay.fr/grands-enjeux-societaux-de-la-science-ouverte/"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vigienature.fr/fr/actualites/dix-jardins-quartier-peuvent-faire-difference-3330"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doi.org/10.1109/HICSS.2011.207"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vigienature.fr/fr/vigie-manip/birdlab" TargetMode="External"/><Relationship Id="rId1" Type="http://schemas.openxmlformats.org/officeDocument/2006/relationships/slideLayout" Target="../slideLayouts/slideLayout8.xml"/><Relationship Id="rId5" Type="http://schemas.openxmlformats.org/officeDocument/2006/relationships/hyperlink" Target="https://observatoire-littoral-morbihan.fr/" TargetMode="Externa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hyperlink" Target="https://doi.org/10.1109/HICSS.2011.207"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universite-paris-saclay.fr/actualites/science-participative-un-projet-scientifique-fait-appel-aux-amateurs-de-jardinage" TargetMode="External"/><Relationship Id="rId1" Type="http://schemas.openxmlformats.org/officeDocument/2006/relationships/slideLayout" Target="../slideLayouts/slideLayout8.xml"/><Relationship Id="rId5" Type="http://schemas.openxmlformats.org/officeDocument/2006/relationships/hyperlink" Target="https://placedproject.eu/" TargetMode="Externa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researchgate.net/publication/313794951_Participatory_Research_An_Approach_for_Change"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doi.org/10.1109/HICSS.2011.207"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placedproject.eu/" TargetMode="External"/><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hyperlink" Target="https://www.ouvrirlascience.fr/recommandation-de-lunesco-sur-une-science-ouverte"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vigienature-ecole.fr/"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doi.org/10.1109/HICSS.2011.207"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6.inrae.fr/tree-bodyguards" TargetMode="Externa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hyperlink" Target="https://scistarter.org/training"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3" Type="http://schemas.openxmlformats.org/officeDocument/2006/relationships/hyperlink" Target="https://doi.org/10.1109/HICSS.2011.207"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publictionnaire.huma-num.fr/notice/sciences-et-recherches-participatives" TargetMode="External"/><Relationship Id="rId1" Type="http://schemas.openxmlformats.org/officeDocument/2006/relationships/slideLayout" Target="../slideLayouts/slideLayout2.xml"/><Relationship Id="rId4" Type="http://schemas.openxmlformats.org/officeDocument/2006/relationships/hyperlink" Target="https://www.jstor.org/stable/j.ctv550cf2.11"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observatoire-littoral-morbihan.fr/wp-content/uploads/2021/07/Protocole-OCLM-Gavres-Vfinale.pdf"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cnrs.fr/fr/cnrsinfo/derriere-le-blob-la-recherche-une-experience-de-science-participative-du-cnrs"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srp-commscientifique.sciencesconf.org/"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hyperlink" Target="https://www.eclm.fr/livre/boutiques-des-sciences/" TargetMode="External"/><Relationship Id="rId3" Type="http://schemas.openxmlformats.org/officeDocument/2006/relationships/hyperlink" Target="https://placedproject.eu/" TargetMode="External"/><Relationship Id="rId7" Type="http://schemas.openxmlformats.org/officeDocument/2006/relationships/hyperlink" Target="https://doi.org/10.4000/ocim.1119" TargetMode="External"/><Relationship Id="rId2" Type="http://schemas.openxmlformats.org/officeDocument/2006/relationships/hyperlink" Target="https://doi.org/10.11583/DTU.12998663.v1" TargetMode="External"/><Relationship Id="rId1" Type="http://schemas.openxmlformats.org/officeDocument/2006/relationships/slideLayout" Target="../slideLayouts/slideLayout2.xml"/><Relationship Id="rId6" Type="http://schemas.openxmlformats.org/officeDocument/2006/relationships/hyperlink" Target="https://www.vigienature.fr/fr/vigie-manip/birdlab" TargetMode="External"/><Relationship Id="rId5" Type="http://schemas.openxmlformats.org/officeDocument/2006/relationships/hyperlink" Target="https://doi.org/10.1007/978-3-030-58278-4_8" TargetMode="External"/><Relationship Id="rId4" Type="http://schemas.openxmlformats.org/officeDocument/2006/relationships/hyperlink" Target="https://doi.org/10.1002/bes2.1336" TargetMode="External"/><Relationship Id="rId9" Type="http://schemas.openxmlformats.org/officeDocument/2006/relationships/hyperlink" Target="https://doi.org/10.1145/2583008.2583011"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doi.org/10.5334/cstp.136" TargetMode="External"/><Relationship Id="rId3" Type="http://schemas.openxmlformats.org/officeDocument/2006/relationships/hyperlink" Target="https://coeso.hypotheses.org/" TargetMode="External"/><Relationship Id="rId7" Type="http://schemas.openxmlformats.org/officeDocument/2006/relationships/hyperlink" Target="https://www.cnrs.fr/fr/cnrsinfo/derriere-le-blob-la-recherche-une-experience-de-science-participative-du-cnrs" TargetMode="External"/><Relationship Id="rId12" Type="http://schemas.openxmlformats.org/officeDocument/2006/relationships/hyperlink" Target="https://doi.org/10.1016/j.biocon.2016.08.020" TargetMode="External"/><Relationship Id="rId2" Type="http://schemas.openxmlformats.org/officeDocument/2006/relationships/hyperlink" Target="https://observatoire-littoral-morbihan.fr/coastsnap-morbihan-2-2/" TargetMode="External"/><Relationship Id="rId1" Type="http://schemas.openxmlformats.org/officeDocument/2006/relationships/slideLayout" Target="../slideLayouts/slideLayout2.xml"/><Relationship Id="rId6" Type="http://schemas.openxmlformats.org/officeDocument/2006/relationships/hyperlink" Target="https://doi.org/10.3389/fmars.2021.610397" TargetMode="External"/><Relationship Id="rId11" Type="http://schemas.openxmlformats.org/officeDocument/2006/relationships/hyperlink" Target="https://dnoses.eu/" TargetMode="External"/><Relationship Id="rId5" Type="http://schemas.openxmlformats.org/officeDocument/2006/relationships/hyperlink" Target="https://doi.org/10.1111/j.1755-263X.2011.00196.x" TargetMode="External"/><Relationship Id="rId10" Type="http://schemas.openxmlformats.org/officeDocument/2006/relationships/hyperlink" Target="https://www6.inrae.fr/dipso/Notre-offre-de-services/en-sciences-et-recherches-participatives" TargetMode="External"/><Relationship Id="rId4" Type="http://schemas.openxmlformats.org/officeDocument/2006/relationships/hyperlink" Target="https://cordis.europa.eu/project/id/101006325" TargetMode="External"/><Relationship Id="rId9" Type="http://schemas.openxmlformats.org/officeDocument/2006/relationships/hyperlink" Target="https://www.sudouest.fr/pyrenees-atlantiques/bayonne/erosion-du-littoral-l-outil-de-science-participative-coastsnap-se-deploie-en-nouvelle-aquitaine-7101909.php"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doi.org/10.15454/1.4606201248693647E12" TargetMode="External"/><Relationship Id="rId3" Type="http://schemas.openxmlformats.org/officeDocument/2006/relationships/hyperlink" Target="https://operas.hypotheses.org/4592" TargetMode="External"/><Relationship Id="rId7" Type="http://schemas.openxmlformats.org/officeDocument/2006/relationships/hyperlink" Target="https://www.jstor.org/stable/j.ctv550cf2.11" TargetMode="External"/><Relationship Id="rId2" Type="http://schemas.openxmlformats.org/officeDocument/2006/relationships/hyperlink" Target="https://ecsa.citizen-science.net/wp-content/uploads/2021/05/ECSA_Ten_principles_of_CS_French.pdf" TargetMode="External"/><Relationship Id="rId1" Type="http://schemas.openxmlformats.org/officeDocument/2006/relationships/slideLayout" Target="../slideLayouts/slideLayout2.xml"/><Relationship Id="rId6" Type="http://schemas.openxmlformats.org/officeDocument/2006/relationships/hyperlink" Target="https://doi.org/10.25815/hf0m-2a57" TargetMode="External"/><Relationship Id="rId5" Type="http://schemas.openxmlformats.org/officeDocument/2006/relationships/hyperlink" Target="https://scienceetbiencommun.pressbooks.pub/projetthese/chapter/methodes-de-recherche-participative-recherche-action-et-sciences-citoyennes/" TargetMode="External"/><Relationship Id="rId4" Type="http://schemas.openxmlformats.org/officeDocument/2006/relationships/hyperlink" Target="https://eu-citizen.science/" TargetMode="External"/><Relationship Id="rId9" Type="http://schemas.openxmlformats.org/officeDocument/2006/relationships/hyperlink" Target="https://ist.blogs.inrae.fr/sciencesparticipatives/"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www.inrae.fr/actualites/sciences-recherches-participatives-inrae" TargetMode="External"/><Relationship Id="rId3" Type="http://schemas.openxmlformats.org/officeDocument/2006/relationships/hyperlink" Target="https://doi.org/10.3847/AER2011021" TargetMode="External"/><Relationship Id="rId7" Type="http://schemas.openxmlformats.org/officeDocument/2006/relationships/hyperlink" Target="http://sciencemediahub.eu/2020/07/29/citizen-science-meets-science-communication/" TargetMode="External"/><Relationship Id="rId12" Type="http://schemas.openxmlformats.org/officeDocument/2006/relationships/hyperlink" Target="https://www.mnhn.fr/fr/participer-a-la-science" TargetMode="External"/><Relationship Id="rId2" Type="http://schemas.openxmlformats.org/officeDocument/2006/relationships/hyperlink" Target="https://doi.org/10.22323/2.15030205" TargetMode="External"/><Relationship Id="rId1" Type="http://schemas.openxmlformats.org/officeDocument/2006/relationships/slideLayout" Target="../slideLayouts/slideLayout2.xml"/><Relationship Id="rId6" Type="http://schemas.openxmlformats.org/officeDocument/2006/relationships/hyperlink" Target="https://www.cairn.info/la-democratie-participative--9782707157201-page-246.htm" TargetMode="External"/><Relationship Id="rId11" Type="http://schemas.openxmlformats.org/officeDocument/2006/relationships/hyperlink" Target="https://www.cairn.info/geographie-de-l-environnement--9782200627010-page-95.htm" TargetMode="External"/><Relationship Id="rId5" Type="http://schemas.openxmlformats.org/officeDocument/2006/relationships/hyperlink" Target="https://doi.org/10.1002/fee.1436" TargetMode="External"/><Relationship Id="rId10" Type="http://schemas.openxmlformats.org/officeDocument/2006/relationships/hyperlink" Target="https://www.youtube.com/watch?v=ENu4pJG-3FA" TargetMode="External"/><Relationship Id="rId4" Type="http://schemas.openxmlformats.org/officeDocument/2006/relationships/hyperlink" Target="https://www.startyourosc.com/fr/" TargetMode="External"/><Relationship Id="rId9" Type="http://schemas.openxmlformats.org/officeDocument/2006/relationships/hyperlink" Target="https://www.inrae.fr/actualites/sciences-participatives-au-service-sols"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phys.org/news/2021-11-citizen-science.html" TargetMode="External"/><Relationship Id="rId3" Type="http://schemas.openxmlformats.org/officeDocument/2006/relationships/hyperlink" Target="https://www.open-sciences-participatives.org/actu/160" TargetMode="External"/><Relationship Id="rId7" Type="http://schemas.openxmlformats.org/officeDocument/2006/relationships/hyperlink" Target="https://le-village-des-sciences-paris-saclay.fr/grands-enjeux-societaux-de-la-science-ouverte/" TargetMode="External"/><Relationship Id="rId12" Type="http://schemas.openxmlformats.org/officeDocument/2006/relationships/hyperlink" Target="https://observatoire-littoral-morbihan.fr/wp-content/uploads/2021/07/Protocole-OCLM-Gavres-Vfinale.pdf" TargetMode="External"/><Relationship Id="rId2" Type="http://schemas.openxmlformats.org/officeDocument/2006/relationships/hyperlink" Target="https://oceani3.com/fr/inicio-francais/" TargetMode="External"/><Relationship Id="rId1" Type="http://schemas.openxmlformats.org/officeDocument/2006/relationships/slideLayout" Target="../slideLayouts/slideLayout2.xml"/><Relationship Id="rId6" Type="http://schemas.openxmlformats.org/officeDocument/2006/relationships/hyperlink" Target="https://www.open-sciences-participatives.org/home/?mot_cle=&amp;taxon_Animaux%5B%5D=72" TargetMode="External"/><Relationship Id="rId11" Type="http://schemas.openxmlformats.org/officeDocument/2006/relationships/hyperlink" Target="https://observatoire-littoral-morbihan.fr/projet-fugascia/" TargetMode="External"/><Relationship Id="rId5" Type="http://schemas.openxmlformats.org/officeDocument/2006/relationships/hyperlink" Target="https://www.open-sciences-participatives.org/home/" TargetMode="External"/><Relationship Id="rId10" Type="http://schemas.openxmlformats.org/officeDocument/2006/relationships/hyperlink" Target="https://www.inrae.fr/actualites/prix-recherche-participative" TargetMode="External"/><Relationship Id="rId4" Type="http://schemas.openxmlformats.org/officeDocument/2006/relationships/hyperlink" Target="https://www.mnhn.fr/fr/open-le-portail-des-sciences-participatives" TargetMode="External"/><Relationship Id="rId9" Type="http://schemas.openxmlformats.org/officeDocument/2006/relationships/hyperlink" Target="https://coeso.hypotheses.org/pilot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s://www.uved.fr/fiche/ressource/serie-mab-question-n14-quapportent-les-sciences-participatives-a-la-recherche-et-a-la-preservation-de-la-biodiversite" TargetMode="External"/><Relationship Id="rId3" Type="http://schemas.openxmlformats.org/officeDocument/2006/relationships/hyperlink" Target="http://theconversation.com/les-sciences-participatives-et-la-demarche-scientifique-85198" TargetMode="External"/><Relationship Id="rId7" Type="http://schemas.openxmlformats.org/officeDocument/2006/relationships/hyperlink" Target="https://www.uved.fr/fiche/ressource/sciences-participatives-et-gestion-de-la-biodiversite" TargetMode="External"/><Relationship Id="rId12" Type="http://schemas.openxmlformats.org/officeDocument/2006/relationships/hyperlink" Target="https://doi.org/10.1080/21548455.2020.1719288" TargetMode="External"/><Relationship Id="rId2" Type="http://schemas.openxmlformats.org/officeDocument/2006/relationships/hyperlink" Target="https://www.cairn.info/publications-de-Julliard-Romain--99443.htm" TargetMode="External"/><Relationship Id="rId1" Type="http://schemas.openxmlformats.org/officeDocument/2006/relationships/slideLayout" Target="../slideLayouts/slideLayout2.xml"/><Relationship Id="rId6" Type="http://schemas.openxmlformats.org/officeDocument/2006/relationships/hyperlink" Target="https://www.insu.cnrs.fr/index.php/fr/sciences-participatives" TargetMode="External"/><Relationship Id="rId11" Type="http://schemas.openxmlformats.org/officeDocument/2006/relationships/hyperlink" Target="http://www.fondation.univ-bordeaux.fr/projet/spine" TargetMode="External"/><Relationship Id="rId5" Type="http://schemas.openxmlformats.org/officeDocument/2006/relationships/hyperlink" Target="https://www.universite-paris-saclay.fr/actualites/science-participative-un-projet-scientifique-fait-appel-aux-amateurs-de-jardinage" TargetMode="External"/><Relationship Id="rId10" Type="http://schemas.openxmlformats.org/officeDocument/2006/relationships/hyperlink" Target="https://observatoire-littoral-morbihan.fr/projet-fugascia/" TargetMode="External"/><Relationship Id="rId4" Type="http://schemas.openxmlformats.org/officeDocument/2006/relationships/hyperlink" Target="https://doi.org/10.1007/978-3-030-58278-4_24" TargetMode="External"/><Relationship Id="rId9" Type="http://schemas.openxmlformats.org/officeDocument/2006/relationships/hyperlink" Target="http://publictionnaire.huma-num.fr/notice/sciences-et-recherches-participatives/"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6.inrae.fr/tree-bodyguards" TargetMode="External"/><Relationship Id="rId2" Type="http://schemas.openxmlformats.org/officeDocument/2006/relationships/hyperlink" Target="https://doi.org/10.1098/rsif.2021.0610" TargetMode="External"/><Relationship Id="rId1" Type="http://schemas.openxmlformats.org/officeDocument/2006/relationships/slideLayout" Target="../slideLayouts/slideLayout2.xml"/><Relationship Id="rId6" Type="http://schemas.openxmlformats.org/officeDocument/2006/relationships/hyperlink" Target="https://doi.org/10.1007/s12599-020-00663-y" TargetMode="External"/><Relationship Id="rId5" Type="http://schemas.openxmlformats.org/officeDocument/2006/relationships/hyperlink" Target="https://doi.org/10.1109/HICSS.2011.207" TargetMode="External"/><Relationship Id="rId4" Type="http://schemas.openxmlformats.org/officeDocument/2006/relationships/hyperlink" Target="https://libereurope.eu/webinar-recordings/"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mailto:Raphaelle.bats@u-bordeaux.fr" TargetMode="External"/><Relationship Id="rId2" Type="http://schemas.openxmlformats.org/officeDocument/2006/relationships/hyperlink" Target="mailto:Rbats.pro@gmail.com"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doi.org/10.1109/HICSS.2011.207"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oceani3.com/fr/inicio-francais/" TargetMode="Externa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D9CE26-0F66-4B06-ABFF-A0753E55FABB}"/>
              </a:ext>
            </a:extLst>
          </p:cNvPr>
          <p:cNvSpPr>
            <a:spLocks noGrp="1"/>
          </p:cNvSpPr>
          <p:nvPr>
            <p:ph type="ctrTitle"/>
          </p:nvPr>
        </p:nvSpPr>
        <p:spPr>
          <a:xfrm>
            <a:off x="1253078" y="1882453"/>
            <a:ext cx="9685325" cy="2098226"/>
          </a:xfrm>
        </p:spPr>
        <p:txBody>
          <a:bodyPr/>
          <a:lstStyle/>
          <a:p>
            <a:r>
              <a:rPr lang="fr-FR" sz="5400" dirty="0"/>
              <a:t>Sciences et recherches participatives</a:t>
            </a:r>
          </a:p>
        </p:txBody>
      </p:sp>
      <p:sp>
        <p:nvSpPr>
          <p:cNvPr id="3" name="Sous-titre 2">
            <a:extLst>
              <a:ext uri="{FF2B5EF4-FFF2-40B4-BE49-F238E27FC236}">
                <a16:creationId xmlns:a16="http://schemas.microsoft.com/office/drawing/2014/main" id="{4975AD50-301C-4BD3-ADAE-C2E27F2C0825}"/>
              </a:ext>
            </a:extLst>
          </p:cNvPr>
          <p:cNvSpPr>
            <a:spLocks noGrp="1"/>
          </p:cNvSpPr>
          <p:nvPr>
            <p:ph type="subTitle" idx="1"/>
          </p:nvPr>
        </p:nvSpPr>
        <p:spPr>
          <a:xfrm>
            <a:off x="2679903" y="4146475"/>
            <a:ext cx="6831673" cy="1086237"/>
          </a:xfrm>
        </p:spPr>
        <p:txBody>
          <a:bodyPr/>
          <a:lstStyle/>
          <a:p>
            <a:r>
              <a:rPr lang="fr-FR" dirty="0"/>
              <a:t>Une introduction</a:t>
            </a:r>
          </a:p>
        </p:txBody>
      </p:sp>
      <p:sp>
        <p:nvSpPr>
          <p:cNvPr id="4" name="Espace réservé du texte 2">
            <a:extLst>
              <a:ext uri="{FF2B5EF4-FFF2-40B4-BE49-F238E27FC236}">
                <a16:creationId xmlns:a16="http://schemas.microsoft.com/office/drawing/2014/main" id="{D4C8D6C8-8162-43E8-8C02-2673BB78FA8B}"/>
              </a:ext>
            </a:extLst>
          </p:cNvPr>
          <p:cNvSpPr txBox="1">
            <a:spLocks/>
          </p:cNvSpPr>
          <p:nvPr/>
        </p:nvSpPr>
        <p:spPr>
          <a:xfrm>
            <a:off x="93079" y="5608710"/>
            <a:ext cx="9612971" cy="114332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bg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pPr algn="l"/>
            <a:r>
              <a:rPr lang="fr-FR" dirty="0"/>
              <a:t>Raphaëlle Bats</a:t>
            </a:r>
          </a:p>
          <a:p>
            <a:pPr algn="l"/>
            <a:r>
              <a:rPr lang="fr-FR" dirty="0"/>
              <a:t>Novembre 2023</a:t>
            </a:r>
          </a:p>
          <a:p>
            <a:pPr algn="l"/>
            <a:r>
              <a:rPr lang="fr-FR" dirty="0">
                <a:hlinkClick r:id="rId2"/>
              </a:rPr>
              <a:t>Rbats.pro@gmail.com</a:t>
            </a:r>
            <a:endParaRPr lang="fr-FR" dirty="0"/>
          </a:p>
          <a:p>
            <a:pPr algn="l"/>
            <a:r>
              <a:rPr lang="fr-FR" dirty="0">
                <a:hlinkClick r:id="rId3"/>
              </a:rPr>
              <a:t>Raphaelle.bats@u-bordeaux.fr</a:t>
            </a:r>
            <a:endParaRPr lang="fr-FR" dirty="0"/>
          </a:p>
          <a:p>
            <a:pPr algn="l"/>
            <a:endParaRPr lang="fr-FR" dirty="0"/>
          </a:p>
        </p:txBody>
      </p:sp>
    </p:spTree>
    <p:extLst>
      <p:ext uri="{BB962C8B-B14F-4D97-AF65-F5344CB8AC3E}">
        <p14:creationId xmlns:p14="http://schemas.microsoft.com/office/powerpoint/2010/main" val="145512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BC2816-B97C-D0F0-5DBA-99D54E767509}"/>
              </a:ext>
            </a:extLst>
          </p:cNvPr>
          <p:cNvSpPr>
            <a:spLocks noGrp="1"/>
          </p:cNvSpPr>
          <p:nvPr>
            <p:ph type="title"/>
          </p:nvPr>
        </p:nvSpPr>
        <p:spPr/>
        <p:txBody>
          <a:bodyPr/>
          <a:lstStyle/>
          <a:p>
            <a:r>
              <a:rPr lang="fr-FR" dirty="0"/>
              <a:t>Raison technique</a:t>
            </a:r>
          </a:p>
        </p:txBody>
      </p:sp>
      <p:sp>
        <p:nvSpPr>
          <p:cNvPr id="3" name="Espace réservé du contenu 2">
            <a:extLst>
              <a:ext uri="{FF2B5EF4-FFF2-40B4-BE49-F238E27FC236}">
                <a16:creationId xmlns:a16="http://schemas.microsoft.com/office/drawing/2014/main" id="{6A187668-E828-3B70-B77E-4FCE0DA3A125}"/>
              </a:ext>
            </a:extLst>
          </p:cNvPr>
          <p:cNvSpPr>
            <a:spLocks noGrp="1"/>
          </p:cNvSpPr>
          <p:nvPr>
            <p:ph idx="1"/>
          </p:nvPr>
        </p:nvSpPr>
        <p:spPr/>
        <p:txBody>
          <a:bodyPr/>
          <a:lstStyle/>
          <a:p>
            <a:r>
              <a:rPr lang="fr-FR" dirty="0"/>
              <a:t>Des outils de plus en plus simples pour participer</a:t>
            </a:r>
          </a:p>
        </p:txBody>
      </p:sp>
      <p:sp>
        <p:nvSpPr>
          <p:cNvPr id="4" name="Espace réservé du contenu 2">
            <a:extLst>
              <a:ext uri="{FF2B5EF4-FFF2-40B4-BE49-F238E27FC236}">
                <a16:creationId xmlns:a16="http://schemas.microsoft.com/office/drawing/2014/main" id="{22D052DB-7922-C647-6BB9-F0672A0141A5}"/>
              </a:ext>
            </a:extLst>
          </p:cNvPr>
          <p:cNvSpPr txBox="1">
            <a:spLocks/>
          </p:cNvSpPr>
          <p:nvPr/>
        </p:nvSpPr>
        <p:spPr>
          <a:xfrm>
            <a:off x="3536899" y="3672035"/>
            <a:ext cx="4883727" cy="1716413"/>
          </a:xfrm>
          <a:prstGeom prst="rect">
            <a:avLst/>
          </a:prstGeom>
          <a:ln w="38100">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sz="1900" b="1"/>
              <a:t>Les outils web 2.0 vers 2005</a:t>
            </a:r>
          </a:p>
          <a:p>
            <a:pPr>
              <a:spcBef>
                <a:spcPts val="0"/>
              </a:spcBef>
            </a:pPr>
            <a:r>
              <a:rPr lang="fr-FR" sz="1900"/>
              <a:t>Plus grande accessibilité aux outils</a:t>
            </a:r>
          </a:p>
          <a:p>
            <a:pPr>
              <a:spcBef>
                <a:spcPts val="0"/>
              </a:spcBef>
            </a:pPr>
            <a:r>
              <a:rPr lang="fr-FR" sz="1900"/>
              <a:t>Plus grande visibilité des programmes</a:t>
            </a:r>
          </a:p>
          <a:p>
            <a:pPr>
              <a:spcBef>
                <a:spcPts val="0"/>
              </a:spcBef>
            </a:pPr>
            <a:r>
              <a:rPr lang="fr-FR" sz="1900"/>
              <a:t>Plus grande visibilité des individus participants</a:t>
            </a:r>
            <a:endParaRPr lang="fr-FR" sz="1900" dirty="0"/>
          </a:p>
        </p:txBody>
      </p:sp>
    </p:spTree>
    <p:extLst>
      <p:ext uri="{BB962C8B-B14F-4D97-AF65-F5344CB8AC3E}">
        <p14:creationId xmlns:p14="http://schemas.microsoft.com/office/powerpoint/2010/main" val="2875723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0E662D-4D84-47B5-BE41-DB37920E4A9B}"/>
              </a:ext>
            </a:extLst>
          </p:cNvPr>
          <p:cNvSpPr>
            <a:spLocks noGrp="1"/>
          </p:cNvSpPr>
          <p:nvPr>
            <p:ph type="title"/>
          </p:nvPr>
        </p:nvSpPr>
        <p:spPr/>
        <p:txBody>
          <a:bodyPr/>
          <a:lstStyle/>
          <a:p>
            <a:r>
              <a:rPr lang="fr-FR" dirty="0" err="1"/>
              <a:t>Typology</a:t>
            </a:r>
            <a:r>
              <a:rPr lang="fr-FR" dirty="0"/>
              <a:t> (4/5)</a:t>
            </a:r>
          </a:p>
        </p:txBody>
      </p:sp>
      <p:sp>
        <p:nvSpPr>
          <p:cNvPr id="7" name="ZoneTexte 6">
            <a:extLst>
              <a:ext uri="{FF2B5EF4-FFF2-40B4-BE49-F238E27FC236}">
                <a16:creationId xmlns:a16="http://schemas.microsoft.com/office/drawing/2014/main" id="{45ECA2AC-58D9-4B06-844A-972C2ED8828A}"/>
              </a:ext>
            </a:extLst>
          </p:cNvPr>
          <p:cNvSpPr txBox="1"/>
          <p:nvPr/>
        </p:nvSpPr>
        <p:spPr>
          <a:xfrm>
            <a:off x="1073728" y="6211669"/>
            <a:ext cx="10681854" cy="646331"/>
          </a:xfrm>
          <a:prstGeom prst="rect">
            <a:avLst/>
          </a:prstGeom>
          <a:noFill/>
        </p:spPr>
        <p:txBody>
          <a:bodyPr wrap="square">
            <a:spAutoFit/>
          </a:bodyPr>
          <a:lstStyle/>
          <a:p>
            <a:r>
              <a:rPr lang="en-US" dirty="0">
                <a:effectLst/>
              </a:rPr>
              <a:t>Wiggins, A., &amp; </a:t>
            </a:r>
            <a:r>
              <a:rPr lang="en-US" dirty="0" err="1">
                <a:effectLst/>
              </a:rPr>
              <a:t>Crowston</a:t>
            </a:r>
            <a:r>
              <a:rPr lang="en-US" dirty="0">
                <a:effectLst/>
              </a:rPr>
              <a:t>, K. (2011). From Conservation to Crowdsourcing : A Typology of Citizen Science. </a:t>
            </a:r>
            <a:r>
              <a:rPr lang="en-US" i="1" dirty="0">
                <a:effectLst/>
              </a:rPr>
              <a:t>2011 44th Hawaii International Conference on System Sciences</a:t>
            </a:r>
            <a:r>
              <a:rPr lang="en-US" dirty="0">
                <a:effectLst/>
              </a:rPr>
              <a:t>, 1‑10. </a:t>
            </a:r>
            <a:r>
              <a:rPr lang="en-US" dirty="0">
                <a:effectLst/>
                <a:hlinkClick r:id="rId2"/>
              </a:rPr>
              <a:t>https://doi.org/10.1109/HICSS.2011.207</a:t>
            </a:r>
            <a:endParaRPr lang="en-US" dirty="0">
              <a:effectLst/>
            </a:endParaRPr>
          </a:p>
        </p:txBody>
      </p:sp>
      <p:graphicFrame>
        <p:nvGraphicFramePr>
          <p:cNvPr id="6" name="Tableau 7">
            <a:extLst>
              <a:ext uri="{FF2B5EF4-FFF2-40B4-BE49-F238E27FC236}">
                <a16:creationId xmlns:a16="http://schemas.microsoft.com/office/drawing/2014/main" id="{9F2C743E-4404-4E2F-99E3-75E93076EA41}"/>
              </a:ext>
            </a:extLst>
          </p:cNvPr>
          <p:cNvGraphicFramePr>
            <a:graphicFrameLocks noGrp="1"/>
          </p:cNvGraphicFramePr>
          <p:nvPr>
            <p:ph idx="1"/>
          </p:nvPr>
        </p:nvGraphicFramePr>
        <p:xfrm>
          <a:off x="942109" y="1390650"/>
          <a:ext cx="11111345" cy="2966720"/>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1335179517"/>
                    </a:ext>
                  </a:extLst>
                </a:gridCol>
                <a:gridCol w="2611582">
                  <a:extLst>
                    <a:ext uri="{9D8B030D-6E8A-4147-A177-3AD203B41FA5}">
                      <a16:colId xmlns:a16="http://schemas.microsoft.com/office/drawing/2014/main" val="1310905007"/>
                    </a:ext>
                  </a:extLst>
                </a:gridCol>
                <a:gridCol w="3283527">
                  <a:extLst>
                    <a:ext uri="{9D8B030D-6E8A-4147-A177-3AD203B41FA5}">
                      <a16:colId xmlns:a16="http://schemas.microsoft.com/office/drawing/2014/main" val="4259360173"/>
                    </a:ext>
                  </a:extLst>
                </a:gridCol>
                <a:gridCol w="2854036">
                  <a:extLst>
                    <a:ext uri="{9D8B030D-6E8A-4147-A177-3AD203B41FA5}">
                      <a16:colId xmlns:a16="http://schemas.microsoft.com/office/drawing/2014/main" val="1984041616"/>
                    </a:ext>
                  </a:extLst>
                </a:gridCol>
              </a:tblGrid>
              <a:tr h="370840">
                <a:tc>
                  <a:txBody>
                    <a:bodyPr/>
                    <a:lstStyle/>
                    <a:p>
                      <a:endParaRPr lang="fr-FR"/>
                    </a:p>
                  </a:txBody>
                  <a:tcPr/>
                </a:tc>
                <a:tc>
                  <a:txBody>
                    <a:bodyPr/>
                    <a:lstStyle/>
                    <a:p>
                      <a:r>
                        <a:rPr lang="fr-FR" dirty="0"/>
                        <a:t>Science</a:t>
                      </a:r>
                    </a:p>
                  </a:txBody>
                  <a:tcPr/>
                </a:tc>
                <a:tc>
                  <a:txBody>
                    <a:bodyPr/>
                    <a:lstStyle/>
                    <a:p>
                      <a:r>
                        <a:rPr lang="fr-FR" dirty="0"/>
                        <a:t>Technologie</a:t>
                      </a:r>
                    </a:p>
                  </a:txBody>
                  <a:tcPr/>
                </a:tc>
                <a:tc>
                  <a:txBody>
                    <a:bodyPr/>
                    <a:lstStyle/>
                    <a:p>
                      <a:r>
                        <a:rPr lang="fr-FR" dirty="0"/>
                        <a:t>Organisation</a:t>
                      </a:r>
                    </a:p>
                  </a:txBody>
                  <a:tcPr/>
                </a:tc>
                <a:extLst>
                  <a:ext uri="{0D108BD9-81ED-4DB2-BD59-A6C34878D82A}">
                    <a16:rowId xmlns:a16="http://schemas.microsoft.com/office/drawing/2014/main" val="3815863239"/>
                  </a:ext>
                </a:extLst>
              </a:tr>
              <a:tr h="370840">
                <a:tc>
                  <a:txBody>
                    <a:bodyPr/>
                    <a:lstStyle/>
                    <a:p>
                      <a:endParaRPr lang="fr-FR" sz="1400" dirty="0"/>
                    </a:p>
                  </a:txBody>
                  <a:tcPr/>
                </a:tc>
                <a:tc>
                  <a:txBody>
                    <a:bodyPr/>
                    <a:lstStyle/>
                    <a:p>
                      <a:endParaRPr lang="fr-FR" sz="1400" dirty="0"/>
                    </a:p>
                  </a:txBody>
                  <a:tcPr/>
                </a:tc>
                <a:tc>
                  <a:txBody>
                    <a:bodyPr/>
                    <a:lstStyle/>
                    <a:p>
                      <a:endParaRPr lang="fr-FR" sz="1400" dirty="0"/>
                    </a:p>
                  </a:txBody>
                  <a:tcPr/>
                </a:tc>
                <a:tc>
                  <a:txBody>
                    <a:bodyPr/>
                    <a:lstStyle/>
                    <a:p>
                      <a:endParaRPr lang="fr-FR" sz="1400" dirty="0"/>
                    </a:p>
                  </a:txBody>
                  <a:tcPr/>
                </a:tc>
                <a:extLst>
                  <a:ext uri="{0D108BD9-81ED-4DB2-BD59-A6C34878D82A}">
                    <a16:rowId xmlns:a16="http://schemas.microsoft.com/office/drawing/2014/main" val="4279847768"/>
                  </a:ext>
                </a:extLst>
              </a:tr>
              <a:tr h="370840">
                <a:tc>
                  <a:txBody>
                    <a:bodyPr/>
                    <a:lstStyle/>
                    <a:p>
                      <a:r>
                        <a:rPr lang="en-US" sz="1400" dirty="0"/>
                        <a:t>In the science-oriented Virtual projects, all project activities are ICT-mediated with no physical elements whatsoever, differentiating them from the Investigation projects in which the physical places of volunteer participation was also important.</a:t>
                      </a:r>
                      <a:endParaRPr lang="fr-FR" sz="1400" dirty="0"/>
                    </a:p>
                  </a:txBody>
                  <a:tcPr/>
                </a:tc>
                <a:tc>
                  <a:txBody>
                    <a:bodyPr/>
                    <a:lstStyle/>
                    <a:p>
                      <a:r>
                        <a:rPr lang="en-US" sz="1400" dirty="0"/>
                        <a:t>(…) the primary challenge for Virtual projects is ensuring valid scientific results. The matter is complicated by the requirement of designing tasks suited to online participation that will elicit valuable contributions while maintaining volunteers’ interest.</a:t>
                      </a:r>
                      <a:endParaRPr lang="fr-FR" sz="1400" dirty="0"/>
                    </a:p>
                  </a:txBody>
                  <a:tcPr/>
                </a:tc>
                <a:tc>
                  <a:txBody>
                    <a:bodyPr/>
                    <a:lstStyle/>
                    <a:p>
                      <a:r>
                        <a:rPr lang="en-US" sz="1400" dirty="0"/>
                        <a:t>All of the Virtual projects were formed through top-down organizing by academics, and most projects’ affiliations are exclusively academic, a characteristic somewhat ironically consistent with relatively little provision of educational materials for participants. None of the Virtual projects are operated by nonprofit organizations, relying instead on research funding.</a:t>
                      </a:r>
                      <a:endParaRPr lang="fr-FR" sz="1400" dirty="0"/>
                    </a:p>
                  </a:txBody>
                  <a:tcPr/>
                </a:tc>
                <a:tc>
                  <a:txBody>
                    <a:bodyPr/>
                    <a:lstStyle/>
                    <a:p>
                      <a:r>
                        <a:rPr lang="en-US" sz="1400" dirty="0"/>
                        <a:t>Virtual projects take advantage of advanced technology tools to make extensive use of reputational rewards and friendly competition; they award points, display leaderboards, and offer incentives such as naming privileges or co-authorship as rewards for discovery.</a:t>
                      </a:r>
                      <a:endParaRPr lang="fr-FR" sz="1400" dirty="0"/>
                    </a:p>
                  </a:txBody>
                  <a:tcPr/>
                </a:tc>
                <a:extLst>
                  <a:ext uri="{0D108BD9-81ED-4DB2-BD59-A6C34878D82A}">
                    <a16:rowId xmlns:a16="http://schemas.microsoft.com/office/drawing/2014/main" val="1305857732"/>
                  </a:ext>
                </a:extLst>
              </a:tr>
            </a:tbl>
          </a:graphicData>
        </a:graphic>
      </p:graphicFrame>
    </p:spTree>
    <p:extLst>
      <p:ext uri="{BB962C8B-B14F-4D97-AF65-F5344CB8AC3E}">
        <p14:creationId xmlns:p14="http://schemas.microsoft.com/office/powerpoint/2010/main" val="307348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B6E577-4788-453B-B254-F05F5D160CB4}"/>
              </a:ext>
            </a:extLst>
          </p:cNvPr>
          <p:cNvSpPr>
            <a:spLocks noGrp="1"/>
          </p:cNvSpPr>
          <p:nvPr>
            <p:ph type="title"/>
          </p:nvPr>
        </p:nvSpPr>
        <p:spPr/>
        <p:txBody>
          <a:bodyPr/>
          <a:lstStyle/>
          <a:p>
            <a:r>
              <a:rPr lang="fr-FR" dirty="0"/>
              <a:t>Virtual </a:t>
            </a:r>
            <a:r>
              <a:rPr lang="fr-FR" dirty="0" err="1"/>
              <a:t>Projects</a:t>
            </a:r>
            <a:endParaRPr lang="fr-FR" dirty="0"/>
          </a:p>
        </p:txBody>
      </p:sp>
      <p:sp>
        <p:nvSpPr>
          <p:cNvPr id="4" name="Espace réservé du texte 3">
            <a:extLst>
              <a:ext uri="{FF2B5EF4-FFF2-40B4-BE49-F238E27FC236}">
                <a16:creationId xmlns:a16="http://schemas.microsoft.com/office/drawing/2014/main" id="{9CE7A271-83B0-431F-85C4-06081BFBC8B7}"/>
              </a:ext>
            </a:extLst>
          </p:cNvPr>
          <p:cNvSpPr>
            <a:spLocks noGrp="1"/>
          </p:cNvSpPr>
          <p:nvPr>
            <p:ph type="body" sz="half" idx="2"/>
          </p:nvPr>
        </p:nvSpPr>
        <p:spPr>
          <a:xfrm>
            <a:off x="10282315" y="463599"/>
            <a:ext cx="1524807" cy="834737"/>
          </a:xfrm>
        </p:spPr>
        <p:txBody>
          <a:bodyPr>
            <a:normAutofit/>
          </a:bodyPr>
          <a:lstStyle/>
          <a:p>
            <a:r>
              <a:rPr lang="fr-FR" dirty="0">
                <a:hlinkClick r:id="rId2"/>
              </a:rPr>
              <a:t>https://glyph.shh.mpg.de/</a:t>
            </a:r>
            <a:endParaRPr lang="fr-FR" sz="1300" dirty="0">
              <a:solidFill>
                <a:srgbClr val="333333"/>
              </a:solidFill>
              <a:latin typeface="Arial" panose="020B0604020202020204" pitchFamily="34" charset="0"/>
            </a:endParaRPr>
          </a:p>
        </p:txBody>
      </p:sp>
      <p:pic>
        <p:nvPicPr>
          <p:cNvPr id="3" name="Picture 2" descr="Le jeu vidéo Glyph a été conçu par la&amp;nbsp;Société Max-Planck pour le développement des sciences. (CAPTURE D'ÉCRAN)">
            <a:extLst>
              <a:ext uri="{FF2B5EF4-FFF2-40B4-BE49-F238E27FC236}">
                <a16:creationId xmlns:a16="http://schemas.microsoft.com/office/drawing/2014/main" id="{78E119B7-F25D-F821-5122-A326E9A91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5112" y="463599"/>
            <a:ext cx="4484426" cy="252248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936C008B-DDC2-834C-2629-380142443F22}"/>
              </a:ext>
            </a:extLst>
          </p:cNvPr>
          <p:cNvPicPr>
            <a:picLocks noChangeAspect="1"/>
          </p:cNvPicPr>
          <p:nvPr/>
        </p:nvPicPr>
        <p:blipFill rotWithShape="1">
          <a:blip r:embed="rId4"/>
          <a:srcRect l="10741" t="30303" r="37003" b="24546"/>
          <a:stretch/>
        </p:blipFill>
        <p:spPr>
          <a:xfrm>
            <a:off x="5755112" y="3871914"/>
            <a:ext cx="4499632" cy="2591928"/>
          </a:xfrm>
          <a:prstGeom prst="rect">
            <a:avLst/>
          </a:prstGeom>
        </p:spPr>
      </p:pic>
      <p:sp>
        <p:nvSpPr>
          <p:cNvPr id="9" name="Espace réservé du texte 3">
            <a:extLst>
              <a:ext uri="{FF2B5EF4-FFF2-40B4-BE49-F238E27FC236}">
                <a16:creationId xmlns:a16="http://schemas.microsoft.com/office/drawing/2014/main" id="{E1A00927-F6B2-2A3F-0191-BEAC534D9ABC}"/>
              </a:ext>
            </a:extLst>
          </p:cNvPr>
          <p:cNvSpPr txBox="1">
            <a:spLocks/>
          </p:cNvSpPr>
          <p:nvPr/>
        </p:nvSpPr>
        <p:spPr>
          <a:xfrm>
            <a:off x="10282315" y="4226776"/>
            <a:ext cx="1719912" cy="834737"/>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113000"/>
              </a:lnSpc>
              <a:spcBef>
                <a:spcPts val="0"/>
              </a:spcBef>
              <a:spcAft>
                <a:spcPts val="1500"/>
              </a:spcAft>
              <a:buFont typeface="Franklin Gothic Book" panose="020B0503020102020204" pitchFamily="34" charset="0"/>
              <a:buNone/>
              <a:defRPr sz="16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1400"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9pPr>
          </a:lstStyle>
          <a:p>
            <a:r>
              <a:rPr lang="fr-FR" dirty="0">
                <a:hlinkClick r:id="rId5"/>
              </a:rPr>
              <a:t>http://www.fondation.univ-bordeaux.fr/projet/spine</a:t>
            </a:r>
            <a:endParaRPr lang="fr-FR" dirty="0"/>
          </a:p>
          <a:p>
            <a:endParaRPr lang="fr-FR" dirty="0"/>
          </a:p>
        </p:txBody>
      </p:sp>
      <p:pic>
        <p:nvPicPr>
          <p:cNvPr id="10" name="Espace réservé du contenu 9">
            <a:extLst>
              <a:ext uri="{FF2B5EF4-FFF2-40B4-BE49-F238E27FC236}">
                <a16:creationId xmlns:a16="http://schemas.microsoft.com/office/drawing/2014/main" id="{BB869BA6-C74C-AABF-B3BB-A6DE44C9BD9E}"/>
              </a:ext>
            </a:extLst>
          </p:cNvPr>
          <p:cNvPicPr>
            <a:picLocks noGrp="1" noChangeAspect="1"/>
          </p:cNvPicPr>
          <p:nvPr>
            <p:ph idx="1"/>
          </p:nvPr>
        </p:nvPicPr>
        <p:blipFill>
          <a:blip r:embed="rId6"/>
          <a:stretch>
            <a:fillRect/>
          </a:stretch>
        </p:blipFill>
        <p:spPr>
          <a:xfrm>
            <a:off x="381000" y="2486261"/>
            <a:ext cx="4198620" cy="2250240"/>
          </a:xfrm>
          <a:prstGeom prst="rect">
            <a:avLst/>
          </a:prstGeom>
        </p:spPr>
      </p:pic>
      <p:sp>
        <p:nvSpPr>
          <p:cNvPr id="11" name="ZoneTexte 10">
            <a:extLst>
              <a:ext uri="{FF2B5EF4-FFF2-40B4-BE49-F238E27FC236}">
                <a16:creationId xmlns:a16="http://schemas.microsoft.com/office/drawing/2014/main" id="{DE0F54C1-F78E-CDFC-3568-59315BE6E619}"/>
              </a:ext>
            </a:extLst>
          </p:cNvPr>
          <p:cNvSpPr txBox="1"/>
          <p:nvPr/>
        </p:nvSpPr>
        <p:spPr>
          <a:xfrm>
            <a:off x="273844" y="4644145"/>
            <a:ext cx="2555081" cy="646331"/>
          </a:xfrm>
          <a:prstGeom prst="rect">
            <a:avLst/>
          </a:prstGeom>
          <a:noFill/>
        </p:spPr>
        <p:txBody>
          <a:bodyPr wrap="square">
            <a:spAutoFit/>
          </a:bodyPr>
          <a:lstStyle/>
          <a:p>
            <a:r>
              <a:rPr lang="fr-FR" dirty="0">
                <a:hlinkClick r:id="rId7"/>
              </a:rPr>
              <a:t>https://eyewire.org/</a:t>
            </a:r>
            <a:endParaRPr lang="fr-FR" dirty="0"/>
          </a:p>
          <a:p>
            <a:endParaRPr lang="fr-FR" dirty="0"/>
          </a:p>
        </p:txBody>
      </p:sp>
      <p:sp>
        <p:nvSpPr>
          <p:cNvPr id="12" name="Espace réservé du texte 3">
            <a:extLst>
              <a:ext uri="{FF2B5EF4-FFF2-40B4-BE49-F238E27FC236}">
                <a16:creationId xmlns:a16="http://schemas.microsoft.com/office/drawing/2014/main" id="{D2ABCDE0-5340-2ADC-DEF9-C19250B1C4B0}"/>
              </a:ext>
            </a:extLst>
          </p:cNvPr>
          <p:cNvSpPr txBox="1">
            <a:spLocks/>
          </p:cNvSpPr>
          <p:nvPr/>
        </p:nvSpPr>
        <p:spPr>
          <a:xfrm>
            <a:off x="121445" y="5290476"/>
            <a:ext cx="5029200" cy="1417506"/>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113000"/>
              </a:lnSpc>
              <a:spcBef>
                <a:spcPts val="0"/>
              </a:spcBef>
              <a:spcAft>
                <a:spcPts val="1500"/>
              </a:spcAft>
              <a:buFont typeface="Franklin Gothic Book" panose="020B0503020102020204" pitchFamily="34" charset="0"/>
              <a:buNone/>
              <a:defRPr sz="16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1400"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9pPr>
          </a:lstStyle>
          <a:p>
            <a:r>
              <a:rPr lang="en-US" dirty="0"/>
              <a:t>To accelerate the pace of neuroscience, Seung Lab, formerly at the Massachusetts Institute of Technology and now at Princeton University, created </a:t>
            </a:r>
            <a:r>
              <a:rPr lang="en-US" i="1" dirty="0" err="1">
                <a:hlinkClick r:id="rId8"/>
              </a:rPr>
              <a:t>EyeWire</a:t>
            </a:r>
            <a:r>
              <a:rPr lang="en-US" dirty="0"/>
              <a:t> to crowdsource data analysis of brain neurons using an online game. </a:t>
            </a:r>
          </a:p>
          <a:p>
            <a:r>
              <a:rPr lang="en-US" dirty="0"/>
              <a:t>Source : </a:t>
            </a:r>
            <a:r>
              <a:rPr lang="en-US" dirty="0">
                <a:hlinkClick r:id="rId9"/>
              </a:rPr>
              <a:t>https://www.citizenscience.gov/eyewire-brain-mapping/#</a:t>
            </a:r>
            <a:endParaRPr lang="en-US" dirty="0"/>
          </a:p>
          <a:p>
            <a:endParaRPr lang="fr-FR" dirty="0"/>
          </a:p>
        </p:txBody>
      </p:sp>
    </p:spTree>
    <p:extLst>
      <p:ext uri="{BB962C8B-B14F-4D97-AF65-F5344CB8AC3E}">
        <p14:creationId xmlns:p14="http://schemas.microsoft.com/office/powerpoint/2010/main" val="884082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C33ABE-B036-2512-C0EC-FA790D7AD95C}"/>
              </a:ext>
            </a:extLst>
          </p:cNvPr>
          <p:cNvSpPr>
            <a:spLocks noGrp="1"/>
          </p:cNvSpPr>
          <p:nvPr>
            <p:ph type="title"/>
          </p:nvPr>
        </p:nvSpPr>
        <p:spPr/>
        <p:txBody>
          <a:bodyPr/>
          <a:lstStyle/>
          <a:p>
            <a:r>
              <a:rPr lang="fr-FR" dirty="0"/>
              <a:t>Raison sociale</a:t>
            </a:r>
          </a:p>
        </p:txBody>
      </p:sp>
      <p:sp>
        <p:nvSpPr>
          <p:cNvPr id="3" name="Espace réservé du contenu 2">
            <a:extLst>
              <a:ext uri="{FF2B5EF4-FFF2-40B4-BE49-F238E27FC236}">
                <a16:creationId xmlns:a16="http://schemas.microsoft.com/office/drawing/2014/main" id="{DA556EB2-631B-60A9-6D23-742D9851FED3}"/>
              </a:ext>
            </a:extLst>
          </p:cNvPr>
          <p:cNvSpPr>
            <a:spLocks noGrp="1"/>
          </p:cNvSpPr>
          <p:nvPr>
            <p:ph idx="1"/>
          </p:nvPr>
        </p:nvSpPr>
        <p:spPr>
          <a:xfrm>
            <a:off x="1371600" y="1828800"/>
            <a:ext cx="9601200" cy="4038600"/>
          </a:xfrm>
        </p:spPr>
        <p:txBody>
          <a:bodyPr/>
          <a:lstStyle/>
          <a:p>
            <a:r>
              <a:rPr lang="fr-FR" dirty="0"/>
              <a:t>Défiance envers la science, lien social et les SRP comme transmission de connaissances sur le processus scientifique</a:t>
            </a:r>
          </a:p>
          <a:p>
            <a:r>
              <a:rPr lang="fr-FR" dirty="0"/>
              <a:t>Médiation scientifique</a:t>
            </a:r>
          </a:p>
        </p:txBody>
      </p:sp>
      <p:sp>
        <p:nvSpPr>
          <p:cNvPr id="5" name="Espace réservé du contenu 2">
            <a:extLst>
              <a:ext uri="{FF2B5EF4-FFF2-40B4-BE49-F238E27FC236}">
                <a16:creationId xmlns:a16="http://schemas.microsoft.com/office/drawing/2014/main" id="{2C4ACC66-A956-1280-C5EE-89B5B864C378}"/>
              </a:ext>
            </a:extLst>
          </p:cNvPr>
          <p:cNvSpPr txBox="1">
            <a:spLocks/>
          </p:cNvSpPr>
          <p:nvPr/>
        </p:nvSpPr>
        <p:spPr>
          <a:xfrm>
            <a:off x="1219200" y="3375965"/>
            <a:ext cx="4662221" cy="358140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dirty="0"/>
              <a:t>Paris Saclay : Série de vidéos sur la science ouverte avec un focus sur 3 projets participatifs.</a:t>
            </a:r>
          </a:p>
          <a:p>
            <a:r>
              <a:rPr lang="fr-FR" dirty="0"/>
              <a:t>Ouverture de la science sur la société</a:t>
            </a:r>
          </a:p>
          <a:p>
            <a:r>
              <a:rPr lang="fr-FR" dirty="0"/>
              <a:t>Ouverture des données</a:t>
            </a:r>
          </a:p>
          <a:p>
            <a:r>
              <a:rPr lang="fr-FR" dirty="0"/>
              <a:t>Participation des profanes ou des amateurs.</a:t>
            </a:r>
          </a:p>
          <a:p>
            <a:r>
              <a:rPr lang="fr-FR" dirty="0"/>
              <a:t>Faire comprendre la complexité du processus scientifique</a:t>
            </a:r>
          </a:p>
        </p:txBody>
      </p:sp>
      <p:pic>
        <p:nvPicPr>
          <p:cNvPr id="6" name="Image 5">
            <a:extLst>
              <a:ext uri="{FF2B5EF4-FFF2-40B4-BE49-F238E27FC236}">
                <a16:creationId xmlns:a16="http://schemas.microsoft.com/office/drawing/2014/main" id="{18AAFB46-93A5-942C-8E1A-AB058BF87C5E}"/>
              </a:ext>
            </a:extLst>
          </p:cNvPr>
          <p:cNvPicPr>
            <a:picLocks noChangeAspect="1"/>
          </p:cNvPicPr>
          <p:nvPr/>
        </p:nvPicPr>
        <p:blipFill rotWithShape="1">
          <a:blip r:embed="rId2"/>
          <a:srcRect l="6666" t="20404" r="31078" b="16263"/>
          <a:stretch/>
        </p:blipFill>
        <p:spPr>
          <a:xfrm>
            <a:off x="6934412" y="3189427"/>
            <a:ext cx="4765752" cy="3232155"/>
          </a:xfrm>
          <a:prstGeom prst="rect">
            <a:avLst/>
          </a:prstGeom>
        </p:spPr>
      </p:pic>
      <p:sp>
        <p:nvSpPr>
          <p:cNvPr id="7" name="ZoneTexte 6">
            <a:extLst>
              <a:ext uri="{FF2B5EF4-FFF2-40B4-BE49-F238E27FC236}">
                <a16:creationId xmlns:a16="http://schemas.microsoft.com/office/drawing/2014/main" id="{CD381E89-A707-5D16-B624-85B0211B9A72}"/>
              </a:ext>
            </a:extLst>
          </p:cNvPr>
          <p:cNvSpPr txBox="1"/>
          <p:nvPr/>
        </p:nvSpPr>
        <p:spPr>
          <a:xfrm>
            <a:off x="5295900" y="6481833"/>
            <a:ext cx="6096000" cy="253916"/>
          </a:xfrm>
          <a:prstGeom prst="rect">
            <a:avLst/>
          </a:prstGeom>
          <a:noFill/>
        </p:spPr>
        <p:txBody>
          <a:bodyPr wrap="square">
            <a:spAutoFit/>
          </a:bodyPr>
          <a:lstStyle/>
          <a:p>
            <a:r>
              <a:rPr lang="fr-FR" sz="1050" dirty="0">
                <a:hlinkClick r:id="rId3"/>
              </a:rPr>
              <a:t>https://le-village-des-sciences-paris-saclay.fr/grands-enjeux-societaux-de-la-science-ouverte/</a:t>
            </a:r>
            <a:endParaRPr lang="fr-FR" sz="1050" dirty="0"/>
          </a:p>
        </p:txBody>
      </p:sp>
    </p:spTree>
    <p:extLst>
      <p:ext uri="{BB962C8B-B14F-4D97-AF65-F5344CB8AC3E}">
        <p14:creationId xmlns:p14="http://schemas.microsoft.com/office/powerpoint/2010/main" val="4208774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économique</a:t>
            </a:r>
          </a:p>
        </p:txBody>
      </p:sp>
      <p:pic>
        <p:nvPicPr>
          <p:cNvPr id="1026" name="Picture 2" descr="graphs showing rate of volunteer contributions compared to professional contributions">
            <a:extLst>
              <a:ext uri="{FF2B5EF4-FFF2-40B4-BE49-F238E27FC236}">
                <a16:creationId xmlns:a16="http://schemas.microsoft.com/office/drawing/2014/main" id="{D4A8E622-4A80-8DF5-632C-F8E49652D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377" y="1666037"/>
            <a:ext cx="5538521" cy="3723238"/>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FE0BF2B3-6BEC-CF1F-82D8-EC9B48453D60}"/>
              </a:ext>
            </a:extLst>
          </p:cNvPr>
          <p:cNvSpPr txBox="1"/>
          <p:nvPr/>
        </p:nvSpPr>
        <p:spPr>
          <a:xfrm>
            <a:off x="5479086" y="3899514"/>
            <a:ext cx="6205116" cy="1923604"/>
          </a:xfrm>
          <a:prstGeom prst="rect">
            <a:avLst/>
          </a:prstGeom>
          <a:noFill/>
        </p:spPr>
        <p:txBody>
          <a:bodyPr wrap="square">
            <a:spAutoFit/>
          </a:bodyPr>
          <a:lstStyle/>
          <a:p>
            <a:pPr rtl="0">
              <a:spcBef>
                <a:spcPts val="0"/>
              </a:spcBef>
              <a:spcAft>
                <a:spcPts val="0"/>
              </a:spcAft>
            </a:pPr>
            <a:r>
              <a:rPr lang="en-US" sz="1400" b="0" i="0" u="none" strike="noStrike" dirty="0">
                <a:solidFill>
                  <a:schemeClr val="tx1">
                    <a:lumMod val="75000"/>
                    <a:lumOff val="25000"/>
                  </a:schemeClr>
                </a:solidFill>
                <a:effectLst/>
                <a:latin typeface="+mj-lt"/>
              </a:rPr>
              <a:t>In a study of </a:t>
            </a:r>
            <a:r>
              <a:rPr lang="en-US" sz="1400" b="1" i="0" u="none" strike="noStrike" dirty="0">
                <a:solidFill>
                  <a:schemeClr val="tx1">
                    <a:lumMod val="75000"/>
                    <a:lumOff val="25000"/>
                  </a:schemeClr>
                </a:solidFill>
                <a:effectLst/>
                <a:latin typeface="+mj-lt"/>
              </a:rPr>
              <a:t>338 </a:t>
            </a:r>
            <a:r>
              <a:rPr lang="en-US" sz="1400" b="0" i="0" u="none" strike="noStrike" dirty="0">
                <a:solidFill>
                  <a:schemeClr val="tx1">
                    <a:lumMod val="75000"/>
                    <a:lumOff val="25000"/>
                  </a:schemeClr>
                </a:solidFill>
                <a:effectLst/>
                <a:latin typeface="+mj-lt"/>
              </a:rPr>
              <a:t>citizen science projects: </a:t>
            </a:r>
            <a:r>
              <a:rPr lang="en-US" sz="1400" b="1" i="0" u="none" strike="noStrike" dirty="0">
                <a:solidFill>
                  <a:schemeClr val="tx1">
                    <a:lumMod val="75000"/>
                    <a:lumOff val="25000"/>
                  </a:schemeClr>
                </a:solidFill>
                <a:effectLst/>
                <a:latin typeface="+mj-lt"/>
              </a:rPr>
              <a:t>1.3–2.3 million </a:t>
            </a:r>
            <a:r>
              <a:rPr lang="en-US" sz="1400" b="0" i="0" u="none" strike="noStrike" dirty="0">
                <a:solidFill>
                  <a:schemeClr val="tx1">
                    <a:lumMod val="75000"/>
                    <a:lumOff val="25000"/>
                  </a:schemeClr>
                </a:solidFill>
                <a:effectLst/>
                <a:latin typeface="+mj-lt"/>
              </a:rPr>
              <a:t>citizen scientists  had an economic value of </a:t>
            </a:r>
            <a:r>
              <a:rPr lang="en-US" sz="1400" b="1" i="0" u="none" strike="noStrike" dirty="0">
                <a:solidFill>
                  <a:schemeClr val="tx1">
                    <a:lumMod val="75000"/>
                    <a:lumOff val="25000"/>
                  </a:schemeClr>
                </a:solidFill>
                <a:effectLst/>
                <a:latin typeface="+mj-lt"/>
              </a:rPr>
              <a:t>$2.5 billion </a:t>
            </a:r>
            <a:r>
              <a:rPr lang="en-US" sz="1400" b="0" i="0" u="none" strike="noStrike" dirty="0">
                <a:solidFill>
                  <a:schemeClr val="tx1">
                    <a:lumMod val="75000"/>
                    <a:lumOff val="25000"/>
                  </a:schemeClr>
                </a:solidFill>
                <a:effectLst/>
                <a:latin typeface="+mj-lt"/>
              </a:rPr>
              <a:t>per year.  </a:t>
            </a:r>
          </a:p>
          <a:p>
            <a:pPr rtl="0">
              <a:spcBef>
                <a:spcPts val="0"/>
              </a:spcBef>
              <a:spcAft>
                <a:spcPts val="0"/>
              </a:spcAft>
            </a:pPr>
            <a:endParaRPr lang="en-US" sz="1400" b="0" dirty="0">
              <a:solidFill>
                <a:schemeClr val="tx1">
                  <a:lumMod val="75000"/>
                  <a:lumOff val="25000"/>
                </a:schemeClr>
              </a:solidFill>
              <a:effectLst/>
              <a:latin typeface="+mj-lt"/>
            </a:endParaRPr>
          </a:p>
          <a:p>
            <a:pPr rtl="0">
              <a:spcBef>
                <a:spcPts val="560"/>
              </a:spcBef>
              <a:spcAft>
                <a:spcPts val="0"/>
              </a:spcAft>
            </a:pPr>
            <a:br>
              <a:rPr lang="en-US" dirty="0"/>
            </a:br>
            <a:r>
              <a:rPr lang="en-US" dirty="0">
                <a:solidFill>
                  <a:schemeClr val="tx1">
                    <a:lumMod val="75000"/>
                    <a:lumOff val="25000"/>
                  </a:schemeClr>
                </a:solidFill>
              </a:rPr>
              <a:t>Source : </a:t>
            </a:r>
            <a:r>
              <a:rPr lang="en-US" sz="1800" b="0" i="1" u="none" strike="noStrike" dirty="0">
                <a:solidFill>
                  <a:schemeClr val="tx1">
                    <a:lumMod val="75000"/>
                    <a:lumOff val="25000"/>
                  </a:schemeClr>
                </a:solidFill>
                <a:effectLst/>
                <a:latin typeface="Arial" panose="020B0604020202020204" pitchFamily="34" charset="0"/>
              </a:rPr>
              <a:t>P</a:t>
            </a:r>
            <a:r>
              <a:rPr lang="en-US" sz="1800" b="0" i="1" u="none" strike="noStrike" dirty="0">
                <a:solidFill>
                  <a:schemeClr val="tx1">
                    <a:lumMod val="75000"/>
                    <a:lumOff val="25000"/>
                  </a:schemeClr>
                </a:solidFill>
                <a:effectLst/>
                <a:latin typeface="Nunito" pitchFamily="2" charset="0"/>
              </a:rPr>
              <a:t>arrish, Julia. University of Washington (2014), cite dans la </a:t>
            </a:r>
            <a:r>
              <a:rPr lang="en-US" dirty="0" err="1">
                <a:solidFill>
                  <a:schemeClr val="tx1">
                    <a:lumMod val="75000"/>
                    <a:lumOff val="25000"/>
                  </a:schemeClr>
                </a:solidFill>
              </a:rPr>
              <a:t>Présentation</a:t>
            </a:r>
            <a:r>
              <a:rPr lang="en-US" dirty="0">
                <a:solidFill>
                  <a:schemeClr val="tx1">
                    <a:lumMod val="75000"/>
                    <a:lumOff val="25000"/>
                  </a:schemeClr>
                </a:solidFill>
              </a:rPr>
              <a:t>  </a:t>
            </a:r>
            <a:r>
              <a:rPr lang="en-US" dirty="0" err="1">
                <a:solidFill>
                  <a:schemeClr val="tx1">
                    <a:lumMod val="75000"/>
                    <a:lumOff val="25000"/>
                  </a:schemeClr>
                </a:solidFill>
              </a:rPr>
              <a:t>SciStarter</a:t>
            </a:r>
            <a:r>
              <a:rPr lang="en-US" dirty="0">
                <a:solidFill>
                  <a:schemeClr val="tx1">
                    <a:lumMod val="75000"/>
                    <a:lumOff val="25000"/>
                  </a:schemeClr>
                </a:solidFill>
              </a:rPr>
              <a:t>, 14 sept 2022, Webinar LIBER-</a:t>
            </a:r>
            <a:r>
              <a:rPr lang="en-US" dirty="0" err="1">
                <a:solidFill>
                  <a:schemeClr val="tx1">
                    <a:lumMod val="75000"/>
                    <a:lumOff val="25000"/>
                  </a:schemeClr>
                </a:solidFill>
              </a:rPr>
              <a:t>SciStarter</a:t>
            </a:r>
            <a:endParaRPr lang="fr-FR" dirty="0">
              <a:solidFill>
                <a:schemeClr val="tx1">
                  <a:lumMod val="75000"/>
                  <a:lumOff val="25000"/>
                </a:schemeClr>
              </a:solidFill>
            </a:endParaRPr>
          </a:p>
        </p:txBody>
      </p:sp>
    </p:spTree>
    <p:extLst>
      <p:ext uri="{BB962C8B-B14F-4D97-AF65-F5344CB8AC3E}">
        <p14:creationId xmlns:p14="http://schemas.microsoft.com/office/powerpoint/2010/main" val="1203680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académique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p:txBody>
          <a:bodyPr>
            <a:normAutofit/>
          </a:bodyPr>
          <a:lstStyle/>
          <a:p>
            <a:r>
              <a:rPr lang="fr-FR" dirty="0"/>
              <a:t>Parce que les financeurs incitent de plus en plus à proposer des aspects science-société dans les réponses aux appels. </a:t>
            </a:r>
          </a:p>
          <a:p>
            <a:r>
              <a:rPr lang="fr-FR" dirty="0"/>
              <a:t>Labellisation Science Avec et Pour la Société : SAPS</a:t>
            </a:r>
          </a:p>
          <a:p>
            <a:endParaRPr lang="fr-FR" dirty="0"/>
          </a:p>
        </p:txBody>
      </p:sp>
      <p:pic>
        <p:nvPicPr>
          <p:cNvPr id="2050" name="Picture 2">
            <a:extLst>
              <a:ext uri="{FF2B5EF4-FFF2-40B4-BE49-F238E27FC236}">
                <a16:creationId xmlns:a16="http://schemas.microsoft.com/office/drawing/2014/main" id="{1236901E-439A-52D9-03B8-D531B88D9B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197" y="3850213"/>
            <a:ext cx="3524250" cy="106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F28B6EB-059D-D131-DECD-236ECAE76DA9}"/>
              </a:ext>
            </a:extLst>
          </p:cNvPr>
          <p:cNvSpPr/>
          <p:nvPr/>
        </p:nvSpPr>
        <p:spPr>
          <a:xfrm>
            <a:off x="3774643" y="4725619"/>
            <a:ext cx="1923898" cy="7607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10 mentions Citizen Science</a:t>
            </a:r>
          </a:p>
        </p:txBody>
      </p:sp>
      <p:pic>
        <p:nvPicPr>
          <p:cNvPr id="6" name="Image 5">
            <a:extLst>
              <a:ext uri="{FF2B5EF4-FFF2-40B4-BE49-F238E27FC236}">
                <a16:creationId xmlns:a16="http://schemas.microsoft.com/office/drawing/2014/main" id="{7BDC9D9E-10D0-1C2B-AC1D-4512D3B164D5}"/>
              </a:ext>
            </a:extLst>
          </p:cNvPr>
          <p:cNvPicPr>
            <a:picLocks noChangeAspect="1"/>
          </p:cNvPicPr>
          <p:nvPr/>
        </p:nvPicPr>
        <p:blipFill rotWithShape="1">
          <a:blip r:embed="rId3"/>
          <a:srcRect l="3273" t="48854" r="26169" b="7893"/>
          <a:stretch/>
        </p:blipFill>
        <p:spPr>
          <a:xfrm>
            <a:off x="6238266" y="3416159"/>
            <a:ext cx="4734534" cy="1934909"/>
          </a:xfrm>
          <a:prstGeom prst="rect">
            <a:avLst/>
          </a:prstGeom>
        </p:spPr>
      </p:pic>
      <p:sp>
        <p:nvSpPr>
          <p:cNvPr id="9" name="Rectangle 8">
            <a:extLst>
              <a:ext uri="{FF2B5EF4-FFF2-40B4-BE49-F238E27FC236}">
                <a16:creationId xmlns:a16="http://schemas.microsoft.com/office/drawing/2014/main" id="{09872349-1588-7FD4-542B-7D553325AE60}"/>
              </a:ext>
            </a:extLst>
          </p:cNvPr>
          <p:cNvSpPr/>
          <p:nvPr/>
        </p:nvSpPr>
        <p:spPr>
          <a:xfrm>
            <a:off x="9530487" y="5037735"/>
            <a:ext cx="1923898" cy="9439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7 mentions Recherche participative</a:t>
            </a:r>
          </a:p>
        </p:txBody>
      </p:sp>
    </p:spTree>
    <p:extLst>
      <p:ext uri="{BB962C8B-B14F-4D97-AF65-F5344CB8AC3E}">
        <p14:creationId xmlns:p14="http://schemas.microsoft.com/office/powerpoint/2010/main" val="170774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spatiale et temporelle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a:xfrm>
            <a:off x="1371600" y="2090350"/>
            <a:ext cx="9601200" cy="4363517"/>
          </a:xfrm>
        </p:spPr>
        <p:txBody>
          <a:bodyPr>
            <a:normAutofit/>
          </a:bodyPr>
          <a:lstStyle/>
          <a:p>
            <a:endParaRPr lang="fr-FR" dirty="0"/>
          </a:p>
          <a:p>
            <a:r>
              <a:rPr lang="fr-FR" dirty="0"/>
              <a:t>Parce que les SRP donnent accès à des espaces (physiques ou conceptuels) auxquels nous n’aurions pas accès, dans des moments où nous ne sommes pas toujours disponibles. </a:t>
            </a:r>
          </a:p>
          <a:p>
            <a:pPr marL="0" indent="0">
              <a:buNone/>
            </a:pPr>
            <a:endParaRPr lang="fr-FR" dirty="0"/>
          </a:p>
        </p:txBody>
      </p:sp>
      <p:pic>
        <p:nvPicPr>
          <p:cNvPr id="5" name="Image 4">
            <a:extLst>
              <a:ext uri="{FF2B5EF4-FFF2-40B4-BE49-F238E27FC236}">
                <a16:creationId xmlns:a16="http://schemas.microsoft.com/office/drawing/2014/main" id="{6A5F1548-B3F6-A054-65D1-99C90F320268}"/>
              </a:ext>
            </a:extLst>
          </p:cNvPr>
          <p:cNvPicPr>
            <a:picLocks noChangeAspect="1"/>
          </p:cNvPicPr>
          <p:nvPr/>
        </p:nvPicPr>
        <p:blipFill rotWithShape="1">
          <a:blip r:embed="rId2"/>
          <a:srcRect l="12074" t="26560" r="12904" b="35253"/>
          <a:stretch/>
        </p:blipFill>
        <p:spPr>
          <a:xfrm>
            <a:off x="2313432" y="3738067"/>
            <a:ext cx="7717536" cy="2618842"/>
          </a:xfrm>
          <a:prstGeom prst="rect">
            <a:avLst/>
          </a:prstGeom>
        </p:spPr>
      </p:pic>
      <p:sp>
        <p:nvSpPr>
          <p:cNvPr id="7" name="ZoneTexte 6">
            <a:extLst>
              <a:ext uri="{FF2B5EF4-FFF2-40B4-BE49-F238E27FC236}">
                <a16:creationId xmlns:a16="http://schemas.microsoft.com/office/drawing/2014/main" id="{72875012-27FC-C047-AE56-9C6249075D2D}"/>
              </a:ext>
            </a:extLst>
          </p:cNvPr>
          <p:cNvSpPr txBox="1"/>
          <p:nvPr/>
        </p:nvSpPr>
        <p:spPr>
          <a:xfrm>
            <a:off x="2318918" y="6372517"/>
            <a:ext cx="7717535" cy="553998"/>
          </a:xfrm>
          <a:prstGeom prst="rect">
            <a:avLst/>
          </a:prstGeom>
          <a:noFill/>
        </p:spPr>
        <p:txBody>
          <a:bodyPr wrap="square">
            <a:spAutoFit/>
          </a:bodyPr>
          <a:lstStyle/>
          <a:p>
            <a:r>
              <a:rPr lang="fr-FR" sz="1500" dirty="0">
                <a:hlinkClick r:id="rId3"/>
              </a:rPr>
              <a:t>https://www.vigienature.fr/fr/actualites/dix-jardins-quartier-peuvent-faire-difference-3330</a:t>
            </a:r>
            <a:endParaRPr lang="fr-FR" sz="1500" dirty="0"/>
          </a:p>
          <a:p>
            <a:endParaRPr lang="fr-FR" sz="1500" dirty="0"/>
          </a:p>
        </p:txBody>
      </p:sp>
    </p:spTree>
    <p:extLst>
      <p:ext uri="{BB962C8B-B14F-4D97-AF65-F5344CB8AC3E}">
        <p14:creationId xmlns:p14="http://schemas.microsoft.com/office/powerpoint/2010/main" val="855090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0E662D-4D84-47B5-BE41-DB37920E4A9B}"/>
              </a:ext>
            </a:extLst>
          </p:cNvPr>
          <p:cNvSpPr>
            <a:spLocks noGrp="1"/>
          </p:cNvSpPr>
          <p:nvPr>
            <p:ph type="title"/>
          </p:nvPr>
        </p:nvSpPr>
        <p:spPr/>
        <p:txBody>
          <a:bodyPr/>
          <a:lstStyle/>
          <a:p>
            <a:r>
              <a:rPr lang="fr-FR" dirty="0" err="1"/>
              <a:t>Typology</a:t>
            </a:r>
            <a:r>
              <a:rPr lang="fr-FR" dirty="0"/>
              <a:t> (2/5)</a:t>
            </a:r>
          </a:p>
        </p:txBody>
      </p:sp>
      <p:sp>
        <p:nvSpPr>
          <p:cNvPr id="7" name="ZoneTexte 6">
            <a:extLst>
              <a:ext uri="{FF2B5EF4-FFF2-40B4-BE49-F238E27FC236}">
                <a16:creationId xmlns:a16="http://schemas.microsoft.com/office/drawing/2014/main" id="{45ECA2AC-58D9-4B06-844A-972C2ED8828A}"/>
              </a:ext>
            </a:extLst>
          </p:cNvPr>
          <p:cNvSpPr txBox="1"/>
          <p:nvPr/>
        </p:nvSpPr>
        <p:spPr>
          <a:xfrm>
            <a:off x="1025237" y="5842337"/>
            <a:ext cx="10681854" cy="461665"/>
          </a:xfrm>
          <a:prstGeom prst="rect">
            <a:avLst/>
          </a:prstGeom>
          <a:noFill/>
        </p:spPr>
        <p:txBody>
          <a:bodyPr wrap="square">
            <a:spAutoFit/>
          </a:bodyPr>
          <a:lstStyle/>
          <a:p>
            <a:r>
              <a:rPr lang="en-US" sz="1200" dirty="0">
                <a:effectLst/>
              </a:rPr>
              <a:t>Wiggins, A., &amp; </a:t>
            </a:r>
            <a:r>
              <a:rPr lang="en-US" sz="1200" dirty="0" err="1">
                <a:effectLst/>
              </a:rPr>
              <a:t>Crowston</a:t>
            </a:r>
            <a:r>
              <a:rPr lang="en-US" sz="1200" dirty="0">
                <a:effectLst/>
              </a:rPr>
              <a:t>, K. (2011). From Conservation to Crowdsourcing : A Typology of Citizen Science. </a:t>
            </a:r>
            <a:r>
              <a:rPr lang="en-US" sz="1200" i="1" dirty="0">
                <a:effectLst/>
              </a:rPr>
              <a:t>2011 44th Hawaii International Conference on System Sciences</a:t>
            </a:r>
            <a:r>
              <a:rPr lang="en-US" sz="1200" dirty="0">
                <a:effectLst/>
              </a:rPr>
              <a:t>, 1‑10. </a:t>
            </a:r>
            <a:r>
              <a:rPr lang="en-US" sz="1200" dirty="0">
                <a:effectLst/>
                <a:hlinkClick r:id="rId2"/>
              </a:rPr>
              <a:t>https://doi.org/10.1109/HICSS.2011.207</a:t>
            </a:r>
            <a:endParaRPr lang="en-US" sz="1200" dirty="0">
              <a:effectLst/>
            </a:endParaRPr>
          </a:p>
        </p:txBody>
      </p:sp>
      <p:graphicFrame>
        <p:nvGraphicFramePr>
          <p:cNvPr id="6" name="Tableau 7">
            <a:extLst>
              <a:ext uri="{FF2B5EF4-FFF2-40B4-BE49-F238E27FC236}">
                <a16:creationId xmlns:a16="http://schemas.microsoft.com/office/drawing/2014/main" id="{9F2C743E-4404-4E2F-99E3-75E93076EA41}"/>
              </a:ext>
            </a:extLst>
          </p:cNvPr>
          <p:cNvGraphicFramePr>
            <a:graphicFrameLocks noGrp="1"/>
          </p:cNvGraphicFramePr>
          <p:nvPr>
            <p:ph idx="1"/>
          </p:nvPr>
        </p:nvGraphicFramePr>
        <p:xfrm>
          <a:off x="941721" y="2011896"/>
          <a:ext cx="11111345" cy="2540000"/>
        </p:xfrm>
        <a:graphic>
          <a:graphicData uri="http://schemas.openxmlformats.org/drawingml/2006/table">
            <a:tbl>
              <a:tblPr firstRow="1" bandRow="1">
                <a:tableStyleId>{5C22544A-7EE6-4342-B048-85BDC9FD1C3A}</a:tableStyleId>
              </a:tblPr>
              <a:tblGrid>
                <a:gridCol w="2694387">
                  <a:extLst>
                    <a:ext uri="{9D8B030D-6E8A-4147-A177-3AD203B41FA5}">
                      <a16:colId xmlns:a16="http://schemas.microsoft.com/office/drawing/2014/main" val="1335179517"/>
                    </a:ext>
                  </a:extLst>
                </a:gridCol>
                <a:gridCol w="2743200">
                  <a:extLst>
                    <a:ext uri="{9D8B030D-6E8A-4147-A177-3AD203B41FA5}">
                      <a16:colId xmlns:a16="http://schemas.microsoft.com/office/drawing/2014/main" val="1310905007"/>
                    </a:ext>
                  </a:extLst>
                </a:gridCol>
                <a:gridCol w="2819722">
                  <a:extLst>
                    <a:ext uri="{9D8B030D-6E8A-4147-A177-3AD203B41FA5}">
                      <a16:colId xmlns:a16="http://schemas.microsoft.com/office/drawing/2014/main" val="4259360173"/>
                    </a:ext>
                  </a:extLst>
                </a:gridCol>
                <a:gridCol w="2854036">
                  <a:extLst>
                    <a:ext uri="{9D8B030D-6E8A-4147-A177-3AD203B41FA5}">
                      <a16:colId xmlns:a16="http://schemas.microsoft.com/office/drawing/2014/main" val="1984041616"/>
                    </a:ext>
                  </a:extLst>
                </a:gridCol>
              </a:tblGrid>
              <a:tr h="370840">
                <a:tc>
                  <a:txBody>
                    <a:bodyPr/>
                    <a:lstStyle/>
                    <a:p>
                      <a:endParaRPr lang="fr-FR"/>
                    </a:p>
                  </a:txBody>
                  <a:tcPr/>
                </a:tc>
                <a:tc>
                  <a:txBody>
                    <a:bodyPr/>
                    <a:lstStyle/>
                    <a:p>
                      <a:r>
                        <a:rPr lang="fr-FR" dirty="0"/>
                        <a:t>Science</a:t>
                      </a:r>
                    </a:p>
                  </a:txBody>
                  <a:tcPr/>
                </a:tc>
                <a:tc>
                  <a:txBody>
                    <a:bodyPr/>
                    <a:lstStyle/>
                    <a:p>
                      <a:r>
                        <a:rPr lang="fr-FR" dirty="0"/>
                        <a:t>Technologie</a:t>
                      </a:r>
                    </a:p>
                  </a:txBody>
                  <a:tcPr/>
                </a:tc>
                <a:tc>
                  <a:txBody>
                    <a:bodyPr/>
                    <a:lstStyle/>
                    <a:p>
                      <a:r>
                        <a:rPr lang="fr-FR" dirty="0"/>
                        <a:t>Organisation</a:t>
                      </a:r>
                    </a:p>
                  </a:txBody>
                  <a:tcPr/>
                </a:tc>
                <a:extLst>
                  <a:ext uri="{0D108BD9-81ED-4DB2-BD59-A6C34878D82A}">
                    <a16:rowId xmlns:a16="http://schemas.microsoft.com/office/drawing/2014/main" val="3815863239"/>
                  </a:ext>
                </a:extLst>
              </a:tr>
              <a:tr h="370840">
                <a:tc>
                  <a:txBody>
                    <a:bodyPr/>
                    <a:lstStyle/>
                    <a:p>
                      <a:endParaRPr lang="fr-FR" sz="1400" dirty="0"/>
                    </a:p>
                  </a:txBody>
                  <a:tcPr/>
                </a:tc>
                <a:tc>
                  <a:txBody>
                    <a:bodyPr/>
                    <a:lstStyle/>
                    <a:p>
                      <a:endParaRPr lang="fr-FR" sz="1400" dirty="0"/>
                    </a:p>
                  </a:txBody>
                  <a:tcPr/>
                </a:tc>
                <a:tc>
                  <a:txBody>
                    <a:bodyPr/>
                    <a:lstStyle/>
                    <a:p>
                      <a:endParaRPr lang="fr-FR" sz="1400" dirty="0"/>
                    </a:p>
                  </a:txBody>
                  <a:tcPr/>
                </a:tc>
                <a:tc>
                  <a:txBody>
                    <a:bodyPr/>
                    <a:lstStyle/>
                    <a:p>
                      <a:endParaRPr lang="fr-FR" sz="1400" dirty="0"/>
                    </a:p>
                  </a:txBody>
                  <a:tcPr/>
                </a:tc>
                <a:extLst>
                  <a:ext uri="{0D108BD9-81ED-4DB2-BD59-A6C34878D82A}">
                    <a16:rowId xmlns:a16="http://schemas.microsoft.com/office/drawing/2014/main" val="3426587952"/>
                  </a:ext>
                </a:extLst>
              </a:tr>
              <a:tr h="370840">
                <a:tc>
                  <a:txBody>
                    <a:bodyPr/>
                    <a:lstStyle/>
                    <a:p>
                      <a:r>
                        <a:rPr lang="en-US" sz="1400" dirty="0"/>
                        <a:t>Conservation projects support stewardship and natural resource management goals, primarily in the area of ecology; they engage citizens as a matter of practicality and outreach.</a:t>
                      </a:r>
                      <a:endParaRPr lang="fr-FR" sz="1400" dirty="0"/>
                    </a:p>
                  </a:txBody>
                  <a:tcPr/>
                </a:tc>
                <a:tc>
                  <a:txBody>
                    <a:bodyPr/>
                    <a:lstStyle/>
                    <a:p>
                      <a:r>
                        <a:rPr lang="en-US" sz="1400" dirty="0"/>
                        <a:t>While the focus of these projects is management, careful attention is paid to scientific validity as well; projects without strong academic affiliations are typically lead by professional researchers employed in governmental organizations. </a:t>
                      </a:r>
                      <a:endParaRPr lang="fr-FR" sz="1400" dirty="0"/>
                    </a:p>
                  </a:txBody>
                  <a:tcPr/>
                </a:tc>
                <a:tc>
                  <a:txBody>
                    <a:bodyPr/>
                    <a:lstStyle/>
                    <a:p>
                      <a:r>
                        <a:rPr lang="en-US" sz="1400" dirty="0"/>
                        <a:t>The Conservation projects in our sample demonstrate a bimodal distribution with respect to technology uses—either fairly limited, or fairly sophisticated. </a:t>
                      </a:r>
                      <a:endParaRPr lang="fr-FR" sz="1400" dirty="0"/>
                    </a:p>
                  </a:txBody>
                  <a:tcPr/>
                </a:tc>
                <a:tc>
                  <a:txBody>
                    <a:bodyPr/>
                    <a:lstStyle/>
                    <a:p>
                      <a:r>
                        <a:rPr lang="en-US" sz="1400" dirty="0"/>
                        <a:t>(…) heavy dependence on federal or state funds, and grants from agencies (…)</a:t>
                      </a:r>
                      <a:endParaRPr lang="fr-FR" sz="1400" dirty="0"/>
                    </a:p>
                  </a:txBody>
                  <a:tcPr/>
                </a:tc>
                <a:extLst>
                  <a:ext uri="{0D108BD9-81ED-4DB2-BD59-A6C34878D82A}">
                    <a16:rowId xmlns:a16="http://schemas.microsoft.com/office/drawing/2014/main" val="975041536"/>
                  </a:ext>
                </a:extLst>
              </a:tr>
            </a:tbl>
          </a:graphicData>
        </a:graphic>
      </p:graphicFrame>
    </p:spTree>
    <p:extLst>
      <p:ext uri="{BB962C8B-B14F-4D97-AF65-F5344CB8AC3E}">
        <p14:creationId xmlns:p14="http://schemas.microsoft.com/office/powerpoint/2010/main" val="1480833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AF51FB1-939D-44D6-8DFD-983325E43AB4}"/>
              </a:ext>
            </a:extLst>
          </p:cNvPr>
          <p:cNvSpPr>
            <a:spLocks noGrp="1"/>
          </p:cNvSpPr>
          <p:nvPr>
            <p:ph type="body" sz="half" idx="2"/>
          </p:nvPr>
        </p:nvSpPr>
        <p:spPr>
          <a:xfrm>
            <a:off x="10044112" y="685800"/>
            <a:ext cx="1878805" cy="978694"/>
          </a:xfrm>
        </p:spPr>
        <p:txBody>
          <a:bodyPr>
            <a:normAutofit fontScale="92500" lnSpcReduction="20000"/>
          </a:bodyPr>
          <a:lstStyle/>
          <a:p>
            <a:r>
              <a:rPr lang="fr-FR" dirty="0">
                <a:hlinkClick r:id="rId2"/>
              </a:rPr>
              <a:t>https://www.vigienature.fr/fr/vigie-manip/birdlab</a:t>
            </a:r>
            <a:endParaRPr lang="fr-FR" dirty="0"/>
          </a:p>
          <a:p>
            <a:endParaRPr lang="fr-FR" dirty="0"/>
          </a:p>
        </p:txBody>
      </p:sp>
      <p:pic>
        <p:nvPicPr>
          <p:cNvPr id="5" name="Image 4">
            <a:extLst>
              <a:ext uri="{FF2B5EF4-FFF2-40B4-BE49-F238E27FC236}">
                <a16:creationId xmlns:a16="http://schemas.microsoft.com/office/drawing/2014/main" id="{491CBF00-02BA-9FB4-D0A9-D8C760F47D54}"/>
              </a:ext>
            </a:extLst>
          </p:cNvPr>
          <p:cNvPicPr>
            <a:picLocks noChangeAspect="1"/>
          </p:cNvPicPr>
          <p:nvPr/>
        </p:nvPicPr>
        <p:blipFill rotWithShape="1">
          <a:blip r:embed="rId3"/>
          <a:srcRect l="13098" t="32323" r="33704" b="17778"/>
          <a:stretch/>
        </p:blipFill>
        <p:spPr>
          <a:xfrm>
            <a:off x="5762539" y="283626"/>
            <a:ext cx="4094018" cy="2560058"/>
          </a:xfrm>
          <a:prstGeom prst="rect">
            <a:avLst/>
          </a:prstGeom>
        </p:spPr>
      </p:pic>
      <p:pic>
        <p:nvPicPr>
          <p:cNvPr id="9" name="Image 8">
            <a:extLst>
              <a:ext uri="{FF2B5EF4-FFF2-40B4-BE49-F238E27FC236}">
                <a16:creationId xmlns:a16="http://schemas.microsoft.com/office/drawing/2014/main" id="{F77BF8CE-D13F-6187-9E24-BFCB4101C87A}"/>
              </a:ext>
            </a:extLst>
          </p:cNvPr>
          <p:cNvPicPr>
            <a:picLocks noChangeAspect="1"/>
          </p:cNvPicPr>
          <p:nvPr/>
        </p:nvPicPr>
        <p:blipFill>
          <a:blip r:embed="rId4"/>
          <a:stretch>
            <a:fillRect/>
          </a:stretch>
        </p:blipFill>
        <p:spPr>
          <a:xfrm>
            <a:off x="5762539" y="3095575"/>
            <a:ext cx="3517192" cy="3522466"/>
          </a:xfrm>
          <a:prstGeom prst="rect">
            <a:avLst/>
          </a:prstGeom>
        </p:spPr>
      </p:pic>
      <p:sp>
        <p:nvSpPr>
          <p:cNvPr id="10" name="ZoneTexte 9">
            <a:extLst>
              <a:ext uri="{FF2B5EF4-FFF2-40B4-BE49-F238E27FC236}">
                <a16:creationId xmlns:a16="http://schemas.microsoft.com/office/drawing/2014/main" id="{A5BD66F8-C4CA-BC05-D639-BD35C8EB61D8}"/>
              </a:ext>
            </a:extLst>
          </p:cNvPr>
          <p:cNvSpPr txBox="1"/>
          <p:nvPr/>
        </p:nvSpPr>
        <p:spPr>
          <a:xfrm>
            <a:off x="9363507" y="4196558"/>
            <a:ext cx="2487974" cy="861774"/>
          </a:xfrm>
          <a:prstGeom prst="rect">
            <a:avLst/>
          </a:prstGeom>
          <a:noFill/>
        </p:spPr>
        <p:txBody>
          <a:bodyPr wrap="square">
            <a:spAutoFit/>
          </a:bodyPr>
          <a:lstStyle/>
          <a:p>
            <a:r>
              <a:rPr lang="fr-FR" sz="1600" dirty="0">
                <a:hlinkClick r:id="rId5"/>
              </a:rPr>
              <a:t>https://observatoire-littoral-morbihan.fr/</a:t>
            </a:r>
            <a:endParaRPr lang="fr-FR" sz="1600" dirty="0"/>
          </a:p>
          <a:p>
            <a:endParaRPr lang="fr-FR" dirty="0"/>
          </a:p>
        </p:txBody>
      </p:sp>
      <p:sp>
        <p:nvSpPr>
          <p:cNvPr id="7" name="Titre 1">
            <a:extLst>
              <a:ext uri="{FF2B5EF4-FFF2-40B4-BE49-F238E27FC236}">
                <a16:creationId xmlns:a16="http://schemas.microsoft.com/office/drawing/2014/main" id="{F621B1EA-E814-2398-AF33-B54FE6D9A80F}"/>
              </a:ext>
            </a:extLst>
          </p:cNvPr>
          <p:cNvSpPr txBox="1">
            <a:spLocks/>
          </p:cNvSpPr>
          <p:nvPr/>
        </p:nvSpPr>
        <p:spPr>
          <a:xfrm>
            <a:off x="876300" y="838200"/>
            <a:ext cx="3855720" cy="2157884"/>
          </a:xfrm>
          <a:prstGeom prst="rect">
            <a:avLst/>
          </a:prstGeom>
        </p:spPr>
        <p:txBody>
          <a:bodyPr vert="horz" lIns="91440" tIns="45720" rIns="91440" bIns="45720" rtlCol="0" anchor="t">
            <a:noAutofit/>
          </a:bodyPr>
          <a:lstStyle>
            <a:lvl1pPr algn="l" defTabSz="914400" rtl="0" eaLnBrk="1" latinLnBrk="0" hangingPunct="1">
              <a:lnSpc>
                <a:spcPct val="84000"/>
              </a:lnSpc>
              <a:spcBef>
                <a:spcPct val="0"/>
              </a:spcBef>
              <a:buNone/>
              <a:defRPr sz="4800" kern="1200" baseline="0">
                <a:solidFill>
                  <a:schemeClr val="tx2"/>
                </a:solidFill>
                <a:latin typeface="+mj-lt"/>
                <a:ea typeface="+mj-ea"/>
                <a:cs typeface="+mj-cs"/>
              </a:defRPr>
            </a:lvl1pPr>
          </a:lstStyle>
          <a:p>
            <a:r>
              <a:rPr lang="fr-FR"/>
              <a:t>Exemples</a:t>
            </a:r>
            <a:endParaRPr lang="fr-FR" dirty="0"/>
          </a:p>
        </p:txBody>
      </p:sp>
    </p:spTree>
    <p:extLst>
      <p:ext uri="{BB962C8B-B14F-4D97-AF65-F5344CB8AC3E}">
        <p14:creationId xmlns:p14="http://schemas.microsoft.com/office/powerpoint/2010/main" val="2340378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0E662D-4D84-47B5-BE41-DB37920E4A9B}"/>
              </a:ext>
            </a:extLst>
          </p:cNvPr>
          <p:cNvSpPr>
            <a:spLocks noGrp="1"/>
          </p:cNvSpPr>
          <p:nvPr>
            <p:ph type="title"/>
          </p:nvPr>
        </p:nvSpPr>
        <p:spPr/>
        <p:txBody>
          <a:bodyPr/>
          <a:lstStyle/>
          <a:p>
            <a:r>
              <a:rPr lang="fr-FR" dirty="0" err="1"/>
              <a:t>Typology</a:t>
            </a:r>
            <a:r>
              <a:rPr lang="fr-FR" dirty="0"/>
              <a:t> (3/5)</a:t>
            </a:r>
          </a:p>
        </p:txBody>
      </p:sp>
      <p:sp>
        <p:nvSpPr>
          <p:cNvPr id="7" name="ZoneTexte 6">
            <a:extLst>
              <a:ext uri="{FF2B5EF4-FFF2-40B4-BE49-F238E27FC236}">
                <a16:creationId xmlns:a16="http://schemas.microsoft.com/office/drawing/2014/main" id="{45ECA2AC-58D9-4B06-844A-972C2ED8828A}"/>
              </a:ext>
            </a:extLst>
          </p:cNvPr>
          <p:cNvSpPr txBox="1"/>
          <p:nvPr/>
        </p:nvSpPr>
        <p:spPr>
          <a:xfrm>
            <a:off x="1073728" y="6211669"/>
            <a:ext cx="10681854" cy="646331"/>
          </a:xfrm>
          <a:prstGeom prst="rect">
            <a:avLst/>
          </a:prstGeom>
          <a:noFill/>
        </p:spPr>
        <p:txBody>
          <a:bodyPr wrap="square">
            <a:spAutoFit/>
          </a:bodyPr>
          <a:lstStyle/>
          <a:p>
            <a:r>
              <a:rPr lang="en-US" dirty="0">
                <a:effectLst/>
              </a:rPr>
              <a:t>Wiggins, A., &amp; </a:t>
            </a:r>
            <a:r>
              <a:rPr lang="en-US" dirty="0" err="1">
                <a:effectLst/>
              </a:rPr>
              <a:t>Crowston</a:t>
            </a:r>
            <a:r>
              <a:rPr lang="en-US" dirty="0">
                <a:effectLst/>
              </a:rPr>
              <a:t>, K. (2011). From Conservation to Crowdsourcing : A Typology of Citizen Science. </a:t>
            </a:r>
            <a:r>
              <a:rPr lang="en-US" i="1" dirty="0">
                <a:effectLst/>
              </a:rPr>
              <a:t>2011 44th Hawaii International Conference on System Sciences</a:t>
            </a:r>
            <a:r>
              <a:rPr lang="en-US" dirty="0">
                <a:effectLst/>
              </a:rPr>
              <a:t>, 1‑10. </a:t>
            </a:r>
            <a:r>
              <a:rPr lang="en-US" dirty="0">
                <a:effectLst/>
                <a:hlinkClick r:id="rId2"/>
              </a:rPr>
              <a:t>https://doi.org/10.1109/HICSS.2011.207</a:t>
            </a:r>
            <a:endParaRPr lang="en-US" dirty="0">
              <a:effectLst/>
            </a:endParaRPr>
          </a:p>
        </p:txBody>
      </p:sp>
      <p:graphicFrame>
        <p:nvGraphicFramePr>
          <p:cNvPr id="6" name="Tableau 7">
            <a:extLst>
              <a:ext uri="{FF2B5EF4-FFF2-40B4-BE49-F238E27FC236}">
                <a16:creationId xmlns:a16="http://schemas.microsoft.com/office/drawing/2014/main" id="{9F2C743E-4404-4E2F-99E3-75E93076EA41}"/>
              </a:ext>
            </a:extLst>
          </p:cNvPr>
          <p:cNvGraphicFramePr>
            <a:graphicFrameLocks noGrp="1"/>
          </p:cNvGraphicFramePr>
          <p:nvPr>
            <p:ph idx="1"/>
          </p:nvPr>
        </p:nvGraphicFramePr>
        <p:xfrm>
          <a:off x="942109" y="1844191"/>
          <a:ext cx="11111345" cy="2753360"/>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1335179517"/>
                    </a:ext>
                  </a:extLst>
                </a:gridCol>
                <a:gridCol w="2611582">
                  <a:extLst>
                    <a:ext uri="{9D8B030D-6E8A-4147-A177-3AD203B41FA5}">
                      <a16:colId xmlns:a16="http://schemas.microsoft.com/office/drawing/2014/main" val="1310905007"/>
                    </a:ext>
                  </a:extLst>
                </a:gridCol>
                <a:gridCol w="3283527">
                  <a:extLst>
                    <a:ext uri="{9D8B030D-6E8A-4147-A177-3AD203B41FA5}">
                      <a16:colId xmlns:a16="http://schemas.microsoft.com/office/drawing/2014/main" val="4259360173"/>
                    </a:ext>
                  </a:extLst>
                </a:gridCol>
                <a:gridCol w="2854036">
                  <a:extLst>
                    <a:ext uri="{9D8B030D-6E8A-4147-A177-3AD203B41FA5}">
                      <a16:colId xmlns:a16="http://schemas.microsoft.com/office/drawing/2014/main" val="1984041616"/>
                    </a:ext>
                  </a:extLst>
                </a:gridCol>
              </a:tblGrid>
              <a:tr h="370840">
                <a:tc>
                  <a:txBody>
                    <a:bodyPr/>
                    <a:lstStyle/>
                    <a:p>
                      <a:endParaRPr lang="fr-FR"/>
                    </a:p>
                  </a:txBody>
                  <a:tcPr/>
                </a:tc>
                <a:tc>
                  <a:txBody>
                    <a:bodyPr/>
                    <a:lstStyle/>
                    <a:p>
                      <a:r>
                        <a:rPr lang="fr-FR" dirty="0"/>
                        <a:t>Science</a:t>
                      </a:r>
                    </a:p>
                  </a:txBody>
                  <a:tcPr/>
                </a:tc>
                <a:tc>
                  <a:txBody>
                    <a:bodyPr/>
                    <a:lstStyle/>
                    <a:p>
                      <a:r>
                        <a:rPr lang="fr-FR" dirty="0"/>
                        <a:t>Technologie</a:t>
                      </a:r>
                    </a:p>
                  </a:txBody>
                  <a:tcPr/>
                </a:tc>
                <a:tc>
                  <a:txBody>
                    <a:bodyPr/>
                    <a:lstStyle/>
                    <a:p>
                      <a:r>
                        <a:rPr lang="fr-FR" dirty="0"/>
                        <a:t>Organisation</a:t>
                      </a:r>
                    </a:p>
                  </a:txBody>
                  <a:tcPr/>
                </a:tc>
                <a:extLst>
                  <a:ext uri="{0D108BD9-81ED-4DB2-BD59-A6C34878D82A}">
                    <a16:rowId xmlns:a16="http://schemas.microsoft.com/office/drawing/2014/main" val="3815863239"/>
                  </a:ext>
                </a:extLst>
              </a:tr>
              <a:tr h="370840">
                <a:tc>
                  <a:txBody>
                    <a:bodyPr/>
                    <a:lstStyle/>
                    <a:p>
                      <a:r>
                        <a:rPr lang="en-US" sz="1400" dirty="0"/>
                        <a:t>Investigation projects are focused on scientific research goals requiring data collection from the physical environment.</a:t>
                      </a:r>
                      <a:endParaRPr lang="fr-FR" sz="1400" dirty="0"/>
                    </a:p>
                  </a:txBody>
                  <a:tcPr/>
                </a:tc>
                <a:tc>
                  <a:txBody>
                    <a:bodyPr/>
                    <a:lstStyle/>
                    <a:p>
                      <a:r>
                        <a:rPr lang="en-US" sz="1400" dirty="0"/>
                        <a:t>Valid scientific results are a substantial concern for these projects, which are aimed at formal knowledge production and are most often organized by academics.</a:t>
                      </a:r>
                      <a:endParaRPr lang="fr-FR" sz="1400" dirty="0"/>
                    </a:p>
                  </a:txBody>
                  <a:tcPr/>
                </a:tc>
                <a:tc>
                  <a:txBody>
                    <a:bodyPr/>
                    <a:lstStyle/>
                    <a:p>
                      <a:r>
                        <a:rPr lang="en-US" sz="1400" dirty="0"/>
                        <a:t>Similarly to the Conservation projects, the Investigation projects employ a wide variety of technologies. These range from a combination of a Yahoo! </a:t>
                      </a:r>
                      <a:r>
                        <a:rPr lang="en-US" sz="1400" dirty="0" err="1"/>
                        <a:t>Sitebuilder</a:t>
                      </a:r>
                      <a:r>
                        <a:rPr lang="en-US" sz="1400" dirty="0"/>
                        <a:t> web site and SurveyMonkey form for data submission to a multi-million dollar custom platform with numerous localized portals commissioned by independent organizations contributing to the project. </a:t>
                      </a:r>
                      <a:endParaRPr lang="fr-FR" sz="1400" dirty="0"/>
                    </a:p>
                  </a:txBody>
                  <a:tcPr/>
                </a:tc>
                <a:tc>
                  <a:txBody>
                    <a:bodyPr/>
                    <a:lstStyle/>
                    <a:p>
                      <a:r>
                        <a:rPr lang="en-US" sz="1400" dirty="0"/>
                        <a:t>Operating at larger physical scales, these projects may attract substantially larger numbers of volunteers—several in our sample reported tens of thousands of contributors—which can quickly lead to management and sustainability challenges.</a:t>
                      </a:r>
                      <a:endParaRPr lang="fr-FR" sz="1400" dirty="0"/>
                    </a:p>
                  </a:txBody>
                  <a:tcPr/>
                </a:tc>
                <a:extLst>
                  <a:ext uri="{0D108BD9-81ED-4DB2-BD59-A6C34878D82A}">
                    <a16:rowId xmlns:a16="http://schemas.microsoft.com/office/drawing/2014/main" val="4279847768"/>
                  </a:ext>
                </a:extLst>
              </a:tr>
              <a:tr h="370840">
                <a:tc>
                  <a:txBody>
                    <a:bodyPr/>
                    <a:lstStyle/>
                    <a:p>
                      <a:endParaRPr lang="fr-FR" sz="1400" dirty="0"/>
                    </a:p>
                  </a:txBody>
                  <a:tcPr/>
                </a:tc>
                <a:tc>
                  <a:txBody>
                    <a:bodyPr/>
                    <a:lstStyle/>
                    <a:p>
                      <a:endParaRPr lang="fr-FR" sz="1400" dirty="0"/>
                    </a:p>
                  </a:txBody>
                  <a:tcPr/>
                </a:tc>
                <a:tc>
                  <a:txBody>
                    <a:bodyPr/>
                    <a:lstStyle/>
                    <a:p>
                      <a:endParaRPr lang="fr-FR" sz="1400" dirty="0"/>
                    </a:p>
                  </a:txBody>
                  <a:tcPr/>
                </a:tc>
                <a:tc>
                  <a:txBody>
                    <a:bodyPr/>
                    <a:lstStyle/>
                    <a:p>
                      <a:endParaRPr lang="fr-FR" sz="1400" dirty="0"/>
                    </a:p>
                  </a:txBody>
                  <a:tcPr/>
                </a:tc>
                <a:extLst>
                  <a:ext uri="{0D108BD9-81ED-4DB2-BD59-A6C34878D82A}">
                    <a16:rowId xmlns:a16="http://schemas.microsoft.com/office/drawing/2014/main" val="1305857732"/>
                  </a:ext>
                </a:extLst>
              </a:tr>
            </a:tbl>
          </a:graphicData>
        </a:graphic>
      </p:graphicFrame>
    </p:spTree>
    <p:extLst>
      <p:ext uri="{BB962C8B-B14F-4D97-AF65-F5344CB8AC3E}">
        <p14:creationId xmlns:p14="http://schemas.microsoft.com/office/powerpoint/2010/main" val="2408351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a:xfrm>
            <a:off x="1915126" y="2501963"/>
            <a:ext cx="8361229" cy="2098226"/>
          </a:xfrm>
        </p:spPr>
        <p:txBody>
          <a:bodyPr>
            <a:normAutofit/>
          </a:bodyPr>
          <a:lstStyle/>
          <a:p>
            <a:r>
              <a:rPr lang="fr-FR" dirty="0"/>
              <a:t>Définitions</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a:xfrm>
            <a:off x="2679905" y="4926097"/>
            <a:ext cx="6831673" cy="1086237"/>
          </a:xfrm>
        </p:spPr>
        <p:txBody>
          <a:bodyPr/>
          <a:lstStyle/>
          <a:p>
            <a:r>
              <a:rPr lang="fr-FR" dirty="0"/>
              <a:t>Tentatives et vision en creux</a:t>
            </a:r>
          </a:p>
        </p:txBody>
      </p:sp>
    </p:spTree>
    <p:extLst>
      <p:ext uri="{BB962C8B-B14F-4D97-AF65-F5344CB8AC3E}">
        <p14:creationId xmlns:p14="http://schemas.microsoft.com/office/powerpoint/2010/main" val="193894602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58C816-212A-4D68-96D1-A60C832C6F14}"/>
              </a:ext>
            </a:extLst>
          </p:cNvPr>
          <p:cNvSpPr>
            <a:spLocks noGrp="1"/>
          </p:cNvSpPr>
          <p:nvPr>
            <p:ph type="title"/>
          </p:nvPr>
        </p:nvSpPr>
        <p:spPr/>
        <p:txBody>
          <a:bodyPr/>
          <a:lstStyle/>
          <a:p>
            <a:r>
              <a:rPr lang="fr-FR" dirty="0"/>
              <a:t>Exemple</a:t>
            </a:r>
            <a:br>
              <a:rPr lang="fr-FR" dirty="0"/>
            </a:br>
            <a:endParaRPr lang="fr-FR" dirty="0"/>
          </a:p>
        </p:txBody>
      </p:sp>
      <p:sp>
        <p:nvSpPr>
          <p:cNvPr id="4" name="Espace réservé du texte 3">
            <a:extLst>
              <a:ext uri="{FF2B5EF4-FFF2-40B4-BE49-F238E27FC236}">
                <a16:creationId xmlns:a16="http://schemas.microsoft.com/office/drawing/2014/main" id="{9AF51FB1-939D-44D6-8DFD-983325E43AB4}"/>
              </a:ext>
            </a:extLst>
          </p:cNvPr>
          <p:cNvSpPr>
            <a:spLocks noGrp="1"/>
          </p:cNvSpPr>
          <p:nvPr>
            <p:ph type="body" sz="half" idx="2"/>
          </p:nvPr>
        </p:nvSpPr>
        <p:spPr>
          <a:xfrm>
            <a:off x="5710237" y="2614381"/>
            <a:ext cx="5084618" cy="750325"/>
          </a:xfrm>
        </p:spPr>
        <p:txBody>
          <a:bodyPr>
            <a:normAutofit fontScale="92500"/>
          </a:bodyPr>
          <a:lstStyle/>
          <a:p>
            <a:r>
              <a:rPr lang="fr-FR" sz="1400" dirty="0">
                <a:hlinkClick r:id="rId2"/>
              </a:rPr>
              <a:t>https://www.universite-paris-saclay.fr/actualites/science-participative-un-projet-scientifique-fait-appel-aux-amateurs-de-jardinage</a:t>
            </a:r>
            <a:endParaRPr lang="fr-FR" sz="1400" dirty="0"/>
          </a:p>
          <a:p>
            <a:endParaRPr lang="fr-FR" dirty="0"/>
          </a:p>
        </p:txBody>
      </p:sp>
      <p:pic>
        <p:nvPicPr>
          <p:cNvPr id="6" name="Image 5">
            <a:extLst>
              <a:ext uri="{FF2B5EF4-FFF2-40B4-BE49-F238E27FC236}">
                <a16:creationId xmlns:a16="http://schemas.microsoft.com/office/drawing/2014/main" id="{54D89BD6-90B9-4AAB-85CD-81977058F25A}"/>
              </a:ext>
            </a:extLst>
          </p:cNvPr>
          <p:cNvPicPr>
            <a:picLocks noChangeAspect="1"/>
          </p:cNvPicPr>
          <p:nvPr/>
        </p:nvPicPr>
        <p:blipFill rotWithShape="1">
          <a:blip r:embed="rId3"/>
          <a:srcRect l="7441" t="26566" r="19764" b="28586"/>
          <a:stretch/>
        </p:blipFill>
        <p:spPr>
          <a:xfrm>
            <a:off x="5710237" y="355673"/>
            <a:ext cx="5084618" cy="2088410"/>
          </a:xfrm>
          <a:prstGeom prst="rect">
            <a:avLst/>
          </a:prstGeom>
        </p:spPr>
      </p:pic>
      <p:pic>
        <p:nvPicPr>
          <p:cNvPr id="8" name="Image 7">
            <a:extLst>
              <a:ext uri="{FF2B5EF4-FFF2-40B4-BE49-F238E27FC236}">
                <a16:creationId xmlns:a16="http://schemas.microsoft.com/office/drawing/2014/main" id="{89D01C3D-4D78-202E-861D-CC94632F32F5}"/>
              </a:ext>
            </a:extLst>
          </p:cNvPr>
          <p:cNvPicPr>
            <a:picLocks noChangeAspect="1"/>
          </p:cNvPicPr>
          <p:nvPr/>
        </p:nvPicPr>
        <p:blipFill rotWithShape="1">
          <a:blip r:embed="rId4"/>
          <a:srcRect l="1380" t="34849" r="59159" b="34646"/>
          <a:stretch/>
        </p:blipFill>
        <p:spPr>
          <a:xfrm>
            <a:off x="5816743" y="3310586"/>
            <a:ext cx="4597048" cy="2369127"/>
          </a:xfrm>
          <a:prstGeom prst="rect">
            <a:avLst/>
          </a:prstGeom>
        </p:spPr>
      </p:pic>
      <p:sp>
        <p:nvSpPr>
          <p:cNvPr id="9" name="Espace réservé du texte 3">
            <a:extLst>
              <a:ext uri="{FF2B5EF4-FFF2-40B4-BE49-F238E27FC236}">
                <a16:creationId xmlns:a16="http://schemas.microsoft.com/office/drawing/2014/main" id="{7D0C01AF-FB8D-5A78-997C-11995D4C3105}"/>
              </a:ext>
            </a:extLst>
          </p:cNvPr>
          <p:cNvSpPr txBox="1">
            <a:spLocks/>
          </p:cNvSpPr>
          <p:nvPr/>
        </p:nvSpPr>
        <p:spPr>
          <a:xfrm>
            <a:off x="5816743" y="5833845"/>
            <a:ext cx="4561609" cy="955964"/>
          </a:xfrm>
          <a:prstGeom prst="rect">
            <a:avLst/>
          </a:prstGeom>
        </p:spPr>
        <p:txBody>
          <a:bodyPr vert="horz" lIns="91440" tIns="45720" rIns="91440" bIns="45720" rtlCol="0">
            <a:normAutofit/>
          </a:bodyPr>
          <a:lstStyle>
            <a:lvl1pPr marL="0" indent="0" algn="l" defTabSz="914400" rtl="0" eaLnBrk="1" latinLnBrk="0" hangingPunct="1">
              <a:lnSpc>
                <a:spcPct val="113000"/>
              </a:lnSpc>
              <a:spcBef>
                <a:spcPts val="0"/>
              </a:spcBef>
              <a:spcAft>
                <a:spcPts val="1500"/>
              </a:spcAft>
              <a:buFont typeface="Franklin Gothic Book" panose="020B0503020102020204" pitchFamily="34" charset="0"/>
              <a:buNone/>
              <a:defRPr sz="16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1400"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9pPr>
          </a:lstStyle>
          <a:p>
            <a:r>
              <a:rPr lang="fr-FR">
                <a:hlinkClick r:id="rId5"/>
              </a:rPr>
              <a:t>https://placedproject.eu/</a:t>
            </a:r>
            <a:endParaRPr lang="fr-FR"/>
          </a:p>
          <a:p>
            <a:endParaRPr lang="fr-FR" dirty="0"/>
          </a:p>
        </p:txBody>
      </p:sp>
    </p:spTree>
    <p:extLst>
      <p:ext uri="{BB962C8B-B14F-4D97-AF65-F5344CB8AC3E}">
        <p14:creationId xmlns:p14="http://schemas.microsoft.com/office/powerpoint/2010/main" val="1940335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C33ABE-B036-2512-C0EC-FA790D7AD95C}"/>
              </a:ext>
            </a:extLst>
          </p:cNvPr>
          <p:cNvSpPr>
            <a:spLocks noGrp="1"/>
          </p:cNvSpPr>
          <p:nvPr>
            <p:ph type="title"/>
          </p:nvPr>
        </p:nvSpPr>
        <p:spPr/>
        <p:txBody>
          <a:bodyPr/>
          <a:lstStyle/>
          <a:p>
            <a:r>
              <a:rPr lang="fr-FR" dirty="0"/>
              <a:t>Raison historique</a:t>
            </a:r>
          </a:p>
        </p:txBody>
      </p:sp>
      <p:sp>
        <p:nvSpPr>
          <p:cNvPr id="3" name="Espace réservé du contenu 2">
            <a:extLst>
              <a:ext uri="{FF2B5EF4-FFF2-40B4-BE49-F238E27FC236}">
                <a16:creationId xmlns:a16="http://schemas.microsoft.com/office/drawing/2014/main" id="{DA556EB2-631B-60A9-6D23-742D9851FED3}"/>
              </a:ext>
            </a:extLst>
          </p:cNvPr>
          <p:cNvSpPr>
            <a:spLocks noGrp="1"/>
          </p:cNvSpPr>
          <p:nvPr>
            <p:ph idx="1"/>
          </p:nvPr>
        </p:nvSpPr>
        <p:spPr>
          <a:xfrm>
            <a:off x="1371600" y="2973628"/>
            <a:ext cx="4517136" cy="3581400"/>
          </a:xfrm>
        </p:spPr>
        <p:txBody>
          <a:bodyPr>
            <a:normAutofit fontScale="92500" lnSpcReduction="10000"/>
          </a:bodyPr>
          <a:lstStyle/>
          <a:p>
            <a:r>
              <a:rPr lang="fr-FR" dirty="0"/>
              <a:t>Avant et pendant le développement des universités : sociétés savantes</a:t>
            </a:r>
          </a:p>
          <a:p>
            <a:r>
              <a:rPr lang="fr-FR" dirty="0"/>
              <a:t>Depuis les années 1970 : collectifs de recherche qui travaillent sur les limites du monopole de la production de la connaissance. </a:t>
            </a:r>
          </a:p>
          <a:p>
            <a:r>
              <a:rPr lang="fr-FR" dirty="0"/>
              <a:t>1975 : numéro de la revue Convergence sur la recherche participative : </a:t>
            </a:r>
            <a:r>
              <a:rPr lang="fr-FR" dirty="0">
                <a:hlinkClick r:id="rId2"/>
              </a:rPr>
              <a:t>https://www.researchgate.net/publication/313794951_Participatory_Research_An_Approach_for_Change</a:t>
            </a:r>
            <a:endParaRPr lang="fr-FR" dirty="0"/>
          </a:p>
          <a:p>
            <a:endParaRPr lang="fr-FR" dirty="0"/>
          </a:p>
        </p:txBody>
      </p:sp>
      <p:pic>
        <p:nvPicPr>
          <p:cNvPr id="5" name="Image 4">
            <a:extLst>
              <a:ext uri="{FF2B5EF4-FFF2-40B4-BE49-F238E27FC236}">
                <a16:creationId xmlns:a16="http://schemas.microsoft.com/office/drawing/2014/main" id="{D248C3E1-971C-3F64-46D2-BAB622A246E5}"/>
              </a:ext>
            </a:extLst>
          </p:cNvPr>
          <p:cNvPicPr>
            <a:picLocks noChangeAspect="1"/>
          </p:cNvPicPr>
          <p:nvPr/>
        </p:nvPicPr>
        <p:blipFill rotWithShape="1">
          <a:blip r:embed="rId3"/>
          <a:srcRect l="25514" t="32640" r="25419" b="12214"/>
          <a:stretch/>
        </p:blipFill>
        <p:spPr>
          <a:xfrm>
            <a:off x="6759244" y="1762963"/>
            <a:ext cx="5047489" cy="3781959"/>
          </a:xfrm>
          <a:prstGeom prst="rect">
            <a:avLst/>
          </a:prstGeom>
        </p:spPr>
      </p:pic>
    </p:spTree>
    <p:extLst>
      <p:ext uri="{BB962C8B-B14F-4D97-AF65-F5344CB8AC3E}">
        <p14:creationId xmlns:p14="http://schemas.microsoft.com/office/powerpoint/2010/main" val="2078243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culturelle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a:xfrm>
            <a:off x="1371600" y="2286000"/>
            <a:ext cx="9601200" cy="925373"/>
          </a:xfrm>
        </p:spPr>
        <p:txBody>
          <a:bodyPr>
            <a:normAutofit fontScale="92500" lnSpcReduction="20000"/>
          </a:bodyPr>
          <a:lstStyle/>
          <a:p>
            <a:r>
              <a:rPr lang="fr-FR" dirty="0"/>
              <a:t>Parce que nous avons une lecture du monde spécifique à la science et que nous avons besoin d'autres intelligibilités</a:t>
            </a:r>
          </a:p>
          <a:p>
            <a:r>
              <a:rPr lang="fr-FR" dirty="0"/>
              <a:t>Esprit critique</a:t>
            </a:r>
          </a:p>
          <a:p>
            <a:endParaRPr lang="fr-FR" dirty="0"/>
          </a:p>
        </p:txBody>
      </p:sp>
      <p:sp>
        <p:nvSpPr>
          <p:cNvPr id="5" name="ZoneTexte 4">
            <a:extLst>
              <a:ext uri="{FF2B5EF4-FFF2-40B4-BE49-F238E27FC236}">
                <a16:creationId xmlns:a16="http://schemas.microsoft.com/office/drawing/2014/main" id="{011374DF-6F21-8328-A28D-563731FC669D}"/>
              </a:ext>
            </a:extLst>
          </p:cNvPr>
          <p:cNvSpPr txBox="1"/>
          <p:nvPr/>
        </p:nvSpPr>
        <p:spPr>
          <a:xfrm>
            <a:off x="3035808" y="3569504"/>
            <a:ext cx="6473951" cy="2308324"/>
          </a:xfrm>
          <a:prstGeom prst="rect">
            <a:avLst/>
          </a:prstGeom>
          <a:solidFill>
            <a:schemeClr val="accent6">
              <a:lumMod val="20000"/>
              <a:lumOff val="80000"/>
            </a:schemeClr>
          </a:solidFill>
        </p:spPr>
        <p:txBody>
          <a:bodyPr wrap="square">
            <a:spAutoFit/>
          </a:bodyPr>
          <a:lstStyle/>
          <a:p>
            <a:r>
              <a:rPr lang="fr-FR" i="1" dirty="0"/>
              <a:t>« Ce déplacement de l’universitaire solitaire au collectif de </a:t>
            </a:r>
            <a:r>
              <a:rPr lang="fr-FR" i="1" dirty="0" err="1"/>
              <a:t>co</a:t>
            </a:r>
            <a:r>
              <a:rPr lang="fr-FR" i="1" dirty="0"/>
              <a:t>-enquêteurs et </a:t>
            </a:r>
            <a:r>
              <a:rPr lang="fr-FR" i="1" dirty="0" err="1"/>
              <a:t>co</a:t>
            </a:r>
            <a:r>
              <a:rPr lang="fr-FR" i="1" dirty="0"/>
              <a:t>-enquêtrices associant divers univers d’expériences s’inscrit dans un mouvement par lequel les savoirs minorisés issus des marges et des périphéries reconquièrent une centralité dans la production de la science et dans l’espace public, passant de l’invisibilité à la visibilité, de la « monoculture de la connaissance » à un régime pluriel de connaissances. »</a:t>
            </a:r>
          </a:p>
          <a:p>
            <a:r>
              <a:rPr lang="fr-FR" dirty="0" err="1"/>
              <a:t>Godrie</a:t>
            </a:r>
            <a:r>
              <a:rPr lang="fr-FR" dirty="0"/>
              <a:t>, B., Juan, M. &amp; Carrel, M. (2022). </a:t>
            </a:r>
          </a:p>
        </p:txBody>
      </p:sp>
    </p:spTree>
    <p:extLst>
      <p:ext uri="{BB962C8B-B14F-4D97-AF65-F5344CB8AC3E}">
        <p14:creationId xmlns:p14="http://schemas.microsoft.com/office/powerpoint/2010/main" val="902527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0E662D-4D84-47B5-BE41-DB37920E4A9B}"/>
              </a:ext>
            </a:extLst>
          </p:cNvPr>
          <p:cNvSpPr>
            <a:spLocks noGrp="1"/>
          </p:cNvSpPr>
          <p:nvPr>
            <p:ph type="title"/>
          </p:nvPr>
        </p:nvSpPr>
        <p:spPr/>
        <p:txBody>
          <a:bodyPr/>
          <a:lstStyle/>
          <a:p>
            <a:r>
              <a:rPr lang="fr-FR" dirty="0" err="1"/>
              <a:t>Typology</a:t>
            </a:r>
            <a:r>
              <a:rPr lang="fr-FR" dirty="0"/>
              <a:t> (3/5)</a:t>
            </a:r>
          </a:p>
        </p:txBody>
      </p:sp>
      <p:sp>
        <p:nvSpPr>
          <p:cNvPr id="7" name="ZoneTexte 6">
            <a:extLst>
              <a:ext uri="{FF2B5EF4-FFF2-40B4-BE49-F238E27FC236}">
                <a16:creationId xmlns:a16="http://schemas.microsoft.com/office/drawing/2014/main" id="{45ECA2AC-58D9-4B06-844A-972C2ED8828A}"/>
              </a:ext>
            </a:extLst>
          </p:cNvPr>
          <p:cNvSpPr txBox="1"/>
          <p:nvPr/>
        </p:nvSpPr>
        <p:spPr>
          <a:xfrm>
            <a:off x="1073728" y="6211669"/>
            <a:ext cx="10681854" cy="646331"/>
          </a:xfrm>
          <a:prstGeom prst="rect">
            <a:avLst/>
          </a:prstGeom>
          <a:noFill/>
        </p:spPr>
        <p:txBody>
          <a:bodyPr wrap="square">
            <a:spAutoFit/>
          </a:bodyPr>
          <a:lstStyle/>
          <a:p>
            <a:r>
              <a:rPr lang="en-US" dirty="0">
                <a:effectLst/>
              </a:rPr>
              <a:t>Wiggins, A., &amp; </a:t>
            </a:r>
            <a:r>
              <a:rPr lang="en-US" dirty="0" err="1">
                <a:effectLst/>
              </a:rPr>
              <a:t>Crowston</a:t>
            </a:r>
            <a:r>
              <a:rPr lang="en-US" dirty="0">
                <a:effectLst/>
              </a:rPr>
              <a:t>, K. (2011). From Conservation to Crowdsourcing : A Typology of Citizen Science. </a:t>
            </a:r>
            <a:r>
              <a:rPr lang="en-US" i="1" dirty="0">
                <a:effectLst/>
              </a:rPr>
              <a:t>2011 44th Hawaii International Conference on System Sciences</a:t>
            </a:r>
            <a:r>
              <a:rPr lang="en-US" dirty="0">
                <a:effectLst/>
              </a:rPr>
              <a:t>, 1‑10. </a:t>
            </a:r>
            <a:r>
              <a:rPr lang="en-US" dirty="0">
                <a:effectLst/>
                <a:hlinkClick r:id="rId2"/>
              </a:rPr>
              <a:t>https://doi.org/10.1109/HICSS.2011.207</a:t>
            </a:r>
            <a:endParaRPr lang="en-US" dirty="0">
              <a:effectLst/>
            </a:endParaRPr>
          </a:p>
        </p:txBody>
      </p:sp>
      <p:graphicFrame>
        <p:nvGraphicFramePr>
          <p:cNvPr id="6" name="Tableau 7">
            <a:extLst>
              <a:ext uri="{FF2B5EF4-FFF2-40B4-BE49-F238E27FC236}">
                <a16:creationId xmlns:a16="http://schemas.microsoft.com/office/drawing/2014/main" id="{9F2C743E-4404-4E2F-99E3-75E93076EA41}"/>
              </a:ext>
            </a:extLst>
          </p:cNvPr>
          <p:cNvGraphicFramePr>
            <a:graphicFrameLocks noGrp="1"/>
          </p:cNvGraphicFramePr>
          <p:nvPr>
            <p:ph idx="1"/>
          </p:nvPr>
        </p:nvGraphicFramePr>
        <p:xfrm>
          <a:off x="942109" y="1844191"/>
          <a:ext cx="11111345" cy="2753360"/>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1335179517"/>
                    </a:ext>
                  </a:extLst>
                </a:gridCol>
                <a:gridCol w="2611582">
                  <a:extLst>
                    <a:ext uri="{9D8B030D-6E8A-4147-A177-3AD203B41FA5}">
                      <a16:colId xmlns:a16="http://schemas.microsoft.com/office/drawing/2014/main" val="1310905007"/>
                    </a:ext>
                  </a:extLst>
                </a:gridCol>
                <a:gridCol w="3283527">
                  <a:extLst>
                    <a:ext uri="{9D8B030D-6E8A-4147-A177-3AD203B41FA5}">
                      <a16:colId xmlns:a16="http://schemas.microsoft.com/office/drawing/2014/main" val="4259360173"/>
                    </a:ext>
                  </a:extLst>
                </a:gridCol>
                <a:gridCol w="2854036">
                  <a:extLst>
                    <a:ext uri="{9D8B030D-6E8A-4147-A177-3AD203B41FA5}">
                      <a16:colId xmlns:a16="http://schemas.microsoft.com/office/drawing/2014/main" val="1984041616"/>
                    </a:ext>
                  </a:extLst>
                </a:gridCol>
              </a:tblGrid>
              <a:tr h="370840">
                <a:tc>
                  <a:txBody>
                    <a:bodyPr/>
                    <a:lstStyle/>
                    <a:p>
                      <a:endParaRPr lang="fr-FR"/>
                    </a:p>
                  </a:txBody>
                  <a:tcPr/>
                </a:tc>
                <a:tc>
                  <a:txBody>
                    <a:bodyPr/>
                    <a:lstStyle/>
                    <a:p>
                      <a:r>
                        <a:rPr lang="fr-FR" dirty="0"/>
                        <a:t>Science</a:t>
                      </a:r>
                    </a:p>
                  </a:txBody>
                  <a:tcPr/>
                </a:tc>
                <a:tc>
                  <a:txBody>
                    <a:bodyPr/>
                    <a:lstStyle/>
                    <a:p>
                      <a:r>
                        <a:rPr lang="fr-FR" dirty="0"/>
                        <a:t>Technologie</a:t>
                      </a:r>
                    </a:p>
                  </a:txBody>
                  <a:tcPr/>
                </a:tc>
                <a:tc>
                  <a:txBody>
                    <a:bodyPr/>
                    <a:lstStyle/>
                    <a:p>
                      <a:r>
                        <a:rPr lang="fr-FR" dirty="0"/>
                        <a:t>Organisation</a:t>
                      </a:r>
                    </a:p>
                  </a:txBody>
                  <a:tcPr/>
                </a:tc>
                <a:extLst>
                  <a:ext uri="{0D108BD9-81ED-4DB2-BD59-A6C34878D82A}">
                    <a16:rowId xmlns:a16="http://schemas.microsoft.com/office/drawing/2014/main" val="3815863239"/>
                  </a:ext>
                </a:extLst>
              </a:tr>
              <a:tr h="370840">
                <a:tc>
                  <a:txBody>
                    <a:bodyPr/>
                    <a:lstStyle/>
                    <a:p>
                      <a:r>
                        <a:rPr lang="en-US" sz="1400" dirty="0"/>
                        <a:t>Investigation projects are focused on scientific research goals requiring data collection from the physical environment.</a:t>
                      </a:r>
                      <a:endParaRPr lang="fr-FR" sz="1400" dirty="0"/>
                    </a:p>
                  </a:txBody>
                  <a:tcPr/>
                </a:tc>
                <a:tc>
                  <a:txBody>
                    <a:bodyPr/>
                    <a:lstStyle/>
                    <a:p>
                      <a:r>
                        <a:rPr lang="en-US" sz="1400" dirty="0"/>
                        <a:t>Valid scientific results are a substantial concern for these projects, which are aimed at formal knowledge production and are most often organized by academics.</a:t>
                      </a:r>
                      <a:endParaRPr lang="fr-FR" sz="1400" dirty="0"/>
                    </a:p>
                  </a:txBody>
                  <a:tcPr/>
                </a:tc>
                <a:tc>
                  <a:txBody>
                    <a:bodyPr/>
                    <a:lstStyle/>
                    <a:p>
                      <a:r>
                        <a:rPr lang="en-US" sz="1400" dirty="0"/>
                        <a:t>Similarly to the Conservation projects, the Investigation projects employ a wide variety of technologies. These range from a combination of a Yahoo! </a:t>
                      </a:r>
                      <a:r>
                        <a:rPr lang="en-US" sz="1400" dirty="0" err="1"/>
                        <a:t>Sitebuilder</a:t>
                      </a:r>
                      <a:r>
                        <a:rPr lang="en-US" sz="1400" dirty="0"/>
                        <a:t> web site and SurveyMonkey form for data submission to a multi-million dollar custom platform with numerous localized portals commissioned by independent organizations contributing to the project. </a:t>
                      </a:r>
                      <a:endParaRPr lang="fr-FR" sz="1400" dirty="0"/>
                    </a:p>
                  </a:txBody>
                  <a:tcPr/>
                </a:tc>
                <a:tc>
                  <a:txBody>
                    <a:bodyPr/>
                    <a:lstStyle/>
                    <a:p>
                      <a:r>
                        <a:rPr lang="en-US" sz="1400" dirty="0"/>
                        <a:t>Operating at larger physical scales, these projects may attract substantially larger numbers of volunteers—several in our sample reported tens of thousands of contributors—which can quickly lead to management and sustainability challenges.</a:t>
                      </a:r>
                      <a:endParaRPr lang="fr-FR" sz="1400" dirty="0"/>
                    </a:p>
                  </a:txBody>
                  <a:tcPr/>
                </a:tc>
                <a:extLst>
                  <a:ext uri="{0D108BD9-81ED-4DB2-BD59-A6C34878D82A}">
                    <a16:rowId xmlns:a16="http://schemas.microsoft.com/office/drawing/2014/main" val="4279847768"/>
                  </a:ext>
                </a:extLst>
              </a:tr>
              <a:tr h="370840">
                <a:tc>
                  <a:txBody>
                    <a:bodyPr/>
                    <a:lstStyle/>
                    <a:p>
                      <a:endParaRPr lang="fr-FR" sz="1400" dirty="0"/>
                    </a:p>
                  </a:txBody>
                  <a:tcPr/>
                </a:tc>
                <a:tc>
                  <a:txBody>
                    <a:bodyPr/>
                    <a:lstStyle/>
                    <a:p>
                      <a:endParaRPr lang="fr-FR" sz="1400" dirty="0"/>
                    </a:p>
                  </a:txBody>
                  <a:tcPr/>
                </a:tc>
                <a:tc>
                  <a:txBody>
                    <a:bodyPr/>
                    <a:lstStyle/>
                    <a:p>
                      <a:endParaRPr lang="fr-FR" sz="1400" dirty="0"/>
                    </a:p>
                  </a:txBody>
                  <a:tcPr/>
                </a:tc>
                <a:tc>
                  <a:txBody>
                    <a:bodyPr/>
                    <a:lstStyle/>
                    <a:p>
                      <a:endParaRPr lang="fr-FR" sz="1400" dirty="0"/>
                    </a:p>
                  </a:txBody>
                  <a:tcPr/>
                </a:tc>
                <a:extLst>
                  <a:ext uri="{0D108BD9-81ED-4DB2-BD59-A6C34878D82A}">
                    <a16:rowId xmlns:a16="http://schemas.microsoft.com/office/drawing/2014/main" val="1305857732"/>
                  </a:ext>
                </a:extLst>
              </a:tr>
            </a:tbl>
          </a:graphicData>
        </a:graphic>
      </p:graphicFrame>
    </p:spTree>
    <p:extLst>
      <p:ext uri="{BB962C8B-B14F-4D97-AF65-F5344CB8AC3E}">
        <p14:creationId xmlns:p14="http://schemas.microsoft.com/office/powerpoint/2010/main" val="3197030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58C816-212A-4D68-96D1-A60C832C6F14}"/>
              </a:ext>
            </a:extLst>
          </p:cNvPr>
          <p:cNvSpPr>
            <a:spLocks noGrp="1"/>
          </p:cNvSpPr>
          <p:nvPr>
            <p:ph type="title"/>
          </p:nvPr>
        </p:nvSpPr>
        <p:spPr/>
        <p:txBody>
          <a:bodyPr/>
          <a:lstStyle/>
          <a:p>
            <a:r>
              <a:rPr lang="fr-FR" dirty="0"/>
              <a:t>Exemple</a:t>
            </a:r>
            <a:br>
              <a:rPr lang="fr-FR" dirty="0"/>
            </a:br>
            <a:endParaRPr lang="fr-FR" dirty="0"/>
          </a:p>
        </p:txBody>
      </p:sp>
      <p:pic>
        <p:nvPicPr>
          <p:cNvPr id="8" name="Image 7">
            <a:extLst>
              <a:ext uri="{FF2B5EF4-FFF2-40B4-BE49-F238E27FC236}">
                <a16:creationId xmlns:a16="http://schemas.microsoft.com/office/drawing/2014/main" id="{89D01C3D-4D78-202E-861D-CC94632F32F5}"/>
              </a:ext>
            </a:extLst>
          </p:cNvPr>
          <p:cNvPicPr>
            <a:picLocks noChangeAspect="1"/>
          </p:cNvPicPr>
          <p:nvPr/>
        </p:nvPicPr>
        <p:blipFill rotWithShape="1">
          <a:blip r:embed="rId2"/>
          <a:srcRect l="1380" t="34849" r="59159" b="34646"/>
          <a:stretch/>
        </p:blipFill>
        <p:spPr>
          <a:xfrm>
            <a:off x="5816743" y="3310586"/>
            <a:ext cx="4597048" cy="2369127"/>
          </a:xfrm>
          <a:prstGeom prst="rect">
            <a:avLst/>
          </a:prstGeom>
        </p:spPr>
      </p:pic>
      <p:sp>
        <p:nvSpPr>
          <p:cNvPr id="9" name="Espace réservé du texte 3">
            <a:extLst>
              <a:ext uri="{FF2B5EF4-FFF2-40B4-BE49-F238E27FC236}">
                <a16:creationId xmlns:a16="http://schemas.microsoft.com/office/drawing/2014/main" id="{7D0C01AF-FB8D-5A78-997C-11995D4C3105}"/>
              </a:ext>
            </a:extLst>
          </p:cNvPr>
          <p:cNvSpPr txBox="1">
            <a:spLocks/>
          </p:cNvSpPr>
          <p:nvPr/>
        </p:nvSpPr>
        <p:spPr>
          <a:xfrm>
            <a:off x="5816743" y="5833845"/>
            <a:ext cx="4561609" cy="955964"/>
          </a:xfrm>
          <a:prstGeom prst="rect">
            <a:avLst/>
          </a:prstGeom>
        </p:spPr>
        <p:txBody>
          <a:bodyPr vert="horz" lIns="91440" tIns="45720" rIns="91440" bIns="45720" rtlCol="0">
            <a:normAutofit/>
          </a:bodyPr>
          <a:lstStyle>
            <a:lvl1pPr marL="0" indent="0" algn="l" defTabSz="914400" rtl="0" eaLnBrk="1" latinLnBrk="0" hangingPunct="1">
              <a:lnSpc>
                <a:spcPct val="113000"/>
              </a:lnSpc>
              <a:spcBef>
                <a:spcPts val="0"/>
              </a:spcBef>
              <a:spcAft>
                <a:spcPts val="1500"/>
              </a:spcAft>
              <a:buFont typeface="Franklin Gothic Book" panose="020B0503020102020204" pitchFamily="34" charset="0"/>
              <a:buNone/>
              <a:defRPr sz="16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1400"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9pPr>
          </a:lstStyle>
          <a:p>
            <a:r>
              <a:rPr lang="fr-FR">
                <a:hlinkClick r:id="rId3"/>
              </a:rPr>
              <a:t>https://placedproject.eu/</a:t>
            </a:r>
            <a:endParaRPr lang="fr-FR"/>
          </a:p>
          <a:p>
            <a:endParaRPr lang="fr-FR" dirty="0"/>
          </a:p>
        </p:txBody>
      </p:sp>
      <p:sp>
        <p:nvSpPr>
          <p:cNvPr id="5" name="Espace réservé du texte 4">
            <a:extLst>
              <a:ext uri="{FF2B5EF4-FFF2-40B4-BE49-F238E27FC236}">
                <a16:creationId xmlns:a16="http://schemas.microsoft.com/office/drawing/2014/main" id="{B9301446-3B3F-5F9D-9CAF-BC938E61E2F4}"/>
              </a:ext>
            </a:extLst>
          </p:cNvPr>
          <p:cNvSpPr>
            <a:spLocks noGrp="1"/>
          </p:cNvSpPr>
          <p:nvPr>
            <p:ph type="body" sz="half" idx="2"/>
          </p:nvPr>
        </p:nvSpPr>
        <p:spPr/>
        <p:txBody>
          <a:bodyPr/>
          <a:lstStyle/>
          <a:p>
            <a:endParaRPr lang="fr-FR"/>
          </a:p>
        </p:txBody>
      </p:sp>
    </p:spTree>
    <p:extLst>
      <p:ext uri="{BB962C8B-B14F-4D97-AF65-F5344CB8AC3E}">
        <p14:creationId xmlns:p14="http://schemas.microsoft.com/office/powerpoint/2010/main" val="2568071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militante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a:xfrm>
            <a:off x="1371600" y="2286000"/>
            <a:ext cx="5255971" cy="3581400"/>
          </a:xfrm>
        </p:spPr>
        <p:txBody>
          <a:bodyPr>
            <a:normAutofit/>
          </a:bodyPr>
          <a:lstStyle/>
          <a:p>
            <a:r>
              <a:rPr lang="fr-FR" dirty="0"/>
              <a:t>parce que la science ouverte a un volet science et société qui est le moins développé. </a:t>
            </a:r>
          </a:p>
        </p:txBody>
      </p:sp>
      <p:pic>
        <p:nvPicPr>
          <p:cNvPr id="5" name="Image 4">
            <a:extLst>
              <a:ext uri="{FF2B5EF4-FFF2-40B4-BE49-F238E27FC236}">
                <a16:creationId xmlns:a16="http://schemas.microsoft.com/office/drawing/2014/main" id="{0001E565-6CCE-A267-F399-56D5D90494D0}"/>
              </a:ext>
            </a:extLst>
          </p:cNvPr>
          <p:cNvPicPr>
            <a:picLocks noChangeAspect="1"/>
          </p:cNvPicPr>
          <p:nvPr/>
        </p:nvPicPr>
        <p:blipFill rotWithShape="1">
          <a:blip r:embed="rId2"/>
          <a:srcRect l="37034" t="25707" r="37010" b="27680"/>
          <a:stretch/>
        </p:blipFill>
        <p:spPr>
          <a:xfrm>
            <a:off x="7424928" y="746150"/>
            <a:ext cx="4125773" cy="4939627"/>
          </a:xfrm>
          <a:prstGeom prst="rect">
            <a:avLst/>
          </a:prstGeom>
        </p:spPr>
      </p:pic>
      <p:sp>
        <p:nvSpPr>
          <p:cNvPr id="7" name="ZoneTexte 6">
            <a:extLst>
              <a:ext uri="{FF2B5EF4-FFF2-40B4-BE49-F238E27FC236}">
                <a16:creationId xmlns:a16="http://schemas.microsoft.com/office/drawing/2014/main" id="{988F75FB-4079-2A64-C0BD-CDF77F0816EA}"/>
              </a:ext>
            </a:extLst>
          </p:cNvPr>
          <p:cNvSpPr txBox="1"/>
          <p:nvPr/>
        </p:nvSpPr>
        <p:spPr>
          <a:xfrm>
            <a:off x="7424928" y="5867400"/>
            <a:ext cx="6097218" cy="400110"/>
          </a:xfrm>
          <a:prstGeom prst="rect">
            <a:avLst/>
          </a:prstGeom>
          <a:noFill/>
        </p:spPr>
        <p:txBody>
          <a:bodyPr wrap="square">
            <a:spAutoFit/>
          </a:bodyPr>
          <a:lstStyle/>
          <a:p>
            <a:r>
              <a:rPr lang="fr-FR" sz="1000" dirty="0">
                <a:effectLst/>
              </a:rPr>
              <a:t>Unesco. (2021). </a:t>
            </a:r>
            <a:r>
              <a:rPr lang="fr-FR" sz="1000" i="1" dirty="0">
                <a:effectLst/>
              </a:rPr>
              <a:t>Recommandation de l’UNESCO sur une science ouverte</a:t>
            </a:r>
            <a:r>
              <a:rPr lang="fr-FR" sz="1000" dirty="0">
                <a:effectLst/>
              </a:rPr>
              <a:t>. Unesco. </a:t>
            </a:r>
            <a:r>
              <a:rPr lang="fr-FR" sz="1000" dirty="0">
                <a:effectLst/>
                <a:hlinkClick r:id="rId3"/>
              </a:rPr>
              <a:t>https://www.ouvrirlascience.fr/recommandation-de-lunesco-sur-une-science-ouverte</a:t>
            </a:r>
            <a:endParaRPr lang="fr-FR" sz="1000" dirty="0">
              <a:effectLst/>
            </a:endParaRPr>
          </a:p>
        </p:txBody>
      </p:sp>
    </p:spTree>
    <p:extLst>
      <p:ext uri="{BB962C8B-B14F-4D97-AF65-F5344CB8AC3E}">
        <p14:creationId xmlns:p14="http://schemas.microsoft.com/office/powerpoint/2010/main" val="80171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anthropologique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p:txBody>
          <a:bodyPr>
            <a:normAutofit/>
          </a:bodyPr>
          <a:lstStyle/>
          <a:p>
            <a:r>
              <a:rPr lang="fr-FR" dirty="0"/>
              <a:t>parce que notre société rencontre de plus en plus de troubles qui nous touchent tous.</a:t>
            </a:r>
          </a:p>
        </p:txBody>
      </p:sp>
      <p:sp>
        <p:nvSpPr>
          <p:cNvPr id="4" name="Espace réservé du contenu 2">
            <a:extLst>
              <a:ext uri="{FF2B5EF4-FFF2-40B4-BE49-F238E27FC236}">
                <a16:creationId xmlns:a16="http://schemas.microsoft.com/office/drawing/2014/main" id="{CCE49463-DBFF-AE99-EDF9-E4A3D19CB254}"/>
              </a:ext>
            </a:extLst>
          </p:cNvPr>
          <p:cNvSpPr txBox="1">
            <a:spLocks/>
          </p:cNvSpPr>
          <p:nvPr/>
        </p:nvSpPr>
        <p:spPr>
          <a:xfrm>
            <a:off x="3787223" y="3935577"/>
            <a:ext cx="4883727" cy="1716413"/>
          </a:xfrm>
          <a:prstGeom prst="rect">
            <a:avLst/>
          </a:prstGeom>
          <a:ln w="38100">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spcBef>
                <a:spcPts val="0"/>
              </a:spcBef>
              <a:buNone/>
            </a:pPr>
            <a:r>
              <a:rPr lang="fr-FR" b="1" dirty="0"/>
              <a:t>Un contexte alarmiste</a:t>
            </a:r>
          </a:p>
          <a:p>
            <a:pPr>
              <a:spcBef>
                <a:spcPts val="0"/>
              </a:spcBef>
            </a:pPr>
            <a:r>
              <a:rPr lang="fr-FR" dirty="0"/>
              <a:t>Changement climatique, problèmes de biodiversité</a:t>
            </a:r>
          </a:p>
          <a:p>
            <a:pPr>
              <a:spcBef>
                <a:spcPts val="0"/>
              </a:spcBef>
            </a:pPr>
            <a:r>
              <a:rPr lang="fr-FR" dirty="0"/>
              <a:t>Responsabilités individuelles et collectives</a:t>
            </a:r>
          </a:p>
          <a:p>
            <a:pPr marL="0" indent="0">
              <a:buFont typeface="Franklin Gothic Book" panose="020B0503020102020204" pitchFamily="34" charset="0"/>
              <a:buNone/>
            </a:pPr>
            <a:endParaRPr lang="fr-FR" dirty="0"/>
          </a:p>
          <a:p>
            <a:endParaRPr lang="fr-FR" dirty="0"/>
          </a:p>
        </p:txBody>
      </p:sp>
    </p:spTree>
    <p:extLst>
      <p:ext uri="{BB962C8B-B14F-4D97-AF65-F5344CB8AC3E}">
        <p14:creationId xmlns:p14="http://schemas.microsoft.com/office/powerpoint/2010/main" val="1193622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politique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a:xfrm>
            <a:off x="1371600" y="2285999"/>
            <a:ext cx="9601200" cy="1283819"/>
          </a:xfrm>
        </p:spPr>
        <p:txBody>
          <a:bodyPr>
            <a:normAutofit/>
          </a:bodyPr>
          <a:lstStyle/>
          <a:p>
            <a:r>
              <a:rPr lang="fr-FR" dirty="0"/>
              <a:t>Parce que les SRP peuvent faciliter les transformations individuelles et collectives.</a:t>
            </a:r>
          </a:p>
          <a:p>
            <a:pPr marL="0" indent="0">
              <a:buNone/>
            </a:pPr>
            <a:endParaRPr lang="fr-FR" dirty="0"/>
          </a:p>
        </p:txBody>
      </p:sp>
      <p:sp>
        <p:nvSpPr>
          <p:cNvPr id="5" name="ZoneTexte 4">
            <a:extLst>
              <a:ext uri="{FF2B5EF4-FFF2-40B4-BE49-F238E27FC236}">
                <a16:creationId xmlns:a16="http://schemas.microsoft.com/office/drawing/2014/main" id="{A36DB7D7-AAA9-E5EB-51C6-3EF2D634786C}"/>
              </a:ext>
            </a:extLst>
          </p:cNvPr>
          <p:cNvSpPr txBox="1"/>
          <p:nvPr/>
        </p:nvSpPr>
        <p:spPr>
          <a:xfrm>
            <a:off x="2596896" y="3724350"/>
            <a:ext cx="7432243" cy="1754326"/>
          </a:xfrm>
          <a:prstGeom prst="rect">
            <a:avLst/>
          </a:prstGeom>
          <a:solidFill>
            <a:schemeClr val="accent6">
              <a:lumMod val="20000"/>
              <a:lumOff val="80000"/>
            </a:schemeClr>
          </a:solidFill>
        </p:spPr>
        <p:txBody>
          <a:bodyPr wrap="square">
            <a:spAutoFit/>
          </a:bodyPr>
          <a:lstStyle/>
          <a:p>
            <a:r>
              <a:rPr lang="fr-FR" i="1" dirty="0"/>
              <a:t>« La production et la diffusion des connaissances doivent en effet, selon Freire, s’imbriquer à des processus de conscientisation permettant à des personnes de devenir sujettes de leur propre histoire et à des actions qui visent à transformer les structures reproduisant les oppressions et les inégalités sociales. »</a:t>
            </a:r>
          </a:p>
          <a:p>
            <a:r>
              <a:rPr lang="fr-FR" dirty="0" err="1"/>
              <a:t>Godrie</a:t>
            </a:r>
            <a:r>
              <a:rPr lang="fr-FR" dirty="0"/>
              <a:t>, B., Juan, M. &amp; Carrel, M. (2022). </a:t>
            </a:r>
          </a:p>
        </p:txBody>
      </p:sp>
    </p:spTree>
    <p:extLst>
      <p:ext uri="{BB962C8B-B14F-4D97-AF65-F5344CB8AC3E}">
        <p14:creationId xmlns:p14="http://schemas.microsoft.com/office/powerpoint/2010/main" val="2437083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éducative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a:xfrm>
            <a:off x="1371600" y="2037284"/>
            <a:ext cx="10047427" cy="3581400"/>
          </a:xfrm>
        </p:spPr>
        <p:txBody>
          <a:bodyPr>
            <a:normAutofit/>
          </a:bodyPr>
          <a:lstStyle/>
          <a:p>
            <a:r>
              <a:rPr lang="fr-FR" dirty="0"/>
              <a:t>Parce que si on veut faire découvrir les sciences aux enfants, les sciences participatives s'y prêtent bien.</a:t>
            </a:r>
          </a:p>
          <a:p>
            <a:r>
              <a:rPr lang="fr-FR" dirty="0"/>
              <a:t>Vulgarisation scientifique &gt; médiation scientifique</a:t>
            </a:r>
          </a:p>
        </p:txBody>
      </p:sp>
      <p:pic>
        <p:nvPicPr>
          <p:cNvPr id="5" name="Image 4">
            <a:extLst>
              <a:ext uri="{FF2B5EF4-FFF2-40B4-BE49-F238E27FC236}">
                <a16:creationId xmlns:a16="http://schemas.microsoft.com/office/drawing/2014/main" id="{603672DC-4F70-2280-D916-B4E708D28DAA}"/>
              </a:ext>
            </a:extLst>
          </p:cNvPr>
          <p:cNvPicPr>
            <a:picLocks noChangeAspect="1"/>
          </p:cNvPicPr>
          <p:nvPr/>
        </p:nvPicPr>
        <p:blipFill rotWithShape="1">
          <a:blip r:embed="rId2"/>
          <a:srcRect l="2593" t="11093" r="3517" b="18187"/>
          <a:stretch/>
        </p:blipFill>
        <p:spPr>
          <a:xfrm>
            <a:off x="2836069" y="3374818"/>
            <a:ext cx="6219291" cy="3122992"/>
          </a:xfrm>
          <a:prstGeom prst="rect">
            <a:avLst/>
          </a:prstGeom>
        </p:spPr>
      </p:pic>
      <p:sp>
        <p:nvSpPr>
          <p:cNvPr id="7" name="ZoneTexte 6">
            <a:extLst>
              <a:ext uri="{FF2B5EF4-FFF2-40B4-BE49-F238E27FC236}">
                <a16:creationId xmlns:a16="http://schemas.microsoft.com/office/drawing/2014/main" id="{842E0460-2B82-9B9F-5DDB-6CEA2AE680D3}"/>
              </a:ext>
            </a:extLst>
          </p:cNvPr>
          <p:cNvSpPr txBox="1"/>
          <p:nvPr/>
        </p:nvSpPr>
        <p:spPr>
          <a:xfrm>
            <a:off x="7006134" y="6497810"/>
            <a:ext cx="6097218" cy="523220"/>
          </a:xfrm>
          <a:prstGeom prst="rect">
            <a:avLst/>
          </a:prstGeom>
          <a:noFill/>
        </p:spPr>
        <p:txBody>
          <a:bodyPr wrap="square">
            <a:spAutoFit/>
          </a:bodyPr>
          <a:lstStyle/>
          <a:p>
            <a:r>
              <a:rPr lang="fr-FR" sz="1400" dirty="0">
                <a:hlinkClick r:id="rId3"/>
              </a:rPr>
              <a:t>https://www.vigienature-ecole.fr/</a:t>
            </a:r>
            <a:endParaRPr lang="fr-FR" sz="1400" dirty="0"/>
          </a:p>
          <a:p>
            <a:endParaRPr lang="fr-FR" sz="1400" dirty="0"/>
          </a:p>
        </p:txBody>
      </p:sp>
    </p:spTree>
    <p:extLst>
      <p:ext uri="{BB962C8B-B14F-4D97-AF65-F5344CB8AC3E}">
        <p14:creationId xmlns:p14="http://schemas.microsoft.com/office/powerpoint/2010/main" val="1156511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0E662D-4D84-47B5-BE41-DB37920E4A9B}"/>
              </a:ext>
            </a:extLst>
          </p:cNvPr>
          <p:cNvSpPr>
            <a:spLocks noGrp="1"/>
          </p:cNvSpPr>
          <p:nvPr>
            <p:ph type="title"/>
          </p:nvPr>
        </p:nvSpPr>
        <p:spPr/>
        <p:txBody>
          <a:bodyPr/>
          <a:lstStyle/>
          <a:p>
            <a:r>
              <a:rPr lang="fr-FR" dirty="0" err="1"/>
              <a:t>Typology</a:t>
            </a:r>
            <a:r>
              <a:rPr lang="fr-FR" dirty="0"/>
              <a:t> (5/5)</a:t>
            </a:r>
          </a:p>
        </p:txBody>
      </p:sp>
      <p:sp>
        <p:nvSpPr>
          <p:cNvPr id="7" name="ZoneTexte 6">
            <a:extLst>
              <a:ext uri="{FF2B5EF4-FFF2-40B4-BE49-F238E27FC236}">
                <a16:creationId xmlns:a16="http://schemas.microsoft.com/office/drawing/2014/main" id="{45ECA2AC-58D9-4B06-844A-972C2ED8828A}"/>
              </a:ext>
            </a:extLst>
          </p:cNvPr>
          <p:cNvSpPr txBox="1"/>
          <p:nvPr/>
        </p:nvSpPr>
        <p:spPr>
          <a:xfrm>
            <a:off x="1073728" y="6211669"/>
            <a:ext cx="10681854" cy="646331"/>
          </a:xfrm>
          <a:prstGeom prst="rect">
            <a:avLst/>
          </a:prstGeom>
          <a:noFill/>
        </p:spPr>
        <p:txBody>
          <a:bodyPr wrap="square">
            <a:spAutoFit/>
          </a:bodyPr>
          <a:lstStyle/>
          <a:p>
            <a:r>
              <a:rPr lang="en-US" dirty="0">
                <a:effectLst/>
              </a:rPr>
              <a:t>Wiggins, A., &amp; </a:t>
            </a:r>
            <a:r>
              <a:rPr lang="en-US" dirty="0" err="1">
                <a:effectLst/>
              </a:rPr>
              <a:t>Crowston</a:t>
            </a:r>
            <a:r>
              <a:rPr lang="en-US" dirty="0">
                <a:effectLst/>
              </a:rPr>
              <a:t>, K. (2011). From Conservation to Crowdsourcing : A Typology of Citizen Science. </a:t>
            </a:r>
            <a:r>
              <a:rPr lang="en-US" i="1" dirty="0">
                <a:effectLst/>
              </a:rPr>
              <a:t>2011 44th Hawaii International Conference on System Sciences</a:t>
            </a:r>
            <a:r>
              <a:rPr lang="en-US" dirty="0">
                <a:effectLst/>
              </a:rPr>
              <a:t>, 1‑10. </a:t>
            </a:r>
            <a:r>
              <a:rPr lang="en-US" dirty="0">
                <a:effectLst/>
                <a:hlinkClick r:id="rId2"/>
              </a:rPr>
              <a:t>https://doi.org/10.1109/HICSS.2011.207</a:t>
            </a:r>
            <a:endParaRPr lang="en-US" dirty="0">
              <a:effectLst/>
            </a:endParaRPr>
          </a:p>
        </p:txBody>
      </p:sp>
      <p:graphicFrame>
        <p:nvGraphicFramePr>
          <p:cNvPr id="6" name="Tableau 7">
            <a:extLst>
              <a:ext uri="{FF2B5EF4-FFF2-40B4-BE49-F238E27FC236}">
                <a16:creationId xmlns:a16="http://schemas.microsoft.com/office/drawing/2014/main" id="{9F2C743E-4404-4E2F-99E3-75E93076EA41}"/>
              </a:ext>
            </a:extLst>
          </p:cNvPr>
          <p:cNvGraphicFramePr>
            <a:graphicFrameLocks noGrp="1"/>
          </p:cNvGraphicFramePr>
          <p:nvPr>
            <p:ph idx="1"/>
          </p:nvPr>
        </p:nvGraphicFramePr>
        <p:xfrm>
          <a:off x="1080655" y="1852724"/>
          <a:ext cx="11111345" cy="2382520"/>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1335179517"/>
                    </a:ext>
                  </a:extLst>
                </a:gridCol>
                <a:gridCol w="2611582">
                  <a:extLst>
                    <a:ext uri="{9D8B030D-6E8A-4147-A177-3AD203B41FA5}">
                      <a16:colId xmlns:a16="http://schemas.microsoft.com/office/drawing/2014/main" val="1310905007"/>
                    </a:ext>
                  </a:extLst>
                </a:gridCol>
                <a:gridCol w="2806028">
                  <a:extLst>
                    <a:ext uri="{9D8B030D-6E8A-4147-A177-3AD203B41FA5}">
                      <a16:colId xmlns:a16="http://schemas.microsoft.com/office/drawing/2014/main" val="4259360173"/>
                    </a:ext>
                  </a:extLst>
                </a:gridCol>
                <a:gridCol w="3331535">
                  <a:extLst>
                    <a:ext uri="{9D8B030D-6E8A-4147-A177-3AD203B41FA5}">
                      <a16:colId xmlns:a16="http://schemas.microsoft.com/office/drawing/2014/main" val="1984041616"/>
                    </a:ext>
                  </a:extLst>
                </a:gridCol>
              </a:tblGrid>
              <a:tr h="370840">
                <a:tc>
                  <a:txBody>
                    <a:bodyPr/>
                    <a:lstStyle/>
                    <a:p>
                      <a:endParaRPr lang="fr-FR"/>
                    </a:p>
                  </a:txBody>
                  <a:tcPr/>
                </a:tc>
                <a:tc>
                  <a:txBody>
                    <a:bodyPr/>
                    <a:lstStyle/>
                    <a:p>
                      <a:r>
                        <a:rPr lang="fr-FR" dirty="0"/>
                        <a:t>Science</a:t>
                      </a:r>
                    </a:p>
                  </a:txBody>
                  <a:tcPr/>
                </a:tc>
                <a:tc>
                  <a:txBody>
                    <a:bodyPr/>
                    <a:lstStyle/>
                    <a:p>
                      <a:r>
                        <a:rPr lang="fr-FR" dirty="0"/>
                        <a:t>Technologie</a:t>
                      </a:r>
                    </a:p>
                  </a:txBody>
                  <a:tcPr/>
                </a:tc>
                <a:tc>
                  <a:txBody>
                    <a:bodyPr/>
                    <a:lstStyle/>
                    <a:p>
                      <a:r>
                        <a:rPr lang="fr-FR" dirty="0"/>
                        <a:t>Organisation</a:t>
                      </a:r>
                    </a:p>
                  </a:txBody>
                  <a:tcPr/>
                </a:tc>
                <a:extLst>
                  <a:ext uri="{0D108BD9-81ED-4DB2-BD59-A6C34878D82A}">
                    <a16:rowId xmlns:a16="http://schemas.microsoft.com/office/drawing/2014/main" val="3815863239"/>
                  </a:ext>
                </a:extLst>
              </a:tr>
              <a:tr h="370840">
                <a:tc>
                  <a:txBody>
                    <a:bodyPr/>
                    <a:lstStyle/>
                    <a:p>
                      <a:r>
                        <a:rPr lang="en-US" sz="1400" dirty="0"/>
                        <a:t>The Education projects in this typology make education and outreach primary goals, all of which include relevant aspects of place.</a:t>
                      </a:r>
                      <a:endParaRPr lang="fr-FR" sz="1400" dirty="0"/>
                    </a:p>
                  </a:txBody>
                  <a:tcPr/>
                </a:tc>
                <a:tc>
                  <a:txBody>
                    <a:bodyPr/>
                    <a:lstStyle/>
                    <a:p>
                      <a:r>
                        <a:rPr lang="en-US" sz="1400" dirty="0"/>
                        <a:t>Some can be considered citizen science only by virtue of including a research partner as an organizer; that is, these would otherwise be </a:t>
                      </a:r>
                      <a:r>
                        <a:rPr lang="en-US" sz="1400" kern="1200" dirty="0">
                          <a:solidFill>
                            <a:schemeClr val="dk1"/>
                          </a:solidFill>
                          <a:latin typeface="+mn-lt"/>
                          <a:ea typeface="+mn-ea"/>
                          <a:cs typeface="+mn-cs"/>
                        </a:rPr>
                        <a:t>classroom projects that </a:t>
                      </a:r>
                      <a:r>
                        <a:rPr lang="en-US" sz="1400" dirty="0"/>
                        <a:t>would not involve contribution of observations or analysis to larger scientific research efforts. </a:t>
                      </a:r>
                      <a:endParaRPr lang="fr-F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All of the Education projects used technology to support data entry tasks, with some making fairly sophisticated uses of technology.</a:t>
                      </a:r>
                      <a:endParaRPr lang="fr-F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 intended duration and sustainability of these projects is therefore an open question. Since half of the projects we examined appeared to be short-term projects and half </a:t>
                      </a:r>
                      <a:r>
                        <a:rPr lang="en-US" sz="1400" dirty="0" err="1"/>
                        <a:t>longterm</a:t>
                      </a:r>
                      <a:r>
                        <a:rPr lang="en-US" sz="1400" dirty="0"/>
                        <a:t>, it is likely that ongoing project operation is not an intended outcome for some Education projects</a:t>
                      </a:r>
                      <a:endParaRPr lang="fr-FR" sz="1400" dirty="0"/>
                    </a:p>
                    <a:p>
                      <a:endParaRPr lang="fr-FR" sz="1400" dirty="0"/>
                    </a:p>
                  </a:txBody>
                  <a:tcPr/>
                </a:tc>
                <a:extLst>
                  <a:ext uri="{0D108BD9-81ED-4DB2-BD59-A6C34878D82A}">
                    <a16:rowId xmlns:a16="http://schemas.microsoft.com/office/drawing/2014/main" val="4279847768"/>
                  </a:ext>
                </a:extLst>
              </a:tr>
            </a:tbl>
          </a:graphicData>
        </a:graphic>
      </p:graphicFrame>
    </p:spTree>
    <p:extLst>
      <p:ext uri="{BB962C8B-B14F-4D97-AF65-F5344CB8AC3E}">
        <p14:creationId xmlns:p14="http://schemas.microsoft.com/office/powerpoint/2010/main" val="2286416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normAutofit/>
          </a:bodyPr>
          <a:lstStyle/>
          <a:p>
            <a:r>
              <a:rPr lang="fr-FR" dirty="0"/>
              <a:t>Ce que ne sont pas les sciences participatives</a:t>
            </a:r>
          </a:p>
        </p:txBody>
      </p:sp>
      <p:sp>
        <p:nvSpPr>
          <p:cNvPr id="4" name="ZoneTexte 3">
            <a:extLst>
              <a:ext uri="{FF2B5EF4-FFF2-40B4-BE49-F238E27FC236}">
                <a16:creationId xmlns:a16="http://schemas.microsoft.com/office/drawing/2014/main" id="{1909C188-11DD-2536-270A-EEF6E959B5D8}"/>
              </a:ext>
            </a:extLst>
          </p:cNvPr>
          <p:cNvSpPr txBox="1"/>
          <p:nvPr/>
        </p:nvSpPr>
        <p:spPr>
          <a:xfrm>
            <a:off x="1905594" y="2675335"/>
            <a:ext cx="8774311" cy="3416320"/>
          </a:xfrm>
          <a:prstGeom prst="rect">
            <a:avLst/>
          </a:prstGeom>
          <a:noFill/>
        </p:spPr>
        <p:txBody>
          <a:bodyPr wrap="square">
            <a:spAutoFit/>
          </a:bodyPr>
          <a:lstStyle/>
          <a:p>
            <a:r>
              <a:rPr lang="en-US" dirty="0"/>
              <a:t>The </a:t>
            </a:r>
            <a:r>
              <a:rPr lang="en-US" dirty="0" err="1"/>
              <a:t>Österreich</a:t>
            </a:r>
            <a:r>
              <a:rPr lang="en-US" dirty="0"/>
              <a:t> </a:t>
            </a:r>
            <a:r>
              <a:rPr lang="en-US" dirty="0" err="1"/>
              <a:t>forscht</a:t>
            </a:r>
            <a:r>
              <a:rPr lang="en-US" dirty="0"/>
              <a:t> platform has decided to exclude projects that : </a:t>
            </a:r>
          </a:p>
          <a:p>
            <a:endParaRPr lang="en-US" dirty="0"/>
          </a:p>
          <a:p>
            <a:pPr marL="285750" indent="-285750">
              <a:buFont typeface="Arial" panose="020B0604020202020204" pitchFamily="34" charset="0"/>
              <a:buChar char="•"/>
            </a:pPr>
            <a:r>
              <a:rPr lang="en-US" dirty="0"/>
              <a:t>exclusively involve people with a scientific or professional background specific to the project</a:t>
            </a:r>
          </a:p>
          <a:p>
            <a:pPr marL="285750" indent="-285750">
              <a:buFont typeface="Arial" panose="020B0604020202020204" pitchFamily="34" charset="0"/>
              <a:buChar char="•"/>
            </a:pPr>
            <a:r>
              <a:rPr lang="en-US" dirty="0"/>
              <a:t>are conducted by professional scientists or scientific institutions, and in which people are only interviewed about their opinions, attitudes, lifestyles, etc. </a:t>
            </a:r>
          </a:p>
          <a:p>
            <a:pPr marL="285750" indent="-285750">
              <a:buFont typeface="Arial" panose="020B0604020202020204" pitchFamily="34" charset="0"/>
              <a:buChar char="•"/>
            </a:pPr>
            <a:r>
              <a:rPr lang="en-US" dirty="0"/>
              <a:t>are carried out by professional scientists or scientific institutions, and merely collect data on participants,</a:t>
            </a:r>
          </a:p>
          <a:p>
            <a:pPr marL="285750" indent="-285750">
              <a:buFont typeface="Arial" panose="020B0604020202020204" pitchFamily="34" charset="0"/>
              <a:buChar char="•"/>
            </a:pPr>
            <a:r>
              <a:rPr lang="en-US" dirty="0"/>
              <a:t>are conducted by professional scientists or scientific institutions, and in which participants provide resources only passively</a:t>
            </a:r>
            <a:r>
              <a:rPr lang="fr-FR" dirty="0"/>
              <a:t>.</a:t>
            </a:r>
          </a:p>
          <a:p>
            <a:endParaRPr lang="fr-FR" dirty="0"/>
          </a:p>
          <a:p>
            <a:r>
              <a:rPr lang="fr-FR" dirty="0" err="1"/>
              <a:t>Heigl</a:t>
            </a:r>
            <a:r>
              <a:rPr lang="fr-FR" dirty="0"/>
              <a:t> et al. (2018), p 3</a:t>
            </a:r>
          </a:p>
        </p:txBody>
      </p:sp>
    </p:spTree>
    <p:extLst>
      <p:ext uri="{BB962C8B-B14F-4D97-AF65-F5344CB8AC3E}">
        <p14:creationId xmlns:p14="http://schemas.microsoft.com/office/powerpoint/2010/main" val="39170893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934B1B-0A32-4E22-A68B-A95F2D0BCAFC}"/>
              </a:ext>
            </a:extLst>
          </p:cNvPr>
          <p:cNvSpPr>
            <a:spLocks noGrp="1"/>
          </p:cNvSpPr>
          <p:nvPr>
            <p:ph type="title"/>
          </p:nvPr>
        </p:nvSpPr>
        <p:spPr>
          <a:xfrm>
            <a:off x="207819" y="490105"/>
            <a:ext cx="4939087" cy="1357745"/>
          </a:xfrm>
        </p:spPr>
        <p:txBody>
          <a:bodyPr/>
          <a:lstStyle/>
          <a:p>
            <a:r>
              <a:rPr lang="fr-FR" dirty="0"/>
              <a:t>Education Project</a:t>
            </a:r>
          </a:p>
        </p:txBody>
      </p:sp>
      <p:sp>
        <p:nvSpPr>
          <p:cNvPr id="4" name="Espace réservé du texte 3">
            <a:extLst>
              <a:ext uri="{FF2B5EF4-FFF2-40B4-BE49-F238E27FC236}">
                <a16:creationId xmlns:a16="http://schemas.microsoft.com/office/drawing/2014/main" id="{C76785FA-BD88-43F7-938F-E4BBA285F7AF}"/>
              </a:ext>
            </a:extLst>
          </p:cNvPr>
          <p:cNvSpPr>
            <a:spLocks noGrp="1"/>
          </p:cNvSpPr>
          <p:nvPr>
            <p:ph type="body" sz="half" idx="2"/>
          </p:nvPr>
        </p:nvSpPr>
        <p:spPr>
          <a:xfrm>
            <a:off x="9058983" y="5507111"/>
            <a:ext cx="1977736" cy="778740"/>
          </a:xfrm>
        </p:spPr>
        <p:txBody>
          <a:bodyPr>
            <a:normAutofit/>
          </a:bodyPr>
          <a:lstStyle/>
          <a:p>
            <a:r>
              <a:rPr lang="fr-FR" dirty="0">
                <a:hlinkClick r:id="rId2"/>
              </a:rPr>
              <a:t>https://www6.inrae.fr/tree-bodyguards</a:t>
            </a:r>
            <a:endParaRPr lang="fr-FR" dirty="0"/>
          </a:p>
        </p:txBody>
      </p:sp>
      <p:pic>
        <p:nvPicPr>
          <p:cNvPr id="5" name="Picture 2" descr="tree bodyguards">
            <a:extLst>
              <a:ext uri="{FF2B5EF4-FFF2-40B4-BE49-F238E27FC236}">
                <a16:creationId xmlns:a16="http://schemas.microsoft.com/office/drawing/2014/main" id="{DB754462-21CC-1E43-A16C-269D67F02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4573" y="490105"/>
            <a:ext cx="3107965" cy="6015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627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sociologique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a:xfrm>
            <a:off x="1371600" y="2285999"/>
            <a:ext cx="9601200" cy="4363517"/>
          </a:xfrm>
        </p:spPr>
        <p:txBody>
          <a:bodyPr>
            <a:normAutofit/>
          </a:bodyPr>
          <a:lstStyle/>
          <a:p>
            <a:r>
              <a:rPr lang="fr-FR" dirty="0"/>
              <a:t>Parce qu'on veut ouvrir la science au plus grand nombre</a:t>
            </a:r>
          </a:p>
        </p:txBody>
      </p:sp>
      <p:pic>
        <p:nvPicPr>
          <p:cNvPr id="4" name="Espace réservé du contenu 4">
            <a:extLst>
              <a:ext uri="{FF2B5EF4-FFF2-40B4-BE49-F238E27FC236}">
                <a16:creationId xmlns:a16="http://schemas.microsoft.com/office/drawing/2014/main" id="{2993ED43-7605-96C9-6B0F-C4659F951AAF}"/>
              </a:ext>
            </a:extLst>
          </p:cNvPr>
          <p:cNvPicPr>
            <a:picLocks noChangeAspect="1"/>
          </p:cNvPicPr>
          <p:nvPr/>
        </p:nvPicPr>
        <p:blipFill rotWithShape="1">
          <a:blip r:embed="rId2"/>
          <a:srcRect l="26068" t="29311" r="7344" b="11047"/>
          <a:stretch/>
        </p:blipFill>
        <p:spPr>
          <a:xfrm>
            <a:off x="4157472" y="2841954"/>
            <a:ext cx="6376356" cy="3807562"/>
          </a:xfrm>
          <a:prstGeom prst="rect">
            <a:avLst/>
          </a:prstGeom>
        </p:spPr>
      </p:pic>
      <p:sp>
        <p:nvSpPr>
          <p:cNvPr id="5" name="ZoneTexte 4">
            <a:extLst>
              <a:ext uri="{FF2B5EF4-FFF2-40B4-BE49-F238E27FC236}">
                <a16:creationId xmlns:a16="http://schemas.microsoft.com/office/drawing/2014/main" id="{3676BB91-49C0-1FB0-1E08-2E67BBDDD94C}"/>
              </a:ext>
            </a:extLst>
          </p:cNvPr>
          <p:cNvSpPr txBox="1"/>
          <p:nvPr/>
        </p:nvSpPr>
        <p:spPr>
          <a:xfrm>
            <a:off x="1110082" y="6334780"/>
            <a:ext cx="3047390" cy="523220"/>
          </a:xfrm>
          <a:prstGeom prst="rect">
            <a:avLst/>
          </a:prstGeom>
          <a:noFill/>
        </p:spPr>
        <p:txBody>
          <a:bodyPr wrap="square">
            <a:spAutoFit/>
          </a:bodyPr>
          <a:lstStyle/>
          <a:p>
            <a:r>
              <a:rPr lang="fr-FR" sz="1400" dirty="0">
                <a:hlinkClick r:id="rId3"/>
              </a:rPr>
              <a:t>https://scistarter.org/training</a:t>
            </a:r>
            <a:endParaRPr lang="fr-FR" sz="1400" dirty="0"/>
          </a:p>
          <a:p>
            <a:endParaRPr lang="fr-FR" sz="1400" dirty="0"/>
          </a:p>
        </p:txBody>
      </p:sp>
    </p:spTree>
    <p:extLst>
      <p:ext uri="{BB962C8B-B14F-4D97-AF65-F5344CB8AC3E}">
        <p14:creationId xmlns:p14="http://schemas.microsoft.com/office/powerpoint/2010/main" val="2015258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a:xfrm>
            <a:off x="1915126" y="2501963"/>
            <a:ext cx="8361229" cy="2098226"/>
          </a:xfrm>
        </p:spPr>
        <p:txBody>
          <a:bodyPr>
            <a:normAutofit/>
          </a:bodyPr>
          <a:lstStyle/>
          <a:p>
            <a:r>
              <a:rPr lang="fr-FR" dirty="0"/>
              <a:t>Typologies</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a:xfrm>
            <a:off x="2679905" y="4926097"/>
            <a:ext cx="6831673" cy="1086237"/>
          </a:xfrm>
        </p:spPr>
        <p:txBody>
          <a:bodyPr/>
          <a:lstStyle/>
          <a:p>
            <a:r>
              <a:rPr lang="fr-FR" dirty="0"/>
              <a:t>De la participation et de l’engagement</a:t>
            </a:r>
          </a:p>
        </p:txBody>
      </p:sp>
    </p:spTree>
    <p:extLst>
      <p:ext uri="{BB962C8B-B14F-4D97-AF65-F5344CB8AC3E}">
        <p14:creationId xmlns:p14="http://schemas.microsoft.com/office/powerpoint/2010/main" val="289087915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AA711D-D52C-4C68-B771-5DEAD19AA4BB}"/>
              </a:ext>
            </a:extLst>
          </p:cNvPr>
          <p:cNvSpPr>
            <a:spLocks noGrp="1"/>
          </p:cNvSpPr>
          <p:nvPr>
            <p:ph type="title"/>
          </p:nvPr>
        </p:nvSpPr>
        <p:spPr>
          <a:xfrm>
            <a:off x="1371600" y="685800"/>
            <a:ext cx="4939145" cy="1485900"/>
          </a:xfrm>
        </p:spPr>
        <p:txBody>
          <a:bodyPr/>
          <a:lstStyle/>
          <a:p>
            <a:r>
              <a:rPr lang="fr-FR" dirty="0"/>
              <a:t>Typologie de la participation </a:t>
            </a:r>
          </a:p>
        </p:txBody>
      </p:sp>
      <p:sp>
        <p:nvSpPr>
          <p:cNvPr id="3" name="Espace réservé du contenu 2">
            <a:extLst>
              <a:ext uri="{FF2B5EF4-FFF2-40B4-BE49-F238E27FC236}">
                <a16:creationId xmlns:a16="http://schemas.microsoft.com/office/drawing/2014/main" id="{E0D93CF9-1768-45E7-9D13-45B98F8EC793}"/>
              </a:ext>
            </a:extLst>
          </p:cNvPr>
          <p:cNvSpPr>
            <a:spLocks noGrp="1"/>
          </p:cNvSpPr>
          <p:nvPr>
            <p:ph idx="1"/>
          </p:nvPr>
        </p:nvSpPr>
        <p:spPr>
          <a:xfrm>
            <a:off x="1253836" y="5285508"/>
            <a:ext cx="3165764" cy="1343891"/>
          </a:xfrm>
        </p:spPr>
        <p:txBody>
          <a:bodyPr>
            <a:normAutofit fontScale="85000" lnSpcReduction="20000"/>
          </a:bodyPr>
          <a:lstStyle/>
          <a:p>
            <a:pPr marL="0" indent="0">
              <a:buNone/>
            </a:pPr>
            <a:r>
              <a:rPr lang="fr-FR" dirty="0">
                <a:effectLst/>
              </a:rPr>
              <a:t>Bacqué, M.-H., Rey, H., &amp; </a:t>
            </a:r>
            <a:r>
              <a:rPr lang="fr-FR" dirty="0" err="1">
                <a:effectLst/>
              </a:rPr>
              <a:t>Sintomer</a:t>
            </a:r>
            <a:r>
              <a:rPr lang="fr-FR" dirty="0">
                <a:effectLst/>
              </a:rPr>
              <a:t>, Y. (2005). </a:t>
            </a:r>
            <a:r>
              <a:rPr lang="fr-FR" i="1" dirty="0">
                <a:effectLst/>
              </a:rPr>
              <a:t>Gestion de proximité et démocratie participative : Une perspective comparative</a:t>
            </a:r>
            <a:r>
              <a:rPr lang="fr-FR" dirty="0">
                <a:effectLst/>
              </a:rPr>
              <a:t> (Vol. 1‑1). la Découverte.</a:t>
            </a:r>
          </a:p>
        </p:txBody>
      </p:sp>
      <p:graphicFrame>
        <p:nvGraphicFramePr>
          <p:cNvPr id="4" name="Diagramme 3">
            <a:extLst>
              <a:ext uri="{FF2B5EF4-FFF2-40B4-BE49-F238E27FC236}">
                <a16:creationId xmlns:a16="http://schemas.microsoft.com/office/drawing/2014/main" id="{11AC8F22-16F2-4984-8956-FED493C5BA74}"/>
              </a:ext>
            </a:extLst>
          </p:cNvPr>
          <p:cNvGraphicFramePr/>
          <p:nvPr/>
        </p:nvGraphicFramePr>
        <p:xfrm>
          <a:off x="5424055" y="942109"/>
          <a:ext cx="6555509" cy="57427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41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0E662D-4D84-47B5-BE41-DB37920E4A9B}"/>
              </a:ext>
            </a:extLst>
          </p:cNvPr>
          <p:cNvSpPr>
            <a:spLocks noGrp="1"/>
          </p:cNvSpPr>
          <p:nvPr>
            <p:ph type="title"/>
          </p:nvPr>
        </p:nvSpPr>
        <p:spPr/>
        <p:txBody>
          <a:bodyPr/>
          <a:lstStyle/>
          <a:p>
            <a:r>
              <a:rPr lang="fr-FR" dirty="0"/>
              <a:t>Engagement</a:t>
            </a:r>
          </a:p>
        </p:txBody>
      </p:sp>
      <p:pic>
        <p:nvPicPr>
          <p:cNvPr id="5" name="Espace réservé du contenu 4">
            <a:extLst>
              <a:ext uri="{FF2B5EF4-FFF2-40B4-BE49-F238E27FC236}">
                <a16:creationId xmlns:a16="http://schemas.microsoft.com/office/drawing/2014/main" id="{AA0DFCB3-59C2-4F4B-AF85-20D354D01531}"/>
              </a:ext>
            </a:extLst>
          </p:cNvPr>
          <p:cNvPicPr>
            <a:picLocks noGrp="1" noChangeAspect="1"/>
          </p:cNvPicPr>
          <p:nvPr>
            <p:ph idx="1"/>
          </p:nvPr>
        </p:nvPicPr>
        <p:blipFill rotWithShape="1">
          <a:blip r:embed="rId2"/>
          <a:srcRect l="41572" t="16248" r="30940" b="44713"/>
          <a:stretch/>
        </p:blipFill>
        <p:spPr>
          <a:xfrm>
            <a:off x="5715000" y="923433"/>
            <a:ext cx="6026728" cy="5705968"/>
          </a:xfrm>
        </p:spPr>
      </p:pic>
      <p:sp>
        <p:nvSpPr>
          <p:cNvPr id="7" name="ZoneTexte 6">
            <a:extLst>
              <a:ext uri="{FF2B5EF4-FFF2-40B4-BE49-F238E27FC236}">
                <a16:creationId xmlns:a16="http://schemas.microsoft.com/office/drawing/2014/main" id="{45ECA2AC-58D9-4B06-844A-972C2ED8828A}"/>
              </a:ext>
            </a:extLst>
          </p:cNvPr>
          <p:cNvSpPr txBox="1"/>
          <p:nvPr/>
        </p:nvSpPr>
        <p:spPr>
          <a:xfrm>
            <a:off x="1004456" y="3767079"/>
            <a:ext cx="4003963" cy="2862322"/>
          </a:xfrm>
          <a:prstGeom prst="rect">
            <a:avLst/>
          </a:prstGeom>
          <a:noFill/>
        </p:spPr>
        <p:txBody>
          <a:bodyPr wrap="square">
            <a:spAutoFit/>
          </a:bodyPr>
          <a:lstStyle/>
          <a:p>
            <a:endParaRPr lang="en-US" dirty="0"/>
          </a:p>
          <a:p>
            <a:endParaRPr lang="en-US" dirty="0">
              <a:effectLst/>
            </a:endParaRPr>
          </a:p>
          <a:p>
            <a:endParaRPr lang="en-US" dirty="0"/>
          </a:p>
          <a:p>
            <a:r>
              <a:rPr lang="en-US" dirty="0">
                <a:effectLst/>
              </a:rPr>
              <a:t>Wiggins, A., &amp; </a:t>
            </a:r>
            <a:r>
              <a:rPr lang="en-US" dirty="0" err="1">
                <a:effectLst/>
              </a:rPr>
              <a:t>Crowston</a:t>
            </a:r>
            <a:r>
              <a:rPr lang="en-US" dirty="0">
                <a:effectLst/>
              </a:rPr>
              <a:t>, K. (2011). From Conservation to Crowdsourcing : A Typology of Citizen Science. </a:t>
            </a:r>
            <a:r>
              <a:rPr lang="en-US" i="1" dirty="0">
                <a:effectLst/>
              </a:rPr>
              <a:t>2011 44th Hawaii International Conference on System Sciences</a:t>
            </a:r>
            <a:r>
              <a:rPr lang="en-US" dirty="0">
                <a:effectLst/>
              </a:rPr>
              <a:t>, 1‑10. </a:t>
            </a:r>
            <a:r>
              <a:rPr lang="en-US" dirty="0">
                <a:effectLst/>
                <a:hlinkClick r:id="rId3"/>
              </a:rPr>
              <a:t>https://doi.org/10.1109/HICSS.2011.207</a:t>
            </a:r>
            <a:endParaRPr lang="en-US" dirty="0">
              <a:effectLst/>
            </a:endParaRPr>
          </a:p>
        </p:txBody>
      </p:sp>
    </p:spTree>
    <p:extLst>
      <p:ext uri="{BB962C8B-B14F-4D97-AF65-F5344CB8AC3E}">
        <p14:creationId xmlns:p14="http://schemas.microsoft.com/office/powerpoint/2010/main" val="2638391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F47BC8-0133-4B26-8E9D-214B73C82966}"/>
              </a:ext>
            </a:extLst>
          </p:cNvPr>
          <p:cNvSpPr>
            <a:spLocks noGrp="1"/>
          </p:cNvSpPr>
          <p:nvPr>
            <p:ph type="title"/>
          </p:nvPr>
        </p:nvSpPr>
        <p:spPr>
          <a:xfrm>
            <a:off x="1025236" y="408709"/>
            <a:ext cx="3221182" cy="1485900"/>
          </a:xfrm>
        </p:spPr>
        <p:txBody>
          <a:bodyPr>
            <a:normAutofit fontScale="90000"/>
          </a:bodyPr>
          <a:lstStyle/>
          <a:p>
            <a:r>
              <a:rPr lang="fr-FR" dirty="0"/>
              <a:t>Echelle de la participation des publics</a:t>
            </a:r>
          </a:p>
        </p:txBody>
      </p:sp>
      <p:sp>
        <p:nvSpPr>
          <p:cNvPr id="3" name="Espace réservé du contenu 2">
            <a:extLst>
              <a:ext uri="{FF2B5EF4-FFF2-40B4-BE49-F238E27FC236}">
                <a16:creationId xmlns:a16="http://schemas.microsoft.com/office/drawing/2014/main" id="{BB4A4B0B-507F-403D-AFDA-7C7DB0B351C6}"/>
              </a:ext>
            </a:extLst>
          </p:cNvPr>
          <p:cNvSpPr>
            <a:spLocks noGrp="1"/>
          </p:cNvSpPr>
          <p:nvPr>
            <p:ph idx="1"/>
          </p:nvPr>
        </p:nvSpPr>
        <p:spPr>
          <a:xfrm>
            <a:off x="1302327" y="4814454"/>
            <a:ext cx="3117273" cy="1759527"/>
          </a:xfrm>
        </p:spPr>
        <p:txBody>
          <a:bodyPr/>
          <a:lstStyle/>
          <a:p>
            <a:pPr marL="0" indent="0">
              <a:buNone/>
            </a:pPr>
            <a:r>
              <a:rPr lang="en-US" dirty="0" err="1">
                <a:effectLst/>
              </a:rPr>
              <a:t>Arnstein</a:t>
            </a:r>
            <a:r>
              <a:rPr lang="en-US" dirty="0">
                <a:effectLst/>
              </a:rPr>
              <a:t>, S. R. (1969). A Ladder of Citizen Participation. </a:t>
            </a:r>
            <a:r>
              <a:rPr lang="en-US" i="1" dirty="0">
                <a:effectLst/>
              </a:rPr>
              <a:t>Journal of the American Institute of Planners</a:t>
            </a:r>
            <a:r>
              <a:rPr lang="en-US" dirty="0">
                <a:effectLst/>
              </a:rPr>
              <a:t>, </a:t>
            </a:r>
            <a:r>
              <a:rPr lang="en-US" i="1" dirty="0">
                <a:effectLst/>
              </a:rPr>
              <a:t>35</a:t>
            </a:r>
            <a:r>
              <a:rPr lang="en-US" dirty="0">
                <a:effectLst/>
              </a:rPr>
              <a:t>(4).</a:t>
            </a:r>
          </a:p>
          <a:p>
            <a:endParaRPr lang="fr-FR" dirty="0"/>
          </a:p>
          <a:p>
            <a:endParaRPr lang="fr-FR" dirty="0"/>
          </a:p>
        </p:txBody>
      </p:sp>
      <p:pic>
        <p:nvPicPr>
          <p:cNvPr id="5" name="Image 4">
            <a:extLst>
              <a:ext uri="{FF2B5EF4-FFF2-40B4-BE49-F238E27FC236}">
                <a16:creationId xmlns:a16="http://schemas.microsoft.com/office/drawing/2014/main" id="{8DEF12C9-2DA8-4E58-9798-DBF0CAA62A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3509" y="857051"/>
            <a:ext cx="7352966" cy="5716930"/>
          </a:xfrm>
          <a:prstGeom prst="rect">
            <a:avLst/>
          </a:prstGeom>
          <a:noFill/>
          <a:ln>
            <a:noFill/>
          </a:ln>
        </p:spPr>
      </p:pic>
    </p:spTree>
    <p:extLst>
      <p:ext uri="{BB962C8B-B14F-4D97-AF65-F5344CB8AC3E}">
        <p14:creationId xmlns:p14="http://schemas.microsoft.com/office/powerpoint/2010/main" val="3660274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834596-B318-4A33-9351-1239FA41285A}"/>
              </a:ext>
            </a:extLst>
          </p:cNvPr>
          <p:cNvSpPr>
            <a:spLocks noGrp="1"/>
          </p:cNvSpPr>
          <p:nvPr>
            <p:ph type="title"/>
          </p:nvPr>
        </p:nvSpPr>
        <p:spPr>
          <a:xfrm>
            <a:off x="1059873" y="207819"/>
            <a:ext cx="4114800" cy="1485900"/>
          </a:xfrm>
        </p:spPr>
        <p:txBody>
          <a:bodyPr>
            <a:normAutofit fontScale="90000"/>
          </a:bodyPr>
          <a:lstStyle/>
          <a:p>
            <a:r>
              <a:rPr lang="fr-FR" dirty="0"/>
              <a:t>Echelle de la participation des publics dans les projets de CS</a:t>
            </a:r>
          </a:p>
        </p:txBody>
      </p:sp>
      <p:sp>
        <p:nvSpPr>
          <p:cNvPr id="3" name="Espace réservé du contenu 2">
            <a:extLst>
              <a:ext uri="{FF2B5EF4-FFF2-40B4-BE49-F238E27FC236}">
                <a16:creationId xmlns:a16="http://schemas.microsoft.com/office/drawing/2014/main" id="{897D02A4-9462-4DDD-AFE9-0ED4DE3D32E8}"/>
              </a:ext>
            </a:extLst>
          </p:cNvPr>
          <p:cNvSpPr>
            <a:spLocks noGrp="1"/>
          </p:cNvSpPr>
          <p:nvPr>
            <p:ph idx="1"/>
          </p:nvPr>
        </p:nvSpPr>
        <p:spPr>
          <a:xfrm>
            <a:off x="997527" y="3941618"/>
            <a:ext cx="3304309" cy="2653146"/>
          </a:xfrm>
        </p:spPr>
        <p:txBody>
          <a:bodyPr>
            <a:normAutofit fontScale="92500" lnSpcReduction="20000"/>
          </a:bodyPr>
          <a:lstStyle/>
          <a:p>
            <a:pPr marL="0" indent="0" algn="just">
              <a:buNone/>
            </a:pPr>
            <a:r>
              <a:rPr lang="fr-FR" b="0" i="0" dirty="0">
                <a:solidFill>
                  <a:srgbClr val="4D4D4D"/>
                </a:solidFill>
                <a:effectLst/>
                <a:latin typeface="Open sans" panose="020B0606030504020204" pitchFamily="34" charset="0"/>
              </a:rPr>
              <a:t>(Note) </a:t>
            </a:r>
            <a:r>
              <a:rPr lang="fr-FR" b="0" i="0" dirty="0" err="1">
                <a:solidFill>
                  <a:srgbClr val="4D4D4D"/>
                </a:solidFill>
                <a:effectLst/>
                <a:latin typeface="Open sans" panose="020B0606030504020204" pitchFamily="34" charset="0"/>
              </a:rPr>
              <a:t>Extreme</a:t>
            </a:r>
            <a:r>
              <a:rPr lang="fr-FR" b="0" i="0" dirty="0">
                <a:solidFill>
                  <a:srgbClr val="4D4D4D"/>
                </a:solidFill>
                <a:effectLst/>
                <a:latin typeface="Open sans" panose="020B0606030504020204" pitchFamily="34" charset="0"/>
              </a:rPr>
              <a:t> science</a:t>
            </a:r>
          </a:p>
          <a:p>
            <a:pPr marL="0" indent="0" algn="just">
              <a:buNone/>
            </a:pPr>
            <a:r>
              <a:rPr lang="fr-FR" dirty="0">
                <a:solidFill>
                  <a:srgbClr val="4D4D4D"/>
                </a:solidFill>
                <a:latin typeface="Open sans" panose="020B0606030504020204" pitchFamily="34" charset="0"/>
              </a:rPr>
              <a:t>= science collaborative</a:t>
            </a:r>
          </a:p>
          <a:p>
            <a:pPr marL="0" indent="0" algn="just">
              <a:buNone/>
            </a:pPr>
            <a:r>
              <a:rPr lang="fr-FR" b="0" i="0" dirty="0">
                <a:solidFill>
                  <a:srgbClr val="4D4D4D"/>
                </a:solidFill>
                <a:effectLst/>
                <a:latin typeface="Open sans" panose="020B0606030504020204" pitchFamily="34" charset="0"/>
              </a:rPr>
              <a:t>= </a:t>
            </a:r>
            <a:r>
              <a:rPr lang="fr-FR" b="0" i="0" dirty="0" err="1">
                <a:solidFill>
                  <a:srgbClr val="4D4D4D"/>
                </a:solidFill>
                <a:effectLst/>
                <a:latin typeface="Open sans" panose="020B0606030504020204" pitchFamily="34" charset="0"/>
              </a:rPr>
              <a:t>community</a:t>
            </a:r>
            <a:r>
              <a:rPr lang="fr-FR" b="0" i="0" dirty="0">
                <a:solidFill>
                  <a:srgbClr val="4D4D4D"/>
                </a:solidFill>
                <a:effectLst/>
                <a:latin typeface="Open sans" panose="020B0606030504020204" pitchFamily="34" charset="0"/>
              </a:rPr>
              <a:t> science</a:t>
            </a:r>
          </a:p>
          <a:p>
            <a:pPr marL="0" indent="0" algn="l">
              <a:buNone/>
            </a:pPr>
            <a:r>
              <a:rPr lang="fr-FR" sz="1400" dirty="0">
                <a:solidFill>
                  <a:srgbClr val="4D4D4D"/>
                </a:solidFill>
                <a:latin typeface="Open sans" panose="020B0606030504020204" pitchFamily="34" charset="0"/>
              </a:rPr>
              <a:t>Source : </a:t>
            </a:r>
            <a:r>
              <a:rPr lang="fr-FR" sz="1400" b="0" i="0" dirty="0" err="1">
                <a:solidFill>
                  <a:srgbClr val="4D4D4D"/>
                </a:solidFill>
                <a:effectLst/>
                <a:latin typeface="Open sans" panose="020B0606030504020204" pitchFamily="34" charset="0"/>
              </a:rPr>
              <a:t>Severo</a:t>
            </a:r>
            <a:r>
              <a:rPr lang="fr-FR" sz="1400" b="0" i="0" dirty="0">
                <a:solidFill>
                  <a:srgbClr val="4D4D4D"/>
                </a:solidFill>
                <a:effectLst/>
                <a:latin typeface="Open sans" panose="020B0606030504020204" pitchFamily="34" charset="0"/>
              </a:rPr>
              <a:t> Marta, « Sciences et recherches participatives » </a:t>
            </a:r>
            <a:r>
              <a:rPr lang="fr-FR" sz="1400" b="0" i="1" dirty="0" err="1">
                <a:solidFill>
                  <a:srgbClr val="4D4D4D"/>
                </a:solidFill>
                <a:effectLst/>
                <a:latin typeface="Open sans" panose="020B0606030504020204" pitchFamily="34" charset="0"/>
              </a:rPr>
              <a:t>Publictionnaire</a:t>
            </a:r>
            <a:r>
              <a:rPr lang="fr-FR" sz="1400" b="0" i="1" dirty="0">
                <a:solidFill>
                  <a:srgbClr val="4D4D4D"/>
                </a:solidFill>
                <a:effectLst/>
                <a:latin typeface="Open sans" panose="020B0606030504020204" pitchFamily="34" charset="0"/>
              </a:rPr>
              <a:t>. Dictionnaire encyclopédique et critique des publics</a:t>
            </a:r>
            <a:r>
              <a:rPr lang="fr-FR" sz="1400" b="0" i="0" dirty="0">
                <a:solidFill>
                  <a:srgbClr val="4D4D4D"/>
                </a:solidFill>
                <a:effectLst/>
                <a:latin typeface="Open sans" panose="020B0606030504020204" pitchFamily="34" charset="0"/>
              </a:rPr>
              <a:t>. Mis en ligne le 05 mars 2021. Dernière modification le 02 juin 2021. Accès : </a:t>
            </a:r>
            <a:r>
              <a:rPr lang="fr-FR" sz="1400" b="0" i="0" dirty="0">
                <a:solidFill>
                  <a:srgbClr val="4D4D4D"/>
                </a:solidFill>
                <a:effectLst/>
                <a:latin typeface="Open sans" panose="020B0606030504020204" pitchFamily="34" charset="0"/>
                <a:hlinkClick r:id="rId2"/>
              </a:rPr>
              <a:t>http://publictionnaire.huma-num.fr/notice/sciences-et-recherches-participatives</a:t>
            </a:r>
            <a:endParaRPr lang="fr-FR" sz="1400" b="0" i="0" dirty="0">
              <a:solidFill>
                <a:srgbClr val="4D4D4D"/>
              </a:solidFill>
              <a:effectLst/>
              <a:latin typeface="Open sans" panose="020B0606030504020204" pitchFamily="34" charset="0"/>
            </a:endParaRPr>
          </a:p>
          <a:p>
            <a:pPr marL="0" indent="0" algn="l">
              <a:buNone/>
            </a:pPr>
            <a:endParaRPr lang="fr-FR" b="0" i="0" dirty="0">
              <a:solidFill>
                <a:srgbClr val="4D4D4D"/>
              </a:solidFill>
              <a:effectLst/>
              <a:latin typeface="Open sans" panose="020B0606030504020204" pitchFamily="34" charset="0"/>
            </a:endParaRPr>
          </a:p>
          <a:p>
            <a:endParaRPr lang="fr-FR" dirty="0"/>
          </a:p>
        </p:txBody>
      </p:sp>
      <p:pic>
        <p:nvPicPr>
          <p:cNvPr id="5" name="Image 4">
            <a:extLst>
              <a:ext uri="{FF2B5EF4-FFF2-40B4-BE49-F238E27FC236}">
                <a16:creationId xmlns:a16="http://schemas.microsoft.com/office/drawing/2014/main" id="{B6218E0F-8C32-4AA8-916E-4887602DAE4D}"/>
              </a:ext>
            </a:extLst>
          </p:cNvPr>
          <p:cNvPicPr>
            <a:picLocks noChangeAspect="1"/>
          </p:cNvPicPr>
          <p:nvPr/>
        </p:nvPicPr>
        <p:blipFill rotWithShape="1">
          <a:blip r:embed="rId3"/>
          <a:srcRect l="44882" t="31667" r="12626" b="23030"/>
          <a:stretch/>
        </p:blipFill>
        <p:spPr>
          <a:xfrm>
            <a:off x="4883727" y="1060042"/>
            <a:ext cx="7218218" cy="5130539"/>
          </a:xfrm>
          <a:prstGeom prst="rect">
            <a:avLst/>
          </a:prstGeom>
        </p:spPr>
      </p:pic>
      <p:sp>
        <p:nvSpPr>
          <p:cNvPr id="7" name="ZoneTexte 6">
            <a:extLst>
              <a:ext uri="{FF2B5EF4-FFF2-40B4-BE49-F238E27FC236}">
                <a16:creationId xmlns:a16="http://schemas.microsoft.com/office/drawing/2014/main" id="{9847F46E-0CA7-4EF6-8A45-20D77877FBB1}"/>
              </a:ext>
            </a:extLst>
          </p:cNvPr>
          <p:cNvSpPr txBox="1"/>
          <p:nvPr/>
        </p:nvSpPr>
        <p:spPr>
          <a:xfrm>
            <a:off x="6096000" y="6216272"/>
            <a:ext cx="6096000" cy="600164"/>
          </a:xfrm>
          <a:prstGeom prst="rect">
            <a:avLst/>
          </a:prstGeom>
          <a:noFill/>
        </p:spPr>
        <p:txBody>
          <a:bodyPr wrap="square">
            <a:spAutoFit/>
          </a:bodyPr>
          <a:lstStyle/>
          <a:p>
            <a:pPr marL="0" indent="0" algn="r">
              <a:buNone/>
            </a:pPr>
            <a:r>
              <a:rPr lang="fr-FR" sz="1100" dirty="0"/>
              <a:t>Tableau dans </a:t>
            </a:r>
            <a:r>
              <a:rPr lang="fr-FR" sz="1100" dirty="0" err="1">
                <a:effectLst/>
              </a:rPr>
              <a:t>Haklay</a:t>
            </a:r>
            <a:r>
              <a:rPr lang="fr-FR" sz="1100" dirty="0">
                <a:effectLst/>
              </a:rPr>
              <a:t>, M. (2018). </a:t>
            </a:r>
            <a:r>
              <a:rPr lang="fr-FR" sz="1100" dirty="0" err="1">
                <a:effectLst/>
              </a:rPr>
              <a:t>Participatory</a:t>
            </a:r>
            <a:r>
              <a:rPr lang="fr-FR" sz="1100" dirty="0">
                <a:effectLst/>
              </a:rPr>
              <a:t> </a:t>
            </a:r>
            <a:r>
              <a:rPr lang="fr-FR" sz="1100" dirty="0" err="1">
                <a:effectLst/>
              </a:rPr>
              <a:t>citizen</a:t>
            </a:r>
            <a:r>
              <a:rPr lang="fr-FR" sz="1100" dirty="0">
                <a:effectLst/>
              </a:rPr>
              <a:t> science. In M. </a:t>
            </a:r>
            <a:r>
              <a:rPr lang="fr-FR" sz="1100" dirty="0" err="1">
                <a:effectLst/>
              </a:rPr>
              <a:t>Haklay</a:t>
            </a:r>
            <a:r>
              <a:rPr lang="fr-FR" sz="1100" dirty="0">
                <a:effectLst/>
              </a:rPr>
              <a:t>, S. Hecker, A. </a:t>
            </a:r>
            <a:r>
              <a:rPr lang="fr-FR" sz="1100" dirty="0" err="1">
                <a:effectLst/>
              </a:rPr>
              <a:t>Bowser</a:t>
            </a:r>
            <a:r>
              <a:rPr lang="fr-FR" sz="1100" dirty="0">
                <a:effectLst/>
              </a:rPr>
              <a:t>, Z. </a:t>
            </a:r>
            <a:r>
              <a:rPr lang="fr-FR" sz="1100" dirty="0" err="1">
                <a:effectLst/>
              </a:rPr>
              <a:t>Makuch</a:t>
            </a:r>
            <a:r>
              <a:rPr lang="fr-FR" sz="1100" dirty="0">
                <a:effectLst/>
              </a:rPr>
              <a:t>, J. Vogel, &amp; A. Bonn (</a:t>
            </a:r>
            <a:r>
              <a:rPr lang="fr-FR" sz="1100" dirty="0" err="1">
                <a:effectLst/>
              </a:rPr>
              <a:t>Éds</a:t>
            </a:r>
            <a:r>
              <a:rPr lang="fr-FR" sz="1100" dirty="0">
                <a:effectLst/>
              </a:rPr>
              <a:t>.), </a:t>
            </a:r>
            <a:r>
              <a:rPr lang="fr-FR" sz="1100" i="1" dirty="0">
                <a:effectLst/>
              </a:rPr>
              <a:t>Citizen Science</a:t>
            </a:r>
            <a:r>
              <a:rPr lang="fr-FR" sz="1100" dirty="0">
                <a:effectLst/>
              </a:rPr>
              <a:t> (p. 52‑62). UCL </a:t>
            </a:r>
            <a:r>
              <a:rPr lang="fr-FR" sz="1100" dirty="0" err="1">
                <a:effectLst/>
              </a:rPr>
              <a:t>Press</a:t>
            </a:r>
            <a:r>
              <a:rPr lang="fr-FR" sz="1100" dirty="0">
                <a:effectLst/>
              </a:rPr>
              <a:t>. </a:t>
            </a:r>
            <a:r>
              <a:rPr lang="fr-FR" sz="1100" dirty="0">
                <a:effectLst/>
                <a:hlinkClick r:id="rId4"/>
              </a:rPr>
              <a:t>https://www.jstor.org/stable/j.ctv550cf2.11</a:t>
            </a:r>
            <a:endParaRPr lang="fr-FR" sz="1100" dirty="0">
              <a:effectLst/>
            </a:endParaRPr>
          </a:p>
        </p:txBody>
      </p:sp>
    </p:spTree>
    <p:extLst>
      <p:ext uri="{BB962C8B-B14F-4D97-AF65-F5344CB8AC3E}">
        <p14:creationId xmlns:p14="http://schemas.microsoft.com/office/powerpoint/2010/main" val="5909971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DCC6BA-86A3-413E-B148-EFF149B39EAF}"/>
              </a:ext>
            </a:extLst>
          </p:cNvPr>
          <p:cNvSpPr>
            <a:spLocks noGrp="1"/>
          </p:cNvSpPr>
          <p:nvPr>
            <p:ph type="title"/>
          </p:nvPr>
        </p:nvSpPr>
        <p:spPr/>
        <p:txBody>
          <a:bodyPr/>
          <a:lstStyle/>
          <a:p>
            <a:r>
              <a:rPr lang="fr-FR" dirty="0"/>
              <a:t>Des protocoles</a:t>
            </a:r>
          </a:p>
        </p:txBody>
      </p:sp>
      <p:sp>
        <p:nvSpPr>
          <p:cNvPr id="3" name="Espace réservé du contenu 2">
            <a:extLst>
              <a:ext uri="{FF2B5EF4-FFF2-40B4-BE49-F238E27FC236}">
                <a16:creationId xmlns:a16="http://schemas.microsoft.com/office/drawing/2014/main" id="{C9649E05-7ECD-4840-835A-1DF15B89F1FE}"/>
              </a:ext>
            </a:extLst>
          </p:cNvPr>
          <p:cNvSpPr>
            <a:spLocks noGrp="1"/>
          </p:cNvSpPr>
          <p:nvPr>
            <p:ph idx="1"/>
          </p:nvPr>
        </p:nvSpPr>
        <p:spPr>
          <a:xfrm>
            <a:off x="1295401" y="5013754"/>
            <a:ext cx="2819400" cy="1427018"/>
          </a:xfrm>
        </p:spPr>
        <p:txBody>
          <a:bodyPr>
            <a:normAutofit lnSpcReduction="10000"/>
          </a:bodyPr>
          <a:lstStyle/>
          <a:p>
            <a:pPr marL="0" indent="0">
              <a:buNone/>
            </a:pPr>
            <a:r>
              <a:rPr lang="fr-FR" dirty="0">
                <a:hlinkClick r:id="rId2"/>
              </a:rPr>
              <a:t>https://observatoire-littoral-morbihan.fr/wp-content/uploads/2021/07/Protocole-OCLM-Gavres-Vfinale.pdf</a:t>
            </a:r>
            <a:endParaRPr lang="fr-FR" dirty="0"/>
          </a:p>
          <a:p>
            <a:endParaRPr lang="fr-FR" dirty="0"/>
          </a:p>
        </p:txBody>
      </p:sp>
      <p:pic>
        <p:nvPicPr>
          <p:cNvPr id="5" name="Image 4">
            <a:extLst>
              <a:ext uri="{FF2B5EF4-FFF2-40B4-BE49-F238E27FC236}">
                <a16:creationId xmlns:a16="http://schemas.microsoft.com/office/drawing/2014/main" id="{3D8FAA73-B781-4F8C-868B-2B143E44213E}"/>
              </a:ext>
            </a:extLst>
          </p:cNvPr>
          <p:cNvPicPr>
            <a:picLocks noChangeAspect="1"/>
          </p:cNvPicPr>
          <p:nvPr/>
        </p:nvPicPr>
        <p:blipFill rotWithShape="1">
          <a:blip r:embed="rId3"/>
          <a:srcRect l="21473" t="26770" r="22713" b="23514"/>
          <a:stretch/>
        </p:blipFill>
        <p:spPr>
          <a:xfrm>
            <a:off x="4585856" y="2094529"/>
            <a:ext cx="7251726" cy="4306272"/>
          </a:xfrm>
          <a:prstGeom prst="rect">
            <a:avLst/>
          </a:prstGeom>
        </p:spPr>
      </p:pic>
      <p:sp>
        <p:nvSpPr>
          <p:cNvPr id="7" name="ZoneTexte 6">
            <a:extLst>
              <a:ext uri="{FF2B5EF4-FFF2-40B4-BE49-F238E27FC236}">
                <a16:creationId xmlns:a16="http://schemas.microsoft.com/office/drawing/2014/main" id="{D35633D6-3B4A-4439-BD8F-4588A7530C2E}"/>
              </a:ext>
            </a:extLst>
          </p:cNvPr>
          <p:cNvSpPr txBox="1"/>
          <p:nvPr/>
        </p:nvSpPr>
        <p:spPr>
          <a:xfrm>
            <a:off x="5982586" y="6440772"/>
            <a:ext cx="6096000" cy="246221"/>
          </a:xfrm>
          <a:prstGeom prst="rect">
            <a:avLst/>
          </a:prstGeom>
          <a:noFill/>
        </p:spPr>
        <p:txBody>
          <a:bodyPr wrap="square">
            <a:spAutoFit/>
          </a:bodyPr>
          <a:lstStyle/>
          <a:p>
            <a:r>
              <a:rPr lang="fr-FR" sz="1000" dirty="0">
                <a:hlinkClick r:id="rId2"/>
              </a:rPr>
              <a:t>https://observatoire-littoral-morbihan.fr/wp-content/uploads/2021/07/Protocole-OCLM-Gavres-Vfinale.pdf</a:t>
            </a:r>
            <a:endParaRPr lang="fr-FR" sz="1000" dirty="0"/>
          </a:p>
        </p:txBody>
      </p:sp>
    </p:spTree>
    <p:extLst>
      <p:ext uri="{BB962C8B-B14F-4D97-AF65-F5344CB8AC3E}">
        <p14:creationId xmlns:p14="http://schemas.microsoft.com/office/powerpoint/2010/main" val="211439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A446EF-A732-4B09-AC23-78C7FF27377C}"/>
              </a:ext>
            </a:extLst>
          </p:cNvPr>
          <p:cNvSpPr>
            <a:spLocks noGrp="1"/>
          </p:cNvSpPr>
          <p:nvPr>
            <p:ph type="title"/>
          </p:nvPr>
        </p:nvSpPr>
        <p:spPr/>
        <p:txBody>
          <a:bodyPr/>
          <a:lstStyle/>
          <a:p>
            <a:r>
              <a:rPr lang="fr-FR" dirty="0"/>
              <a:t>Des protocoles</a:t>
            </a:r>
          </a:p>
        </p:txBody>
      </p:sp>
      <p:sp>
        <p:nvSpPr>
          <p:cNvPr id="3" name="Espace réservé du contenu 2">
            <a:extLst>
              <a:ext uri="{FF2B5EF4-FFF2-40B4-BE49-F238E27FC236}">
                <a16:creationId xmlns:a16="http://schemas.microsoft.com/office/drawing/2014/main" id="{EA592B60-2184-428A-814F-45592EBB8762}"/>
              </a:ext>
            </a:extLst>
          </p:cNvPr>
          <p:cNvSpPr>
            <a:spLocks noGrp="1"/>
          </p:cNvSpPr>
          <p:nvPr>
            <p:ph idx="1"/>
          </p:nvPr>
        </p:nvSpPr>
        <p:spPr>
          <a:xfrm>
            <a:off x="1371600" y="4603176"/>
            <a:ext cx="2486891" cy="1894608"/>
          </a:xfrm>
        </p:spPr>
        <p:txBody>
          <a:bodyPr>
            <a:normAutofit/>
          </a:bodyPr>
          <a:lstStyle/>
          <a:p>
            <a:pPr marL="0" indent="0">
              <a:buNone/>
            </a:pPr>
            <a:r>
              <a:rPr lang="fr-FR" dirty="0">
                <a:hlinkClick r:id="rId2"/>
              </a:rPr>
              <a:t>https://www.cnrs.fr/fr/cnrsinfo/derriere-le-blob-la-recherche-une-experience-de-science-participative-du-cnrs</a:t>
            </a:r>
            <a:endParaRPr lang="fr-FR" dirty="0"/>
          </a:p>
          <a:p>
            <a:endParaRPr lang="fr-FR" dirty="0"/>
          </a:p>
          <a:p>
            <a:endParaRPr lang="fr-FR" dirty="0"/>
          </a:p>
        </p:txBody>
      </p:sp>
      <p:pic>
        <p:nvPicPr>
          <p:cNvPr id="5" name="Image 4">
            <a:extLst>
              <a:ext uri="{FF2B5EF4-FFF2-40B4-BE49-F238E27FC236}">
                <a16:creationId xmlns:a16="http://schemas.microsoft.com/office/drawing/2014/main" id="{5D2CB920-301A-4FF6-948C-2370E51E7121}"/>
              </a:ext>
            </a:extLst>
          </p:cNvPr>
          <p:cNvPicPr>
            <a:picLocks noChangeAspect="1"/>
          </p:cNvPicPr>
          <p:nvPr/>
        </p:nvPicPr>
        <p:blipFill rotWithShape="1">
          <a:blip r:embed="rId3"/>
          <a:srcRect l="4072" t="11110" r="15793" b="13636"/>
          <a:stretch/>
        </p:blipFill>
        <p:spPr>
          <a:xfrm>
            <a:off x="4596731" y="1929246"/>
            <a:ext cx="7297396" cy="4568538"/>
          </a:xfrm>
          <a:prstGeom prst="rect">
            <a:avLst/>
          </a:prstGeom>
        </p:spPr>
      </p:pic>
    </p:spTree>
    <p:extLst>
      <p:ext uri="{BB962C8B-B14F-4D97-AF65-F5344CB8AC3E}">
        <p14:creationId xmlns:p14="http://schemas.microsoft.com/office/powerpoint/2010/main" val="172971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1C7BF1-5A9E-4216-86D4-333AAFBC39CA}"/>
              </a:ext>
            </a:extLst>
          </p:cNvPr>
          <p:cNvSpPr>
            <a:spLocks noGrp="1"/>
          </p:cNvSpPr>
          <p:nvPr>
            <p:ph type="title"/>
          </p:nvPr>
        </p:nvSpPr>
        <p:spPr>
          <a:xfrm>
            <a:off x="917944" y="252795"/>
            <a:ext cx="9601200" cy="1485900"/>
          </a:xfrm>
        </p:spPr>
        <p:txBody>
          <a:bodyPr/>
          <a:lstStyle/>
          <a:p>
            <a:r>
              <a:rPr lang="fr-FR" dirty="0"/>
              <a:t>Exemple</a:t>
            </a:r>
            <a:br>
              <a:rPr lang="fr-FR" dirty="0"/>
            </a:br>
            <a:r>
              <a:rPr lang="fr-FR" dirty="0"/>
              <a:t>Engagement et actions</a:t>
            </a:r>
          </a:p>
        </p:txBody>
      </p:sp>
      <p:pic>
        <p:nvPicPr>
          <p:cNvPr id="5" name="Espace réservé du contenu 4">
            <a:extLst>
              <a:ext uri="{FF2B5EF4-FFF2-40B4-BE49-F238E27FC236}">
                <a16:creationId xmlns:a16="http://schemas.microsoft.com/office/drawing/2014/main" id="{87ACC59F-C289-44A5-8190-0ED77711DD3A}"/>
              </a:ext>
            </a:extLst>
          </p:cNvPr>
          <p:cNvPicPr>
            <a:picLocks noGrp="1" noChangeAspect="1"/>
          </p:cNvPicPr>
          <p:nvPr>
            <p:ph idx="1"/>
          </p:nvPr>
        </p:nvPicPr>
        <p:blipFill rotWithShape="1">
          <a:blip r:embed="rId2"/>
          <a:srcRect l="15284" t="24602" r="16430" b="17091"/>
          <a:stretch/>
        </p:blipFill>
        <p:spPr>
          <a:xfrm>
            <a:off x="864512" y="1905000"/>
            <a:ext cx="8494234" cy="4835237"/>
          </a:xfrm>
        </p:spPr>
      </p:pic>
      <p:sp>
        <p:nvSpPr>
          <p:cNvPr id="6" name="Espace réservé du contenu 2">
            <a:extLst>
              <a:ext uri="{FF2B5EF4-FFF2-40B4-BE49-F238E27FC236}">
                <a16:creationId xmlns:a16="http://schemas.microsoft.com/office/drawing/2014/main" id="{415EBEED-3B08-493A-8B89-5D7DE58A52A0}"/>
              </a:ext>
            </a:extLst>
          </p:cNvPr>
          <p:cNvSpPr txBox="1">
            <a:spLocks/>
          </p:cNvSpPr>
          <p:nvPr/>
        </p:nvSpPr>
        <p:spPr>
          <a:xfrm>
            <a:off x="8160327" y="185815"/>
            <a:ext cx="3927764" cy="1386575"/>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dirty="0"/>
              <a:t>Pour chaque protocole, plusieurs actions possibles et donc plusieurs niveaux d’engagement possibles</a:t>
            </a:r>
          </a:p>
          <a:p>
            <a:endParaRPr lang="fr-FR" dirty="0"/>
          </a:p>
          <a:p>
            <a:endParaRPr lang="fr-FR" dirty="0"/>
          </a:p>
          <a:p>
            <a:endParaRPr lang="fr-FR" dirty="0"/>
          </a:p>
        </p:txBody>
      </p:sp>
      <p:sp>
        <p:nvSpPr>
          <p:cNvPr id="7" name="Espace réservé du contenu 2">
            <a:extLst>
              <a:ext uri="{FF2B5EF4-FFF2-40B4-BE49-F238E27FC236}">
                <a16:creationId xmlns:a16="http://schemas.microsoft.com/office/drawing/2014/main" id="{A1436331-085E-495A-9D0F-99DFDE0C9ACE}"/>
              </a:ext>
            </a:extLst>
          </p:cNvPr>
          <p:cNvSpPr txBox="1">
            <a:spLocks/>
          </p:cNvSpPr>
          <p:nvPr/>
        </p:nvSpPr>
        <p:spPr>
          <a:xfrm>
            <a:off x="9358746" y="5785595"/>
            <a:ext cx="2459182" cy="886590"/>
          </a:xfrm>
          <a:prstGeom prst="rect">
            <a:avLst/>
          </a:prstGeom>
        </p:spPr>
        <p:txBody>
          <a:bodyPr vert="horz" lIns="91440" tIns="45720" rIns="91440" bIns="45720" rtlCol="0">
            <a:normAutofit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dirty="0"/>
              <a:t>Image du contrat pour les participants au projet INCREASE</a:t>
            </a:r>
          </a:p>
          <a:p>
            <a:endParaRPr lang="fr-FR" dirty="0"/>
          </a:p>
          <a:p>
            <a:endParaRPr lang="fr-FR" dirty="0"/>
          </a:p>
          <a:p>
            <a:endParaRPr lang="fr-FR" dirty="0"/>
          </a:p>
        </p:txBody>
      </p:sp>
    </p:spTree>
    <p:extLst>
      <p:ext uri="{BB962C8B-B14F-4D97-AF65-F5344CB8AC3E}">
        <p14:creationId xmlns:p14="http://schemas.microsoft.com/office/powerpoint/2010/main" val="3417468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a:xfrm>
            <a:off x="1350169" y="402565"/>
            <a:ext cx="9886950" cy="1485900"/>
          </a:xfrm>
        </p:spPr>
        <p:txBody>
          <a:bodyPr/>
          <a:lstStyle/>
          <a:p>
            <a:r>
              <a:rPr lang="fr-FR" dirty="0"/>
              <a:t>Ce qu’elles sont ? Beaucoup de choses !</a:t>
            </a:r>
          </a:p>
        </p:txBody>
      </p:sp>
      <p:sp>
        <p:nvSpPr>
          <p:cNvPr id="4" name="Espace réservé du contenu 2">
            <a:extLst>
              <a:ext uri="{FF2B5EF4-FFF2-40B4-BE49-F238E27FC236}">
                <a16:creationId xmlns:a16="http://schemas.microsoft.com/office/drawing/2014/main" id="{5ECFF1CD-92D5-6808-3608-6F4A29FBB233}"/>
              </a:ext>
            </a:extLst>
          </p:cNvPr>
          <p:cNvSpPr txBox="1">
            <a:spLocks/>
          </p:cNvSpPr>
          <p:nvPr/>
        </p:nvSpPr>
        <p:spPr>
          <a:xfrm>
            <a:off x="5632274" y="3042346"/>
            <a:ext cx="3165189" cy="1485900"/>
          </a:xfrm>
          <a:prstGeom prst="rect">
            <a:avLst/>
          </a:prstGeom>
          <a:ln w="38100">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sz="1900" b="1" dirty="0"/>
              <a:t>Citoyen</a:t>
            </a:r>
          </a:p>
          <a:p>
            <a:pPr marL="0" indent="0">
              <a:buFont typeface="Franklin Gothic Book" panose="020B0503020102020204" pitchFamily="34" charset="0"/>
              <a:buNone/>
            </a:pPr>
            <a:endParaRPr lang="fr-FR" sz="1900" b="1" dirty="0"/>
          </a:p>
          <a:p>
            <a:pPr>
              <a:spcBef>
                <a:spcPts val="0"/>
              </a:spcBef>
            </a:pPr>
            <a:r>
              <a:rPr lang="fr-FR" sz="1900" dirty="0"/>
              <a:t>Citizen Science</a:t>
            </a:r>
          </a:p>
          <a:p>
            <a:pPr>
              <a:spcBef>
                <a:spcPts val="0"/>
              </a:spcBef>
            </a:pPr>
            <a:r>
              <a:rPr lang="fr-FR" sz="1900" dirty="0"/>
              <a:t>Civic Science</a:t>
            </a:r>
          </a:p>
        </p:txBody>
      </p:sp>
      <p:sp>
        <p:nvSpPr>
          <p:cNvPr id="7" name="Espace réservé du contenu 2">
            <a:extLst>
              <a:ext uri="{FF2B5EF4-FFF2-40B4-BE49-F238E27FC236}">
                <a16:creationId xmlns:a16="http://schemas.microsoft.com/office/drawing/2014/main" id="{B1143B5E-36DF-0930-84EA-FF57F573ABC7}"/>
              </a:ext>
            </a:extLst>
          </p:cNvPr>
          <p:cNvSpPr txBox="1">
            <a:spLocks/>
          </p:cNvSpPr>
          <p:nvPr/>
        </p:nvSpPr>
        <p:spPr>
          <a:xfrm>
            <a:off x="1830675" y="1965708"/>
            <a:ext cx="3297350" cy="2254464"/>
          </a:xfrm>
          <a:prstGeom prst="rect">
            <a:avLst/>
          </a:prstGeom>
          <a:ln w="38100">
            <a:solidFill>
              <a:schemeClr val="accent1"/>
            </a:solidFill>
          </a:ln>
        </p:spPr>
        <p:txBody>
          <a:bodyPr vert="horz" lIns="91440" tIns="45720" rIns="91440" bIns="45720" rtlCol="0">
            <a:normAutofit fontScale="92500" lnSpcReduction="2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sz="1900" b="1" dirty="0"/>
              <a:t>Participation</a:t>
            </a:r>
          </a:p>
          <a:p>
            <a:pPr marL="0" indent="0">
              <a:buFont typeface="Franklin Gothic Book" panose="020B0503020102020204" pitchFamily="34" charset="0"/>
              <a:buNone/>
            </a:pPr>
            <a:endParaRPr lang="fr-FR" sz="1900" b="1" dirty="0"/>
          </a:p>
          <a:p>
            <a:pPr>
              <a:spcBef>
                <a:spcPts val="0"/>
              </a:spcBef>
            </a:pPr>
            <a:r>
              <a:rPr lang="fr-FR" sz="1900" dirty="0" err="1"/>
              <a:t>Participatory</a:t>
            </a:r>
            <a:r>
              <a:rPr lang="fr-FR" sz="1900" dirty="0"/>
              <a:t> Science</a:t>
            </a:r>
          </a:p>
          <a:p>
            <a:pPr>
              <a:spcBef>
                <a:spcPts val="0"/>
              </a:spcBef>
            </a:pPr>
            <a:r>
              <a:rPr lang="fr-FR" sz="1900" dirty="0" err="1"/>
              <a:t>Participatory</a:t>
            </a:r>
            <a:r>
              <a:rPr lang="fr-FR" sz="1900" dirty="0"/>
              <a:t> </a:t>
            </a:r>
            <a:r>
              <a:rPr lang="fr-FR" sz="1900" dirty="0" err="1"/>
              <a:t>Research</a:t>
            </a:r>
            <a:endParaRPr lang="fr-FR" sz="1900" dirty="0"/>
          </a:p>
          <a:p>
            <a:pPr>
              <a:spcBef>
                <a:spcPts val="0"/>
              </a:spcBef>
            </a:pPr>
            <a:r>
              <a:rPr lang="fr-FR" sz="1900" dirty="0"/>
              <a:t>Community Action </a:t>
            </a:r>
            <a:r>
              <a:rPr lang="fr-FR" sz="1900" dirty="0" err="1"/>
              <a:t>Participatory</a:t>
            </a:r>
            <a:r>
              <a:rPr lang="fr-FR" sz="1900" dirty="0"/>
              <a:t> </a:t>
            </a:r>
            <a:r>
              <a:rPr lang="fr-FR" sz="1900" dirty="0" err="1"/>
              <a:t>Research</a:t>
            </a:r>
            <a:endParaRPr lang="fr-FR" sz="1900" dirty="0"/>
          </a:p>
          <a:p>
            <a:pPr>
              <a:spcBef>
                <a:spcPts val="0"/>
              </a:spcBef>
            </a:pPr>
            <a:r>
              <a:rPr lang="fr-FR" sz="1900" dirty="0"/>
              <a:t>Community </a:t>
            </a:r>
            <a:r>
              <a:rPr lang="fr-FR" sz="1900" dirty="0" err="1"/>
              <a:t>Based</a:t>
            </a:r>
            <a:r>
              <a:rPr lang="fr-FR" sz="1900" dirty="0"/>
              <a:t> </a:t>
            </a:r>
            <a:r>
              <a:rPr lang="fr-FR" sz="1900" dirty="0" err="1"/>
              <a:t>Participatory</a:t>
            </a:r>
            <a:r>
              <a:rPr lang="fr-FR" sz="1900" dirty="0"/>
              <a:t> </a:t>
            </a:r>
            <a:r>
              <a:rPr lang="fr-FR" sz="1900" dirty="0" err="1"/>
              <a:t>Research</a:t>
            </a:r>
            <a:endParaRPr lang="fr-FR" sz="1900" dirty="0"/>
          </a:p>
          <a:p>
            <a:pPr>
              <a:spcBef>
                <a:spcPts val="0"/>
              </a:spcBef>
            </a:pPr>
            <a:r>
              <a:rPr lang="fr-FR" sz="1900" dirty="0"/>
              <a:t>….</a:t>
            </a:r>
          </a:p>
        </p:txBody>
      </p:sp>
      <p:sp>
        <p:nvSpPr>
          <p:cNvPr id="8" name="Espace réservé du contenu 2">
            <a:extLst>
              <a:ext uri="{FF2B5EF4-FFF2-40B4-BE49-F238E27FC236}">
                <a16:creationId xmlns:a16="http://schemas.microsoft.com/office/drawing/2014/main" id="{C078E611-5E03-0D9B-7BCB-E5C584B46926}"/>
              </a:ext>
            </a:extLst>
          </p:cNvPr>
          <p:cNvSpPr txBox="1">
            <a:spLocks/>
          </p:cNvSpPr>
          <p:nvPr/>
        </p:nvSpPr>
        <p:spPr>
          <a:xfrm>
            <a:off x="5632275" y="1193587"/>
            <a:ext cx="3165189" cy="1697830"/>
          </a:xfrm>
          <a:prstGeom prst="rect">
            <a:avLst/>
          </a:prstGeom>
          <a:ln w="38100">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sz="1900" b="1" dirty="0"/>
              <a:t>Community </a:t>
            </a:r>
          </a:p>
          <a:p>
            <a:pPr marL="0" indent="0">
              <a:buFont typeface="Franklin Gothic Book" panose="020B0503020102020204" pitchFamily="34" charset="0"/>
              <a:buNone/>
            </a:pPr>
            <a:endParaRPr lang="fr-FR" sz="1900" b="1" dirty="0"/>
          </a:p>
          <a:p>
            <a:pPr>
              <a:spcBef>
                <a:spcPts val="0"/>
              </a:spcBef>
            </a:pPr>
            <a:r>
              <a:rPr lang="fr-FR" sz="1900" dirty="0"/>
              <a:t>Community Science</a:t>
            </a:r>
          </a:p>
          <a:p>
            <a:pPr>
              <a:spcBef>
                <a:spcPts val="0"/>
              </a:spcBef>
            </a:pPr>
            <a:r>
              <a:rPr lang="fr-FR" sz="1900" dirty="0"/>
              <a:t>Community </a:t>
            </a:r>
            <a:r>
              <a:rPr lang="fr-FR" sz="1900" dirty="0" err="1"/>
              <a:t>Based</a:t>
            </a:r>
            <a:r>
              <a:rPr lang="fr-FR" sz="1900" dirty="0"/>
              <a:t> </a:t>
            </a:r>
            <a:r>
              <a:rPr lang="fr-FR" sz="1900" dirty="0" err="1"/>
              <a:t>Participatory</a:t>
            </a:r>
            <a:r>
              <a:rPr lang="fr-FR" sz="1900" dirty="0"/>
              <a:t> </a:t>
            </a:r>
            <a:r>
              <a:rPr lang="fr-FR" sz="1900" dirty="0" err="1"/>
              <a:t>Research</a:t>
            </a:r>
            <a:endParaRPr lang="fr-FR" sz="1900" dirty="0"/>
          </a:p>
          <a:p>
            <a:pPr marL="0" indent="0">
              <a:spcBef>
                <a:spcPts val="0"/>
              </a:spcBef>
              <a:buNone/>
            </a:pPr>
            <a:endParaRPr lang="fr-FR" sz="1900" dirty="0"/>
          </a:p>
        </p:txBody>
      </p:sp>
      <p:sp>
        <p:nvSpPr>
          <p:cNvPr id="9" name="Espace réservé du contenu 2">
            <a:extLst>
              <a:ext uri="{FF2B5EF4-FFF2-40B4-BE49-F238E27FC236}">
                <a16:creationId xmlns:a16="http://schemas.microsoft.com/office/drawing/2014/main" id="{0611BFB7-89CC-6554-0E7A-A83CF275BB7E}"/>
              </a:ext>
            </a:extLst>
          </p:cNvPr>
          <p:cNvSpPr txBox="1">
            <a:spLocks/>
          </p:cNvSpPr>
          <p:nvPr/>
        </p:nvSpPr>
        <p:spPr>
          <a:xfrm>
            <a:off x="1830674" y="4607718"/>
            <a:ext cx="3165189" cy="1747837"/>
          </a:xfrm>
          <a:prstGeom prst="rect">
            <a:avLst/>
          </a:prstGeom>
          <a:ln w="38100">
            <a:solidFill>
              <a:schemeClr val="accent1"/>
            </a:solidFill>
          </a:ln>
        </p:spPr>
        <p:txBody>
          <a:bodyPr vert="horz" lIns="91440" tIns="45720" rIns="91440" bIns="45720" rtlCol="0">
            <a:normAutofit fontScale="92500"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sz="1900" b="1" dirty="0"/>
              <a:t>Co-….</a:t>
            </a:r>
          </a:p>
          <a:p>
            <a:pPr marL="0" indent="0">
              <a:buFont typeface="Franklin Gothic Book" panose="020B0503020102020204" pitchFamily="34" charset="0"/>
              <a:buNone/>
            </a:pPr>
            <a:endParaRPr lang="fr-FR" sz="1900" b="1" dirty="0"/>
          </a:p>
          <a:p>
            <a:pPr>
              <a:spcBef>
                <a:spcPts val="0"/>
              </a:spcBef>
            </a:pPr>
            <a:r>
              <a:rPr lang="fr-FR" sz="1900" dirty="0"/>
              <a:t>Collaborative Science</a:t>
            </a:r>
          </a:p>
          <a:p>
            <a:pPr>
              <a:spcBef>
                <a:spcPts val="0"/>
              </a:spcBef>
            </a:pPr>
            <a:r>
              <a:rPr lang="fr-FR" sz="1900" dirty="0" err="1"/>
              <a:t>Cocreated</a:t>
            </a:r>
            <a:r>
              <a:rPr lang="fr-FR" sz="1900" dirty="0"/>
              <a:t> Science</a:t>
            </a:r>
          </a:p>
          <a:p>
            <a:pPr>
              <a:spcBef>
                <a:spcPts val="0"/>
              </a:spcBef>
            </a:pPr>
            <a:r>
              <a:rPr lang="fr-FR" sz="1900" dirty="0" err="1"/>
              <a:t>Cooperative</a:t>
            </a:r>
            <a:r>
              <a:rPr lang="fr-FR" sz="1900" dirty="0"/>
              <a:t> Science</a:t>
            </a:r>
          </a:p>
          <a:p>
            <a:pPr>
              <a:spcBef>
                <a:spcPts val="0"/>
              </a:spcBef>
            </a:pPr>
            <a:r>
              <a:rPr lang="fr-FR" sz="1900" dirty="0"/>
              <a:t>…</a:t>
            </a:r>
          </a:p>
        </p:txBody>
      </p:sp>
      <p:sp>
        <p:nvSpPr>
          <p:cNvPr id="10" name="Espace réservé du contenu 2">
            <a:extLst>
              <a:ext uri="{FF2B5EF4-FFF2-40B4-BE49-F238E27FC236}">
                <a16:creationId xmlns:a16="http://schemas.microsoft.com/office/drawing/2014/main" id="{D1A58740-6D0B-DD70-F139-DB049FD3269B}"/>
              </a:ext>
            </a:extLst>
          </p:cNvPr>
          <p:cNvSpPr txBox="1">
            <a:spLocks/>
          </p:cNvSpPr>
          <p:nvPr/>
        </p:nvSpPr>
        <p:spPr>
          <a:xfrm>
            <a:off x="5128024" y="4869655"/>
            <a:ext cx="3165189" cy="1485900"/>
          </a:xfrm>
          <a:prstGeom prst="rect">
            <a:avLst/>
          </a:prstGeom>
          <a:ln w="38100">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sz="1900" b="1" dirty="0"/>
              <a:t>Monitoring</a:t>
            </a:r>
          </a:p>
          <a:p>
            <a:pPr marL="0" indent="0">
              <a:buFont typeface="Franklin Gothic Book" panose="020B0503020102020204" pitchFamily="34" charset="0"/>
              <a:buNone/>
            </a:pPr>
            <a:endParaRPr lang="fr-FR" sz="1900" b="1" dirty="0"/>
          </a:p>
          <a:p>
            <a:pPr>
              <a:spcBef>
                <a:spcPts val="0"/>
              </a:spcBef>
            </a:pPr>
            <a:r>
              <a:rPr lang="fr-FR" sz="1900" dirty="0"/>
              <a:t>Monitoring Science</a:t>
            </a:r>
          </a:p>
          <a:p>
            <a:pPr>
              <a:spcBef>
                <a:spcPts val="0"/>
              </a:spcBef>
            </a:pPr>
            <a:r>
              <a:rPr lang="fr-FR" sz="1900" dirty="0"/>
              <a:t>Monitoring Count</a:t>
            </a:r>
          </a:p>
        </p:txBody>
      </p:sp>
      <p:sp>
        <p:nvSpPr>
          <p:cNvPr id="3" name="Espace réservé du contenu 2">
            <a:extLst>
              <a:ext uri="{FF2B5EF4-FFF2-40B4-BE49-F238E27FC236}">
                <a16:creationId xmlns:a16="http://schemas.microsoft.com/office/drawing/2014/main" id="{B6E051B1-2632-2FFF-37B2-F4F56AFF7629}"/>
              </a:ext>
            </a:extLst>
          </p:cNvPr>
          <p:cNvSpPr txBox="1">
            <a:spLocks/>
          </p:cNvSpPr>
          <p:nvPr/>
        </p:nvSpPr>
        <p:spPr>
          <a:xfrm>
            <a:off x="8425374" y="4852987"/>
            <a:ext cx="3165189" cy="1485900"/>
          </a:xfrm>
          <a:prstGeom prst="rect">
            <a:avLst/>
          </a:prstGeom>
          <a:ln w="38100">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sz="1900" b="1" dirty="0" err="1"/>
              <a:t>Crowd</a:t>
            </a:r>
            <a:endParaRPr lang="fr-FR" sz="1900" b="1" dirty="0"/>
          </a:p>
          <a:p>
            <a:pPr marL="0" indent="0">
              <a:buFont typeface="Franklin Gothic Book" panose="020B0503020102020204" pitchFamily="34" charset="0"/>
              <a:buNone/>
            </a:pPr>
            <a:endParaRPr lang="fr-FR" sz="1900" b="1" dirty="0"/>
          </a:p>
          <a:p>
            <a:pPr>
              <a:spcBef>
                <a:spcPts val="0"/>
              </a:spcBef>
            </a:pPr>
            <a:r>
              <a:rPr lang="fr-FR" sz="1900" dirty="0" err="1"/>
              <a:t>Crowd</a:t>
            </a:r>
            <a:r>
              <a:rPr lang="fr-FR" sz="1900" dirty="0"/>
              <a:t> Science</a:t>
            </a:r>
          </a:p>
          <a:p>
            <a:pPr>
              <a:spcBef>
                <a:spcPts val="0"/>
              </a:spcBef>
            </a:pPr>
            <a:r>
              <a:rPr lang="fr-FR" sz="1900" dirty="0" err="1"/>
              <a:t>Crowdsourced</a:t>
            </a:r>
            <a:r>
              <a:rPr lang="fr-FR" sz="1900" dirty="0"/>
              <a:t> Science</a:t>
            </a:r>
          </a:p>
        </p:txBody>
      </p:sp>
      <p:sp>
        <p:nvSpPr>
          <p:cNvPr id="5" name="Espace réservé du contenu 2">
            <a:extLst>
              <a:ext uri="{FF2B5EF4-FFF2-40B4-BE49-F238E27FC236}">
                <a16:creationId xmlns:a16="http://schemas.microsoft.com/office/drawing/2014/main" id="{A3117368-AF62-F3D2-C162-E48933E36366}"/>
              </a:ext>
            </a:extLst>
          </p:cNvPr>
          <p:cNvSpPr txBox="1">
            <a:spLocks/>
          </p:cNvSpPr>
          <p:nvPr/>
        </p:nvSpPr>
        <p:spPr>
          <a:xfrm>
            <a:off x="9301712" y="1722455"/>
            <a:ext cx="2529829" cy="2254463"/>
          </a:xfrm>
          <a:prstGeom prst="rect">
            <a:avLst/>
          </a:prstGeom>
          <a:ln w="38100">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sz="1900" b="1" dirty="0" err="1"/>
              <a:t>Knowledge</a:t>
            </a:r>
            <a:endParaRPr lang="fr-FR" sz="1900" b="1" dirty="0"/>
          </a:p>
          <a:p>
            <a:pPr marL="0" indent="0">
              <a:buFont typeface="Franklin Gothic Book" panose="020B0503020102020204" pitchFamily="34" charset="0"/>
              <a:buNone/>
            </a:pPr>
            <a:endParaRPr lang="fr-FR" sz="1900" b="1" dirty="0"/>
          </a:p>
          <a:p>
            <a:pPr>
              <a:spcBef>
                <a:spcPts val="0"/>
              </a:spcBef>
            </a:pPr>
            <a:r>
              <a:rPr lang="fr-FR" sz="1900" dirty="0" err="1"/>
              <a:t>Knowledge</a:t>
            </a:r>
            <a:endParaRPr lang="fr-FR" sz="1900" dirty="0"/>
          </a:p>
          <a:p>
            <a:pPr>
              <a:spcBef>
                <a:spcPts val="0"/>
              </a:spcBef>
            </a:pPr>
            <a:r>
              <a:rPr lang="fr-FR" sz="1900" dirty="0" err="1"/>
              <a:t>Experience</a:t>
            </a:r>
            <a:endParaRPr lang="fr-FR" sz="1900" dirty="0"/>
          </a:p>
          <a:p>
            <a:pPr>
              <a:spcBef>
                <a:spcPts val="0"/>
              </a:spcBef>
            </a:pPr>
            <a:r>
              <a:rPr lang="fr-FR" sz="1900" dirty="0"/>
              <a:t>Expertises</a:t>
            </a:r>
          </a:p>
          <a:p>
            <a:pPr>
              <a:spcBef>
                <a:spcPts val="0"/>
              </a:spcBef>
            </a:pPr>
            <a:r>
              <a:rPr lang="fr-FR" sz="1900" dirty="0"/>
              <a:t>Etc.</a:t>
            </a:r>
          </a:p>
        </p:txBody>
      </p:sp>
    </p:spTree>
    <p:extLst>
      <p:ext uri="{BB962C8B-B14F-4D97-AF65-F5344CB8AC3E}">
        <p14:creationId xmlns:p14="http://schemas.microsoft.com/office/powerpoint/2010/main" val="5430593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D8E039-5355-48AC-B1DB-0D5C6AE2D213}"/>
              </a:ext>
            </a:extLst>
          </p:cNvPr>
          <p:cNvSpPr>
            <a:spLocks noGrp="1"/>
          </p:cNvSpPr>
          <p:nvPr>
            <p:ph type="title"/>
          </p:nvPr>
        </p:nvSpPr>
        <p:spPr/>
        <p:txBody>
          <a:bodyPr/>
          <a:lstStyle/>
          <a:p>
            <a:r>
              <a:rPr lang="fr-FR" dirty="0"/>
              <a:t>Conclusion</a:t>
            </a:r>
          </a:p>
        </p:txBody>
      </p:sp>
      <p:sp>
        <p:nvSpPr>
          <p:cNvPr id="3" name="Espace réservé du texte 2">
            <a:extLst>
              <a:ext uri="{FF2B5EF4-FFF2-40B4-BE49-F238E27FC236}">
                <a16:creationId xmlns:a16="http://schemas.microsoft.com/office/drawing/2014/main" id="{1CFB3E2B-C2DB-422A-9A53-B6CB34F335D9}"/>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650452180"/>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2A3BCD-6F0C-4AC5-8BD6-0C3E1B9DEC31}"/>
              </a:ext>
            </a:extLst>
          </p:cNvPr>
          <p:cNvSpPr>
            <a:spLocks noGrp="1"/>
          </p:cNvSpPr>
          <p:nvPr>
            <p:ph type="title"/>
          </p:nvPr>
        </p:nvSpPr>
        <p:spPr/>
        <p:txBody>
          <a:bodyPr/>
          <a:lstStyle/>
          <a:p>
            <a:r>
              <a:rPr lang="fr-FR" dirty="0"/>
              <a:t>Des enjeux importants</a:t>
            </a:r>
          </a:p>
        </p:txBody>
      </p:sp>
      <p:sp>
        <p:nvSpPr>
          <p:cNvPr id="4" name="Espace réservé du contenu 3">
            <a:extLst>
              <a:ext uri="{FF2B5EF4-FFF2-40B4-BE49-F238E27FC236}">
                <a16:creationId xmlns:a16="http://schemas.microsoft.com/office/drawing/2014/main" id="{FD5268F0-A750-43CE-B8F6-400E249F1D15}"/>
              </a:ext>
            </a:extLst>
          </p:cNvPr>
          <p:cNvSpPr>
            <a:spLocks noGrp="1"/>
          </p:cNvSpPr>
          <p:nvPr>
            <p:ph idx="1"/>
          </p:nvPr>
        </p:nvSpPr>
        <p:spPr>
          <a:xfrm>
            <a:off x="1371600" y="2660073"/>
            <a:ext cx="10120964" cy="3581400"/>
          </a:xfrm>
        </p:spPr>
        <p:txBody>
          <a:bodyPr>
            <a:normAutofit/>
          </a:bodyPr>
          <a:lstStyle/>
          <a:p>
            <a:r>
              <a:rPr lang="en-US" dirty="0"/>
              <a:t>Participants : communication et inclusion</a:t>
            </a:r>
          </a:p>
          <a:p>
            <a:r>
              <a:rPr lang="en-US" dirty="0"/>
              <a:t>Participation : animation de </a:t>
            </a:r>
            <a:r>
              <a:rPr lang="en-US" dirty="0" err="1"/>
              <a:t>groupe</a:t>
            </a:r>
            <a:r>
              <a:rPr lang="en-US" dirty="0"/>
              <a:t>, </a:t>
            </a:r>
            <a:r>
              <a:rPr lang="en-US" dirty="0" err="1"/>
              <a:t>écoute</a:t>
            </a:r>
            <a:r>
              <a:rPr lang="en-US" dirty="0"/>
              <a:t> et </a:t>
            </a:r>
            <a:r>
              <a:rPr lang="en-US" dirty="0" err="1"/>
              <a:t>outils</a:t>
            </a:r>
            <a:endParaRPr lang="en-US" dirty="0"/>
          </a:p>
          <a:p>
            <a:r>
              <a:rPr lang="en-US" dirty="0" err="1"/>
              <a:t>Données</a:t>
            </a:r>
            <a:r>
              <a:rPr lang="en-US" dirty="0"/>
              <a:t> : </a:t>
            </a:r>
            <a:r>
              <a:rPr lang="en-US" dirty="0" err="1"/>
              <a:t>qualité</a:t>
            </a:r>
            <a:r>
              <a:rPr lang="en-US" dirty="0"/>
              <a:t>, </a:t>
            </a:r>
            <a:r>
              <a:rPr lang="en-US" dirty="0" err="1"/>
              <a:t>biais</a:t>
            </a:r>
            <a:r>
              <a:rPr lang="en-US" dirty="0"/>
              <a:t> et gestion</a:t>
            </a:r>
          </a:p>
          <a:p>
            <a:r>
              <a:rPr lang="en-US" dirty="0"/>
              <a:t>Production : </a:t>
            </a:r>
            <a:r>
              <a:rPr lang="en-US" dirty="0" err="1"/>
              <a:t>autorat</a:t>
            </a:r>
            <a:r>
              <a:rPr lang="en-US" dirty="0"/>
              <a:t>, </a:t>
            </a:r>
            <a:r>
              <a:rPr lang="en-US" dirty="0" err="1"/>
              <a:t>évaluation</a:t>
            </a:r>
            <a:r>
              <a:rPr lang="en-US" dirty="0"/>
              <a:t> et diffusion</a:t>
            </a:r>
          </a:p>
          <a:p>
            <a:r>
              <a:rPr lang="en-US" dirty="0"/>
              <a:t>Restitution : reconnaissance et </a:t>
            </a:r>
            <a:r>
              <a:rPr lang="en-US" dirty="0" err="1"/>
              <a:t>conflits</a:t>
            </a:r>
            <a:endParaRPr lang="en-US" dirty="0"/>
          </a:p>
          <a:p>
            <a:r>
              <a:rPr lang="en-US" dirty="0"/>
              <a:t>Droit : des </a:t>
            </a:r>
            <a:r>
              <a:rPr lang="en-US" dirty="0" err="1"/>
              <a:t>données</a:t>
            </a:r>
            <a:r>
              <a:rPr lang="en-US" dirty="0"/>
              <a:t> </a:t>
            </a:r>
            <a:r>
              <a:rPr lang="en-US" dirty="0" err="1"/>
              <a:t>notamment</a:t>
            </a:r>
            <a:endParaRPr lang="en-US" dirty="0"/>
          </a:p>
          <a:p>
            <a:r>
              <a:rPr lang="en-US" dirty="0" err="1"/>
              <a:t>Ethique</a:t>
            </a:r>
            <a:r>
              <a:rPr lang="en-US" dirty="0"/>
              <a:t> : impact social, respect des participants, RGPD</a:t>
            </a:r>
          </a:p>
          <a:p>
            <a:endParaRPr lang="fr-FR" dirty="0"/>
          </a:p>
        </p:txBody>
      </p:sp>
    </p:spTree>
    <p:extLst>
      <p:ext uri="{BB962C8B-B14F-4D97-AF65-F5344CB8AC3E}">
        <p14:creationId xmlns:p14="http://schemas.microsoft.com/office/powerpoint/2010/main" val="85952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A9471A-9EF7-C4CC-B03A-0CE826744A3C}"/>
              </a:ext>
            </a:extLst>
          </p:cNvPr>
          <p:cNvSpPr>
            <a:spLocks noGrp="1"/>
          </p:cNvSpPr>
          <p:nvPr>
            <p:ph type="title"/>
          </p:nvPr>
        </p:nvSpPr>
        <p:spPr/>
        <p:txBody>
          <a:bodyPr/>
          <a:lstStyle/>
          <a:p>
            <a:r>
              <a:rPr lang="fr-FR" dirty="0"/>
              <a:t>A ne pas manquer ! </a:t>
            </a:r>
          </a:p>
        </p:txBody>
      </p:sp>
      <p:sp>
        <p:nvSpPr>
          <p:cNvPr id="4" name="ZoneTexte 3">
            <a:extLst>
              <a:ext uri="{FF2B5EF4-FFF2-40B4-BE49-F238E27FC236}">
                <a16:creationId xmlns:a16="http://schemas.microsoft.com/office/drawing/2014/main" id="{04657C23-ABEB-7C52-7FF6-7FFEAE5F35EB}"/>
              </a:ext>
            </a:extLst>
          </p:cNvPr>
          <p:cNvSpPr txBox="1"/>
          <p:nvPr/>
        </p:nvSpPr>
        <p:spPr>
          <a:xfrm>
            <a:off x="1733384" y="4292206"/>
            <a:ext cx="10177014" cy="2308324"/>
          </a:xfrm>
          <a:prstGeom prst="rect">
            <a:avLst/>
          </a:prstGeom>
          <a:noFill/>
          <a:ln>
            <a:solidFill>
              <a:schemeClr val="accent1"/>
            </a:solidFill>
          </a:ln>
        </p:spPr>
        <p:txBody>
          <a:bodyPr wrap="square">
            <a:spAutoFit/>
          </a:bodyPr>
          <a:lstStyle/>
          <a:p>
            <a:endParaRPr lang="fr-FR" dirty="0"/>
          </a:p>
          <a:p>
            <a:endParaRPr lang="fr-FR" dirty="0"/>
          </a:p>
          <a:p>
            <a:endParaRPr lang="fr-FR" dirty="0"/>
          </a:p>
          <a:p>
            <a:endParaRPr lang="fr-FR" dirty="0"/>
          </a:p>
          <a:p>
            <a:endParaRPr lang="fr-FR" dirty="0"/>
          </a:p>
          <a:p>
            <a:endParaRPr lang="fr-FR" dirty="0"/>
          </a:p>
          <a:p>
            <a:r>
              <a:rPr lang="fr-FR" dirty="0" err="1"/>
              <a:t>Website</a:t>
            </a:r>
            <a:r>
              <a:rPr lang="fr-FR" dirty="0"/>
              <a:t>: </a:t>
            </a:r>
          </a:p>
          <a:p>
            <a:r>
              <a:rPr lang="fr-FR" dirty="0">
                <a:hlinkClick r:id="rId2"/>
              </a:rPr>
              <a:t>https://srp-commscientifique.sciencesconf.org/</a:t>
            </a:r>
            <a:endParaRPr lang="fr-FR" dirty="0"/>
          </a:p>
        </p:txBody>
      </p:sp>
      <p:pic>
        <p:nvPicPr>
          <p:cNvPr id="5" name="Espace réservé du contenu 6">
            <a:extLst>
              <a:ext uri="{FF2B5EF4-FFF2-40B4-BE49-F238E27FC236}">
                <a16:creationId xmlns:a16="http://schemas.microsoft.com/office/drawing/2014/main" id="{AF693208-512E-26D5-A593-9F5422CF1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141" y="1956021"/>
            <a:ext cx="7029576" cy="3880614"/>
          </a:xfrm>
          <a:prstGeom prst="rect">
            <a:avLst/>
          </a:prstGeom>
        </p:spPr>
      </p:pic>
    </p:spTree>
    <p:extLst>
      <p:ext uri="{BB962C8B-B14F-4D97-AF65-F5344CB8AC3E}">
        <p14:creationId xmlns:p14="http://schemas.microsoft.com/office/powerpoint/2010/main" val="26053363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2A3BCD-6F0C-4AC5-8BD6-0C3E1B9DEC31}"/>
              </a:ext>
            </a:extLst>
          </p:cNvPr>
          <p:cNvSpPr>
            <a:spLocks noGrp="1"/>
          </p:cNvSpPr>
          <p:nvPr>
            <p:ph type="title"/>
          </p:nvPr>
        </p:nvSpPr>
        <p:spPr/>
        <p:txBody>
          <a:bodyPr/>
          <a:lstStyle/>
          <a:p>
            <a:r>
              <a:rPr lang="fr-FR" dirty="0"/>
              <a:t>Conclusion</a:t>
            </a:r>
          </a:p>
        </p:txBody>
      </p:sp>
      <p:sp>
        <p:nvSpPr>
          <p:cNvPr id="4" name="Espace réservé du contenu 3">
            <a:extLst>
              <a:ext uri="{FF2B5EF4-FFF2-40B4-BE49-F238E27FC236}">
                <a16:creationId xmlns:a16="http://schemas.microsoft.com/office/drawing/2014/main" id="{FD5268F0-A750-43CE-B8F6-400E249F1D15}"/>
              </a:ext>
            </a:extLst>
          </p:cNvPr>
          <p:cNvSpPr>
            <a:spLocks noGrp="1"/>
          </p:cNvSpPr>
          <p:nvPr>
            <p:ph idx="1"/>
          </p:nvPr>
        </p:nvSpPr>
        <p:spPr>
          <a:xfrm>
            <a:off x="1371600" y="2660073"/>
            <a:ext cx="10120964" cy="3581400"/>
          </a:xfrm>
        </p:spPr>
        <p:txBody>
          <a:bodyPr>
            <a:normAutofit/>
          </a:bodyPr>
          <a:lstStyle/>
          <a:p>
            <a:r>
              <a:rPr lang="en-US" dirty="0"/>
              <a:t>Des </a:t>
            </a:r>
            <a:r>
              <a:rPr lang="en-US" dirty="0" err="1"/>
              <a:t>projets</a:t>
            </a:r>
            <a:r>
              <a:rPr lang="en-US" dirty="0"/>
              <a:t> plus </a:t>
            </a:r>
            <a:r>
              <a:rPr lang="en-US" dirty="0" err="1"/>
              <a:t>nombreux</a:t>
            </a:r>
            <a:r>
              <a:rPr lang="en-US" dirty="0"/>
              <a:t> et très </a:t>
            </a:r>
            <a:r>
              <a:rPr lang="en-US" dirty="0" err="1"/>
              <a:t>liés</a:t>
            </a:r>
            <a:r>
              <a:rPr lang="en-US" dirty="0"/>
              <a:t> à des situations locales</a:t>
            </a:r>
          </a:p>
          <a:p>
            <a:r>
              <a:rPr lang="en-US" dirty="0"/>
              <a:t>Une </a:t>
            </a:r>
            <a:r>
              <a:rPr lang="en-US" dirty="0" err="1"/>
              <a:t>institutionnalisation</a:t>
            </a:r>
            <a:r>
              <a:rPr lang="en-US" dirty="0"/>
              <a:t> des sciences </a:t>
            </a:r>
            <a:r>
              <a:rPr lang="en-US" dirty="0" err="1"/>
              <a:t>participatives</a:t>
            </a:r>
            <a:r>
              <a:rPr lang="en-US" dirty="0"/>
              <a:t> plus </a:t>
            </a:r>
            <a:r>
              <a:rPr lang="en-US" dirty="0" err="1"/>
              <a:t>marquée</a:t>
            </a:r>
            <a:endParaRPr lang="en-US" dirty="0"/>
          </a:p>
          <a:p>
            <a:r>
              <a:rPr lang="en-US" dirty="0"/>
              <a:t>Une mobilization des SHS plus </a:t>
            </a:r>
            <a:r>
              <a:rPr lang="en-US" dirty="0" err="1"/>
              <a:t>importante</a:t>
            </a:r>
            <a:r>
              <a:rPr lang="en-US" dirty="0"/>
              <a:t> et un </a:t>
            </a:r>
            <a:r>
              <a:rPr lang="en-US" dirty="0" err="1"/>
              <a:t>profil</a:t>
            </a:r>
            <a:r>
              <a:rPr lang="en-US" dirty="0"/>
              <a:t> </a:t>
            </a:r>
            <a:r>
              <a:rPr lang="en-US" dirty="0" err="1"/>
              <a:t>pluridisciplinaire</a:t>
            </a:r>
            <a:r>
              <a:rPr lang="en-US" dirty="0"/>
              <a:t> des </a:t>
            </a:r>
            <a:r>
              <a:rPr lang="en-US" dirty="0" err="1"/>
              <a:t>projets</a:t>
            </a:r>
            <a:endParaRPr lang="en-US" dirty="0"/>
          </a:p>
          <a:p>
            <a:r>
              <a:rPr lang="en-US" dirty="0"/>
              <a:t>Un </a:t>
            </a:r>
            <a:r>
              <a:rPr lang="en-US" dirty="0" err="1"/>
              <a:t>intérêt</a:t>
            </a:r>
            <a:r>
              <a:rPr lang="en-US" dirty="0"/>
              <a:t> plus fort pour </a:t>
            </a:r>
            <a:r>
              <a:rPr lang="en-US" dirty="0" err="1"/>
              <a:t>l’accès</a:t>
            </a:r>
            <a:r>
              <a:rPr lang="en-US" dirty="0"/>
              <a:t> </a:t>
            </a:r>
            <a:r>
              <a:rPr lang="en-US" dirty="0" err="1"/>
              <a:t>ouvert</a:t>
            </a:r>
            <a:r>
              <a:rPr lang="en-US" dirty="0"/>
              <a:t> et la diffusion des </a:t>
            </a:r>
            <a:r>
              <a:rPr lang="en-US" dirty="0" err="1"/>
              <a:t>résultats</a:t>
            </a:r>
            <a:r>
              <a:rPr lang="en-US" dirty="0"/>
              <a:t> de </a:t>
            </a:r>
            <a:r>
              <a:rPr lang="en-US" dirty="0" err="1"/>
              <a:t>ces</a:t>
            </a:r>
            <a:r>
              <a:rPr lang="en-US" dirty="0"/>
              <a:t> </a:t>
            </a:r>
            <a:r>
              <a:rPr lang="en-US" dirty="0" err="1"/>
              <a:t>projets</a:t>
            </a:r>
            <a:endParaRPr lang="en-US" dirty="0"/>
          </a:p>
          <a:p>
            <a:r>
              <a:rPr lang="en-US" dirty="0"/>
              <a:t>Un </a:t>
            </a:r>
            <a:r>
              <a:rPr lang="en-US" dirty="0" err="1"/>
              <a:t>développement</a:t>
            </a:r>
            <a:r>
              <a:rPr lang="en-US" dirty="0"/>
              <a:t> des formations pratiques aux sciences </a:t>
            </a:r>
            <a:r>
              <a:rPr lang="en-US" dirty="0" err="1"/>
              <a:t>participatives</a:t>
            </a:r>
            <a:r>
              <a:rPr lang="en-US" dirty="0"/>
              <a:t>.</a:t>
            </a:r>
            <a:endParaRPr lang="fr-FR" dirty="0"/>
          </a:p>
        </p:txBody>
      </p:sp>
    </p:spTree>
    <p:extLst>
      <p:ext uri="{BB962C8B-B14F-4D97-AF65-F5344CB8AC3E}">
        <p14:creationId xmlns:p14="http://schemas.microsoft.com/office/powerpoint/2010/main" val="9604387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D8E039-5355-48AC-B1DB-0D5C6AE2D213}"/>
              </a:ext>
            </a:extLst>
          </p:cNvPr>
          <p:cNvSpPr>
            <a:spLocks noGrp="1"/>
          </p:cNvSpPr>
          <p:nvPr>
            <p:ph type="title"/>
          </p:nvPr>
        </p:nvSpPr>
        <p:spPr/>
        <p:txBody>
          <a:bodyPr/>
          <a:lstStyle/>
          <a:p>
            <a:r>
              <a:rPr lang="fr-FR" dirty="0" err="1"/>
              <a:t>References</a:t>
            </a:r>
            <a:r>
              <a:rPr lang="fr-FR" dirty="0"/>
              <a:t> (</a:t>
            </a:r>
            <a:r>
              <a:rPr lang="fr-FR" dirty="0" err="1"/>
              <a:t>selection</a:t>
            </a:r>
            <a:r>
              <a:rPr lang="fr-FR" dirty="0"/>
              <a:t>)</a:t>
            </a:r>
          </a:p>
        </p:txBody>
      </p:sp>
      <p:sp>
        <p:nvSpPr>
          <p:cNvPr id="3" name="Espace réservé du texte 2">
            <a:extLst>
              <a:ext uri="{FF2B5EF4-FFF2-40B4-BE49-F238E27FC236}">
                <a16:creationId xmlns:a16="http://schemas.microsoft.com/office/drawing/2014/main" id="{1CFB3E2B-C2DB-422A-9A53-B6CB34F335D9}"/>
              </a:ext>
            </a:extLst>
          </p:cNvPr>
          <p:cNvSpPr>
            <a:spLocks noGrp="1"/>
          </p:cNvSpPr>
          <p:nvPr>
            <p:ph type="body" idx="1"/>
          </p:nvPr>
        </p:nvSpPr>
        <p:spPr/>
        <p:txBody>
          <a:bodyPr/>
          <a:lstStyle/>
          <a:p>
            <a:r>
              <a:rPr lang="fr-FR" dirty="0"/>
              <a:t>Bonne lecture ! </a:t>
            </a:r>
          </a:p>
        </p:txBody>
      </p:sp>
    </p:spTree>
    <p:extLst>
      <p:ext uri="{BB962C8B-B14F-4D97-AF65-F5344CB8AC3E}">
        <p14:creationId xmlns:p14="http://schemas.microsoft.com/office/powerpoint/2010/main" val="2403606491"/>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604540-0174-495B-8A8D-C7EB9918EE14}"/>
              </a:ext>
            </a:extLst>
          </p:cNvPr>
          <p:cNvSpPr>
            <a:spLocks noGrp="1"/>
          </p:cNvSpPr>
          <p:nvPr>
            <p:ph type="title"/>
          </p:nvPr>
        </p:nvSpPr>
        <p:spPr>
          <a:xfrm>
            <a:off x="1371600" y="685800"/>
            <a:ext cx="9601200" cy="796636"/>
          </a:xfrm>
        </p:spPr>
        <p:txBody>
          <a:bodyPr/>
          <a:lstStyle/>
          <a:p>
            <a:r>
              <a:rPr lang="fr-FR" dirty="0"/>
              <a:t>Bibliographie à explorer et à compléter</a:t>
            </a:r>
          </a:p>
        </p:txBody>
      </p:sp>
      <p:sp>
        <p:nvSpPr>
          <p:cNvPr id="3" name="Espace réservé du contenu 2">
            <a:extLst>
              <a:ext uri="{FF2B5EF4-FFF2-40B4-BE49-F238E27FC236}">
                <a16:creationId xmlns:a16="http://schemas.microsoft.com/office/drawing/2014/main" id="{C2497E19-3D1A-4F99-BD53-7E6995D090FA}"/>
              </a:ext>
            </a:extLst>
          </p:cNvPr>
          <p:cNvSpPr>
            <a:spLocks noGrp="1"/>
          </p:cNvSpPr>
          <p:nvPr>
            <p:ph idx="1"/>
          </p:nvPr>
        </p:nvSpPr>
        <p:spPr>
          <a:xfrm>
            <a:off x="1208568" y="1789813"/>
            <a:ext cx="9601200" cy="4582634"/>
          </a:xfrm>
        </p:spPr>
        <p:txBody>
          <a:bodyPr>
            <a:normAutofit fontScale="55000" lnSpcReduction="20000"/>
          </a:bodyPr>
          <a:lstStyle/>
          <a:p>
            <a:pPr marL="0" indent="0">
              <a:buNone/>
            </a:pPr>
            <a:r>
              <a:rPr lang="fr-FR" i="1" dirty="0">
                <a:effectLst/>
              </a:rPr>
              <a:t>9 </a:t>
            </a:r>
            <a:r>
              <a:rPr lang="fr-FR" i="1" dirty="0" err="1">
                <a:effectLst/>
              </a:rPr>
              <a:t>things</a:t>
            </a:r>
            <a:r>
              <a:rPr lang="fr-FR" i="1" dirty="0">
                <a:effectLst/>
              </a:rPr>
              <a:t> to </a:t>
            </a:r>
            <a:r>
              <a:rPr lang="fr-FR" i="1" dirty="0" err="1">
                <a:effectLst/>
              </a:rPr>
              <a:t>make</a:t>
            </a:r>
            <a:r>
              <a:rPr lang="fr-FR" i="1" dirty="0">
                <a:effectLst/>
              </a:rPr>
              <a:t> </a:t>
            </a:r>
            <a:r>
              <a:rPr lang="fr-FR" i="1" dirty="0" err="1">
                <a:effectLst/>
              </a:rPr>
              <a:t>citizen</a:t>
            </a:r>
            <a:r>
              <a:rPr lang="fr-FR" i="1" dirty="0">
                <a:effectLst/>
              </a:rPr>
              <a:t> science data FAIR. A </a:t>
            </a:r>
            <a:r>
              <a:rPr lang="fr-FR" i="1" dirty="0" err="1">
                <a:effectLst/>
              </a:rPr>
              <a:t>research</a:t>
            </a:r>
            <a:r>
              <a:rPr lang="fr-FR" i="1" dirty="0">
                <a:effectLst/>
              </a:rPr>
              <a:t> </a:t>
            </a:r>
            <a:r>
              <a:rPr lang="fr-FR" i="1" dirty="0" err="1">
                <a:effectLst/>
              </a:rPr>
              <a:t>librarian’s</a:t>
            </a:r>
            <a:r>
              <a:rPr lang="fr-FR" i="1" dirty="0">
                <a:effectLst/>
              </a:rPr>
              <a:t> guide.</a:t>
            </a:r>
            <a:r>
              <a:rPr lang="fr-FR" dirty="0">
                <a:effectLst/>
              </a:rPr>
              <a:t> (2021, mars 18). [Online </a:t>
            </a:r>
            <a:r>
              <a:rPr lang="fr-FR" dirty="0" err="1">
                <a:effectLst/>
              </a:rPr>
              <a:t>resource</a:t>
            </a:r>
            <a:r>
              <a:rPr lang="fr-FR" dirty="0">
                <a:effectLst/>
              </a:rPr>
              <a:t>]. </a:t>
            </a:r>
            <a:r>
              <a:rPr lang="fr-FR" dirty="0" err="1">
                <a:effectLst/>
              </a:rPr>
              <a:t>Figshare</a:t>
            </a:r>
            <a:r>
              <a:rPr lang="fr-FR" dirty="0">
                <a:effectLst/>
              </a:rPr>
              <a:t>; </a:t>
            </a:r>
            <a:r>
              <a:rPr lang="fr-FR" dirty="0" err="1">
                <a:effectLst/>
              </a:rPr>
              <a:t>Technical</a:t>
            </a:r>
            <a:r>
              <a:rPr lang="fr-FR" dirty="0">
                <a:effectLst/>
              </a:rPr>
              <a:t> </a:t>
            </a:r>
            <a:r>
              <a:rPr lang="fr-FR" dirty="0" err="1">
                <a:effectLst/>
              </a:rPr>
              <a:t>University</a:t>
            </a:r>
            <a:r>
              <a:rPr lang="fr-FR" dirty="0">
                <a:effectLst/>
              </a:rPr>
              <a:t> of </a:t>
            </a:r>
            <a:r>
              <a:rPr lang="fr-FR" dirty="0" err="1">
                <a:effectLst/>
              </a:rPr>
              <a:t>Denmark</a:t>
            </a:r>
            <a:r>
              <a:rPr lang="fr-FR" dirty="0">
                <a:effectLst/>
              </a:rPr>
              <a:t>. </a:t>
            </a:r>
            <a:r>
              <a:rPr lang="fr-FR" dirty="0">
                <a:effectLst/>
                <a:hlinkClick r:id="rId2"/>
              </a:rPr>
              <a:t>https://doi.org/10.11583/DTU.12998663.v1</a:t>
            </a:r>
            <a:endParaRPr lang="fr-FR" dirty="0">
              <a:effectLst/>
            </a:endParaRPr>
          </a:p>
          <a:p>
            <a:pPr marL="0" indent="0">
              <a:buNone/>
            </a:pPr>
            <a:r>
              <a:rPr lang="fr-FR" dirty="0">
                <a:effectLst/>
              </a:rPr>
              <a:t>165176@au.dk. (s. d.). </a:t>
            </a:r>
            <a:r>
              <a:rPr lang="fr-FR" i="1" dirty="0">
                <a:effectLst/>
              </a:rPr>
              <a:t>PLACED</a:t>
            </a:r>
            <a:r>
              <a:rPr lang="fr-FR" dirty="0">
                <a:effectLst/>
              </a:rPr>
              <a:t>. </a:t>
            </a:r>
            <a:r>
              <a:rPr lang="fr-FR" dirty="0">
                <a:effectLst/>
                <a:hlinkClick r:id="rId3"/>
              </a:rPr>
              <a:t>https://placedproject.eu/</a:t>
            </a:r>
            <a:endParaRPr lang="fr-FR" dirty="0">
              <a:effectLst/>
            </a:endParaRPr>
          </a:p>
          <a:p>
            <a:pPr marL="0" indent="0">
              <a:buNone/>
            </a:pPr>
            <a:r>
              <a:rPr lang="fr-FR" sz="2000" dirty="0" err="1">
                <a:effectLst/>
              </a:rPr>
              <a:t>Aceves-Bueno</a:t>
            </a:r>
            <a:r>
              <a:rPr lang="fr-FR" sz="2000" dirty="0">
                <a:effectLst/>
              </a:rPr>
              <a:t>, E., </a:t>
            </a:r>
            <a:r>
              <a:rPr lang="fr-FR" sz="2000" dirty="0" err="1">
                <a:effectLst/>
              </a:rPr>
              <a:t>Adeleye</a:t>
            </a:r>
            <a:r>
              <a:rPr lang="fr-FR" sz="2000" dirty="0">
                <a:effectLst/>
              </a:rPr>
              <a:t>, A. S., </a:t>
            </a:r>
            <a:r>
              <a:rPr lang="fr-FR" sz="2000" dirty="0" err="1">
                <a:effectLst/>
              </a:rPr>
              <a:t>Feraud</a:t>
            </a:r>
            <a:r>
              <a:rPr lang="fr-FR" sz="2000" dirty="0">
                <a:effectLst/>
              </a:rPr>
              <a:t>, M., Huang, Y., Tao, M., Yang, Y., &amp; Anderson, S. E. (2017). The </a:t>
            </a:r>
            <a:r>
              <a:rPr lang="fr-FR" sz="2000" dirty="0" err="1">
                <a:effectLst/>
              </a:rPr>
              <a:t>Accuracy</a:t>
            </a:r>
            <a:r>
              <a:rPr lang="fr-FR" sz="2000" dirty="0">
                <a:effectLst/>
              </a:rPr>
              <a:t> of Citizen Science Data : A Quantitative </a:t>
            </a:r>
            <a:r>
              <a:rPr lang="fr-FR" sz="2000" dirty="0" err="1">
                <a:effectLst/>
              </a:rPr>
              <a:t>Review</a:t>
            </a:r>
            <a:r>
              <a:rPr lang="fr-FR" sz="2000" dirty="0">
                <a:effectLst/>
              </a:rPr>
              <a:t>. The Bulletin of the </a:t>
            </a:r>
            <a:r>
              <a:rPr lang="fr-FR" sz="2000" dirty="0" err="1">
                <a:effectLst/>
              </a:rPr>
              <a:t>Ecological</a:t>
            </a:r>
            <a:r>
              <a:rPr lang="fr-FR" sz="2000" dirty="0">
                <a:effectLst/>
              </a:rPr>
              <a:t> Society of America, 98(4), 278‑290. </a:t>
            </a:r>
            <a:r>
              <a:rPr lang="fr-FR" sz="2000" dirty="0">
                <a:effectLst/>
                <a:hlinkClick r:id="rId4"/>
              </a:rPr>
              <a:t>https://doi.org/10.1002/bes2.1336</a:t>
            </a:r>
            <a:endParaRPr lang="fr-FR" sz="2000" dirty="0">
              <a:effectLst/>
            </a:endParaRPr>
          </a:p>
          <a:p>
            <a:pPr marL="0" indent="0">
              <a:buNone/>
            </a:pPr>
            <a:r>
              <a:rPr lang="fr-FR" dirty="0" err="1">
                <a:effectLst/>
              </a:rPr>
              <a:t>Arnstein</a:t>
            </a:r>
            <a:r>
              <a:rPr lang="fr-FR" dirty="0">
                <a:effectLst/>
              </a:rPr>
              <a:t>, S. R. (1969). A Ladder of Citizen Participation. </a:t>
            </a:r>
            <a:r>
              <a:rPr lang="fr-FR" i="1" dirty="0">
                <a:effectLst/>
              </a:rPr>
              <a:t>Journal of the American Institute of Planners</a:t>
            </a:r>
            <a:r>
              <a:rPr lang="fr-FR" dirty="0">
                <a:effectLst/>
              </a:rPr>
              <a:t>, </a:t>
            </a:r>
            <a:r>
              <a:rPr lang="fr-FR" i="1" dirty="0">
                <a:effectLst/>
              </a:rPr>
              <a:t>35</a:t>
            </a:r>
            <a:r>
              <a:rPr lang="fr-FR" dirty="0">
                <a:effectLst/>
              </a:rPr>
              <a:t>(4).</a:t>
            </a:r>
          </a:p>
          <a:p>
            <a:pPr marL="0" indent="0">
              <a:buNone/>
            </a:pPr>
            <a:r>
              <a:rPr lang="fr-FR" dirty="0">
                <a:effectLst/>
              </a:rPr>
              <a:t>Bacqué, M.-H., Rey, H., &amp; </a:t>
            </a:r>
            <a:r>
              <a:rPr lang="fr-FR" dirty="0" err="1">
                <a:effectLst/>
              </a:rPr>
              <a:t>Sintomer</a:t>
            </a:r>
            <a:r>
              <a:rPr lang="fr-FR" dirty="0">
                <a:effectLst/>
              </a:rPr>
              <a:t>, Y. (2005). </a:t>
            </a:r>
            <a:r>
              <a:rPr lang="fr-FR" i="1" dirty="0">
                <a:effectLst/>
              </a:rPr>
              <a:t>Gestion de proximité et démocratie participative : Une perspective comparative</a:t>
            </a:r>
            <a:r>
              <a:rPr lang="fr-FR" dirty="0">
                <a:effectLst/>
              </a:rPr>
              <a:t> (Vol. 1‑1). la Découverte.</a:t>
            </a:r>
          </a:p>
          <a:p>
            <a:pPr marL="0" indent="0">
              <a:buNone/>
            </a:pPr>
            <a:r>
              <a:rPr lang="fr-FR" sz="2000" dirty="0" err="1">
                <a:effectLst/>
              </a:rPr>
              <a:t>Balázs</a:t>
            </a:r>
            <a:r>
              <a:rPr lang="fr-FR" sz="2000" dirty="0">
                <a:effectLst/>
              </a:rPr>
              <a:t>, B., </a:t>
            </a:r>
            <a:r>
              <a:rPr lang="fr-FR" sz="2000" dirty="0" err="1">
                <a:effectLst/>
              </a:rPr>
              <a:t>Mooney</a:t>
            </a:r>
            <a:r>
              <a:rPr lang="fr-FR" sz="2000" dirty="0">
                <a:effectLst/>
              </a:rPr>
              <a:t>, P., </a:t>
            </a:r>
            <a:r>
              <a:rPr lang="fr-FR" sz="2000" dirty="0" err="1">
                <a:effectLst/>
              </a:rPr>
              <a:t>Nováková</a:t>
            </a:r>
            <a:r>
              <a:rPr lang="fr-FR" sz="2000" dirty="0">
                <a:effectLst/>
              </a:rPr>
              <a:t>, E., </a:t>
            </a:r>
            <a:r>
              <a:rPr lang="fr-FR" sz="2000" dirty="0" err="1">
                <a:effectLst/>
              </a:rPr>
              <a:t>Bastin</a:t>
            </a:r>
            <a:r>
              <a:rPr lang="fr-FR" sz="2000" dirty="0">
                <a:effectLst/>
              </a:rPr>
              <a:t>, L., &amp; </a:t>
            </a:r>
            <a:r>
              <a:rPr lang="fr-FR" sz="2000" dirty="0" err="1">
                <a:effectLst/>
              </a:rPr>
              <a:t>Jokar</a:t>
            </a:r>
            <a:r>
              <a:rPr lang="fr-FR" sz="2000" dirty="0">
                <a:effectLst/>
              </a:rPr>
              <a:t> </a:t>
            </a:r>
            <a:r>
              <a:rPr lang="fr-FR" sz="2000" dirty="0" err="1">
                <a:effectLst/>
              </a:rPr>
              <a:t>Arsanjani</a:t>
            </a:r>
            <a:r>
              <a:rPr lang="fr-FR" sz="2000" dirty="0">
                <a:effectLst/>
              </a:rPr>
              <a:t>, J. (2021). Data </a:t>
            </a:r>
            <a:r>
              <a:rPr lang="fr-FR" sz="2000" dirty="0" err="1">
                <a:effectLst/>
              </a:rPr>
              <a:t>Quality</a:t>
            </a:r>
            <a:r>
              <a:rPr lang="fr-FR" sz="2000" dirty="0">
                <a:effectLst/>
              </a:rPr>
              <a:t> in Citizen Science. In K. </a:t>
            </a:r>
            <a:r>
              <a:rPr lang="fr-FR" sz="2000" dirty="0" err="1">
                <a:effectLst/>
              </a:rPr>
              <a:t>Vohland</a:t>
            </a:r>
            <a:r>
              <a:rPr lang="fr-FR" sz="2000" dirty="0">
                <a:effectLst/>
              </a:rPr>
              <a:t>, A. Land-</a:t>
            </a:r>
            <a:r>
              <a:rPr lang="fr-FR" sz="2000" dirty="0" err="1">
                <a:effectLst/>
              </a:rPr>
              <a:t>Zandstra</a:t>
            </a:r>
            <a:r>
              <a:rPr lang="fr-FR" sz="2000" dirty="0">
                <a:effectLst/>
              </a:rPr>
              <a:t>, L. </a:t>
            </a:r>
            <a:r>
              <a:rPr lang="fr-FR" sz="2000" dirty="0" err="1">
                <a:effectLst/>
              </a:rPr>
              <a:t>Ceccaroni</a:t>
            </a:r>
            <a:r>
              <a:rPr lang="fr-FR" sz="2000" dirty="0">
                <a:effectLst/>
              </a:rPr>
              <a:t>, R. Lemmens, J. </a:t>
            </a:r>
            <a:r>
              <a:rPr lang="fr-FR" sz="2000" dirty="0" err="1">
                <a:effectLst/>
              </a:rPr>
              <a:t>Perelló</a:t>
            </a:r>
            <a:r>
              <a:rPr lang="fr-FR" sz="2000" dirty="0">
                <a:effectLst/>
              </a:rPr>
              <a:t>, M. Ponti, R. Samson, &amp; K. </a:t>
            </a:r>
            <a:r>
              <a:rPr lang="fr-FR" sz="2000" dirty="0" err="1">
                <a:effectLst/>
              </a:rPr>
              <a:t>Wagenknecht</a:t>
            </a:r>
            <a:r>
              <a:rPr lang="fr-FR" sz="2000" dirty="0">
                <a:effectLst/>
              </a:rPr>
              <a:t> (</a:t>
            </a:r>
            <a:r>
              <a:rPr lang="fr-FR" sz="2000" dirty="0" err="1">
                <a:effectLst/>
              </a:rPr>
              <a:t>Éds</a:t>
            </a:r>
            <a:r>
              <a:rPr lang="fr-FR" sz="2000" dirty="0">
                <a:effectLst/>
              </a:rPr>
              <a:t>.), The Science of Citizen Science (p. 139‑157). Springer International </a:t>
            </a:r>
            <a:r>
              <a:rPr lang="fr-FR" sz="2000" dirty="0" err="1">
                <a:effectLst/>
              </a:rPr>
              <a:t>Publishing</a:t>
            </a:r>
            <a:r>
              <a:rPr lang="fr-FR" sz="2000" dirty="0">
                <a:effectLst/>
              </a:rPr>
              <a:t>. </a:t>
            </a:r>
            <a:r>
              <a:rPr lang="fr-FR" sz="2000" dirty="0">
                <a:effectLst/>
                <a:hlinkClick r:id="rId5"/>
              </a:rPr>
              <a:t>https://doi.org/10.1007/978-3-030-58278-4_8</a:t>
            </a:r>
            <a:endParaRPr lang="fr-FR" sz="2000" dirty="0">
              <a:effectLst/>
            </a:endParaRPr>
          </a:p>
          <a:p>
            <a:pPr marL="0" indent="0">
              <a:buNone/>
            </a:pPr>
            <a:r>
              <a:rPr lang="fr-FR" dirty="0">
                <a:effectLst/>
              </a:rPr>
              <a:t>Bazin, H. (2018). Les enjeux d’une science citoyenne au cœur de la société. </a:t>
            </a:r>
            <a:r>
              <a:rPr lang="fr-FR" i="1" dirty="0">
                <a:effectLst/>
              </a:rPr>
              <a:t>Cahiers de </a:t>
            </a:r>
            <a:r>
              <a:rPr lang="fr-FR" i="1" dirty="0" err="1">
                <a:effectLst/>
              </a:rPr>
              <a:t>laction</a:t>
            </a:r>
            <a:r>
              <a:rPr lang="fr-FR" dirty="0">
                <a:effectLst/>
              </a:rPr>
              <a:t>, </a:t>
            </a:r>
            <a:r>
              <a:rPr lang="fr-FR" i="1" dirty="0">
                <a:effectLst/>
              </a:rPr>
              <a:t>5152</a:t>
            </a:r>
            <a:r>
              <a:rPr lang="fr-FR" dirty="0">
                <a:effectLst/>
              </a:rPr>
              <a:t>(2), 157‑162.</a:t>
            </a:r>
          </a:p>
          <a:p>
            <a:pPr marL="0" indent="0">
              <a:buNone/>
            </a:pPr>
            <a:r>
              <a:rPr lang="fr-FR" dirty="0">
                <a:effectLst/>
              </a:rPr>
              <a:t>Billaud, J.-P., Hubert, B., &amp; Vivien, F.-D. (2017). Les recherches participatives : Plus de science ou une autre science ? </a:t>
            </a:r>
            <a:r>
              <a:rPr lang="fr-FR" i="1" dirty="0">
                <a:effectLst/>
              </a:rPr>
              <a:t>Natures Sciences </a:t>
            </a:r>
            <a:r>
              <a:rPr lang="fr-FR" i="1" dirty="0" err="1">
                <a:effectLst/>
              </a:rPr>
              <a:t>Societes</a:t>
            </a:r>
            <a:r>
              <a:rPr lang="fr-FR" dirty="0">
                <a:effectLst/>
              </a:rPr>
              <a:t>, </a:t>
            </a:r>
            <a:r>
              <a:rPr lang="fr-FR" i="1" dirty="0">
                <a:effectLst/>
              </a:rPr>
              <a:t>25</a:t>
            </a:r>
            <a:r>
              <a:rPr lang="fr-FR" dirty="0">
                <a:effectLst/>
              </a:rPr>
              <a:t>(4), 325‑326.</a:t>
            </a:r>
          </a:p>
          <a:p>
            <a:pPr marL="0" indent="0">
              <a:buNone/>
            </a:pPr>
            <a:r>
              <a:rPr lang="fr-FR" i="1" dirty="0" err="1">
                <a:effectLst/>
              </a:rPr>
              <a:t>BirdLab</a:t>
            </a:r>
            <a:r>
              <a:rPr lang="fr-FR" dirty="0">
                <a:effectLst/>
              </a:rPr>
              <a:t>. (s. d.). Vigie-Nature. </a:t>
            </a:r>
            <a:r>
              <a:rPr lang="fr-FR" dirty="0">
                <a:effectLst/>
                <a:hlinkClick r:id="rId6"/>
              </a:rPr>
              <a:t>https://www.vigienature.fr/fr/vigie-manip/birdlab</a:t>
            </a:r>
            <a:endParaRPr lang="fr-FR" dirty="0">
              <a:effectLst/>
            </a:endParaRPr>
          </a:p>
          <a:p>
            <a:pPr marL="0" indent="0">
              <a:buNone/>
            </a:pPr>
            <a:r>
              <a:rPr lang="fr-FR" sz="2000" dirty="0">
                <a:effectLst/>
              </a:rPr>
              <a:t>Bœuf, G., Allain, Y.-M., &amp; Bouvier, M. (2012). L’apport des sciences participatives à la connaissance de la biodiversité en France. La Lettre de l’OCIM. Musées, Patrimoine et Culture scientifiques et techniques, 144, 8‑18. </a:t>
            </a:r>
            <a:r>
              <a:rPr lang="fr-FR" sz="2000" dirty="0">
                <a:effectLst/>
                <a:hlinkClick r:id="rId7"/>
              </a:rPr>
              <a:t>https://doi.org/10.4000/ocim.1119</a:t>
            </a:r>
            <a:endParaRPr lang="fr-FR" sz="2000" dirty="0">
              <a:effectLst/>
            </a:endParaRPr>
          </a:p>
          <a:p>
            <a:pPr marL="0" indent="0">
              <a:buNone/>
            </a:pPr>
            <a:r>
              <a:rPr lang="fr-FR" i="1" dirty="0">
                <a:effectLst/>
              </a:rPr>
              <a:t>Boutiques des sciences | ECLM</a:t>
            </a:r>
            <a:r>
              <a:rPr lang="fr-FR" dirty="0">
                <a:effectLst/>
              </a:rPr>
              <a:t>. (s. d.). </a:t>
            </a:r>
            <a:r>
              <a:rPr lang="fr-FR" dirty="0">
                <a:effectLst/>
                <a:hlinkClick r:id="rId8"/>
              </a:rPr>
              <a:t>https://www.eclm.fr/livre/boutiques-des-sciences/</a:t>
            </a:r>
            <a:endParaRPr lang="fr-FR" dirty="0">
              <a:effectLst/>
            </a:endParaRPr>
          </a:p>
          <a:p>
            <a:pPr marL="0" indent="0">
              <a:buNone/>
            </a:pPr>
            <a:r>
              <a:rPr lang="fr-FR" sz="2000" dirty="0" err="1">
                <a:effectLst/>
              </a:rPr>
              <a:t>Bowser</a:t>
            </a:r>
            <a:r>
              <a:rPr lang="fr-FR" sz="2000" dirty="0">
                <a:effectLst/>
              </a:rPr>
              <a:t>, A., Hansen, D., He, Y., Boston, C., Reid, M., </a:t>
            </a:r>
            <a:r>
              <a:rPr lang="fr-FR" sz="2000" dirty="0" err="1">
                <a:effectLst/>
              </a:rPr>
              <a:t>Gunnell</a:t>
            </a:r>
            <a:r>
              <a:rPr lang="fr-FR" sz="2000" dirty="0">
                <a:effectLst/>
              </a:rPr>
              <a:t>, L., &amp; </a:t>
            </a:r>
            <a:r>
              <a:rPr lang="fr-FR" sz="2000" dirty="0" err="1">
                <a:effectLst/>
              </a:rPr>
              <a:t>Preece</a:t>
            </a:r>
            <a:r>
              <a:rPr lang="fr-FR" sz="2000" dirty="0">
                <a:effectLst/>
              </a:rPr>
              <a:t>, J. (2013). </a:t>
            </a:r>
            <a:r>
              <a:rPr lang="fr-FR" sz="2000" dirty="0" err="1">
                <a:effectLst/>
              </a:rPr>
              <a:t>Using</a:t>
            </a:r>
            <a:r>
              <a:rPr lang="fr-FR" sz="2000" dirty="0">
                <a:effectLst/>
              </a:rPr>
              <a:t> gamification to inspire new </a:t>
            </a:r>
            <a:r>
              <a:rPr lang="fr-FR" sz="2000" dirty="0" err="1">
                <a:effectLst/>
              </a:rPr>
              <a:t>citizen</a:t>
            </a:r>
            <a:r>
              <a:rPr lang="fr-FR" sz="2000" dirty="0">
                <a:effectLst/>
              </a:rPr>
              <a:t> science </a:t>
            </a:r>
            <a:r>
              <a:rPr lang="fr-FR" sz="2000" dirty="0" err="1">
                <a:effectLst/>
              </a:rPr>
              <a:t>volunteers</a:t>
            </a:r>
            <a:r>
              <a:rPr lang="fr-FR" sz="2000" dirty="0">
                <a:effectLst/>
              </a:rPr>
              <a:t>. </a:t>
            </a:r>
            <a:r>
              <a:rPr lang="fr-FR" sz="2000" dirty="0" err="1">
                <a:effectLst/>
              </a:rPr>
              <a:t>Proceedings</a:t>
            </a:r>
            <a:r>
              <a:rPr lang="fr-FR" sz="2000" dirty="0">
                <a:effectLst/>
              </a:rPr>
              <a:t> of the First International </a:t>
            </a:r>
            <a:r>
              <a:rPr lang="fr-FR" sz="2000" dirty="0" err="1">
                <a:effectLst/>
              </a:rPr>
              <a:t>Conference</a:t>
            </a:r>
            <a:r>
              <a:rPr lang="fr-FR" sz="2000" dirty="0">
                <a:effectLst/>
              </a:rPr>
              <a:t> on </a:t>
            </a:r>
            <a:r>
              <a:rPr lang="fr-FR" sz="2000" dirty="0" err="1">
                <a:effectLst/>
              </a:rPr>
              <a:t>Gameful</a:t>
            </a:r>
            <a:r>
              <a:rPr lang="fr-FR" sz="2000" dirty="0">
                <a:effectLst/>
              </a:rPr>
              <a:t> Design, </a:t>
            </a:r>
            <a:r>
              <a:rPr lang="fr-FR" sz="2000" dirty="0" err="1">
                <a:effectLst/>
              </a:rPr>
              <a:t>Research</a:t>
            </a:r>
            <a:r>
              <a:rPr lang="fr-FR" sz="2000" dirty="0">
                <a:effectLst/>
              </a:rPr>
              <a:t>, and Applications, 18‑25. </a:t>
            </a:r>
            <a:r>
              <a:rPr lang="fr-FR" sz="2000" dirty="0">
                <a:effectLst/>
                <a:hlinkClick r:id="rId9"/>
              </a:rPr>
              <a:t>https://doi.org/10.1145/2583008.2583011</a:t>
            </a:r>
            <a:endParaRPr lang="fr-FR" sz="2000" dirty="0">
              <a:effectLst/>
            </a:endParaRPr>
          </a:p>
        </p:txBody>
      </p:sp>
    </p:spTree>
    <p:extLst>
      <p:ext uri="{BB962C8B-B14F-4D97-AF65-F5344CB8AC3E}">
        <p14:creationId xmlns:p14="http://schemas.microsoft.com/office/powerpoint/2010/main" val="30832596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BEF6679-762D-4AD5-B5A5-E3E97EC40CC4}"/>
              </a:ext>
            </a:extLst>
          </p:cNvPr>
          <p:cNvSpPr>
            <a:spLocks noGrp="1"/>
          </p:cNvSpPr>
          <p:nvPr>
            <p:ph idx="1"/>
          </p:nvPr>
        </p:nvSpPr>
        <p:spPr>
          <a:xfrm>
            <a:off x="1041991" y="318333"/>
            <a:ext cx="10866474" cy="6025761"/>
          </a:xfrm>
        </p:spPr>
        <p:txBody>
          <a:bodyPr>
            <a:noAutofit/>
          </a:bodyPr>
          <a:lstStyle/>
          <a:p>
            <a:pPr marL="0" indent="0">
              <a:buNone/>
            </a:pPr>
            <a:r>
              <a:rPr lang="fr-FR" sz="1200" dirty="0" err="1">
                <a:effectLst/>
              </a:rPr>
              <a:t>Charvolin</a:t>
            </a:r>
            <a:r>
              <a:rPr lang="fr-FR" sz="1200" dirty="0">
                <a:effectLst/>
              </a:rPr>
              <a:t>, F. (2013). Checklists, tricks and </a:t>
            </a:r>
            <a:r>
              <a:rPr lang="fr-FR" sz="1200" dirty="0" err="1">
                <a:effectLst/>
              </a:rPr>
              <a:t>practical</a:t>
            </a:r>
            <a:r>
              <a:rPr lang="fr-FR" sz="1200" dirty="0">
                <a:effectLst/>
              </a:rPr>
              <a:t> </a:t>
            </a:r>
            <a:r>
              <a:rPr lang="fr-FR" sz="1200" dirty="0" err="1">
                <a:effectLst/>
              </a:rPr>
              <a:t>recipes</a:t>
            </a:r>
            <a:r>
              <a:rPr lang="fr-FR" sz="1200" dirty="0">
                <a:effectLst/>
              </a:rPr>
              <a:t> </a:t>
            </a:r>
            <a:r>
              <a:rPr lang="fr-FR" sz="1200" dirty="0" err="1">
                <a:effectLst/>
              </a:rPr>
              <a:t>from</a:t>
            </a:r>
            <a:r>
              <a:rPr lang="fr-FR" sz="1200" dirty="0">
                <a:effectLst/>
              </a:rPr>
              <a:t> </a:t>
            </a:r>
            <a:r>
              <a:rPr lang="fr-FR" sz="1200" dirty="0" err="1">
                <a:effectLst/>
              </a:rPr>
              <a:t>gardeners-butterflies</a:t>
            </a:r>
            <a:r>
              <a:rPr lang="fr-FR" sz="1200" dirty="0">
                <a:effectLst/>
              </a:rPr>
              <a:t> </a:t>
            </a:r>
            <a:r>
              <a:rPr lang="fr-FR" sz="1200" dirty="0" err="1">
                <a:effectLst/>
              </a:rPr>
              <a:t>watchers</a:t>
            </a:r>
            <a:r>
              <a:rPr lang="fr-FR" sz="1200" dirty="0">
                <a:effectLst/>
              </a:rPr>
              <a:t>. </a:t>
            </a:r>
            <a:r>
              <a:rPr lang="fr-FR" sz="1200" i="1" dirty="0">
                <a:effectLst/>
              </a:rPr>
              <a:t>Revue d’anthropologie des connaissances</a:t>
            </a:r>
            <a:r>
              <a:rPr lang="fr-FR" sz="1200" dirty="0">
                <a:effectLst/>
              </a:rPr>
              <a:t>, </a:t>
            </a:r>
            <a:r>
              <a:rPr lang="fr-FR" sz="1200" i="1" dirty="0">
                <a:effectLst/>
              </a:rPr>
              <a:t>72</a:t>
            </a:r>
            <a:r>
              <a:rPr lang="fr-FR" sz="1200" dirty="0">
                <a:effectLst/>
              </a:rPr>
              <a:t>(2), 485‑500.</a:t>
            </a:r>
          </a:p>
          <a:p>
            <a:pPr marL="0" indent="0">
              <a:buNone/>
            </a:pPr>
            <a:r>
              <a:rPr lang="fr-FR" sz="1200" dirty="0">
                <a:effectLst/>
              </a:rPr>
              <a:t>Chupin, L. (2016). ‪</a:t>
            </a:r>
            <a:r>
              <a:rPr lang="fr-FR" sz="1200" dirty="0" err="1">
                <a:effectLst/>
              </a:rPr>
              <a:t>Documentarisation</a:t>
            </a:r>
            <a:r>
              <a:rPr lang="fr-FR" sz="1200" dirty="0">
                <a:effectLst/>
              </a:rPr>
              <a:t> participative et médiation du patrimoine scientifique numérisé. Le cas des herbiers‪. </a:t>
            </a:r>
            <a:r>
              <a:rPr lang="fr-FR" sz="1200" i="1" dirty="0">
                <a:effectLst/>
              </a:rPr>
              <a:t>Etudes de communication</a:t>
            </a:r>
            <a:r>
              <a:rPr lang="fr-FR" sz="1200" dirty="0">
                <a:effectLst/>
              </a:rPr>
              <a:t>, </a:t>
            </a:r>
            <a:r>
              <a:rPr lang="fr-FR" sz="1200" i="1" dirty="0">
                <a:effectLst/>
              </a:rPr>
              <a:t>46</a:t>
            </a:r>
            <a:r>
              <a:rPr lang="fr-FR" sz="1200" dirty="0">
                <a:effectLst/>
              </a:rPr>
              <a:t>(1), 33‑50.</a:t>
            </a:r>
          </a:p>
          <a:p>
            <a:pPr marL="0" indent="0">
              <a:buNone/>
            </a:pPr>
            <a:r>
              <a:rPr lang="fr-FR" sz="1200" i="1" dirty="0" err="1">
                <a:effectLst/>
              </a:rPr>
              <a:t>CoastSnap</a:t>
            </a:r>
            <a:r>
              <a:rPr lang="fr-FR" sz="1200" i="1" dirty="0">
                <a:effectLst/>
              </a:rPr>
              <a:t> Morbihan</a:t>
            </a:r>
            <a:r>
              <a:rPr lang="fr-FR" sz="1200" dirty="0">
                <a:effectLst/>
              </a:rPr>
              <a:t>. (s. d.). OCLM - Observatoire Citoyen du Littoral Morbihannais. </a:t>
            </a:r>
            <a:r>
              <a:rPr lang="fr-FR" sz="1200" dirty="0">
                <a:effectLst/>
                <a:hlinkClick r:id="rId2"/>
              </a:rPr>
              <a:t>https://observatoire-littoral-morbihan.fr/coastsnap-morbihan-2-2/</a:t>
            </a:r>
            <a:endParaRPr lang="fr-FR" sz="1200" dirty="0">
              <a:effectLst/>
            </a:endParaRPr>
          </a:p>
          <a:p>
            <a:pPr marL="0" indent="0">
              <a:buNone/>
            </a:pPr>
            <a:r>
              <a:rPr lang="fr-FR" sz="1200" dirty="0">
                <a:effectLst/>
              </a:rPr>
              <a:t>COESO </a:t>
            </a:r>
            <a:r>
              <a:rPr lang="fr-FR" sz="1200" dirty="0" err="1">
                <a:effectLst/>
              </a:rPr>
              <a:t>project</a:t>
            </a:r>
            <a:r>
              <a:rPr lang="fr-FR" sz="1200" dirty="0">
                <a:effectLst/>
              </a:rPr>
              <a:t>. (s. d.). </a:t>
            </a:r>
            <a:r>
              <a:rPr lang="fr-FR" sz="1200" i="1" dirty="0">
                <a:effectLst/>
              </a:rPr>
              <a:t>COESO</a:t>
            </a:r>
            <a:r>
              <a:rPr lang="fr-FR" sz="1200" dirty="0">
                <a:effectLst/>
              </a:rPr>
              <a:t>. Consulté 29 novembre 2021, à l’adresse </a:t>
            </a:r>
            <a:r>
              <a:rPr lang="fr-FR" sz="1200" dirty="0">
                <a:effectLst/>
                <a:hlinkClick r:id="rId3"/>
              </a:rPr>
              <a:t>https://coeso.hypotheses.org/</a:t>
            </a:r>
            <a:endParaRPr lang="fr-FR" sz="1200" dirty="0">
              <a:effectLst/>
            </a:endParaRPr>
          </a:p>
          <a:p>
            <a:pPr marL="0" indent="0">
              <a:buNone/>
            </a:pPr>
            <a:r>
              <a:rPr lang="fr-FR" sz="1200" i="1" dirty="0">
                <a:effectLst/>
              </a:rPr>
              <a:t>Collaborative Engagement on </a:t>
            </a:r>
            <a:r>
              <a:rPr lang="fr-FR" sz="1200" i="1" dirty="0" err="1">
                <a:effectLst/>
              </a:rPr>
              <a:t>Societal</a:t>
            </a:r>
            <a:r>
              <a:rPr lang="fr-FR" sz="1200" i="1" dirty="0">
                <a:effectLst/>
              </a:rPr>
              <a:t> Issues | COESO Project | Fact </a:t>
            </a:r>
            <a:r>
              <a:rPr lang="fr-FR" sz="1200" i="1" dirty="0" err="1">
                <a:effectLst/>
              </a:rPr>
              <a:t>Sheet</a:t>
            </a:r>
            <a:r>
              <a:rPr lang="fr-FR" sz="1200" i="1" dirty="0">
                <a:effectLst/>
              </a:rPr>
              <a:t> | H2020</a:t>
            </a:r>
            <a:r>
              <a:rPr lang="fr-FR" sz="1200" dirty="0">
                <a:effectLst/>
              </a:rPr>
              <a:t>. (s. d.). CORDIS | </a:t>
            </a:r>
            <a:r>
              <a:rPr lang="fr-FR" sz="1200" dirty="0" err="1">
                <a:effectLst/>
              </a:rPr>
              <a:t>European</a:t>
            </a:r>
            <a:r>
              <a:rPr lang="fr-FR" sz="1200" dirty="0">
                <a:effectLst/>
              </a:rPr>
              <a:t> Commission. </a:t>
            </a:r>
            <a:r>
              <a:rPr lang="fr-FR" sz="1200" dirty="0">
                <a:effectLst/>
                <a:hlinkClick r:id="rId4"/>
              </a:rPr>
              <a:t>https://cordis.europa.eu/project/id/101006325</a:t>
            </a:r>
            <a:endParaRPr lang="fr-FR" sz="1200" dirty="0">
              <a:effectLst/>
            </a:endParaRPr>
          </a:p>
          <a:p>
            <a:pPr marL="0" indent="0">
              <a:buNone/>
            </a:pPr>
            <a:r>
              <a:rPr lang="fr-FR" sz="1200" dirty="0">
                <a:effectLst/>
              </a:rPr>
              <a:t>Cosson, J.-F., Brun-Jacob, A., Marchand, J., Boniface, P., </a:t>
            </a:r>
            <a:r>
              <a:rPr lang="fr-FR" sz="1200" dirty="0" err="1">
                <a:effectLst/>
              </a:rPr>
              <a:t>Ortmans</a:t>
            </a:r>
            <a:r>
              <a:rPr lang="fr-FR" sz="1200" dirty="0">
                <a:effectLst/>
              </a:rPr>
              <a:t>, C., </a:t>
            </a:r>
            <a:r>
              <a:rPr lang="fr-FR" sz="1200" dirty="0" err="1">
                <a:effectLst/>
              </a:rPr>
              <a:t>Salvat</a:t>
            </a:r>
            <a:r>
              <a:rPr lang="fr-FR" sz="1200" dirty="0">
                <a:effectLst/>
              </a:rPr>
              <a:t>, G., &amp; Armand, J.-M. (2019). La recherche participative </a:t>
            </a:r>
            <a:r>
              <a:rPr lang="fr-FR" sz="1200" dirty="0" err="1">
                <a:effectLst/>
              </a:rPr>
              <a:t>CiTIQUE</a:t>
            </a:r>
            <a:r>
              <a:rPr lang="fr-FR" sz="1200" dirty="0">
                <a:effectLst/>
              </a:rPr>
              <a:t>. </a:t>
            </a:r>
            <a:r>
              <a:rPr lang="fr-FR" sz="1200" i="1" dirty="0">
                <a:effectLst/>
              </a:rPr>
              <a:t>Sante Publique</a:t>
            </a:r>
            <a:r>
              <a:rPr lang="fr-FR" sz="1200" dirty="0">
                <a:effectLst/>
              </a:rPr>
              <a:t>, </a:t>
            </a:r>
            <a:r>
              <a:rPr lang="fr-FR" sz="1200" i="1" dirty="0">
                <a:effectLst/>
              </a:rPr>
              <a:t>1</a:t>
            </a:r>
            <a:r>
              <a:rPr lang="fr-FR" sz="1200" dirty="0">
                <a:effectLst/>
              </a:rPr>
              <a:t>(HS1), 89‑90.</a:t>
            </a:r>
          </a:p>
          <a:p>
            <a:pPr marL="0" indent="0">
              <a:buNone/>
            </a:pPr>
            <a:r>
              <a:rPr lang="fr-FR" sz="1200" dirty="0" err="1">
                <a:effectLst/>
              </a:rPr>
              <a:t>Crall</a:t>
            </a:r>
            <a:r>
              <a:rPr lang="fr-FR" sz="1200" dirty="0">
                <a:effectLst/>
              </a:rPr>
              <a:t>, A. W., Newman, G. J., </a:t>
            </a:r>
            <a:r>
              <a:rPr lang="fr-FR" sz="1200" dirty="0" err="1">
                <a:effectLst/>
              </a:rPr>
              <a:t>Stohlgren</a:t>
            </a:r>
            <a:r>
              <a:rPr lang="fr-FR" sz="1200" dirty="0">
                <a:effectLst/>
              </a:rPr>
              <a:t>, T. J., </a:t>
            </a:r>
            <a:r>
              <a:rPr lang="fr-FR" sz="1200" dirty="0" err="1">
                <a:effectLst/>
              </a:rPr>
              <a:t>Holfelder</a:t>
            </a:r>
            <a:r>
              <a:rPr lang="fr-FR" sz="1200" dirty="0">
                <a:effectLst/>
              </a:rPr>
              <a:t>, K. A., Graham, J., &amp; Waller, D. M. (2011). </a:t>
            </a:r>
            <a:r>
              <a:rPr lang="fr-FR" sz="1200" dirty="0" err="1">
                <a:effectLst/>
              </a:rPr>
              <a:t>Assessing</a:t>
            </a:r>
            <a:r>
              <a:rPr lang="fr-FR" sz="1200" dirty="0">
                <a:effectLst/>
              </a:rPr>
              <a:t> </a:t>
            </a:r>
            <a:r>
              <a:rPr lang="fr-FR" sz="1200" dirty="0" err="1">
                <a:effectLst/>
              </a:rPr>
              <a:t>citizen</a:t>
            </a:r>
            <a:r>
              <a:rPr lang="fr-FR" sz="1200" dirty="0">
                <a:effectLst/>
              </a:rPr>
              <a:t> science data </a:t>
            </a:r>
            <a:r>
              <a:rPr lang="fr-FR" sz="1200" dirty="0" err="1">
                <a:effectLst/>
              </a:rPr>
              <a:t>quality</a:t>
            </a:r>
            <a:r>
              <a:rPr lang="fr-FR" sz="1200" dirty="0">
                <a:effectLst/>
              </a:rPr>
              <a:t> : An invasive </a:t>
            </a:r>
            <a:r>
              <a:rPr lang="fr-FR" sz="1200" dirty="0" err="1">
                <a:effectLst/>
              </a:rPr>
              <a:t>species</a:t>
            </a:r>
            <a:r>
              <a:rPr lang="fr-FR" sz="1200" dirty="0">
                <a:effectLst/>
              </a:rPr>
              <a:t> case </a:t>
            </a:r>
            <a:r>
              <a:rPr lang="fr-FR" sz="1200" dirty="0" err="1">
                <a:effectLst/>
              </a:rPr>
              <a:t>study</a:t>
            </a:r>
            <a:r>
              <a:rPr lang="fr-FR" sz="1200" dirty="0">
                <a:effectLst/>
              </a:rPr>
              <a:t>. Conservation </a:t>
            </a:r>
            <a:r>
              <a:rPr lang="fr-FR" sz="1200" dirty="0" err="1">
                <a:effectLst/>
              </a:rPr>
              <a:t>Letters</a:t>
            </a:r>
            <a:r>
              <a:rPr lang="fr-FR" sz="1200" dirty="0">
                <a:effectLst/>
              </a:rPr>
              <a:t>, 4(6), 433‑442. </a:t>
            </a:r>
            <a:r>
              <a:rPr lang="fr-FR" sz="1200" dirty="0">
                <a:effectLst/>
                <a:hlinkClick r:id="rId5"/>
              </a:rPr>
              <a:t>https://doi.org/10.1111/j.1755-263X.2011.00196.x</a:t>
            </a:r>
            <a:endParaRPr lang="fr-FR" sz="1200" dirty="0">
              <a:effectLst/>
            </a:endParaRPr>
          </a:p>
          <a:p>
            <a:pPr marL="0" indent="0">
              <a:buNone/>
            </a:pPr>
            <a:r>
              <a:rPr lang="fr-FR" sz="1200" dirty="0">
                <a:effectLst/>
              </a:rPr>
              <a:t>Crosnier, H. L., Neubauer, C., &amp; </a:t>
            </a:r>
            <a:r>
              <a:rPr lang="fr-FR" sz="1200" dirty="0" err="1">
                <a:effectLst/>
              </a:rPr>
              <a:t>Storup</a:t>
            </a:r>
            <a:r>
              <a:rPr lang="fr-FR" sz="1200" dirty="0">
                <a:effectLst/>
              </a:rPr>
              <a:t>, B. (2013). </a:t>
            </a:r>
            <a:r>
              <a:rPr lang="fr-FR" sz="1200" dirty="0" err="1">
                <a:effectLst/>
              </a:rPr>
              <a:t>Participatory</a:t>
            </a:r>
            <a:r>
              <a:rPr lang="fr-FR" sz="1200" dirty="0">
                <a:effectLst/>
              </a:rPr>
              <a:t> science or social engineering : </a:t>
            </a:r>
            <a:r>
              <a:rPr lang="fr-FR" sz="1200" dirty="0" err="1">
                <a:effectLst/>
              </a:rPr>
              <a:t>When</a:t>
            </a:r>
            <a:r>
              <a:rPr lang="fr-FR" sz="1200" dirty="0">
                <a:effectLst/>
              </a:rPr>
              <a:t> </a:t>
            </a:r>
            <a:r>
              <a:rPr lang="fr-FR" sz="1200" dirty="0" err="1">
                <a:effectLst/>
              </a:rPr>
              <a:t>laymen</a:t>
            </a:r>
            <a:r>
              <a:rPr lang="fr-FR" sz="1200" dirty="0">
                <a:effectLst/>
              </a:rPr>
              <a:t> and </a:t>
            </a:r>
            <a:r>
              <a:rPr lang="fr-FR" sz="1200" dirty="0" err="1">
                <a:effectLst/>
              </a:rPr>
              <a:t>researchers</a:t>
            </a:r>
            <a:r>
              <a:rPr lang="fr-FR" sz="1200" dirty="0">
                <a:effectLst/>
              </a:rPr>
              <a:t> </a:t>
            </a:r>
            <a:r>
              <a:rPr lang="fr-FR" sz="1200" dirty="0" err="1">
                <a:effectLst/>
              </a:rPr>
              <a:t>co-produce</a:t>
            </a:r>
            <a:r>
              <a:rPr lang="fr-FR" sz="1200" dirty="0">
                <a:effectLst/>
              </a:rPr>
              <a:t> </a:t>
            </a:r>
            <a:r>
              <a:rPr lang="fr-FR" sz="1200" dirty="0" err="1">
                <a:effectLst/>
              </a:rPr>
              <a:t>knowledge</a:t>
            </a:r>
            <a:r>
              <a:rPr lang="fr-FR" sz="1200" dirty="0">
                <a:effectLst/>
              </a:rPr>
              <a:t>. </a:t>
            </a:r>
            <a:r>
              <a:rPr lang="fr-FR" sz="1200" dirty="0" err="1">
                <a:effectLst/>
              </a:rPr>
              <a:t>Hermes</a:t>
            </a:r>
            <a:r>
              <a:rPr lang="fr-FR" sz="1200" dirty="0">
                <a:effectLst/>
              </a:rPr>
              <a:t>, La Revue, 67(3), 68‑74.</a:t>
            </a:r>
          </a:p>
          <a:p>
            <a:pPr marL="0" indent="0">
              <a:buNone/>
            </a:pPr>
            <a:r>
              <a:rPr lang="fr-FR" sz="1200" dirty="0">
                <a:effectLst/>
              </a:rPr>
              <a:t>Dalby, O., Sinha, I., </a:t>
            </a:r>
            <a:r>
              <a:rPr lang="fr-FR" sz="1200" dirty="0" err="1">
                <a:effectLst/>
              </a:rPr>
              <a:t>Unsworth</a:t>
            </a:r>
            <a:r>
              <a:rPr lang="fr-FR" sz="1200" dirty="0">
                <a:effectLst/>
              </a:rPr>
              <a:t>, R. K. F., McKenzie, L. J., Jones, B. L., &amp; Cullen-</a:t>
            </a:r>
            <a:r>
              <a:rPr lang="fr-FR" sz="1200" dirty="0" err="1">
                <a:effectLst/>
              </a:rPr>
              <a:t>Unsworth</a:t>
            </a:r>
            <a:r>
              <a:rPr lang="fr-FR" sz="1200" dirty="0">
                <a:effectLst/>
              </a:rPr>
              <a:t>, L. C. (2021). Citizen Science Driven Big Data Collection </a:t>
            </a:r>
            <a:r>
              <a:rPr lang="fr-FR" sz="1200" dirty="0" err="1">
                <a:effectLst/>
              </a:rPr>
              <a:t>Requires</a:t>
            </a:r>
            <a:r>
              <a:rPr lang="fr-FR" sz="1200" dirty="0">
                <a:effectLst/>
              </a:rPr>
              <a:t> </a:t>
            </a:r>
            <a:r>
              <a:rPr lang="fr-FR" sz="1200" dirty="0" err="1">
                <a:effectLst/>
              </a:rPr>
              <a:t>Improved</a:t>
            </a:r>
            <a:r>
              <a:rPr lang="fr-FR" sz="1200" dirty="0">
                <a:effectLst/>
              </a:rPr>
              <a:t> and Inclusive </a:t>
            </a:r>
            <a:r>
              <a:rPr lang="fr-FR" sz="1200" dirty="0" err="1">
                <a:effectLst/>
              </a:rPr>
              <a:t>Societal</a:t>
            </a:r>
            <a:r>
              <a:rPr lang="fr-FR" sz="1200" dirty="0">
                <a:effectLst/>
              </a:rPr>
              <a:t> Engagement. </a:t>
            </a:r>
            <a:r>
              <a:rPr lang="fr-FR" sz="1200" dirty="0" err="1">
                <a:effectLst/>
              </a:rPr>
              <a:t>Frontiers</a:t>
            </a:r>
            <a:r>
              <a:rPr lang="fr-FR" sz="1200" dirty="0">
                <a:effectLst/>
              </a:rPr>
              <a:t> in Marine Science, 8, 432. </a:t>
            </a:r>
            <a:r>
              <a:rPr lang="fr-FR" sz="1200" dirty="0">
                <a:effectLst/>
                <a:hlinkClick r:id="rId6"/>
              </a:rPr>
              <a:t>https://doi.org/10.3389/fmars.2021.610397</a:t>
            </a:r>
            <a:endParaRPr lang="fr-FR" sz="1200" dirty="0">
              <a:effectLst/>
            </a:endParaRPr>
          </a:p>
          <a:p>
            <a:pPr marL="0" indent="0">
              <a:buNone/>
            </a:pPr>
            <a:r>
              <a:rPr lang="fr-FR" sz="1200" i="1" dirty="0">
                <a:effectLst/>
              </a:rPr>
              <a:t>« Derrière le blob, la recherche », une expérience de science participative du CNRS | CNRS</a:t>
            </a:r>
            <a:r>
              <a:rPr lang="fr-FR" sz="1200" dirty="0">
                <a:effectLst/>
              </a:rPr>
              <a:t>. (2021, novembre). [Institutionnel]. CNRS. </a:t>
            </a:r>
            <a:r>
              <a:rPr lang="fr-FR" sz="1200" dirty="0">
                <a:effectLst/>
                <a:hlinkClick r:id="rId7"/>
              </a:rPr>
              <a:t>https://www.cnrs.fr/fr/cnrsinfo/derriere-le-blob-la-recherche-une-experience-de-science-participative-du-cnrs</a:t>
            </a:r>
            <a:endParaRPr lang="fr-FR" sz="1200" dirty="0">
              <a:effectLst/>
            </a:endParaRPr>
          </a:p>
          <a:p>
            <a:pPr marL="0" indent="0">
              <a:buNone/>
            </a:pPr>
            <a:r>
              <a:rPr lang="en-US" sz="1200" dirty="0"/>
              <a:t>De Vries, M., Land-Zandstra, A. and </a:t>
            </a:r>
            <a:r>
              <a:rPr lang="en-US" sz="1200" dirty="0" err="1"/>
              <a:t>Smeets</a:t>
            </a:r>
            <a:r>
              <a:rPr lang="en-US" sz="1200" dirty="0"/>
              <a:t>, I., 2019. Citizen Scientists’ Preferences for Communication of Scientific Output: A Literature Review. Citizen Science: Theory and Practice, 4(1), p.2. DOI: </a:t>
            </a:r>
            <a:r>
              <a:rPr lang="en-US" sz="1200" dirty="0">
                <a:hlinkClick r:id="rId8">
                  <a:extLst>
                    <a:ext uri="{A12FA001-AC4F-418D-AE19-62706E023703}">
                      <ahyp:hlinkClr xmlns:ahyp="http://schemas.microsoft.com/office/drawing/2018/hyperlinkcolor" val="tx"/>
                    </a:ext>
                  </a:extLst>
                </a:hlinkClick>
              </a:rPr>
              <a:t>http://doi.org/10.5334/cstp.136</a:t>
            </a:r>
            <a:endParaRPr lang="en-US" sz="1200" dirty="0"/>
          </a:p>
          <a:p>
            <a:pPr marL="0" indent="0">
              <a:buNone/>
            </a:pPr>
            <a:r>
              <a:rPr lang="fr-FR" sz="1200" dirty="0" err="1">
                <a:effectLst/>
              </a:rPr>
              <a:t>Dewitte</a:t>
            </a:r>
            <a:r>
              <a:rPr lang="fr-FR" sz="1200" dirty="0">
                <a:effectLst/>
              </a:rPr>
              <a:t>, V. (2021, novembre 25). </a:t>
            </a:r>
            <a:r>
              <a:rPr lang="fr-FR" sz="1200" i="1" dirty="0">
                <a:effectLst/>
              </a:rPr>
              <a:t>Érosion du littoral : L’outil de science participative </a:t>
            </a:r>
            <a:r>
              <a:rPr lang="fr-FR" sz="1200" i="1" dirty="0" err="1">
                <a:effectLst/>
              </a:rPr>
              <a:t>CoastSnap</a:t>
            </a:r>
            <a:r>
              <a:rPr lang="fr-FR" sz="1200" i="1" dirty="0">
                <a:effectLst/>
              </a:rPr>
              <a:t> se déploie en Nouvelle-Aquitaine</a:t>
            </a:r>
            <a:r>
              <a:rPr lang="fr-FR" sz="1200" dirty="0">
                <a:effectLst/>
              </a:rPr>
              <a:t>. </a:t>
            </a:r>
            <a:r>
              <a:rPr lang="fr-FR" sz="1200" dirty="0">
                <a:effectLst/>
                <a:hlinkClick r:id="rId9"/>
              </a:rPr>
              <a:t>https://www.sudouest.fr/pyrenees-atlantiques/bayonne/erosion-du-littoral-l-outil-de-science-participative-coastsnap-se-deploie-en-nouvelle-aquitaine-7101909.php</a:t>
            </a:r>
            <a:endParaRPr lang="fr-FR" sz="1200" dirty="0">
              <a:effectLst/>
            </a:endParaRPr>
          </a:p>
          <a:p>
            <a:pPr marL="0" indent="0">
              <a:buNone/>
            </a:pPr>
            <a:r>
              <a:rPr lang="fr-FR" sz="1200" i="1" dirty="0" err="1">
                <a:effectLst/>
              </a:rPr>
              <a:t>DipSO</a:t>
            </a:r>
            <a:r>
              <a:rPr lang="fr-FR" sz="1200" i="1" dirty="0">
                <a:effectLst/>
              </a:rPr>
              <a:t> - ... En sciences et recherches participatives</a:t>
            </a:r>
            <a:r>
              <a:rPr lang="fr-FR" sz="1200" dirty="0">
                <a:effectLst/>
              </a:rPr>
              <a:t>. (s. d.). </a:t>
            </a:r>
            <a:r>
              <a:rPr lang="fr-FR" sz="1200" dirty="0">
                <a:effectLst/>
                <a:hlinkClick r:id="rId10"/>
              </a:rPr>
              <a:t>https://www6.inrae.fr/dipso/Notre-offre-de-services/en-sciences-et-recherches-participatives</a:t>
            </a:r>
            <a:endParaRPr lang="fr-FR" sz="1200" dirty="0">
              <a:effectLst/>
            </a:endParaRPr>
          </a:p>
          <a:p>
            <a:pPr marL="0" indent="0">
              <a:buNone/>
            </a:pPr>
            <a:r>
              <a:rPr lang="fr-FR" sz="1200" i="1" dirty="0">
                <a:effectLst/>
              </a:rPr>
              <a:t>DNOSES</a:t>
            </a:r>
            <a:r>
              <a:rPr lang="fr-FR" sz="1200" dirty="0">
                <a:effectLst/>
              </a:rPr>
              <a:t>. (s. d.). DNOSES. </a:t>
            </a:r>
            <a:r>
              <a:rPr lang="fr-FR" sz="1200" dirty="0">
                <a:effectLst/>
                <a:hlinkClick r:id="rId11"/>
              </a:rPr>
              <a:t>https://dnoses.eu/</a:t>
            </a:r>
            <a:endParaRPr lang="fr-FR" sz="1200" dirty="0">
              <a:effectLst/>
            </a:endParaRPr>
          </a:p>
          <a:p>
            <a:pPr marL="0" indent="0">
              <a:buNone/>
            </a:pPr>
            <a:r>
              <a:rPr lang="fr-FR" sz="1200" dirty="0" err="1">
                <a:effectLst/>
              </a:rPr>
              <a:t>Domroese</a:t>
            </a:r>
            <a:r>
              <a:rPr lang="fr-FR" sz="1200" dirty="0">
                <a:effectLst/>
              </a:rPr>
              <a:t>, M. C., &amp; Johnson, E. A. (2017). </a:t>
            </a:r>
            <a:r>
              <a:rPr lang="fr-FR" sz="1200" dirty="0" err="1">
                <a:effectLst/>
              </a:rPr>
              <a:t>Why</a:t>
            </a:r>
            <a:r>
              <a:rPr lang="fr-FR" sz="1200" dirty="0">
                <a:effectLst/>
              </a:rPr>
              <a:t> </a:t>
            </a:r>
            <a:r>
              <a:rPr lang="fr-FR" sz="1200" dirty="0" err="1">
                <a:effectLst/>
              </a:rPr>
              <a:t>watch</a:t>
            </a:r>
            <a:r>
              <a:rPr lang="fr-FR" sz="1200" dirty="0">
                <a:effectLst/>
              </a:rPr>
              <a:t> </a:t>
            </a:r>
            <a:r>
              <a:rPr lang="fr-FR" sz="1200" dirty="0" err="1">
                <a:effectLst/>
              </a:rPr>
              <a:t>bees</a:t>
            </a:r>
            <a:r>
              <a:rPr lang="fr-FR" sz="1200" dirty="0">
                <a:effectLst/>
              </a:rPr>
              <a:t>? Motivations of </a:t>
            </a:r>
            <a:r>
              <a:rPr lang="fr-FR" sz="1200" dirty="0" err="1">
                <a:effectLst/>
              </a:rPr>
              <a:t>citizen</a:t>
            </a:r>
            <a:r>
              <a:rPr lang="fr-FR" sz="1200" dirty="0">
                <a:effectLst/>
              </a:rPr>
              <a:t> science </a:t>
            </a:r>
            <a:r>
              <a:rPr lang="fr-FR" sz="1200" dirty="0" err="1">
                <a:effectLst/>
              </a:rPr>
              <a:t>volunteers</a:t>
            </a:r>
            <a:r>
              <a:rPr lang="fr-FR" sz="1200" dirty="0">
                <a:effectLst/>
              </a:rPr>
              <a:t> in the Great </a:t>
            </a:r>
            <a:r>
              <a:rPr lang="fr-FR" sz="1200" dirty="0" err="1">
                <a:effectLst/>
              </a:rPr>
              <a:t>Pollinator</a:t>
            </a:r>
            <a:r>
              <a:rPr lang="fr-FR" sz="1200" dirty="0">
                <a:effectLst/>
              </a:rPr>
              <a:t> Project. </a:t>
            </a:r>
            <a:r>
              <a:rPr lang="fr-FR" sz="1200" dirty="0" err="1">
                <a:effectLst/>
              </a:rPr>
              <a:t>Biological</a:t>
            </a:r>
            <a:r>
              <a:rPr lang="fr-FR" sz="1200" dirty="0">
                <a:effectLst/>
              </a:rPr>
              <a:t> Conservation, 208, 40‑47. </a:t>
            </a:r>
            <a:r>
              <a:rPr lang="fr-FR" sz="1200" dirty="0">
                <a:effectLst/>
                <a:hlinkClick r:id="rId12"/>
              </a:rPr>
              <a:t>https://doi.org/10.1016/j.biocon.2016.08.020</a:t>
            </a:r>
            <a:endParaRPr lang="fr-FR" sz="1200" dirty="0">
              <a:effectLst/>
            </a:endParaRPr>
          </a:p>
        </p:txBody>
      </p:sp>
    </p:spTree>
    <p:extLst>
      <p:ext uri="{BB962C8B-B14F-4D97-AF65-F5344CB8AC3E}">
        <p14:creationId xmlns:p14="http://schemas.microsoft.com/office/powerpoint/2010/main" val="9434141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BEF6679-762D-4AD5-B5A5-E3E97EC40CC4}"/>
              </a:ext>
            </a:extLst>
          </p:cNvPr>
          <p:cNvSpPr>
            <a:spLocks noGrp="1"/>
          </p:cNvSpPr>
          <p:nvPr>
            <p:ph idx="1"/>
          </p:nvPr>
        </p:nvSpPr>
        <p:spPr>
          <a:xfrm>
            <a:off x="1261730" y="573515"/>
            <a:ext cx="9902456" cy="6018672"/>
          </a:xfrm>
        </p:spPr>
        <p:txBody>
          <a:bodyPr>
            <a:normAutofit fontScale="62500" lnSpcReduction="20000"/>
          </a:bodyPr>
          <a:lstStyle/>
          <a:p>
            <a:pPr marL="0" indent="0">
              <a:buNone/>
            </a:pPr>
            <a:r>
              <a:rPr lang="fr-FR" sz="2400" dirty="0"/>
              <a:t>ECSA. (2016). </a:t>
            </a:r>
            <a:r>
              <a:rPr lang="fr-FR" sz="2400" dirty="0" err="1"/>
              <a:t>Ten</a:t>
            </a:r>
            <a:r>
              <a:rPr lang="fr-FR" sz="2400" dirty="0"/>
              <a:t> Principles in Citizen Science. ECSA</a:t>
            </a:r>
            <a:r>
              <a:rPr lang="fr-FR" sz="2000" i="1" dirty="0"/>
              <a:t>. </a:t>
            </a:r>
            <a:r>
              <a:rPr lang="fr-FR" sz="2000" dirty="0">
                <a:effectLst/>
                <a:hlinkClick r:id="rId2"/>
              </a:rPr>
              <a:t>https://ecsa.citizen-science.net/wp-content/uploads/2021/05/ECSA_Ten_principles_of_CS_French.pdf</a:t>
            </a:r>
            <a:endParaRPr lang="fr-FR" sz="2000" dirty="0">
              <a:effectLst/>
            </a:endParaRPr>
          </a:p>
          <a:p>
            <a:pPr marL="0" indent="0">
              <a:buNone/>
            </a:pPr>
            <a:r>
              <a:rPr lang="fr-FR" dirty="0">
                <a:effectLst/>
              </a:rPr>
              <a:t>Ernst, E. (s. d.). Survey on Citizen Science </a:t>
            </a:r>
            <a:r>
              <a:rPr lang="fr-FR" dirty="0" err="1">
                <a:effectLst/>
              </a:rPr>
              <a:t>funding</a:t>
            </a:r>
            <a:r>
              <a:rPr lang="fr-FR" dirty="0">
                <a:effectLst/>
              </a:rPr>
              <a:t> in the Social Sciences and </a:t>
            </a:r>
            <a:r>
              <a:rPr lang="fr-FR" dirty="0" err="1">
                <a:effectLst/>
              </a:rPr>
              <a:t>Humanities</a:t>
            </a:r>
            <a:r>
              <a:rPr lang="fr-FR" dirty="0">
                <a:effectLst/>
              </a:rPr>
              <a:t> [Billet]. </a:t>
            </a:r>
            <a:r>
              <a:rPr lang="fr-FR" i="1" dirty="0">
                <a:effectLst/>
              </a:rPr>
              <a:t>OPERAS</a:t>
            </a:r>
            <a:r>
              <a:rPr lang="fr-FR" dirty="0">
                <a:effectLst/>
              </a:rPr>
              <a:t>. </a:t>
            </a:r>
            <a:r>
              <a:rPr lang="fr-FR" dirty="0">
                <a:effectLst/>
                <a:hlinkClick r:id="rId3"/>
              </a:rPr>
              <a:t>https://operas.hypotheses.org/4592</a:t>
            </a:r>
            <a:endParaRPr lang="fr-FR" dirty="0">
              <a:effectLst/>
            </a:endParaRPr>
          </a:p>
          <a:p>
            <a:pPr marL="0" indent="0">
              <a:buNone/>
            </a:pPr>
            <a:r>
              <a:rPr lang="fr-FR" i="1" dirty="0" err="1">
                <a:effectLst/>
              </a:rPr>
              <a:t>EU-Citizen.Science</a:t>
            </a:r>
            <a:r>
              <a:rPr lang="fr-FR" dirty="0">
                <a:effectLst/>
              </a:rPr>
              <a:t>. (s. d.). </a:t>
            </a:r>
            <a:r>
              <a:rPr lang="fr-FR" dirty="0">
                <a:effectLst/>
                <a:hlinkClick r:id="rId4"/>
              </a:rPr>
              <a:t>https://eu-citizen.science/</a:t>
            </a:r>
            <a:endParaRPr lang="fr-FR" dirty="0">
              <a:effectLst/>
            </a:endParaRPr>
          </a:p>
          <a:p>
            <a:pPr marL="0" indent="0">
              <a:buNone/>
            </a:pPr>
            <a:r>
              <a:rPr lang="fr-FR" dirty="0">
                <a:effectLst/>
              </a:rPr>
              <a:t>Foucart, J. (2018). </a:t>
            </a:r>
            <a:r>
              <a:rPr lang="fr-FR" dirty="0" err="1">
                <a:effectLst/>
              </a:rPr>
              <a:t>Scientificity</a:t>
            </a:r>
            <a:r>
              <a:rPr lang="fr-FR" dirty="0">
                <a:effectLst/>
              </a:rPr>
              <a:t> </a:t>
            </a:r>
            <a:r>
              <a:rPr lang="fr-FR" dirty="0" err="1">
                <a:effectLst/>
              </a:rPr>
              <a:t>Schemes</a:t>
            </a:r>
            <a:r>
              <a:rPr lang="fr-FR" dirty="0">
                <a:effectLst/>
              </a:rPr>
              <a:t> and &amp;#8220;Participatory and/or Collaborative </a:t>
            </a:r>
            <a:r>
              <a:rPr lang="fr-FR" dirty="0" err="1">
                <a:effectLst/>
              </a:rPr>
              <a:t>Research</a:t>
            </a:r>
            <a:r>
              <a:rPr lang="fr-FR" dirty="0">
                <a:effectLst/>
              </a:rPr>
              <a:t>&amp;#8221; </a:t>
            </a:r>
            <a:r>
              <a:rPr lang="fr-FR" i="1" dirty="0" err="1">
                <a:effectLst/>
              </a:rPr>
              <a:t>Pensee</a:t>
            </a:r>
            <a:r>
              <a:rPr lang="fr-FR" i="1" dirty="0">
                <a:effectLst/>
              </a:rPr>
              <a:t> plurielle</a:t>
            </a:r>
            <a:r>
              <a:rPr lang="fr-FR" dirty="0">
                <a:effectLst/>
              </a:rPr>
              <a:t>, </a:t>
            </a:r>
            <a:r>
              <a:rPr lang="fr-FR" i="1" dirty="0">
                <a:effectLst/>
              </a:rPr>
              <a:t>48</a:t>
            </a:r>
            <a:r>
              <a:rPr lang="fr-FR" dirty="0">
                <a:effectLst/>
              </a:rPr>
              <a:t>(2), 23‑36.</a:t>
            </a:r>
          </a:p>
          <a:p>
            <a:pPr marL="0" indent="0">
              <a:buNone/>
            </a:pPr>
            <a:r>
              <a:rPr lang="fr-FR" dirty="0">
                <a:effectLst/>
              </a:rPr>
              <a:t>Fromont, N. (2014). Les sciences participatives au service de la gestion du littoral : L’observatoire citoyen </a:t>
            </a:r>
            <a:r>
              <a:rPr lang="fr-FR" dirty="0" err="1">
                <a:effectLst/>
              </a:rPr>
              <a:t>MedObs-sub</a:t>
            </a:r>
            <a:r>
              <a:rPr lang="fr-FR" dirty="0">
                <a:effectLst/>
              </a:rPr>
              <a:t>. </a:t>
            </a:r>
            <a:r>
              <a:rPr lang="fr-FR" i="1" dirty="0">
                <a:effectLst/>
              </a:rPr>
              <a:t>Pour</a:t>
            </a:r>
            <a:r>
              <a:rPr lang="fr-FR" dirty="0">
                <a:effectLst/>
              </a:rPr>
              <a:t>, </a:t>
            </a:r>
            <a:r>
              <a:rPr lang="fr-FR" i="1" dirty="0">
                <a:effectLst/>
              </a:rPr>
              <a:t>223</a:t>
            </a:r>
            <a:r>
              <a:rPr lang="fr-FR" dirty="0">
                <a:effectLst/>
              </a:rPr>
              <a:t>(3), 69‑77.</a:t>
            </a:r>
          </a:p>
          <a:p>
            <a:pPr marL="0" indent="0">
              <a:buNone/>
            </a:pPr>
            <a:r>
              <a:rPr lang="fr-FR" dirty="0" err="1">
                <a:effectLst/>
              </a:rPr>
              <a:t>Godrie</a:t>
            </a:r>
            <a:r>
              <a:rPr lang="fr-FR" dirty="0">
                <a:effectLst/>
              </a:rPr>
              <a:t>, B., &amp; Heck, I. (2021). chapitre 29 : L’approche participative, la recherche-action et leurs principales stratégies d’enquête et d’inclusion des groupes subalternisés. In F. Piron &amp; E. Arsenault, </a:t>
            </a:r>
            <a:r>
              <a:rPr lang="fr-FR" i="1" dirty="0">
                <a:effectLst/>
              </a:rPr>
              <a:t>Guide décolonisé et universel de formation à la recherche en sciences sociales et humaines</a:t>
            </a:r>
            <a:r>
              <a:rPr lang="fr-FR" dirty="0">
                <a:effectLst/>
              </a:rPr>
              <a:t>. Éditions science et bien commun. </a:t>
            </a:r>
            <a:r>
              <a:rPr lang="fr-FR" dirty="0">
                <a:effectLst/>
                <a:hlinkClick r:id="rId5"/>
              </a:rPr>
              <a:t>https://scienceetbiencommun.pressbooks.pub/projetthese/chapter/methodes-de-recherche-participative-recherche-action-et-sciences-citoyennes/</a:t>
            </a:r>
            <a:endParaRPr lang="fr-FR" dirty="0">
              <a:effectLst/>
            </a:endParaRPr>
          </a:p>
          <a:p>
            <a:pPr marL="0" indent="0">
              <a:buNone/>
            </a:pPr>
            <a:r>
              <a:rPr lang="fr-FR" dirty="0" err="1">
                <a:effectLst/>
              </a:rPr>
              <a:t>Granjou</a:t>
            </a:r>
            <a:r>
              <a:rPr lang="fr-FR" dirty="0">
                <a:effectLst/>
              </a:rPr>
              <a:t>, C. (2008). « Quand chercheurs et citoyens coproduisent les savoirs et les décisions scientifiques et techniques » (3e conférence internationale “Living </a:t>
            </a:r>
            <a:r>
              <a:rPr lang="fr-FR" dirty="0" err="1">
                <a:effectLst/>
              </a:rPr>
              <a:t>Knowledge</a:t>
            </a:r>
            <a:r>
              <a:rPr lang="fr-FR" dirty="0">
                <a:effectLst/>
              </a:rPr>
              <a:t>”). </a:t>
            </a:r>
            <a:r>
              <a:rPr lang="fr-FR" i="1" dirty="0">
                <a:effectLst/>
              </a:rPr>
              <a:t>Natures Sciences </a:t>
            </a:r>
            <a:r>
              <a:rPr lang="fr-FR" i="1" dirty="0" err="1">
                <a:effectLst/>
              </a:rPr>
              <a:t>Societes</a:t>
            </a:r>
            <a:r>
              <a:rPr lang="fr-FR" dirty="0">
                <a:effectLst/>
              </a:rPr>
              <a:t>, </a:t>
            </a:r>
            <a:r>
              <a:rPr lang="fr-FR" i="1" dirty="0">
                <a:effectLst/>
              </a:rPr>
              <a:t>16</a:t>
            </a:r>
            <a:r>
              <a:rPr lang="fr-FR" dirty="0">
                <a:effectLst/>
              </a:rPr>
              <a:t>(4), 385‑386.</a:t>
            </a:r>
          </a:p>
          <a:p>
            <a:pPr marL="0" indent="0">
              <a:buNone/>
            </a:pPr>
            <a:r>
              <a:rPr lang="fr-FR" dirty="0">
                <a:effectLst/>
              </a:rPr>
              <a:t>Group, L. C. S. W. (2021). </a:t>
            </a:r>
            <a:r>
              <a:rPr lang="fr-FR" i="1" dirty="0">
                <a:effectLst/>
              </a:rPr>
              <a:t>Citizen Science </a:t>
            </a:r>
            <a:r>
              <a:rPr lang="fr-FR" i="1" dirty="0" err="1">
                <a:effectLst/>
              </a:rPr>
              <a:t>Skilling</a:t>
            </a:r>
            <a:r>
              <a:rPr lang="fr-FR" i="1" dirty="0">
                <a:effectLst/>
              </a:rPr>
              <a:t> for Library Staff, </a:t>
            </a:r>
            <a:r>
              <a:rPr lang="fr-FR" i="1" dirty="0" err="1">
                <a:effectLst/>
              </a:rPr>
              <a:t>Researchers</a:t>
            </a:r>
            <a:r>
              <a:rPr lang="fr-FR" i="1" dirty="0">
                <a:effectLst/>
              </a:rPr>
              <a:t>, and the Public</a:t>
            </a:r>
            <a:r>
              <a:rPr lang="fr-FR" dirty="0">
                <a:effectLst/>
              </a:rPr>
              <a:t>. LIBER Citizen Science </a:t>
            </a:r>
            <a:r>
              <a:rPr lang="fr-FR" dirty="0" err="1">
                <a:effectLst/>
              </a:rPr>
              <a:t>Working</a:t>
            </a:r>
            <a:r>
              <a:rPr lang="fr-FR" dirty="0">
                <a:effectLst/>
              </a:rPr>
              <a:t> Group. </a:t>
            </a:r>
            <a:r>
              <a:rPr lang="fr-FR" dirty="0">
                <a:effectLst/>
                <a:hlinkClick r:id="rId6"/>
              </a:rPr>
              <a:t>https://doi.org/10.25815/hf0m-2a57</a:t>
            </a:r>
            <a:endParaRPr lang="fr-FR" dirty="0">
              <a:effectLst/>
            </a:endParaRPr>
          </a:p>
          <a:p>
            <a:pPr marL="0" indent="0">
              <a:buNone/>
            </a:pPr>
            <a:r>
              <a:rPr lang="fr-FR" dirty="0" err="1">
                <a:effectLst/>
              </a:rPr>
              <a:t>Haklay</a:t>
            </a:r>
            <a:r>
              <a:rPr lang="fr-FR" dirty="0">
                <a:effectLst/>
              </a:rPr>
              <a:t>, M. (2018). </a:t>
            </a:r>
            <a:r>
              <a:rPr lang="fr-FR" dirty="0" err="1">
                <a:effectLst/>
              </a:rPr>
              <a:t>Participatory</a:t>
            </a:r>
            <a:r>
              <a:rPr lang="fr-FR" dirty="0">
                <a:effectLst/>
              </a:rPr>
              <a:t> </a:t>
            </a:r>
            <a:r>
              <a:rPr lang="fr-FR" dirty="0" err="1">
                <a:effectLst/>
              </a:rPr>
              <a:t>citizen</a:t>
            </a:r>
            <a:r>
              <a:rPr lang="fr-FR" dirty="0">
                <a:effectLst/>
              </a:rPr>
              <a:t> science. In M. </a:t>
            </a:r>
            <a:r>
              <a:rPr lang="fr-FR" dirty="0" err="1">
                <a:effectLst/>
              </a:rPr>
              <a:t>Haklay</a:t>
            </a:r>
            <a:r>
              <a:rPr lang="fr-FR" dirty="0">
                <a:effectLst/>
              </a:rPr>
              <a:t>, S. Hecker, A. </a:t>
            </a:r>
            <a:r>
              <a:rPr lang="fr-FR" dirty="0" err="1">
                <a:effectLst/>
              </a:rPr>
              <a:t>Bowser</a:t>
            </a:r>
            <a:r>
              <a:rPr lang="fr-FR" dirty="0">
                <a:effectLst/>
              </a:rPr>
              <a:t>, Z. </a:t>
            </a:r>
            <a:r>
              <a:rPr lang="fr-FR" dirty="0" err="1">
                <a:effectLst/>
              </a:rPr>
              <a:t>Makuch</a:t>
            </a:r>
            <a:r>
              <a:rPr lang="fr-FR" dirty="0">
                <a:effectLst/>
              </a:rPr>
              <a:t>, J. Vogel, &amp; A. Bonn (</a:t>
            </a:r>
            <a:r>
              <a:rPr lang="fr-FR" dirty="0" err="1">
                <a:effectLst/>
              </a:rPr>
              <a:t>Éds</a:t>
            </a:r>
            <a:r>
              <a:rPr lang="fr-FR" dirty="0">
                <a:effectLst/>
              </a:rPr>
              <a:t>.), </a:t>
            </a:r>
            <a:r>
              <a:rPr lang="fr-FR" i="1" dirty="0">
                <a:effectLst/>
              </a:rPr>
              <a:t>Citizen Science</a:t>
            </a:r>
            <a:r>
              <a:rPr lang="fr-FR" dirty="0">
                <a:effectLst/>
              </a:rPr>
              <a:t> (p. 52‑62). UCL </a:t>
            </a:r>
            <a:r>
              <a:rPr lang="fr-FR" dirty="0" err="1">
                <a:effectLst/>
              </a:rPr>
              <a:t>Press</a:t>
            </a:r>
            <a:r>
              <a:rPr lang="fr-FR" dirty="0">
                <a:effectLst/>
              </a:rPr>
              <a:t>. </a:t>
            </a:r>
            <a:r>
              <a:rPr lang="fr-FR" dirty="0">
                <a:effectLst/>
                <a:hlinkClick r:id="rId7"/>
              </a:rPr>
              <a:t>https://www.jstor.org/stable/j.ctv550cf2.11</a:t>
            </a:r>
            <a:endParaRPr lang="fr-FR" dirty="0">
              <a:effectLst/>
            </a:endParaRPr>
          </a:p>
          <a:p>
            <a:pPr marL="0" indent="0">
              <a:buNone/>
            </a:pPr>
            <a:r>
              <a:rPr lang="fr-FR" dirty="0">
                <a:effectLst/>
              </a:rPr>
              <a:t>Horst, M., &amp; Irwin, A. (2010). Nations at </a:t>
            </a:r>
            <a:r>
              <a:rPr lang="fr-FR" dirty="0" err="1">
                <a:effectLst/>
              </a:rPr>
              <a:t>Ease</a:t>
            </a:r>
            <a:r>
              <a:rPr lang="fr-FR" dirty="0">
                <a:effectLst/>
              </a:rPr>
              <a:t> </a:t>
            </a:r>
            <a:r>
              <a:rPr lang="fr-FR" dirty="0" err="1">
                <a:effectLst/>
              </a:rPr>
              <a:t>with</a:t>
            </a:r>
            <a:r>
              <a:rPr lang="fr-FR" dirty="0">
                <a:effectLst/>
              </a:rPr>
              <a:t> Radical </a:t>
            </a:r>
            <a:r>
              <a:rPr lang="fr-FR" dirty="0" err="1">
                <a:effectLst/>
              </a:rPr>
              <a:t>Knowledge</a:t>
            </a:r>
            <a:r>
              <a:rPr lang="fr-FR" dirty="0">
                <a:effectLst/>
              </a:rPr>
              <a:t> : On Consensus, </a:t>
            </a:r>
            <a:r>
              <a:rPr lang="fr-FR" dirty="0" err="1">
                <a:effectLst/>
              </a:rPr>
              <a:t>Consensusing</a:t>
            </a:r>
            <a:r>
              <a:rPr lang="fr-FR" dirty="0">
                <a:effectLst/>
              </a:rPr>
              <a:t> and False </a:t>
            </a:r>
            <a:r>
              <a:rPr lang="fr-FR" dirty="0" err="1">
                <a:effectLst/>
              </a:rPr>
              <a:t>Consensusness</a:t>
            </a:r>
            <a:r>
              <a:rPr lang="fr-FR" dirty="0">
                <a:effectLst/>
              </a:rPr>
              <a:t>. </a:t>
            </a:r>
            <a:r>
              <a:rPr lang="fr-FR" i="1" dirty="0">
                <a:effectLst/>
              </a:rPr>
              <a:t>Social </a:t>
            </a:r>
            <a:r>
              <a:rPr lang="fr-FR" i="1" dirty="0" err="1">
                <a:effectLst/>
              </a:rPr>
              <a:t>Studies</a:t>
            </a:r>
            <a:r>
              <a:rPr lang="fr-FR" i="1" dirty="0">
                <a:effectLst/>
              </a:rPr>
              <a:t> of Science</a:t>
            </a:r>
            <a:r>
              <a:rPr lang="fr-FR" dirty="0">
                <a:effectLst/>
              </a:rPr>
              <a:t>, </a:t>
            </a:r>
            <a:r>
              <a:rPr lang="fr-FR" i="1" dirty="0">
                <a:effectLst/>
              </a:rPr>
              <a:t>40</a:t>
            </a:r>
            <a:r>
              <a:rPr lang="fr-FR" dirty="0">
                <a:effectLst/>
              </a:rPr>
              <a:t>(1), 105‑126.</a:t>
            </a:r>
          </a:p>
          <a:p>
            <a:pPr marL="0" indent="0">
              <a:buNone/>
            </a:pPr>
            <a:r>
              <a:rPr lang="fr-FR" dirty="0" err="1">
                <a:effectLst/>
              </a:rPr>
              <a:t>Houllier</a:t>
            </a:r>
            <a:r>
              <a:rPr lang="fr-FR" dirty="0">
                <a:effectLst/>
              </a:rPr>
              <a:t>, F., &amp; </a:t>
            </a:r>
            <a:r>
              <a:rPr lang="fr-FR" dirty="0" err="1">
                <a:effectLst/>
              </a:rPr>
              <a:t>Merilhou-Goudard</a:t>
            </a:r>
            <a:r>
              <a:rPr lang="fr-FR" dirty="0">
                <a:effectLst/>
              </a:rPr>
              <a:t>, J.-B. (2016). </a:t>
            </a:r>
            <a:r>
              <a:rPr lang="fr-FR" i="1" dirty="0">
                <a:effectLst/>
              </a:rPr>
              <a:t>Les sciences participatives en France</a:t>
            </a:r>
            <a:r>
              <a:rPr lang="fr-FR" dirty="0">
                <a:effectLst/>
              </a:rPr>
              <a:t> (p. 63 p.) [</a:t>
            </a:r>
            <a:r>
              <a:rPr lang="fr-FR" dirty="0" err="1">
                <a:effectLst/>
              </a:rPr>
              <a:t>Other</a:t>
            </a:r>
            <a:r>
              <a:rPr lang="fr-FR" dirty="0">
                <a:effectLst/>
              </a:rPr>
              <a:t>]. </a:t>
            </a:r>
            <a:r>
              <a:rPr lang="fr-FR" dirty="0">
                <a:effectLst/>
                <a:hlinkClick r:id="rId8"/>
              </a:rPr>
              <a:t>https://doi.org/10.15454/1.4606201248693647E12</a:t>
            </a:r>
            <a:endParaRPr lang="fr-FR" dirty="0">
              <a:effectLst/>
            </a:endParaRPr>
          </a:p>
          <a:p>
            <a:pPr marL="0" indent="0">
              <a:buNone/>
            </a:pPr>
            <a:r>
              <a:rPr lang="fr-FR" i="1" dirty="0">
                <a:effectLst/>
              </a:rPr>
              <a:t>INRAE – Sciences et recherches participatives – Site de l’Institut national de recherche pour l’agriculture, l’alimentation et l’environnement consacré aux sciences et recherches participatives.</a:t>
            </a:r>
            <a:r>
              <a:rPr lang="fr-FR" dirty="0">
                <a:effectLst/>
              </a:rPr>
              <a:t> (s. d.).  </a:t>
            </a:r>
            <a:r>
              <a:rPr lang="fr-FR" dirty="0">
                <a:effectLst/>
                <a:hlinkClick r:id="rId9"/>
              </a:rPr>
              <a:t>https://ist.blogs.inrae.fr/sciencesparticipatives/</a:t>
            </a:r>
            <a:endParaRPr lang="fr-FR" dirty="0">
              <a:effectLst/>
            </a:endParaRPr>
          </a:p>
          <a:p>
            <a:pPr marL="0" indent="0">
              <a:buNone/>
            </a:pPr>
            <a:r>
              <a:rPr lang="fr-FR" dirty="0">
                <a:effectLst/>
              </a:rPr>
              <a:t>Irwin, A. (2006). The </a:t>
            </a:r>
            <a:r>
              <a:rPr lang="fr-FR" dirty="0" err="1">
                <a:effectLst/>
              </a:rPr>
              <a:t>Politics</a:t>
            </a:r>
            <a:r>
              <a:rPr lang="fr-FR" dirty="0">
                <a:effectLst/>
              </a:rPr>
              <a:t> of Talk : </a:t>
            </a:r>
            <a:r>
              <a:rPr lang="fr-FR" dirty="0" err="1">
                <a:effectLst/>
              </a:rPr>
              <a:t>Coming</a:t>
            </a:r>
            <a:r>
              <a:rPr lang="fr-FR" dirty="0">
                <a:effectLst/>
              </a:rPr>
              <a:t> to </a:t>
            </a:r>
            <a:r>
              <a:rPr lang="fr-FR" dirty="0" err="1">
                <a:effectLst/>
              </a:rPr>
              <a:t>Terms</a:t>
            </a:r>
            <a:r>
              <a:rPr lang="fr-FR" dirty="0">
                <a:effectLst/>
              </a:rPr>
              <a:t> </a:t>
            </a:r>
            <a:r>
              <a:rPr lang="fr-FR" dirty="0" err="1">
                <a:effectLst/>
              </a:rPr>
              <a:t>with</a:t>
            </a:r>
            <a:r>
              <a:rPr lang="fr-FR" dirty="0">
                <a:effectLst/>
              </a:rPr>
              <a:t> the « New » Scientific </a:t>
            </a:r>
            <a:r>
              <a:rPr lang="fr-FR" dirty="0" err="1">
                <a:effectLst/>
              </a:rPr>
              <a:t>Governance</a:t>
            </a:r>
            <a:r>
              <a:rPr lang="fr-FR" dirty="0">
                <a:effectLst/>
              </a:rPr>
              <a:t>. </a:t>
            </a:r>
            <a:r>
              <a:rPr lang="fr-FR" i="1" dirty="0">
                <a:effectLst/>
              </a:rPr>
              <a:t>Social </a:t>
            </a:r>
            <a:r>
              <a:rPr lang="fr-FR" i="1" dirty="0" err="1">
                <a:effectLst/>
              </a:rPr>
              <a:t>Studies</a:t>
            </a:r>
            <a:r>
              <a:rPr lang="fr-FR" i="1" dirty="0">
                <a:effectLst/>
              </a:rPr>
              <a:t> of Science</a:t>
            </a:r>
            <a:r>
              <a:rPr lang="fr-FR" dirty="0">
                <a:effectLst/>
              </a:rPr>
              <a:t>, </a:t>
            </a:r>
            <a:r>
              <a:rPr lang="fr-FR" i="1" dirty="0">
                <a:effectLst/>
              </a:rPr>
              <a:t>36</a:t>
            </a:r>
            <a:r>
              <a:rPr lang="fr-FR" dirty="0">
                <a:effectLst/>
              </a:rPr>
              <a:t>(2), 299‑320.</a:t>
            </a:r>
          </a:p>
          <a:p>
            <a:pPr marL="0" indent="0">
              <a:buNone/>
            </a:pPr>
            <a:r>
              <a:rPr lang="fr-FR" dirty="0">
                <a:effectLst/>
              </a:rPr>
              <a:t>Irwin, A. &amp; Irwin a Staff. (1995). </a:t>
            </a:r>
            <a:r>
              <a:rPr lang="fr-FR" i="1" dirty="0">
                <a:effectLst/>
              </a:rPr>
              <a:t>Citizen science : A </a:t>
            </a:r>
            <a:r>
              <a:rPr lang="fr-FR" i="1" dirty="0" err="1">
                <a:effectLst/>
              </a:rPr>
              <a:t>study</a:t>
            </a:r>
            <a:r>
              <a:rPr lang="fr-FR" i="1" dirty="0">
                <a:effectLst/>
              </a:rPr>
              <a:t> of people, expertise, and </a:t>
            </a:r>
            <a:r>
              <a:rPr lang="fr-FR" i="1" dirty="0" err="1">
                <a:effectLst/>
              </a:rPr>
              <a:t>sustainable</a:t>
            </a:r>
            <a:r>
              <a:rPr lang="fr-FR" i="1" dirty="0">
                <a:effectLst/>
              </a:rPr>
              <a:t> </a:t>
            </a:r>
            <a:r>
              <a:rPr lang="fr-FR" i="1" dirty="0" err="1">
                <a:effectLst/>
              </a:rPr>
              <a:t>development</a:t>
            </a:r>
            <a:r>
              <a:rPr lang="fr-FR" dirty="0">
                <a:effectLst/>
              </a:rPr>
              <a:t>. Routledge.</a:t>
            </a:r>
          </a:p>
          <a:p>
            <a:pPr marL="0" indent="0">
              <a:buNone/>
            </a:pPr>
            <a:endParaRPr lang="fr-FR" dirty="0">
              <a:effectLst/>
            </a:endParaRPr>
          </a:p>
        </p:txBody>
      </p:sp>
    </p:spTree>
    <p:extLst>
      <p:ext uri="{BB962C8B-B14F-4D97-AF65-F5344CB8AC3E}">
        <p14:creationId xmlns:p14="http://schemas.microsoft.com/office/powerpoint/2010/main" val="42841001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1096343-AC0F-4655-8A3F-438C595FE231}"/>
              </a:ext>
            </a:extLst>
          </p:cNvPr>
          <p:cNvSpPr>
            <a:spLocks noGrp="1"/>
          </p:cNvSpPr>
          <p:nvPr>
            <p:ph idx="1"/>
          </p:nvPr>
        </p:nvSpPr>
        <p:spPr>
          <a:xfrm>
            <a:off x="1295400" y="211282"/>
            <a:ext cx="9601200" cy="6435436"/>
          </a:xfrm>
        </p:spPr>
        <p:txBody>
          <a:bodyPr>
            <a:normAutofit fontScale="70000" lnSpcReduction="20000"/>
          </a:bodyPr>
          <a:lstStyle/>
          <a:p>
            <a:pPr marL="0" indent="0">
              <a:buNone/>
            </a:pPr>
            <a:r>
              <a:rPr lang="fr-FR" sz="2000" dirty="0" err="1">
                <a:effectLst/>
              </a:rPr>
              <a:t>Jennett</a:t>
            </a:r>
            <a:r>
              <a:rPr lang="fr-FR" sz="2000" dirty="0">
                <a:effectLst/>
              </a:rPr>
              <a:t>, C., </a:t>
            </a:r>
            <a:r>
              <a:rPr lang="fr-FR" sz="2000" dirty="0" err="1">
                <a:effectLst/>
              </a:rPr>
              <a:t>Kloetzer</a:t>
            </a:r>
            <a:r>
              <a:rPr lang="fr-FR" sz="2000" dirty="0">
                <a:effectLst/>
              </a:rPr>
              <a:t>, L., Schneider, D., </a:t>
            </a:r>
            <a:r>
              <a:rPr lang="fr-FR" sz="2000" dirty="0" err="1">
                <a:effectLst/>
              </a:rPr>
              <a:t>Iacovides</a:t>
            </a:r>
            <a:r>
              <a:rPr lang="fr-FR" sz="2000" dirty="0">
                <a:effectLst/>
              </a:rPr>
              <a:t>, I., Cox, A., Gold, M., Fuchs, B., </a:t>
            </a:r>
            <a:r>
              <a:rPr lang="fr-FR" sz="2000" dirty="0" err="1">
                <a:effectLst/>
              </a:rPr>
              <a:t>Eveleigh</a:t>
            </a:r>
            <a:r>
              <a:rPr lang="fr-FR" sz="2000" dirty="0">
                <a:effectLst/>
              </a:rPr>
              <a:t>, A., Mathieu, K., </a:t>
            </a:r>
            <a:r>
              <a:rPr lang="fr-FR" sz="2000" dirty="0" err="1">
                <a:effectLst/>
              </a:rPr>
              <a:t>Ajani</a:t>
            </a:r>
            <a:r>
              <a:rPr lang="fr-FR" sz="2000" dirty="0">
                <a:effectLst/>
              </a:rPr>
              <a:t>, Z., &amp; Talsi, Y. (2016). Motivations, </a:t>
            </a:r>
            <a:r>
              <a:rPr lang="fr-FR" sz="2000" dirty="0" err="1">
                <a:effectLst/>
              </a:rPr>
              <a:t>learning</a:t>
            </a:r>
            <a:r>
              <a:rPr lang="fr-FR" sz="2000" dirty="0">
                <a:effectLst/>
              </a:rPr>
              <a:t> and </a:t>
            </a:r>
            <a:r>
              <a:rPr lang="fr-FR" sz="2000" dirty="0" err="1">
                <a:effectLst/>
              </a:rPr>
              <a:t>creativity</a:t>
            </a:r>
            <a:r>
              <a:rPr lang="fr-FR" sz="2000" dirty="0">
                <a:effectLst/>
              </a:rPr>
              <a:t> in online </a:t>
            </a:r>
            <a:r>
              <a:rPr lang="fr-FR" sz="2000" dirty="0" err="1">
                <a:effectLst/>
              </a:rPr>
              <a:t>citizen</a:t>
            </a:r>
            <a:r>
              <a:rPr lang="fr-FR" sz="2000" dirty="0">
                <a:effectLst/>
              </a:rPr>
              <a:t> science. Journal of Science Communication, 15(3), A05. </a:t>
            </a:r>
            <a:r>
              <a:rPr lang="fr-FR" sz="2000" dirty="0">
                <a:effectLst/>
                <a:hlinkClick r:id="rId2"/>
              </a:rPr>
              <a:t>https://doi.org/10.22323/2.15030205</a:t>
            </a:r>
            <a:endParaRPr lang="fr-FR" sz="2000" dirty="0">
              <a:effectLst/>
            </a:endParaRPr>
          </a:p>
          <a:p>
            <a:pPr marL="0" indent="0">
              <a:buNone/>
            </a:pPr>
            <a:r>
              <a:rPr lang="fr-FR" dirty="0" err="1">
                <a:effectLst/>
              </a:rPr>
              <a:t>Jankowski</a:t>
            </a:r>
            <a:r>
              <a:rPr lang="fr-FR" dirty="0">
                <a:effectLst/>
              </a:rPr>
              <a:t>, F., &amp; </a:t>
            </a:r>
            <a:r>
              <a:rPr lang="fr-FR" dirty="0" err="1">
                <a:effectLst/>
              </a:rPr>
              <a:t>Marec</a:t>
            </a:r>
            <a:r>
              <a:rPr lang="fr-FR" dirty="0">
                <a:effectLst/>
              </a:rPr>
              <a:t>, J. L. (2014). </a:t>
            </a:r>
            <a:r>
              <a:rPr lang="fr-FR" dirty="0" err="1">
                <a:effectLst/>
              </a:rPr>
              <a:t>Legitimation</a:t>
            </a:r>
            <a:r>
              <a:rPr lang="fr-FR" dirty="0">
                <a:effectLst/>
              </a:rPr>
              <a:t> of </a:t>
            </a:r>
            <a:r>
              <a:rPr lang="fr-FR" dirty="0" err="1">
                <a:effectLst/>
              </a:rPr>
              <a:t>environmental</a:t>
            </a:r>
            <a:r>
              <a:rPr lang="fr-FR" dirty="0">
                <a:effectLst/>
              </a:rPr>
              <a:t> </a:t>
            </a:r>
            <a:r>
              <a:rPr lang="fr-FR" dirty="0" err="1">
                <a:effectLst/>
              </a:rPr>
              <a:t>knowledge</a:t>
            </a:r>
            <a:r>
              <a:rPr lang="fr-FR" dirty="0">
                <a:effectLst/>
              </a:rPr>
              <a:t> in a participative </a:t>
            </a:r>
            <a:r>
              <a:rPr lang="fr-FR" dirty="0" err="1">
                <a:effectLst/>
              </a:rPr>
              <a:t>research</a:t>
            </a:r>
            <a:r>
              <a:rPr lang="fr-FR" dirty="0">
                <a:effectLst/>
              </a:rPr>
              <a:t> </a:t>
            </a:r>
            <a:r>
              <a:rPr lang="fr-FR" dirty="0" err="1">
                <a:effectLst/>
              </a:rPr>
              <a:t>project</a:t>
            </a:r>
            <a:r>
              <a:rPr lang="fr-FR" dirty="0">
                <a:effectLst/>
              </a:rPr>
              <a:t> in </a:t>
            </a:r>
            <a:r>
              <a:rPr lang="fr-FR" dirty="0" err="1">
                <a:effectLst/>
              </a:rPr>
              <a:t>Senegal</a:t>
            </a:r>
            <a:r>
              <a:rPr lang="fr-FR" dirty="0">
                <a:effectLst/>
              </a:rPr>
              <a:t>. </a:t>
            </a:r>
            <a:r>
              <a:rPr lang="fr-FR" i="1" dirty="0">
                <a:effectLst/>
              </a:rPr>
              <a:t>Natures Sciences </a:t>
            </a:r>
            <a:r>
              <a:rPr lang="fr-FR" i="1" dirty="0" err="1">
                <a:effectLst/>
              </a:rPr>
              <a:t>Societes</a:t>
            </a:r>
            <a:r>
              <a:rPr lang="fr-FR" dirty="0">
                <a:effectLst/>
              </a:rPr>
              <a:t>, </a:t>
            </a:r>
            <a:r>
              <a:rPr lang="fr-FR" i="1" dirty="0">
                <a:effectLst/>
              </a:rPr>
              <a:t>22</a:t>
            </a:r>
            <a:r>
              <a:rPr lang="fr-FR" dirty="0">
                <a:effectLst/>
              </a:rPr>
              <a:t>(1), 15‑22.</a:t>
            </a:r>
          </a:p>
          <a:p>
            <a:pPr marL="0" indent="0">
              <a:buNone/>
            </a:pPr>
            <a:r>
              <a:rPr lang="fr-FR" sz="2000" dirty="0">
                <a:effectLst/>
              </a:rPr>
              <a:t>Jordan </a:t>
            </a:r>
            <a:r>
              <a:rPr lang="fr-FR" sz="2000" dirty="0" err="1">
                <a:effectLst/>
              </a:rPr>
              <a:t>Raddick</a:t>
            </a:r>
            <a:r>
              <a:rPr lang="fr-FR" sz="2000" dirty="0">
                <a:effectLst/>
              </a:rPr>
              <a:t>, M., </a:t>
            </a:r>
            <a:r>
              <a:rPr lang="fr-FR" sz="2000" dirty="0" err="1">
                <a:effectLst/>
              </a:rPr>
              <a:t>Bracey</a:t>
            </a:r>
            <a:r>
              <a:rPr lang="fr-FR" sz="2000" dirty="0">
                <a:effectLst/>
              </a:rPr>
              <a:t>, G., Gay, P. L., </a:t>
            </a:r>
            <a:r>
              <a:rPr lang="fr-FR" sz="2000" dirty="0" err="1">
                <a:effectLst/>
              </a:rPr>
              <a:t>Lintott</a:t>
            </a:r>
            <a:r>
              <a:rPr lang="fr-FR" sz="2000" dirty="0">
                <a:effectLst/>
              </a:rPr>
              <a:t>, C. J., Cardamone, C., Murray, P., </a:t>
            </a:r>
            <a:r>
              <a:rPr lang="fr-FR" sz="2000" dirty="0" err="1">
                <a:effectLst/>
              </a:rPr>
              <a:t>Schawinski</a:t>
            </a:r>
            <a:r>
              <a:rPr lang="fr-FR" sz="2000" dirty="0">
                <a:effectLst/>
              </a:rPr>
              <a:t>, K., </a:t>
            </a:r>
            <a:r>
              <a:rPr lang="fr-FR" sz="2000" dirty="0" err="1">
                <a:effectLst/>
              </a:rPr>
              <a:t>Szalay</a:t>
            </a:r>
            <a:r>
              <a:rPr lang="fr-FR" sz="2000" dirty="0">
                <a:effectLst/>
              </a:rPr>
              <a:t>, A. S., &amp; Vandenberg, J. (2013). Galaxy Zoo : Motivations of Citizen Scientists. </a:t>
            </a:r>
            <a:r>
              <a:rPr lang="fr-FR" sz="2000" dirty="0" err="1">
                <a:effectLst/>
              </a:rPr>
              <a:t>Astronomy</a:t>
            </a:r>
            <a:r>
              <a:rPr lang="fr-FR" sz="2000" dirty="0">
                <a:effectLst/>
              </a:rPr>
              <a:t> Education </a:t>
            </a:r>
            <a:r>
              <a:rPr lang="fr-FR" sz="2000" dirty="0" err="1">
                <a:effectLst/>
              </a:rPr>
              <a:t>Review</a:t>
            </a:r>
            <a:r>
              <a:rPr lang="fr-FR" sz="2000" dirty="0">
                <a:effectLst/>
              </a:rPr>
              <a:t>, 12(1). </a:t>
            </a:r>
            <a:r>
              <a:rPr lang="fr-FR" sz="2000" dirty="0">
                <a:effectLst/>
                <a:hlinkClick r:id="rId3"/>
              </a:rPr>
              <a:t>https://doi.org/10.3847/AER2011021</a:t>
            </a:r>
            <a:endParaRPr lang="fr-FR" sz="2000" dirty="0">
              <a:effectLst/>
            </a:endParaRPr>
          </a:p>
          <a:p>
            <a:pPr marL="0" indent="0">
              <a:buNone/>
            </a:pPr>
            <a:r>
              <a:rPr lang="fr-FR" i="1" dirty="0">
                <a:effectLst/>
              </a:rPr>
              <a:t>Kit de démarrage INOSC</a:t>
            </a:r>
            <a:r>
              <a:rPr lang="fr-FR" dirty="0">
                <a:effectLst/>
              </a:rPr>
              <a:t>. (s. d.). Kit de démarrage INOSC. </a:t>
            </a:r>
            <a:r>
              <a:rPr lang="fr-FR" dirty="0">
                <a:effectLst/>
                <a:hlinkClick r:id="rId4"/>
              </a:rPr>
              <a:t>https://www.startyourosc.com/fr/</a:t>
            </a:r>
            <a:endParaRPr lang="fr-FR" dirty="0">
              <a:effectLst/>
            </a:endParaRPr>
          </a:p>
          <a:p>
            <a:pPr marL="0" indent="0">
              <a:buNone/>
            </a:pPr>
            <a:r>
              <a:rPr lang="fr-FR" sz="2000" dirty="0" err="1">
                <a:effectLst/>
              </a:rPr>
              <a:t>Kosmala</a:t>
            </a:r>
            <a:r>
              <a:rPr lang="fr-FR" sz="2000" dirty="0">
                <a:effectLst/>
              </a:rPr>
              <a:t>, M., Wiggins, A., Swanson, A., &amp; Simmons, B. (2016). </a:t>
            </a:r>
            <a:r>
              <a:rPr lang="fr-FR" sz="2000" dirty="0" err="1">
                <a:effectLst/>
              </a:rPr>
              <a:t>Assessing</a:t>
            </a:r>
            <a:r>
              <a:rPr lang="fr-FR" sz="2000" dirty="0">
                <a:effectLst/>
              </a:rPr>
              <a:t> data </a:t>
            </a:r>
            <a:r>
              <a:rPr lang="fr-FR" sz="2000" dirty="0" err="1">
                <a:effectLst/>
              </a:rPr>
              <a:t>quality</a:t>
            </a:r>
            <a:r>
              <a:rPr lang="fr-FR" sz="2000" dirty="0">
                <a:effectLst/>
              </a:rPr>
              <a:t> in </a:t>
            </a:r>
            <a:r>
              <a:rPr lang="fr-FR" sz="2000" dirty="0" err="1">
                <a:effectLst/>
              </a:rPr>
              <a:t>citizen</a:t>
            </a:r>
            <a:r>
              <a:rPr lang="fr-FR" sz="2000" dirty="0">
                <a:effectLst/>
              </a:rPr>
              <a:t> science. </a:t>
            </a:r>
            <a:r>
              <a:rPr lang="fr-FR" sz="2000" dirty="0" err="1">
                <a:effectLst/>
              </a:rPr>
              <a:t>Frontiers</a:t>
            </a:r>
            <a:r>
              <a:rPr lang="fr-FR" sz="2000" dirty="0">
                <a:effectLst/>
              </a:rPr>
              <a:t> in </a:t>
            </a:r>
            <a:r>
              <a:rPr lang="fr-FR" sz="2000" dirty="0" err="1">
                <a:effectLst/>
              </a:rPr>
              <a:t>Ecology</a:t>
            </a:r>
            <a:r>
              <a:rPr lang="fr-FR" sz="2000" dirty="0">
                <a:effectLst/>
              </a:rPr>
              <a:t> and the </a:t>
            </a:r>
            <a:r>
              <a:rPr lang="fr-FR" sz="2000" dirty="0" err="1">
                <a:effectLst/>
              </a:rPr>
              <a:t>Environment</a:t>
            </a:r>
            <a:r>
              <a:rPr lang="fr-FR" sz="2000" dirty="0">
                <a:effectLst/>
              </a:rPr>
              <a:t>, 14(10), 551‑560. </a:t>
            </a:r>
            <a:r>
              <a:rPr lang="fr-FR" sz="2000" dirty="0">
                <a:effectLst/>
                <a:hlinkClick r:id="rId5"/>
              </a:rPr>
              <a:t>https://doi.org/10.1002/fee.1436</a:t>
            </a:r>
            <a:endParaRPr lang="fr-FR" sz="2000" dirty="0">
              <a:effectLst/>
            </a:endParaRPr>
          </a:p>
          <a:p>
            <a:pPr marL="0" indent="0">
              <a:buNone/>
            </a:pPr>
            <a:r>
              <a:rPr lang="fr-FR" dirty="0">
                <a:effectLst/>
              </a:rPr>
              <a:t>Laurent, B. (2011). </a:t>
            </a:r>
            <a:r>
              <a:rPr lang="fr-FR" i="1" dirty="0">
                <a:effectLst/>
              </a:rPr>
              <a:t>13. Un tournant participatif ?</a:t>
            </a:r>
            <a:r>
              <a:rPr lang="fr-FR" dirty="0">
                <a:effectLst/>
              </a:rPr>
              <a:t> La Découverte. </a:t>
            </a:r>
            <a:r>
              <a:rPr lang="fr-FR" dirty="0">
                <a:effectLst/>
                <a:hlinkClick r:id="rId6"/>
              </a:rPr>
              <a:t>https://www.cairn.info/la-democratie-participative--9782707157201-page-246.htm</a:t>
            </a:r>
            <a:endParaRPr lang="fr-FR" dirty="0">
              <a:effectLst/>
            </a:endParaRPr>
          </a:p>
          <a:p>
            <a:pPr marL="0" indent="0">
              <a:buNone/>
            </a:pPr>
            <a:r>
              <a:rPr lang="fr-FR" dirty="0">
                <a:effectLst/>
              </a:rPr>
              <a:t>Legrand, M., </a:t>
            </a:r>
            <a:r>
              <a:rPr lang="fr-FR" dirty="0" err="1">
                <a:effectLst/>
              </a:rPr>
              <a:t>Dozières</a:t>
            </a:r>
            <a:r>
              <a:rPr lang="fr-FR" dirty="0">
                <a:effectLst/>
              </a:rPr>
              <a:t>, A., Dupont, H., </a:t>
            </a:r>
            <a:r>
              <a:rPr lang="fr-FR" dirty="0" err="1">
                <a:effectLst/>
              </a:rPr>
              <a:t>Scapino</a:t>
            </a:r>
            <a:r>
              <a:rPr lang="fr-FR" dirty="0">
                <a:effectLst/>
              </a:rPr>
              <a:t>, J., &amp; </a:t>
            </a:r>
            <a:r>
              <a:rPr lang="fr-FR" dirty="0" err="1">
                <a:effectLst/>
              </a:rPr>
              <a:t>Chlous</a:t>
            </a:r>
            <a:r>
              <a:rPr lang="fr-FR" dirty="0">
                <a:effectLst/>
              </a:rPr>
              <a:t>, F. (2017). A </a:t>
            </a:r>
            <a:r>
              <a:rPr lang="fr-FR" dirty="0" err="1">
                <a:effectLst/>
              </a:rPr>
              <a:t>comparison</a:t>
            </a:r>
            <a:r>
              <a:rPr lang="fr-FR" dirty="0">
                <a:effectLst/>
              </a:rPr>
              <a:t> </a:t>
            </a:r>
            <a:r>
              <a:rPr lang="fr-FR" dirty="0" err="1">
                <a:effectLst/>
              </a:rPr>
              <a:t>between</a:t>
            </a:r>
            <a:r>
              <a:rPr lang="fr-FR" dirty="0">
                <a:effectLst/>
              </a:rPr>
              <a:t> </a:t>
            </a:r>
            <a:r>
              <a:rPr lang="fr-FR" dirty="0" err="1">
                <a:effectLst/>
              </a:rPr>
              <a:t>participatory</a:t>
            </a:r>
            <a:r>
              <a:rPr lang="fr-FR" dirty="0">
                <a:effectLst/>
              </a:rPr>
              <a:t> </a:t>
            </a:r>
            <a:r>
              <a:rPr lang="fr-FR" dirty="0" err="1">
                <a:effectLst/>
              </a:rPr>
              <a:t>research</a:t>
            </a:r>
            <a:r>
              <a:rPr lang="fr-FR" dirty="0">
                <a:effectLst/>
              </a:rPr>
              <a:t> </a:t>
            </a:r>
            <a:r>
              <a:rPr lang="fr-FR" dirty="0" err="1">
                <a:effectLst/>
              </a:rPr>
              <a:t>projects</a:t>
            </a:r>
            <a:r>
              <a:rPr lang="fr-FR" dirty="0">
                <a:effectLst/>
              </a:rPr>
              <a:t> at the French National Museum of Natural </a:t>
            </a:r>
            <a:r>
              <a:rPr lang="fr-FR" dirty="0" err="1">
                <a:effectLst/>
              </a:rPr>
              <a:t>History</a:t>
            </a:r>
            <a:r>
              <a:rPr lang="fr-FR" dirty="0">
                <a:effectLst/>
              </a:rPr>
              <a:t>. </a:t>
            </a:r>
            <a:r>
              <a:rPr lang="fr-FR" i="1" dirty="0">
                <a:effectLst/>
              </a:rPr>
              <a:t>Natures Sciences </a:t>
            </a:r>
            <a:r>
              <a:rPr lang="fr-FR" i="1" dirty="0" err="1">
                <a:effectLst/>
              </a:rPr>
              <a:t>Societes</a:t>
            </a:r>
            <a:r>
              <a:rPr lang="fr-FR" dirty="0">
                <a:effectLst/>
              </a:rPr>
              <a:t>, </a:t>
            </a:r>
            <a:r>
              <a:rPr lang="fr-FR" i="1" dirty="0">
                <a:effectLst/>
              </a:rPr>
              <a:t>25</a:t>
            </a:r>
            <a:r>
              <a:rPr lang="fr-FR" dirty="0">
                <a:effectLst/>
              </a:rPr>
              <a:t>(4), 393‑402.</a:t>
            </a:r>
          </a:p>
          <a:p>
            <a:pPr marL="0" indent="0">
              <a:buNone/>
            </a:pPr>
            <a:r>
              <a:rPr lang="fr-FR" sz="2000" dirty="0"/>
              <a:t>Le Guillou, I. (2020, juillet 29). Citizen science </a:t>
            </a:r>
            <a:r>
              <a:rPr lang="fr-FR" sz="2000" dirty="0" err="1"/>
              <a:t>meets</a:t>
            </a:r>
            <a:r>
              <a:rPr lang="fr-FR" sz="2000" dirty="0"/>
              <a:t> science communication. </a:t>
            </a:r>
            <a:r>
              <a:rPr lang="fr-FR" sz="2000" dirty="0" err="1"/>
              <a:t>European</a:t>
            </a:r>
            <a:r>
              <a:rPr lang="fr-FR" sz="2000" dirty="0"/>
              <a:t> Science-Media Hub. </a:t>
            </a:r>
            <a:r>
              <a:rPr lang="fr-FR" sz="2000" dirty="0">
                <a:hlinkClick r:id="rId7">
                  <a:extLst>
                    <a:ext uri="{A12FA001-AC4F-418D-AE19-62706E023703}">
                      <ahyp:hlinkClr xmlns:ahyp="http://schemas.microsoft.com/office/drawing/2018/hyperlinkcolor" val="tx"/>
                    </a:ext>
                  </a:extLst>
                </a:hlinkClick>
              </a:rPr>
              <a:t>http://sciencemediahub.eu/2020/07/29/citizen-science-meets-science-communication/</a:t>
            </a:r>
            <a:endParaRPr lang="fr-FR" sz="2000" dirty="0"/>
          </a:p>
          <a:p>
            <a:pPr marL="0" indent="0">
              <a:buNone/>
            </a:pPr>
            <a:r>
              <a:rPr lang="fr-FR" i="1" dirty="0">
                <a:effectLst/>
              </a:rPr>
              <a:t>Les sciences et recherches participatives à INRAE</a:t>
            </a:r>
            <a:r>
              <a:rPr lang="fr-FR" dirty="0">
                <a:effectLst/>
              </a:rPr>
              <a:t>. (s. d.). INRAE Institutionnel. </a:t>
            </a:r>
            <a:r>
              <a:rPr lang="fr-FR" dirty="0">
                <a:effectLst/>
                <a:hlinkClick r:id="rId8"/>
              </a:rPr>
              <a:t>https://www.inrae.fr/actualites/sciences-recherches-participatives-inrae</a:t>
            </a:r>
            <a:endParaRPr lang="fr-FR" dirty="0">
              <a:effectLst/>
            </a:endParaRPr>
          </a:p>
          <a:p>
            <a:pPr marL="0" indent="0">
              <a:buNone/>
            </a:pPr>
            <a:r>
              <a:rPr lang="fr-FR" i="1" dirty="0">
                <a:effectLst/>
              </a:rPr>
              <a:t>Les sciences participatives au service des sols</a:t>
            </a:r>
            <a:r>
              <a:rPr lang="fr-FR" dirty="0">
                <a:effectLst/>
              </a:rPr>
              <a:t>. (s. d.). INRAE Institutionnel. </a:t>
            </a:r>
            <a:r>
              <a:rPr lang="fr-FR" dirty="0">
                <a:effectLst/>
                <a:hlinkClick r:id="rId9"/>
              </a:rPr>
              <a:t>https://www.inrae.fr/actualites/sciences-participatives-au-service-sols</a:t>
            </a:r>
            <a:endParaRPr lang="fr-FR" dirty="0">
              <a:effectLst/>
            </a:endParaRPr>
          </a:p>
          <a:p>
            <a:pPr marL="0" indent="0">
              <a:buNone/>
            </a:pPr>
            <a:r>
              <a:rPr lang="fr-FR" dirty="0">
                <a:effectLst/>
              </a:rPr>
              <a:t>LIBER Europe. (2021). </a:t>
            </a:r>
            <a:r>
              <a:rPr lang="fr-FR" i="1" dirty="0">
                <a:effectLst/>
              </a:rPr>
              <a:t>Citizen Science « Single point of contact ».</a:t>
            </a:r>
            <a:r>
              <a:rPr lang="fr-FR" dirty="0">
                <a:effectLst/>
              </a:rPr>
              <a:t> </a:t>
            </a:r>
            <a:r>
              <a:rPr lang="fr-FR" dirty="0">
                <a:effectLst/>
                <a:hlinkClick r:id="rId10"/>
              </a:rPr>
              <a:t>https://www.youtube.com/watch?v=ENu4pJG-3FA</a:t>
            </a:r>
            <a:endParaRPr lang="fr-FR" dirty="0">
              <a:effectLst/>
            </a:endParaRPr>
          </a:p>
          <a:p>
            <a:pPr marL="0" indent="0">
              <a:buNone/>
            </a:pPr>
            <a:r>
              <a:rPr lang="fr-FR" dirty="0">
                <a:effectLst/>
              </a:rPr>
              <a:t>Madelin, M. (2020). </a:t>
            </a:r>
            <a:r>
              <a:rPr lang="fr-FR" i="1" dirty="0">
                <a:effectLst/>
              </a:rPr>
              <a:t>Chapitre 7. La géographie biophysique participative</a:t>
            </a:r>
            <a:r>
              <a:rPr lang="fr-FR" dirty="0">
                <a:effectLst/>
              </a:rPr>
              <a:t>. Armand Colin. </a:t>
            </a:r>
            <a:r>
              <a:rPr lang="fr-FR" dirty="0">
                <a:effectLst/>
                <a:hlinkClick r:id="rId11"/>
              </a:rPr>
              <a:t>https://www.cairn.info/geographie-de-l-environnement--9782200627010-page-95.htm</a:t>
            </a:r>
            <a:endParaRPr lang="fr-FR" dirty="0">
              <a:effectLst/>
            </a:endParaRPr>
          </a:p>
          <a:p>
            <a:pPr marL="0" indent="0">
              <a:buNone/>
            </a:pPr>
            <a:r>
              <a:rPr lang="fr-FR" dirty="0">
                <a:effectLst/>
              </a:rPr>
              <a:t>Millerand, F. (2021). La participation citoyenne dans les sciences participatives : Formes et figures d’engagement. </a:t>
            </a:r>
            <a:r>
              <a:rPr lang="fr-FR" i="1" dirty="0">
                <a:effectLst/>
              </a:rPr>
              <a:t>Etudes de communication</a:t>
            </a:r>
            <a:r>
              <a:rPr lang="fr-FR" dirty="0">
                <a:effectLst/>
              </a:rPr>
              <a:t>, </a:t>
            </a:r>
            <a:r>
              <a:rPr lang="fr-FR" i="1" dirty="0">
                <a:effectLst/>
              </a:rPr>
              <a:t>56</a:t>
            </a:r>
            <a:r>
              <a:rPr lang="fr-FR" dirty="0">
                <a:effectLst/>
              </a:rPr>
              <a:t>(1), 21‑38.</a:t>
            </a:r>
          </a:p>
          <a:p>
            <a:pPr marL="0" indent="0">
              <a:buNone/>
            </a:pPr>
            <a:r>
              <a:rPr lang="fr-FR" dirty="0">
                <a:effectLst/>
              </a:rPr>
              <a:t>MNHN. (s. d.). </a:t>
            </a:r>
            <a:r>
              <a:rPr lang="fr-FR" i="1" dirty="0">
                <a:effectLst/>
              </a:rPr>
              <a:t>Participer à la science</a:t>
            </a:r>
            <a:r>
              <a:rPr lang="fr-FR" dirty="0">
                <a:effectLst/>
              </a:rPr>
              <a:t>. Muséum national d’Histoire naturelle. </a:t>
            </a:r>
            <a:r>
              <a:rPr lang="fr-FR" dirty="0">
                <a:effectLst/>
                <a:hlinkClick r:id="rId12"/>
              </a:rPr>
              <a:t>https://www.mnhn.fr/fr/participer-a-la-science</a:t>
            </a:r>
            <a:endParaRPr lang="fr-FR" dirty="0">
              <a:effectLst/>
            </a:endParaRPr>
          </a:p>
          <a:p>
            <a:pPr marL="0" indent="0">
              <a:buNone/>
            </a:pPr>
            <a:endParaRPr lang="fr-FR" dirty="0"/>
          </a:p>
          <a:p>
            <a:endParaRPr lang="fr-FR" dirty="0"/>
          </a:p>
        </p:txBody>
      </p:sp>
    </p:spTree>
    <p:extLst>
      <p:ext uri="{BB962C8B-B14F-4D97-AF65-F5344CB8AC3E}">
        <p14:creationId xmlns:p14="http://schemas.microsoft.com/office/powerpoint/2010/main" val="7336627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1752D50-6A92-4CDB-A1E1-F0D098F0D8F3}"/>
              </a:ext>
            </a:extLst>
          </p:cNvPr>
          <p:cNvSpPr>
            <a:spLocks noGrp="1"/>
          </p:cNvSpPr>
          <p:nvPr>
            <p:ph idx="1"/>
          </p:nvPr>
        </p:nvSpPr>
        <p:spPr>
          <a:xfrm>
            <a:off x="1364672" y="491837"/>
            <a:ext cx="9601200" cy="5992091"/>
          </a:xfrm>
        </p:spPr>
        <p:txBody>
          <a:bodyPr>
            <a:normAutofit fontScale="70000" lnSpcReduction="20000"/>
          </a:bodyPr>
          <a:lstStyle/>
          <a:p>
            <a:pPr marL="0" indent="0">
              <a:buNone/>
            </a:pPr>
            <a:r>
              <a:rPr lang="fr-FR" i="1" dirty="0">
                <a:effectLst/>
              </a:rPr>
              <a:t>Océan I3</a:t>
            </a:r>
            <a:r>
              <a:rPr lang="fr-FR" dirty="0">
                <a:effectLst/>
              </a:rPr>
              <a:t>. (s. d.). </a:t>
            </a:r>
            <a:r>
              <a:rPr lang="fr-FR" dirty="0" err="1">
                <a:effectLst/>
              </a:rPr>
              <a:t>Ocean</a:t>
            </a:r>
            <a:r>
              <a:rPr lang="fr-FR" dirty="0">
                <a:effectLst/>
              </a:rPr>
              <a:t> i3. </a:t>
            </a:r>
            <a:r>
              <a:rPr lang="fr-FR" dirty="0">
                <a:effectLst/>
                <a:hlinkClick r:id="rId2"/>
              </a:rPr>
              <a:t>https://oceani3.com/fr/inicio-francais/</a:t>
            </a:r>
            <a:endParaRPr lang="fr-FR" dirty="0">
              <a:effectLst/>
            </a:endParaRPr>
          </a:p>
          <a:p>
            <a:pPr marL="0" indent="0">
              <a:buNone/>
            </a:pPr>
            <a:r>
              <a:rPr lang="fr-FR" sz="2000" dirty="0">
                <a:effectLst/>
              </a:rPr>
              <a:t>OPEN. (2019, décembre). Quel est la valeur scientifique des données opportunistes ? OPEN. </a:t>
            </a:r>
            <a:r>
              <a:rPr lang="fr-FR" sz="2000" dirty="0">
                <a:effectLst/>
                <a:hlinkClick r:id="rId3"/>
              </a:rPr>
              <a:t>https://www.open-sciences-participatives.org/actu/160</a:t>
            </a:r>
            <a:endParaRPr lang="fr-FR" sz="2000" dirty="0">
              <a:effectLst/>
            </a:endParaRPr>
          </a:p>
          <a:p>
            <a:pPr marL="0" indent="0">
              <a:buNone/>
            </a:pPr>
            <a:r>
              <a:rPr lang="fr-FR" i="1" dirty="0">
                <a:effectLst/>
              </a:rPr>
              <a:t>OPEN, le portail des sciences participatives</a:t>
            </a:r>
            <a:r>
              <a:rPr lang="fr-FR" dirty="0">
                <a:effectLst/>
              </a:rPr>
              <a:t>. (s. d.). Muséum national d’Histoire naturelle. </a:t>
            </a:r>
            <a:r>
              <a:rPr lang="fr-FR" dirty="0">
                <a:effectLst/>
                <a:hlinkClick r:id="rId4"/>
              </a:rPr>
              <a:t>https://www.mnhn.fr/fr/open-le-portail-des-sciences-participatives</a:t>
            </a:r>
            <a:endParaRPr lang="fr-FR" dirty="0">
              <a:effectLst/>
            </a:endParaRPr>
          </a:p>
          <a:p>
            <a:pPr marL="0" indent="0">
              <a:buNone/>
            </a:pPr>
            <a:r>
              <a:rPr lang="fr-FR" i="1" dirty="0">
                <a:effectLst/>
              </a:rPr>
              <a:t>OPEN : Les observatoires participatifs des espèces et de la nature</a:t>
            </a:r>
            <a:r>
              <a:rPr lang="fr-FR" dirty="0">
                <a:effectLst/>
              </a:rPr>
              <a:t>. (s. d.-a). </a:t>
            </a:r>
            <a:r>
              <a:rPr lang="fr-FR" dirty="0">
                <a:effectLst/>
                <a:hlinkClick r:id="rId5"/>
              </a:rPr>
              <a:t>https://www.open-sciences-participatives.org/home/</a:t>
            </a:r>
            <a:endParaRPr lang="fr-FR" dirty="0">
              <a:effectLst/>
            </a:endParaRPr>
          </a:p>
          <a:p>
            <a:pPr marL="0" indent="0">
              <a:buNone/>
            </a:pPr>
            <a:r>
              <a:rPr lang="fr-FR" i="1" dirty="0">
                <a:effectLst/>
              </a:rPr>
              <a:t>OPEN : Les observatoires participatifs des espèces et de la nature</a:t>
            </a:r>
            <a:r>
              <a:rPr lang="fr-FR" dirty="0">
                <a:effectLst/>
              </a:rPr>
              <a:t>. (s. d.-b). </a:t>
            </a:r>
            <a:r>
              <a:rPr lang="fr-FR" dirty="0">
                <a:effectLst/>
                <a:hlinkClick r:id="rId6"/>
              </a:rPr>
              <a:t>https://www.open-sciences-participatives.org/home/?mot_cle=&amp;taxon_Animaux%5B%5D=72</a:t>
            </a:r>
            <a:endParaRPr lang="fr-FR" dirty="0">
              <a:effectLst/>
            </a:endParaRPr>
          </a:p>
          <a:p>
            <a:pPr marL="0" indent="0">
              <a:buNone/>
            </a:pPr>
            <a:r>
              <a:rPr lang="fr-FR" dirty="0">
                <a:effectLst/>
              </a:rPr>
              <a:t>PARIS-SACLAY, V. des S. (2021, septembre 20). </a:t>
            </a:r>
            <a:r>
              <a:rPr lang="fr-FR" i="1" dirty="0">
                <a:effectLst/>
              </a:rPr>
              <a:t>Grands enjeux sociétaux de la science ouverte</a:t>
            </a:r>
            <a:r>
              <a:rPr lang="fr-FR" dirty="0">
                <a:effectLst/>
              </a:rPr>
              <a:t>. </a:t>
            </a:r>
            <a:r>
              <a:rPr lang="fr-FR" dirty="0">
                <a:effectLst/>
                <a:hlinkClick r:id="rId7"/>
              </a:rPr>
              <a:t>https://le-village-des-sciences-paris-saclay.fr/grands-enjeux-societaux-de-la-science-ouverte/</a:t>
            </a:r>
            <a:endParaRPr lang="fr-FR" dirty="0">
              <a:effectLst/>
            </a:endParaRPr>
          </a:p>
          <a:p>
            <a:pPr marL="0" indent="0">
              <a:buNone/>
            </a:pPr>
            <a:r>
              <a:rPr lang="fr-FR" dirty="0" err="1">
                <a:effectLst/>
              </a:rPr>
              <a:t>Pennsylvania</a:t>
            </a:r>
            <a:r>
              <a:rPr lang="fr-FR" dirty="0">
                <a:effectLst/>
              </a:rPr>
              <a:t>, U. of. (2021). </a:t>
            </a:r>
            <a:r>
              <a:rPr lang="fr-FR" i="1" dirty="0">
                <a:effectLst/>
              </a:rPr>
              <a:t>A </a:t>
            </a:r>
            <a:r>
              <a:rPr lang="fr-FR" i="1" dirty="0" err="1">
                <a:effectLst/>
              </a:rPr>
              <a:t>better</a:t>
            </a:r>
            <a:r>
              <a:rPr lang="fr-FR" i="1" dirty="0">
                <a:effectLst/>
              </a:rPr>
              <a:t> </a:t>
            </a:r>
            <a:r>
              <a:rPr lang="fr-FR" i="1" dirty="0" err="1">
                <a:effectLst/>
              </a:rPr>
              <a:t>estimate</a:t>
            </a:r>
            <a:r>
              <a:rPr lang="fr-FR" i="1" dirty="0">
                <a:effectLst/>
              </a:rPr>
              <a:t> for </a:t>
            </a:r>
            <a:r>
              <a:rPr lang="fr-FR" i="1" dirty="0" err="1">
                <a:effectLst/>
              </a:rPr>
              <a:t>tick</a:t>
            </a:r>
            <a:r>
              <a:rPr lang="fr-FR" i="1" dirty="0">
                <a:effectLst/>
              </a:rPr>
              <a:t> </a:t>
            </a:r>
            <a:r>
              <a:rPr lang="fr-FR" i="1" dirty="0" err="1">
                <a:effectLst/>
              </a:rPr>
              <a:t>numbers</a:t>
            </a:r>
            <a:r>
              <a:rPr lang="fr-FR" i="1" dirty="0">
                <a:effectLst/>
              </a:rPr>
              <a:t> </a:t>
            </a:r>
            <a:r>
              <a:rPr lang="fr-FR" i="1" dirty="0" err="1">
                <a:effectLst/>
              </a:rPr>
              <a:t>with</a:t>
            </a:r>
            <a:r>
              <a:rPr lang="fr-FR" i="1" dirty="0">
                <a:effectLst/>
              </a:rPr>
              <a:t> « </a:t>
            </a:r>
            <a:r>
              <a:rPr lang="fr-FR" i="1" dirty="0" err="1">
                <a:effectLst/>
              </a:rPr>
              <a:t>citizen</a:t>
            </a:r>
            <a:r>
              <a:rPr lang="fr-FR" i="1" dirty="0">
                <a:effectLst/>
              </a:rPr>
              <a:t> science » data</a:t>
            </a:r>
            <a:r>
              <a:rPr lang="fr-FR" dirty="0">
                <a:effectLst/>
              </a:rPr>
              <a:t>. </a:t>
            </a:r>
            <a:r>
              <a:rPr lang="fr-FR" dirty="0">
                <a:effectLst/>
                <a:hlinkClick r:id="rId8"/>
              </a:rPr>
              <a:t>https://phys.org/news/2021-11-citizen-science.html</a:t>
            </a:r>
            <a:endParaRPr lang="fr-FR" dirty="0">
              <a:effectLst/>
            </a:endParaRPr>
          </a:p>
          <a:p>
            <a:pPr marL="0" indent="0">
              <a:buNone/>
            </a:pPr>
            <a:r>
              <a:rPr lang="fr-FR" dirty="0">
                <a:effectLst/>
              </a:rPr>
              <a:t>Pilots. (s. d.). </a:t>
            </a:r>
            <a:r>
              <a:rPr lang="fr-FR" i="1" dirty="0">
                <a:effectLst/>
              </a:rPr>
              <a:t>COESO</a:t>
            </a:r>
            <a:r>
              <a:rPr lang="fr-FR" dirty="0">
                <a:effectLst/>
              </a:rPr>
              <a:t>. </a:t>
            </a:r>
            <a:r>
              <a:rPr lang="fr-FR" dirty="0">
                <a:effectLst/>
                <a:hlinkClick r:id="rId9"/>
              </a:rPr>
              <a:t>https://coeso.hypotheses.org/pilots</a:t>
            </a:r>
            <a:endParaRPr lang="fr-FR" dirty="0">
              <a:effectLst/>
            </a:endParaRPr>
          </a:p>
          <a:p>
            <a:pPr marL="0" indent="0">
              <a:buNone/>
            </a:pPr>
            <a:r>
              <a:rPr lang="fr-FR" dirty="0" err="1">
                <a:effectLst/>
              </a:rPr>
              <a:t>Pissaloux</a:t>
            </a:r>
            <a:r>
              <a:rPr lang="fr-FR" dirty="0">
                <a:effectLst/>
              </a:rPr>
              <a:t>, J.-L. (2011). La démocratie participative dans le domaine environnemental. </a:t>
            </a:r>
            <a:r>
              <a:rPr lang="fr-FR" i="1" dirty="0">
                <a:effectLst/>
              </a:rPr>
              <a:t>Revue </a:t>
            </a:r>
            <a:r>
              <a:rPr lang="fr-FR" i="1" dirty="0" err="1">
                <a:effectLst/>
              </a:rPr>
              <a:t>francaise</a:t>
            </a:r>
            <a:r>
              <a:rPr lang="fr-FR" i="1" dirty="0">
                <a:effectLst/>
              </a:rPr>
              <a:t> d’administration publique</a:t>
            </a:r>
            <a:r>
              <a:rPr lang="fr-FR" dirty="0">
                <a:effectLst/>
              </a:rPr>
              <a:t>, </a:t>
            </a:r>
            <a:r>
              <a:rPr lang="fr-FR" i="1" dirty="0">
                <a:effectLst/>
              </a:rPr>
              <a:t>137138</a:t>
            </a:r>
            <a:r>
              <a:rPr lang="fr-FR" dirty="0">
                <a:effectLst/>
              </a:rPr>
              <a:t>(1), 123‑137.</a:t>
            </a:r>
          </a:p>
          <a:p>
            <a:pPr marL="0" indent="0">
              <a:buNone/>
            </a:pPr>
            <a:r>
              <a:rPr lang="fr-FR" dirty="0">
                <a:effectLst/>
              </a:rPr>
              <a:t>Prévot, A.-C., </a:t>
            </a:r>
            <a:r>
              <a:rPr lang="fr-FR" dirty="0" err="1">
                <a:effectLst/>
              </a:rPr>
              <a:t>Dozières</a:t>
            </a:r>
            <a:r>
              <a:rPr lang="fr-FR" dirty="0">
                <a:effectLst/>
              </a:rPr>
              <a:t>, A., Turpin, S., &amp; Julliard, R. (2016). Les réseaux volontaires d’observateurs de la biodiversité (Vigie-nature) : Quelles opportunités d’apprentissage ? </a:t>
            </a:r>
            <a:r>
              <a:rPr lang="fr-FR" i="1" dirty="0">
                <a:effectLst/>
              </a:rPr>
              <a:t>Cahiers de </a:t>
            </a:r>
            <a:r>
              <a:rPr lang="fr-FR" i="1" dirty="0" err="1">
                <a:effectLst/>
              </a:rPr>
              <a:t>laction</a:t>
            </a:r>
            <a:r>
              <a:rPr lang="fr-FR" dirty="0">
                <a:effectLst/>
              </a:rPr>
              <a:t>, </a:t>
            </a:r>
            <a:r>
              <a:rPr lang="fr-FR" i="1" dirty="0">
                <a:effectLst/>
              </a:rPr>
              <a:t>47</a:t>
            </a:r>
            <a:r>
              <a:rPr lang="fr-FR" dirty="0">
                <a:effectLst/>
              </a:rPr>
              <a:t>(1), 35‑40.</a:t>
            </a:r>
          </a:p>
          <a:p>
            <a:pPr marL="0" indent="0">
              <a:buNone/>
            </a:pPr>
            <a:r>
              <a:rPr lang="fr-FR" i="1" dirty="0">
                <a:effectLst/>
              </a:rPr>
              <a:t>Prix de la recherche participative</a:t>
            </a:r>
            <a:r>
              <a:rPr lang="fr-FR" dirty="0">
                <a:effectLst/>
              </a:rPr>
              <a:t>. (s. d.). INRAE Institutionnel. </a:t>
            </a:r>
            <a:r>
              <a:rPr lang="fr-FR" dirty="0">
                <a:effectLst/>
                <a:hlinkClick r:id="rId10"/>
              </a:rPr>
              <a:t>https://www.inrae.fr/actualites/prix-recherche-participative</a:t>
            </a:r>
            <a:endParaRPr lang="fr-FR" dirty="0">
              <a:effectLst/>
            </a:endParaRPr>
          </a:p>
          <a:p>
            <a:pPr marL="0" indent="0">
              <a:buNone/>
            </a:pPr>
            <a:r>
              <a:rPr lang="fr-FR" i="1" dirty="0">
                <a:effectLst/>
              </a:rPr>
              <a:t>Projet de recherche participative, qui montre bien ses protocoles et ses outils</a:t>
            </a:r>
            <a:r>
              <a:rPr lang="fr-FR" dirty="0">
                <a:effectLst/>
              </a:rPr>
              <a:t>. (s. d.).</a:t>
            </a:r>
          </a:p>
          <a:p>
            <a:pPr marL="0" indent="0">
              <a:buNone/>
            </a:pPr>
            <a:r>
              <a:rPr lang="fr-FR" i="1" dirty="0">
                <a:effectLst/>
              </a:rPr>
              <a:t>Projet FUGASCIA</a:t>
            </a:r>
            <a:r>
              <a:rPr lang="fr-FR" dirty="0">
                <a:effectLst/>
              </a:rPr>
              <a:t>. (s. d.). OCLM - Observatoire Citoyen du Littoral Morbihannais. Consulté 28 novembre 2021, à l’adresse </a:t>
            </a:r>
            <a:r>
              <a:rPr lang="fr-FR" dirty="0">
                <a:effectLst/>
                <a:hlinkClick r:id="rId11"/>
              </a:rPr>
              <a:t>https://observatoire-littoral-morbihan.fr/projet-fugascia/</a:t>
            </a:r>
            <a:endParaRPr lang="fr-FR" dirty="0">
              <a:effectLst/>
            </a:endParaRPr>
          </a:p>
          <a:p>
            <a:pPr marL="0" indent="0">
              <a:buNone/>
            </a:pPr>
            <a:r>
              <a:rPr lang="fr-FR" i="1" dirty="0">
                <a:effectLst/>
              </a:rPr>
              <a:t>Protocole-OCLM-Gavres-Vfinale.pdf</a:t>
            </a:r>
            <a:r>
              <a:rPr lang="fr-FR" dirty="0">
                <a:effectLst/>
              </a:rPr>
              <a:t>. (s. d.). </a:t>
            </a:r>
            <a:r>
              <a:rPr lang="fr-FR" dirty="0">
                <a:effectLst/>
                <a:hlinkClick r:id="rId12"/>
              </a:rPr>
              <a:t>https://observatoire-littoral-morbihan.fr/wp-content/uploads/2021/07/Protocole-OCLM-Gavres-Vfinale.pdf</a:t>
            </a:r>
            <a:endParaRPr lang="fr-FR" dirty="0">
              <a:effectLst/>
            </a:endParaRPr>
          </a:p>
          <a:p>
            <a:pPr marL="0" indent="0">
              <a:buNone/>
            </a:pPr>
            <a:endParaRPr lang="fr-FR" dirty="0"/>
          </a:p>
        </p:txBody>
      </p:sp>
    </p:spTree>
    <p:extLst>
      <p:ext uri="{BB962C8B-B14F-4D97-AF65-F5344CB8AC3E}">
        <p14:creationId xmlns:p14="http://schemas.microsoft.com/office/powerpoint/2010/main" val="2222574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15A0AB-DE18-4574-68AE-48CF5E60DEA5}"/>
              </a:ext>
            </a:extLst>
          </p:cNvPr>
          <p:cNvSpPr>
            <a:spLocks noGrp="1"/>
          </p:cNvSpPr>
          <p:nvPr>
            <p:ph type="title"/>
          </p:nvPr>
        </p:nvSpPr>
        <p:spPr/>
        <p:txBody>
          <a:bodyPr/>
          <a:lstStyle/>
          <a:p>
            <a:r>
              <a:rPr lang="fr-FR" dirty="0"/>
              <a:t>5 types de projets de science participative</a:t>
            </a:r>
          </a:p>
        </p:txBody>
      </p:sp>
      <p:sp>
        <p:nvSpPr>
          <p:cNvPr id="3" name="Espace réservé du contenu 2">
            <a:extLst>
              <a:ext uri="{FF2B5EF4-FFF2-40B4-BE49-F238E27FC236}">
                <a16:creationId xmlns:a16="http://schemas.microsoft.com/office/drawing/2014/main" id="{059C3916-4C3C-F869-4CBC-D17303B9B0EB}"/>
              </a:ext>
            </a:extLst>
          </p:cNvPr>
          <p:cNvSpPr>
            <a:spLocks noGrp="1"/>
          </p:cNvSpPr>
          <p:nvPr>
            <p:ph idx="1"/>
          </p:nvPr>
        </p:nvSpPr>
        <p:spPr>
          <a:xfrm>
            <a:off x="1371600" y="2286000"/>
            <a:ext cx="9601200" cy="4334256"/>
          </a:xfrm>
        </p:spPr>
        <p:txBody>
          <a:bodyPr>
            <a:normAutofit fontScale="92500" lnSpcReduction="10000"/>
          </a:bodyPr>
          <a:lstStyle/>
          <a:p>
            <a:r>
              <a:rPr lang="fr-FR" dirty="0"/>
              <a:t>Wiggins et </a:t>
            </a:r>
            <a:r>
              <a:rPr lang="fr-FR" dirty="0" err="1"/>
              <a:t>Crowston</a:t>
            </a:r>
            <a:r>
              <a:rPr lang="fr-FR" dirty="0"/>
              <a:t>, 2011</a:t>
            </a:r>
          </a:p>
          <a:p>
            <a:endParaRPr lang="fr-FR" dirty="0"/>
          </a:p>
          <a:p>
            <a:pPr marL="0" indent="0">
              <a:buNone/>
            </a:pPr>
            <a:r>
              <a:rPr lang="fr-FR" dirty="0"/>
              <a:t>« </a:t>
            </a:r>
            <a:r>
              <a:rPr lang="en-US" dirty="0"/>
              <a:t> </a:t>
            </a:r>
            <a:r>
              <a:rPr lang="en-US" b="1" dirty="0"/>
              <a:t>Action-oriented citizen </a:t>
            </a:r>
            <a:r>
              <a:rPr lang="en-US" dirty="0"/>
              <a:t>science projects encourage participant intervention in local concerns, using scientific research as a tool to support civic agendas. </a:t>
            </a:r>
          </a:p>
          <a:p>
            <a:pPr marL="0" indent="0">
              <a:buNone/>
            </a:pPr>
            <a:r>
              <a:rPr lang="en-US" b="1" dirty="0"/>
              <a:t>Conservation projects </a:t>
            </a:r>
            <a:r>
              <a:rPr lang="en-US" dirty="0"/>
              <a:t>support stewardship and natural resource management goals, primarily in the area of ecology; they engage citizens as a matter of practicality and outreach. </a:t>
            </a:r>
          </a:p>
          <a:p>
            <a:pPr marL="0" indent="0">
              <a:buNone/>
            </a:pPr>
            <a:r>
              <a:rPr lang="en-US" b="1" dirty="0"/>
              <a:t>Investigation projects </a:t>
            </a:r>
            <a:r>
              <a:rPr lang="en-US" dirty="0"/>
              <a:t>are focused on scientific research goals requiring data collection from the physical environment; these projects best fit the definition of citizen science </a:t>
            </a:r>
          </a:p>
          <a:p>
            <a:pPr marL="0" indent="0">
              <a:buNone/>
            </a:pPr>
            <a:r>
              <a:rPr lang="en-US" dirty="0"/>
              <a:t>In the </a:t>
            </a:r>
            <a:r>
              <a:rPr lang="en-US" b="1" dirty="0"/>
              <a:t>science-oriented Virtual projects</a:t>
            </a:r>
            <a:r>
              <a:rPr lang="en-US" dirty="0"/>
              <a:t>, all project activities are ICT-mediated with no physical elements whatsoever, differentiating them from the Investigation projects in which the physical places of volunteer participation was also important. </a:t>
            </a:r>
          </a:p>
          <a:p>
            <a:pPr marL="0" indent="0">
              <a:buNone/>
            </a:pPr>
            <a:r>
              <a:rPr lang="en-US" b="1" dirty="0"/>
              <a:t>The Education projects </a:t>
            </a:r>
            <a:r>
              <a:rPr lang="en-US" dirty="0"/>
              <a:t>in this typology make education and outreach primary goals, all of which include relevant aspects of place.</a:t>
            </a:r>
            <a:r>
              <a:rPr lang="fr-FR" dirty="0"/>
              <a:t>»</a:t>
            </a:r>
          </a:p>
        </p:txBody>
      </p:sp>
    </p:spTree>
    <p:extLst>
      <p:ext uri="{BB962C8B-B14F-4D97-AF65-F5344CB8AC3E}">
        <p14:creationId xmlns:p14="http://schemas.microsoft.com/office/powerpoint/2010/main" val="21424374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047CA64-CBB6-425F-B834-C7176923B52B}"/>
              </a:ext>
            </a:extLst>
          </p:cNvPr>
          <p:cNvSpPr>
            <a:spLocks noGrp="1"/>
          </p:cNvSpPr>
          <p:nvPr>
            <p:ph idx="1"/>
          </p:nvPr>
        </p:nvSpPr>
        <p:spPr>
          <a:xfrm>
            <a:off x="1371600" y="748145"/>
            <a:ext cx="9601200" cy="5735781"/>
          </a:xfrm>
        </p:spPr>
        <p:txBody>
          <a:bodyPr>
            <a:normAutofit fontScale="55000" lnSpcReduction="20000"/>
          </a:bodyPr>
          <a:lstStyle/>
          <a:p>
            <a:pPr marL="0" indent="0">
              <a:buNone/>
            </a:pPr>
            <a:r>
              <a:rPr lang="fr-FR" i="1" dirty="0">
                <a:effectLst/>
              </a:rPr>
              <a:t>Romain Julliard</a:t>
            </a:r>
            <a:r>
              <a:rPr lang="fr-FR" dirty="0">
                <a:effectLst/>
              </a:rPr>
              <a:t>. (s. d.). Cairn.info. </a:t>
            </a:r>
            <a:r>
              <a:rPr lang="fr-FR" dirty="0">
                <a:effectLst/>
                <a:hlinkClick r:id="rId2"/>
              </a:rPr>
              <a:t>https://www.cairn.info/publications-de-Julliard-Romain--99443.htm</a:t>
            </a:r>
            <a:endParaRPr lang="fr-FR" dirty="0">
              <a:effectLst/>
            </a:endParaRPr>
          </a:p>
          <a:p>
            <a:pPr marL="0" indent="0">
              <a:buNone/>
            </a:pPr>
            <a:r>
              <a:rPr lang="fr-FR" dirty="0">
                <a:effectLst/>
              </a:rPr>
              <a:t>Roturier, C., Desclaux, D., Cosson, J.-F., &amp; Frey-</a:t>
            </a:r>
            <a:r>
              <a:rPr lang="fr-FR" dirty="0" err="1">
                <a:effectLst/>
              </a:rPr>
              <a:t>Klett</a:t>
            </a:r>
            <a:r>
              <a:rPr lang="fr-FR" dirty="0">
                <a:effectLst/>
              </a:rPr>
              <a:t>, P. (2017). Les sciences participatives et la démarche scientifique. </a:t>
            </a:r>
            <a:r>
              <a:rPr lang="fr-FR" i="1" dirty="0">
                <a:effectLst/>
              </a:rPr>
              <a:t>The Conversation</a:t>
            </a:r>
            <a:r>
              <a:rPr lang="fr-FR" dirty="0">
                <a:effectLst/>
              </a:rPr>
              <a:t>. </a:t>
            </a:r>
            <a:r>
              <a:rPr lang="fr-FR" dirty="0">
                <a:effectLst/>
                <a:hlinkClick r:id="rId3"/>
              </a:rPr>
              <a:t>http://theconversation.com/les-sciences-participatives-et-la-demarche-scientifique-85198</a:t>
            </a:r>
            <a:endParaRPr lang="fr-FR" dirty="0">
              <a:effectLst/>
            </a:endParaRPr>
          </a:p>
          <a:p>
            <a:pPr marL="0" indent="0">
              <a:buNone/>
            </a:pPr>
            <a:r>
              <a:rPr lang="fr-FR" sz="2000" dirty="0" err="1">
                <a:effectLst/>
              </a:rPr>
              <a:t>Rüfenacht</a:t>
            </a:r>
            <a:r>
              <a:rPr lang="fr-FR" sz="2000" dirty="0">
                <a:effectLst/>
              </a:rPr>
              <a:t>, S., Woods, T., </a:t>
            </a:r>
            <a:r>
              <a:rPr lang="fr-FR" sz="2000" dirty="0" err="1">
                <a:effectLst/>
              </a:rPr>
              <a:t>Agnello</a:t>
            </a:r>
            <a:r>
              <a:rPr lang="fr-FR" sz="2000" dirty="0">
                <a:effectLst/>
              </a:rPr>
              <a:t>, G., Gold, M., </a:t>
            </a:r>
            <a:r>
              <a:rPr lang="fr-FR" sz="2000" dirty="0" err="1">
                <a:effectLst/>
              </a:rPr>
              <a:t>Hummer</a:t>
            </a:r>
            <a:r>
              <a:rPr lang="fr-FR" sz="2000" dirty="0">
                <a:effectLst/>
              </a:rPr>
              <a:t>, P., Land-</a:t>
            </a:r>
            <a:r>
              <a:rPr lang="fr-FR" sz="2000" dirty="0" err="1">
                <a:effectLst/>
              </a:rPr>
              <a:t>Zandstra</a:t>
            </a:r>
            <a:r>
              <a:rPr lang="fr-FR" sz="2000" dirty="0">
                <a:effectLst/>
              </a:rPr>
              <a:t>, A., &amp; Sieber, A. (2021). Communication and </a:t>
            </a:r>
            <a:r>
              <a:rPr lang="fr-FR" sz="2000" dirty="0" err="1">
                <a:effectLst/>
              </a:rPr>
              <a:t>Dissemination</a:t>
            </a:r>
            <a:r>
              <a:rPr lang="fr-FR" sz="2000" dirty="0">
                <a:effectLst/>
              </a:rPr>
              <a:t> in Citizen Science. In K. </a:t>
            </a:r>
            <a:r>
              <a:rPr lang="fr-FR" sz="2000" dirty="0" err="1">
                <a:effectLst/>
              </a:rPr>
              <a:t>Vohland</a:t>
            </a:r>
            <a:r>
              <a:rPr lang="fr-FR" sz="2000" dirty="0">
                <a:effectLst/>
              </a:rPr>
              <a:t>, A. Land-</a:t>
            </a:r>
            <a:r>
              <a:rPr lang="fr-FR" sz="2000" dirty="0" err="1">
                <a:effectLst/>
              </a:rPr>
              <a:t>Zandstra</a:t>
            </a:r>
            <a:r>
              <a:rPr lang="fr-FR" sz="2000" dirty="0">
                <a:effectLst/>
              </a:rPr>
              <a:t>, L. </a:t>
            </a:r>
            <a:r>
              <a:rPr lang="fr-FR" sz="2000" dirty="0" err="1">
                <a:effectLst/>
              </a:rPr>
              <a:t>Ceccaroni</a:t>
            </a:r>
            <a:r>
              <a:rPr lang="fr-FR" sz="2000" dirty="0">
                <a:effectLst/>
              </a:rPr>
              <a:t>, R. Lemmens, J. </a:t>
            </a:r>
            <a:r>
              <a:rPr lang="fr-FR" sz="2000" dirty="0" err="1">
                <a:effectLst/>
              </a:rPr>
              <a:t>Perelló</a:t>
            </a:r>
            <a:r>
              <a:rPr lang="fr-FR" sz="2000" dirty="0">
                <a:effectLst/>
              </a:rPr>
              <a:t>, M. Ponti, R. Samson, &amp; K. </a:t>
            </a:r>
            <a:r>
              <a:rPr lang="fr-FR" sz="2000" dirty="0" err="1">
                <a:effectLst/>
              </a:rPr>
              <a:t>Wagenknecht</a:t>
            </a:r>
            <a:r>
              <a:rPr lang="fr-FR" sz="2000" dirty="0">
                <a:effectLst/>
              </a:rPr>
              <a:t> (</a:t>
            </a:r>
            <a:r>
              <a:rPr lang="fr-FR" sz="2000" dirty="0" err="1">
                <a:effectLst/>
              </a:rPr>
              <a:t>Éds</a:t>
            </a:r>
            <a:r>
              <a:rPr lang="fr-FR" sz="2000" dirty="0">
                <a:effectLst/>
              </a:rPr>
              <a:t>.), </a:t>
            </a:r>
            <a:r>
              <a:rPr lang="fr-FR" sz="2000" i="1" dirty="0">
                <a:effectLst/>
              </a:rPr>
              <a:t>The Science of Citizen Science</a:t>
            </a:r>
            <a:r>
              <a:rPr lang="fr-FR" sz="2000" dirty="0">
                <a:effectLst/>
              </a:rPr>
              <a:t> (p. 475‑494). Springer International </a:t>
            </a:r>
            <a:r>
              <a:rPr lang="fr-FR" sz="2000" dirty="0" err="1">
                <a:effectLst/>
              </a:rPr>
              <a:t>Publishing</a:t>
            </a:r>
            <a:r>
              <a:rPr lang="fr-FR" sz="2000" dirty="0">
                <a:effectLst/>
              </a:rPr>
              <a:t>. </a:t>
            </a:r>
            <a:r>
              <a:rPr lang="fr-FR" sz="2000" dirty="0">
                <a:effectLst/>
                <a:hlinkClick r:id="rId4"/>
              </a:rPr>
              <a:t>https://doi.org/10.1007/978-3-030-58278-4_24</a:t>
            </a:r>
            <a:endParaRPr lang="fr-FR" sz="2000" dirty="0">
              <a:effectLst/>
            </a:endParaRPr>
          </a:p>
          <a:p>
            <a:pPr marL="0" indent="0">
              <a:buNone/>
            </a:pPr>
            <a:r>
              <a:rPr lang="fr-FR" dirty="0">
                <a:effectLst/>
              </a:rPr>
              <a:t>Schneider, D., </a:t>
            </a:r>
            <a:r>
              <a:rPr lang="fr-FR" dirty="0" err="1">
                <a:effectLst/>
              </a:rPr>
              <a:t>Kloetzer</a:t>
            </a:r>
            <a:r>
              <a:rPr lang="fr-FR" dirty="0">
                <a:effectLst/>
              </a:rPr>
              <a:t>, L., &amp; </a:t>
            </a:r>
            <a:r>
              <a:rPr lang="fr-FR" dirty="0" err="1">
                <a:effectLst/>
              </a:rPr>
              <a:t>DaCosta</a:t>
            </a:r>
            <a:r>
              <a:rPr lang="fr-FR" dirty="0">
                <a:effectLst/>
              </a:rPr>
              <a:t>, J. (2017). Apprendre en participant à des projets « </a:t>
            </a:r>
            <a:r>
              <a:rPr lang="fr-FR" dirty="0" err="1">
                <a:effectLst/>
              </a:rPr>
              <a:t>citizen</a:t>
            </a:r>
            <a:r>
              <a:rPr lang="fr-FR" dirty="0">
                <a:effectLst/>
              </a:rPr>
              <a:t> science » numériques. </a:t>
            </a:r>
            <a:r>
              <a:rPr lang="fr-FR" i="1" dirty="0">
                <a:effectLst/>
              </a:rPr>
              <a:t>Raisons </a:t>
            </a:r>
            <a:r>
              <a:rPr lang="fr-FR" i="1" dirty="0" err="1">
                <a:effectLst/>
              </a:rPr>
              <a:t>educatives</a:t>
            </a:r>
            <a:r>
              <a:rPr lang="fr-FR" dirty="0">
                <a:effectLst/>
              </a:rPr>
              <a:t>, </a:t>
            </a:r>
            <a:r>
              <a:rPr lang="fr-FR" i="1" dirty="0">
                <a:effectLst/>
              </a:rPr>
              <a:t>21</a:t>
            </a:r>
            <a:r>
              <a:rPr lang="fr-FR" dirty="0">
                <a:effectLst/>
              </a:rPr>
              <a:t>(1), 229‑248.</a:t>
            </a:r>
          </a:p>
          <a:p>
            <a:pPr marL="0" indent="0">
              <a:buNone/>
            </a:pPr>
            <a:r>
              <a:rPr lang="fr-FR" i="1" dirty="0">
                <a:effectLst/>
              </a:rPr>
              <a:t>Science participative : Un projet scientifique fait appel aux amateurs de jardinage !</a:t>
            </a:r>
            <a:r>
              <a:rPr lang="fr-FR" dirty="0">
                <a:effectLst/>
              </a:rPr>
              <a:t> (2021, février 15). Université Paris-Saclay. </a:t>
            </a:r>
            <a:r>
              <a:rPr lang="fr-FR" dirty="0">
                <a:effectLst/>
                <a:hlinkClick r:id="rId5"/>
              </a:rPr>
              <a:t>https://www.universite-paris-saclay.fr/actualites/science-participative-un-projet-scientifique-fait-appel-aux-amateurs-de-jardinage</a:t>
            </a:r>
            <a:endParaRPr lang="fr-FR" dirty="0">
              <a:effectLst/>
            </a:endParaRPr>
          </a:p>
          <a:p>
            <a:pPr marL="0" indent="0">
              <a:buNone/>
            </a:pPr>
            <a:r>
              <a:rPr lang="fr-FR" i="1" dirty="0">
                <a:effectLst/>
              </a:rPr>
              <a:t>Sciences participatives | INSU</a:t>
            </a:r>
            <a:r>
              <a:rPr lang="fr-FR" dirty="0">
                <a:effectLst/>
              </a:rPr>
              <a:t>. (s. d.). CNRS. </a:t>
            </a:r>
            <a:r>
              <a:rPr lang="fr-FR" dirty="0">
                <a:effectLst/>
                <a:hlinkClick r:id="rId6"/>
              </a:rPr>
              <a:t>https://www.insu.cnrs.fr/index.php/fr/sciences-participatives</a:t>
            </a:r>
            <a:endParaRPr lang="fr-FR" dirty="0">
              <a:effectLst/>
            </a:endParaRPr>
          </a:p>
          <a:p>
            <a:pPr marL="0" indent="0">
              <a:buNone/>
            </a:pPr>
            <a:r>
              <a:rPr lang="fr-FR" i="1" dirty="0">
                <a:effectLst/>
              </a:rPr>
              <a:t>Sciences participatives et gestion de la biodiversité</a:t>
            </a:r>
            <a:r>
              <a:rPr lang="fr-FR" dirty="0">
                <a:effectLst/>
              </a:rPr>
              <a:t>. (2014). </a:t>
            </a:r>
            <a:r>
              <a:rPr lang="fr-FR" dirty="0">
                <a:effectLst/>
                <a:hlinkClick r:id="rId7"/>
              </a:rPr>
              <a:t>https://www.uved.fr/fiche/ressource/sciences-participatives-et-gestion-de-la-biodiversite</a:t>
            </a:r>
            <a:endParaRPr lang="fr-FR" dirty="0">
              <a:effectLst/>
            </a:endParaRPr>
          </a:p>
          <a:p>
            <a:pPr marL="0" indent="0">
              <a:buNone/>
            </a:pPr>
            <a:r>
              <a:rPr lang="fr-FR" i="1" dirty="0">
                <a:effectLst/>
              </a:rPr>
              <a:t>Série MAB - Question n°14 : Qu’apportent les sciences participatives à la recherche et à la préservation de la biodiversité ?</a:t>
            </a:r>
            <a:r>
              <a:rPr lang="fr-FR" dirty="0">
                <a:effectLst/>
              </a:rPr>
              <a:t> (s. d.). Consulté 10 novembre 2021, à l’adresse </a:t>
            </a:r>
            <a:r>
              <a:rPr lang="fr-FR" dirty="0">
                <a:effectLst/>
                <a:hlinkClick r:id="rId8"/>
              </a:rPr>
              <a:t>https://www.uved.fr/fiche/ressource/serie-mab-question-n14-quapportent-les-sciences-participatives-a-la-recherche-et-a-la-preservation-de-la-biodiversite</a:t>
            </a:r>
            <a:endParaRPr lang="fr-FR" dirty="0">
              <a:effectLst/>
            </a:endParaRPr>
          </a:p>
          <a:p>
            <a:pPr marL="0" indent="0">
              <a:buNone/>
            </a:pPr>
            <a:r>
              <a:rPr lang="fr-FR" dirty="0" err="1">
                <a:effectLst/>
              </a:rPr>
              <a:t>Severo</a:t>
            </a:r>
            <a:r>
              <a:rPr lang="fr-FR" dirty="0">
                <a:effectLst/>
              </a:rPr>
              <a:t>, M. (2021). Sciences et recherches participatives. In </a:t>
            </a:r>
            <a:r>
              <a:rPr lang="fr-FR" i="1" dirty="0" err="1">
                <a:effectLst/>
              </a:rPr>
              <a:t>Publictionnaire</a:t>
            </a:r>
            <a:r>
              <a:rPr lang="fr-FR" i="1" dirty="0">
                <a:effectLst/>
              </a:rPr>
              <a:t>. Dictionnaire encyclopédique et critique des publics</a:t>
            </a:r>
            <a:r>
              <a:rPr lang="fr-FR" dirty="0">
                <a:effectLst/>
              </a:rPr>
              <a:t>. </a:t>
            </a:r>
            <a:r>
              <a:rPr lang="fr-FR" dirty="0">
                <a:effectLst/>
                <a:hlinkClick r:id="rId9"/>
              </a:rPr>
              <a:t>http://publictionnaire.huma-num.fr/notice/sciences-et-recherches-participatives/</a:t>
            </a:r>
            <a:endParaRPr lang="fr-FR" dirty="0">
              <a:effectLst/>
            </a:endParaRPr>
          </a:p>
          <a:p>
            <a:pPr marL="0" indent="0">
              <a:buNone/>
            </a:pPr>
            <a:r>
              <a:rPr lang="fr-FR" dirty="0" err="1">
                <a:effectLst/>
              </a:rPr>
              <a:t>Severo</a:t>
            </a:r>
            <a:r>
              <a:rPr lang="fr-FR" dirty="0">
                <a:effectLst/>
              </a:rPr>
              <a:t>, M., &amp; </a:t>
            </a:r>
            <a:r>
              <a:rPr lang="fr-FR" dirty="0" err="1">
                <a:effectLst/>
              </a:rPr>
              <a:t>Filipponi</a:t>
            </a:r>
            <a:r>
              <a:rPr lang="fr-FR" dirty="0">
                <a:effectLst/>
              </a:rPr>
              <a:t>, E. (2021). Les sociétés savantes face aux sciences participatives. </a:t>
            </a:r>
            <a:r>
              <a:rPr lang="fr-FR" i="1" dirty="0">
                <a:effectLst/>
              </a:rPr>
              <a:t>Approches </a:t>
            </a:r>
            <a:r>
              <a:rPr lang="fr-FR" i="1" dirty="0" err="1">
                <a:effectLst/>
              </a:rPr>
              <a:t>Theoriques</a:t>
            </a:r>
            <a:r>
              <a:rPr lang="fr-FR" i="1" dirty="0">
                <a:effectLst/>
              </a:rPr>
              <a:t> en Information-Communication (ATIC)</a:t>
            </a:r>
            <a:r>
              <a:rPr lang="fr-FR" dirty="0">
                <a:effectLst/>
              </a:rPr>
              <a:t>, </a:t>
            </a:r>
            <a:r>
              <a:rPr lang="fr-FR" i="1" dirty="0">
                <a:effectLst/>
              </a:rPr>
              <a:t>2</a:t>
            </a:r>
            <a:r>
              <a:rPr lang="fr-FR" dirty="0">
                <a:effectLst/>
              </a:rPr>
              <a:t>(1), 107‑126.</a:t>
            </a:r>
          </a:p>
          <a:p>
            <a:pPr marL="0" indent="0">
              <a:buNone/>
            </a:pPr>
            <a:r>
              <a:rPr lang="fr-FR" dirty="0">
                <a:effectLst/>
              </a:rPr>
              <a:t>Silva, P. D. da, </a:t>
            </a:r>
            <a:r>
              <a:rPr lang="fr-FR" dirty="0" err="1">
                <a:effectLst/>
              </a:rPr>
              <a:t>Heaton</a:t>
            </a:r>
            <a:r>
              <a:rPr lang="fr-FR" dirty="0">
                <a:effectLst/>
              </a:rPr>
              <a:t>, L., &amp; Millerand, F. (2017). A </a:t>
            </a:r>
            <a:r>
              <a:rPr lang="fr-FR" dirty="0" err="1">
                <a:effectLst/>
              </a:rPr>
              <a:t>review</a:t>
            </a:r>
            <a:r>
              <a:rPr lang="fr-FR" dirty="0">
                <a:effectLst/>
              </a:rPr>
              <a:t> of the </a:t>
            </a:r>
            <a:r>
              <a:rPr lang="fr-FR" dirty="0" err="1">
                <a:effectLst/>
              </a:rPr>
              <a:t>citizen</a:t>
            </a:r>
            <a:r>
              <a:rPr lang="fr-FR" dirty="0">
                <a:effectLst/>
              </a:rPr>
              <a:t> science </a:t>
            </a:r>
            <a:r>
              <a:rPr lang="fr-FR" dirty="0" err="1">
                <a:effectLst/>
              </a:rPr>
              <a:t>literature</a:t>
            </a:r>
            <a:r>
              <a:rPr lang="fr-FR" dirty="0">
                <a:effectLst/>
              </a:rPr>
              <a:t>&amp;#160; : </a:t>
            </a:r>
            <a:r>
              <a:rPr lang="fr-FR" dirty="0" err="1">
                <a:effectLst/>
              </a:rPr>
              <a:t>Producing</a:t>
            </a:r>
            <a:r>
              <a:rPr lang="fr-FR" dirty="0">
                <a:effectLst/>
              </a:rPr>
              <a:t> </a:t>
            </a:r>
            <a:r>
              <a:rPr lang="fr-FR" dirty="0" err="1">
                <a:effectLst/>
              </a:rPr>
              <a:t>naturalist</a:t>
            </a:r>
            <a:r>
              <a:rPr lang="fr-FR" dirty="0">
                <a:effectLst/>
              </a:rPr>
              <a:t> </a:t>
            </a:r>
            <a:r>
              <a:rPr lang="fr-FR" dirty="0" err="1">
                <a:effectLst/>
              </a:rPr>
              <a:t>knowledge</a:t>
            </a:r>
            <a:r>
              <a:rPr lang="fr-FR" dirty="0">
                <a:effectLst/>
              </a:rPr>
              <a:t> in the digital </a:t>
            </a:r>
            <a:r>
              <a:rPr lang="fr-FR" dirty="0" err="1">
                <a:effectLst/>
              </a:rPr>
              <a:t>age</a:t>
            </a:r>
            <a:r>
              <a:rPr lang="fr-FR" dirty="0">
                <a:effectLst/>
              </a:rPr>
              <a:t>. </a:t>
            </a:r>
            <a:r>
              <a:rPr lang="fr-FR" i="1" dirty="0">
                <a:effectLst/>
              </a:rPr>
              <a:t>Natures Sciences </a:t>
            </a:r>
            <a:r>
              <a:rPr lang="fr-FR" i="1" dirty="0" err="1">
                <a:effectLst/>
              </a:rPr>
              <a:t>Societes</a:t>
            </a:r>
            <a:r>
              <a:rPr lang="fr-FR" dirty="0">
                <a:effectLst/>
              </a:rPr>
              <a:t>, </a:t>
            </a:r>
            <a:r>
              <a:rPr lang="fr-FR" i="1" dirty="0">
                <a:effectLst/>
              </a:rPr>
              <a:t>25</a:t>
            </a:r>
            <a:r>
              <a:rPr lang="fr-FR" dirty="0">
                <a:effectLst/>
              </a:rPr>
              <a:t>(4), 370‑380.</a:t>
            </a:r>
          </a:p>
          <a:p>
            <a:pPr marL="0" indent="0">
              <a:buNone/>
            </a:pPr>
            <a:r>
              <a:rPr lang="fr-FR" i="1" dirty="0">
                <a:effectLst/>
              </a:rPr>
              <a:t>Snapshot</a:t>
            </a:r>
            <a:r>
              <a:rPr lang="fr-FR" dirty="0">
                <a:effectLst/>
              </a:rPr>
              <a:t>. (s. d.). </a:t>
            </a:r>
            <a:r>
              <a:rPr lang="fr-FR" dirty="0">
                <a:effectLst/>
                <a:hlinkClick r:id="rId10"/>
              </a:rPr>
              <a:t>https://observatoire-littoral-morbihan.fr/projet-fugascia/</a:t>
            </a:r>
            <a:endParaRPr lang="fr-FR" dirty="0">
              <a:effectLst/>
            </a:endParaRPr>
          </a:p>
          <a:p>
            <a:pPr marL="0" indent="0">
              <a:buNone/>
            </a:pPr>
            <a:r>
              <a:rPr lang="fr-FR" i="1" dirty="0">
                <a:effectLst/>
              </a:rPr>
              <a:t>SPINE, laboratoire en ligne de neurosciences participatives</a:t>
            </a:r>
            <a:r>
              <a:rPr lang="fr-FR" dirty="0">
                <a:effectLst/>
              </a:rPr>
              <a:t>. (s. d.). fondation Bordeaux Université. Consulté 29 novembre 2021, à l’adresse </a:t>
            </a:r>
            <a:r>
              <a:rPr lang="fr-FR" dirty="0">
                <a:effectLst/>
                <a:hlinkClick r:id="rId11"/>
              </a:rPr>
              <a:t>http://www.fondation.univ-bordeaux.fr/projet/spine</a:t>
            </a:r>
            <a:endParaRPr lang="fr-FR" dirty="0">
              <a:effectLst/>
            </a:endParaRPr>
          </a:p>
          <a:p>
            <a:pPr marL="0" indent="0">
              <a:buNone/>
            </a:pPr>
            <a:r>
              <a:rPr lang="fr-FR" sz="2000" dirty="0" err="1">
                <a:effectLst/>
              </a:rPr>
              <a:t>Stylinski</a:t>
            </a:r>
            <a:r>
              <a:rPr lang="fr-FR" sz="2000" dirty="0">
                <a:effectLst/>
              </a:rPr>
              <a:t>, C. D., </a:t>
            </a:r>
            <a:r>
              <a:rPr lang="fr-FR" sz="2000" dirty="0" err="1">
                <a:effectLst/>
              </a:rPr>
              <a:t>Peterman</a:t>
            </a:r>
            <a:r>
              <a:rPr lang="fr-FR" sz="2000" dirty="0">
                <a:effectLst/>
              </a:rPr>
              <a:t>, K., Phillips, T., </a:t>
            </a:r>
            <a:r>
              <a:rPr lang="fr-FR" sz="2000" dirty="0" err="1">
                <a:effectLst/>
              </a:rPr>
              <a:t>Linhart</a:t>
            </a:r>
            <a:r>
              <a:rPr lang="fr-FR" sz="2000" dirty="0">
                <a:effectLst/>
              </a:rPr>
              <a:t>, J., &amp; Becker-Klein, R. (2020). </a:t>
            </a:r>
            <a:r>
              <a:rPr lang="fr-FR" sz="2000" dirty="0" err="1">
                <a:effectLst/>
              </a:rPr>
              <a:t>Assessing</a:t>
            </a:r>
            <a:r>
              <a:rPr lang="fr-FR" sz="2000" dirty="0">
                <a:effectLst/>
              </a:rPr>
              <a:t> science </a:t>
            </a:r>
            <a:r>
              <a:rPr lang="fr-FR" sz="2000" dirty="0" err="1">
                <a:effectLst/>
              </a:rPr>
              <a:t>inquiry</a:t>
            </a:r>
            <a:r>
              <a:rPr lang="fr-FR" sz="2000" dirty="0">
                <a:effectLst/>
              </a:rPr>
              <a:t> </a:t>
            </a:r>
            <a:r>
              <a:rPr lang="fr-FR" sz="2000" dirty="0" err="1">
                <a:effectLst/>
              </a:rPr>
              <a:t>skills</a:t>
            </a:r>
            <a:r>
              <a:rPr lang="fr-FR" sz="2000" dirty="0">
                <a:effectLst/>
              </a:rPr>
              <a:t> of </a:t>
            </a:r>
            <a:r>
              <a:rPr lang="fr-FR" sz="2000" dirty="0" err="1">
                <a:effectLst/>
              </a:rPr>
              <a:t>citizen</a:t>
            </a:r>
            <a:r>
              <a:rPr lang="fr-FR" sz="2000" dirty="0">
                <a:effectLst/>
              </a:rPr>
              <a:t> science </a:t>
            </a:r>
            <a:r>
              <a:rPr lang="fr-FR" sz="2000" dirty="0" err="1">
                <a:effectLst/>
              </a:rPr>
              <a:t>volunteers</a:t>
            </a:r>
            <a:r>
              <a:rPr lang="fr-FR" sz="2000" dirty="0">
                <a:effectLst/>
              </a:rPr>
              <a:t> : A snapshot of the </a:t>
            </a:r>
            <a:r>
              <a:rPr lang="fr-FR" sz="2000" dirty="0" err="1">
                <a:effectLst/>
              </a:rPr>
              <a:t>field</a:t>
            </a:r>
            <a:r>
              <a:rPr lang="fr-FR" sz="2000" dirty="0">
                <a:effectLst/>
              </a:rPr>
              <a:t>. International Journal of Science Education, Part B, 10(1), 77‑92. </a:t>
            </a:r>
            <a:r>
              <a:rPr lang="fr-FR" sz="2000" dirty="0">
                <a:effectLst/>
                <a:hlinkClick r:id="rId12"/>
              </a:rPr>
              <a:t>https://doi.org/10.1080/21548455.2020.1719288</a:t>
            </a:r>
            <a:endParaRPr lang="fr-FR" sz="2000" dirty="0">
              <a:effectLst/>
            </a:endParaRPr>
          </a:p>
          <a:p>
            <a:endParaRPr lang="fr-FR" dirty="0"/>
          </a:p>
        </p:txBody>
      </p:sp>
    </p:spTree>
    <p:extLst>
      <p:ext uri="{BB962C8B-B14F-4D97-AF65-F5344CB8AC3E}">
        <p14:creationId xmlns:p14="http://schemas.microsoft.com/office/powerpoint/2010/main" val="8382121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7C42C99-11AD-4E85-A0D8-A620FFF02BD7}"/>
              </a:ext>
            </a:extLst>
          </p:cNvPr>
          <p:cNvSpPr>
            <a:spLocks noGrp="1"/>
          </p:cNvSpPr>
          <p:nvPr>
            <p:ph idx="1"/>
          </p:nvPr>
        </p:nvSpPr>
        <p:spPr>
          <a:xfrm>
            <a:off x="1399954" y="584791"/>
            <a:ext cx="9601200" cy="6170428"/>
          </a:xfrm>
        </p:spPr>
        <p:txBody>
          <a:bodyPr>
            <a:normAutofit/>
          </a:bodyPr>
          <a:lstStyle/>
          <a:p>
            <a:pPr marL="0" indent="0">
              <a:buNone/>
            </a:pPr>
            <a:endParaRPr lang="fr-FR" sz="1500" dirty="0">
              <a:effectLst/>
            </a:endParaRPr>
          </a:p>
          <a:p>
            <a:pPr marL="0" indent="0">
              <a:buNone/>
            </a:pPr>
            <a:r>
              <a:rPr lang="fr-FR" sz="1600" dirty="0" err="1">
                <a:effectLst/>
              </a:rPr>
              <a:t>Tran</a:t>
            </a:r>
            <a:r>
              <a:rPr lang="fr-FR" sz="1600" dirty="0">
                <a:effectLst/>
              </a:rPr>
              <a:t>, T., Porter, W. T., </a:t>
            </a:r>
            <a:r>
              <a:rPr lang="fr-FR" sz="1600" dirty="0" err="1">
                <a:effectLst/>
              </a:rPr>
              <a:t>Salkeld</a:t>
            </a:r>
            <a:r>
              <a:rPr lang="fr-FR" sz="1600" dirty="0">
                <a:effectLst/>
              </a:rPr>
              <a:t>, D. J., </a:t>
            </a:r>
            <a:r>
              <a:rPr lang="fr-FR" sz="1600" dirty="0" err="1">
                <a:effectLst/>
              </a:rPr>
              <a:t>Prusinski</a:t>
            </a:r>
            <a:r>
              <a:rPr lang="fr-FR" sz="1600" dirty="0">
                <a:effectLst/>
              </a:rPr>
              <a:t>, M. A., Jensen, S. T., &amp; Brisson, D. (2021). </a:t>
            </a:r>
            <a:r>
              <a:rPr lang="fr-FR" sz="1600" dirty="0" err="1">
                <a:effectLst/>
              </a:rPr>
              <a:t>Estimating</a:t>
            </a:r>
            <a:r>
              <a:rPr lang="fr-FR" sz="1600" dirty="0">
                <a:effectLst/>
              </a:rPr>
              <a:t> </a:t>
            </a:r>
            <a:r>
              <a:rPr lang="fr-FR" sz="1600" dirty="0" err="1">
                <a:effectLst/>
              </a:rPr>
              <a:t>disease</a:t>
            </a:r>
            <a:r>
              <a:rPr lang="fr-FR" sz="1600" dirty="0">
                <a:effectLst/>
              </a:rPr>
              <a:t> </a:t>
            </a:r>
            <a:r>
              <a:rPr lang="fr-FR" sz="1600" dirty="0" err="1">
                <a:effectLst/>
              </a:rPr>
              <a:t>vector</a:t>
            </a:r>
            <a:r>
              <a:rPr lang="fr-FR" sz="1600" dirty="0">
                <a:effectLst/>
              </a:rPr>
              <a:t> population size </a:t>
            </a:r>
            <a:r>
              <a:rPr lang="fr-FR" sz="1600" dirty="0" err="1">
                <a:effectLst/>
              </a:rPr>
              <a:t>from</a:t>
            </a:r>
            <a:r>
              <a:rPr lang="fr-FR" sz="1600" dirty="0">
                <a:effectLst/>
              </a:rPr>
              <a:t> </a:t>
            </a:r>
            <a:r>
              <a:rPr lang="fr-FR" sz="1600" dirty="0" err="1">
                <a:effectLst/>
              </a:rPr>
              <a:t>citizen</a:t>
            </a:r>
            <a:r>
              <a:rPr lang="fr-FR" sz="1600" dirty="0">
                <a:effectLst/>
              </a:rPr>
              <a:t> science data. </a:t>
            </a:r>
            <a:r>
              <a:rPr lang="fr-FR" sz="1600" i="1" dirty="0">
                <a:effectLst/>
              </a:rPr>
              <a:t>Journal of The Royal Society Interface</a:t>
            </a:r>
            <a:r>
              <a:rPr lang="fr-FR" sz="1600" dirty="0">
                <a:effectLst/>
              </a:rPr>
              <a:t>, </a:t>
            </a:r>
            <a:r>
              <a:rPr lang="fr-FR" sz="1600" i="1" dirty="0">
                <a:effectLst/>
              </a:rPr>
              <a:t>18</a:t>
            </a:r>
            <a:r>
              <a:rPr lang="fr-FR" sz="1600" dirty="0">
                <a:effectLst/>
              </a:rPr>
              <a:t>(184), 20210610. </a:t>
            </a:r>
            <a:r>
              <a:rPr lang="fr-FR" sz="1600" dirty="0">
                <a:effectLst/>
                <a:hlinkClick r:id="rId2"/>
              </a:rPr>
              <a:t>https://doi.org/10.1098/rsif.2021.0610</a:t>
            </a:r>
            <a:endParaRPr lang="fr-FR" sz="1600" dirty="0">
              <a:effectLst/>
            </a:endParaRPr>
          </a:p>
          <a:p>
            <a:pPr marL="0" indent="0">
              <a:buNone/>
            </a:pPr>
            <a:r>
              <a:rPr lang="fr-FR" sz="1600" i="1" dirty="0" err="1">
                <a:effectLst/>
              </a:rPr>
              <a:t>Tree</a:t>
            </a:r>
            <a:r>
              <a:rPr lang="fr-FR" sz="1600" i="1" dirty="0">
                <a:effectLst/>
              </a:rPr>
              <a:t> </a:t>
            </a:r>
            <a:r>
              <a:rPr lang="fr-FR" sz="1600" i="1" dirty="0" err="1">
                <a:effectLst/>
              </a:rPr>
              <a:t>bodyguards</a:t>
            </a:r>
            <a:r>
              <a:rPr lang="fr-FR" sz="1600" i="1" dirty="0">
                <a:effectLst/>
              </a:rPr>
              <a:t>—</a:t>
            </a:r>
            <a:r>
              <a:rPr lang="fr-FR" sz="1600" i="1" dirty="0" err="1">
                <a:effectLst/>
              </a:rPr>
              <a:t>Tree</a:t>
            </a:r>
            <a:r>
              <a:rPr lang="fr-FR" sz="1600" i="1" dirty="0">
                <a:effectLst/>
              </a:rPr>
              <a:t> </a:t>
            </a:r>
            <a:r>
              <a:rPr lang="fr-FR" sz="1600" i="1" dirty="0" err="1">
                <a:effectLst/>
              </a:rPr>
              <a:t>bodyguards</a:t>
            </a:r>
            <a:r>
              <a:rPr lang="fr-FR" sz="1600" dirty="0">
                <a:effectLst/>
              </a:rPr>
              <a:t>. (s. d.). </a:t>
            </a:r>
            <a:r>
              <a:rPr lang="fr-FR" sz="1600" dirty="0">
                <a:effectLst/>
                <a:hlinkClick r:id="rId3"/>
              </a:rPr>
              <a:t>https://www6.inrae.fr/tree-bodyguards</a:t>
            </a:r>
            <a:endParaRPr lang="fr-FR" sz="1600" dirty="0">
              <a:effectLst/>
            </a:endParaRPr>
          </a:p>
          <a:p>
            <a:pPr marL="0" indent="0">
              <a:buNone/>
            </a:pPr>
            <a:r>
              <a:rPr lang="fr-FR" sz="1600" i="1" dirty="0">
                <a:effectLst/>
              </a:rPr>
              <a:t>Webinar </a:t>
            </a:r>
            <a:r>
              <a:rPr lang="fr-FR" sz="1600" i="1" dirty="0" err="1">
                <a:effectLst/>
              </a:rPr>
              <a:t>Recordings</a:t>
            </a:r>
            <a:r>
              <a:rPr lang="fr-FR" sz="1600" dirty="0">
                <a:effectLst/>
              </a:rPr>
              <a:t>. (s. d.). LIBER Europe. </a:t>
            </a:r>
            <a:r>
              <a:rPr lang="fr-FR" sz="1600" dirty="0">
                <a:effectLst/>
                <a:hlinkClick r:id="rId4"/>
              </a:rPr>
              <a:t>https://libereurope.eu/webinar-recordings/</a:t>
            </a:r>
            <a:endParaRPr lang="fr-FR" sz="1600" dirty="0">
              <a:effectLst/>
            </a:endParaRPr>
          </a:p>
          <a:p>
            <a:pPr marL="0" indent="0">
              <a:buNone/>
            </a:pPr>
            <a:r>
              <a:rPr lang="fr-FR" sz="1600" dirty="0">
                <a:effectLst/>
              </a:rPr>
              <a:t>Wiggins, A., &amp; </a:t>
            </a:r>
            <a:r>
              <a:rPr lang="fr-FR" sz="1600" dirty="0" err="1">
                <a:effectLst/>
              </a:rPr>
              <a:t>Crowston</a:t>
            </a:r>
            <a:r>
              <a:rPr lang="fr-FR" sz="1600" dirty="0">
                <a:effectLst/>
              </a:rPr>
              <a:t>, K. (2011). </a:t>
            </a:r>
            <a:r>
              <a:rPr lang="fr-FR" sz="1600" dirty="0" err="1">
                <a:effectLst/>
              </a:rPr>
              <a:t>From</a:t>
            </a:r>
            <a:r>
              <a:rPr lang="fr-FR" sz="1600" dirty="0">
                <a:effectLst/>
              </a:rPr>
              <a:t> Conservation to Crowdsourcing : A </a:t>
            </a:r>
            <a:r>
              <a:rPr lang="fr-FR" sz="1600" dirty="0" err="1">
                <a:effectLst/>
              </a:rPr>
              <a:t>Typology</a:t>
            </a:r>
            <a:r>
              <a:rPr lang="fr-FR" sz="1600" dirty="0">
                <a:effectLst/>
              </a:rPr>
              <a:t> of Citizen Science. </a:t>
            </a:r>
            <a:r>
              <a:rPr lang="fr-FR" sz="1600" i="1" dirty="0">
                <a:effectLst/>
              </a:rPr>
              <a:t>2011 44th Hawaii International </a:t>
            </a:r>
            <a:r>
              <a:rPr lang="fr-FR" sz="1600" i="1" dirty="0" err="1">
                <a:effectLst/>
              </a:rPr>
              <a:t>Conference</a:t>
            </a:r>
            <a:r>
              <a:rPr lang="fr-FR" sz="1600" i="1" dirty="0">
                <a:effectLst/>
              </a:rPr>
              <a:t> on System Sciences</a:t>
            </a:r>
            <a:r>
              <a:rPr lang="fr-FR" sz="1600" dirty="0">
                <a:effectLst/>
              </a:rPr>
              <a:t>, 1‑10. </a:t>
            </a:r>
            <a:r>
              <a:rPr lang="fr-FR" sz="1600" dirty="0">
                <a:effectLst/>
                <a:hlinkClick r:id="rId5"/>
              </a:rPr>
              <a:t>https://doi.org/10.1109/HICSS.2011.207</a:t>
            </a:r>
            <a:endParaRPr lang="fr-FR" sz="1600" dirty="0">
              <a:effectLst/>
            </a:endParaRPr>
          </a:p>
          <a:p>
            <a:pPr marL="0" indent="0">
              <a:buNone/>
            </a:pPr>
            <a:r>
              <a:rPr lang="fr-FR" sz="1500" dirty="0" err="1">
                <a:effectLst/>
              </a:rPr>
              <a:t>Weinhardt</a:t>
            </a:r>
            <a:r>
              <a:rPr lang="fr-FR" sz="1500" dirty="0">
                <a:effectLst/>
              </a:rPr>
              <a:t>, C., </a:t>
            </a:r>
            <a:r>
              <a:rPr lang="fr-FR" sz="1500" dirty="0" err="1">
                <a:effectLst/>
              </a:rPr>
              <a:t>Kloker</a:t>
            </a:r>
            <a:r>
              <a:rPr lang="fr-FR" sz="1500" dirty="0">
                <a:effectLst/>
              </a:rPr>
              <a:t>, S., </a:t>
            </a:r>
            <a:r>
              <a:rPr lang="fr-FR" sz="1500" dirty="0" err="1">
                <a:effectLst/>
              </a:rPr>
              <a:t>Hinz</a:t>
            </a:r>
            <a:r>
              <a:rPr lang="fr-FR" sz="1500" dirty="0">
                <a:effectLst/>
              </a:rPr>
              <a:t>, O., &amp; van der Aalst, W. M. P. (2020). Citizen Science in Information </a:t>
            </a:r>
            <a:r>
              <a:rPr lang="fr-FR" sz="1500" dirty="0" err="1">
                <a:effectLst/>
              </a:rPr>
              <a:t>Systems</a:t>
            </a:r>
            <a:r>
              <a:rPr lang="fr-FR" sz="1500" dirty="0">
                <a:effectLst/>
              </a:rPr>
              <a:t> </a:t>
            </a:r>
            <a:r>
              <a:rPr lang="fr-FR" sz="1500" dirty="0" err="1">
                <a:effectLst/>
              </a:rPr>
              <a:t>Research</a:t>
            </a:r>
            <a:r>
              <a:rPr lang="fr-FR" sz="1500" dirty="0">
                <a:effectLst/>
              </a:rPr>
              <a:t>. Business &amp; Information </a:t>
            </a:r>
            <a:r>
              <a:rPr lang="fr-FR" sz="1500" dirty="0" err="1">
                <a:effectLst/>
              </a:rPr>
              <a:t>Systems</a:t>
            </a:r>
            <a:r>
              <a:rPr lang="fr-FR" sz="1500" dirty="0">
                <a:effectLst/>
              </a:rPr>
              <a:t> Engineering, 62(4), 273‑277. </a:t>
            </a:r>
            <a:r>
              <a:rPr lang="fr-FR" sz="1500" dirty="0">
                <a:effectLst/>
                <a:hlinkClick r:id="rId6"/>
              </a:rPr>
              <a:t>https://doi.org/10.1007/s12599-020-00663-y</a:t>
            </a:r>
            <a:endParaRPr lang="fr-FR" sz="1500" dirty="0">
              <a:effectLst/>
            </a:endParaRPr>
          </a:p>
          <a:p>
            <a:pPr marL="0" indent="0">
              <a:buNone/>
            </a:pPr>
            <a:endParaRPr lang="fr-FR" sz="1500" dirty="0">
              <a:effectLst/>
            </a:endParaRPr>
          </a:p>
        </p:txBody>
      </p:sp>
    </p:spTree>
    <p:extLst>
      <p:ext uri="{BB962C8B-B14F-4D97-AF65-F5344CB8AC3E}">
        <p14:creationId xmlns:p14="http://schemas.microsoft.com/office/powerpoint/2010/main" val="1262914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D8E039-5355-48AC-B1DB-0D5C6AE2D213}"/>
              </a:ext>
            </a:extLst>
          </p:cNvPr>
          <p:cNvSpPr>
            <a:spLocks noGrp="1"/>
          </p:cNvSpPr>
          <p:nvPr>
            <p:ph type="title"/>
          </p:nvPr>
        </p:nvSpPr>
        <p:spPr/>
        <p:txBody>
          <a:bodyPr/>
          <a:lstStyle/>
          <a:p>
            <a:r>
              <a:rPr lang="fr-FR" dirty="0"/>
              <a:t>Merci ! </a:t>
            </a:r>
          </a:p>
        </p:txBody>
      </p:sp>
      <p:sp>
        <p:nvSpPr>
          <p:cNvPr id="3" name="Espace réservé du texte 2">
            <a:extLst>
              <a:ext uri="{FF2B5EF4-FFF2-40B4-BE49-F238E27FC236}">
                <a16:creationId xmlns:a16="http://schemas.microsoft.com/office/drawing/2014/main" id="{1CFB3E2B-C2DB-422A-9A53-B6CB34F335D9}"/>
              </a:ext>
            </a:extLst>
          </p:cNvPr>
          <p:cNvSpPr>
            <a:spLocks noGrp="1"/>
          </p:cNvSpPr>
          <p:nvPr>
            <p:ph type="body" idx="1"/>
          </p:nvPr>
        </p:nvSpPr>
        <p:spPr/>
        <p:txBody>
          <a:bodyPr>
            <a:normAutofit fontScale="70000" lnSpcReduction="20000"/>
          </a:bodyPr>
          <a:lstStyle/>
          <a:p>
            <a:r>
              <a:rPr lang="fr-FR" dirty="0"/>
              <a:t>Raphaëlle Bats</a:t>
            </a:r>
          </a:p>
          <a:p>
            <a:r>
              <a:rPr lang="fr-FR" dirty="0"/>
              <a:t>Novembre 2023</a:t>
            </a:r>
          </a:p>
          <a:p>
            <a:r>
              <a:rPr lang="fr-FR" dirty="0">
                <a:hlinkClick r:id="rId2"/>
              </a:rPr>
              <a:t>Rbats.pro@gmail.com</a:t>
            </a:r>
            <a:endParaRPr lang="fr-FR" dirty="0"/>
          </a:p>
          <a:p>
            <a:r>
              <a:rPr lang="fr-FR" dirty="0">
                <a:hlinkClick r:id="rId3"/>
              </a:rPr>
              <a:t>Raphaelle.bats@u-bordeaux.fr</a:t>
            </a:r>
            <a:endParaRPr lang="fr-FR" dirty="0"/>
          </a:p>
          <a:p>
            <a:endParaRPr lang="fr-FR" dirty="0"/>
          </a:p>
        </p:txBody>
      </p:sp>
    </p:spTree>
    <p:extLst>
      <p:ext uri="{BB962C8B-B14F-4D97-AF65-F5344CB8AC3E}">
        <p14:creationId xmlns:p14="http://schemas.microsoft.com/office/powerpoint/2010/main" val="3962297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D85B508-936E-4483-9F93-B27DCC3E970F}"/>
              </a:ext>
            </a:extLst>
          </p:cNvPr>
          <p:cNvSpPr>
            <a:spLocks noGrp="1"/>
          </p:cNvSpPr>
          <p:nvPr>
            <p:ph type="ctrTitle"/>
          </p:nvPr>
        </p:nvSpPr>
        <p:spPr>
          <a:xfrm>
            <a:off x="1915126" y="2501963"/>
            <a:ext cx="8361229" cy="2098226"/>
          </a:xfrm>
        </p:spPr>
        <p:txBody>
          <a:bodyPr>
            <a:normAutofit/>
          </a:bodyPr>
          <a:lstStyle/>
          <a:p>
            <a:r>
              <a:rPr lang="fr-FR" dirty="0"/>
              <a:t>Mais pourquoi ?</a:t>
            </a:r>
          </a:p>
        </p:txBody>
      </p:sp>
      <p:sp>
        <p:nvSpPr>
          <p:cNvPr id="5" name="Espace réservé du texte 4">
            <a:extLst>
              <a:ext uri="{FF2B5EF4-FFF2-40B4-BE49-F238E27FC236}">
                <a16:creationId xmlns:a16="http://schemas.microsoft.com/office/drawing/2014/main" id="{0476FFCF-177A-491C-8043-027FF8BBF52C}"/>
              </a:ext>
            </a:extLst>
          </p:cNvPr>
          <p:cNvSpPr>
            <a:spLocks noGrp="1"/>
          </p:cNvSpPr>
          <p:nvPr>
            <p:ph type="subTitle" idx="1"/>
          </p:nvPr>
        </p:nvSpPr>
        <p:spPr>
          <a:xfrm>
            <a:off x="2679905" y="4926097"/>
            <a:ext cx="6831673" cy="1086237"/>
          </a:xfrm>
        </p:spPr>
        <p:txBody>
          <a:bodyPr/>
          <a:lstStyle/>
          <a:p>
            <a:r>
              <a:rPr lang="fr-FR" dirty="0"/>
              <a:t>13 raisons pour lesquelles</a:t>
            </a:r>
          </a:p>
        </p:txBody>
      </p:sp>
    </p:spTree>
    <p:extLst>
      <p:ext uri="{BB962C8B-B14F-4D97-AF65-F5344CB8AC3E}">
        <p14:creationId xmlns:p14="http://schemas.microsoft.com/office/powerpoint/2010/main" val="14417694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E3F87-CBB8-B40D-A56C-01AE148E490C}"/>
              </a:ext>
            </a:extLst>
          </p:cNvPr>
          <p:cNvSpPr>
            <a:spLocks noGrp="1"/>
          </p:cNvSpPr>
          <p:nvPr>
            <p:ph type="title"/>
          </p:nvPr>
        </p:nvSpPr>
        <p:spPr/>
        <p:txBody>
          <a:bodyPr/>
          <a:lstStyle/>
          <a:p>
            <a:r>
              <a:rPr lang="fr-FR" dirty="0"/>
              <a:t>Raison démocratique</a:t>
            </a:r>
          </a:p>
        </p:txBody>
      </p:sp>
      <p:sp>
        <p:nvSpPr>
          <p:cNvPr id="3" name="Espace réservé du contenu 2">
            <a:extLst>
              <a:ext uri="{FF2B5EF4-FFF2-40B4-BE49-F238E27FC236}">
                <a16:creationId xmlns:a16="http://schemas.microsoft.com/office/drawing/2014/main" id="{8935B912-0A41-730D-A69D-5CD19F10AE67}"/>
              </a:ext>
            </a:extLst>
          </p:cNvPr>
          <p:cNvSpPr>
            <a:spLocks noGrp="1"/>
          </p:cNvSpPr>
          <p:nvPr>
            <p:ph idx="1"/>
          </p:nvPr>
        </p:nvSpPr>
        <p:spPr/>
        <p:txBody>
          <a:bodyPr>
            <a:normAutofit/>
          </a:bodyPr>
          <a:lstStyle/>
          <a:p>
            <a:r>
              <a:rPr lang="fr-FR" dirty="0"/>
              <a:t>Un régime qui favorise l’expression des conflits, dissensus et controverses.</a:t>
            </a:r>
          </a:p>
          <a:p>
            <a:pPr marL="0" indent="0">
              <a:buNone/>
            </a:pPr>
            <a:r>
              <a:rPr lang="fr-FR" dirty="0"/>
              <a:t>Démocratie dialogique (Callon, </a:t>
            </a:r>
            <a:r>
              <a:rPr lang="fr-FR" dirty="0" err="1"/>
              <a:t>Lascoumes</a:t>
            </a:r>
            <a:r>
              <a:rPr lang="fr-FR" dirty="0"/>
              <a:t> et Barthe)</a:t>
            </a:r>
          </a:p>
          <a:p>
            <a:pPr marL="0" indent="0">
              <a:buNone/>
            </a:pPr>
            <a:endParaRPr lang="fr-FR" dirty="0"/>
          </a:p>
        </p:txBody>
      </p:sp>
      <p:sp>
        <p:nvSpPr>
          <p:cNvPr id="4" name="Espace réservé du contenu 2">
            <a:extLst>
              <a:ext uri="{FF2B5EF4-FFF2-40B4-BE49-F238E27FC236}">
                <a16:creationId xmlns:a16="http://schemas.microsoft.com/office/drawing/2014/main" id="{5ECFF1CD-92D5-6808-3608-6F4A29FBB233}"/>
              </a:ext>
            </a:extLst>
          </p:cNvPr>
          <p:cNvSpPr txBox="1">
            <a:spLocks/>
          </p:cNvSpPr>
          <p:nvPr/>
        </p:nvSpPr>
        <p:spPr>
          <a:xfrm>
            <a:off x="3949987" y="3987373"/>
            <a:ext cx="5589034" cy="1994327"/>
          </a:xfrm>
          <a:prstGeom prst="rect">
            <a:avLst/>
          </a:prstGeom>
          <a:ln w="38100">
            <a:solidFill>
              <a:schemeClr val="accent1"/>
            </a:solidFill>
          </a:ln>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fr-FR" sz="1900" b="1" dirty="0"/>
              <a:t>Diffusion de la participation dans d’autres domaines</a:t>
            </a:r>
          </a:p>
          <a:p>
            <a:pPr marL="0" indent="0">
              <a:buFont typeface="Franklin Gothic Book" panose="020B0503020102020204" pitchFamily="34" charset="0"/>
              <a:buNone/>
            </a:pPr>
            <a:endParaRPr lang="fr-FR" sz="1900" b="1" dirty="0"/>
          </a:p>
          <a:p>
            <a:pPr>
              <a:spcBef>
                <a:spcPts val="0"/>
              </a:spcBef>
            </a:pPr>
            <a:r>
              <a:rPr lang="fr-FR" sz="1900" dirty="0"/>
              <a:t>Web</a:t>
            </a:r>
          </a:p>
          <a:p>
            <a:pPr>
              <a:spcBef>
                <a:spcPts val="0"/>
              </a:spcBef>
            </a:pPr>
            <a:r>
              <a:rPr lang="fr-FR" sz="1900" dirty="0"/>
              <a:t>Participation politique</a:t>
            </a:r>
          </a:p>
          <a:p>
            <a:pPr>
              <a:spcBef>
                <a:spcPts val="0"/>
              </a:spcBef>
            </a:pPr>
            <a:r>
              <a:rPr lang="fr-FR" sz="1900" dirty="0"/>
              <a:t>Participation et éthique scientifique et médicale</a:t>
            </a:r>
          </a:p>
        </p:txBody>
      </p:sp>
    </p:spTree>
    <p:extLst>
      <p:ext uri="{BB962C8B-B14F-4D97-AF65-F5344CB8AC3E}">
        <p14:creationId xmlns:p14="http://schemas.microsoft.com/office/powerpoint/2010/main" val="3940532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0E662D-4D84-47B5-BE41-DB37920E4A9B}"/>
              </a:ext>
            </a:extLst>
          </p:cNvPr>
          <p:cNvSpPr>
            <a:spLocks noGrp="1"/>
          </p:cNvSpPr>
          <p:nvPr>
            <p:ph type="title"/>
          </p:nvPr>
        </p:nvSpPr>
        <p:spPr/>
        <p:txBody>
          <a:bodyPr/>
          <a:lstStyle/>
          <a:p>
            <a:r>
              <a:rPr lang="fr-FR" dirty="0" err="1"/>
              <a:t>Typology</a:t>
            </a:r>
            <a:r>
              <a:rPr lang="fr-FR" dirty="0"/>
              <a:t> (1/5)</a:t>
            </a:r>
          </a:p>
        </p:txBody>
      </p:sp>
      <p:sp>
        <p:nvSpPr>
          <p:cNvPr id="7" name="ZoneTexte 6">
            <a:extLst>
              <a:ext uri="{FF2B5EF4-FFF2-40B4-BE49-F238E27FC236}">
                <a16:creationId xmlns:a16="http://schemas.microsoft.com/office/drawing/2014/main" id="{45ECA2AC-58D9-4B06-844A-972C2ED8828A}"/>
              </a:ext>
            </a:extLst>
          </p:cNvPr>
          <p:cNvSpPr txBox="1"/>
          <p:nvPr/>
        </p:nvSpPr>
        <p:spPr>
          <a:xfrm>
            <a:off x="1025237" y="5842337"/>
            <a:ext cx="10681854" cy="461665"/>
          </a:xfrm>
          <a:prstGeom prst="rect">
            <a:avLst/>
          </a:prstGeom>
          <a:noFill/>
        </p:spPr>
        <p:txBody>
          <a:bodyPr wrap="square">
            <a:spAutoFit/>
          </a:bodyPr>
          <a:lstStyle/>
          <a:p>
            <a:r>
              <a:rPr lang="en-US" sz="1200" dirty="0">
                <a:effectLst/>
              </a:rPr>
              <a:t>Wiggins, A., &amp; </a:t>
            </a:r>
            <a:r>
              <a:rPr lang="en-US" sz="1200" dirty="0" err="1">
                <a:effectLst/>
              </a:rPr>
              <a:t>Crowston</a:t>
            </a:r>
            <a:r>
              <a:rPr lang="en-US" sz="1200" dirty="0">
                <a:effectLst/>
              </a:rPr>
              <a:t>, K. (2011). From Conservation to Crowdsourcing : A Typology of Citizen Science. </a:t>
            </a:r>
            <a:r>
              <a:rPr lang="en-US" sz="1200" i="1" dirty="0">
                <a:effectLst/>
              </a:rPr>
              <a:t>2011 44th Hawaii International Conference on System Sciences</a:t>
            </a:r>
            <a:r>
              <a:rPr lang="en-US" sz="1200" dirty="0">
                <a:effectLst/>
              </a:rPr>
              <a:t>, 1‑10. </a:t>
            </a:r>
            <a:r>
              <a:rPr lang="en-US" sz="1200" dirty="0">
                <a:effectLst/>
                <a:hlinkClick r:id="rId2"/>
              </a:rPr>
              <a:t>https://doi.org/10.1109/HICSS.2011.207</a:t>
            </a:r>
            <a:endParaRPr lang="en-US" sz="1200" dirty="0">
              <a:effectLst/>
            </a:endParaRPr>
          </a:p>
        </p:txBody>
      </p:sp>
      <p:graphicFrame>
        <p:nvGraphicFramePr>
          <p:cNvPr id="6" name="Tableau 7">
            <a:extLst>
              <a:ext uri="{FF2B5EF4-FFF2-40B4-BE49-F238E27FC236}">
                <a16:creationId xmlns:a16="http://schemas.microsoft.com/office/drawing/2014/main" id="{9F2C743E-4404-4E2F-99E3-75E93076EA41}"/>
              </a:ext>
            </a:extLst>
          </p:cNvPr>
          <p:cNvGraphicFramePr>
            <a:graphicFrameLocks noGrp="1"/>
          </p:cNvGraphicFramePr>
          <p:nvPr>
            <p:ph idx="1"/>
          </p:nvPr>
        </p:nvGraphicFramePr>
        <p:xfrm>
          <a:off x="949036" y="2052320"/>
          <a:ext cx="11111345" cy="2753360"/>
        </p:xfrm>
        <a:graphic>
          <a:graphicData uri="http://schemas.openxmlformats.org/drawingml/2006/table">
            <a:tbl>
              <a:tblPr firstRow="1" bandRow="1">
                <a:tableStyleId>{5C22544A-7EE6-4342-B048-85BDC9FD1C3A}</a:tableStyleId>
              </a:tblPr>
              <a:tblGrid>
                <a:gridCol w="2694387">
                  <a:extLst>
                    <a:ext uri="{9D8B030D-6E8A-4147-A177-3AD203B41FA5}">
                      <a16:colId xmlns:a16="http://schemas.microsoft.com/office/drawing/2014/main" val="1335179517"/>
                    </a:ext>
                  </a:extLst>
                </a:gridCol>
                <a:gridCol w="2743200">
                  <a:extLst>
                    <a:ext uri="{9D8B030D-6E8A-4147-A177-3AD203B41FA5}">
                      <a16:colId xmlns:a16="http://schemas.microsoft.com/office/drawing/2014/main" val="1310905007"/>
                    </a:ext>
                  </a:extLst>
                </a:gridCol>
                <a:gridCol w="2819722">
                  <a:extLst>
                    <a:ext uri="{9D8B030D-6E8A-4147-A177-3AD203B41FA5}">
                      <a16:colId xmlns:a16="http://schemas.microsoft.com/office/drawing/2014/main" val="4259360173"/>
                    </a:ext>
                  </a:extLst>
                </a:gridCol>
                <a:gridCol w="2854036">
                  <a:extLst>
                    <a:ext uri="{9D8B030D-6E8A-4147-A177-3AD203B41FA5}">
                      <a16:colId xmlns:a16="http://schemas.microsoft.com/office/drawing/2014/main" val="1984041616"/>
                    </a:ext>
                  </a:extLst>
                </a:gridCol>
              </a:tblGrid>
              <a:tr h="370840">
                <a:tc>
                  <a:txBody>
                    <a:bodyPr/>
                    <a:lstStyle/>
                    <a:p>
                      <a:endParaRPr lang="fr-FR"/>
                    </a:p>
                  </a:txBody>
                  <a:tcPr/>
                </a:tc>
                <a:tc>
                  <a:txBody>
                    <a:bodyPr/>
                    <a:lstStyle/>
                    <a:p>
                      <a:r>
                        <a:rPr lang="fr-FR" dirty="0"/>
                        <a:t>Science</a:t>
                      </a:r>
                    </a:p>
                  </a:txBody>
                  <a:tcPr/>
                </a:tc>
                <a:tc>
                  <a:txBody>
                    <a:bodyPr/>
                    <a:lstStyle/>
                    <a:p>
                      <a:r>
                        <a:rPr lang="fr-FR" dirty="0"/>
                        <a:t>Technologie</a:t>
                      </a:r>
                    </a:p>
                  </a:txBody>
                  <a:tcPr/>
                </a:tc>
                <a:tc>
                  <a:txBody>
                    <a:bodyPr/>
                    <a:lstStyle/>
                    <a:p>
                      <a:r>
                        <a:rPr lang="fr-FR" dirty="0"/>
                        <a:t>Organisation</a:t>
                      </a:r>
                    </a:p>
                  </a:txBody>
                  <a:tcPr/>
                </a:tc>
                <a:extLst>
                  <a:ext uri="{0D108BD9-81ED-4DB2-BD59-A6C34878D82A}">
                    <a16:rowId xmlns:a16="http://schemas.microsoft.com/office/drawing/2014/main" val="3815863239"/>
                  </a:ext>
                </a:extLst>
              </a:tr>
              <a:tr h="370840">
                <a:tc>
                  <a:txBody>
                    <a:bodyPr/>
                    <a:lstStyle/>
                    <a:p>
                      <a:r>
                        <a:rPr lang="en-US" sz="1400" dirty="0"/>
                        <a:t>Action-oriented citizen science projects encourage participant intervention in local concerns, using scientific research as a tool to support civic agendas.</a:t>
                      </a:r>
                      <a:endParaRPr lang="fr-FR" sz="1400" dirty="0"/>
                    </a:p>
                  </a:txBody>
                  <a:tcPr/>
                </a:tc>
                <a:tc>
                  <a:txBody>
                    <a:bodyPr/>
                    <a:lstStyle/>
                    <a:p>
                      <a:r>
                        <a:rPr lang="en-US" sz="1400" dirty="0"/>
                        <a:t>Action citizen science projects are most likely to engage professional researchers as consultants or collaborators rather than initiators.</a:t>
                      </a:r>
                      <a:endParaRPr lang="fr-FR" sz="1400" dirty="0"/>
                    </a:p>
                  </a:txBody>
                  <a:tcPr/>
                </a:tc>
                <a:tc>
                  <a:txBody>
                    <a:bodyPr/>
                    <a:lstStyle/>
                    <a:p>
                      <a:r>
                        <a:rPr lang="en-US" sz="1400" dirty="0"/>
                        <a:t>The local scale of participation reduces the demand for a centralized online venue for interaction or data submission, as it can be far more efficient to use lightweight technologies and rely more heavily on co-presence at meetings and events to communicate.</a:t>
                      </a:r>
                      <a:endParaRPr lang="fr-FR" sz="1400" dirty="0"/>
                    </a:p>
                  </a:txBody>
                  <a:tcPr/>
                </a:tc>
                <a:tc>
                  <a:txBody>
                    <a:bodyPr/>
                    <a:lstStyle/>
                    <a:p>
                      <a:r>
                        <a:rPr lang="en-US" sz="1400" dirty="0"/>
                        <a:t>The bottom-up, grassroots organizing that characterizes these projects is typically only successful at a local level, and does not scale well without substantial organizational development. </a:t>
                      </a:r>
                      <a:endParaRPr lang="fr-FR" sz="1400" dirty="0"/>
                    </a:p>
                  </a:txBody>
                  <a:tcPr/>
                </a:tc>
                <a:extLst>
                  <a:ext uri="{0D108BD9-81ED-4DB2-BD59-A6C34878D82A}">
                    <a16:rowId xmlns:a16="http://schemas.microsoft.com/office/drawing/2014/main" val="3426587952"/>
                  </a:ext>
                </a:extLst>
              </a:tr>
              <a:tr h="370840">
                <a:tc>
                  <a:txBody>
                    <a:bodyPr/>
                    <a:lstStyle/>
                    <a:p>
                      <a:endParaRPr lang="fr-FR" sz="1400" dirty="0"/>
                    </a:p>
                  </a:txBody>
                  <a:tcPr/>
                </a:tc>
                <a:tc>
                  <a:txBody>
                    <a:bodyPr/>
                    <a:lstStyle/>
                    <a:p>
                      <a:endParaRPr lang="fr-FR" sz="1400" dirty="0"/>
                    </a:p>
                  </a:txBody>
                  <a:tcPr/>
                </a:tc>
                <a:tc>
                  <a:txBody>
                    <a:bodyPr/>
                    <a:lstStyle/>
                    <a:p>
                      <a:endParaRPr lang="fr-FR" sz="1400" dirty="0"/>
                    </a:p>
                  </a:txBody>
                  <a:tcPr/>
                </a:tc>
                <a:tc>
                  <a:txBody>
                    <a:bodyPr/>
                    <a:lstStyle/>
                    <a:p>
                      <a:endParaRPr lang="fr-FR" sz="1400" dirty="0"/>
                    </a:p>
                  </a:txBody>
                  <a:tcPr/>
                </a:tc>
                <a:extLst>
                  <a:ext uri="{0D108BD9-81ED-4DB2-BD59-A6C34878D82A}">
                    <a16:rowId xmlns:a16="http://schemas.microsoft.com/office/drawing/2014/main" val="975041536"/>
                  </a:ext>
                </a:extLst>
              </a:tr>
            </a:tbl>
          </a:graphicData>
        </a:graphic>
      </p:graphicFrame>
    </p:spTree>
    <p:extLst>
      <p:ext uri="{BB962C8B-B14F-4D97-AF65-F5344CB8AC3E}">
        <p14:creationId xmlns:p14="http://schemas.microsoft.com/office/powerpoint/2010/main" val="1994426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CFD2E1-E298-49B4-9247-34AC4777ED23}"/>
              </a:ext>
            </a:extLst>
          </p:cNvPr>
          <p:cNvSpPr>
            <a:spLocks noGrp="1"/>
          </p:cNvSpPr>
          <p:nvPr>
            <p:ph type="title"/>
          </p:nvPr>
        </p:nvSpPr>
        <p:spPr/>
        <p:txBody>
          <a:bodyPr/>
          <a:lstStyle/>
          <a:p>
            <a:r>
              <a:rPr lang="fr-FR" dirty="0"/>
              <a:t>Exemples</a:t>
            </a:r>
          </a:p>
        </p:txBody>
      </p:sp>
      <p:sp>
        <p:nvSpPr>
          <p:cNvPr id="4" name="Espace réservé du texte 3">
            <a:extLst>
              <a:ext uri="{FF2B5EF4-FFF2-40B4-BE49-F238E27FC236}">
                <a16:creationId xmlns:a16="http://schemas.microsoft.com/office/drawing/2014/main" id="{ABB90B8D-5891-4428-BF0D-C74C0E8B6E01}"/>
              </a:ext>
            </a:extLst>
          </p:cNvPr>
          <p:cNvSpPr>
            <a:spLocks noGrp="1"/>
          </p:cNvSpPr>
          <p:nvPr>
            <p:ph type="body" sz="half" idx="2"/>
          </p:nvPr>
        </p:nvSpPr>
        <p:spPr>
          <a:xfrm>
            <a:off x="9303447" y="685800"/>
            <a:ext cx="2562322" cy="1081719"/>
          </a:xfrm>
        </p:spPr>
        <p:txBody>
          <a:bodyPr>
            <a:normAutofit/>
          </a:bodyPr>
          <a:lstStyle/>
          <a:p>
            <a:r>
              <a:rPr lang="fr-FR" dirty="0">
                <a:hlinkClick r:id="rId2"/>
              </a:rPr>
              <a:t>https://oceani3.com/fr/inicio-francais/</a:t>
            </a:r>
            <a:endParaRPr lang="fr-FR" dirty="0"/>
          </a:p>
          <a:p>
            <a:endParaRPr lang="fr-FR" dirty="0"/>
          </a:p>
        </p:txBody>
      </p:sp>
      <p:pic>
        <p:nvPicPr>
          <p:cNvPr id="5" name="Image 4">
            <a:extLst>
              <a:ext uri="{FF2B5EF4-FFF2-40B4-BE49-F238E27FC236}">
                <a16:creationId xmlns:a16="http://schemas.microsoft.com/office/drawing/2014/main" id="{CDF00621-C351-4098-B13B-56AA6A13BFC8}"/>
              </a:ext>
            </a:extLst>
          </p:cNvPr>
          <p:cNvPicPr>
            <a:picLocks noChangeAspect="1"/>
          </p:cNvPicPr>
          <p:nvPr/>
        </p:nvPicPr>
        <p:blipFill rotWithShape="1">
          <a:blip r:embed="rId3"/>
          <a:srcRect l="572" t="27475" r="36607" b="12363"/>
          <a:stretch/>
        </p:blipFill>
        <p:spPr>
          <a:xfrm>
            <a:off x="5975640" y="153856"/>
            <a:ext cx="3068348" cy="1959007"/>
          </a:xfrm>
          <a:prstGeom prst="rect">
            <a:avLst/>
          </a:prstGeom>
        </p:spPr>
      </p:pic>
      <p:pic>
        <p:nvPicPr>
          <p:cNvPr id="8" name="Picture 2" descr="Universités populaires de parents | ACEPPRIF">
            <a:extLst>
              <a:ext uri="{FF2B5EF4-FFF2-40B4-BE49-F238E27FC236}">
                <a16:creationId xmlns:a16="http://schemas.microsoft.com/office/drawing/2014/main" id="{582D957A-B08C-F83C-EB87-96D806B1C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5640" y="2316253"/>
            <a:ext cx="2133600" cy="2143125"/>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u texte 3">
            <a:extLst>
              <a:ext uri="{FF2B5EF4-FFF2-40B4-BE49-F238E27FC236}">
                <a16:creationId xmlns:a16="http://schemas.microsoft.com/office/drawing/2014/main" id="{27D2FF98-1748-9A19-0320-6B219FD4B47F}"/>
              </a:ext>
            </a:extLst>
          </p:cNvPr>
          <p:cNvSpPr txBox="1">
            <a:spLocks/>
          </p:cNvSpPr>
          <p:nvPr/>
        </p:nvSpPr>
        <p:spPr>
          <a:xfrm>
            <a:off x="8287855" y="2954499"/>
            <a:ext cx="3506476" cy="857247"/>
          </a:xfrm>
          <a:prstGeom prst="rect">
            <a:avLst/>
          </a:prstGeom>
        </p:spPr>
        <p:txBody>
          <a:bodyPr vert="horz" lIns="91440" tIns="45720" rIns="91440" bIns="45720" rtlCol="0">
            <a:normAutofit/>
          </a:bodyPr>
          <a:lstStyle>
            <a:lvl1pPr marL="0" indent="0" algn="l" defTabSz="914400" rtl="0" eaLnBrk="1" latinLnBrk="0" hangingPunct="1">
              <a:lnSpc>
                <a:spcPct val="113000"/>
              </a:lnSpc>
              <a:spcBef>
                <a:spcPts val="0"/>
              </a:spcBef>
              <a:spcAft>
                <a:spcPts val="1500"/>
              </a:spcAft>
              <a:buFont typeface="Franklin Gothic Book" panose="020B0503020102020204" pitchFamily="34" charset="0"/>
              <a:buNone/>
              <a:defRPr sz="16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1400"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9pPr>
          </a:lstStyle>
          <a:p>
            <a:r>
              <a:rPr lang="fr-FR" dirty="0">
                <a:hlinkClick r:id="rId2"/>
              </a:rPr>
              <a:t>https://oceani3.com/fr/inicio-francais/</a:t>
            </a:r>
            <a:endParaRPr lang="fr-FR" dirty="0"/>
          </a:p>
          <a:p>
            <a:endParaRPr lang="fr-FR" dirty="0"/>
          </a:p>
        </p:txBody>
      </p:sp>
      <p:pic>
        <p:nvPicPr>
          <p:cNvPr id="10" name="Image 9">
            <a:extLst>
              <a:ext uri="{FF2B5EF4-FFF2-40B4-BE49-F238E27FC236}">
                <a16:creationId xmlns:a16="http://schemas.microsoft.com/office/drawing/2014/main" id="{5545DA88-59DB-DF69-735A-0D28AF1D27D7}"/>
              </a:ext>
            </a:extLst>
          </p:cNvPr>
          <p:cNvPicPr>
            <a:picLocks noChangeAspect="1"/>
          </p:cNvPicPr>
          <p:nvPr/>
        </p:nvPicPr>
        <p:blipFill rotWithShape="1">
          <a:blip r:embed="rId5"/>
          <a:srcRect l="27546" t="19479" r="32246" b="45729"/>
          <a:stretch/>
        </p:blipFill>
        <p:spPr>
          <a:xfrm>
            <a:off x="5975640" y="4707728"/>
            <a:ext cx="3396960" cy="1959560"/>
          </a:xfrm>
          <a:prstGeom prst="rect">
            <a:avLst/>
          </a:prstGeom>
        </p:spPr>
      </p:pic>
      <p:sp>
        <p:nvSpPr>
          <p:cNvPr id="11" name="Espace réservé du texte 3">
            <a:extLst>
              <a:ext uri="{FF2B5EF4-FFF2-40B4-BE49-F238E27FC236}">
                <a16:creationId xmlns:a16="http://schemas.microsoft.com/office/drawing/2014/main" id="{87E66B0E-D289-44ED-6EF9-688B15500EA3}"/>
              </a:ext>
            </a:extLst>
          </p:cNvPr>
          <p:cNvSpPr txBox="1">
            <a:spLocks/>
          </p:cNvSpPr>
          <p:nvPr/>
        </p:nvSpPr>
        <p:spPr>
          <a:xfrm>
            <a:off x="9486901" y="5143502"/>
            <a:ext cx="2071168" cy="857248"/>
          </a:xfrm>
          <a:prstGeom prst="rect">
            <a:avLst/>
          </a:prstGeom>
        </p:spPr>
        <p:txBody>
          <a:bodyPr vert="horz" lIns="91440" tIns="45720" rIns="91440" bIns="45720" rtlCol="0">
            <a:normAutofit/>
          </a:bodyPr>
          <a:lstStyle>
            <a:lvl1pPr marL="0" indent="0" algn="l" defTabSz="914400" rtl="0" eaLnBrk="1" latinLnBrk="0" hangingPunct="1">
              <a:lnSpc>
                <a:spcPct val="113000"/>
              </a:lnSpc>
              <a:spcBef>
                <a:spcPts val="0"/>
              </a:spcBef>
              <a:spcAft>
                <a:spcPts val="1500"/>
              </a:spcAft>
              <a:buFont typeface="Franklin Gothic Book" panose="020B0503020102020204" pitchFamily="34" charset="0"/>
              <a:buNone/>
              <a:defRPr sz="16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1400"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200"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000"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000" kern="1200" baseline="0">
                <a:solidFill>
                  <a:schemeClr val="tx2"/>
                </a:solidFill>
                <a:latin typeface="+mn-lt"/>
                <a:ea typeface="+mn-ea"/>
                <a:cs typeface="+mn-cs"/>
              </a:defRPr>
            </a:lvl9pPr>
          </a:lstStyle>
          <a:p>
            <a:r>
              <a:rPr lang="fr-FR" dirty="0">
                <a:hlinkClick r:id="rId2"/>
              </a:rPr>
              <a:t>https://oceani3.com/fr/inicio-francais/</a:t>
            </a:r>
            <a:endParaRPr lang="fr-FR" dirty="0"/>
          </a:p>
          <a:p>
            <a:endParaRPr lang="fr-FR" dirty="0"/>
          </a:p>
        </p:txBody>
      </p:sp>
    </p:spTree>
    <p:extLst>
      <p:ext uri="{BB962C8B-B14F-4D97-AF65-F5344CB8AC3E}">
        <p14:creationId xmlns:p14="http://schemas.microsoft.com/office/powerpoint/2010/main" val="4198219472"/>
      </p:ext>
    </p:extLst>
  </p:cSld>
  <p:clrMapOvr>
    <a:masterClrMapping/>
  </p:clrMapOvr>
</p:sld>
</file>

<file path=ppt/theme/theme1.xml><?xml version="1.0" encoding="utf-8"?>
<a:theme xmlns:a="http://schemas.openxmlformats.org/drawingml/2006/main" name="Cadrage">
  <a:themeElements>
    <a:clrScheme name="Cadrage">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adrage">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adra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TM10001105[[fn=Cadrage]]</Template>
  <TotalTime>50130</TotalTime>
  <Words>6110</Words>
  <Application>Microsoft Office PowerPoint</Application>
  <PresentationFormat>Grand écran</PresentationFormat>
  <Paragraphs>356</Paragraphs>
  <Slides>52</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52</vt:i4>
      </vt:variant>
    </vt:vector>
  </HeadingPairs>
  <TitlesOfParts>
    <vt:vector size="58" baseType="lpstr">
      <vt:lpstr>Arial</vt:lpstr>
      <vt:lpstr>Calibri</vt:lpstr>
      <vt:lpstr>Franklin Gothic Book</vt:lpstr>
      <vt:lpstr>Nunito</vt:lpstr>
      <vt:lpstr>Open sans</vt:lpstr>
      <vt:lpstr>Cadrage</vt:lpstr>
      <vt:lpstr>Sciences et recherches participatives</vt:lpstr>
      <vt:lpstr>Définitions</vt:lpstr>
      <vt:lpstr>Ce que ne sont pas les sciences participatives</vt:lpstr>
      <vt:lpstr>Ce qu’elles sont ? Beaucoup de choses !</vt:lpstr>
      <vt:lpstr>5 types de projets de science participative</vt:lpstr>
      <vt:lpstr>Mais pourquoi ?</vt:lpstr>
      <vt:lpstr>Raison démocratique</vt:lpstr>
      <vt:lpstr>Typology (1/5)</vt:lpstr>
      <vt:lpstr>Exemples</vt:lpstr>
      <vt:lpstr>Raison technique</vt:lpstr>
      <vt:lpstr>Typology (4/5)</vt:lpstr>
      <vt:lpstr>Virtual Projects</vt:lpstr>
      <vt:lpstr>Raison sociale</vt:lpstr>
      <vt:lpstr>Raison économique</vt:lpstr>
      <vt:lpstr>Raison académique</vt:lpstr>
      <vt:lpstr>Raison spatiale et temporelle</vt:lpstr>
      <vt:lpstr>Typology (2/5)</vt:lpstr>
      <vt:lpstr>Présentation PowerPoint</vt:lpstr>
      <vt:lpstr>Typology (3/5)</vt:lpstr>
      <vt:lpstr>Exemple </vt:lpstr>
      <vt:lpstr>Raison historique</vt:lpstr>
      <vt:lpstr>Raison culturelle</vt:lpstr>
      <vt:lpstr>Typology (3/5)</vt:lpstr>
      <vt:lpstr>Exemple </vt:lpstr>
      <vt:lpstr>Raison militante</vt:lpstr>
      <vt:lpstr>Raison anthropologique</vt:lpstr>
      <vt:lpstr>Raison politique</vt:lpstr>
      <vt:lpstr>Raison éducative</vt:lpstr>
      <vt:lpstr>Typology (5/5)</vt:lpstr>
      <vt:lpstr>Education Project</vt:lpstr>
      <vt:lpstr>Raison sociologique</vt:lpstr>
      <vt:lpstr>Typologies</vt:lpstr>
      <vt:lpstr>Typologie de la participation </vt:lpstr>
      <vt:lpstr>Engagement</vt:lpstr>
      <vt:lpstr>Echelle de la participation des publics</vt:lpstr>
      <vt:lpstr>Echelle de la participation des publics dans les projets de CS</vt:lpstr>
      <vt:lpstr>Des protocoles</vt:lpstr>
      <vt:lpstr>Des protocoles</vt:lpstr>
      <vt:lpstr>Exemple Engagement et actions</vt:lpstr>
      <vt:lpstr>Conclusion</vt:lpstr>
      <vt:lpstr>Des enjeux importants</vt:lpstr>
      <vt:lpstr>A ne pas manquer ! </vt:lpstr>
      <vt:lpstr>Conclusion</vt:lpstr>
      <vt:lpstr>References (selection)</vt:lpstr>
      <vt:lpstr>Bibliographie à explorer et à compléter</vt:lpstr>
      <vt:lpstr>Présentation PowerPoint</vt:lpstr>
      <vt:lpstr>Présentation PowerPoint</vt:lpstr>
      <vt:lpstr>Présentation PowerPoint</vt:lpstr>
      <vt:lpstr>Présentation PowerPoint</vt:lpstr>
      <vt:lpstr>Présentation PowerPoint</vt:lpstr>
      <vt:lpstr>Présentation PowerPoint</vt:lpstr>
      <vt:lpstr>Merci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Bibliothécaires chercheurs</dc:title>
  <dc:creator>raphaelle bats</dc:creator>
  <cp:lastModifiedBy>raphaelle bats</cp:lastModifiedBy>
  <cp:revision>105</cp:revision>
  <dcterms:created xsi:type="dcterms:W3CDTF">2021-10-07T19:25:28Z</dcterms:created>
  <dcterms:modified xsi:type="dcterms:W3CDTF">2023-11-09T08:40:25Z</dcterms:modified>
</cp:coreProperties>
</file>