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4"/>
  </p:sldMasterIdLst>
  <p:notesMasterIdLst>
    <p:notesMasterId r:id="rId12"/>
  </p:notesMasterIdLst>
  <p:handoutMasterIdLst>
    <p:handoutMasterId r:id="rId13"/>
  </p:handoutMasterIdLst>
  <p:sldIdLst>
    <p:sldId id="312" r:id="rId5"/>
    <p:sldId id="284" r:id="rId6"/>
    <p:sldId id="295" r:id="rId7"/>
    <p:sldId id="296" r:id="rId8"/>
    <p:sldId id="297" r:id="rId9"/>
    <p:sldId id="298" r:id="rId10"/>
    <p:sldId id="311" r:id="rId11"/>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9BDFF-D4AC-40ED-AE97-20915F3FCA54}" v="5" dt="2021-09-30T10:02:30.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9"/>
    <p:restoredTop sz="72222" autoAdjust="0"/>
  </p:normalViewPr>
  <p:slideViewPr>
    <p:cSldViewPr>
      <p:cViewPr varScale="1">
        <p:scale>
          <a:sx n="45" d="100"/>
          <a:sy n="45" d="100"/>
        </p:scale>
        <p:origin x="1980" y="40"/>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ka Schaeffler" userId="4c427aeb-f2be-4bca-b64d-be20571db384" providerId="ADAL" clId="{00B9BDFF-D4AC-40ED-AE97-20915F3FCA54}"/>
    <pc:docChg chg="delSld modSld">
      <pc:chgData name="Veronika Schaeffler" userId="4c427aeb-f2be-4bca-b64d-be20571db384" providerId="ADAL" clId="{00B9BDFF-D4AC-40ED-AE97-20915F3FCA54}" dt="2021-09-30T10:02:45.100" v="18" actId="20577"/>
      <pc:docMkLst>
        <pc:docMk/>
      </pc:docMkLst>
      <pc:sldChg chg="modSp">
        <pc:chgData name="Veronika Schaeffler" userId="4c427aeb-f2be-4bca-b64d-be20571db384" providerId="ADAL" clId="{00B9BDFF-D4AC-40ED-AE97-20915F3FCA54}" dt="2021-09-30T10:01:37.192" v="2"/>
        <pc:sldMkLst>
          <pc:docMk/>
          <pc:sldMk cId="0" sldId="284"/>
        </pc:sldMkLst>
        <pc:spChg chg="mod">
          <ac:chgData name="Veronika Schaeffler" userId="4c427aeb-f2be-4bca-b64d-be20571db384" providerId="ADAL" clId="{00B9BDFF-D4AC-40ED-AE97-20915F3FCA54}" dt="2021-09-30T10:01:37.192" v="2"/>
          <ac:spMkLst>
            <pc:docMk/>
            <pc:sldMk cId="0" sldId="284"/>
            <ac:spMk id="3" creationId="{715FC7BC-0293-4D48-808C-FD9B0E482B1F}"/>
          </ac:spMkLst>
        </pc:spChg>
        <pc:spChg chg="mod">
          <ac:chgData name="Veronika Schaeffler" userId="4c427aeb-f2be-4bca-b64d-be20571db384" providerId="ADAL" clId="{00B9BDFF-D4AC-40ED-AE97-20915F3FCA54}" dt="2021-09-30T10:01:37.192" v="2"/>
          <ac:spMkLst>
            <pc:docMk/>
            <pc:sldMk cId="0" sldId="284"/>
            <ac:spMk id="14338" creationId="{AB5DD977-D1BD-426C-B1E4-2E51A840C7B0}"/>
          </ac:spMkLst>
        </pc:spChg>
      </pc:sldChg>
      <pc:sldChg chg="del">
        <pc:chgData name="Veronika Schaeffler" userId="4c427aeb-f2be-4bca-b64d-be20571db384" providerId="ADAL" clId="{00B9BDFF-D4AC-40ED-AE97-20915F3FCA54}" dt="2021-09-30T10:00:54.833" v="0" actId="2696"/>
        <pc:sldMkLst>
          <pc:docMk/>
          <pc:sldMk cId="0" sldId="294"/>
        </pc:sldMkLst>
      </pc:sldChg>
      <pc:sldChg chg="modSp">
        <pc:chgData name="Veronika Schaeffler" userId="4c427aeb-f2be-4bca-b64d-be20571db384" providerId="ADAL" clId="{00B9BDFF-D4AC-40ED-AE97-20915F3FCA54}" dt="2021-09-30T10:01:37.192" v="2"/>
        <pc:sldMkLst>
          <pc:docMk/>
          <pc:sldMk cId="0" sldId="295"/>
        </pc:sldMkLst>
        <pc:spChg chg="mod">
          <ac:chgData name="Veronika Schaeffler" userId="4c427aeb-f2be-4bca-b64d-be20571db384" providerId="ADAL" clId="{00B9BDFF-D4AC-40ED-AE97-20915F3FCA54}" dt="2021-09-30T10:01:37.192" v="2"/>
          <ac:spMkLst>
            <pc:docMk/>
            <pc:sldMk cId="0" sldId="295"/>
            <ac:spMk id="15363" creationId="{597A51FA-86CA-4AB4-9FE9-873E2EC0F05D}"/>
          </ac:spMkLst>
        </pc:spChg>
      </pc:sldChg>
      <pc:sldChg chg="modSp mod">
        <pc:chgData name="Veronika Schaeffler" userId="4c427aeb-f2be-4bca-b64d-be20571db384" providerId="ADAL" clId="{00B9BDFF-D4AC-40ED-AE97-20915F3FCA54}" dt="2021-09-30T10:02:45.100" v="18" actId="20577"/>
        <pc:sldMkLst>
          <pc:docMk/>
          <pc:sldMk cId="0" sldId="312"/>
        </pc:sldMkLst>
        <pc:spChg chg="mod">
          <ac:chgData name="Veronika Schaeffler" userId="4c427aeb-f2be-4bca-b64d-be20571db384" providerId="ADAL" clId="{00B9BDFF-D4AC-40ED-AE97-20915F3FCA54}" dt="2021-09-30T10:02:45.100" v="18" actId="20577"/>
          <ac:spMkLst>
            <pc:docMk/>
            <pc:sldMk cId="0" sldId="312"/>
            <ac:spMk id="14338" creationId="{26E4F7E1-0E8D-4455-BD27-87B6A3D2E23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C3DFE2-6D4F-4176-A643-29A941866504}"/>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B97EB9EF-9E8E-418E-AA26-81B6A06BBDB4}"/>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AA880EB-376B-4B77-837D-F0383D4EFAD8}" type="datetimeFigureOut">
              <a:rPr lang="en-US" altLang="en-US"/>
              <a:pPr>
                <a:defRPr/>
              </a:pPr>
              <a:t>9/30/2021</a:t>
            </a:fld>
            <a:endParaRPr lang="en-US" altLang="en-US"/>
          </a:p>
        </p:txBody>
      </p:sp>
      <p:sp>
        <p:nvSpPr>
          <p:cNvPr id="4" name="Footer Placeholder 3">
            <a:extLst>
              <a:ext uri="{FF2B5EF4-FFF2-40B4-BE49-F238E27FC236}">
                <a16:creationId xmlns:a16="http://schemas.microsoft.com/office/drawing/2014/main" id="{9A72F941-3C03-46BE-AC94-841EF94F06B7}"/>
              </a:ext>
            </a:extLst>
          </p:cNvPr>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9C386BE3-AF01-4E1D-8C79-BA027D0676EB}"/>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7FAA13-95DC-4A00-9FD4-EA2927F964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397644-DE78-44A8-85BB-3B75F4B60DB3}"/>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GB" altLang="en-US"/>
          </a:p>
        </p:txBody>
      </p:sp>
      <p:sp>
        <p:nvSpPr>
          <p:cNvPr id="3" name="Date Placeholder 2">
            <a:extLst>
              <a:ext uri="{FF2B5EF4-FFF2-40B4-BE49-F238E27FC236}">
                <a16:creationId xmlns:a16="http://schemas.microsoft.com/office/drawing/2014/main" id="{46C322F7-153D-4B97-9CC4-5D24AA87148C}"/>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B68996FF-6067-4D9A-AC41-918A2915A072}" type="datetimeFigureOut">
              <a:rPr lang="en-GB" altLang="en-US"/>
              <a:pPr>
                <a:defRPr/>
              </a:pPr>
              <a:t>30/09/2021</a:t>
            </a:fld>
            <a:endParaRPr lang="en-GB" altLang="en-US"/>
          </a:p>
        </p:txBody>
      </p:sp>
      <p:sp>
        <p:nvSpPr>
          <p:cNvPr id="4" name="Slide Image Placeholder 3">
            <a:extLst>
              <a:ext uri="{FF2B5EF4-FFF2-40B4-BE49-F238E27FC236}">
                <a16:creationId xmlns:a16="http://schemas.microsoft.com/office/drawing/2014/main" id="{3719DC34-A773-4F78-B6FD-98D0E525F227}"/>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9CDB2BC-7EB6-4D89-8A76-5EB2386EBCEC}"/>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5DB4481-2AEB-4B94-A519-DA3A17BB443D}"/>
              </a:ext>
            </a:extLst>
          </p:cNvPr>
          <p:cNvSpPr>
            <a:spLocks noGrp="1"/>
          </p:cNvSpPr>
          <p:nvPr>
            <p:ph type="ftr" sz="quarter" idx="4"/>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GB" altLang="en-US"/>
          </a:p>
        </p:txBody>
      </p:sp>
      <p:sp>
        <p:nvSpPr>
          <p:cNvPr id="7" name="Slide Number Placeholder 6">
            <a:extLst>
              <a:ext uri="{FF2B5EF4-FFF2-40B4-BE49-F238E27FC236}">
                <a16:creationId xmlns:a16="http://schemas.microsoft.com/office/drawing/2014/main" id="{89AAFC81-ECA4-4C16-89F8-EC9E2FC44ADA}"/>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1FA8F2D-FE69-4DF0-B63D-0FDE03B81B4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9703CCB-69E3-4730-9942-5C5F23A577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2272410-AEE4-4755-AB47-07D519C1AB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5364" name="Slide Number Placeholder 3">
            <a:extLst>
              <a:ext uri="{FF2B5EF4-FFF2-40B4-BE49-F238E27FC236}">
                <a16:creationId xmlns:a16="http://schemas.microsoft.com/office/drawing/2014/main" id="{F0C14933-9267-4B92-91BC-0B1826E6E9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23F843-0AE5-40D9-BBB3-C75DAF5BC1ED}"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D3D8A3E-E6C1-4B44-8CFE-408F13885B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A5786BC-71CE-4EB0-BE5A-A0C85FD6B400}"/>
              </a:ext>
            </a:extLst>
          </p:cNvPr>
          <p:cNvSpPr>
            <a:spLocks noGrp="1"/>
          </p:cNvSpPr>
          <p:nvPr>
            <p:ph type="body" idx="1"/>
          </p:nvPr>
        </p:nvSpPr>
        <p:spPr/>
        <p:txBody>
          <a:bodyPr/>
          <a:lstStyle/>
          <a:p>
            <a:pPr>
              <a:defRPr/>
            </a:pPr>
            <a:r>
              <a:rPr lang="en-GB" dirty="0"/>
              <a:t>Lecturer: 10 - 15 min</a:t>
            </a:r>
          </a:p>
          <a:p>
            <a:pPr marL="228600" indent="-228600">
              <a:buFontTx/>
              <a:buAutoNum type="arabicParenR"/>
              <a:defRPr/>
            </a:pPr>
            <a:r>
              <a:rPr lang="en-GB" dirty="0"/>
              <a:t>Ask students how they would define ‘facts’ and ‘opinions’. </a:t>
            </a:r>
          </a:p>
          <a:p>
            <a:pPr marL="228600" indent="-228600">
              <a:buFontTx/>
              <a:buAutoNum type="arabicParenR"/>
              <a:defRPr/>
            </a:pPr>
            <a:r>
              <a:rPr lang="en-GB" dirty="0"/>
              <a:t>Give them some time to read the comic. You can discuss with the students why we have chosen this comic when talking about facts and opinions. Then move to the next slide where you can summarize the most important characteristics of facts and opinions.</a:t>
            </a:r>
          </a:p>
        </p:txBody>
      </p:sp>
      <p:sp>
        <p:nvSpPr>
          <p:cNvPr id="16388" name="Slide Number Placeholder 3">
            <a:extLst>
              <a:ext uri="{FF2B5EF4-FFF2-40B4-BE49-F238E27FC236}">
                <a16:creationId xmlns:a16="http://schemas.microsoft.com/office/drawing/2014/main" id="{5CEF7D4C-19C6-4957-B74E-95F5D7EB8E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2A06D5-B995-4841-B21C-99398FBB06BD}"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DABBDC5-4D2F-4842-A614-9E276B1782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1F2E75A-2AD3-4492-BC46-8B8B0CEE9C35}"/>
              </a:ext>
            </a:extLst>
          </p:cNvPr>
          <p:cNvSpPr>
            <a:spLocks noGrp="1"/>
          </p:cNvSpPr>
          <p:nvPr>
            <p:ph type="body" idx="1"/>
          </p:nvPr>
        </p:nvSpPr>
        <p:spPr/>
        <p:txBody>
          <a:bodyPr/>
          <a:lstStyle/>
          <a:p>
            <a:pPr>
              <a:defRPr/>
            </a:pPr>
            <a:r>
              <a:rPr lang="en-GB" dirty="0"/>
              <a:t>Lecturer: approx. 10 min </a:t>
            </a:r>
          </a:p>
          <a:p>
            <a:pPr marL="228600" indent="-228600">
              <a:buFontTx/>
              <a:buAutoNum type="arabicParenR"/>
              <a:defRPr/>
            </a:pPr>
            <a:r>
              <a:rPr lang="en-GB" dirty="0"/>
              <a:t>Go through the slide. Reflect on whether this mirrors how students defined facts or opinions or is quite different. </a:t>
            </a:r>
          </a:p>
          <a:p>
            <a:pPr marL="228600" indent="-228600">
              <a:buFontTx/>
              <a:buAutoNum type="arabicParenR"/>
              <a:defRPr/>
            </a:pPr>
            <a:r>
              <a:rPr lang="en-GB" dirty="0"/>
              <a:t>Discuss with the students whether facts can be false. </a:t>
            </a:r>
            <a:br>
              <a:rPr lang="en-GB" dirty="0"/>
            </a:br>
            <a:r>
              <a:rPr lang="en-GB" dirty="0"/>
              <a:t>[In logic, facts can be proven to be true or false. However, in our everyday language, we often use facts synonymously with true / truth. For example, “It is a fact that hand washing can help to reduce the spread of germs.”]</a:t>
            </a:r>
          </a:p>
        </p:txBody>
      </p:sp>
      <p:sp>
        <p:nvSpPr>
          <p:cNvPr id="18436" name="Slide Number Placeholder 3">
            <a:extLst>
              <a:ext uri="{FF2B5EF4-FFF2-40B4-BE49-F238E27FC236}">
                <a16:creationId xmlns:a16="http://schemas.microsoft.com/office/drawing/2014/main" id="{CB418721-BAED-4EE3-8E92-DD367A0414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CFE6F4-4A44-4248-91F7-1058205BEC73}"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B578008-829D-4079-A9FC-8834B88631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30AD13C-0E26-44EF-BEC8-D4A5DE02E4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Lecturer: approx. 15min – 2 activities</a:t>
            </a:r>
          </a:p>
          <a:p>
            <a:r>
              <a:rPr lang="en-GB" altLang="en-US"/>
              <a:t>1) Ask the students whether the statement in green (The preferred HIV …) is a fact or opinion. </a:t>
            </a:r>
            <a:br>
              <a:rPr lang="en-GB" altLang="en-US"/>
            </a:br>
            <a:r>
              <a:rPr lang="en-GB" altLang="en-US"/>
              <a:t>Learning outcome: The students should learn that it is often not easy to decide whether something is a fact or an opinion. Although it’s a fact that the WHO recommends dolutegravir as preferred HIV treatment on its Website – you can go to the website and prove that by observation -, the statement ‘The preferred HIV treatment …’ expresses a preference what makes it an opinion. </a:t>
            </a:r>
          </a:p>
          <a:p>
            <a:r>
              <a:rPr lang="en-GB" altLang="en-US"/>
              <a:t>2) Ask the students to express questions that would help to find out whether it is justified to recommend the drug as preferred HIV treatment.</a:t>
            </a:r>
          </a:p>
          <a:p>
            <a:r>
              <a:rPr lang="en-GB" altLang="en-US"/>
              <a:t>Example questions that could come up: Who decided that it is the preferred treatment? What criteria have been taken to decide that it’s the preferred treatment? Are there any studies that justify that the drug is recommended as preferred HIV treatment?</a:t>
            </a:r>
          </a:p>
        </p:txBody>
      </p:sp>
      <p:sp>
        <p:nvSpPr>
          <p:cNvPr id="20484" name="Slide Number Placeholder 3">
            <a:extLst>
              <a:ext uri="{FF2B5EF4-FFF2-40B4-BE49-F238E27FC236}">
                <a16:creationId xmlns:a16="http://schemas.microsoft.com/office/drawing/2014/main" id="{F8074855-665B-49DA-BF91-C4D09C2D1F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ABB971-B233-42C6-BED7-67B763E1EE30}"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9863C3A-3F72-47AB-A2CF-B5B4A13C73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405D2BC-4EE4-4375-977F-61EB58E68A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Lecturer: approx. 20 min</a:t>
            </a:r>
          </a:p>
          <a:p>
            <a:r>
              <a:rPr lang="en-GB" altLang="en-US"/>
              <a:t>Each student should answer for each question on his/her own whether it’s a fact or an opinion. You can set that up as a Zoom poll or just ask to raise the hand if it’s a fact. Students can count how many they got right and you can find out at the end who did best. You should also discuss for each statement why it’s a fact or an opinion.</a:t>
            </a:r>
          </a:p>
          <a:p>
            <a:r>
              <a:rPr lang="en-GB" altLang="en-US"/>
              <a:t>Answer key: 1. fact – the effectiveness can be tested and therefore proved as true or false. 2. Opinion – the term ‘believe’ expresses a judgement and the statement is a prediction of what will happen. The virus is too new that one could know already how long the immunity will last. 3. Opinion – the expression ‘it’s certainly a good idea’ is a kind of red flag that someone wants to convince you of his/her opinion. It would be very difficult to prove whether it’s certainly a good idea since there are always pros and cons resp. risks and chances. 4. Fact – we know from experience (observations, testing) that there are risks when testing potential vaccines. For example, doctors observed in some cases more severe disease developments among young healthy people who were infected by Covid-19.</a:t>
            </a:r>
          </a:p>
        </p:txBody>
      </p:sp>
      <p:sp>
        <p:nvSpPr>
          <p:cNvPr id="22532" name="Slide Number Placeholder 3">
            <a:extLst>
              <a:ext uri="{FF2B5EF4-FFF2-40B4-BE49-F238E27FC236}">
                <a16:creationId xmlns:a16="http://schemas.microsoft.com/office/drawing/2014/main" id="{E39B47BD-97AF-48B2-87A4-78CB283A0C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876BF3-77E0-434D-9D98-CB7B19E4F09E}" type="slidenum">
              <a:rPr lang="en-GB" altLang="en-US" smtClean="0">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FEEB67-EC8D-455F-B745-44FC046BCC19}"/>
              </a:ext>
            </a:extLst>
          </p:cNvPr>
          <p:cNvSpPr/>
          <p:nvPr userDrawn="1"/>
        </p:nvSpPr>
        <p:spPr>
          <a:xfrm>
            <a:off x="6659563" y="44450"/>
            <a:ext cx="865187" cy="471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8">
            <a:extLst>
              <a:ext uri="{FF2B5EF4-FFF2-40B4-BE49-F238E27FC236}">
                <a16:creationId xmlns:a16="http://schemas.microsoft.com/office/drawing/2014/main" id="{0F585CD1-AC9A-483B-9A90-4ACA3CEDAA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50050" y="250825"/>
            <a:ext cx="68421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1469613"/>
            <a:ext cx="7668344" cy="588704"/>
          </a:xfrm>
        </p:spPr>
        <p:txBody>
          <a:bodyPr>
            <a:normAutofit/>
          </a:bodyPr>
          <a:lstStyle>
            <a:lvl1pPr algn="l">
              <a:defRPr sz="2800" b="1"/>
            </a:lvl1pPr>
          </a:lstStyle>
          <a:p>
            <a:r>
              <a:rPr lang="en-US" dirty="0"/>
              <a:t>Click to edit Master title style</a:t>
            </a:r>
            <a:endParaRPr lang="en-GB" dirty="0"/>
          </a:p>
        </p:txBody>
      </p:sp>
      <p:sp>
        <p:nvSpPr>
          <p:cNvPr id="3" name="Subtitle 2"/>
          <p:cNvSpPr>
            <a:spLocks noGrp="1"/>
          </p:cNvSpPr>
          <p:nvPr>
            <p:ph type="subTitle" idx="1"/>
          </p:nvPr>
        </p:nvSpPr>
        <p:spPr>
          <a:xfrm>
            <a:off x="0" y="2058318"/>
            <a:ext cx="7668344" cy="506586"/>
          </a:xfrm>
        </p:spPr>
        <p:txBody>
          <a:bodyPr/>
          <a:lstStyle>
            <a:lvl1pPr marL="0" indent="0" algn="l">
              <a:buNone/>
              <a:defRPr sz="2800">
                <a:solidFill>
                  <a:schemeClr val="accent5">
                    <a:lumMod val="50000"/>
                  </a:schemeClr>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86704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BE60BA3A-882E-4369-8395-917BCDE7FAD1}"/>
              </a:ext>
            </a:extLst>
          </p:cNvPr>
          <p:cNvSpPr>
            <a:spLocks noGrp="1"/>
          </p:cNvSpPr>
          <p:nvPr>
            <p:ph type="sldNum" sz="quarter" idx="10"/>
          </p:nvPr>
        </p:nvSpPr>
        <p:spPr>
          <a:xfrm>
            <a:off x="31750" y="42863"/>
            <a:ext cx="425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32DA752-9C5A-4B86-98A4-5281FE51BAA6}" type="slidenum">
              <a:rPr lang="en-GB" altLang="en-US"/>
              <a:pPr>
                <a:defRPr/>
              </a:pPr>
              <a:t>‹#›</a:t>
            </a:fld>
            <a:endParaRPr lang="en-GB" altLang="en-US"/>
          </a:p>
        </p:txBody>
      </p:sp>
    </p:spTree>
    <p:extLst>
      <p:ext uri="{BB962C8B-B14F-4D97-AF65-F5344CB8AC3E}">
        <p14:creationId xmlns:p14="http://schemas.microsoft.com/office/powerpoint/2010/main" val="225060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713"/>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83671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EBD1D0BF-24C8-4454-8F08-C57D2405555D}"/>
              </a:ext>
            </a:extLst>
          </p:cNvPr>
          <p:cNvSpPr>
            <a:spLocks noGrp="1"/>
          </p:cNvSpPr>
          <p:nvPr>
            <p:ph type="sldNum" sz="quarter" idx="10"/>
          </p:nvPr>
        </p:nvSpPr>
        <p:spPr>
          <a:xfrm>
            <a:off x="31750" y="42863"/>
            <a:ext cx="425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AA6ADB3-99FC-41C1-9887-7C16004FCA66}" type="slidenum">
              <a:rPr lang="en-GB" altLang="en-US"/>
              <a:pPr>
                <a:defRPr/>
              </a:pPr>
              <a:t>‹#›</a:t>
            </a:fld>
            <a:endParaRPr lang="en-GB" altLang="en-US"/>
          </a:p>
        </p:txBody>
      </p:sp>
    </p:spTree>
    <p:extLst>
      <p:ext uri="{BB962C8B-B14F-4D97-AF65-F5344CB8AC3E}">
        <p14:creationId xmlns:p14="http://schemas.microsoft.com/office/powerpoint/2010/main" val="412335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CBCF3-9AF5-4F0A-877D-2A0BDD084288}"/>
              </a:ext>
            </a:extLst>
          </p:cNvPr>
          <p:cNvSpPr/>
          <p:nvPr userDrawn="1"/>
        </p:nvSpPr>
        <p:spPr>
          <a:xfrm>
            <a:off x="6757988" y="88900"/>
            <a:ext cx="814387" cy="430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8">
            <a:extLst>
              <a:ext uri="{FF2B5EF4-FFF2-40B4-BE49-F238E27FC236}">
                <a16:creationId xmlns:a16="http://schemas.microsoft.com/office/drawing/2014/main" id="{E62B46E8-6214-4FA0-9926-D1F286DDB8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50050" y="250825"/>
            <a:ext cx="68421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692696"/>
            <a:ext cx="9144000" cy="724943"/>
          </a:xfrm>
        </p:spPr>
        <p:txBody>
          <a:bodyPr>
            <a:normAutofit/>
          </a:bodyPr>
          <a:lstStyle>
            <a:lvl1pPr algn="l">
              <a:defRPr sz="2800" b="1"/>
            </a:lvl1pPr>
          </a:lstStyle>
          <a:p>
            <a:r>
              <a:rPr lang="en-US" dirty="0"/>
              <a:t>Click to edit Master title style</a:t>
            </a:r>
            <a:endParaRPr lang="en-GB" dirty="0"/>
          </a:p>
        </p:txBody>
      </p:sp>
      <p:sp>
        <p:nvSpPr>
          <p:cNvPr id="3" name="Content Placeholder 2"/>
          <p:cNvSpPr>
            <a:spLocks noGrp="1"/>
          </p:cNvSpPr>
          <p:nvPr>
            <p:ph idx="1"/>
          </p:nvPr>
        </p:nvSpPr>
        <p:spPr>
          <a:xfrm>
            <a:off x="827584" y="1600199"/>
            <a:ext cx="7632848" cy="3989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7633873-BAC7-4F3E-B670-534C355064E5}"/>
              </a:ext>
            </a:extLst>
          </p:cNvPr>
          <p:cNvSpPr>
            <a:spLocks noGrp="1"/>
          </p:cNvSpPr>
          <p:nvPr>
            <p:ph type="sldNum" sz="quarter" idx="10"/>
          </p:nvPr>
        </p:nvSpPr>
        <p:spPr>
          <a:xfrm>
            <a:off x="0" y="30163"/>
            <a:ext cx="5048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1E52038-478F-4CA5-A95A-8B64C8592029}" type="slidenum">
              <a:rPr lang="en-GB" altLang="en-US"/>
              <a:pPr>
                <a:defRPr/>
              </a:pPr>
              <a:t>‹#›</a:t>
            </a:fld>
            <a:endParaRPr lang="en-GB" altLang="en-US"/>
          </a:p>
        </p:txBody>
      </p:sp>
    </p:spTree>
    <p:extLst>
      <p:ext uri="{BB962C8B-B14F-4D97-AF65-F5344CB8AC3E}">
        <p14:creationId xmlns:p14="http://schemas.microsoft.com/office/powerpoint/2010/main" val="241768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48" y="5475238"/>
            <a:ext cx="7772400" cy="1362076"/>
          </a:xfrm>
        </p:spPr>
        <p:txBody>
          <a:bodyPr anchor="t">
            <a:normAutofit/>
          </a:bodyPr>
          <a:lstStyle>
            <a:lvl1pPr algn="l">
              <a:defRPr sz="2800" b="1" cap="none"/>
            </a:lvl1pPr>
          </a:lstStyle>
          <a:p>
            <a:r>
              <a:rPr lang="en-US"/>
              <a:t>Click to edit Master title style</a:t>
            </a:r>
            <a:endParaRPr lang="en-GB" dirty="0"/>
          </a:p>
        </p:txBody>
      </p:sp>
      <p:sp>
        <p:nvSpPr>
          <p:cNvPr id="3" name="Text Placeholder 2"/>
          <p:cNvSpPr>
            <a:spLocks noGrp="1"/>
          </p:cNvSpPr>
          <p:nvPr>
            <p:ph type="body" idx="1"/>
          </p:nvPr>
        </p:nvSpPr>
        <p:spPr>
          <a:xfrm>
            <a:off x="32048" y="3975051"/>
            <a:ext cx="7772400" cy="1500187"/>
          </a:xfrm>
        </p:spPr>
        <p:txBody>
          <a:bodyPr anchor="b">
            <a:normAutofit/>
          </a:bodyPr>
          <a:lstStyle>
            <a:lvl1pPr marL="0" indent="0">
              <a:buNone/>
              <a:defRPr sz="2400">
                <a:solidFill>
                  <a:schemeClr val="accent5">
                    <a:lumMod val="50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3755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903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903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6">
            <a:extLst>
              <a:ext uri="{FF2B5EF4-FFF2-40B4-BE49-F238E27FC236}">
                <a16:creationId xmlns:a16="http://schemas.microsoft.com/office/drawing/2014/main" id="{BF8B63C6-A0EB-4ACA-89D9-1835990C3D0E}"/>
              </a:ext>
            </a:extLst>
          </p:cNvPr>
          <p:cNvSpPr>
            <a:spLocks noGrp="1"/>
          </p:cNvSpPr>
          <p:nvPr>
            <p:ph type="sldNum" sz="quarter" idx="10"/>
          </p:nvPr>
        </p:nvSpPr>
        <p:spPr>
          <a:xfrm>
            <a:off x="31750" y="42863"/>
            <a:ext cx="425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88E6B98-E3AB-46C8-88AB-087802A6F1D7}" type="slidenum">
              <a:rPr lang="en-GB" altLang="en-US"/>
              <a:pPr>
                <a:defRPr/>
              </a:pPr>
              <a:t>‹#›</a:t>
            </a:fld>
            <a:endParaRPr lang="en-GB" altLang="en-US"/>
          </a:p>
        </p:txBody>
      </p:sp>
    </p:spTree>
    <p:extLst>
      <p:ext uri="{BB962C8B-B14F-4D97-AF65-F5344CB8AC3E}">
        <p14:creationId xmlns:p14="http://schemas.microsoft.com/office/powerpoint/2010/main" val="12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7156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7156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8">
            <a:extLst>
              <a:ext uri="{FF2B5EF4-FFF2-40B4-BE49-F238E27FC236}">
                <a16:creationId xmlns:a16="http://schemas.microsoft.com/office/drawing/2014/main" id="{201E4318-DD83-4F66-B28D-D38685F15759}"/>
              </a:ext>
            </a:extLst>
          </p:cNvPr>
          <p:cNvSpPr>
            <a:spLocks noGrp="1"/>
          </p:cNvSpPr>
          <p:nvPr>
            <p:ph type="sldNum" sz="quarter" idx="10"/>
          </p:nvPr>
        </p:nvSpPr>
        <p:spPr>
          <a:xfrm>
            <a:off x="31750" y="42863"/>
            <a:ext cx="425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F065A62-9895-4E59-BFA7-F90E4E86029E}" type="slidenum">
              <a:rPr lang="en-GB" altLang="en-US"/>
              <a:pPr>
                <a:defRPr/>
              </a:pPr>
              <a:t>‹#›</a:t>
            </a:fld>
            <a:endParaRPr lang="en-GB" altLang="en-US"/>
          </a:p>
        </p:txBody>
      </p:sp>
    </p:spTree>
    <p:extLst>
      <p:ext uri="{BB962C8B-B14F-4D97-AF65-F5344CB8AC3E}">
        <p14:creationId xmlns:p14="http://schemas.microsoft.com/office/powerpoint/2010/main" val="10913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4">
            <a:extLst>
              <a:ext uri="{FF2B5EF4-FFF2-40B4-BE49-F238E27FC236}">
                <a16:creationId xmlns:a16="http://schemas.microsoft.com/office/drawing/2014/main" id="{946EE802-15DE-483D-854E-12879F1E2679}"/>
              </a:ext>
            </a:extLst>
          </p:cNvPr>
          <p:cNvSpPr>
            <a:spLocks noGrp="1"/>
          </p:cNvSpPr>
          <p:nvPr>
            <p:ph type="sldNum" sz="quarter" idx="10"/>
          </p:nvPr>
        </p:nvSpPr>
        <p:spPr>
          <a:xfrm>
            <a:off x="31750" y="42863"/>
            <a:ext cx="425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C76093A-6E02-4C48-BC49-0A6A43C5779F}" type="slidenum">
              <a:rPr lang="en-GB" altLang="en-US"/>
              <a:pPr>
                <a:defRPr/>
              </a:pPr>
              <a:t>‹#›</a:t>
            </a:fld>
            <a:endParaRPr lang="en-GB" altLang="en-US"/>
          </a:p>
        </p:txBody>
      </p:sp>
    </p:spTree>
    <p:extLst>
      <p:ext uri="{BB962C8B-B14F-4D97-AF65-F5344CB8AC3E}">
        <p14:creationId xmlns:p14="http://schemas.microsoft.com/office/powerpoint/2010/main" val="376384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E0B4373C-DE06-4DF2-8F1B-79857B0E33A4}"/>
              </a:ext>
            </a:extLst>
          </p:cNvPr>
          <p:cNvSpPr>
            <a:spLocks noGrp="1"/>
          </p:cNvSpPr>
          <p:nvPr>
            <p:ph type="sldNum" sz="quarter" idx="10"/>
          </p:nvPr>
        </p:nvSpPr>
        <p:spPr>
          <a:xfrm>
            <a:off x="31750" y="42863"/>
            <a:ext cx="425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725139B-2905-4E15-B7F3-37BDF2100F08}" type="slidenum">
              <a:rPr lang="en-GB" altLang="en-US"/>
              <a:pPr>
                <a:defRPr/>
              </a:pPr>
              <a:t>‹#›</a:t>
            </a:fld>
            <a:endParaRPr lang="en-GB" altLang="en-US"/>
          </a:p>
        </p:txBody>
      </p:sp>
    </p:spTree>
    <p:extLst>
      <p:ext uri="{BB962C8B-B14F-4D97-AF65-F5344CB8AC3E}">
        <p14:creationId xmlns:p14="http://schemas.microsoft.com/office/powerpoint/2010/main" val="104962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88256"/>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888255"/>
            <a:ext cx="5111750" cy="56370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2050306"/>
            <a:ext cx="3008313" cy="4517927"/>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6BB8E1A5-7634-42AC-A17D-484B9444D8A8}"/>
              </a:ext>
            </a:extLst>
          </p:cNvPr>
          <p:cNvSpPr>
            <a:spLocks noGrp="1"/>
          </p:cNvSpPr>
          <p:nvPr>
            <p:ph type="sldNum" sz="quarter" idx="10"/>
          </p:nvPr>
        </p:nvSpPr>
        <p:spPr>
          <a:xfrm>
            <a:off x="31750" y="42863"/>
            <a:ext cx="425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C4FDCD5-34A8-435E-8E3A-5B34D0D03F81}" type="slidenum">
              <a:rPr lang="en-GB" altLang="en-US"/>
              <a:pPr>
                <a:defRPr/>
              </a:pPr>
              <a:t>‹#›</a:t>
            </a:fld>
            <a:endParaRPr lang="en-GB" altLang="en-US"/>
          </a:p>
        </p:txBody>
      </p:sp>
    </p:spTree>
    <p:extLst>
      <p:ext uri="{BB962C8B-B14F-4D97-AF65-F5344CB8AC3E}">
        <p14:creationId xmlns:p14="http://schemas.microsoft.com/office/powerpoint/2010/main" val="255378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25752"/>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037927"/>
            <a:ext cx="5486400" cy="4114800"/>
          </a:xfrm>
        </p:spPr>
        <p:txBody>
          <a:bodyPr rtlCol="0">
            <a:normAutofit/>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pPr lvl="0"/>
            <a:endParaRPr lang="en-GB" noProof="0"/>
          </a:p>
        </p:txBody>
      </p:sp>
      <p:sp>
        <p:nvSpPr>
          <p:cNvPr id="4" name="Text Placeholder 3"/>
          <p:cNvSpPr>
            <a:spLocks noGrp="1"/>
          </p:cNvSpPr>
          <p:nvPr>
            <p:ph type="body" sz="half" idx="2"/>
          </p:nvPr>
        </p:nvSpPr>
        <p:spPr>
          <a:xfrm>
            <a:off x="1792288" y="5792490"/>
            <a:ext cx="5486400" cy="804862"/>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8A95A36A-40B6-43FC-BAEF-636D5ABC9F8F}"/>
              </a:ext>
            </a:extLst>
          </p:cNvPr>
          <p:cNvSpPr>
            <a:spLocks noGrp="1"/>
          </p:cNvSpPr>
          <p:nvPr>
            <p:ph type="sldNum" sz="quarter" idx="10"/>
          </p:nvPr>
        </p:nvSpPr>
        <p:spPr>
          <a:xfrm>
            <a:off x="31750" y="42863"/>
            <a:ext cx="4254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F05A208-FE8C-40E6-894E-9E503769748F}" type="slidenum">
              <a:rPr lang="en-GB" altLang="en-US"/>
              <a:pPr>
                <a:defRPr/>
              </a:pPr>
              <a:t>‹#›</a:t>
            </a:fld>
            <a:endParaRPr lang="en-GB" altLang="en-US"/>
          </a:p>
        </p:txBody>
      </p:sp>
    </p:spTree>
    <p:extLst>
      <p:ext uri="{BB962C8B-B14F-4D97-AF65-F5344CB8AC3E}">
        <p14:creationId xmlns:p14="http://schemas.microsoft.com/office/powerpoint/2010/main" val="295431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FDF3DCE-BCFA-48A8-A6CE-FE1091C3F988}"/>
              </a:ext>
            </a:extLst>
          </p:cNvPr>
          <p:cNvSpPr>
            <a:spLocks noGrp="1"/>
          </p:cNvSpPr>
          <p:nvPr>
            <p:ph type="title"/>
          </p:nvPr>
        </p:nvSpPr>
        <p:spPr bwMode="auto">
          <a:xfrm>
            <a:off x="0" y="692150"/>
            <a:ext cx="91440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C80ABD1-D598-40D9-9437-B2C480AC333C}"/>
              </a:ext>
            </a:extLst>
          </p:cNvPr>
          <p:cNvSpPr>
            <a:spLocks noGrp="1"/>
          </p:cNvSpPr>
          <p:nvPr>
            <p:ph type="body" idx="1"/>
          </p:nvPr>
        </p:nvSpPr>
        <p:spPr bwMode="auto">
          <a:xfrm>
            <a:off x="866775" y="1600200"/>
            <a:ext cx="723423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16">
            <a:extLst>
              <a:ext uri="{FF2B5EF4-FFF2-40B4-BE49-F238E27FC236}">
                <a16:creationId xmlns:a16="http://schemas.microsoft.com/office/drawing/2014/main" id="{C96F974D-DB2C-48A5-AA22-8A021E07D99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4325" y="5921375"/>
            <a:ext cx="7937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TextBox 5">
            <a:extLst>
              <a:ext uri="{FF2B5EF4-FFF2-40B4-BE49-F238E27FC236}">
                <a16:creationId xmlns:a16="http://schemas.microsoft.com/office/drawing/2014/main" id="{56E4F8D6-6926-42F9-A039-FBF6660A728C}"/>
              </a:ext>
            </a:extLst>
          </p:cNvPr>
          <p:cNvSpPr txBox="1">
            <a:spLocks noChangeArrowheads="1"/>
          </p:cNvSpPr>
          <p:nvPr userDrawn="1"/>
        </p:nvSpPr>
        <p:spPr bwMode="auto">
          <a:xfrm>
            <a:off x="1138238" y="6165850"/>
            <a:ext cx="6689725" cy="5238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400" dirty="0">
                <a:latin typeface="Calibri" panose="020F0502020204030204" pitchFamily="34" charset="0"/>
              </a:rPr>
              <a:t>Strategic Partnerships for Higher Education Innovation and Reform (SPHEIR)</a:t>
            </a:r>
          </a:p>
          <a:p>
            <a:pPr eaLnBrk="1" hangingPunct="1">
              <a:defRPr/>
            </a:pPr>
            <a:r>
              <a:rPr lang="en-GB" altLang="en-US" sz="1400" b="1" dirty="0">
                <a:latin typeface="Calibri" panose="020F0502020204030204" pitchFamily="34" charset="0"/>
              </a:rPr>
              <a:t>Assuring Quality in Higher Education in</a:t>
            </a:r>
            <a:r>
              <a:rPr lang="en-GB" altLang="en-US" sz="1400" dirty="0">
                <a:latin typeface="Calibri" panose="020F0502020204030204" pitchFamily="34" charset="0"/>
              </a:rPr>
              <a:t> </a:t>
            </a:r>
            <a:r>
              <a:rPr lang="en-GB" altLang="en-US" sz="1400" b="1" dirty="0">
                <a:latin typeface="Calibri" panose="020F0502020204030204" pitchFamily="34" charset="0"/>
              </a:rPr>
              <a:t>Sierra Leone (AQHED-SL)</a:t>
            </a:r>
            <a:endParaRPr lang="en-GB" altLang="en-US" sz="1400" dirty="0">
              <a:latin typeface="Calibri" panose="020F0502020204030204" pitchFamily="34" charset="0"/>
            </a:endParaRPr>
          </a:p>
        </p:txBody>
      </p:sp>
      <p:pic>
        <p:nvPicPr>
          <p:cNvPr id="1030" name="Picture 1">
            <a:extLst>
              <a:ext uri="{FF2B5EF4-FFF2-40B4-BE49-F238E27FC236}">
                <a16:creationId xmlns:a16="http://schemas.microsoft.com/office/drawing/2014/main" id="{61ED063A-B4E9-4043-992C-F8B2F46300E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 y="100013"/>
            <a:ext cx="73183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a:extLst>
              <a:ext uri="{FF2B5EF4-FFF2-40B4-BE49-F238E27FC236}">
                <a16:creationId xmlns:a16="http://schemas.microsoft.com/office/drawing/2014/main" id="{ECAE6693-A922-4FBB-85BD-E28B964108D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50163" y="-3175"/>
            <a:ext cx="1493837"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263619"/>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ctr" defTabSz="912813" rtl="0" eaLnBrk="0" fontAlgn="base" hangingPunct="0">
        <a:spcBef>
          <a:spcPct val="0"/>
        </a:spcBef>
        <a:spcAft>
          <a:spcPct val="0"/>
        </a:spcAft>
        <a:defRPr sz="2800" b="1" kern="1200">
          <a:solidFill>
            <a:srgbClr val="215968"/>
          </a:solidFill>
          <a:latin typeface="+mj-lt"/>
          <a:ea typeface="+mj-ea"/>
          <a:cs typeface="+mj-cs"/>
        </a:defRPr>
      </a:lvl1pPr>
      <a:lvl2pPr algn="ctr" defTabSz="912813" rtl="0" eaLnBrk="0" fontAlgn="base" hangingPunct="0">
        <a:spcBef>
          <a:spcPct val="0"/>
        </a:spcBef>
        <a:spcAft>
          <a:spcPct val="0"/>
        </a:spcAft>
        <a:defRPr sz="2800" b="1">
          <a:solidFill>
            <a:srgbClr val="215968"/>
          </a:solidFill>
          <a:latin typeface="Calibri" charset="0"/>
        </a:defRPr>
      </a:lvl2pPr>
      <a:lvl3pPr algn="ctr" defTabSz="912813" rtl="0" eaLnBrk="0" fontAlgn="base" hangingPunct="0">
        <a:spcBef>
          <a:spcPct val="0"/>
        </a:spcBef>
        <a:spcAft>
          <a:spcPct val="0"/>
        </a:spcAft>
        <a:defRPr sz="2800" b="1">
          <a:solidFill>
            <a:srgbClr val="215968"/>
          </a:solidFill>
          <a:latin typeface="Calibri" charset="0"/>
        </a:defRPr>
      </a:lvl3pPr>
      <a:lvl4pPr algn="ctr" defTabSz="912813" rtl="0" eaLnBrk="0" fontAlgn="base" hangingPunct="0">
        <a:spcBef>
          <a:spcPct val="0"/>
        </a:spcBef>
        <a:spcAft>
          <a:spcPct val="0"/>
        </a:spcAft>
        <a:defRPr sz="2800" b="1">
          <a:solidFill>
            <a:srgbClr val="215968"/>
          </a:solidFill>
          <a:latin typeface="Calibri" charset="0"/>
        </a:defRPr>
      </a:lvl4pPr>
      <a:lvl5pPr algn="ctr" defTabSz="912813" rtl="0" eaLnBrk="0" fontAlgn="base" hangingPunct="0">
        <a:spcBef>
          <a:spcPct val="0"/>
        </a:spcBef>
        <a:spcAft>
          <a:spcPct val="0"/>
        </a:spcAft>
        <a:defRPr sz="2800" b="1">
          <a:solidFill>
            <a:srgbClr val="215968"/>
          </a:solidFill>
          <a:latin typeface="Calibri" charset="0"/>
        </a:defRPr>
      </a:lvl5pPr>
      <a:lvl6pPr marL="457200" algn="l" defTabSz="912813" rtl="0" fontAlgn="base">
        <a:spcBef>
          <a:spcPct val="0"/>
        </a:spcBef>
        <a:spcAft>
          <a:spcPct val="0"/>
        </a:spcAft>
        <a:defRPr sz="2800" b="1">
          <a:solidFill>
            <a:srgbClr val="215968"/>
          </a:solidFill>
          <a:latin typeface="Calibri" charset="0"/>
        </a:defRPr>
      </a:lvl6pPr>
      <a:lvl7pPr marL="914400" algn="l" defTabSz="912813" rtl="0" fontAlgn="base">
        <a:spcBef>
          <a:spcPct val="0"/>
        </a:spcBef>
        <a:spcAft>
          <a:spcPct val="0"/>
        </a:spcAft>
        <a:defRPr sz="2800" b="1">
          <a:solidFill>
            <a:srgbClr val="215968"/>
          </a:solidFill>
          <a:latin typeface="Calibri" charset="0"/>
        </a:defRPr>
      </a:lvl7pPr>
      <a:lvl8pPr marL="1371600" algn="l" defTabSz="912813" rtl="0" fontAlgn="base">
        <a:spcBef>
          <a:spcPct val="0"/>
        </a:spcBef>
        <a:spcAft>
          <a:spcPct val="0"/>
        </a:spcAft>
        <a:defRPr sz="2800" b="1">
          <a:solidFill>
            <a:srgbClr val="215968"/>
          </a:solidFill>
          <a:latin typeface="Calibri" charset="0"/>
        </a:defRPr>
      </a:lvl8pPr>
      <a:lvl9pPr marL="1828800" algn="l" defTabSz="912813" rtl="0" fontAlgn="base">
        <a:spcBef>
          <a:spcPct val="0"/>
        </a:spcBef>
        <a:spcAft>
          <a:spcPct val="0"/>
        </a:spcAft>
        <a:defRPr sz="2800" b="1">
          <a:solidFill>
            <a:srgbClr val="215968"/>
          </a:solidFill>
          <a:latin typeface="Calibri" charset="0"/>
        </a:defRPr>
      </a:lvl9pPr>
    </p:titleStyle>
    <p:bodyStyle>
      <a:lvl1pPr marL="341313" indent="-341313" algn="l" defTabSz="912813" rtl="0" eaLnBrk="0" fontAlgn="base" hangingPunct="0">
        <a:spcBef>
          <a:spcPct val="0"/>
        </a:spcBef>
        <a:spcAft>
          <a:spcPct val="0"/>
        </a:spcAft>
        <a:buFont typeface="Arial" panose="020B0604020202020204" pitchFamily="34" charset="0"/>
        <a:buChar char="•"/>
        <a:defRPr sz="2800" kern="1200">
          <a:solidFill>
            <a:srgbClr val="215968"/>
          </a:solidFill>
          <a:latin typeface="+mn-lt"/>
          <a:ea typeface="+mn-ea"/>
          <a:cs typeface="+mn-cs"/>
        </a:defRPr>
      </a:lvl1pPr>
      <a:lvl2pPr marL="498475" indent="-279400" algn="l" defTabSz="912813" rtl="0" eaLnBrk="0" fontAlgn="base" hangingPunct="0">
        <a:spcBef>
          <a:spcPct val="0"/>
        </a:spcBef>
        <a:spcAft>
          <a:spcPct val="0"/>
        </a:spcAft>
        <a:buFont typeface="Courier New" panose="02070309020205020404" pitchFamily="49" charset="0"/>
        <a:buChar char="o"/>
        <a:defRPr sz="2400" kern="1200">
          <a:solidFill>
            <a:srgbClr val="215968"/>
          </a:solidFill>
          <a:latin typeface="+mn-lt"/>
          <a:ea typeface="+mn-ea"/>
          <a:cs typeface="+mn-cs"/>
        </a:defRPr>
      </a:lvl2pPr>
      <a:lvl3pPr marL="717550" indent="-204788" algn="l" defTabSz="912813" rtl="0" eaLnBrk="0" fontAlgn="base" hangingPunct="0">
        <a:spcBef>
          <a:spcPct val="0"/>
        </a:spcBef>
        <a:spcAft>
          <a:spcPct val="0"/>
        </a:spcAft>
        <a:buFont typeface="Wingdings" panose="05000000000000000000" pitchFamily="2" charset="2"/>
        <a:buChar char="§"/>
        <a:defRPr sz="2000" kern="1200">
          <a:solidFill>
            <a:srgbClr val="215968"/>
          </a:solidFill>
          <a:latin typeface="+mn-lt"/>
          <a:ea typeface="+mn-ea"/>
          <a:cs typeface="+mn-cs"/>
        </a:defRPr>
      </a:lvl3pPr>
      <a:lvl4pPr marL="938213" indent="-242888" algn="l" defTabSz="912813" rtl="0" eaLnBrk="0" fontAlgn="base" hangingPunct="0">
        <a:spcBef>
          <a:spcPct val="0"/>
        </a:spcBef>
        <a:spcAft>
          <a:spcPct val="0"/>
        </a:spcAft>
        <a:buFont typeface="Arial" panose="020B0604020202020204" pitchFamily="34" charset="0"/>
        <a:buChar char="–"/>
        <a:defRPr kern="1200">
          <a:solidFill>
            <a:srgbClr val="215968"/>
          </a:solidFill>
          <a:latin typeface="+mn-lt"/>
          <a:ea typeface="+mn-ea"/>
          <a:cs typeface="+mn-cs"/>
        </a:defRPr>
      </a:lvl4pPr>
      <a:lvl5pPr marL="1157288" indent="-242888" algn="l" defTabSz="912813" rtl="0" eaLnBrk="0" fontAlgn="base" hangingPunct="0">
        <a:spcBef>
          <a:spcPct val="0"/>
        </a:spcBef>
        <a:spcAft>
          <a:spcPct val="0"/>
        </a:spcAft>
        <a:buFont typeface="Arial" panose="020B0604020202020204" pitchFamily="34" charset="0"/>
        <a:buChar char="»"/>
        <a:defRPr sz="1600" kern="1200">
          <a:solidFill>
            <a:srgbClr val="215968"/>
          </a:solidFill>
          <a:latin typeface="+mn-lt"/>
          <a:ea typeface="+mn-ea"/>
          <a:cs typeface="+mn-cs"/>
        </a:defRPr>
      </a:lvl5pPr>
      <a:lvl6pPr marL="2514499" indent="-228590" algn="l" defTabSz="9143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1" indent="-228590" algn="l" defTabSz="9143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0" algn="l" defTabSz="9143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4" indent="-228590" algn="l" defTabSz="9143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rimesagainsthughsmanatees.tumblr.com/image/14407791511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who.int/news-room/detail/22-07-2019-who-recommends-dolutegravir-as-preferred-hiv-treatment-option-in-all-populatio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nasp.info/" TargetMode="External"/><Relationship Id="rId1" Type="http://schemas.openxmlformats.org/officeDocument/2006/relationships/slideLayout" Target="../slideLayouts/slideLayout2.xml"/><Relationship Id="rId4" Type="http://schemas.openxmlformats.org/officeDocument/2006/relationships/hyperlink" Target="http://creativecommons.org/licenses/by-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6E4F7E1-0E8D-4455-BD27-87B6A3D2E23C}"/>
              </a:ext>
            </a:extLst>
          </p:cNvPr>
          <p:cNvSpPr>
            <a:spLocks noGrp="1"/>
          </p:cNvSpPr>
          <p:nvPr>
            <p:ph type="title"/>
          </p:nvPr>
        </p:nvSpPr>
        <p:spPr>
          <a:xfrm>
            <a:off x="250825" y="981075"/>
            <a:ext cx="8894763" cy="1368425"/>
          </a:xfrm>
        </p:spPr>
        <p:txBody>
          <a:bodyPr/>
          <a:lstStyle/>
          <a:p>
            <a:r>
              <a:rPr lang="en-US" altLang="en-US" sz="4000" dirty="0"/>
              <a:t>Critical thinking lecture </a:t>
            </a:r>
            <a:br>
              <a:rPr lang="en-US" altLang="en-US" sz="4000" dirty="0"/>
            </a:br>
            <a:r>
              <a:rPr lang="en-US" altLang="en-US" sz="4000" dirty="0"/>
              <a:t>Facts &amp; opinions</a:t>
            </a:r>
            <a:endParaRPr lang="en-GB" altLang="en-US" sz="4000" dirty="0"/>
          </a:p>
        </p:txBody>
      </p:sp>
      <p:sp>
        <p:nvSpPr>
          <p:cNvPr id="14339" name="Content Placeholder 2">
            <a:extLst>
              <a:ext uri="{FF2B5EF4-FFF2-40B4-BE49-F238E27FC236}">
                <a16:creationId xmlns:a16="http://schemas.microsoft.com/office/drawing/2014/main" id="{0BB6D7FF-4AA6-4D87-BBEA-DE6BD0740566}"/>
              </a:ext>
            </a:extLst>
          </p:cNvPr>
          <p:cNvSpPr>
            <a:spLocks noGrp="1"/>
          </p:cNvSpPr>
          <p:nvPr>
            <p:ph idx="1"/>
          </p:nvPr>
        </p:nvSpPr>
        <p:spPr>
          <a:xfrm>
            <a:off x="755650" y="2452688"/>
            <a:ext cx="7632700" cy="1941512"/>
          </a:xfrm>
        </p:spPr>
        <p:txBody>
          <a:bodyPr/>
          <a:lstStyle/>
          <a:p>
            <a:pPr marL="0" indent="0">
              <a:spcAft>
                <a:spcPts val="600"/>
              </a:spcAft>
              <a:buFont typeface="Arial" panose="020B0604020202020204" pitchFamily="34" charset="0"/>
              <a:buNone/>
            </a:pPr>
            <a:r>
              <a:rPr lang="en-GB" altLang="en-US" sz="3200"/>
              <a:t>Authors:</a:t>
            </a:r>
          </a:p>
          <a:p>
            <a:pPr marL="0" indent="0">
              <a:spcAft>
                <a:spcPts val="600"/>
              </a:spcAft>
              <a:buFont typeface="Arial" panose="020B0604020202020204" pitchFamily="34" charset="0"/>
              <a:buNone/>
            </a:pPr>
            <a:r>
              <a:rPr lang="en-GB" altLang="en-US" sz="3200"/>
              <a:t>Dr Veronika Schaeffler, INASP (UK)</a:t>
            </a:r>
          </a:p>
          <a:p>
            <a:pPr marL="0" indent="0">
              <a:spcAft>
                <a:spcPts val="600"/>
              </a:spcAft>
              <a:buFont typeface="Arial" panose="020B0604020202020204" pitchFamily="34" charset="0"/>
              <a:buNone/>
            </a:pPr>
            <a:r>
              <a:rPr lang="en-GB" altLang="en-US" sz="3200"/>
              <a:t>Dr Michael Lahai, USL (Sierra Leone)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B5DD977-D1BD-426C-B1E4-2E51A840C7B0}"/>
              </a:ext>
            </a:extLst>
          </p:cNvPr>
          <p:cNvSpPr>
            <a:spLocks noGrp="1"/>
          </p:cNvSpPr>
          <p:nvPr>
            <p:ph type="title"/>
          </p:nvPr>
        </p:nvSpPr>
        <p:spPr/>
        <p:txBody>
          <a:bodyPr/>
          <a:lstStyle/>
          <a:p>
            <a:r>
              <a:rPr lang="en-US" altLang="en-US" sz="3600"/>
              <a:t>Critical thinking – Facts &amp; opinions</a:t>
            </a:r>
            <a:endParaRPr lang="en-GB" altLang="en-US" sz="3600"/>
          </a:p>
        </p:txBody>
      </p:sp>
      <p:sp>
        <p:nvSpPr>
          <p:cNvPr id="3" name="Content Placeholder 2">
            <a:extLst>
              <a:ext uri="{FF2B5EF4-FFF2-40B4-BE49-F238E27FC236}">
                <a16:creationId xmlns:a16="http://schemas.microsoft.com/office/drawing/2014/main" id="{715FC7BC-0293-4D48-808C-FD9B0E482B1F}"/>
              </a:ext>
            </a:extLst>
          </p:cNvPr>
          <p:cNvSpPr>
            <a:spLocks noGrp="1"/>
          </p:cNvSpPr>
          <p:nvPr>
            <p:ph idx="1"/>
          </p:nvPr>
        </p:nvSpPr>
        <p:spPr/>
        <p:txBody>
          <a:bodyPr/>
          <a:lstStyle/>
          <a:p>
            <a:pPr marL="0" indent="0">
              <a:spcAft>
                <a:spcPts val="600"/>
              </a:spcAft>
              <a:buFont typeface="Arial" panose="020B0604020202020204" pitchFamily="34" charset="0"/>
              <a:buNone/>
              <a:defRPr/>
            </a:pPr>
            <a:r>
              <a:rPr lang="en-GB" sz="3200" dirty="0"/>
              <a:t>Learning outcome</a:t>
            </a:r>
          </a:p>
          <a:p>
            <a:pPr>
              <a:defRPr/>
            </a:pPr>
            <a:r>
              <a:rPr lang="en-US" sz="3200" dirty="0">
                <a:solidFill>
                  <a:srgbClr val="00B050"/>
                </a:solidFill>
              </a:rPr>
              <a:t>Distinguish between facts and opinions</a:t>
            </a:r>
            <a:endParaRPr lang="en-GB" sz="3200"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4C2D75-FF84-4DAA-A1D7-C648B197A08F}"/>
              </a:ext>
            </a:extLst>
          </p:cNvPr>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363" name="Title 1">
            <a:extLst>
              <a:ext uri="{FF2B5EF4-FFF2-40B4-BE49-F238E27FC236}">
                <a16:creationId xmlns:a16="http://schemas.microsoft.com/office/drawing/2014/main" id="{597A51FA-86CA-4AB4-9FE9-873E2EC0F05D}"/>
              </a:ext>
            </a:extLst>
          </p:cNvPr>
          <p:cNvSpPr>
            <a:spLocks noGrp="1"/>
          </p:cNvSpPr>
          <p:nvPr>
            <p:ph type="title"/>
          </p:nvPr>
        </p:nvSpPr>
        <p:spPr/>
        <p:txBody>
          <a:bodyPr/>
          <a:lstStyle/>
          <a:p>
            <a:r>
              <a:rPr lang="en-GB" altLang="en-US" sz="3600">
                <a:solidFill>
                  <a:srgbClr val="92D050"/>
                </a:solidFill>
              </a:rPr>
              <a:t>Facts and opinions</a:t>
            </a:r>
          </a:p>
        </p:txBody>
      </p:sp>
      <p:sp>
        <p:nvSpPr>
          <p:cNvPr id="15364" name="Content Placeholder 2">
            <a:extLst>
              <a:ext uri="{FF2B5EF4-FFF2-40B4-BE49-F238E27FC236}">
                <a16:creationId xmlns:a16="http://schemas.microsoft.com/office/drawing/2014/main" id="{8B9B7709-283C-4E0D-9EED-B3897A241004}"/>
              </a:ext>
            </a:extLst>
          </p:cNvPr>
          <p:cNvSpPr>
            <a:spLocks noGrp="1"/>
          </p:cNvSpPr>
          <p:nvPr>
            <p:ph idx="1"/>
          </p:nvPr>
        </p:nvSpPr>
        <p:spPr>
          <a:xfrm>
            <a:off x="395288" y="1593850"/>
            <a:ext cx="7632700" cy="1252538"/>
          </a:xfrm>
        </p:spPr>
        <p:txBody>
          <a:bodyPr/>
          <a:lstStyle/>
          <a:p>
            <a:r>
              <a:rPr lang="en-GB" altLang="en-US" sz="3200">
                <a:solidFill>
                  <a:schemeClr val="bg1"/>
                </a:solidFill>
              </a:rPr>
              <a:t>What are facts?</a:t>
            </a:r>
          </a:p>
          <a:p>
            <a:r>
              <a:rPr lang="en-GB" altLang="en-US" sz="3200">
                <a:solidFill>
                  <a:schemeClr val="bg1"/>
                </a:solidFill>
              </a:rPr>
              <a:t>What are opinions?</a:t>
            </a:r>
          </a:p>
        </p:txBody>
      </p:sp>
      <p:pic>
        <p:nvPicPr>
          <p:cNvPr id="15365" name="Picture 4" descr="A close up of a cats face&#10;&#10;Description automatically generated">
            <a:extLst>
              <a:ext uri="{FF2B5EF4-FFF2-40B4-BE49-F238E27FC236}">
                <a16:creationId xmlns:a16="http://schemas.microsoft.com/office/drawing/2014/main" id="{034D1B86-60D4-4F29-AF4B-6FE380A9F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0"/>
            <a:ext cx="462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6">
            <a:extLst>
              <a:ext uri="{FF2B5EF4-FFF2-40B4-BE49-F238E27FC236}">
                <a16:creationId xmlns:a16="http://schemas.microsoft.com/office/drawing/2014/main" id="{DF30A073-3251-4399-8085-8FFEF5A70A9A}"/>
              </a:ext>
            </a:extLst>
          </p:cNvPr>
          <p:cNvSpPr txBox="1">
            <a:spLocks noChangeArrowheads="1"/>
          </p:cNvSpPr>
          <p:nvPr/>
        </p:nvSpPr>
        <p:spPr bwMode="auto">
          <a:xfrm>
            <a:off x="298450" y="5516563"/>
            <a:ext cx="41767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schemeClr val="bg1"/>
                </a:solidFill>
              </a:rPr>
              <a:t>Comic from Crimes Against Hugh’s Manatees by Hugh D. Crawford, </a:t>
            </a:r>
            <a:r>
              <a:rPr lang="en-US" altLang="en-US" sz="1400">
                <a:solidFill>
                  <a:schemeClr val="bg1"/>
                </a:solidFill>
                <a:hlinkClick r:id="rId4"/>
              </a:rPr>
              <a:t>http://crimesagainsthughsmanatees.tumblr.com/image/144077915117</a:t>
            </a:r>
            <a:r>
              <a:rPr lang="en-US" altLang="en-US" sz="1400">
                <a:solidFill>
                  <a:schemeClr val="bg1"/>
                </a:solidFill>
              </a:rPr>
              <a:t>, licensed under CC BY-NC-ND 3.0, retrieved 16 March 2018</a:t>
            </a:r>
            <a:endParaRPr lang="en-GB" altLang="en-US" sz="14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1A4D523-3005-4701-ABBD-F7777E714B53}"/>
              </a:ext>
            </a:extLst>
          </p:cNvPr>
          <p:cNvSpPr>
            <a:spLocks noGrp="1"/>
          </p:cNvSpPr>
          <p:nvPr>
            <p:ph type="title"/>
          </p:nvPr>
        </p:nvSpPr>
        <p:spPr>
          <a:xfrm>
            <a:off x="250825" y="777875"/>
            <a:ext cx="9144000" cy="725488"/>
          </a:xfrm>
        </p:spPr>
        <p:txBody>
          <a:bodyPr/>
          <a:lstStyle/>
          <a:p>
            <a:r>
              <a:rPr lang="en-GB" altLang="en-US"/>
              <a:t>How to distinguish facts and opinions</a:t>
            </a:r>
          </a:p>
        </p:txBody>
      </p:sp>
      <p:graphicFrame>
        <p:nvGraphicFramePr>
          <p:cNvPr id="4" name="Table 4">
            <a:extLst>
              <a:ext uri="{FF2B5EF4-FFF2-40B4-BE49-F238E27FC236}">
                <a16:creationId xmlns:a16="http://schemas.microsoft.com/office/drawing/2014/main" id="{81A30D27-38EE-4396-86BB-E424C81EA95A}"/>
              </a:ext>
            </a:extLst>
          </p:cNvPr>
          <p:cNvGraphicFramePr>
            <a:graphicFrameLocks noGrp="1"/>
          </p:cNvGraphicFramePr>
          <p:nvPr>
            <p:ph idx="1"/>
          </p:nvPr>
        </p:nvGraphicFramePr>
        <p:xfrm>
          <a:off x="611188" y="2071688"/>
          <a:ext cx="8137525" cy="3517900"/>
        </p:xfrm>
        <a:graphic>
          <a:graphicData uri="http://schemas.openxmlformats.org/drawingml/2006/table">
            <a:tbl>
              <a:tblPr firstRow="1" bandRow="1">
                <a:tableStyleId>{5C22544A-7EE6-4342-B048-85BDC9FD1C3A}</a:tableStyleId>
              </a:tblPr>
              <a:tblGrid>
                <a:gridCol w="4068762">
                  <a:extLst>
                    <a:ext uri="{9D8B030D-6E8A-4147-A177-3AD203B41FA5}">
                      <a16:colId xmlns:a16="http://schemas.microsoft.com/office/drawing/2014/main" val="20000"/>
                    </a:ext>
                  </a:extLst>
                </a:gridCol>
                <a:gridCol w="4068762">
                  <a:extLst>
                    <a:ext uri="{9D8B030D-6E8A-4147-A177-3AD203B41FA5}">
                      <a16:colId xmlns:a16="http://schemas.microsoft.com/office/drawing/2014/main" val="20001"/>
                    </a:ext>
                  </a:extLst>
                </a:gridCol>
              </a:tblGrid>
              <a:tr h="495615">
                <a:tc>
                  <a:txBody>
                    <a:bodyPr/>
                    <a:lstStyle/>
                    <a:p>
                      <a:r>
                        <a:rPr lang="en-GB" sz="2400" dirty="0"/>
                        <a:t>Facts</a:t>
                      </a:r>
                    </a:p>
                  </a:txBody>
                  <a:tcPr marL="91447" marR="91447" marT="45724" marB="45724"/>
                </a:tc>
                <a:tc>
                  <a:txBody>
                    <a:bodyPr/>
                    <a:lstStyle/>
                    <a:p>
                      <a:r>
                        <a:rPr lang="en-GB" sz="2400" dirty="0"/>
                        <a:t>Opinions</a:t>
                      </a:r>
                    </a:p>
                  </a:txBody>
                  <a:tcPr marL="91447" marR="91447" marT="45724" marB="45724"/>
                </a:tc>
                <a:extLst>
                  <a:ext uri="{0D108BD9-81ED-4DB2-BD59-A6C34878D82A}">
                    <a16:rowId xmlns:a16="http://schemas.microsoft.com/office/drawing/2014/main" val="10000"/>
                  </a:ext>
                </a:extLst>
              </a:tr>
              <a:tr h="495615">
                <a:tc>
                  <a:txBody>
                    <a:bodyPr/>
                    <a:lstStyle/>
                    <a:p>
                      <a:r>
                        <a:rPr lang="en-GB" sz="2400" dirty="0"/>
                        <a:t>are objective</a:t>
                      </a:r>
                    </a:p>
                  </a:txBody>
                  <a:tcPr marL="91447" marR="91447" marT="45724" marB="45724"/>
                </a:tc>
                <a:tc>
                  <a:txBody>
                    <a:bodyPr/>
                    <a:lstStyle/>
                    <a:p>
                      <a:r>
                        <a:rPr lang="en-GB" sz="2400" dirty="0"/>
                        <a:t>are subjective</a:t>
                      </a:r>
                    </a:p>
                  </a:txBody>
                  <a:tcPr marL="91447" marR="91447" marT="45724" marB="45724"/>
                </a:tc>
                <a:extLst>
                  <a:ext uri="{0D108BD9-81ED-4DB2-BD59-A6C34878D82A}">
                    <a16:rowId xmlns:a16="http://schemas.microsoft.com/office/drawing/2014/main" val="10001"/>
                  </a:ext>
                </a:extLst>
              </a:tr>
              <a:tr h="1049154">
                <a:tc>
                  <a:txBody>
                    <a:bodyPr/>
                    <a:lstStyle/>
                    <a:p>
                      <a:r>
                        <a:rPr lang="en-GB" sz="2400" dirty="0"/>
                        <a:t>can be proved by observation / testing</a:t>
                      </a:r>
                    </a:p>
                  </a:txBody>
                  <a:tcPr marL="91447" marR="91447" marT="45724" marB="45724"/>
                </a:tc>
                <a:tc>
                  <a:txBody>
                    <a:bodyPr/>
                    <a:lstStyle/>
                    <a:p>
                      <a:r>
                        <a:rPr lang="en-GB" sz="2400" dirty="0"/>
                        <a:t>express feelings / judgements / preferences / predictions</a:t>
                      </a:r>
                    </a:p>
                  </a:txBody>
                  <a:tcPr marL="91447" marR="91447" marT="45724" marB="45724"/>
                </a:tc>
                <a:extLst>
                  <a:ext uri="{0D108BD9-81ED-4DB2-BD59-A6C34878D82A}">
                    <a16:rowId xmlns:a16="http://schemas.microsoft.com/office/drawing/2014/main" val="10002"/>
                  </a:ext>
                </a:extLst>
              </a:tr>
              <a:tr h="495615">
                <a:tc>
                  <a:txBody>
                    <a:bodyPr/>
                    <a:lstStyle/>
                    <a:p>
                      <a:r>
                        <a:rPr lang="en-GB" sz="2400" dirty="0"/>
                        <a:t>can be verified objectively</a:t>
                      </a:r>
                    </a:p>
                  </a:txBody>
                  <a:tcPr marL="91447" marR="91447" marT="45724" marB="45724"/>
                </a:tc>
                <a:tc>
                  <a:txBody>
                    <a:bodyPr/>
                    <a:lstStyle/>
                    <a:p>
                      <a:r>
                        <a:rPr lang="en-US" sz="2400" dirty="0"/>
                        <a:t>can be supported with facts</a:t>
                      </a:r>
                      <a:endParaRPr lang="en-GB" sz="2400" dirty="0"/>
                    </a:p>
                  </a:txBody>
                  <a:tcPr marL="91447" marR="91447" marT="45724" marB="45724"/>
                </a:tc>
                <a:extLst>
                  <a:ext uri="{0D108BD9-81ED-4DB2-BD59-A6C34878D82A}">
                    <a16:rowId xmlns:a16="http://schemas.microsoft.com/office/drawing/2014/main" val="10003"/>
                  </a:ext>
                </a:extLst>
              </a:tr>
              <a:tr h="981901">
                <a:tc>
                  <a:txBody>
                    <a:bodyPr/>
                    <a:lstStyle/>
                    <a:p>
                      <a:r>
                        <a:rPr lang="en-GB" sz="2400" dirty="0"/>
                        <a:t>are true or false</a:t>
                      </a:r>
                    </a:p>
                  </a:txBody>
                  <a:tcPr marL="91447" marR="91447" marT="45724" marB="45724"/>
                </a:tc>
                <a:tc>
                  <a:txBody>
                    <a:bodyPr/>
                    <a:lstStyle/>
                    <a:p>
                      <a:r>
                        <a:rPr lang="en-GB" sz="2400" dirty="0"/>
                        <a:t>you can agree or disagree with</a:t>
                      </a:r>
                    </a:p>
                  </a:txBody>
                  <a:tcPr marL="91447" marR="91447" marT="45724" marB="45724"/>
                </a:tc>
                <a:extLst>
                  <a:ext uri="{0D108BD9-81ED-4DB2-BD59-A6C34878D82A}">
                    <a16:rowId xmlns:a16="http://schemas.microsoft.com/office/drawing/2014/main" val="10004"/>
                  </a:ext>
                </a:extLst>
              </a:tr>
            </a:tbl>
          </a:graphicData>
        </a:graphic>
      </p:graphicFrame>
      <p:sp>
        <p:nvSpPr>
          <p:cNvPr id="17431" name="TextBox 5">
            <a:extLst>
              <a:ext uri="{FF2B5EF4-FFF2-40B4-BE49-F238E27FC236}">
                <a16:creationId xmlns:a16="http://schemas.microsoft.com/office/drawing/2014/main" id="{C84515B2-2EA4-405C-80CB-CFF145A2FE55}"/>
              </a:ext>
            </a:extLst>
          </p:cNvPr>
          <p:cNvSpPr txBox="1">
            <a:spLocks noChangeArrowheads="1"/>
          </p:cNvSpPr>
          <p:nvPr/>
        </p:nvSpPr>
        <p:spPr bwMode="auto">
          <a:xfrm>
            <a:off x="395288" y="1503363"/>
            <a:ext cx="8351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400"/>
              <a:t>Facts and opinions are statements that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A screenshot of a cell phone&#10;&#10;Description automatically generated">
            <a:extLst>
              <a:ext uri="{FF2B5EF4-FFF2-40B4-BE49-F238E27FC236}">
                <a16:creationId xmlns:a16="http://schemas.microsoft.com/office/drawing/2014/main" id="{EBD2AD76-45C9-4561-8CFD-6A5B1A3BC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9144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C0EEE1F8-BF37-4D52-B421-D055DD13D04A}"/>
              </a:ext>
            </a:extLst>
          </p:cNvPr>
          <p:cNvSpPr>
            <a:spLocks noGrp="1"/>
          </p:cNvSpPr>
          <p:nvPr>
            <p:ph type="title"/>
          </p:nvPr>
        </p:nvSpPr>
        <p:spPr>
          <a:xfrm>
            <a:off x="179388" y="727075"/>
            <a:ext cx="8964612" cy="725488"/>
          </a:xfrm>
        </p:spPr>
        <p:txBody>
          <a:bodyPr/>
          <a:lstStyle/>
          <a:p>
            <a:r>
              <a:rPr lang="en-GB" altLang="en-US" sz="3200"/>
              <a:t>Fact or opinion?</a:t>
            </a:r>
          </a:p>
        </p:txBody>
      </p:sp>
      <p:sp>
        <p:nvSpPr>
          <p:cNvPr id="3" name="Content Placeholder 2">
            <a:extLst>
              <a:ext uri="{FF2B5EF4-FFF2-40B4-BE49-F238E27FC236}">
                <a16:creationId xmlns:a16="http://schemas.microsoft.com/office/drawing/2014/main" id="{287B4261-CB86-47FF-B7CC-5574942D9CD5}"/>
              </a:ext>
            </a:extLst>
          </p:cNvPr>
          <p:cNvSpPr>
            <a:spLocks noGrp="1"/>
          </p:cNvSpPr>
          <p:nvPr>
            <p:ph idx="1"/>
          </p:nvPr>
        </p:nvSpPr>
        <p:spPr>
          <a:xfrm>
            <a:off x="250825" y="1454150"/>
            <a:ext cx="8642350" cy="1219200"/>
          </a:xfrm>
          <a:solidFill>
            <a:schemeClr val="accent1">
              <a:lumMod val="75000"/>
            </a:schemeClr>
          </a:solidFill>
          <a:ln>
            <a:solidFill>
              <a:schemeClr val="tx2">
                <a:lumMod val="75000"/>
              </a:schemeClr>
            </a:solidFill>
          </a:ln>
        </p:spPr>
        <p:txBody>
          <a:bodyPr/>
          <a:lstStyle/>
          <a:p>
            <a:pPr marL="0" indent="0">
              <a:buFont typeface="Arial" panose="020B0604020202020204" pitchFamily="34" charset="0"/>
              <a:buNone/>
              <a:defRPr/>
            </a:pPr>
            <a:r>
              <a:rPr lang="en-US" sz="3000" dirty="0">
                <a:solidFill>
                  <a:srgbClr val="92D050"/>
                </a:solidFill>
              </a:rPr>
              <a:t>The preferred HIV treatment option in all populations is ‘dolutegravir’ as you can see on the WHO’s webpage</a:t>
            </a:r>
            <a:endParaRPr lang="en-GB" sz="3000" dirty="0">
              <a:solidFill>
                <a:srgbClr val="92D050"/>
              </a:solidFill>
            </a:endParaRPr>
          </a:p>
        </p:txBody>
      </p:sp>
      <p:sp>
        <p:nvSpPr>
          <p:cNvPr id="19461" name="TextBox 5">
            <a:extLst>
              <a:ext uri="{FF2B5EF4-FFF2-40B4-BE49-F238E27FC236}">
                <a16:creationId xmlns:a16="http://schemas.microsoft.com/office/drawing/2014/main" id="{6DBF3430-F556-4A2D-AE34-EE33606AFDD7}"/>
              </a:ext>
            </a:extLst>
          </p:cNvPr>
          <p:cNvSpPr txBox="1">
            <a:spLocks noChangeArrowheads="1"/>
          </p:cNvSpPr>
          <p:nvPr/>
        </p:nvSpPr>
        <p:spPr bwMode="auto">
          <a:xfrm>
            <a:off x="2843213" y="3013075"/>
            <a:ext cx="6049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a:hlinkClick r:id="rId4"/>
              </a:rPr>
              <a:t>https://www.who.int/news-room/detail/22-07-2019-who-recommends-dolutegravir-as-preferred-hiv-treatment-option-in-all-populations</a:t>
            </a:r>
            <a:endParaRPr lang="en-GB" altLang="en-US"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A250CED-6229-4F38-A8A9-8B1449B7210E}"/>
              </a:ext>
            </a:extLst>
          </p:cNvPr>
          <p:cNvSpPr>
            <a:spLocks noGrp="1"/>
          </p:cNvSpPr>
          <p:nvPr>
            <p:ph type="title"/>
          </p:nvPr>
        </p:nvSpPr>
        <p:spPr>
          <a:xfrm>
            <a:off x="323850" y="692150"/>
            <a:ext cx="8820150" cy="725488"/>
          </a:xfrm>
        </p:spPr>
        <p:txBody>
          <a:bodyPr/>
          <a:lstStyle/>
          <a:p>
            <a:r>
              <a:rPr lang="en-GB" altLang="en-US" sz="3200"/>
              <a:t>Quiz – Fact or opinion?</a:t>
            </a:r>
          </a:p>
        </p:txBody>
      </p:sp>
      <p:sp>
        <p:nvSpPr>
          <p:cNvPr id="21507" name="Content Placeholder 2">
            <a:extLst>
              <a:ext uri="{FF2B5EF4-FFF2-40B4-BE49-F238E27FC236}">
                <a16:creationId xmlns:a16="http://schemas.microsoft.com/office/drawing/2014/main" id="{69373289-2EAA-4D74-8000-98DF57DE13CE}"/>
              </a:ext>
            </a:extLst>
          </p:cNvPr>
          <p:cNvSpPr>
            <a:spLocks noGrp="1"/>
          </p:cNvSpPr>
          <p:nvPr>
            <p:ph idx="1"/>
          </p:nvPr>
        </p:nvSpPr>
        <p:spPr>
          <a:xfrm>
            <a:off x="323850" y="1600200"/>
            <a:ext cx="8712200" cy="5257800"/>
          </a:xfrm>
          <a:solidFill>
            <a:schemeClr val="bg1"/>
          </a:solidFill>
        </p:spPr>
        <p:txBody>
          <a:bodyPr/>
          <a:lstStyle/>
          <a:p>
            <a:pPr marL="514350" indent="-514350">
              <a:buFont typeface="Calibri" panose="020F0502020204030204" pitchFamily="34" charset="0"/>
              <a:buAutoNum type="arabicPeriod"/>
            </a:pPr>
            <a:r>
              <a:rPr lang="en-US" altLang="en-US" sz="2400"/>
              <a:t>The effectiveness of a mosquito net can be increased by pretreating it with an appropriate insecticide or insect repellent.</a:t>
            </a:r>
          </a:p>
          <a:p>
            <a:pPr marL="514350" indent="-514350">
              <a:buFont typeface="Calibri" panose="020F0502020204030204" pitchFamily="34" charset="0"/>
              <a:buAutoNum type="arabicPeriod"/>
            </a:pPr>
            <a:r>
              <a:rPr lang="en-US" altLang="en-US" sz="2400"/>
              <a:t>As many virologists believe, immunity against Covid-19 will last only a year or two since that is in line with other coronaviruses that infect humans.</a:t>
            </a:r>
          </a:p>
          <a:p>
            <a:pPr marL="514350" indent="-514350">
              <a:buFont typeface="Calibri" panose="020F0502020204030204" pitchFamily="34" charset="0"/>
              <a:buAutoNum type="arabicPeriod"/>
            </a:pPr>
            <a:r>
              <a:rPr lang="en-US" altLang="en-US" sz="2400"/>
              <a:t>If it’s done within controlled studies and with access to intensive care, it’s certainly a good idea when potential Covid-19 vaccines are tested through exposing young, healthy volunteers with the virus to accelerate the vaccine development.</a:t>
            </a:r>
          </a:p>
          <a:p>
            <a:pPr marL="514350" indent="-514350">
              <a:buFont typeface="Calibri" panose="020F0502020204030204" pitchFamily="34" charset="0"/>
              <a:buAutoNum type="arabicPeriod"/>
            </a:pPr>
            <a:r>
              <a:rPr lang="en-US" altLang="en-US" sz="2400"/>
              <a:t>Even for young, healthy volunteers, there are risks when testing potential vaccines under development.</a:t>
            </a:r>
          </a:p>
          <a:p>
            <a:pPr marL="514350" indent="-514350">
              <a:buFont typeface="Calibri" panose="020F0502020204030204" pitchFamily="34" charset="0"/>
              <a:buAutoNum type="arabicPeriod"/>
            </a:pPr>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221F43B-7C02-4E8C-B022-01BC413A705F}"/>
              </a:ext>
            </a:extLst>
          </p:cNvPr>
          <p:cNvSpPr>
            <a:spLocks noGrp="1"/>
          </p:cNvSpPr>
          <p:nvPr>
            <p:ph type="title"/>
          </p:nvPr>
        </p:nvSpPr>
        <p:spPr>
          <a:xfrm>
            <a:off x="611188" y="920750"/>
            <a:ext cx="8532812" cy="725488"/>
          </a:xfrm>
        </p:spPr>
        <p:txBody>
          <a:bodyPr/>
          <a:lstStyle/>
          <a:p>
            <a:r>
              <a:rPr lang="en-GB" altLang="en-US"/>
              <a:t>Acknowledgement</a:t>
            </a:r>
          </a:p>
        </p:txBody>
      </p:sp>
      <p:sp>
        <p:nvSpPr>
          <p:cNvPr id="36867" name="Content Placeholder 2">
            <a:extLst>
              <a:ext uri="{FF2B5EF4-FFF2-40B4-BE49-F238E27FC236}">
                <a16:creationId xmlns:a16="http://schemas.microsoft.com/office/drawing/2014/main" id="{A8065020-9507-4F5F-A514-16F04080A184}"/>
              </a:ext>
            </a:extLst>
          </p:cNvPr>
          <p:cNvSpPr>
            <a:spLocks noGrp="1"/>
          </p:cNvSpPr>
          <p:nvPr>
            <p:ph idx="1"/>
          </p:nvPr>
        </p:nvSpPr>
        <p:spPr>
          <a:xfrm>
            <a:off x="595313" y="1706563"/>
            <a:ext cx="7632700" cy="1370012"/>
          </a:xfrm>
        </p:spPr>
        <p:txBody>
          <a:bodyPr/>
          <a:lstStyle/>
          <a:p>
            <a:pPr marL="0" indent="0">
              <a:buFont typeface="Arial" panose="020B0604020202020204" pitchFamily="34" charset="0"/>
              <a:buNone/>
            </a:pPr>
            <a:r>
              <a:rPr lang="en-US" altLang="en-US"/>
              <a:t>These slides are based on </a:t>
            </a:r>
            <a:r>
              <a:rPr lang="en-US" altLang="en-US">
                <a:hlinkClick r:id="rId2"/>
              </a:rPr>
              <a:t>INASP</a:t>
            </a:r>
            <a:r>
              <a:rPr lang="en-US" altLang="en-US"/>
              <a:t>’s critical thinking online course ‘Questioning as we learn – an introduction to critical thinking’</a:t>
            </a:r>
            <a:endParaRPr lang="en-GB" altLang="en-US"/>
          </a:p>
        </p:txBody>
      </p:sp>
      <p:pic>
        <p:nvPicPr>
          <p:cNvPr id="36868" name="Picture 1">
            <a:extLst>
              <a:ext uri="{FF2B5EF4-FFF2-40B4-BE49-F238E27FC236}">
                <a16:creationId xmlns:a16="http://schemas.microsoft.com/office/drawing/2014/main" id="{36AB837B-9CD1-4673-B9FD-CF0EEE5C9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3786188"/>
            <a:ext cx="143351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Placeholder 7">
            <a:extLst>
              <a:ext uri="{FF2B5EF4-FFF2-40B4-BE49-F238E27FC236}">
                <a16:creationId xmlns:a16="http://schemas.microsoft.com/office/drawing/2014/main" id="{8ABEA7F0-4C04-4FF9-AEB7-0876D472EF83}"/>
              </a:ext>
            </a:extLst>
          </p:cNvPr>
          <p:cNvSpPr txBox="1">
            <a:spLocks/>
          </p:cNvSpPr>
          <p:nvPr/>
        </p:nvSpPr>
        <p:spPr bwMode="auto">
          <a:xfrm>
            <a:off x="323850" y="4487863"/>
            <a:ext cx="77724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buFont typeface="Arial" panose="020B0604020202020204" pitchFamily="34" charset="0"/>
              <a:buChar char="•"/>
              <a:defRPr sz="2800">
                <a:solidFill>
                  <a:srgbClr val="215968"/>
                </a:solidFill>
                <a:latin typeface="Calibri" panose="020F0502020204030204" pitchFamily="34" charset="0"/>
              </a:defRPr>
            </a:lvl1pPr>
            <a:lvl2pPr marL="498475" indent="-279400" defTabSz="912813">
              <a:buFont typeface="Courier New" panose="02070309020205020404" pitchFamily="49" charset="0"/>
              <a:buChar char="o"/>
              <a:defRPr sz="2400">
                <a:solidFill>
                  <a:srgbClr val="215968"/>
                </a:solidFill>
                <a:latin typeface="Calibri" panose="020F0502020204030204" pitchFamily="34" charset="0"/>
              </a:defRPr>
            </a:lvl2pPr>
            <a:lvl3pPr marL="717550" indent="-204788" defTabSz="912813">
              <a:buFont typeface="Wingdings" panose="05000000000000000000" pitchFamily="2" charset="2"/>
              <a:buChar char="§"/>
              <a:defRPr sz="2000">
                <a:solidFill>
                  <a:srgbClr val="215968"/>
                </a:solidFill>
                <a:latin typeface="Calibri" panose="020F0502020204030204" pitchFamily="34" charset="0"/>
              </a:defRPr>
            </a:lvl3pPr>
            <a:lvl4pPr marL="938213" indent="-242888" defTabSz="912813">
              <a:buFont typeface="Arial" panose="020B0604020202020204" pitchFamily="34" charset="0"/>
              <a:buChar char="–"/>
              <a:defRPr>
                <a:solidFill>
                  <a:srgbClr val="215968"/>
                </a:solidFill>
                <a:latin typeface="Calibri" panose="020F0502020204030204" pitchFamily="34" charset="0"/>
              </a:defRPr>
            </a:lvl4pPr>
            <a:lvl5pPr marL="1157288" indent="-242888" defTabSz="912813">
              <a:buFont typeface="Arial" panose="020B0604020202020204" pitchFamily="34" charset="0"/>
              <a:buChar char="»"/>
              <a:defRPr sz="1600">
                <a:solidFill>
                  <a:srgbClr val="215968"/>
                </a:solidFill>
                <a:latin typeface="Calibri" panose="020F0502020204030204" pitchFamily="34" charset="0"/>
              </a:defRPr>
            </a:lvl5pPr>
            <a:lvl6pPr marL="1614488" indent="-242888" defTabSz="912813" eaLnBrk="0" fontAlgn="base" hangingPunct="0">
              <a:spcBef>
                <a:spcPct val="0"/>
              </a:spcBef>
              <a:spcAft>
                <a:spcPct val="0"/>
              </a:spcAft>
              <a:buFont typeface="Arial" panose="020B0604020202020204" pitchFamily="34" charset="0"/>
              <a:buChar char="»"/>
              <a:defRPr sz="1600">
                <a:solidFill>
                  <a:srgbClr val="215968"/>
                </a:solidFill>
                <a:latin typeface="Calibri" panose="020F0502020204030204" pitchFamily="34" charset="0"/>
              </a:defRPr>
            </a:lvl6pPr>
            <a:lvl7pPr marL="2071688" indent="-242888" defTabSz="912813" eaLnBrk="0" fontAlgn="base" hangingPunct="0">
              <a:spcBef>
                <a:spcPct val="0"/>
              </a:spcBef>
              <a:spcAft>
                <a:spcPct val="0"/>
              </a:spcAft>
              <a:buFont typeface="Arial" panose="020B0604020202020204" pitchFamily="34" charset="0"/>
              <a:buChar char="»"/>
              <a:defRPr sz="1600">
                <a:solidFill>
                  <a:srgbClr val="215968"/>
                </a:solidFill>
                <a:latin typeface="Calibri" panose="020F0502020204030204" pitchFamily="34" charset="0"/>
              </a:defRPr>
            </a:lvl7pPr>
            <a:lvl8pPr marL="2528888" indent="-242888" defTabSz="912813" eaLnBrk="0" fontAlgn="base" hangingPunct="0">
              <a:spcBef>
                <a:spcPct val="0"/>
              </a:spcBef>
              <a:spcAft>
                <a:spcPct val="0"/>
              </a:spcAft>
              <a:buFont typeface="Arial" panose="020B0604020202020204" pitchFamily="34" charset="0"/>
              <a:buChar char="»"/>
              <a:defRPr sz="1600">
                <a:solidFill>
                  <a:srgbClr val="215968"/>
                </a:solidFill>
                <a:latin typeface="Calibri" panose="020F0502020204030204" pitchFamily="34" charset="0"/>
              </a:defRPr>
            </a:lvl8pPr>
            <a:lvl9pPr marL="2986088" indent="-242888" defTabSz="912813" eaLnBrk="0" fontAlgn="base" hangingPunct="0">
              <a:spcBef>
                <a:spcPct val="0"/>
              </a:spcBef>
              <a:spcAft>
                <a:spcPct val="0"/>
              </a:spcAft>
              <a:buFont typeface="Arial" panose="020B0604020202020204" pitchFamily="34" charset="0"/>
              <a:buChar char="»"/>
              <a:defRPr sz="1600">
                <a:solidFill>
                  <a:srgbClr val="215968"/>
                </a:solidFill>
                <a:latin typeface="Calibri" panose="020F0502020204030204" pitchFamily="34" charset="0"/>
              </a:defRPr>
            </a:lvl9pPr>
          </a:lstStyle>
          <a:p>
            <a:pPr algn="ctr">
              <a:buFont typeface="Arial" panose="020B0604020202020204" pitchFamily="34" charset="0"/>
              <a:buNone/>
            </a:pPr>
            <a:r>
              <a:rPr lang="en-GB" altLang="en-US"/>
              <a:t>This work is licensed under a </a:t>
            </a:r>
            <a:r>
              <a:rPr lang="en-GB" altLang="en-US">
                <a:hlinkClick r:id="rId4"/>
              </a:rPr>
              <a:t>Creative Commons Attribution ShareAlike 4.0 International licence</a:t>
            </a:r>
            <a:r>
              <a:rPr lang="en-GB" altLang="en-US"/>
              <a:t>.</a:t>
            </a:r>
          </a:p>
        </p:txBody>
      </p:sp>
    </p:spTree>
    <p:extLst>
      <p:ext uri="{BB962C8B-B14F-4D97-AF65-F5344CB8AC3E}">
        <p14:creationId xmlns:p14="http://schemas.microsoft.com/office/powerpoint/2010/main" val="284329783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8B357A3869E54799809D55AAA6D973" ma:contentTypeVersion="13" ma:contentTypeDescription="Create a new document." ma:contentTypeScope="" ma:versionID="88d1efe3808e5d58d9d04a5f54852b36">
  <xsd:schema xmlns:xsd="http://www.w3.org/2001/XMLSchema" xmlns:xs="http://www.w3.org/2001/XMLSchema" xmlns:p="http://schemas.microsoft.com/office/2006/metadata/properties" xmlns:ns2="508a7ef5-8a04-420a-acfe-2282109fd737" xmlns:ns3="9b05efd7-2e9e-457a-bcc6-d9301ea17797" targetNamespace="http://schemas.microsoft.com/office/2006/metadata/properties" ma:root="true" ma:fieldsID="3106d60efa27ce26ab160d923485203a" ns2:_="" ns3:_="">
    <xsd:import namespace="508a7ef5-8a04-420a-acfe-2282109fd737"/>
    <xsd:import namespace="9b05efd7-2e9e-457a-bcc6-d9301ea177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8a7ef5-8a04-420a-acfe-2282109fd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05efd7-2e9e-457a-bcc6-d9301ea1779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98877C-F296-4518-8A70-F40926855E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8a7ef5-8a04-420a-acfe-2282109fd737"/>
    <ds:schemaRef ds:uri="9b05efd7-2e9e-457a-bcc6-d9301ea177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82B51E-21A0-4ECA-9017-5D7F687B2A91}">
  <ds:schemaRefs>
    <ds:schemaRef ds:uri="http://schemas.microsoft.com/sharepoint/v3/contenttype/forms"/>
  </ds:schemaRefs>
</ds:datastoreItem>
</file>

<file path=customXml/itemProps3.xml><?xml version="1.0" encoding="utf-8"?>
<ds:datastoreItem xmlns:ds="http://schemas.openxmlformats.org/officeDocument/2006/customXml" ds:itemID="{10B090A8-8FC0-4798-BD1D-8D5CA43F8D48}">
  <ds:schemaRefs>
    <ds:schemaRef ds:uri="http://purl.org/dc/elements/1.1/"/>
    <ds:schemaRef ds:uri="http://schemas.microsoft.com/office/2006/metadata/properties"/>
    <ds:schemaRef ds:uri="508a7ef5-8a04-420a-acfe-2282109fd73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b05efd7-2e9e-457a-bcc6-d9301ea1779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10474</TotalTime>
  <Words>895</Words>
  <Application>Microsoft Office PowerPoint</Application>
  <PresentationFormat>On-screen Show (4:3)</PresentationFormat>
  <Paragraphs>52</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Wingdings</vt:lpstr>
      <vt:lpstr>2_Office Theme</vt:lpstr>
      <vt:lpstr>Critical thinking lecture  Facts &amp; opinions</vt:lpstr>
      <vt:lpstr>Critical thinking – Facts &amp; opinions</vt:lpstr>
      <vt:lpstr>Facts and opinions</vt:lpstr>
      <vt:lpstr>How to distinguish facts and opinions</vt:lpstr>
      <vt:lpstr>Fact or opinion?</vt:lpstr>
      <vt:lpstr>Quiz – Fact or opinion?</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Carden</dc:creator>
  <cp:lastModifiedBy>Veronika Schaeffler</cp:lastModifiedBy>
  <cp:revision>274</cp:revision>
  <cp:lastPrinted>2018-09-26T18:29:47Z</cp:lastPrinted>
  <dcterms:created xsi:type="dcterms:W3CDTF">2016-07-26T14:47:58Z</dcterms:created>
  <dcterms:modified xsi:type="dcterms:W3CDTF">2021-09-30T10:02:51Z</dcterms:modified>
</cp:coreProperties>
</file>