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530" r:id="rId3"/>
    <p:sldId id="533" r:id="rId4"/>
    <p:sldId id="539" r:id="rId5"/>
    <p:sldId id="538" r:id="rId6"/>
    <p:sldId id="540" r:id="rId7"/>
    <p:sldId id="535" r:id="rId8"/>
    <p:sldId id="536" r:id="rId9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Neill, Dara" initials="OD" lastIdx="1" clrIdx="0">
    <p:extLst>
      <p:ext uri="{19B8F6BF-5375-455C-9EA6-DF929625EA0E}">
        <p15:presenceInfo xmlns:p15="http://schemas.microsoft.com/office/powerpoint/2012/main" userId="O'Neill, Dara" providerId="None"/>
      </p:ext>
    </p:extLst>
  </p:cmAuthor>
  <p:cmAuthor id="2" name="Rebecca Hardy" initials="RH" lastIdx="8" clrIdx="1">
    <p:extLst>
      <p:ext uri="{19B8F6BF-5375-455C-9EA6-DF929625EA0E}">
        <p15:presenceInfo xmlns:p15="http://schemas.microsoft.com/office/powerpoint/2012/main" userId="Rebecca Hardy" providerId="None"/>
      </p:ext>
    </p:extLst>
  </p:cmAuthor>
  <p:cmAuthor id="3" name="Jon Johnson" initials="JJ" lastIdx="7" clrIdx="2">
    <p:extLst>
      <p:ext uri="{19B8F6BF-5375-455C-9EA6-DF929625EA0E}">
        <p15:presenceInfo xmlns:p15="http://schemas.microsoft.com/office/powerpoint/2012/main" userId="S-1-5-21-2902265621-1063028621-2381561480-213660" providerId="AD"/>
      </p:ext>
    </p:extLst>
  </p:cmAuthor>
  <p:cmAuthor id="4" name="Hayley Mills" initials="HM" lastIdx="5" clrIdx="3">
    <p:extLst>
      <p:ext uri="{19B8F6BF-5375-455C-9EA6-DF929625EA0E}">
        <p15:presenceInfo xmlns:p15="http://schemas.microsoft.com/office/powerpoint/2012/main" userId="Hayley Mill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67272"/>
    <a:srgbClr val="65A0A3"/>
    <a:srgbClr val="F0FAF2"/>
    <a:srgbClr val="EFFAFF"/>
    <a:srgbClr val="FEF7EC"/>
    <a:srgbClr val="EDF9EF"/>
    <a:srgbClr val="F6FCF7"/>
    <a:srgbClr val="F8F3FB"/>
    <a:srgbClr val="FF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43" autoAdjust="0"/>
    <p:restoredTop sz="68413" autoAdjust="0"/>
  </p:normalViewPr>
  <p:slideViewPr>
    <p:cSldViewPr snapToGrid="0">
      <p:cViewPr varScale="1">
        <p:scale>
          <a:sx n="76" d="100"/>
          <a:sy n="76" d="100"/>
        </p:scale>
        <p:origin x="1734" y="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93CD4-8A1B-4F2D-82A5-0AA30EFB68F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7B50-C406-4162-B83A-14E1D362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98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FB493-2AA0-43BD-88D2-40EE250B780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EF53C-3DDB-4E8C-8741-5F144481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1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62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87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71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60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3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A40-69E4-483A-AD55-D51397628374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F313-AC02-4C3E-8DA4-BB24950D8BE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8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2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0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9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0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A82830-EA75-4F2A-B397-5E2B6D29C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960" y="365332"/>
            <a:ext cx="11536081" cy="6127336"/>
          </a:xfrm>
        </p:spPr>
        <p:txBody>
          <a:bodyPr/>
          <a:lstStyle/>
          <a:p>
            <a:endParaRPr lang="en-GB"/>
          </a:p>
        </p:txBody>
      </p:sp>
      <p:pic>
        <p:nvPicPr>
          <p:cNvPr id="3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1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4">
            <a:hlinkClick r:id="rId2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5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317" y="1698356"/>
            <a:ext cx="11761365" cy="1551876"/>
          </a:xfrm>
        </p:spPr>
        <p:txBody>
          <a:bodyPr anchor="ctr">
            <a:normAutofit/>
          </a:bodyPr>
          <a:lstStyle/>
          <a:p>
            <a:r>
              <a:rPr lang="en-GB" sz="4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Metadata Management </a:t>
            </a:r>
            <a:br>
              <a:rPr lang="en-GB" sz="4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</a:br>
            <a:r>
              <a:rPr lang="en-GB" sz="4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V</a:t>
            </a:r>
            <a:r>
              <a:rPr lang="en-GB" sz="3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ariables and </a:t>
            </a:r>
            <a:r>
              <a:rPr lang="en-GB" sz="4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Datasets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3999" y="3383093"/>
            <a:ext cx="9144000" cy="1378225"/>
          </a:xfrm>
        </p:spPr>
        <p:txBody>
          <a:bodyPr>
            <a:noAutofit/>
          </a:bodyPr>
          <a:lstStyle/>
          <a:p>
            <a:r>
              <a:rPr lang="en-GB" dirty="0" smtClean="0"/>
              <a:t>Jon </a:t>
            </a:r>
            <a:r>
              <a:rPr lang="en-GB" smtClean="0"/>
              <a:t>Johnson </a:t>
            </a:r>
          </a:p>
          <a:p>
            <a:r>
              <a:rPr lang="en-GB" smtClean="0"/>
              <a:t>12 </a:t>
            </a:r>
            <a:r>
              <a:rPr lang="en-GB" dirty="0" smtClean="0"/>
              <a:t>September 2019</a:t>
            </a: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CLOSER, UCL </a:t>
            </a:r>
            <a:r>
              <a:rPr lang="en-GB" dirty="0">
                <a:latin typeface="Calibri" panose="020F0502020204030204" pitchFamily="34" charset="0"/>
              </a:rPr>
              <a:t>Institute of Education</a:t>
            </a: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02" y="5934456"/>
            <a:ext cx="1676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19" y="5821743"/>
            <a:ext cx="10223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4" b="9690"/>
          <a:stretch/>
        </p:blipFill>
        <p:spPr>
          <a:xfrm>
            <a:off x="4892993" y="78431"/>
            <a:ext cx="2406015" cy="1322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4866" t="6551"/>
          <a:stretch/>
        </p:blipFill>
        <p:spPr>
          <a:xfrm>
            <a:off x="5218627" y="5934456"/>
            <a:ext cx="1754746" cy="71801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320049" y="770643"/>
            <a:ext cx="432048" cy="432048"/>
          </a:xfrm>
          <a:prstGeom prst="ellipse">
            <a:avLst/>
          </a:prstGeom>
          <a:solidFill>
            <a:srgbClr val="38B449">
              <a:alpha val="5490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29978" y="1687941"/>
            <a:ext cx="432048" cy="432048"/>
          </a:xfrm>
          <a:prstGeom prst="ellipse">
            <a:avLst/>
          </a:prstGeom>
          <a:solidFill>
            <a:srgbClr val="FBAF3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1116577" y="5290410"/>
            <a:ext cx="241947" cy="241947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545976" y="4666678"/>
            <a:ext cx="432048" cy="432048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191781" y="1317281"/>
            <a:ext cx="176400" cy="176400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1182124" y="3549062"/>
            <a:ext cx="176400" cy="176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11310740" y="1267400"/>
            <a:ext cx="432048" cy="432048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11614172" y="2421616"/>
            <a:ext cx="176400" cy="176400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1895164" y="1565799"/>
            <a:ext cx="176400" cy="176400"/>
          </a:xfrm>
          <a:prstGeom prst="ellipse">
            <a:avLst/>
          </a:prstGeom>
          <a:solidFill>
            <a:srgbClr val="F573BF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59945" y="3367880"/>
            <a:ext cx="284400" cy="284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9467205" y="5043663"/>
            <a:ext cx="176400" cy="176400"/>
          </a:xfrm>
          <a:prstGeom prst="ellipse">
            <a:avLst/>
          </a:prstGeom>
          <a:solidFill>
            <a:srgbClr val="38B449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10040903" y="914456"/>
            <a:ext cx="432048" cy="432048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0183631" y="5131863"/>
            <a:ext cx="432048" cy="432048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11358524" y="4129574"/>
            <a:ext cx="432048" cy="432048"/>
          </a:xfrm>
          <a:prstGeom prst="ellipse">
            <a:avLst/>
          </a:prstGeom>
          <a:solidFill>
            <a:srgbClr val="FBAF3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1983364" y="4626331"/>
            <a:ext cx="432048" cy="432048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2847519" y="5438611"/>
            <a:ext cx="176400" cy="176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66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1"/>
          <p:cNvSpPr txBox="1">
            <a:spLocks/>
          </p:cNvSpPr>
          <p:nvPr/>
        </p:nvSpPr>
        <p:spPr>
          <a:xfrm>
            <a:off x="816275" y="6161482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Wendy Thomas - 2016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variable</a:t>
            </a:r>
          </a:p>
          <a:p>
            <a:r>
              <a:rPr lang="en-GB" dirty="0" smtClean="0"/>
              <a:t>Variable organisation</a:t>
            </a:r>
          </a:p>
          <a:p>
            <a:r>
              <a:rPr lang="en-GB" dirty="0" smtClean="0"/>
              <a:t>Datasets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03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"/>
          <p:cNvSpPr txBox="1">
            <a:spLocks/>
          </p:cNvSpPr>
          <p:nvPr/>
        </p:nvSpPr>
        <p:spPr>
          <a:xfrm>
            <a:off x="8267700" y="6422740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Variable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37106"/>
            <a:ext cx="9412013" cy="4239217"/>
          </a:xfrm>
        </p:spPr>
      </p:pic>
    </p:spTree>
    <p:extLst>
      <p:ext uri="{BB962C8B-B14F-4D97-AF65-F5344CB8AC3E}">
        <p14:creationId xmlns:p14="http://schemas.microsoft.com/office/powerpoint/2010/main" val="2635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"/>
          <p:cNvSpPr txBox="1">
            <a:spLocks/>
          </p:cNvSpPr>
          <p:nvPr/>
        </p:nvSpPr>
        <p:spPr>
          <a:xfrm>
            <a:off x="8267700" y="6422740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Relationships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940416"/>
            <a:ext cx="5439273" cy="3863484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553200" y="1825625"/>
            <a:ext cx="4800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Variables share </a:t>
            </a:r>
            <a:r>
              <a:rPr lang="en-GB" b="1" dirty="0" smtClean="0"/>
              <a:t>representation structures </a:t>
            </a:r>
            <a:r>
              <a:rPr lang="en-GB" dirty="0" smtClean="0"/>
              <a:t>with questions, e.g. code, numeric, strings, scales (not the same response domains) </a:t>
            </a:r>
          </a:p>
          <a:p>
            <a:r>
              <a:rPr lang="en-GB" dirty="0" smtClean="0"/>
              <a:t>It inherits the concept and universe through the variable cascade. If the variable is ‘created’ from a question or measure – these will be identical.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72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1992931"/>
            <a:ext cx="2301027" cy="800662"/>
          </a:xfrm>
          <a:prstGeom prst="rect">
            <a:avLst/>
          </a:prstGeom>
          <a:solidFill>
            <a:schemeClr val="accent1">
              <a:alpha val="40000"/>
            </a:schemeClr>
          </a:soli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tx1"/>
                </a:solidFill>
              </a:rPr>
              <a:t>Physical Product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Physical Structure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Record Layout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4033810"/>
            <a:ext cx="2301027" cy="1266826"/>
          </a:xfrm>
          <a:prstGeom prst="rect">
            <a:avLst/>
          </a:prstGeom>
          <a:solidFill>
            <a:schemeClr val="accent1">
              <a:alpha val="40000"/>
            </a:schemeClr>
          </a:soli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tx1"/>
                </a:solidFill>
              </a:rPr>
              <a:t>Physical Instance</a:t>
            </a:r>
          </a:p>
          <a:p>
            <a:r>
              <a:rPr lang="en-US" sz="1350" b="1" dirty="0">
                <a:solidFill>
                  <a:schemeClr val="tx1"/>
                </a:solidFill>
              </a:rPr>
              <a:t>Citation</a:t>
            </a:r>
          </a:p>
          <a:p>
            <a:r>
              <a:rPr lang="en-US" sz="1350" b="1" dirty="0">
                <a:solidFill>
                  <a:schemeClr val="tx1"/>
                </a:solidFill>
              </a:rPr>
              <a:t>Coverage</a:t>
            </a:r>
          </a:p>
          <a:p>
            <a:r>
              <a:rPr lang="en-US" sz="1350" b="1" dirty="0">
                <a:solidFill>
                  <a:schemeClr val="tx1"/>
                </a:solidFill>
              </a:rPr>
              <a:t>Data file identification</a:t>
            </a:r>
          </a:p>
          <a:p>
            <a:r>
              <a:rPr lang="en-US" sz="1350" b="1" dirty="0">
                <a:solidFill>
                  <a:schemeClr val="tx1"/>
                </a:solidFill>
              </a:rPr>
              <a:t>Quality Statement</a:t>
            </a:r>
          </a:p>
          <a:p>
            <a:r>
              <a:rPr lang="en-US" sz="1350" b="1" dirty="0">
                <a:solidFill>
                  <a:schemeClr val="tx1"/>
                </a:solidFill>
              </a:rPr>
              <a:t>Statistical Summary</a:t>
            </a:r>
          </a:p>
        </p:txBody>
      </p:sp>
      <p:cxnSp>
        <p:nvCxnSpPr>
          <p:cNvPr id="13" name="Straight Connector 12"/>
          <p:cNvCxnSpPr>
            <a:stCxn id="11" idx="3"/>
          </p:cNvCxnSpPr>
          <p:nvPr/>
        </p:nvCxnSpPr>
        <p:spPr>
          <a:xfrm flipV="1">
            <a:off x="3139227" y="4652935"/>
            <a:ext cx="2423560" cy="14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562787" y="4033810"/>
            <a:ext cx="0" cy="6000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</p:cNvCxnSpPr>
          <p:nvPr/>
        </p:nvCxnSpPr>
        <p:spPr>
          <a:xfrm>
            <a:off x="3139227" y="2393262"/>
            <a:ext cx="1089281" cy="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1" idx="0"/>
          </p:cNvCxnSpPr>
          <p:nvPr/>
        </p:nvCxnSpPr>
        <p:spPr>
          <a:xfrm>
            <a:off x="1988714" y="2793593"/>
            <a:ext cx="0" cy="12402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"/>
          <p:cNvSpPr txBox="1">
            <a:spLocks/>
          </p:cNvSpPr>
          <p:nvPr/>
        </p:nvSpPr>
        <p:spPr>
          <a:xfrm>
            <a:off x="8267700" y="6422740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78352" y="1992931"/>
            <a:ext cx="1999871" cy="30730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b="1" dirty="0" smtClean="0">
              <a:solidFill>
                <a:schemeClr val="tx1"/>
              </a:solidFill>
            </a:endParaRPr>
          </a:p>
          <a:p>
            <a:endParaRPr lang="en-US" sz="1350" b="1" dirty="0">
              <a:solidFill>
                <a:schemeClr val="tx1"/>
              </a:solidFill>
            </a:endParaRPr>
          </a:p>
          <a:p>
            <a:r>
              <a:rPr lang="en-US" sz="1350" b="1" dirty="0" smtClean="0">
                <a:solidFill>
                  <a:schemeClr val="tx1"/>
                </a:solidFill>
              </a:rPr>
              <a:t>Variables</a:t>
            </a:r>
            <a:endParaRPr lang="en-US" sz="1350" b="1" dirty="0">
              <a:solidFill>
                <a:schemeClr val="tx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Source(s)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Universe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Analysis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Source </a:t>
            </a:r>
            <a:r>
              <a:rPr lang="en-US" sz="1350" b="1" dirty="0">
                <a:solidFill>
                  <a:schemeClr val="tx1"/>
                </a:solidFill>
              </a:rPr>
              <a:t>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Concept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Embargo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Measurement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Representation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Sentinel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Substantive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Weighting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Processing Instruction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652000" y="3266462"/>
            <a:ext cx="102635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organisation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228508" y="1976116"/>
            <a:ext cx="2423492" cy="2038646"/>
          </a:xfrm>
          <a:prstGeom prst="rect">
            <a:avLst/>
          </a:prstGeom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350" b="1" dirty="0" smtClean="0"/>
          </a:p>
          <a:p>
            <a:r>
              <a:rPr lang="en-US" sz="1350" b="1" dirty="0" smtClean="0"/>
              <a:t>Logical </a:t>
            </a:r>
            <a:r>
              <a:rPr lang="en-US" sz="1350" b="1" dirty="0"/>
              <a:t>Product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Data Relationship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/>
              <a:t>Categories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/>
              <a:t>Code Lists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/>
              <a:t>Variables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/>
              <a:t>Managed Representations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/>
              <a:t>Represented </a:t>
            </a:r>
            <a:r>
              <a:rPr lang="en-US" sz="1350" dirty="0"/>
              <a:t>Variables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err="1" smtClean="0"/>
              <a:t>NCubes</a:t>
            </a:r>
            <a:r>
              <a:rPr lang="en-US" sz="1350" dirty="0" smtClean="0"/>
              <a:t> </a:t>
            </a:r>
            <a:r>
              <a:rPr lang="en-US" sz="1350" dirty="0"/>
              <a:t>(</a:t>
            </a:r>
            <a:r>
              <a:rPr lang="en-US" sz="1350" dirty="0" smtClean="0"/>
              <a:t>dimensional </a:t>
            </a:r>
            <a:r>
              <a:rPr lang="en-US" sz="1350" dirty="0"/>
              <a:t>data</a:t>
            </a:r>
            <a:r>
              <a:rPr lang="en-US" sz="1350" dirty="0" smtClean="0"/>
              <a:t>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4971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1992931"/>
            <a:ext cx="2301027" cy="800662"/>
          </a:xfrm>
          <a:prstGeom prst="rect">
            <a:avLst/>
          </a:prstGeom>
          <a:solidFill>
            <a:schemeClr val="accent1"/>
          </a:soli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bg2"/>
                </a:solidFill>
              </a:rPr>
              <a:t>Physical Product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bg2"/>
                </a:solidFill>
              </a:rPr>
              <a:t>Physical Structure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bg2"/>
                </a:solidFill>
              </a:rPr>
              <a:t>Record Layout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4033810"/>
            <a:ext cx="2301027" cy="1266826"/>
          </a:xfrm>
          <a:prstGeom prst="rect">
            <a:avLst/>
          </a:prstGeom>
          <a:solidFill>
            <a:schemeClr val="accent1"/>
          </a:soli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>
                <a:solidFill>
                  <a:schemeClr val="bg2"/>
                </a:solidFill>
              </a:rPr>
              <a:t>Physical Instance</a:t>
            </a:r>
          </a:p>
          <a:p>
            <a:r>
              <a:rPr lang="en-US" sz="1350" b="1" dirty="0">
                <a:solidFill>
                  <a:schemeClr val="bg2"/>
                </a:solidFill>
              </a:rPr>
              <a:t>Citation</a:t>
            </a:r>
          </a:p>
          <a:p>
            <a:r>
              <a:rPr lang="en-US" sz="1350" b="1" dirty="0">
                <a:solidFill>
                  <a:schemeClr val="bg2"/>
                </a:solidFill>
              </a:rPr>
              <a:t>Coverage</a:t>
            </a:r>
          </a:p>
          <a:p>
            <a:r>
              <a:rPr lang="en-US" sz="1350" b="1" dirty="0">
                <a:solidFill>
                  <a:schemeClr val="bg2"/>
                </a:solidFill>
              </a:rPr>
              <a:t>Data file identification</a:t>
            </a:r>
          </a:p>
          <a:p>
            <a:r>
              <a:rPr lang="en-US" sz="1350" b="1" dirty="0">
                <a:solidFill>
                  <a:schemeClr val="bg2"/>
                </a:solidFill>
              </a:rPr>
              <a:t>Quality Statement</a:t>
            </a:r>
          </a:p>
          <a:p>
            <a:r>
              <a:rPr lang="en-US" sz="1350" b="1" dirty="0">
                <a:solidFill>
                  <a:schemeClr val="bg2"/>
                </a:solidFill>
              </a:rPr>
              <a:t>Statistical Summary</a:t>
            </a:r>
          </a:p>
        </p:txBody>
      </p:sp>
      <p:cxnSp>
        <p:nvCxnSpPr>
          <p:cNvPr id="13" name="Straight Connector 12"/>
          <p:cNvCxnSpPr>
            <a:stCxn id="11" idx="3"/>
          </p:cNvCxnSpPr>
          <p:nvPr/>
        </p:nvCxnSpPr>
        <p:spPr>
          <a:xfrm flipV="1">
            <a:off x="3139227" y="4652935"/>
            <a:ext cx="2423560" cy="142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562787" y="4033810"/>
            <a:ext cx="0" cy="6000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</p:cNvCxnSpPr>
          <p:nvPr/>
        </p:nvCxnSpPr>
        <p:spPr>
          <a:xfrm>
            <a:off x="3139227" y="2393262"/>
            <a:ext cx="1089281" cy="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1" idx="0"/>
          </p:cNvCxnSpPr>
          <p:nvPr/>
        </p:nvCxnSpPr>
        <p:spPr>
          <a:xfrm>
            <a:off x="1988714" y="2793593"/>
            <a:ext cx="0" cy="12402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"/>
          <p:cNvSpPr txBox="1">
            <a:spLocks/>
          </p:cNvSpPr>
          <p:nvPr/>
        </p:nvSpPr>
        <p:spPr>
          <a:xfrm>
            <a:off x="8267700" y="6422740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78352" y="1992931"/>
            <a:ext cx="1999871" cy="307300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b="1" dirty="0" smtClean="0">
              <a:solidFill>
                <a:schemeClr val="tx1"/>
              </a:solidFill>
            </a:endParaRPr>
          </a:p>
          <a:p>
            <a:endParaRPr lang="en-US" sz="1350" b="1" dirty="0">
              <a:solidFill>
                <a:schemeClr val="tx1"/>
              </a:solidFill>
            </a:endParaRPr>
          </a:p>
          <a:p>
            <a:r>
              <a:rPr lang="en-US" sz="1350" b="1" dirty="0" smtClean="0">
                <a:solidFill>
                  <a:schemeClr val="tx1"/>
                </a:solidFill>
              </a:rPr>
              <a:t>Variables</a:t>
            </a:r>
            <a:endParaRPr lang="en-US" sz="1350" b="1" dirty="0">
              <a:solidFill>
                <a:schemeClr val="tx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Source(s)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Universe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Analysis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Source </a:t>
            </a:r>
            <a:r>
              <a:rPr lang="en-US" sz="1350" b="1" dirty="0">
                <a:solidFill>
                  <a:schemeClr val="tx1"/>
                </a:solidFill>
              </a:rPr>
              <a:t>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Concept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Embargo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Measurement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Representation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Sentinel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Substantive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Weighting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Processing Instruction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652000" y="3266462"/>
            <a:ext cx="102635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itself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228508" y="1976116"/>
            <a:ext cx="2423492" cy="2038646"/>
          </a:xfrm>
          <a:prstGeom prst="rect">
            <a:avLst/>
          </a:prstGeom>
          <a:solidFill>
            <a:schemeClr val="accent1">
              <a:alpha val="40000"/>
            </a:schemeClr>
          </a:soli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350" b="1" dirty="0" smtClean="0">
              <a:solidFill>
                <a:schemeClr val="tx1"/>
              </a:solidFill>
            </a:endParaRPr>
          </a:p>
          <a:p>
            <a:r>
              <a:rPr lang="en-US" sz="1350" b="1" dirty="0" smtClean="0">
                <a:solidFill>
                  <a:schemeClr val="tx1"/>
                </a:solidFill>
              </a:rPr>
              <a:t>Logical </a:t>
            </a:r>
            <a:r>
              <a:rPr lang="en-US" sz="1350" b="1" dirty="0">
                <a:solidFill>
                  <a:schemeClr val="tx1"/>
                </a:solidFill>
              </a:rPr>
              <a:t>Product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Data Relationship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schemeClr val="tx1"/>
                </a:solidFill>
              </a:rPr>
              <a:t>Categories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schemeClr val="tx1"/>
                </a:solidFill>
              </a:rPr>
              <a:t>Code Lists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schemeClr val="tx1"/>
                </a:solidFill>
              </a:rPr>
              <a:t>Variables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schemeClr val="tx1"/>
                </a:solidFill>
              </a:rPr>
              <a:t>Managed Representations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>
                <a:solidFill>
                  <a:schemeClr val="tx1"/>
                </a:solidFill>
              </a:rPr>
              <a:t>Represented </a:t>
            </a:r>
            <a:r>
              <a:rPr lang="en-US" sz="1350" dirty="0">
                <a:solidFill>
                  <a:schemeClr val="tx1"/>
                </a:solidFill>
              </a:rPr>
              <a:t>Variables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err="1" smtClean="0">
                <a:solidFill>
                  <a:schemeClr val="tx1"/>
                </a:solidFill>
              </a:rPr>
              <a:t>NCubes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dirty="0">
                <a:solidFill>
                  <a:schemeClr val="tx1"/>
                </a:solidFill>
              </a:rPr>
              <a:t>(</a:t>
            </a:r>
            <a:r>
              <a:rPr lang="en-US" sz="1350" dirty="0" smtClean="0">
                <a:solidFill>
                  <a:schemeClr val="tx1"/>
                </a:solidFill>
              </a:rPr>
              <a:t>dimensional </a:t>
            </a:r>
            <a:r>
              <a:rPr lang="en-US" sz="1350" dirty="0">
                <a:solidFill>
                  <a:schemeClr val="tx1"/>
                </a:solidFill>
              </a:rPr>
              <a:t>data</a:t>
            </a:r>
            <a:r>
              <a:rPr lang="en-US" sz="1350" dirty="0" smtClean="0">
                <a:solidFill>
                  <a:schemeClr val="tx1"/>
                </a:solidFill>
              </a:rPr>
              <a:t>)</a:t>
            </a:r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8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1"/>
          <p:cNvSpPr txBox="1">
            <a:spLocks/>
          </p:cNvSpPr>
          <p:nvPr/>
        </p:nvSpPr>
        <p:spPr>
          <a:xfrm>
            <a:off x="7928275" y="6415482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/>
              <a:t>Wendy Thomas IPUMS (2015)</a:t>
            </a:r>
            <a:endParaRPr lang="en-US" sz="1800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so complex?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914400" y="1690690"/>
            <a:ext cx="10515600" cy="44707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Historically, data has been organized and formatted in many different ways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With </a:t>
            </a:r>
            <a:r>
              <a:rPr lang="en-US" dirty="0"/>
              <a:t>multiple formats of the same data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Large numbers of files with identical structures/record layouts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This implies a lot of potential reuse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DDI provides a single, flexible way for describing a large variety of complex data </a:t>
            </a:r>
            <a:r>
              <a:rPr lang="en-US" sz="2400" dirty="0" smtClean="0"/>
              <a:t>files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Typically, these constructs are created by automated tools from existing proprietary formats (SAS, SPSS, etc.)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You do not need to master this complexity in many cases</a:t>
            </a:r>
          </a:p>
        </p:txBody>
      </p:sp>
    </p:spTree>
    <p:extLst>
      <p:ext uri="{BB962C8B-B14F-4D97-AF65-F5344CB8AC3E}">
        <p14:creationId xmlns:p14="http://schemas.microsoft.com/office/powerpoint/2010/main" val="6053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Flexible reorganisation of data that is format agnostic</a:t>
            </a:r>
          </a:p>
          <a:p>
            <a:r>
              <a:rPr lang="en-GB" sz="2400" dirty="0" smtClean="0"/>
              <a:t>Standardised machine actionable metadata that is software  independent</a:t>
            </a:r>
          </a:p>
          <a:p>
            <a:r>
              <a:rPr lang="en-GB" sz="2400" dirty="0" smtClean="0"/>
              <a:t>Allows you to perform automated analysis, processing and/or transformation</a:t>
            </a:r>
          </a:p>
          <a:p>
            <a:r>
              <a:rPr lang="en-GB" sz="2400" dirty="0" smtClean="0"/>
              <a:t>Attaches semantics to the data which could support ‘intelligent’ discovery and processing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9069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LOSER">
      <a:dk1>
        <a:srgbClr val="231F20"/>
      </a:dk1>
      <a:lt1>
        <a:sysClr val="window" lastClr="FFFFFF"/>
      </a:lt1>
      <a:dk2>
        <a:srgbClr val="838384"/>
      </a:dk2>
      <a:lt2>
        <a:srgbClr val="EEECE1"/>
      </a:lt2>
      <a:accent1>
        <a:srgbClr val="652C90"/>
      </a:accent1>
      <a:accent2>
        <a:srgbClr val="FBAF3F"/>
      </a:accent2>
      <a:accent3>
        <a:srgbClr val="EC008B"/>
      </a:accent3>
      <a:accent4>
        <a:srgbClr val="00ADEF"/>
      </a:accent4>
      <a:accent5>
        <a:srgbClr val="38B449"/>
      </a:accent5>
      <a:accent6>
        <a:srgbClr val="838384"/>
      </a:accent6>
      <a:hlink>
        <a:srgbClr val="3366CC"/>
      </a:hlink>
      <a:folHlink>
        <a:srgbClr val="9900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55854</TotalTime>
  <Words>355</Words>
  <Application>Microsoft Office PowerPoint</Application>
  <PresentationFormat>Widescreen</PresentationFormat>
  <Paragraphs>106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Source Sans Pro</vt:lpstr>
      <vt:lpstr>Office Theme</vt:lpstr>
      <vt:lpstr>Metadata Management  Variables and Datasets</vt:lpstr>
      <vt:lpstr>Overview</vt:lpstr>
      <vt:lpstr>What is a Variable</vt:lpstr>
      <vt:lpstr>Variable Relationships</vt:lpstr>
      <vt:lpstr>Variable organisation</vt:lpstr>
      <vt:lpstr>The data itself</vt:lpstr>
      <vt:lpstr>Why is it so complex?</vt:lpstr>
      <vt:lpstr>Benefits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Dara O'Neill</dc:creator>
  <cp:lastModifiedBy>Hayley Mills</cp:lastModifiedBy>
  <cp:revision>857</cp:revision>
  <cp:lastPrinted>2019-05-31T09:34:06Z</cp:lastPrinted>
  <dcterms:created xsi:type="dcterms:W3CDTF">2018-05-24T09:28:13Z</dcterms:created>
  <dcterms:modified xsi:type="dcterms:W3CDTF">2019-09-27T08:54:21Z</dcterms:modified>
</cp:coreProperties>
</file>