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71" r:id="rId7"/>
    <p:sldId id="272" r:id="rId8"/>
    <p:sldId id="276"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DAFF"/>
    <a:srgbClr val="4FD1FF"/>
    <a:srgbClr val="EF8FF9"/>
    <a:srgbClr val="E860F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7" autoAdjust="0"/>
    <p:restoredTop sz="94660"/>
  </p:normalViewPr>
  <p:slideViewPr>
    <p:cSldViewPr snapToGrid="0">
      <p:cViewPr varScale="1">
        <p:scale>
          <a:sx n="87" d="100"/>
          <a:sy n="87" d="100"/>
        </p:scale>
        <p:origin x="16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FD0F9-9512-4D89-AC0A-3DD51EF812E3}" type="doc">
      <dgm:prSet loTypeId="urn:diagrams.loki3.com/VaryingWidthList" loCatId="list" qsTypeId="urn:microsoft.com/office/officeart/2005/8/quickstyle/3d5" qsCatId="3D" csTypeId="urn:microsoft.com/office/officeart/2005/8/colors/colorful5" csCatId="colorful" phldr="1"/>
      <dgm:spPr/>
    </dgm:pt>
    <dgm:pt modelId="{EA5CB7A9-4A4B-4AAC-B418-FD7E1CAECDFF}">
      <dgm:prSet phldrT="[Text]"/>
      <dgm:spPr/>
      <dgm:t>
        <a:bodyPr/>
        <a:lstStyle/>
        <a:p>
          <a:r>
            <a:rPr lang="en-MY" dirty="0" smtClean="0"/>
            <a:t>Business Communication Through Sales emails</a:t>
          </a:r>
          <a:endParaRPr lang="en-MY" dirty="0"/>
        </a:p>
      </dgm:t>
    </dgm:pt>
    <dgm:pt modelId="{314244B6-397A-4625-9ECA-5453AE34FAE5}" type="parTrans" cxnId="{3042B7E9-1AE6-4F8E-A344-7C14CACDA87E}">
      <dgm:prSet/>
      <dgm:spPr/>
      <dgm:t>
        <a:bodyPr/>
        <a:lstStyle/>
        <a:p>
          <a:endParaRPr lang="en-MY"/>
        </a:p>
      </dgm:t>
    </dgm:pt>
    <dgm:pt modelId="{B99F9940-2040-429B-8F84-B6E4D1ADD494}" type="sibTrans" cxnId="{3042B7E9-1AE6-4F8E-A344-7C14CACDA87E}">
      <dgm:prSet/>
      <dgm:spPr/>
      <dgm:t>
        <a:bodyPr/>
        <a:lstStyle/>
        <a:p>
          <a:endParaRPr lang="en-MY"/>
        </a:p>
      </dgm:t>
    </dgm:pt>
    <dgm:pt modelId="{E1194728-6D36-416D-858B-71AA7F920995}">
      <dgm:prSet phldrT="[Text]"/>
      <dgm:spPr/>
      <dgm:t>
        <a:bodyPr/>
        <a:lstStyle/>
        <a:p>
          <a:r>
            <a:rPr lang="en-MY" dirty="0" smtClean="0"/>
            <a:t>Business Emails</a:t>
          </a:r>
          <a:endParaRPr lang="en-MY" dirty="0"/>
        </a:p>
      </dgm:t>
    </dgm:pt>
    <dgm:pt modelId="{EE7EF285-62E2-439F-A46F-52A45FD6EDD2}" type="parTrans" cxnId="{48A8B214-A05F-4F5A-B3A4-614A5F04D3FA}">
      <dgm:prSet/>
      <dgm:spPr/>
      <dgm:t>
        <a:bodyPr/>
        <a:lstStyle/>
        <a:p>
          <a:endParaRPr lang="en-MY"/>
        </a:p>
      </dgm:t>
    </dgm:pt>
    <dgm:pt modelId="{D28702CA-AD7E-427E-BEB5-59A1EDEBAAE1}" type="sibTrans" cxnId="{48A8B214-A05F-4F5A-B3A4-614A5F04D3FA}">
      <dgm:prSet/>
      <dgm:spPr/>
      <dgm:t>
        <a:bodyPr/>
        <a:lstStyle/>
        <a:p>
          <a:endParaRPr lang="en-MY"/>
        </a:p>
      </dgm:t>
    </dgm:pt>
    <dgm:pt modelId="{FD93A4DF-9E07-42DA-B4DA-A20D6712C792}">
      <dgm:prSet phldrT="[Text]"/>
      <dgm:spPr/>
      <dgm:t>
        <a:bodyPr/>
        <a:lstStyle/>
        <a:p>
          <a:r>
            <a:rPr lang="en-US" dirty="0" smtClean="0"/>
            <a:t>Promotional Genre</a:t>
          </a:r>
          <a:endParaRPr lang="en-MY" dirty="0"/>
        </a:p>
      </dgm:t>
    </dgm:pt>
    <dgm:pt modelId="{75A4E20A-4383-4420-A55F-4BD3EF8540D9}" type="parTrans" cxnId="{208050BD-A62A-4D69-9196-61564FBC977C}">
      <dgm:prSet/>
      <dgm:spPr/>
      <dgm:t>
        <a:bodyPr/>
        <a:lstStyle/>
        <a:p>
          <a:endParaRPr lang="en-MY"/>
        </a:p>
      </dgm:t>
    </dgm:pt>
    <dgm:pt modelId="{2D3D558F-DBA3-4652-A06E-B6241276DA74}" type="sibTrans" cxnId="{208050BD-A62A-4D69-9196-61564FBC977C}">
      <dgm:prSet/>
      <dgm:spPr/>
      <dgm:t>
        <a:bodyPr/>
        <a:lstStyle/>
        <a:p>
          <a:endParaRPr lang="en-MY"/>
        </a:p>
      </dgm:t>
    </dgm:pt>
    <dgm:pt modelId="{5E4DE089-8C95-4D18-A9C4-FF88FE7E76DB}">
      <dgm:prSet phldrT="[Text]"/>
      <dgm:spPr/>
      <dgm:t>
        <a:bodyPr/>
        <a:lstStyle/>
        <a:p>
          <a:r>
            <a:rPr lang="en-US" b="1" dirty="0" smtClean="0">
              <a:uFillTx/>
            </a:rPr>
            <a:t>Language of Advertising</a:t>
          </a:r>
          <a:endParaRPr lang="en-MY" dirty="0"/>
        </a:p>
      </dgm:t>
    </dgm:pt>
    <dgm:pt modelId="{542F5BA3-4400-4DFD-A2F9-DB68DC15CF4E}" type="parTrans" cxnId="{ED1D73DF-4FF5-405C-9A62-CCC363A3585A}">
      <dgm:prSet/>
      <dgm:spPr/>
      <dgm:t>
        <a:bodyPr/>
        <a:lstStyle/>
        <a:p>
          <a:endParaRPr lang="en-MY"/>
        </a:p>
      </dgm:t>
    </dgm:pt>
    <dgm:pt modelId="{C99C0ED1-A578-431C-A3B1-490C843F7EB1}" type="sibTrans" cxnId="{ED1D73DF-4FF5-405C-9A62-CCC363A3585A}">
      <dgm:prSet/>
      <dgm:spPr/>
      <dgm:t>
        <a:bodyPr/>
        <a:lstStyle/>
        <a:p>
          <a:endParaRPr lang="en-MY"/>
        </a:p>
      </dgm:t>
    </dgm:pt>
    <dgm:pt modelId="{631051BE-A7FD-403C-8FC8-BB810BF93271}" type="pres">
      <dgm:prSet presAssocID="{571FD0F9-9512-4D89-AC0A-3DD51EF812E3}" presName="Name0" presStyleCnt="0">
        <dgm:presLayoutVars>
          <dgm:resizeHandles/>
        </dgm:presLayoutVars>
      </dgm:prSet>
      <dgm:spPr/>
    </dgm:pt>
    <dgm:pt modelId="{CCA0A4A7-77E1-42BD-A514-40280679B2AA}" type="pres">
      <dgm:prSet presAssocID="{EA5CB7A9-4A4B-4AAC-B418-FD7E1CAECDFF}" presName="text" presStyleLbl="node1" presStyleIdx="0" presStyleCnt="4" custLinFactY="2450" custLinFactNeighborX="-2063" custLinFactNeighborY="100000">
        <dgm:presLayoutVars>
          <dgm:bulletEnabled val="1"/>
        </dgm:presLayoutVars>
      </dgm:prSet>
      <dgm:spPr/>
      <dgm:t>
        <a:bodyPr/>
        <a:lstStyle/>
        <a:p>
          <a:endParaRPr lang="en-MY"/>
        </a:p>
      </dgm:t>
    </dgm:pt>
    <dgm:pt modelId="{5BC67144-A0C9-4019-873B-B10B44D28890}" type="pres">
      <dgm:prSet presAssocID="{B99F9940-2040-429B-8F84-B6E4D1ADD494}" presName="space" presStyleCnt="0"/>
      <dgm:spPr/>
    </dgm:pt>
    <dgm:pt modelId="{9D8A2F3E-3F96-4E11-B363-EA5E2455538B}" type="pres">
      <dgm:prSet presAssocID="{E1194728-6D36-416D-858B-71AA7F920995}" presName="text" presStyleLbl="node1" presStyleIdx="1" presStyleCnt="4" custLinFactY="223071" custLinFactNeighborX="-1952" custLinFactNeighborY="300000">
        <dgm:presLayoutVars>
          <dgm:bulletEnabled val="1"/>
        </dgm:presLayoutVars>
      </dgm:prSet>
      <dgm:spPr/>
      <dgm:t>
        <a:bodyPr/>
        <a:lstStyle/>
        <a:p>
          <a:endParaRPr lang="en-MY"/>
        </a:p>
      </dgm:t>
    </dgm:pt>
    <dgm:pt modelId="{F5306D44-CEE7-41D8-9218-A1F74A406432}" type="pres">
      <dgm:prSet presAssocID="{D28702CA-AD7E-427E-BEB5-59A1EDEBAAE1}" presName="space" presStyleCnt="0"/>
      <dgm:spPr/>
    </dgm:pt>
    <dgm:pt modelId="{D8D4E379-1F13-4238-AE78-F3AB1E381459}" type="pres">
      <dgm:prSet presAssocID="{FD93A4DF-9E07-42DA-B4DA-A20D6712C792}" presName="text" presStyleLbl="node1" presStyleIdx="2" presStyleCnt="4" custLinFactY="17923" custLinFactNeighborX="-2268" custLinFactNeighborY="100000">
        <dgm:presLayoutVars>
          <dgm:bulletEnabled val="1"/>
        </dgm:presLayoutVars>
      </dgm:prSet>
      <dgm:spPr/>
      <dgm:t>
        <a:bodyPr/>
        <a:lstStyle/>
        <a:p>
          <a:endParaRPr lang="en-MY"/>
        </a:p>
      </dgm:t>
    </dgm:pt>
    <dgm:pt modelId="{C19E1CDE-86A9-4E4C-801F-B5C02356BCBE}" type="pres">
      <dgm:prSet presAssocID="{2D3D558F-DBA3-4652-A06E-B6241276DA74}" presName="space" presStyleCnt="0"/>
      <dgm:spPr/>
    </dgm:pt>
    <dgm:pt modelId="{0920CB04-84BF-412B-AF1E-835A61C89698}" type="pres">
      <dgm:prSet presAssocID="{5E4DE089-8C95-4D18-A9C4-FF88FE7E76DB}" presName="text" presStyleLbl="node1" presStyleIdx="3" presStyleCnt="4" custLinFactY="-185570" custLinFactNeighborX="-1914" custLinFactNeighborY="-200000">
        <dgm:presLayoutVars>
          <dgm:bulletEnabled val="1"/>
        </dgm:presLayoutVars>
      </dgm:prSet>
      <dgm:spPr/>
      <dgm:t>
        <a:bodyPr/>
        <a:lstStyle/>
        <a:p>
          <a:endParaRPr lang="en-MY"/>
        </a:p>
      </dgm:t>
    </dgm:pt>
  </dgm:ptLst>
  <dgm:cxnLst>
    <dgm:cxn modelId="{12872878-6D16-43A0-B5B1-6EC57029A423}" type="presOf" srcId="{5E4DE089-8C95-4D18-A9C4-FF88FE7E76DB}" destId="{0920CB04-84BF-412B-AF1E-835A61C89698}" srcOrd="0" destOrd="0" presId="urn:diagrams.loki3.com/VaryingWidthList"/>
    <dgm:cxn modelId="{208050BD-A62A-4D69-9196-61564FBC977C}" srcId="{571FD0F9-9512-4D89-AC0A-3DD51EF812E3}" destId="{FD93A4DF-9E07-42DA-B4DA-A20D6712C792}" srcOrd="2" destOrd="0" parTransId="{75A4E20A-4383-4420-A55F-4BD3EF8540D9}" sibTransId="{2D3D558F-DBA3-4652-A06E-B6241276DA74}"/>
    <dgm:cxn modelId="{ED1D73DF-4FF5-405C-9A62-CCC363A3585A}" srcId="{571FD0F9-9512-4D89-AC0A-3DD51EF812E3}" destId="{5E4DE089-8C95-4D18-A9C4-FF88FE7E76DB}" srcOrd="3" destOrd="0" parTransId="{542F5BA3-4400-4DFD-A2F9-DB68DC15CF4E}" sibTransId="{C99C0ED1-A578-431C-A3B1-490C843F7EB1}"/>
    <dgm:cxn modelId="{3042B7E9-1AE6-4F8E-A344-7C14CACDA87E}" srcId="{571FD0F9-9512-4D89-AC0A-3DD51EF812E3}" destId="{EA5CB7A9-4A4B-4AAC-B418-FD7E1CAECDFF}" srcOrd="0" destOrd="0" parTransId="{314244B6-397A-4625-9ECA-5453AE34FAE5}" sibTransId="{B99F9940-2040-429B-8F84-B6E4D1ADD494}"/>
    <dgm:cxn modelId="{48A8B214-A05F-4F5A-B3A4-614A5F04D3FA}" srcId="{571FD0F9-9512-4D89-AC0A-3DD51EF812E3}" destId="{E1194728-6D36-416D-858B-71AA7F920995}" srcOrd="1" destOrd="0" parTransId="{EE7EF285-62E2-439F-A46F-52A45FD6EDD2}" sibTransId="{D28702CA-AD7E-427E-BEB5-59A1EDEBAAE1}"/>
    <dgm:cxn modelId="{077358FE-1419-4F29-96B4-63698B3AA765}" type="presOf" srcId="{E1194728-6D36-416D-858B-71AA7F920995}" destId="{9D8A2F3E-3F96-4E11-B363-EA5E2455538B}" srcOrd="0" destOrd="0" presId="urn:diagrams.loki3.com/VaryingWidthList"/>
    <dgm:cxn modelId="{F5C45DA4-F59F-4990-B6E9-D6492DD2C385}" type="presOf" srcId="{FD93A4DF-9E07-42DA-B4DA-A20D6712C792}" destId="{D8D4E379-1F13-4238-AE78-F3AB1E381459}" srcOrd="0" destOrd="0" presId="urn:diagrams.loki3.com/VaryingWidthList"/>
    <dgm:cxn modelId="{A9236392-9777-4234-B487-00BF20158527}" type="presOf" srcId="{571FD0F9-9512-4D89-AC0A-3DD51EF812E3}" destId="{631051BE-A7FD-403C-8FC8-BB810BF93271}" srcOrd="0" destOrd="0" presId="urn:diagrams.loki3.com/VaryingWidthList"/>
    <dgm:cxn modelId="{9C7FC25F-BE4B-47C2-A0D9-53A9872651B6}" type="presOf" srcId="{EA5CB7A9-4A4B-4AAC-B418-FD7E1CAECDFF}" destId="{CCA0A4A7-77E1-42BD-A514-40280679B2AA}" srcOrd="0" destOrd="0" presId="urn:diagrams.loki3.com/VaryingWidthList"/>
    <dgm:cxn modelId="{85B8DE7F-927D-49CA-A1F8-CAC19CE36EE6}" type="presParOf" srcId="{631051BE-A7FD-403C-8FC8-BB810BF93271}" destId="{CCA0A4A7-77E1-42BD-A514-40280679B2AA}" srcOrd="0" destOrd="0" presId="urn:diagrams.loki3.com/VaryingWidthList"/>
    <dgm:cxn modelId="{AEC851AB-E1EA-475D-A836-E7DC13132079}" type="presParOf" srcId="{631051BE-A7FD-403C-8FC8-BB810BF93271}" destId="{5BC67144-A0C9-4019-873B-B10B44D28890}" srcOrd="1" destOrd="0" presId="urn:diagrams.loki3.com/VaryingWidthList"/>
    <dgm:cxn modelId="{8E980CFD-4114-4863-9B24-58DF434F0BFD}" type="presParOf" srcId="{631051BE-A7FD-403C-8FC8-BB810BF93271}" destId="{9D8A2F3E-3F96-4E11-B363-EA5E2455538B}" srcOrd="2" destOrd="0" presId="urn:diagrams.loki3.com/VaryingWidthList"/>
    <dgm:cxn modelId="{85D8D5DB-F53B-4077-88CC-E91D55D0FB99}" type="presParOf" srcId="{631051BE-A7FD-403C-8FC8-BB810BF93271}" destId="{F5306D44-CEE7-41D8-9218-A1F74A406432}" srcOrd="3" destOrd="0" presId="urn:diagrams.loki3.com/VaryingWidthList"/>
    <dgm:cxn modelId="{7C10C946-73C1-4FA1-85CA-8AC0B0CF6671}" type="presParOf" srcId="{631051BE-A7FD-403C-8FC8-BB810BF93271}" destId="{D8D4E379-1F13-4238-AE78-F3AB1E381459}" srcOrd="4" destOrd="0" presId="urn:diagrams.loki3.com/VaryingWidthList"/>
    <dgm:cxn modelId="{D176C24E-636D-4392-AB6D-248102DFB8A6}" type="presParOf" srcId="{631051BE-A7FD-403C-8FC8-BB810BF93271}" destId="{C19E1CDE-86A9-4E4C-801F-B5C02356BCBE}" srcOrd="5" destOrd="0" presId="urn:diagrams.loki3.com/VaryingWidthList"/>
    <dgm:cxn modelId="{73C8E698-6D72-48B8-B1DC-D53BD9ECAFCF}" type="presParOf" srcId="{631051BE-A7FD-403C-8FC8-BB810BF93271}" destId="{0920CB04-84BF-412B-AF1E-835A61C89698}"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97ADF-80D4-490C-B634-BBF41D94A8AF}" type="doc">
      <dgm:prSet loTypeId="urn:microsoft.com/office/officeart/2005/8/layout/vProcess5" loCatId="process" qsTypeId="urn:microsoft.com/office/officeart/2005/8/quickstyle/3d2" qsCatId="3D" csTypeId="urn:microsoft.com/office/officeart/2005/8/colors/colorful5" csCatId="colorful" phldr="1"/>
      <dgm:spPr/>
      <dgm:t>
        <a:bodyPr/>
        <a:lstStyle/>
        <a:p>
          <a:endParaRPr lang="en-MY"/>
        </a:p>
      </dgm:t>
    </dgm:pt>
    <dgm:pt modelId="{DD17B8F4-867A-4128-807F-F1ABCCA3D78C}">
      <dgm:prSet phldrT="[Text]" custT="1"/>
      <dgm:spPr/>
      <dgm:t>
        <a:bodyPr/>
        <a:lstStyle/>
        <a:p>
          <a:pPr algn="just"/>
          <a:r>
            <a:rPr lang="en-US" sz="1800" dirty="0" smtClean="0"/>
            <a:t>Research Design: descriptive mixed methods because the data of the research contains both numbers and words. </a:t>
          </a:r>
          <a:r>
            <a:rPr lang="en-US" sz="1800" dirty="0" err="1" smtClean="0"/>
            <a:t>Sandelowski</a:t>
          </a:r>
          <a:r>
            <a:rPr lang="en-US" sz="1800" dirty="0" smtClean="0"/>
            <a:t>, </a:t>
          </a:r>
          <a:r>
            <a:rPr lang="en-US" sz="1800" dirty="0" err="1" smtClean="0"/>
            <a:t>Voils</a:t>
          </a:r>
          <a:r>
            <a:rPr lang="en-US" sz="1800" dirty="0" smtClean="0"/>
            <a:t>, &amp; </a:t>
          </a:r>
          <a:r>
            <a:rPr lang="en-US" sz="1800" dirty="0" err="1" smtClean="0"/>
            <a:t>Knafl</a:t>
          </a:r>
          <a:r>
            <a:rPr lang="en-US" sz="1800" dirty="0" smtClean="0"/>
            <a:t> (2009) once stated that qualitative results can be compared with the quantitative dataset. Thus, even though the presented data were in form of words, there were some numerical data obtained by calculating the total sum of personal nouns used.</a:t>
          </a:r>
          <a:endParaRPr lang="en-MY" sz="1800" dirty="0"/>
        </a:p>
      </dgm:t>
    </dgm:pt>
    <dgm:pt modelId="{869B7E16-0C45-4C87-89CC-3E25A0E89B5E}" type="parTrans" cxnId="{B590FB21-5814-4433-B7C9-AD12D0931B77}">
      <dgm:prSet/>
      <dgm:spPr/>
      <dgm:t>
        <a:bodyPr/>
        <a:lstStyle/>
        <a:p>
          <a:endParaRPr lang="en-MY"/>
        </a:p>
      </dgm:t>
    </dgm:pt>
    <dgm:pt modelId="{4C276FAF-CD63-4225-BFCA-4AC0ACD263C1}" type="sibTrans" cxnId="{B590FB21-5814-4433-B7C9-AD12D0931B77}">
      <dgm:prSet/>
      <dgm:spPr/>
      <dgm:t>
        <a:bodyPr/>
        <a:lstStyle/>
        <a:p>
          <a:endParaRPr lang="en-MY"/>
        </a:p>
      </dgm:t>
    </dgm:pt>
    <dgm:pt modelId="{27A3B6FE-850D-4E39-8997-04495152D498}">
      <dgm:prSet phldrT="[Text]" custT="1"/>
      <dgm:spPr>
        <a:solidFill>
          <a:srgbClr val="00B050"/>
        </a:solidFill>
      </dgm:spPr>
      <dgm:t>
        <a:bodyPr/>
        <a:lstStyle/>
        <a:p>
          <a:pPr algn="just"/>
          <a:r>
            <a:rPr lang="en-US" sz="1800" dirty="0" smtClean="0"/>
            <a:t>Sampling: written assignments collected from the first year Degree students of </a:t>
          </a:r>
          <a:r>
            <a:rPr lang="en-US" sz="1800" dirty="0" err="1" smtClean="0"/>
            <a:t>Universiti</a:t>
          </a:r>
          <a:r>
            <a:rPr lang="en-US" sz="1800" dirty="0" smtClean="0"/>
            <a:t> </a:t>
          </a:r>
          <a:r>
            <a:rPr lang="en-US" sz="1800" dirty="0" smtClean="0"/>
            <a:t>Malaysia Kelantan (</a:t>
          </a:r>
          <a:r>
            <a:rPr lang="en-US" sz="1800" dirty="0" smtClean="0"/>
            <a:t>UMK). </a:t>
          </a:r>
          <a:r>
            <a:rPr lang="en-US" sz="1800" dirty="0" smtClean="0"/>
            <a:t>10 responses were chosen from sales inquiry emails and 10 were taken from sales reply emails. All of them have enrolled in the English II class which is a required course for them to be completed before registering themselves in English III class in the following semester. </a:t>
          </a:r>
          <a:endParaRPr lang="en-MY" sz="1800" dirty="0"/>
        </a:p>
      </dgm:t>
    </dgm:pt>
    <dgm:pt modelId="{A85D94C6-11EF-463D-BB99-3B61C67B47ED}" type="parTrans" cxnId="{AE9EC6DD-8061-446F-B4CB-35C61B534CCE}">
      <dgm:prSet/>
      <dgm:spPr/>
      <dgm:t>
        <a:bodyPr/>
        <a:lstStyle/>
        <a:p>
          <a:endParaRPr lang="en-MY"/>
        </a:p>
      </dgm:t>
    </dgm:pt>
    <dgm:pt modelId="{405B50B2-6A40-4444-8F6F-0FD5F051566B}" type="sibTrans" cxnId="{AE9EC6DD-8061-446F-B4CB-35C61B534CCE}">
      <dgm:prSet/>
      <dgm:spPr/>
      <dgm:t>
        <a:bodyPr/>
        <a:lstStyle/>
        <a:p>
          <a:endParaRPr lang="en-MY"/>
        </a:p>
      </dgm:t>
    </dgm:pt>
    <dgm:pt modelId="{BCAFAD5A-38AD-4130-A814-82279819294F}">
      <dgm:prSet phldrT="[Text]"/>
      <dgm:spPr>
        <a:solidFill>
          <a:srgbClr val="7030A0"/>
        </a:solidFill>
      </dgm:spPr>
      <dgm:t>
        <a:bodyPr/>
        <a:lstStyle/>
        <a:p>
          <a:r>
            <a:rPr lang="en-MY" dirty="0" smtClean="0"/>
            <a:t>Procedures – </a:t>
          </a:r>
          <a:r>
            <a:rPr lang="en-US" dirty="0" smtClean="0"/>
            <a:t>The written assignments were then analysed by using Computer Assisted Corpus Analysis (CACA) is used to reflect the second research question. </a:t>
          </a:r>
          <a:endParaRPr lang="en-US" dirty="0" smtClean="0"/>
        </a:p>
        <a:p>
          <a:r>
            <a:rPr lang="en-US" dirty="0" smtClean="0"/>
            <a:t>The </a:t>
          </a:r>
          <a:r>
            <a:rPr lang="en-US" dirty="0" smtClean="0"/>
            <a:t>researcher then used CLAWS  (Constituent Likelihood Automatic Word-tagging System) tagger, a computer-based learner corpus analysis for POS tagging, to count the word frequency which is tagged</a:t>
          </a:r>
          <a:r>
            <a:rPr lang="en-US" dirty="0" smtClean="0"/>
            <a:t>.</a:t>
          </a:r>
        </a:p>
        <a:p>
          <a:r>
            <a:rPr lang="en-US" dirty="0" smtClean="0"/>
            <a:t> </a:t>
          </a:r>
          <a:r>
            <a:rPr lang="en-US" dirty="0" err="1" smtClean="0"/>
            <a:t>AntConc</a:t>
          </a:r>
          <a:r>
            <a:rPr lang="en-US" dirty="0" smtClean="0"/>
            <a:t> application version 3.2.4w were the used to sort out the words alphabetically.</a:t>
          </a:r>
          <a:endParaRPr lang="en-MY" dirty="0"/>
        </a:p>
      </dgm:t>
    </dgm:pt>
    <dgm:pt modelId="{620AC096-B11E-4188-82E9-011880595A9E}" type="parTrans" cxnId="{E1BBA510-08CC-46ED-BB9A-BB49C6819665}">
      <dgm:prSet/>
      <dgm:spPr/>
      <dgm:t>
        <a:bodyPr/>
        <a:lstStyle/>
        <a:p>
          <a:endParaRPr lang="en-MY"/>
        </a:p>
      </dgm:t>
    </dgm:pt>
    <dgm:pt modelId="{DBD466AD-8258-47A1-950A-A01512EAD8EF}" type="sibTrans" cxnId="{E1BBA510-08CC-46ED-BB9A-BB49C6819665}">
      <dgm:prSet/>
      <dgm:spPr/>
      <dgm:t>
        <a:bodyPr/>
        <a:lstStyle/>
        <a:p>
          <a:endParaRPr lang="en-MY"/>
        </a:p>
      </dgm:t>
    </dgm:pt>
    <dgm:pt modelId="{B7BFD870-21AD-40C7-BAEA-BDDA81CC56D2}" type="pres">
      <dgm:prSet presAssocID="{1F397ADF-80D4-490C-B634-BBF41D94A8AF}" presName="outerComposite" presStyleCnt="0">
        <dgm:presLayoutVars>
          <dgm:chMax val="5"/>
          <dgm:dir/>
          <dgm:resizeHandles val="exact"/>
        </dgm:presLayoutVars>
      </dgm:prSet>
      <dgm:spPr/>
      <dgm:t>
        <a:bodyPr/>
        <a:lstStyle/>
        <a:p>
          <a:endParaRPr lang="en-US"/>
        </a:p>
      </dgm:t>
    </dgm:pt>
    <dgm:pt modelId="{BD9B112F-D7A7-434C-A12B-2B24F1D9E3B8}" type="pres">
      <dgm:prSet presAssocID="{1F397ADF-80D4-490C-B634-BBF41D94A8AF}" presName="dummyMaxCanvas" presStyleCnt="0">
        <dgm:presLayoutVars/>
      </dgm:prSet>
      <dgm:spPr/>
    </dgm:pt>
    <dgm:pt modelId="{986C3AC2-81BE-4DB6-8BA3-F2CD7B1C2E86}" type="pres">
      <dgm:prSet presAssocID="{1F397ADF-80D4-490C-B634-BBF41D94A8AF}" presName="ThreeNodes_1" presStyleLbl="node1" presStyleIdx="0" presStyleCnt="3">
        <dgm:presLayoutVars>
          <dgm:bulletEnabled val="1"/>
        </dgm:presLayoutVars>
      </dgm:prSet>
      <dgm:spPr/>
      <dgm:t>
        <a:bodyPr/>
        <a:lstStyle/>
        <a:p>
          <a:endParaRPr lang="en-US"/>
        </a:p>
      </dgm:t>
    </dgm:pt>
    <dgm:pt modelId="{58DBB64C-6402-481D-BB6D-15C2D38DB498}" type="pres">
      <dgm:prSet presAssocID="{1F397ADF-80D4-490C-B634-BBF41D94A8AF}" presName="ThreeNodes_2" presStyleLbl="node1" presStyleIdx="1" presStyleCnt="3">
        <dgm:presLayoutVars>
          <dgm:bulletEnabled val="1"/>
        </dgm:presLayoutVars>
      </dgm:prSet>
      <dgm:spPr/>
      <dgm:t>
        <a:bodyPr/>
        <a:lstStyle/>
        <a:p>
          <a:endParaRPr lang="en-MY"/>
        </a:p>
      </dgm:t>
    </dgm:pt>
    <dgm:pt modelId="{3BBA144F-4CBB-414E-A848-4AEE3C64C825}" type="pres">
      <dgm:prSet presAssocID="{1F397ADF-80D4-490C-B634-BBF41D94A8AF}" presName="ThreeNodes_3" presStyleLbl="node1" presStyleIdx="2" presStyleCnt="3">
        <dgm:presLayoutVars>
          <dgm:bulletEnabled val="1"/>
        </dgm:presLayoutVars>
      </dgm:prSet>
      <dgm:spPr/>
      <dgm:t>
        <a:bodyPr/>
        <a:lstStyle/>
        <a:p>
          <a:endParaRPr lang="en-US"/>
        </a:p>
      </dgm:t>
    </dgm:pt>
    <dgm:pt modelId="{A71EB9F3-A246-43F5-86DA-4A18B9B88657}" type="pres">
      <dgm:prSet presAssocID="{1F397ADF-80D4-490C-B634-BBF41D94A8AF}" presName="ThreeConn_1-2" presStyleLbl="fgAccFollowNode1" presStyleIdx="0" presStyleCnt="2">
        <dgm:presLayoutVars>
          <dgm:bulletEnabled val="1"/>
        </dgm:presLayoutVars>
      </dgm:prSet>
      <dgm:spPr/>
      <dgm:t>
        <a:bodyPr/>
        <a:lstStyle/>
        <a:p>
          <a:endParaRPr lang="en-US"/>
        </a:p>
      </dgm:t>
    </dgm:pt>
    <dgm:pt modelId="{08F10029-8735-4361-A331-39D3B8DEFDCC}" type="pres">
      <dgm:prSet presAssocID="{1F397ADF-80D4-490C-B634-BBF41D94A8AF}" presName="ThreeConn_2-3" presStyleLbl="fgAccFollowNode1" presStyleIdx="1" presStyleCnt="2">
        <dgm:presLayoutVars>
          <dgm:bulletEnabled val="1"/>
        </dgm:presLayoutVars>
      </dgm:prSet>
      <dgm:spPr/>
      <dgm:t>
        <a:bodyPr/>
        <a:lstStyle/>
        <a:p>
          <a:endParaRPr lang="en-US"/>
        </a:p>
      </dgm:t>
    </dgm:pt>
    <dgm:pt modelId="{6FA5599E-BE14-4727-8460-BCC4AD13B514}" type="pres">
      <dgm:prSet presAssocID="{1F397ADF-80D4-490C-B634-BBF41D94A8AF}" presName="ThreeNodes_1_text" presStyleLbl="node1" presStyleIdx="2" presStyleCnt="3">
        <dgm:presLayoutVars>
          <dgm:bulletEnabled val="1"/>
        </dgm:presLayoutVars>
      </dgm:prSet>
      <dgm:spPr/>
      <dgm:t>
        <a:bodyPr/>
        <a:lstStyle/>
        <a:p>
          <a:endParaRPr lang="en-US"/>
        </a:p>
      </dgm:t>
    </dgm:pt>
    <dgm:pt modelId="{720820D6-7521-4071-9DB3-AE08764A1F5A}" type="pres">
      <dgm:prSet presAssocID="{1F397ADF-80D4-490C-B634-BBF41D94A8AF}" presName="ThreeNodes_2_text" presStyleLbl="node1" presStyleIdx="2" presStyleCnt="3">
        <dgm:presLayoutVars>
          <dgm:bulletEnabled val="1"/>
        </dgm:presLayoutVars>
      </dgm:prSet>
      <dgm:spPr/>
      <dgm:t>
        <a:bodyPr/>
        <a:lstStyle/>
        <a:p>
          <a:endParaRPr lang="en-MY"/>
        </a:p>
      </dgm:t>
    </dgm:pt>
    <dgm:pt modelId="{8E24A270-638C-49A9-B300-8FDD4A544832}" type="pres">
      <dgm:prSet presAssocID="{1F397ADF-80D4-490C-B634-BBF41D94A8AF}" presName="ThreeNodes_3_text" presStyleLbl="node1" presStyleIdx="2" presStyleCnt="3">
        <dgm:presLayoutVars>
          <dgm:bulletEnabled val="1"/>
        </dgm:presLayoutVars>
      </dgm:prSet>
      <dgm:spPr/>
      <dgm:t>
        <a:bodyPr/>
        <a:lstStyle/>
        <a:p>
          <a:endParaRPr lang="en-US"/>
        </a:p>
      </dgm:t>
    </dgm:pt>
  </dgm:ptLst>
  <dgm:cxnLst>
    <dgm:cxn modelId="{0E2B194E-CD48-412E-9D66-A7BB6660A155}" type="presOf" srcId="{BCAFAD5A-38AD-4130-A814-82279819294F}" destId="{3BBA144F-4CBB-414E-A848-4AEE3C64C825}" srcOrd="0" destOrd="0" presId="urn:microsoft.com/office/officeart/2005/8/layout/vProcess5"/>
    <dgm:cxn modelId="{ADB578D8-5401-4B29-8622-EFF7B8C287F3}" type="presOf" srcId="{4C276FAF-CD63-4225-BFCA-4AC0ACD263C1}" destId="{A71EB9F3-A246-43F5-86DA-4A18B9B88657}" srcOrd="0" destOrd="0" presId="urn:microsoft.com/office/officeart/2005/8/layout/vProcess5"/>
    <dgm:cxn modelId="{6F0E5AF7-2126-47C1-B3DE-6750573C4F1A}" type="presOf" srcId="{405B50B2-6A40-4444-8F6F-0FD5F051566B}" destId="{08F10029-8735-4361-A331-39D3B8DEFDCC}" srcOrd="0" destOrd="0" presId="urn:microsoft.com/office/officeart/2005/8/layout/vProcess5"/>
    <dgm:cxn modelId="{E1BBA510-08CC-46ED-BB9A-BB49C6819665}" srcId="{1F397ADF-80D4-490C-B634-BBF41D94A8AF}" destId="{BCAFAD5A-38AD-4130-A814-82279819294F}" srcOrd="2" destOrd="0" parTransId="{620AC096-B11E-4188-82E9-011880595A9E}" sibTransId="{DBD466AD-8258-47A1-950A-A01512EAD8EF}"/>
    <dgm:cxn modelId="{AE9EC6DD-8061-446F-B4CB-35C61B534CCE}" srcId="{1F397ADF-80D4-490C-B634-BBF41D94A8AF}" destId="{27A3B6FE-850D-4E39-8997-04495152D498}" srcOrd="1" destOrd="0" parTransId="{A85D94C6-11EF-463D-BB99-3B61C67B47ED}" sibTransId="{405B50B2-6A40-4444-8F6F-0FD5F051566B}"/>
    <dgm:cxn modelId="{F345FC52-1E01-4B8D-8232-B3FDD4AF884E}" type="presOf" srcId="{DD17B8F4-867A-4128-807F-F1ABCCA3D78C}" destId="{6FA5599E-BE14-4727-8460-BCC4AD13B514}" srcOrd="1" destOrd="0" presId="urn:microsoft.com/office/officeart/2005/8/layout/vProcess5"/>
    <dgm:cxn modelId="{618D3BB4-E2DE-4045-B0A1-432D8D5E6EA7}" type="presOf" srcId="{BCAFAD5A-38AD-4130-A814-82279819294F}" destId="{8E24A270-638C-49A9-B300-8FDD4A544832}" srcOrd="1" destOrd="0" presId="urn:microsoft.com/office/officeart/2005/8/layout/vProcess5"/>
    <dgm:cxn modelId="{437A126D-3DF9-4D3F-84A2-9D9DA788AD08}" type="presOf" srcId="{DD17B8F4-867A-4128-807F-F1ABCCA3D78C}" destId="{986C3AC2-81BE-4DB6-8BA3-F2CD7B1C2E86}" srcOrd="0" destOrd="0" presId="urn:microsoft.com/office/officeart/2005/8/layout/vProcess5"/>
    <dgm:cxn modelId="{13F92CD9-8D9E-4AB6-A126-4BC3643ABB7E}" type="presOf" srcId="{27A3B6FE-850D-4E39-8997-04495152D498}" destId="{58DBB64C-6402-481D-BB6D-15C2D38DB498}" srcOrd="0" destOrd="0" presId="urn:microsoft.com/office/officeart/2005/8/layout/vProcess5"/>
    <dgm:cxn modelId="{B590FB21-5814-4433-B7C9-AD12D0931B77}" srcId="{1F397ADF-80D4-490C-B634-BBF41D94A8AF}" destId="{DD17B8F4-867A-4128-807F-F1ABCCA3D78C}" srcOrd="0" destOrd="0" parTransId="{869B7E16-0C45-4C87-89CC-3E25A0E89B5E}" sibTransId="{4C276FAF-CD63-4225-BFCA-4AC0ACD263C1}"/>
    <dgm:cxn modelId="{5BE0C155-AA16-48D7-9679-3491146186A2}" type="presOf" srcId="{1F397ADF-80D4-490C-B634-BBF41D94A8AF}" destId="{B7BFD870-21AD-40C7-BAEA-BDDA81CC56D2}" srcOrd="0" destOrd="0" presId="urn:microsoft.com/office/officeart/2005/8/layout/vProcess5"/>
    <dgm:cxn modelId="{2108A9DF-5474-40DF-8C1E-77F8C04E1C01}" type="presOf" srcId="{27A3B6FE-850D-4E39-8997-04495152D498}" destId="{720820D6-7521-4071-9DB3-AE08764A1F5A}" srcOrd="1" destOrd="0" presId="urn:microsoft.com/office/officeart/2005/8/layout/vProcess5"/>
    <dgm:cxn modelId="{18841767-A39C-4E18-8964-705E2C39E54E}" type="presParOf" srcId="{B7BFD870-21AD-40C7-BAEA-BDDA81CC56D2}" destId="{BD9B112F-D7A7-434C-A12B-2B24F1D9E3B8}" srcOrd="0" destOrd="0" presId="urn:microsoft.com/office/officeart/2005/8/layout/vProcess5"/>
    <dgm:cxn modelId="{F49909D8-84BF-4B7A-A71C-3E1CD1239199}" type="presParOf" srcId="{B7BFD870-21AD-40C7-BAEA-BDDA81CC56D2}" destId="{986C3AC2-81BE-4DB6-8BA3-F2CD7B1C2E86}" srcOrd="1" destOrd="0" presId="urn:microsoft.com/office/officeart/2005/8/layout/vProcess5"/>
    <dgm:cxn modelId="{16607753-EB81-4D59-B892-2D9355A067F5}" type="presParOf" srcId="{B7BFD870-21AD-40C7-BAEA-BDDA81CC56D2}" destId="{58DBB64C-6402-481D-BB6D-15C2D38DB498}" srcOrd="2" destOrd="0" presId="urn:microsoft.com/office/officeart/2005/8/layout/vProcess5"/>
    <dgm:cxn modelId="{FB472026-6BE0-4B0F-9404-0EA876C94E55}" type="presParOf" srcId="{B7BFD870-21AD-40C7-BAEA-BDDA81CC56D2}" destId="{3BBA144F-4CBB-414E-A848-4AEE3C64C825}" srcOrd="3" destOrd="0" presId="urn:microsoft.com/office/officeart/2005/8/layout/vProcess5"/>
    <dgm:cxn modelId="{77DEC258-BF3E-4A15-91ED-13202C85AA89}" type="presParOf" srcId="{B7BFD870-21AD-40C7-BAEA-BDDA81CC56D2}" destId="{A71EB9F3-A246-43F5-86DA-4A18B9B88657}" srcOrd="4" destOrd="0" presId="urn:microsoft.com/office/officeart/2005/8/layout/vProcess5"/>
    <dgm:cxn modelId="{F24F6D7A-273F-4768-9F6C-0BDA1A865E2A}" type="presParOf" srcId="{B7BFD870-21AD-40C7-BAEA-BDDA81CC56D2}" destId="{08F10029-8735-4361-A331-39D3B8DEFDCC}" srcOrd="5" destOrd="0" presId="urn:microsoft.com/office/officeart/2005/8/layout/vProcess5"/>
    <dgm:cxn modelId="{69D497E1-FC0D-4348-89AB-A884B5AA7D21}" type="presParOf" srcId="{B7BFD870-21AD-40C7-BAEA-BDDA81CC56D2}" destId="{6FA5599E-BE14-4727-8460-BCC4AD13B514}" srcOrd="6" destOrd="0" presId="urn:microsoft.com/office/officeart/2005/8/layout/vProcess5"/>
    <dgm:cxn modelId="{649C4DDD-3F96-4A08-B4C1-CB950192E490}" type="presParOf" srcId="{B7BFD870-21AD-40C7-BAEA-BDDA81CC56D2}" destId="{720820D6-7521-4071-9DB3-AE08764A1F5A}" srcOrd="7" destOrd="0" presId="urn:microsoft.com/office/officeart/2005/8/layout/vProcess5"/>
    <dgm:cxn modelId="{4F9E2F8E-EC33-4467-845F-F6403ED1F0D2}" type="presParOf" srcId="{B7BFD870-21AD-40C7-BAEA-BDDA81CC56D2}" destId="{8E24A270-638C-49A9-B300-8FDD4A54483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2291D6-7D09-47FD-A63B-346BF9F8200C}" type="doc">
      <dgm:prSet loTypeId="urn:microsoft.com/office/officeart/2005/8/layout/vList5" loCatId="list" qsTypeId="urn:microsoft.com/office/officeart/2005/8/quickstyle/3d3" qsCatId="3D" csTypeId="urn:microsoft.com/office/officeart/2005/8/colors/accent0_3" csCatId="mainScheme" phldr="1"/>
      <dgm:spPr/>
      <dgm:t>
        <a:bodyPr/>
        <a:lstStyle/>
        <a:p>
          <a:endParaRPr lang="en-MY"/>
        </a:p>
      </dgm:t>
    </dgm:pt>
    <dgm:pt modelId="{C5F32335-9562-1846-A4A5-55865A0F212F}">
      <dgm:prSet phldrT="[Text]"/>
      <dgm:spPr/>
      <dgm:t>
        <a:bodyPr/>
        <a:lstStyle/>
        <a:p>
          <a:endParaRPr lang="en-MY" dirty="0"/>
        </a:p>
      </dgm:t>
    </dgm:pt>
    <dgm:pt modelId="{987D171F-07D7-B341-AAEB-19FE697AA07A}" type="parTrans" cxnId="{9860D2CE-8A7A-3843-905F-C8F52B825CA0}">
      <dgm:prSet/>
      <dgm:spPr/>
      <dgm:t>
        <a:bodyPr/>
        <a:lstStyle/>
        <a:p>
          <a:endParaRPr lang="en-US"/>
        </a:p>
      </dgm:t>
    </dgm:pt>
    <dgm:pt modelId="{D0A36EF7-6202-C040-8C6F-A26E7D0BF24F}" type="sibTrans" cxnId="{9860D2CE-8A7A-3843-905F-C8F52B825CA0}">
      <dgm:prSet/>
      <dgm:spPr/>
      <dgm:t>
        <a:bodyPr/>
        <a:lstStyle/>
        <a:p>
          <a:endParaRPr lang="en-US"/>
        </a:p>
      </dgm:t>
    </dgm:pt>
    <dgm:pt modelId="{088EFFFF-25B4-4446-986F-9973739C324C}">
      <dgm:prSet phldrT="[Text]"/>
      <dgm:spPr>
        <a:solidFill>
          <a:srgbClr val="0070C0"/>
        </a:solidFill>
      </dgm:spPr>
      <dgm:t>
        <a:bodyPr/>
        <a:lstStyle/>
        <a:p>
          <a:r>
            <a:rPr lang="en-US" dirty="0" smtClean="0">
              <a:effectLst/>
              <a:latin typeface="Times New Roman" panose="02020603050405020304" pitchFamily="18" charset="0"/>
              <a:ea typeface="Arial Unicode MS" panose="020B0604020202020204" pitchFamily="34" charset="-128"/>
            </a:rPr>
            <a:t>Definition of sales promotional </a:t>
          </a:r>
          <a:r>
            <a:rPr lang="en-US" dirty="0" smtClean="0">
              <a:effectLst/>
              <a:latin typeface="Times New Roman" panose="02020603050405020304" pitchFamily="18" charset="0"/>
              <a:ea typeface="Arial Unicode MS" panose="020B0604020202020204" pitchFamily="34" charset="-128"/>
            </a:rPr>
            <a:t>moves</a:t>
          </a:r>
        </a:p>
        <a:p>
          <a:r>
            <a:rPr lang="en-US" dirty="0" smtClean="0">
              <a:effectLst/>
              <a:latin typeface="Times New Roman" panose="02020603050405020304" pitchFamily="18" charset="0"/>
              <a:ea typeface="Arial Unicode MS" panose="020B0604020202020204"/>
            </a:rPr>
            <a:t>Sales promotional structure introduced by Bhatia (1993)</a:t>
          </a:r>
          <a:endParaRPr lang="en-US" dirty="0" smtClean="0">
            <a:effectLst/>
            <a:latin typeface="Times New Roman" panose="02020603050405020304" pitchFamily="18" charset="0"/>
            <a:ea typeface="Arial Unicode MS" panose="020B0604020202020204" pitchFamily="34" charset="-128"/>
          </a:endParaRPr>
        </a:p>
        <a:p>
          <a:endParaRPr lang="en-MY" dirty="0"/>
        </a:p>
      </dgm:t>
    </dgm:pt>
    <dgm:pt modelId="{9EF71BDE-42AB-488A-A096-D887634F3013}" type="sibTrans" cxnId="{CF1E4211-B28D-4BB6-A0BC-32BB8B7B4B17}">
      <dgm:prSet/>
      <dgm:spPr/>
      <dgm:t>
        <a:bodyPr/>
        <a:lstStyle/>
        <a:p>
          <a:endParaRPr lang="en-MY"/>
        </a:p>
      </dgm:t>
    </dgm:pt>
    <dgm:pt modelId="{B8D1D1FD-EA70-4714-B103-4182FE7B59A6}" type="parTrans" cxnId="{CF1E4211-B28D-4BB6-A0BC-32BB8B7B4B17}">
      <dgm:prSet/>
      <dgm:spPr/>
      <dgm:t>
        <a:bodyPr/>
        <a:lstStyle/>
        <a:p>
          <a:endParaRPr lang="en-MY"/>
        </a:p>
      </dgm:t>
    </dgm:pt>
    <dgm:pt modelId="{1B3FF237-4BA6-4688-8E4F-36FAB18AA978}" type="pres">
      <dgm:prSet presAssocID="{332291D6-7D09-47FD-A63B-346BF9F8200C}" presName="Name0" presStyleCnt="0">
        <dgm:presLayoutVars>
          <dgm:dir/>
          <dgm:animLvl val="lvl"/>
          <dgm:resizeHandles val="exact"/>
        </dgm:presLayoutVars>
      </dgm:prSet>
      <dgm:spPr/>
      <dgm:t>
        <a:bodyPr/>
        <a:lstStyle/>
        <a:p>
          <a:endParaRPr lang="en-US"/>
        </a:p>
      </dgm:t>
    </dgm:pt>
    <dgm:pt modelId="{523AC7F1-3216-4E72-B721-E44B9A10805E}" type="pres">
      <dgm:prSet presAssocID="{088EFFFF-25B4-4446-986F-9973739C324C}" presName="linNode" presStyleCnt="0"/>
      <dgm:spPr/>
    </dgm:pt>
    <dgm:pt modelId="{BE934823-77D7-40AE-AAA7-8419265FB486}" type="pres">
      <dgm:prSet presAssocID="{088EFFFF-25B4-4446-986F-9973739C324C}" presName="parentText" presStyleLbl="node1" presStyleIdx="0" presStyleCnt="1" custScaleX="50283" custLinFactNeighborX="-11110" custLinFactNeighborY="-3764">
        <dgm:presLayoutVars>
          <dgm:chMax val="1"/>
          <dgm:bulletEnabled val="1"/>
        </dgm:presLayoutVars>
      </dgm:prSet>
      <dgm:spPr/>
      <dgm:t>
        <a:bodyPr/>
        <a:lstStyle/>
        <a:p>
          <a:endParaRPr lang="en-US"/>
        </a:p>
      </dgm:t>
    </dgm:pt>
    <dgm:pt modelId="{E4D4AFBB-ADD7-4EC3-A9B8-65194D706C7A}" type="pres">
      <dgm:prSet presAssocID="{088EFFFF-25B4-4446-986F-9973739C324C}" presName="descendantText" presStyleLbl="alignAccFollowNode1" presStyleIdx="0" presStyleCnt="1" custScaleX="145249" custScaleY="117828">
        <dgm:presLayoutVars>
          <dgm:bulletEnabled val="1"/>
        </dgm:presLayoutVars>
      </dgm:prSet>
      <dgm:spPr/>
      <dgm:t>
        <a:bodyPr/>
        <a:lstStyle/>
        <a:p>
          <a:endParaRPr lang="en-MY"/>
        </a:p>
      </dgm:t>
    </dgm:pt>
  </dgm:ptLst>
  <dgm:cxnLst>
    <dgm:cxn modelId="{1A1D6C0A-F787-C848-8CDD-F8D6F8225114}" type="presOf" srcId="{C5F32335-9562-1846-A4A5-55865A0F212F}" destId="{E4D4AFBB-ADD7-4EC3-A9B8-65194D706C7A}" srcOrd="0" destOrd="0" presId="urn:microsoft.com/office/officeart/2005/8/layout/vList5"/>
    <dgm:cxn modelId="{CF1E4211-B28D-4BB6-A0BC-32BB8B7B4B17}" srcId="{332291D6-7D09-47FD-A63B-346BF9F8200C}" destId="{088EFFFF-25B4-4446-986F-9973739C324C}" srcOrd="0" destOrd="0" parTransId="{B8D1D1FD-EA70-4714-B103-4182FE7B59A6}" sibTransId="{9EF71BDE-42AB-488A-A096-D887634F3013}"/>
    <dgm:cxn modelId="{93636087-41FB-9045-8DAA-B5C4B482E856}" type="presOf" srcId="{332291D6-7D09-47FD-A63B-346BF9F8200C}" destId="{1B3FF237-4BA6-4688-8E4F-36FAB18AA978}" srcOrd="0" destOrd="0" presId="urn:microsoft.com/office/officeart/2005/8/layout/vList5"/>
    <dgm:cxn modelId="{9860D2CE-8A7A-3843-905F-C8F52B825CA0}" srcId="{088EFFFF-25B4-4446-986F-9973739C324C}" destId="{C5F32335-9562-1846-A4A5-55865A0F212F}" srcOrd="0" destOrd="0" parTransId="{987D171F-07D7-B341-AAEB-19FE697AA07A}" sibTransId="{D0A36EF7-6202-C040-8C6F-A26E7D0BF24F}"/>
    <dgm:cxn modelId="{86F2399A-EA53-734A-8E1A-E8D6700130E0}" type="presOf" srcId="{088EFFFF-25B4-4446-986F-9973739C324C}" destId="{BE934823-77D7-40AE-AAA7-8419265FB486}" srcOrd="0" destOrd="0" presId="urn:microsoft.com/office/officeart/2005/8/layout/vList5"/>
    <dgm:cxn modelId="{638E41A3-393F-5A4C-81E8-7B424110AAAB}" type="presParOf" srcId="{1B3FF237-4BA6-4688-8E4F-36FAB18AA978}" destId="{523AC7F1-3216-4E72-B721-E44B9A10805E}" srcOrd="0" destOrd="0" presId="urn:microsoft.com/office/officeart/2005/8/layout/vList5"/>
    <dgm:cxn modelId="{EF197601-4863-414E-BA2B-B8DF464582C0}" type="presParOf" srcId="{523AC7F1-3216-4E72-B721-E44B9A10805E}" destId="{BE934823-77D7-40AE-AAA7-8419265FB486}" srcOrd="0" destOrd="0" presId="urn:microsoft.com/office/officeart/2005/8/layout/vList5"/>
    <dgm:cxn modelId="{97D3D67D-F560-FD4F-B839-AB3E8A266CBE}" type="presParOf" srcId="{523AC7F1-3216-4E72-B721-E44B9A10805E}" destId="{E4D4AFBB-ADD7-4EC3-A9B8-65194D706C7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2291D6-7D09-47FD-A63B-346BF9F8200C}" type="doc">
      <dgm:prSet loTypeId="urn:microsoft.com/office/officeart/2005/8/layout/vList5" loCatId="list" qsTypeId="urn:microsoft.com/office/officeart/2005/8/quickstyle/3d3" qsCatId="3D" csTypeId="urn:microsoft.com/office/officeart/2005/8/colors/accent0_3" csCatId="mainScheme" phldr="1"/>
      <dgm:spPr/>
      <dgm:t>
        <a:bodyPr/>
        <a:lstStyle/>
        <a:p>
          <a:endParaRPr lang="en-MY"/>
        </a:p>
      </dgm:t>
    </dgm:pt>
    <dgm:pt modelId="{088EFFFF-25B4-4446-986F-9973739C324C}">
      <dgm:prSet phldrT="[Text]"/>
      <dgm:spPr>
        <a:solidFill>
          <a:srgbClr val="0070C0"/>
        </a:solidFill>
      </dgm:spPr>
      <dgm:t>
        <a:bodyPr/>
        <a:lstStyle/>
        <a:p>
          <a:r>
            <a:rPr lang="en-MY" dirty="0" smtClean="0"/>
            <a:t>Sales Inquiry Emails (SIE)</a:t>
          </a:r>
          <a:endParaRPr lang="en-MY" dirty="0"/>
        </a:p>
      </dgm:t>
    </dgm:pt>
    <dgm:pt modelId="{9EF71BDE-42AB-488A-A096-D887634F3013}" type="sibTrans" cxnId="{CF1E4211-B28D-4BB6-A0BC-32BB8B7B4B17}">
      <dgm:prSet/>
      <dgm:spPr/>
      <dgm:t>
        <a:bodyPr/>
        <a:lstStyle/>
        <a:p>
          <a:endParaRPr lang="en-MY"/>
        </a:p>
      </dgm:t>
    </dgm:pt>
    <dgm:pt modelId="{B8D1D1FD-EA70-4714-B103-4182FE7B59A6}" type="parTrans" cxnId="{CF1E4211-B28D-4BB6-A0BC-32BB8B7B4B17}">
      <dgm:prSet/>
      <dgm:spPr/>
      <dgm:t>
        <a:bodyPr/>
        <a:lstStyle/>
        <a:p>
          <a:endParaRPr lang="en-MY"/>
        </a:p>
      </dgm:t>
    </dgm:pt>
    <dgm:pt modelId="{C44D4E95-FEEC-2E4A-9C95-010E0B4F5E3C}">
      <dgm:prSet phldrT="[Text]"/>
      <dgm:spPr>
        <a:solidFill>
          <a:srgbClr val="71DAFF">
            <a:alpha val="90000"/>
          </a:srgbClr>
        </a:solidFill>
      </dgm:spPr>
      <dgm:t>
        <a:bodyPr/>
        <a:lstStyle/>
        <a:p>
          <a:endParaRPr lang="en-MY" dirty="0"/>
        </a:p>
      </dgm:t>
    </dgm:pt>
    <dgm:pt modelId="{5EC751DB-93EB-CE4C-B39E-8241A561CB72}" type="parTrans" cxnId="{5B9AEF30-E1FF-074E-BADD-1DE91E8E5807}">
      <dgm:prSet/>
      <dgm:spPr/>
      <dgm:t>
        <a:bodyPr/>
        <a:lstStyle/>
        <a:p>
          <a:endParaRPr lang="en-US"/>
        </a:p>
      </dgm:t>
    </dgm:pt>
    <dgm:pt modelId="{B42D4031-7215-C24A-A88A-741FDCEDCABB}" type="sibTrans" cxnId="{5B9AEF30-E1FF-074E-BADD-1DE91E8E5807}">
      <dgm:prSet/>
      <dgm:spPr/>
      <dgm:t>
        <a:bodyPr/>
        <a:lstStyle/>
        <a:p>
          <a:endParaRPr lang="en-US"/>
        </a:p>
      </dgm:t>
    </dgm:pt>
    <dgm:pt modelId="{1B3FF237-4BA6-4688-8E4F-36FAB18AA978}" type="pres">
      <dgm:prSet presAssocID="{332291D6-7D09-47FD-A63B-346BF9F8200C}" presName="Name0" presStyleCnt="0">
        <dgm:presLayoutVars>
          <dgm:dir/>
          <dgm:animLvl val="lvl"/>
          <dgm:resizeHandles val="exact"/>
        </dgm:presLayoutVars>
      </dgm:prSet>
      <dgm:spPr/>
      <dgm:t>
        <a:bodyPr/>
        <a:lstStyle/>
        <a:p>
          <a:endParaRPr lang="en-US"/>
        </a:p>
      </dgm:t>
    </dgm:pt>
    <dgm:pt modelId="{523AC7F1-3216-4E72-B721-E44B9A10805E}" type="pres">
      <dgm:prSet presAssocID="{088EFFFF-25B4-4446-986F-9973739C324C}" presName="linNode" presStyleCnt="0"/>
      <dgm:spPr/>
    </dgm:pt>
    <dgm:pt modelId="{BE934823-77D7-40AE-AAA7-8419265FB486}" type="pres">
      <dgm:prSet presAssocID="{088EFFFF-25B4-4446-986F-9973739C324C}" presName="parentText" presStyleLbl="node1" presStyleIdx="0" presStyleCnt="1" custScaleX="41755" custLinFactNeighborX="-11110" custLinFactNeighborY="-3764">
        <dgm:presLayoutVars>
          <dgm:chMax val="1"/>
          <dgm:bulletEnabled val="1"/>
        </dgm:presLayoutVars>
      </dgm:prSet>
      <dgm:spPr/>
      <dgm:t>
        <a:bodyPr/>
        <a:lstStyle/>
        <a:p>
          <a:endParaRPr lang="en-US"/>
        </a:p>
      </dgm:t>
    </dgm:pt>
    <dgm:pt modelId="{E4D4AFBB-ADD7-4EC3-A9B8-65194D706C7A}" type="pres">
      <dgm:prSet presAssocID="{088EFFFF-25B4-4446-986F-9973739C324C}" presName="descendantText" presStyleLbl="alignAccFollowNode1" presStyleIdx="0" presStyleCnt="1" custScaleX="135697" custScaleY="121739" custLinFactNeighborX="2373">
        <dgm:presLayoutVars>
          <dgm:bulletEnabled val="1"/>
        </dgm:presLayoutVars>
      </dgm:prSet>
      <dgm:spPr/>
      <dgm:t>
        <a:bodyPr/>
        <a:lstStyle/>
        <a:p>
          <a:endParaRPr lang="en-MY"/>
        </a:p>
      </dgm:t>
    </dgm:pt>
  </dgm:ptLst>
  <dgm:cxnLst>
    <dgm:cxn modelId="{CF1E4211-B28D-4BB6-A0BC-32BB8B7B4B17}" srcId="{332291D6-7D09-47FD-A63B-346BF9F8200C}" destId="{088EFFFF-25B4-4446-986F-9973739C324C}" srcOrd="0" destOrd="0" parTransId="{B8D1D1FD-EA70-4714-B103-4182FE7B59A6}" sibTransId="{9EF71BDE-42AB-488A-A096-D887634F3013}"/>
    <dgm:cxn modelId="{4CFF8C27-2976-5848-AE95-7D11CAC60C53}" type="presOf" srcId="{088EFFFF-25B4-4446-986F-9973739C324C}" destId="{BE934823-77D7-40AE-AAA7-8419265FB486}" srcOrd="0" destOrd="0" presId="urn:microsoft.com/office/officeart/2005/8/layout/vList5"/>
    <dgm:cxn modelId="{3D74BF02-D969-0C42-B482-F14F7E19A117}" type="presOf" srcId="{332291D6-7D09-47FD-A63B-346BF9F8200C}" destId="{1B3FF237-4BA6-4688-8E4F-36FAB18AA978}" srcOrd="0" destOrd="0" presId="urn:microsoft.com/office/officeart/2005/8/layout/vList5"/>
    <dgm:cxn modelId="{5B9AEF30-E1FF-074E-BADD-1DE91E8E5807}" srcId="{088EFFFF-25B4-4446-986F-9973739C324C}" destId="{C44D4E95-FEEC-2E4A-9C95-010E0B4F5E3C}" srcOrd="0" destOrd="0" parTransId="{5EC751DB-93EB-CE4C-B39E-8241A561CB72}" sibTransId="{B42D4031-7215-C24A-A88A-741FDCEDCABB}"/>
    <dgm:cxn modelId="{6634D4B7-FD36-7346-AFB8-8903BB4B0EF3}" type="presOf" srcId="{C44D4E95-FEEC-2E4A-9C95-010E0B4F5E3C}" destId="{E4D4AFBB-ADD7-4EC3-A9B8-65194D706C7A}" srcOrd="0" destOrd="0" presId="urn:microsoft.com/office/officeart/2005/8/layout/vList5"/>
    <dgm:cxn modelId="{448E6F9D-E7F3-3442-9271-46A502B59FCC}" type="presParOf" srcId="{1B3FF237-4BA6-4688-8E4F-36FAB18AA978}" destId="{523AC7F1-3216-4E72-B721-E44B9A10805E}" srcOrd="0" destOrd="0" presId="urn:microsoft.com/office/officeart/2005/8/layout/vList5"/>
    <dgm:cxn modelId="{FF48C032-9701-6F44-AA19-962D4F23DD47}" type="presParOf" srcId="{523AC7F1-3216-4E72-B721-E44B9A10805E}" destId="{BE934823-77D7-40AE-AAA7-8419265FB486}" srcOrd="0" destOrd="0" presId="urn:microsoft.com/office/officeart/2005/8/layout/vList5"/>
    <dgm:cxn modelId="{7E295490-78D6-334A-B831-703A8D0CD5D0}" type="presParOf" srcId="{523AC7F1-3216-4E72-B721-E44B9A10805E}" destId="{E4D4AFBB-ADD7-4EC3-A9B8-65194D706C7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2291D6-7D09-47FD-A63B-346BF9F8200C}" type="doc">
      <dgm:prSet loTypeId="urn:microsoft.com/office/officeart/2005/8/layout/vList5" loCatId="list" qsTypeId="urn:microsoft.com/office/officeart/2005/8/quickstyle/3d3" qsCatId="3D" csTypeId="urn:microsoft.com/office/officeart/2005/8/colors/accent0_3" csCatId="mainScheme" phldr="1"/>
      <dgm:spPr/>
      <dgm:t>
        <a:bodyPr/>
        <a:lstStyle/>
        <a:p>
          <a:endParaRPr lang="en-MY"/>
        </a:p>
      </dgm:t>
    </dgm:pt>
    <dgm:pt modelId="{C5F32335-9562-1846-A4A5-55865A0F212F}">
      <dgm:prSet phldrT="[Text]"/>
      <dgm:spPr>
        <a:solidFill>
          <a:srgbClr val="71DAFF">
            <a:alpha val="90000"/>
          </a:srgbClr>
        </a:solidFill>
      </dgm:spPr>
      <dgm:t>
        <a:bodyPr/>
        <a:lstStyle/>
        <a:p>
          <a:endParaRPr lang="en-MY" dirty="0"/>
        </a:p>
      </dgm:t>
    </dgm:pt>
    <dgm:pt modelId="{987D171F-07D7-B341-AAEB-19FE697AA07A}" type="parTrans" cxnId="{9860D2CE-8A7A-3843-905F-C8F52B825CA0}">
      <dgm:prSet/>
      <dgm:spPr/>
      <dgm:t>
        <a:bodyPr/>
        <a:lstStyle/>
        <a:p>
          <a:endParaRPr lang="en-US"/>
        </a:p>
      </dgm:t>
    </dgm:pt>
    <dgm:pt modelId="{D0A36EF7-6202-C040-8C6F-A26E7D0BF24F}" type="sibTrans" cxnId="{9860D2CE-8A7A-3843-905F-C8F52B825CA0}">
      <dgm:prSet/>
      <dgm:spPr/>
      <dgm:t>
        <a:bodyPr/>
        <a:lstStyle/>
        <a:p>
          <a:endParaRPr lang="en-US"/>
        </a:p>
      </dgm:t>
    </dgm:pt>
    <dgm:pt modelId="{088EFFFF-25B4-4446-986F-9973739C324C}">
      <dgm:prSet phldrT="[Text]"/>
      <dgm:spPr>
        <a:solidFill>
          <a:srgbClr val="0070C0"/>
        </a:solidFill>
      </dgm:spPr>
      <dgm:t>
        <a:bodyPr/>
        <a:lstStyle/>
        <a:p>
          <a:r>
            <a:rPr lang="en-MY" dirty="0" smtClean="0"/>
            <a:t>Sales Reply Email</a:t>
          </a:r>
        </a:p>
        <a:p>
          <a:r>
            <a:rPr lang="en-MY" dirty="0" smtClean="0"/>
            <a:t>(SRE)</a:t>
          </a:r>
          <a:endParaRPr lang="en-MY" dirty="0"/>
        </a:p>
      </dgm:t>
    </dgm:pt>
    <dgm:pt modelId="{9EF71BDE-42AB-488A-A096-D887634F3013}" type="sibTrans" cxnId="{CF1E4211-B28D-4BB6-A0BC-32BB8B7B4B17}">
      <dgm:prSet/>
      <dgm:spPr/>
      <dgm:t>
        <a:bodyPr/>
        <a:lstStyle/>
        <a:p>
          <a:endParaRPr lang="en-MY"/>
        </a:p>
      </dgm:t>
    </dgm:pt>
    <dgm:pt modelId="{B8D1D1FD-EA70-4714-B103-4182FE7B59A6}" type="parTrans" cxnId="{CF1E4211-B28D-4BB6-A0BC-32BB8B7B4B17}">
      <dgm:prSet/>
      <dgm:spPr/>
      <dgm:t>
        <a:bodyPr/>
        <a:lstStyle/>
        <a:p>
          <a:endParaRPr lang="en-MY"/>
        </a:p>
      </dgm:t>
    </dgm:pt>
    <dgm:pt modelId="{1B3FF237-4BA6-4688-8E4F-36FAB18AA978}" type="pres">
      <dgm:prSet presAssocID="{332291D6-7D09-47FD-A63B-346BF9F8200C}" presName="Name0" presStyleCnt="0">
        <dgm:presLayoutVars>
          <dgm:dir/>
          <dgm:animLvl val="lvl"/>
          <dgm:resizeHandles val="exact"/>
        </dgm:presLayoutVars>
      </dgm:prSet>
      <dgm:spPr/>
      <dgm:t>
        <a:bodyPr/>
        <a:lstStyle/>
        <a:p>
          <a:endParaRPr lang="en-US"/>
        </a:p>
      </dgm:t>
    </dgm:pt>
    <dgm:pt modelId="{523AC7F1-3216-4E72-B721-E44B9A10805E}" type="pres">
      <dgm:prSet presAssocID="{088EFFFF-25B4-4446-986F-9973739C324C}" presName="linNode" presStyleCnt="0"/>
      <dgm:spPr/>
    </dgm:pt>
    <dgm:pt modelId="{BE934823-77D7-40AE-AAA7-8419265FB486}" type="pres">
      <dgm:prSet presAssocID="{088EFFFF-25B4-4446-986F-9973739C324C}" presName="parentText" presStyleLbl="node1" presStyleIdx="0" presStyleCnt="1" custScaleX="42799" custLinFactNeighborX="-11110" custLinFactNeighborY="-3764">
        <dgm:presLayoutVars>
          <dgm:chMax val="1"/>
          <dgm:bulletEnabled val="1"/>
        </dgm:presLayoutVars>
      </dgm:prSet>
      <dgm:spPr/>
      <dgm:t>
        <a:bodyPr/>
        <a:lstStyle/>
        <a:p>
          <a:endParaRPr lang="en-US"/>
        </a:p>
      </dgm:t>
    </dgm:pt>
    <dgm:pt modelId="{E4D4AFBB-ADD7-4EC3-A9B8-65194D706C7A}" type="pres">
      <dgm:prSet presAssocID="{088EFFFF-25B4-4446-986F-9973739C324C}" presName="descendantText" presStyleLbl="alignAccFollowNode1" presStyleIdx="0" presStyleCnt="1" custScaleX="131181" custScaleY="123095" custLinFactNeighborX="3105" custLinFactNeighborY="2446">
        <dgm:presLayoutVars>
          <dgm:bulletEnabled val="1"/>
        </dgm:presLayoutVars>
      </dgm:prSet>
      <dgm:spPr/>
      <dgm:t>
        <a:bodyPr/>
        <a:lstStyle/>
        <a:p>
          <a:endParaRPr lang="en-MY"/>
        </a:p>
      </dgm:t>
    </dgm:pt>
  </dgm:ptLst>
  <dgm:cxnLst>
    <dgm:cxn modelId="{94EA42AB-28E3-5F42-8A26-DE9FAC544386}" type="presOf" srcId="{C5F32335-9562-1846-A4A5-55865A0F212F}" destId="{E4D4AFBB-ADD7-4EC3-A9B8-65194D706C7A}" srcOrd="0" destOrd="0" presId="urn:microsoft.com/office/officeart/2005/8/layout/vList5"/>
    <dgm:cxn modelId="{AA145487-35D4-FD48-BBAD-BF1DEFCEE56F}" type="presOf" srcId="{088EFFFF-25B4-4446-986F-9973739C324C}" destId="{BE934823-77D7-40AE-AAA7-8419265FB486}" srcOrd="0" destOrd="0" presId="urn:microsoft.com/office/officeart/2005/8/layout/vList5"/>
    <dgm:cxn modelId="{CF1E4211-B28D-4BB6-A0BC-32BB8B7B4B17}" srcId="{332291D6-7D09-47FD-A63B-346BF9F8200C}" destId="{088EFFFF-25B4-4446-986F-9973739C324C}" srcOrd="0" destOrd="0" parTransId="{B8D1D1FD-EA70-4714-B103-4182FE7B59A6}" sibTransId="{9EF71BDE-42AB-488A-A096-D887634F3013}"/>
    <dgm:cxn modelId="{1FF73714-10D0-8240-A45B-EA5A55D75087}" type="presOf" srcId="{332291D6-7D09-47FD-A63B-346BF9F8200C}" destId="{1B3FF237-4BA6-4688-8E4F-36FAB18AA978}" srcOrd="0" destOrd="0" presId="urn:microsoft.com/office/officeart/2005/8/layout/vList5"/>
    <dgm:cxn modelId="{9860D2CE-8A7A-3843-905F-C8F52B825CA0}" srcId="{088EFFFF-25B4-4446-986F-9973739C324C}" destId="{C5F32335-9562-1846-A4A5-55865A0F212F}" srcOrd="0" destOrd="0" parTransId="{987D171F-07D7-B341-AAEB-19FE697AA07A}" sibTransId="{D0A36EF7-6202-C040-8C6F-A26E7D0BF24F}"/>
    <dgm:cxn modelId="{6604DB4C-4171-244F-9637-57BD77525905}" type="presParOf" srcId="{1B3FF237-4BA6-4688-8E4F-36FAB18AA978}" destId="{523AC7F1-3216-4E72-B721-E44B9A10805E}" srcOrd="0" destOrd="0" presId="urn:microsoft.com/office/officeart/2005/8/layout/vList5"/>
    <dgm:cxn modelId="{310C9E02-2317-0F43-A5A1-1B5C1C0817FC}" type="presParOf" srcId="{523AC7F1-3216-4E72-B721-E44B9A10805E}" destId="{BE934823-77D7-40AE-AAA7-8419265FB486}" srcOrd="0" destOrd="0" presId="urn:microsoft.com/office/officeart/2005/8/layout/vList5"/>
    <dgm:cxn modelId="{37770501-35AB-E541-B244-2B9A13C5CF7C}" type="presParOf" srcId="{523AC7F1-3216-4E72-B721-E44B9A10805E}" destId="{E4D4AFBB-ADD7-4EC3-A9B8-65194D706C7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0A4A7-77E1-42BD-A514-40280679B2AA}">
      <dsp:nvSpPr>
        <dsp:cNvPr id="0" name=""/>
        <dsp:cNvSpPr/>
      </dsp:nvSpPr>
      <dsp:spPr>
        <a:xfrm>
          <a:off x="0" y="89468"/>
          <a:ext cx="8987345" cy="1168312"/>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MY" sz="3600" kern="1200" dirty="0" smtClean="0"/>
            <a:t>Business Communication Through Sales emails</a:t>
          </a:r>
          <a:endParaRPr lang="en-MY" sz="3600" kern="1200" dirty="0"/>
        </a:p>
      </dsp:txBody>
      <dsp:txXfrm>
        <a:off x="0" y="89468"/>
        <a:ext cx="8987345" cy="1168312"/>
      </dsp:txXfrm>
    </dsp:sp>
    <dsp:sp modelId="{9D8A2F3E-3F96-4E11-B363-EA5E2455538B}">
      <dsp:nvSpPr>
        <dsp:cNvPr id="0" name=""/>
        <dsp:cNvSpPr/>
      </dsp:nvSpPr>
      <dsp:spPr>
        <a:xfrm>
          <a:off x="2857184" y="3685040"/>
          <a:ext cx="3150000" cy="1168312"/>
        </a:xfrm>
        <a:prstGeom prst="rect">
          <a:avLst/>
        </a:prstGeom>
        <a:solidFill>
          <a:schemeClr val="accent5">
            <a:hueOff val="-2451115"/>
            <a:satOff val="-3409"/>
            <a:lumOff val="-130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MY" sz="3600" kern="1200" dirty="0" smtClean="0"/>
            <a:t>Business Emails</a:t>
          </a:r>
          <a:endParaRPr lang="en-MY" sz="3600" kern="1200" dirty="0"/>
        </a:p>
      </dsp:txBody>
      <dsp:txXfrm>
        <a:off x="2857184" y="3685040"/>
        <a:ext cx="3150000" cy="1168312"/>
      </dsp:txXfrm>
    </dsp:sp>
    <dsp:sp modelId="{D8D4E379-1F13-4238-AE78-F3AB1E381459}">
      <dsp:nvSpPr>
        <dsp:cNvPr id="0" name=""/>
        <dsp:cNvSpPr/>
      </dsp:nvSpPr>
      <dsp:spPr>
        <a:xfrm>
          <a:off x="2517942" y="2723696"/>
          <a:ext cx="3780000" cy="1168312"/>
        </a:xfrm>
        <a:prstGeom prst="rect">
          <a:avLst/>
        </a:prstGeom>
        <a:solidFill>
          <a:schemeClr val="accent5">
            <a:hueOff val="-4902230"/>
            <a:satOff val="-6819"/>
            <a:lumOff val="-261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Promotional Genre</a:t>
          </a:r>
          <a:endParaRPr lang="en-MY" sz="3600" kern="1200" dirty="0"/>
        </a:p>
      </dsp:txBody>
      <dsp:txXfrm>
        <a:off x="2517942" y="2723696"/>
        <a:ext cx="3780000" cy="1168312"/>
      </dsp:txXfrm>
    </dsp:sp>
    <dsp:sp modelId="{0920CB04-84BF-412B-AF1E-835A61C89698}">
      <dsp:nvSpPr>
        <dsp:cNvPr id="0" name=""/>
        <dsp:cNvSpPr/>
      </dsp:nvSpPr>
      <dsp:spPr>
        <a:xfrm>
          <a:off x="2017374" y="1397744"/>
          <a:ext cx="4770000" cy="1168312"/>
        </a:xfrm>
        <a:prstGeom prst="rect">
          <a:avLst/>
        </a:prstGeom>
        <a:solidFill>
          <a:schemeClr val="accent5">
            <a:hueOff val="-7353344"/>
            <a:satOff val="-10228"/>
            <a:lumOff val="-392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b="1" kern="1200" dirty="0" smtClean="0">
              <a:uFillTx/>
            </a:rPr>
            <a:t>Language of Advertising</a:t>
          </a:r>
          <a:endParaRPr lang="en-MY" sz="3600" kern="1200" dirty="0"/>
        </a:p>
      </dsp:txBody>
      <dsp:txXfrm>
        <a:off x="2017374" y="1397744"/>
        <a:ext cx="4770000" cy="1168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C3AC2-81BE-4DB6-8BA3-F2CD7B1C2E86}">
      <dsp:nvSpPr>
        <dsp:cNvPr id="0" name=""/>
        <dsp:cNvSpPr/>
      </dsp:nvSpPr>
      <dsp:spPr>
        <a:xfrm>
          <a:off x="0" y="0"/>
          <a:ext cx="8195269" cy="173718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smtClean="0"/>
            <a:t>Research Design: descriptive mixed methods because the data of the research contains both numbers and words. </a:t>
          </a:r>
          <a:r>
            <a:rPr lang="en-US" sz="1800" kern="1200" dirty="0" err="1" smtClean="0"/>
            <a:t>Sandelowski</a:t>
          </a:r>
          <a:r>
            <a:rPr lang="en-US" sz="1800" kern="1200" dirty="0" smtClean="0"/>
            <a:t>, </a:t>
          </a:r>
          <a:r>
            <a:rPr lang="en-US" sz="1800" kern="1200" dirty="0" err="1" smtClean="0"/>
            <a:t>Voils</a:t>
          </a:r>
          <a:r>
            <a:rPr lang="en-US" sz="1800" kern="1200" dirty="0" smtClean="0"/>
            <a:t>, &amp; </a:t>
          </a:r>
          <a:r>
            <a:rPr lang="en-US" sz="1800" kern="1200" dirty="0" err="1" smtClean="0"/>
            <a:t>Knafl</a:t>
          </a:r>
          <a:r>
            <a:rPr lang="en-US" sz="1800" kern="1200" dirty="0" smtClean="0"/>
            <a:t> (2009) once stated that qualitative results can be compared with the quantitative dataset. Thus, even though the presented data were in form of words, there were some numerical data obtained by calculating the total sum of personal nouns used.</a:t>
          </a:r>
          <a:endParaRPr lang="en-MY" sz="1800" kern="1200" dirty="0"/>
        </a:p>
      </dsp:txBody>
      <dsp:txXfrm>
        <a:off x="50880" y="50880"/>
        <a:ext cx="6320715" cy="1635420"/>
      </dsp:txXfrm>
    </dsp:sp>
    <dsp:sp modelId="{58DBB64C-6402-481D-BB6D-15C2D38DB498}">
      <dsp:nvSpPr>
        <dsp:cNvPr id="0" name=""/>
        <dsp:cNvSpPr/>
      </dsp:nvSpPr>
      <dsp:spPr>
        <a:xfrm>
          <a:off x="723111" y="2026711"/>
          <a:ext cx="8195269" cy="1737180"/>
        </a:xfrm>
        <a:prstGeom prst="roundRect">
          <a:avLst>
            <a:gd name="adj" fmla="val 10000"/>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smtClean="0"/>
            <a:t>Sampling: written assignments collected from the first year Degree students of </a:t>
          </a:r>
          <a:r>
            <a:rPr lang="en-US" sz="1800" kern="1200" dirty="0" err="1" smtClean="0"/>
            <a:t>Universiti</a:t>
          </a:r>
          <a:r>
            <a:rPr lang="en-US" sz="1800" kern="1200" dirty="0" smtClean="0"/>
            <a:t> </a:t>
          </a:r>
          <a:r>
            <a:rPr lang="en-US" sz="1800" kern="1200" dirty="0" smtClean="0"/>
            <a:t>Malaysia Kelantan (</a:t>
          </a:r>
          <a:r>
            <a:rPr lang="en-US" sz="1800" kern="1200" dirty="0" smtClean="0"/>
            <a:t>UMK). </a:t>
          </a:r>
          <a:r>
            <a:rPr lang="en-US" sz="1800" kern="1200" dirty="0" smtClean="0"/>
            <a:t>10 responses were chosen from sales inquiry emails and 10 were taken from sales reply emails. All of them have enrolled in the English II class which is a required course for them to be completed before registering themselves in English III class in the following semester. </a:t>
          </a:r>
          <a:endParaRPr lang="en-MY" sz="1800" kern="1200" dirty="0"/>
        </a:p>
      </dsp:txBody>
      <dsp:txXfrm>
        <a:off x="773991" y="2077591"/>
        <a:ext cx="6241229" cy="1635420"/>
      </dsp:txXfrm>
    </dsp:sp>
    <dsp:sp modelId="{3BBA144F-4CBB-414E-A848-4AEE3C64C825}">
      <dsp:nvSpPr>
        <dsp:cNvPr id="0" name=""/>
        <dsp:cNvSpPr/>
      </dsp:nvSpPr>
      <dsp:spPr>
        <a:xfrm>
          <a:off x="1446223" y="4053422"/>
          <a:ext cx="8195269" cy="1737180"/>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MY" sz="1400" kern="1200" dirty="0" smtClean="0"/>
            <a:t>Procedures – </a:t>
          </a:r>
          <a:r>
            <a:rPr lang="en-US" sz="1400" kern="1200" dirty="0" smtClean="0"/>
            <a:t>The written assignments were then analysed by using Computer Assisted Corpus Analysis (CACA) is used to reflect the second research question. </a:t>
          </a:r>
          <a:endParaRPr lang="en-US" sz="1400" kern="1200" dirty="0" smtClean="0"/>
        </a:p>
        <a:p>
          <a:pPr lvl="0" algn="l" defTabSz="622300">
            <a:lnSpc>
              <a:spcPct val="90000"/>
            </a:lnSpc>
            <a:spcBef>
              <a:spcPct val="0"/>
            </a:spcBef>
            <a:spcAft>
              <a:spcPct val="35000"/>
            </a:spcAft>
          </a:pPr>
          <a:r>
            <a:rPr lang="en-US" sz="1400" kern="1200" dirty="0" smtClean="0"/>
            <a:t>The </a:t>
          </a:r>
          <a:r>
            <a:rPr lang="en-US" sz="1400" kern="1200" dirty="0" smtClean="0"/>
            <a:t>researcher then used CLAWS  (Constituent Likelihood Automatic Word-tagging System) tagger, a computer-based learner corpus analysis for POS tagging, to count the word frequency which is tagged</a:t>
          </a:r>
          <a:r>
            <a:rPr lang="en-US" sz="1400" kern="1200" dirty="0" smtClean="0"/>
            <a:t>.</a:t>
          </a:r>
        </a:p>
        <a:p>
          <a:pPr lvl="0" algn="l" defTabSz="622300">
            <a:lnSpc>
              <a:spcPct val="90000"/>
            </a:lnSpc>
            <a:spcBef>
              <a:spcPct val="0"/>
            </a:spcBef>
            <a:spcAft>
              <a:spcPct val="35000"/>
            </a:spcAft>
          </a:pPr>
          <a:r>
            <a:rPr lang="en-US" sz="1400" kern="1200" dirty="0" smtClean="0"/>
            <a:t> </a:t>
          </a:r>
          <a:r>
            <a:rPr lang="en-US" sz="1400" kern="1200" dirty="0" err="1" smtClean="0"/>
            <a:t>AntConc</a:t>
          </a:r>
          <a:r>
            <a:rPr lang="en-US" sz="1400" kern="1200" dirty="0" smtClean="0"/>
            <a:t> application version 3.2.4w were the used to sort out the words alphabetically.</a:t>
          </a:r>
          <a:endParaRPr lang="en-MY" sz="1400" kern="1200" dirty="0"/>
        </a:p>
      </dsp:txBody>
      <dsp:txXfrm>
        <a:off x="1497103" y="4104302"/>
        <a:ext cx="6241229" cy="1635420"/>
      </dsp:txXfrm>
    </dsp:sp>
    <dsp:sp modelId="{A71EB9F3-A246-43F5-86DA-4A18B9B88657}">
      <dsp:nvSpPr>
        <dsp:cNvPr id="0" name=""/>
        <dsp:cNvSpPr/>
      </dsp:nvSpPr>
      <dsp:spPr>
        <a:xfrm>
          <a:off x="7066101" y="1317362"/>
          <a:ext cx="1129167" cy="1129167"/>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MY" sz="3600" kern="1200"/>
        </a:p>
      </dsp:txBody>
      <dsp:txXfrm>
        <a:off x="7320164" y="1317362"/>
        <a:ext cx="621041" cy="849698"/>
      </dsp:txXfrm>
    </dsp:sp>
    <dsp:sp modelId="{08F10029-8735-4361-A331-39D3B8DEFDCC}">
      <dsp:nvSpPr>
        <dsp:cNvPr id="0" name=""/>
        <dsp:cNvSpPr/>
      </dsp:nvSpPr>
      <dsp:spPr>
        <a:xfrm>
          <a:off x="7789213" y="3332492"/>
          <a:ext cx="1129167" cy="1129167"/>
        </a:xfrm>
        <a:prstGeom prst="downArrow">
          <a:avLst>
            <a:gd name="adj1" fmla="val 55000"/>
            <a:gd name="adj2" fmla="val 45000"/>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MY" sz="3600" kern="1200"/>
        </a:p>
      </dsp:txBody>
      <dsp:txXfrm>
        <a:off x="8043276" y="3332492"/>
        <a:ext cx="621041" cy="849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4AFBB-ADD7-4EC3-A9B8-65194D706C7A}">
      <dsp:nvSpPr>
        <dsp:cNvPr id="0" name=""/>
        <dsp:cNvSpPr/>
      </dsp:nvSpPr>
      <dsp:spPr>
        <a:xfrm rot="5400000">
          <a:off x="3143306" y="-1337275"/>
          <a:ext cx="5422174" cy="8426765"/>
        </a:xfrm>
        <a:prstGeom prst="round2Same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MY" sz="6500" kern="1200" dirty="0"/>
        </a:p>
      </dsp:txBody>
      <dsp:txXfrm rot="-5400000">
        <a:off x="1641011" y="429709"/>
        <a:ext cx="8162076" cy="4892796"/>
      </dsp:txXfrm>
    </dsp:sp>
    <dsp:sp modelId="{BE934823-77D7-40AE-AAA7-8419265FB486}">
      <dsp:nvSpPr>
        <dsp:cNvPr id="0" name=""/>
        <dsp:cNvSpPr/>
      </dsp:nvSpPr>
      <dsp:spPr>
        <a:xfrm>
          <a:off x="0" y="0"/>
          <a:ext cx="1640935" cy="5752214"/>
        </a:xfrm>
        <a:prstGeom prst="round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effectLst/>
              <a:latin typeface="Times New Roman" panose="02020603050405020304" pitchFamily="18" charset="0"/>
              <a:ea typeface="Arial Unicode MS" panose="020B0604020202020204" pitchFamily="34" charset="-128"/>
            </a:rPr>
            <a:t>Definition of sales promotional </a:t>
          </a:r>
          <a:r>
            <a:rPr lang="en-US" sz="2100" kern="1200" dirty="0" smtClean="0">
              <a:effectLst/>
              <a:latin typeface="Times New Roman" panose="02020603050405020304" pitchFamily="18" charset="0"/>
              <a:ea typeface="Arial Unicode MS" panose="020B0604020202020204" pitchFamily="34" charset="-128"/>
            </a:rPr>
            <a:t>moves</a:t>
          </a:r>
        </a:p>
        <a:p>
          <a:pPr lvl="0" algn="ctr" defTabSz="933450">
            <a:lnSpc>
              <a:spcPct val="90000"/>
            </a:lnSpc>
            <a:spcBef>
              <a:spcPct val="0"/>
            </a:spcBef>
            <a:spcAft>
              <a:spcPct val="35000"/>
            </a:spcAft>
          </a:pPr>
          <a:r>
            <a:rPr lang="en-US" sz="2100" kern="1200" dirty="0" smtClean="0">
              <a:effectLst/>
              <a:latin typeface="Times New Roman" panose="02020603050405020304" pitchFamily="18" charset="0"/>
              <a:ea typeface="Arial Unicode MS" panose="020B0604020202020204"/>
            </a:rPr>
            <a:t>Sales promotional structure introduced by Bhatia (1993)</a:t>
          </a:r>
          <a:endParaRPr lang="en-US" sz="2100" kern="1200" dirty="0" smtClean="0">
            <a:effectLst/>
            <a:latin typeface="Times New Roman" panose="02020603050405020304" pitchFamily="18" charset="0"/>
            <a:ea typeface="Arial Unicode MS" panose="020B0604020202020204" pitchFamily="34" charset="-128"/>
          </a:endParaRPr>
        </a:p>
        <a:p>
          <a:pPr lvl="0" algn="ctr" defTabSz="933450">
            <a:lnSpc>
              <a:spcPct val="90000"/>
            </a:lnSpc>
            <a:spcBef>
              <a:spcPct val="0"/>
            </a:spcBef>
            <a:spcAft>
              <a:spcPct val="35000"/>
            </a:spcAft>
          </a:pPr>
          <a:endParaRPr lang="en-MY" sz="2100" kern="1200" dirty="0"/>
        </a:p>
      </dsp:txBody>
      <dsp:txXfrm>
        <a:off x="80104" y="80104"/>
        <a:ext cx="1480727" cy="55920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4AFBB-ADD7-4EC3-A9B8-65194D706C7A}">
      <dsp:nvSpPr>
        <dsp:cNvPr id="0" name=""/>
        <dsp:cNvSpPr/>
      </dsp:nvSpPr>
      <dsp:spPr>
        <a:xfrm rot="5400000">
          <a:off x="2976126" y="-1414543"/>
          <a:ext cx="5602150" cy="8581301"/>
        </a:xfrm>
        <a:prstGeom prst="round2SameRect">
          <a:avLst/>
        </a:prstGeom>
        <a:solidFill>
          <a:srgbClr val="71DA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MY" sz="6500" kern="1200" dirty="0"/>
        </a:p>
      </dsp:txBody>
      <dsp:txXfrm rot="-5400000">
        <a:off x="1486551" y="348506"/>
        <a:ext cx="8307827" cy="5055202"/>
      </dsp:txXfrm>
    </dsp:sp>
    <dsp:sp modelId="{BE934823-77D7-40AE-AAA7-8419265FB486}">
      <dsp:nvSpPr>
        <dsp:cNvPr id="0" name=""/>
        <dsp:cNvSpPr/>
      </dsp:nvSpPr>
      <dsp:spPr>
        <a:xfrm>
          <a:off x="0" y="0"/>
          <a:ext cx="1485299" cy="5752214"/>
        </a:xfrm>
        <a:prstGeom prst="round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MY" sz="3000" kern="1200" dirty="0" smtClean="0"/>
            <a:t>Sales Inquiry Emails (SIE)</a:t>
          </a:r>
          <a:endParaRPr lang="en-MY" sz="3000" kern="1200" dirty="0"/>
        </a:p>
      </dsp:txBody>
      <dsp:txXfrm>
        <a:off x="72506" y="72506"/>
        <a:ext cx="1340287" cy="56072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4AFBB-ADD7-4EC3-A9B8-65194D706C7A}">
      <dsp:nvSpPr>
        <dsp:cNvPr id="0" name=""/>
        <dsp:cNvSpPr/>
      </dsp:nvSpPr>
      <dsp:spPr>
        <a:xfrm rot="5400000">
          <a:off x="3009302" y="-1306335"/>
          <a:ext cx="5664550" cy="8452549"/>
        </a:xfrm>
        <a:prstGeom prst="round2SameRect">
          <a:avLst/>
        </a:prstGeom>
        <a:solidFill>
          <a:srgbClr val="71DA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MY" sz="6500" kern="1200" dirty="0"/>
        </a:p>
      </dsp:txBody>
      <dsp:txXfrm rot="-5400000">
        <a:off x="1615303" y="364185"/>
        <a:ext cx="8176028" cy="5111508"/>
      </dsp:txXfrm>
    </dsp:sp>
    <dsp:sp modelId="{BE934823-77D7-40AE-AAA7-8419265FB486}">
      <dsp:nvSpPr>
        <dsp:cNvPr id="0" name=""/>
        <dsp:cNvSpPr/>
      </dsp:nvSpPr>
      <dsp:spPr>
        <a:xfrm>
          <a:off x="0" y="0"/>
          <a:ext cx="1551218" cy="5752214"/>
        </a:xfrm>
        <a:prstGeom prst="round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MY" sz="3800" kern="1200" dirty="0" smtClean="0"/>
            <a:t>Sales Reply Email</a:t>
          </a:r>
        </a:p>
        <a:p>
          <a:pPr lvl="0" algn="ctr" defTabSz="1689100">
            <a:lnSpc>
              <a:spcPct val="90000"/>
            </a:lnSpc>
            <a:spcBef>
              <a:spcPct val="0"/>
            </a:spcBef>
            <a:spcAft>
              <a:spcPct val="35000"/>
            </a:spcAft>
          </a:pPr>
          <a:r>
            <a:rPr lang="en-MY" sz="3800" kern="1200" dirty="0" smtClean="0"/>
            <a:t>(SRE)</a:t>
          </a:r>
          <a:endParaRPr lang="en-MY" sz="3800" kern="1200" dirty="0"/>
        </a:p>
      </dsp:txBody>
      <dsp:txXfrm>
        <a:off x="75724" y="75724"/>
        <a:ext cx="1399770" cy="5600766"/>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diagramQuickStyle" Target="../diagrams/quickStyle4.xml"/><Relationship Id="rId11" Type="http://schemas.openxmlformats.org/officeDocument/2006/relationships/image" Target="../media/image5.emf"/><Relationship Id="rId5" Type="http://schemas.openxmlformats.org/officeDocument/2006/relationships/diagramLayout" Target="../diagrams/layout4.xml"/><Relationship Id="rId10" Type="http://schemas.openxmlformats.org/officeDocument/2006/relationships/oleObject" Target="../embeddings/oleObject1.bin"/><Relationship Id="rId4" Type="http://schemas.openxmlformats.org/officeDocument/2006/relationships/diagramData" Target="../diagrams/data4.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diagramQuickStyle" Target="../diagrams/quickStyle5.xml"/><Relationship Id="rId11" Type="http://schemas.openxmlformats.org/officeDocument/2006/relationships/image" Target="../media/image6.emf"/><Relationship Id="rId5" Type="http://schemas.openxmlformats.org/officeDocument/2006/relationships/diagramLayout" Target="../diagrams/layout5.xml"/><Relationship Id="rId10" Type="http://schemas.openxmlformats.org/officeDocument/2006/relationships/oleObject" Target="../embeddings/oleObject2.bin"/><Relationship Id="rId4" Type="http://schemas.openxmlformats.org/officeDocument/2006/relationships/diagramData" Target="../diagrams/data5.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37872" y="4148690"/>
            <a:ext cx="8470233" cy="1655762"/>
          </a:xfrm>
        </p:spPr>
        <p:txBody>
          <a:bodyPr>
            <a:normAutofit lnSpcReduction="10000"/>
          </a:bodyPr>
          <a:lstStyle/>
          <a:p>
            <a:r>
              <a:rPr lang="en-US" dirty="0"/>
              <a:t> </a:t>
            </a:r>
          </a:p>
          <a:p>
            <a:r>
              <a:rPr lang="en-GB" dirty="0" smtClean="0"/>
              <a:t>MARVENDER KAUR</a:t>
            </a:r>
            <a:endParaRPr lang="en-US" dirty="0"/>
          </a:p>
          <a:p>
            <a:r>
              <a:rPr lang="en-GB" dirty="0"/>
              <a:t>NUR </a:t>
            </a:r>
            <a:r>
              <a:rPr lang="en-GB" dirty="0" smtClean="0"/>
              <a:t>BAITI ISMAIL SHAUKI</a:t>
            </a:r>
            <a:endParaRPr lang="en-US" dirty="0"/>
          </a:p>
          <a:p>
            <a:r>
              <a:rPr lang="en-GB" dirty="0"/>
              <a:t>NOR FAZURA MD ZULKIFLE</a:t>
            </a:r>
            <a:endParaRPr lang="en-US" dirty="0"/>
          </a:p>
          <a:p>
            <a:endParaRPr lang="en-US" dirty="0"/>
          </a:p>
        </p:txBody>
      </p:sp>
      <p:sp>
        <p:nvSpPr>
          <p:cNvPr id="2" name="Title 1"/>
          <p:cNvSpPr>
            <a:spLocks noGrp="1"/>
          </p:cNvSpPr>
          <p:nvPr>
            <p:ph type="ctrTitle"/>
          </p:nvPr>
        </p:nvSpPr>
        <p:spPr>
          <a:xfrm>
            <a:off x="1366787" y="1385258"/>
            <a:ext cx="10212405" cy="2387600"/>
          </a:xfrm>
        </p:spPr>
        <p:txBody>
          <a:bodyPr>
            <a:normAutofit/>
          </a:bodyPr>
          <a:lstStyle/>
          <a:p>
            <a:r>
              <a:rPr lang="en-GB" sz="5400" b="1" dirty="0"/>
              <a:t>SALES EMAILS: THE NEED OF A NEW PARADIGM</a:t>
            </a:r>
            <a:r>
              <a:rPr lang="en-US" sz="3600" dirty="0"/>
              <a:t/>
            </a:r>
            <a:br>
              <a:rPr lang="en-US" sz="3600" dirty="0"/>
            </a:br>
            <a:r>
              <a:rPr lang="en-US" sz="3600" b="1" dirty="0"/>
              <a:t> </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68" y="384175"/>
            <a:ext cx="1487488" cy="647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138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30304"/>
              </a:clrFrom>
              <a:clrTo>
                <a:srgbClr val="030304">
                  <a:alpha val="0"/>
                </a:srgbClr>
              </a:clrTo>
            </a:clrChange>
            <a:lum bright="70000" contrast="-70000"/>
            <a:extLst>
              <a:ext uri="{28A0092B-C50C-407E-A947-70E740481C1C}">
                <a14:useLocalDpi xmlns:a14="http://schemas.microsoft.com/office/drawing/2010/main" val="0"/>
              </a:ext>
            </a:extLst>
          </a:blip>
          <a:stretch>
            <a:fillRect/>
          </a:stretch>
        </p:blipFill>
        <p:spPr>
          <a:xfrm rot="16200000">
            <a:off x="-2687858" y="2687855"/>
            <a:ext cx="6858003" cy="1482290"/>
          </a:xfrm>
          <a:prstGeom prst="rect">
            <a:avLst/>
          </a:prstGeom>
        </p:spPr>
      </p:pic>
      <p:sp>
        <p:nvSpPr>
          <p:cNvPr id="2" name="Title 1"/>
          <p:cNvSpPr>
            <a:spLocks noGrp="1"/>
          </p:cNvSpPr>
          <p:nvPr>
            <p:ph type="ctrTitle"/>
          </p:nvPr>
        </p:nvSpPr>
        <p:spPr>
          <a:xfrm>
            <a:off x="1058443" y="789835"/>
            <a:ext cx="10212405" cy="2387600"/>
          </a:xfrm>
        </p:spPr>
        <p:txBody>
          <a:bodyPr>
            <a:normAutofit/>
          </a:bodyPr>
          <a:lstStyle/>
          <a:p>
            <a:r>
              <a:rPr lang="en-MY" sz="3600" dirty="0" smtClean="0">
                <a:latin typeface="Arial" panose="020B0604020202020204" pitchFamily="34" charset="0"/>
                <a:cs typeface="Arial" panose="020B0604020202020204" pitchFamily="34" charset="0"/>
              </a:rPr>
              <a:t>THANK YOU</a:t>
            </a:r>
            <a:endParaRPr lang="en-MY" sz="3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52944" y="2677642"/>
            <a:ext cx="6474389" cy="1482290"/>
          </a:xfrm>
          <a:prstGeom prst="rect">
            <a:avLst/>
          </a:prstGeom>
        </p:spPr>
      </p:pic>
    </p:spTree>
    <p:extLst>
      <p:ext uri="{BB962C8B-B14F-4D97-AF65-F5344CB8AC3E}">
        <p14:creationId xmlns:p14="http://schemas.microsoft.com/office/powerpoint/2010/main" val="4215999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30304"/>
              </a:clrFrom>
              <a:clrTo>
                <a:srgbClr val="030304">
                  <a:alpha val="0"/>
                </a:srgbClr>
              </a:clrTo>
            </a:clrChange>
            <a:lum bright="70000" contrast="-70000"/>
            <a:extLst>
              <a:ext uri="{28A0092B-C50C-407E-A947-70E740481C1C}">
                <a14:useLocalDpi xmlns:a14="http://schemas.microsoft.com/office/drawing/2010/main" val="0"/>
              </a:ext>
            </a:extLst>
          </a:blip>
          <a:stretch>
            <a:fillRect/>
          </a:stretch>
        </p:blipFill>
        <p:spPr>
          <a:xfrm rot="16200000">
            <a:off x="-2687858" y="2687855"/>
            <a:ext cx="6858003" cy="1482290"/>
          </a:xfrm>
          <a:prstGeom prst="rect">
            <a:avLst/>
          </a:prstGeom>
        </p:spPr>
      </p:pic>
      <p:sp>
        <p:nvSpPr>
          <p:cNvPr id="2" name="Title 1"/>
          <p:cNvSpPr>
            <a:spLocks noGrp="1"/>
          </p:cNvSpPr>
          <p:nvPr>
            <p:ph type="ctrTitle"/>
          </p:nvPr>
        </p:nvSpPr>
        <p:spPr>
          <a:xfrm>
            <a:off x="1780675" y="1115748"/>
            <a:ext cx="10212405" cy="4736411"/>
          </a:xfrm>
        </p:spPr>
        <p:txBody>
          <a:bodyPr anchor="t">
            <a:noAutofit/>
          </a:bodyPr>
          <a:lstStyle/>
          <a:p>
            <a:pPr algn="l">
              <a:lnSpc>
                <a:spcPct val="100000"/>
              </a:lnSpc>
            </a:pPr>
            <a:r>
              <a:rPr lang="en-MY" sz="2400" b="1" dirty="0" smtClean="0">
                <a:solidFill>
                  <a:schemeClr val="accent5">
                    <a:lumMod val="50000"/>
                  </a:schemeClr>
                </a:solidFill>
                <a:latin typeface="Arial" panose="020B0604020202020204" pitchFamily="34" charset="0"/>
                <a:cs typeface="Arial" panose="020B0604020202020204" pitchFamily="34" charset="0"/>
              </a:rPr>
              <a:t>Aim of the Study:</a:t>
            </a:r>
            <a:r>
              <a:rPr lang="en-MY" sz="2400" b="1" dirty="0" smtClean="0">
                <a:latin typeface="Arial" panose="020B0604020202020204" pitchFamily="34" charset="0"/>
                <a:cs typeface="Arial" panose="020B0604020202020204" pitchFamily="34" charset="0"/>
              </a:rPr>
              <a:t> </a:t>
            </a:r>
            <a:r>
              <a:rPr lang="en-MY" sz="2400" dirty="0">
                <a:latin typeface="Arial" panose="020B0604020202020204" pitchFamily="34" charset="0"/>
                <a:cs typeface="Arial" panose="020B0604020202020204" pitchFamily="34" charset="0"/>
              </a:rPr>
              <a:t>E</a:t>
            </a:r>
            <a:r>
              <a:rPr lang="en-MY" sz="2400" dirty="0" smtClean="0">
                <a:latin typeface="Arial" panose="020B0604020202020204" pitchFamily="34" charset="0"/>
                <a:cs typeface="Arial" panose="020B0604020202020204" pitchFamily="34" charset="0"/>
              </a:rPr>
              <a:t>xamine students’ writing and of Bhatia’s Sales     			Promotion Components</a:t>
            </a:r>
            <a:r>
              <a:rPr lang="en-MY" sz="2400" dirty="0">
                <a:latin typeface="Arial" panose="020B0604020202020204" pitchFamily="34" charset="0"/>
                <a:cs typeface="Arial" panose="020B0604020202020204" pitchFamily="34" charset="0"/>
              </a:rPr>
              <a:t/>
            </a:r>
            <a:br>
              <a:rPr lang="en-MY" sz="2400" dirty="0">
                <a:latin typeface="Arial" panose="020B0604020202020204" pitchFamily="34" charset="0"/>
                <a:cs typeface="Arial" panose="020B0604020202020204" pitchFamily="34" charset="0"/>
              </a:rPr>
            </a:br>
            <a:r>
              <a:rPr lang="en-MY" sz="2400" dirty="0" smtClean="0">
                <a:latin typeface="Arial" panose="020B0604020202020204" pitchFamily="34" charset="0"/>
                <a:cs typeface="Arial" panose="020B0604020202020204" pitchFamily="34" charset="0"/>
              </a:rPr>
              <a:t/>
            </a:r>
            <a:br>
              <a:rPr lang="en-MY" sz="2400" dirty="0" smtClean="0">
                <a:latin typeface="Arial" panose="020B0604020202020204" pitchFamily="34" charset="0"/>
                <a:cs typeface="Arial" panose="020B0604020202020204" pitchFamily="34" charset="0"/>
              </a:rPr>
            </a:br>
            <a:r>
              <a:rPr lang="en-MY" sz="2400" b="1" dirty="0" smtClean="0">
                <a:solidFill>
                  <a:schemeClr val="accent5">
                    <a:lumMod val="50000"/>
                  </a:schemeClr>
                </a:solidFill>
                <a:latin typeface="Arial" panose="020B0604020202020204" pitchFamily="34" charset="0"/>
                <a:cs typeface="Arial" panose="020B0604020202020204" pitchFamily="34" charset="0"/>
              </a:rPr>
              <a:t>Participants       :</a:t>
            </a:r>
            <a:r>
              <a:rPr lang="en-MY" sz="2400" dirty="0" smtClean="0">
                <a:latin typeface="Arial" panose="020B0604020202020204" pitchFamily="34" charset="0"/>
                <a:cs typeface="Arial" panose="020B0604020202020204" pitchFamily="34" charset="0"/>
              </a:rPr>
              <a:t> </a:t>
            </a:r>
            <a:r>
              <a:rPr lang="en-MY" sz="2400" dirty="0" smtClean="0">
                <a:latin typeface="Arial" panose="020B0604020202020204" pitchFamily="34" charset="0"/>
                <a:cs typeface="Arial" panose="020B0604020202020204" pitchFamily="34" charset="0"/>
              </a:rPr>
              <a:t>10 Sales Inquiry Emails (SIE)</a:t>
            </a:r>
            <a:br>
              <a:rPr lang="en-MY" sz="2400" dirty="0" smtClean="0">
                <a:latin typeface="Arial" panose="020B0604020202020204" pitchFamily="34" charset="0"/>
                <a:cs typeface="Arial" panose="020B0604020202020204" pitchFamily="34" charset="0"/>
              </a:rPr>
            </a:br>
            <a:r>
              <a:rPr lang="en-MY" sz="2400" dirty="0">
                <a:latin typeface="Arial" panose="020B0604020202020204" pitchFamily="34" charset="0"/>
                <a:cs typeface="Arial" panose="020B0604020202020204" pitchFamily="34" charset="0"/>
              </a:rPr>
              <a:t>	</a:t>
            </a:r>
            <a:r>
              <a:rPr lang="en-MY" sz="2400" dirty="0" smtClean="0">
                <a:latin typeface="Arial" panose="020B0604020202020204" pitchFamily="34" charset="0"/>
                <a:cs typeface="Arial" panose="020B0604020202020204" pitchFamily="34" charset="0"/>
              </a:rPr>
              <a:t>	        10 Sales Reply Emails (SRE) </a:t>
            </a:r>
            <a:br>
              <a:rPr lang="en-MY" sz="2400" dirty="0" smtClean="0">
                <a:latin typeface="Arial" panose="020B0604020202020204" pitchFamily="34" charset="0"/>
                <a:cs typeface="Arial" panose="020B0604020202020204" pitchFamily="34" charset="0"/>
              </a:rPr>
            </a:br>
            <a:r>
              <a:rPr lang="en-MY" sz="2400" dirty="0">
                <a:latin typeface="Arial" panose="020B0604020202020204" pitchFamily="34" charset="0"/>
                <a:cs typeface="Arial" panose="020B0604020202020204" pitchFamily="34" charset="0"/>
              </a:rPr>
              <a:t> </a:t>
            </a:r>
            <a:r>
              <a:rPr lang="en-MY" sz="2400" dirty="0" smtClean="0">
                <a:latin typeface="Arial" panose="020B0604020202020204" pitchFamily="34" charset="0"/>
                <a:cs typeface="Arial" panose="020B0604020202020204" pitchFamily="34" charset="0"/>
              </a:rPr>
              <a:t>                             from </a:t>
            </a:r>
            <a:r>
              <a:rPr lang="en-MY" sz="2400" dirty="0" err="1" smtClean="0">
                <a:latin typeface="Arial" panose="020B0604020202020204" pitchFamily="34" charset="0"/>
                <a:cs typeface="Arial" panose="020B0604020202020204" pitchFamily="34" charset="0"/>
              </a:rPr>
              <a:t>Universiti</a:t>
            </a:r>
            <a:r>
              <a:rPr lang="en-MY" sz="2400" dirty="0" smtClean="0">
                <a:latin typeface="Arial" panose="020B0604020202020204" pitchFamily="34" charset="0"/>
                <a:cs typeface="Arial" panose="020B0604020202020204" pitchFamily="34" charset="0"/>
              </a:rPr>
              <a:t> Malaysia Kelantan</a:t>
            </a:r>
            <a:r>
              <a:rPr lang="en-MY" sz="2400" dirty="0" smtClean="0">
                <a:latin typeface="Arial" panose="020B0604020202020204" pitchFamily="34" charset="0"/>
                <a:cs typeface="Arial" panose="020B0604020202020204" pitchFamily="34" charset="0"/>
              </a:rPr>
              <a:t> </a:t>
            </a:r>
            <a:r>
              <a:rPr lang="en-MY" sz="2400" dirty="0" smtClean="0">
                <a:latin typeface="Arial" panose="020B0604020202020204" pitchFamily="34" charset="0"/>
                <a:cs typeface="Arial" panose="020B0604020202020204" pitchFamily="34" charset="0"/>
              </a:rPr>
              <a:t>students</a:t>
            </a:r>
            <a:br>
              <a:rPr lang="en-MY" sz="2400" dirty="0" smtClean="0">
                <a:latin typeface="Arial" panose="020B0604020202020204" pitchFamily="34" charset="0"/>
                <a:cs typeface="Arial" panose="020B0604020202020204" pitchFamily="34" charset="0"/>
              </a:rPr>
            </a:br>
            <a:r>
              <a:rPr lang="en-MY" sz="2400" dirty="0">
                <a:latin typeface="Arial" panose="020B0604020202020204" pitchFamily="34" charset="0"/>
                <a:cs typeface="Arial" panose="020B0604020202020204" pitchFamily="34" charset="0"/>
              </a:rPr>
              <a:t/>
            </a:r>
            <a:br>
              <a:rPr lang="en-MY" sz="2400" dirty="0">
                <a:latin typeface="Arial" panose="020B0604020202020204" pitchFamily="34" charset="0"/>
                <a:cs typeface="Arial" panose="020B0604020202020204" pitchFamily="34" charset="0"/>
              </a:rPr>
            </a:br>
            <a:r>
              <a:rPr lang="en-MY" sz="2400" dirty="0" smtClean="0">
                <a:latin typeface="Arial" panose="020B0604020202020204" pitchFamily="34" charset="0"/>
                <a:cs typeface="Arial" panose="020B0604020202020204" pitchFamily="34" charset="0"/>
              </a:rPr>
              <a:t/>
            </a:r>
            <a:br>
              <a:rPr lang="en-MY" sz="2400" dirty="0" smtClean="0">
                <a:latin typeface="Arial" panose="020B0604020202020204" pitchFamily="34" charset="0"/>
                <a:cs typeface="Arial" panose="020B0604020202020204" pitchFamily="34" charset="0"/>
              </a:rPr>
            </a:br>
            <a:r>
              <a:rPr lang="en-MY" sz="2400" b="1" dirty="0" smtClean="0">
                <a:solidFill>
                  <a:schemeClr val="accent5">
                    <a:lumMod val="50000"/>
                  </a:schemeClr>
                </a:solidFill>
                <a:latin typeface="Arial" panose="020B0604020202020204" pitchFamily="34" charset="0"/>
                <a:cs typeface="Arial" panose="020B0604020202020204" pitchFamily="34" charset="0"/>
              </a:rPr>
              <a:t>Focus of Study :</a:t>
            </a:r>
            <a:r>
              <a:rPr lang="en-MY"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identify the variety these two types of sales emails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serve </a:t>
            </a:r>
            <a:r>
              <a:rPr lang="en-US" sz="2400" dirty="0">
                <a:latin typeface="Arial" panose="020B0604020202020204" pitchFamily="34" charset="0"/>
                <a:cs typeface="Arial" panose="020B0604020202020204" pitchFamily="34" charset="0"/>
              </a:rPr>
              <a:t>in terms of its moves and vocabulary</a:t>
            </a:r>
            <a:r>
              <a:rPr lang="en-MY" sz="2400" dirty="0" smtClean="0">
                <a:latin typeface="Arial" panose="020B0604020202020204" pitchFamily="34" charset="0"/>
                <a:cs typeface="Arial" panose="020B0604020202020204" pitchFamily="34" charset="0"/>
              </a:rPr>
              <a:t/>
            </a:r>
            <a:br>
              <a:rPr lang="en-MY" sz="2400" dirty="0" smtClean="0">
                <a:latin typeface="Arial" panose="020B0604020202020204" pitchFamily="34" charset="0"/>
                <a:cs typeface="Arial" panose="020B0604020202020204" pitchFamily="34" charset="0"/>
              </a:rPr>
            </a:br>
            <a:r>
              <a:rPr lang="en-MY" sz="2400" dirty="0">
                <a:latin typeface="Arial" panose="020B0604020202020204" pitchFamily="34" charset="0"/>
                <a:cs typeface="Arial" panose="020B0604020202020204" pitchFamily="34" charset="0"/>
              </a:rPr>
              <a:t/>
            </a:r>
            <a:br>
              <a:rPr lang="en-MY" sz="2400" dirty="0">
                <a:latin typeface="Arial" panose="020B0604020202020204" pitchFamily="34" charset="0"/>
                <a:cs typeface="Arial" panose="020B0604020202020204" pitchFamily="34" charset="0"/>
              </a:rPr>
            </a:br>
            <a:r>
              <a:rPr lang="en-MY" sz="2400" dirty="0" smtClean="0">
                <a:latin typeface="Arial" panose="020B0604020202020204" pitchFamily="34" charset="0"/>
                <a:cs typeface="Arial" panose="020B0604020202020204" pitchFamily="34" charset="0"/>
              </a:rPr>
              <a:t> </a:t>
            </a:r>
            <a:endParaRPr lang="en-MY"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52944" y="2677642"/>
            <a:ext cx="6474389" cy="1482290"/>
          </a:xfrm>
          <a:prstGeom prst="rect">
            <a:avLst/>
          </a:prstGeom>
        </p:spPr>
      </p:pic>
    </p:spTree>
    <p:extLst>
      <p:ext uri="{BB962C8B-B14F-4D97-AF65-F5344CB8AC3E}">
        <p14:creationId xmlns:p14="http://schemas.microsoft.com/office/powerpoint/2010/main" val="3248910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30304"/>
              </a:clrFrom>
              <a:clrTo>
                <a:srgbClr val="030304">
                  <a:alpha val="0"/>
                </a:srgbClr>
              </a:clrTo>
            </a:clrChange>
            <a:lum bright="70000" contrast="-70000"/>
            <a:extLst>
              <a:ext uri="{28A0092B-C50C-407E-A947-70E740481C1C}">
                <a14:useLocalDpi xmlns:a14="http://schemas.microsoft.com/office/drawing/2010/main" val="0"/>
              </a:ext>
            </a:extLst>
          </a:blip>
          <a:stretch>
            <a:fillRect/>
          </a:stretch>
        </p:blipFill>
        <p:spPr>
          <a:xfrm rot="16200000">
            <a:off x="-2687858" y="2687855"/>
            <a:ext cx="6858003" cy="1482290"/>
          </a:xfrm>
          <a:prstGeom prst="rect">
            <a:avLst/>
          </a:prstGeom>
        </p:spPr>
      </p:pic>
      <p:sp>
        <p:nvSpPr>
          <p:cNvPr id="2" name="Title 1"/>
          <p:cNvSpPr>
            <a:spLocks noGrp="1"/>
          </p:cNvSpPr>
          <p:nvPr>
            <p:ph type="ctrTitle"/>
          </p:nvPr>
        </p:nvSpPr>
        <p:spPr>
          <a:xfrm>
            <a:off x="1540044" y="1346754"/>
            <a:ext cx="10212405" cy="4736411"/>
          </a:xfrm>
        </p:spPr>
        <p:txBody>
          <a:bodyPr anchor="t">
            <a:noAutofit/>
          </a:bodyPr>
          <a:lstStyle/>
          <a:p>
            <a:pPr algn="l"/>
            <a:r>
              <a:rPr lang="en-MY" sz="2800" dirty="0">
                <a:latin typeface="Arial" panose="020B0604020202020204" pitchFamily="34" charset="0"/>
                <a:cs typeface="Arial" panose="020B0604020202020204" pitchFamily="34" charset="0"/>
              </a:rPr>
              <a:t/>
            </a:r>
            <a:br>
              <a:rPr lang="en-MY" sz="2800" dirty="0">
                <a:latin typeface="Arial" panose="020B0604020202020204" pitchFamily="34" charset="0"/>
                <a:cs typeface="Arial" panose="020B0604020202020204" pitchFamily="34" charset="0"/>
              </a:rPr>
            </a:br>
            <a:r>
              <a:rPr lang="en-MY" sz="2800" dirty="0" smtClean="0">
                <a:latin typeface="Arial" panose="020B0604020202020204" pitchFamily="34" charset="0"/>
                <a:cs typeface="Arial" panose="020B0604020202020204" pitchFamily="34" charset="0"/>
              </a:rPr>
              <a:t> 1.	</a:t>
            </a:r>
            <a:r>
              <a:rPr lang="en-US" sz="2800" dirty="0">
                <a:latin typeface="Arial" panose="020B0604020202020204" pitchFamily="34" charset="0"/>
                <a:cs typeface="Arial" panose="020B0604020202020204" pitchFamily="34" charset="0"/>
              </a:rPr>
              <a:t>Is there a difference in the structure of the student’s </a:t>
            </a:r>
            <a:r>
              <a:rPr lang="en-US" sz="2800" dirty="0" smtClean="0">
                <a:latin typeface="Arial" panose="020B0604020202020204" pitchFamily="34" charset="0"/>
                <a:cs typeface="Arial" panose="020B0604020202020204" pitchFamily="34" charset="0"/>
              </a:rPr>
              <a:t>	writing </a:t>
            </a:r>
            <a:r>
              <a:rPr lang="en-US" sz="2800" dirty="0">
                <a:latin typeface="Arial" panose="020B0604020202020204" pitchFamily="34" charset="0"/>
                <a:cs typeface="Arial" panose="020B0604020202020204" pitchFamily="34" charset="0"/>
              </a:rPr>
              <a:t>and of Bhatia’s sales promotional letter </a:t>
            </a:r>
            <a:r>
              <a:rPr lang="en-US" sz="2800" dirty="0" smtClean="0">
                <a:latin typeface="Arial" panose="020B0604020202020204" pitchFamily="34" charset="0"/>
                <a:cs typeface="Arial" panose="020B0604020202020204" pitchFamily="34" charset="0"/>
              </a:rPr>
              <a:t>	components</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MY" sz="2800" dirty="0">
                <a:latin typeface="Arial" panose="020B0604020202020204" pitchFamily="34" charset="0"/>
                <a:cs typeface="Arial" panose="020B0604020202020204" pitchFamily="34" charset="0"/>
              </a:rPr>
              <a:t/>
            </a:r>
            <a:br>
              <a:rPr lang="en-MY" sz="2800" dirty="0">
                <a:latin typeface="Arial" panose="020B0604020202020204" pitchFamily="34" charset="0"/>
                <a:cs typeface="Arial" panose="020B0604020202020204" pitchFamily="34" charset="0"/>
              </a:rPr>
            </a:br>
            <a:r>
              <a:rPr lang="en-MY" sz="2800" dirty="0" smtClean="0">
                <a:latin typeface="Arial" panose="020B0604020202020204" pitchFamily="34" charset="0"/>
                <a:cs typeface="Arial" panose="020B0604020202020204" pitchFamily="34" charset="0"/>
              </a:rPr>
              <a:t> 2.	</a:t>
            </a:r>
            <a:r>
              <a:rPr lang="en-US" sz="2800" dirty="0">
                <a:latin typeface="Arial" panose="020B0604020202020204" pitchFamily="34" charset="0"/>
                <a:cs typeface="Arial" panose="020B0604020202020204" pitchFamily="34" charset="0"/>
              </a:rPr>
              <a:t>Is the vocabulary utilised by the students in their business </a:t>
            </a:r>
            <a:r>
              <a:rPr lang="en-US" sz="2800" dirty="0" smtClean="0">
                <a:latin typeface="Arial" panose="020B0604020202020204" pitchFamily="34" charset="0"/>
                <a:cs typeface="Arial" panose="020B0604020202020204" pitchFamily="34" charset="0"/>
              </a:rPr>
              <a:t>	e-mails </a:t>
            </a:r>
            <a:r>
              <a:rPr lang="en-US" sz="2800" dirty="0">
                <a:latin typeface="Arial" panose="020B0604020202020204" pitchFamily="34" charset="0"/>
                <a:cs typeface="Arial" panose="020B0604020202020204" pitchFamily="34" charset="0"/>
              </a:rPr>
              <a:t>correspond with Bhatia’s sales promotional </a:t>
            </a:r>
            <a:r>
              <a:rPr lang="en-US" sz="2800" dirty="0" smtClean="0">
                <a:latin typeface="Arial" panose="020B0604020202020204" pitchFamily="34" charset="0"/>
                <a:cs typeface="Arial" panose="020B0604020202020204" pitchFamily="34" charset="0"/>
              </a:rPr>
              <a:t> 	linguistic </a:t>
            </a:r>
            <a:r>
              <a:rPr lang="en-US" sz="2800" dirty="0">
                <a:latin typeface="Arial" panose="020B0604020202020204" pitchFamily="34" charset="0"/>
                <a:cs typeface="Arial" panose="020B0604020202020204" pitchFamily="34" charset="0"/>
              </a:rPr>
              <a:t>features</a:t>
            </a:r>
            <a:r>
              <a:rPr lang="en-US" sz="2800" dirty="0" smtClean="0">
                <a:latin typeface="Arial" panose="020B0604020202020204" pitchFamily="34" charset="0"/>
                <a:cs typeface="Arial" panose="020B0604020202020204" pitchFamily="34" charset="0"/>
              </a:rPr>
              <a:t>?</a:t>
            </a:r>
            <a:r>
              <a:rPr lang="en-MY" sz="2800" dirty="0" smtClean="0">
                <a:latin typeface="Arial" panose="020B0604020202020204" pitchFamily="34" charset="0"/>
                <a:cs typeface="Arial" panose="020B0604020202020204" pitchFamily="34" charset="0"/>
              </a:rPr>
              <a:t> </a:t>
            </a:r>
            <a:endParaRPr lang="en-MY" sz="2800" dirty="0">
              <a:latin typeface="Arial" panose="020B0604020202020204" pitchFamily="34" charset="0"/>
              <a:cs typeface="Arial" panose="020B0604020202020204" pitchFamily="34" charset="0"/>
            </a:endParaRPr>
          </a:p>
        </p:txBody>
      </p:sp>
      <p:sp>
        <p:nvSpPr>
          <p:cNvPr id="5" name="Subtitle 2"/>
          <p:cNvSpPr>
            <a:spLocks noGrp="1"/>
          </p:cNvSpPr>
          <p:nvPr>
            <p:ph type="subTitle" idx="1"/>
          </p:nvPr>
        </p:nvSpPr>
        <p:spPr>
          <a:xfrm>
            <a:off x="1848050" y="466609"/>
            <a:ext cx="8470233" cy="428541"/>
          </a:xfrm>
        </p:spPr>
        <p:txBody>
          <a:bodyPr>
            <a:noAutofit/>
          </a:bodyPr>
          <a:lstStyle/>
          <a:p>
            <a:r>
              <a:rPr lang="en-MY" sz="2800" b="1" dirty="0" smtClean="0">
                <a:latin typeface="Arial" panose="020B0604020202020204" pitchFamily="34" charset="0"/>
                <a:cs typeface="Arial" panose="020B0604020202020204" pitchFamily="34" charset="0"/>
              </a:rPr>
              <a:t>RESEARH QUESTIONS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52944" y="2677642"/>
            <a:ext cx="6474389" cy="1482290"/>
          </a:xfrm>
          <a:prstGeom prst="rect">
            <a:avLst/>
          </a:prstGeom>
        </p:spPr>
      </p:pic>
    </p:spTree>
    <p:extLst>
      <p:ext uri="{BB962C8B-B14F-4D97-AF65-F5344CB8AC3E}">
        <p14:creationId xmlns:p14="http://schemas.microsoft.com/office/powerpoint/2010/main" val="3545063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30304"/>
              </a:clrFrom>
              <a:clrTo>
                <a:srgbClr val="030304">
                  <a:alpha val="0"/>
                </a:srgbClr>
              </a:clrTo>
            </a:clrChange>
            <a:lum bright="70000" contrast="-70000"/>
            <a:extLst>
              <a:ext uri="{28A0092B-C50C-407E-A947-70E740481C1C}">
                <a14:useLocalDpi xmlns:a14="http://schemas.microsoft.com/office/drawing/2010/main" val="0"/>
              </a:ext>
            </a:extLst>
          </a:blip>
          <a:stretch>
            <a:fillRect/>
          </a:stretch>
        </p:blipFill>
        <p:spPr>
          <a:xfrm rot="16200000">
            <a:off x="-2687858" y="2687855"/>
            <a:ext cx="6858003" cy="1482290"/>
          </a:xfrm>
          <a:prstGeom prst="rect">
            <a:avLst/>
          </a:prstGeom>
        </p:spPr>
      </p:pic>
      <p:sp>
        <p:nvSpPr>
          <p:cNvPr id="5" name="Subtitle 2"/>
          <p:cNvSpPr>
            <a:spLocks noGrp="1"/>
          </p:cNvSpPr>
          <p:nvPr>
            <p:ph type="subTitle" idx="1"/>
          </p:nvPr>
        </p:nvSpPr>
        <p:spPr>
          <a:xfrm>
            <a:off x="1879947" y="436838"/>
            <a:ext cx="8470233" cy="428541"/>
          </a:xfrm>
        </p:spPr>
        <p:txBody>
          <a:bodyPr>
            <a:noAutofit/>
          </a:bodyPr>
          <a:lstStyle/>
          <a:p>
            <a:r>
              <a:rPr lang="en-MY" sz="2800" b="1" dirty="0" smtClean="0">
                <a:latin typeface="Arial" panose="020B0604020202020204" pitchFamily="34" charset="0"/>
                <a:cs typeface="Arial" panose="020B0604020202020204" pitchFamily="34" charset="0"/>
              </a:rPr>
              <a:t>BACKGROUND OF STUDY</a:t>
            </a:r>
          </a:p>
        </p:txBody>
      </p:sp>
      <p:graphicFrame>
        <p:nvGraphicFramePr>
          <p:cNvPr id="9" name="Diagram 8"/>
          <p:cNvGraphicFramePr/>
          <p:nvPr>
            <p:extLst>
              <p:ext uri="{D42A27DB-BD31-4B8C-83A1-F6EECF244321}">
                <p14:modId xmlns:p14="http://schemas.microsoft.com/office/powerpoint/2010/main" val="1543827716"/>
              </p:ext>
            </p:extLst>
          </p:nvPr>
        </p:nvGraphicFramePr>
        <p:xfrm>
          <a:off x="1879947" y="1477108"/>
          <a:ext cx="8987345" cy="4853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2352944" y="2677642"/>
            <a:ext cx="6474389" cy="1482290"/>
          </a:xfrm>
          <a:prstGeom prst="rect">
            <a:avLst/>
          </a:prstGeom>
        </p:spPr>
      </p:pic>
    </p:spTree>
    <p:extLst>
      <p:ext uri="{BB962C8B-B14F-4D97-AF65-F5344CB8AC3E}">
        <p14:creationId xmlns:p14="http://schemas.microsoft.com/office/powerpoint/2010/main" val="2014550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30304"/>
              </a:clrFrom>
              <a:clrTo>
                <a:srgbClr val="030304">
                  <a:alpha val="0"/>
                </a:srgbClr>
              </a:clrTo>
            </a:clrChange>
            <a:lum bright="70000" contrast="-70000"/>
            <a:extLst>
              <a:ext uri="{28A0092B-C50C-407E-A947-70E740481C1C}">
                <a14:useLocalDpi xmlns:a14="http://schemas.microsoft.com/office/drawing/2010/main" val="0"/>
              </a:ext>
            </a:extLst>
          </a:blip>
          <a:stretch>
            <a:fillRect/>
          </a:stretch>
        </p:blipFill>
        <p:spPr>
          <a:xfrm rot="16200000">
            <a:off x="-2687858" y="2687855"/>
            <a:ext cx="6858003" cy="1482290"/>
          </a:xfrm>
          <a:prstGeom prst="rect">
            <a:avLst/>
          </a:prstGeom>
        </p:spPr>
      </p:pic>
      <p:sp>
        <p:nvSpPr>
          <p:cNvPr id="5" name="Subtitle 2"/>
          <p:cNvSpPr>
            <a:spLocks noGrp="1"/>
          </p:cNvSpPr>
          <p:nvPr>
            <p:ph type="subTitle" idx="1"/>
          </p:nvPr>
        </p:nvSpPr>
        <p:spPr>
          <a:xfrm>
            <a:off x="1879947" y="436838"/>
            <a:ext cx="8470233" cy="428541"/>
          </a:xfrm>
        </p:spPr>
        <p:txBody>
          <a:bodyPr>
            <a:noAutofit/>
          </a:bodyPr>
          <a:lstStyle/>
          <a:p>
            <a:r>
              <a:rPr lang="en-MY" sz="2800" b="1" dirty="0" smtClean="0">
                <a:latin typeface="Arial" panose="020B0604020202020204" pitchFamily="34" charset="0"/>
                <a:cs typeface="Arial" panose="020B0604020202020204" pitchFamily="34" charset="0"/>
              </a:rPr>
              <a:t>METHODOLOGY</a:t>
            </a:r>
          </a:p>
        </p:txBody>
      </p:sp>
      <p:graphicFrame>
        <p:nvGraphicFramePr>
          <p:cNvPr id="2" name="Diagram 1"/>
          <p:cNvGraphicFramePr/>
          <p:nvPr>
            <p:extLst>
              <p:ext uri="{D42A27DB-BD31-4B8C-83A1-F6EECF244321}">
                <p14:modId xmlns:p14="http://schemas.microsoft.com/office/powerpoint/2010/main" val="2143965264"/>
              </p:ext>
            </p:extLst>
          </p:nvPr>
        </p:nvGraphicFramePr>
        <p:xfrm>
          <a:off x="1879947" y="865379"/>
          <a:ext cx="9641493" cy="5790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2352944" y="2677642"/>
            <a:ext cx="6474389" cy="1482290"/>
          </a:xfrm>
          <a:prstGeom prst="rect">
            <a:avLst/>
          </a:prstGeom>
        </p:spPr>
      </p:pic>
    </p:spTree>
    <p:extLst>
      <p:ext uri="{BB962C8B-B14F-4D97-AF65-F5344CB8AC3E}">
        <p14:creationId xmlns:p14="http://schemas.microsoft.com/office/powerpoint/2010/main" val="1155684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52944" y="2677642"/>
            <a:ext cx="6474389" cy="1482290"/>
          </a:xfrm>
          <a:prstGeom prst="rect">
            <a:avLst/>
          </a:prstGeom>
        </p:spPr>
      </p:pic>
      <p:sp>
        <p:nvSpPr>
          <p:cNvPr id="5" name="Subtitle 2"/>
          <p:cNvSpPr>
            <a:spLocks noGrp="1"/>
          </p:cNvSpPr>
          <p:nvPr>
            <p:ph type="subTitle" idx="1"/>
          </p:nvPr>
        </p:nvSpPr>
        <p:spPr>
          <a:xfrm>
            <a:off x="1869315" y="253958"/>
            <a:ext cx="8470233" cy="428541"/>
          </a:xfrm>
        </p:spPr>
        <p:txBody>
          <a:bodyPr>
            <a:noAutofit/>
          </a:bodyPr>
          <a:lstStyle/>
          <a:p>
            <a:r>
              <a:rPr lang="en-MY" sz="2800" b="1" dirty="0" smtClean="0">
                <a:latin typeface="Arial" panose="020B0604020202020204" pitchFamily="34" charset="0"/>
                <a:cs typeface="Arial" panose="020B0604020202020204" pitchFamily="34" charset="0"/>
              </a:rPr>
              <a:t>RESULTS</a:t>
            </a:r>
          </a:p>
        </p:txBody>
      </p:sp>
      <p:graphicFrame>
        <p:nvGraphicFramePr>
          <p:cNvPr id="6" name="Diagram 5"/>
          <p:cNvGraphicFramePr/>
          <p:nvPr>
            <p:extLst>
              <p:ext uri="{D42A27DB-BD31-4B8C-83A1-F6EECF244321}">
                <p14:modId xmlns:p14="http://schemas.microsoft.com/office/powerpoint/2010/main" val="3057246155"/>
              </p:ext>
            </p:extLst>
          </p:nvPr>
        </p:nvGraphicFramePr>
        <p:xfrm>
          <a:off x="1681125" y="903767"/>
          <a:ext cx="10067852" cy="5752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3291841" y="1097280"/>
            <a:ext cx="8004428" cy="5210107"/>
          </a:xfrm>
          <a:prstGeom prst="rect">
            <a:avLst/>
          </a:prstGeom>
          <a:solidFill>
            <a:srgbClr val="71DAFF"/>
          </a:solidFill>
        </p:spPr>
      </p:pic>
    </p:spTree>
    <p:extLst>
      <p:ext uri="{BB962C8B-B14F-4D97-AF65-F5344CB8AC3E}">
        <p14:creationId xmlns:p14="http://schemas.microsoft.com/office/powerpoint/2010/main" val="1355733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030304"/>
              </a:clrFrom>
              <a:clrTo>
                <a:srgbClr val="030304">
                  <a:alpha val="0"/>
                </a:srgbClr>
              </a:clrTo>
            </a:clrChange>
            <a:lum bright="70000" contrast="-70000"/>
            <a:extLst>
              <a:ext uri="{28A0092B-C50C-407E-A947-70E740481C1C}">
                <a14:useLocalDpi xmlns:a14="http://schemas.microsoft.com/office/drawing/2010/main" val="0"/>
              </a:ext>
            </a:extLst>
          </a:blip>
          <a:stretch>
            <a:fillRect/>
          </a:stretch>
        </p:blipFill>
        <p:spPr>
          <a:xfrm rot="16200000">
            <a:off x="-2687858" y="2687855"/>
            <a:ext cx="6858003" cy="1482290"/>
          </a:xfrm>
          <a:prstGeom prst="rect">
            <a:avLst/>
          </a:prstGeom>
        </p:spPr>
      </p:pic>
      <p:sp>
        <p:nvSpPr>
          <p:cNvPr id="5" name="Subtitle 2"/>
          <p:cNvSpPr>
            <a:spLocks noGrp="1"/>
          </p:cNvSpPr>
          <p:nvPr>
            <p:ph type="subTitle" idx="1"/>
          </p:nvPr>
        </p:nvSpPr>
        <p:spPr>
          <a:xfrm>
            <a:off x="1869315" y="253958"/>
            <a:ext cx="8470233" cy="428541"/>
          </a:xfrm>
        </p:spPr>
        <p:txBody>
          <a:bodyPr>
            <a:noAutofit/>
          </a:bodyPr>
          <a:lstStyle/>
          <a:p>
            <a:r>
              <a:rPr lang="en-MY" sz="2800" b="1" dirty="0" smtClean="0">
                <a:latin typeface="Arial" panose="020B0604020202020204" pitchFamily="34" charset="0"/>
                <a:cs typeface="Arial" panose="020B0604020202020204" pitchFamily="34" charset="0"/>
              </a:rPr>
              <a:t>RESULTS</a:t>
            </a:r>
          </a:p>
        </p:txBody>
      </p:sp>
      <p:graphicFrame>
        <p:nvGraphicFramePr>
          <p:cNvPr id="6" name="Diagram 5"/>
          <p:cNvGraphicFramePr/>
          <p:nvPr>
            <p:extLst>
              <p:ext uri="{D42A27DB-BD31-4B8C-83A1-F6EECF244321}">
                <p14:modId xmlns:p14="http://schemas.microsoft.com/office/powerpoint/2010/main" val="2997406135"/>
              </p:ext>
            </p:extLst>
          </p:nvPr>
        </p:nvGraphicFramePr>
        <p:xfrm>
          <a:off x="1681125" y="903767"/>
          <a:ext cx="10067852" cy="5752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2352944" y="2677642"/>
            <a:ext cx="6474389" cy="1482290"/>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588795271"/>
              </p:ext>
            </p:extLst>
          </p:nvPr>
        </p:nvGraphicFramePr>
        <p:xfrm>
          <a:off x="3206750" y="1270000"/>
          <a:ext cx="8062913" cy="4691063"/>
        </p:xfrm>
        <a:graphic>
          <a:graphicData uri="http://schemas.openxmlformats.org/presentationml/2006/ole">
            <mc:AlternateContent xmlns:mc="http://schemas.openxmlformats.org/markup-compatibility/2006">
              <mc:Choice xmlns:v="urn:schemas-microsoft-com:vml" Requires="v">
                <p:oleObj spid="_x0000_s1046" name="Document" r:id="rId10" imgW="5841683" imgH="3391805" progId="Word.Document.12">
                  <p:embed/>
                </p:oleObj>
              </mc:Choice>
              <mc:Fallback>
                <p:oleObj name="Document" r:id="rId10" imgW="5841683" imgH="3391805" progId="Word.Document.12">
                  <p:embed/>
                  <p:pic>
                    <p:nvPicPr>
                      <p:cNvPr id="0" name=""/>
                      <p:cNvPicPr/>
                      <p:nvPr/>
                    </p:nvPicPr>
                    <p:blipFill>
                      <a:blip r:embed="rId11"/>
                      <a:stretch>
                        <a:fillRect/>
                      </a:stretch>
                    </p:blipFill>
                    <p:spPr>
                      <a:xfrm>
                        <a:off x="3206750" y="1270000"/>
                        <a:ext cx="8062913" cy="4691063"/>
                      </a:xfrm>
                      <a:prstGeom prst="rect">
                        <a:avLst/>
                      </a:prstGeom>
                    </p:spPr>
                  </p:pic>
                </p:oleObj>
              </mc:Fallback>
            </mc:AlternateContent>
          </a:graphicData>
        </a:graphic>
      </p:graphicFrame>
    </p:spTree>
    <p:extLst>
      <p:ext uri="{BB962C8B-B14F-4D97-AF65-F5344CB8AC3E}">
        <p14:creationId xmlns:p14="http://schemas.microsoft.com/office/powerpoint/2010/main" val="1563258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030304"/>
              </a:clrFrom>
              <a:clrTo>
                <a:srgbClr val="030304">
                  <a:alpha val="0"/>
                </a:srgbClr>
              </a:clrTo>
            </a:clrChange>
            <a:lum bright="70000" contrast="-70000"/>
            <a:extLst>
              <a:ext uri="{28A0092B-C50C-407E-A947-70E740481C1C}">
                <a14:useLocalDpi xmlns:a14="http://schemas.microsoft.com/office/drawing/2010/main" val="0"/>
              </a:ext>
            </a:extLst>
          </a:blip>
          <a:stretch>
            <a:fillRect/>
          </a:stretch>
        </p:blipFill>
        <p:spPr>
          <a:xfrm rot="16200000">
            <a:off x="-2687858" y="2687855"/>
            <a:ext cx="6858003" cy="1482290"/>
          </a:xfrm>
          <a:prstGeom prst="rect">
            <a:avLst/>
          </a:prstGeom>
        </p:spPr>
      </p:pic>
      <p:sp>
        <p:nvSpPr>
          <p:cNvPr id="5" name="Subtitle 2"/>
          <p:cNvSpPr>
            <a:spLocks noGrp="1"/>
          </p:cNvSpPr>
          <p:nvPr>
            <p:ph type="subTitle" idx="1"/>
          </p:nvPr>
        </p:nvSpPr>
        <p:spPr>
          <a:xfrm>
            <a:off x="1869315" y="253958"/>
            <a:ext cx="8470233" cy="428541"/>
          </a:xfrm>
        </p:spPr>
        <p:txBody>
          <a:bodyPr>
            <a:noAutofit/>
          </a:bodyPr>
          <a:lstStyle/>
          <a:p>
            <a:r>
              <a:rPr lang="en-MY" sz="2800" b="1" dirty="0" smtClean="0">
                <a:latin typeface="Arial" panose="020B0604020202020204" pitchFamily="34" charset="0"/>
                <a:cs typeface="Arial" panose="020B0604020202020204" pitchFamily="34" charset="0"/>
              </a:rPr>
              <a:t>RESULTS</a:t>
            </a:r>
          </a:p>
        </p:txBody>
      </p:sp>
      <p:graphicFrame>
        <p:nvGraphicFramePr>
          <p:cNvPr id="6" name="Diagram 5"/>
          <p:cNvGraphicFramePr/>
          <p:nvPr>
            <p:extLst>
              <p:ext uri="{D42A27DB-BD31-4B8C-83A1-F6EECF244321}">
                <p14:modId xmlns:p14="http://schemas.microsoft.com/office/powerpoint/2010/main" val="4021129076"/>
              </p:ext>
            </p:extLst>
          </p:nvPr>
        </p:nvGraphicFramePr>
        <p:xfrm>
          <a:off x="1881150" y="1089505"/>
          <a:ext cx="10067852" cy="5752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2352944" y="2677642"/>
            <a:ext cx="6474389" cy="148229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63441785"/>
              </p:ext>
            </p:extLst>
          </p:nvPr>
        </p:nvGraphicFramePr>
        <p:xfrm>
          <a:off x="3633788" y="1330325"/>
          <a:ext cx="7897812" cy="5046663"/>
        </p:xfrm>
        <a:graphic>
          <a:graphicData uri="http://schemas.openxmlformats.org/presentationml/2006/ole">
            <mc:AlternateContent xmlns:mc="http://schemas.openxmlformats.org/markup-compatibility/2006">
              <mc:Choice xmlns:v="urn:schemas-microsoft-com:vml" Requires="v">
                <p:oleObj spid="_x0000_s2070" name="Document" r:id="rId10" imgW="5777830" imgH="3685133" progId="Word.Document.12">
                  <p:embed/>
                </p:oleObj>
              </mc:Choice>
              <mc:Fallback>
                <p:oleObj name="Document" r:id="rId10" imgW="5777830" imgH="3685133" progId="Word.Document.12">
                  <p:embed/>
                  <p:pic>
                    <p:nvPicPr>
                      <p:cNvPr id="0" name=""/>
                      <p:cNvPicPr/>
                      <p:nvPr/>
                    </p:nvPicPr>
                    <p:blipFill>
                      <a:blip r:embed="rId11"/>
                      <a:stretch>
                        <a:fillRect/>
                      </a:stretch>
                    </p:blipFill>
                    <p:spPr>
                      <a:xfrm>
                        <a:off x="3633788" y="1330325"/>
                        <a:ext cx="7897812" cy="5046663"/>
                      </a:xfrm>
                      <a:prstGeom prst="rect">
                        <a:avLst/>
                      </a:prstGeom>
                    </p:spPr>
                  </p:pic>
                </p:oleObj>
              </mc:Fallback>
            </mc:AlternateContent>
          </a:graphicData>
        </a:graphic>
      </p:graphicFrame>
    </p:spTree>
    <p:extLst>
      <p:ext uri="{BB962C8B-B14F-4D97-AF65-F5344CB8AC3E}">
        <p14:creationId xmlns:p14="http://schemas.microsoft.com/office/powerpoint/2010/main" val="1727605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30304"/>
              </a:clrFrom>
              <a:clrTo>
                <a:srgbClr val="030304">
                  <a:alpha val="0"/>
                </a:srgbClr>
              </a:clrTo>
            </a:clrChange>
            <a:lum bright="70000" contrast="-70000"/>
            <a:extLst>
              <a:ext uri="{28A0092B-C50C-407E-A947-70E740481C1C}">
                <a14:useLocalDpi xmlns:a14="http://schemas.microsoft.com/office/drawing/2010/main" val="0"/>
              </a:ext>
            </a:extLst>
          </a:blip>
          <a:stretch>
            <a:fillRect/>
          </a:stretch>
        </p:blipFill>
        <p:spPr>
          <a:xfrm rot="16200000">
            <a:off x="-2687858" y="2687855"/>
            <a:ext cx="6858003" cy="1482290"/>
          </a:xfrm>
          <a:prstGeom prst="rect">
            <a:avLst/>
          </a:prstGeom>
        </p:spPr>
      </p:pic>
      <p:sp>
        <p:nvSpPr>
          <p:cNvPr id="2" name="Title 1"/>
          <p:cNvSpPr>
            <a:spLocks noGrp="1"/>
          </p:cNvSpPr>
          <p:nvPr>
            <p:ph type="ctrTitle"/>
          </p:nvPr>
        </p:nvSpPr>
        <p:spPr>
          <a:xfrm>
            <a:off x="1540044" y="1346754"/>
            <a:ext cx="10212405" cy="4736411"/>
          </a:xfrm>
        </p:spPr>
        <p:txBody>
          <a:bodyPr anchor="t">
            <a:noAutofit/>
          </a:bodyPr>
          <a:lstStyle/>
          <a:p>
            <a:pPr marL="342900" indent="-342900" algn="l">
              <a:buFont typeface="Arial" panose="020B0604020202020204" pitchFamily="34" charset="0"/>
              <a:buChar char="•"/>
            </a:pPr>
            <a:r>
              <a:rPr lang="en-US" sz="2400" dirty="0"/>
              <a:t>The present English language writing framework at tertiary level education may not be able to cater to the specific genres of entrepreneurship that future graduates will encounter in their career. Therefore, it is hoped that future researchers, English teachers, and business-related students can get useful information based on the findings</a:t>
            </a:r>
            <a:r>
              <a:rPr lang="en-US" sz="2400" dirty="0" smtClean="0"/>
              <a:t>.</a:t>
            </a:r>
            <a:br>
              <a:rPr lang="en-US" sz="2400" dirty="0" smtClean="0"/>
            </a:br>
            <a:r>
              <a:rPr lang="en-US" sz="2400" dirty="0"/>
              <a:t/>
            </a:r>
            <a:br>
              <a:rPr lang="en-US" sz="2400" dirty="0"/>
            </a:br>
            <a:r>
              <a:rPr lang="en-US" sz="2400" dirty="0">
                <a:solidFill>
                  <a:prstClr val="black"/>
                </a:solidFill>
              </a:rPr>
              <a:t>Future study may include a more thorough frequency analysis of communicative purpose in professional writing to identify their relationship with the genre. </a:t>
            </a:r>
            <a:br>
              <a:rPr lang="en-US" sz="2400" dirty="0">
                <a:solidFill>
                  <a:prstClr val="black"/>
                </a:solidFill>
              </a:rPr>
            </a:br>
            <a:r>
              <a:rPr lang="en-US" sz="2400" dirty="0">
                <a:solidFill>
                  <a:prstClr val="black"/>
                </a:solidFill>
              </a:rPr>
              <a:t/>
            </a:r>
            <a:br>
              <a:rPr lang="en-US" sz="2400" dirty="0">
                <a:solidFill>
                  <a:prstClr val="black"/>
                </a:solidFill>
              </a:rPr>
            </a:br>
            <a:r>
              <a:rPr lang="en-US" sz="2400" dirty="0">
                <a:solidFill>
                  <a:prstClr val="black"/>
                </a:solidFill>
              </a:rPr>
              <a:t>Lastly, the applicants should also be aware of the significance of certain moves in the sales reply emails and the related implications of missing some moves that might impede understanding of the structure.</a:t>
            </a:r>
            <a:r>
              <a:rPr lang="en-US" sz="2400" dirty="0" smtClean="0"/>
              <a:t/>
            </a:r>
            <a:br>
              <a:rPr lang="en-US" sz="2400" dirty="0" smtClean="0"/>
            </a:br>
            <a:r>
              <a:rPr lang="en-US" sz="2400" dirty="0"/>
              <a:t/>
            </a:r>
            <a:br>
              <a:rPr lang="en-US" sz="2400" dirty="0"/>
            </a:br>
            <a:r>
              <a:rPr lang="en-US" sz="2400" dirty="0" smtClean="0"/>
              <a:t/>
            </a:r>
            <a:br>
              <a:rPr lang="en-US" sz="2400" dirty="0" smtClean="0"/>
            </a:br>
            <a:r>
              <a:rPr lang="en-MY" sz="2400" dirty="0">
                <a:latin typeface="Arial" panose="020B0604020202020204" pitchFamily="34" charset="0"/>
                <a:cs typeface="Arial" panose="020B0604020202020204" pitchFamily="34" charset="0"/>
              </a:rPr>
              <a:t/>
            </a:r>
            <a:br>
              <a:rPr lang="en-MY" sz="2400" dirty="0">
                <a:latin typeface="Arial" panose="020B0604020202020204" pitchFamily="34" charset="0"/>
                <a:cs typeface="Arial" panose="020B0604020202020204" pitchFamily="34" charset="0"/>
              </a:rPr>
            </a:br>
            <a:r>
              <a:rPr lang="en-MY" sz="2400" dirty="0" smtClean="0">
                <a:latin typeface="Arial" panose="020B0604020202020204" pitchFamily="34" charset="0"/>
                <a:cs typeface="Arial" panose="020B0604020202020204" pitchFamily="34" charset="0"/>
              </a:rPr>
              <a:t> </a:t>
            </a:r>
            <a:r>
              <a:rPr lang="en-US" sz="2400" dirty="0" smtClean="0"/>
              <a:t/>
            </a:r>
            <a:br>
              <a:rPr lang="en-US" sz="2400" dirty="0" smtClean="0"/>
            </a:br>
            <a:r>
              <a:rPr lang="en-US" sz="2400" dirty="0" smtClean="0"/>
              <a:t/>
            </a:r>
            <a:br>
              <a:rPr lang="en-US" sz="2400" dirty="0" smtClean="0"/>
            </a:br>
            <a:r>
              <a:rPr lang="en-US" sz="2400" dirty="0"/>
              <a:t/>
            </a:r>
            <a:br>
              <a:rPr lang="en-US" sz="2400" dirty="0"/>
            </a:br>
            <a:r>
              <a:rPr lang="en-MY" sz="2400" dirty="0">
                <a:latin typeface="Arial" panose="020B0604020202020204" pitchFamily="34" charset="0"/>
                <a:cs typeface="Arial" panose="020B0604020202020204" pitchFamily="34" charset="0"/>
              </a:rPr>
              <a:t>	</a:t>
            </a:r>
          </a:p>
        </p:txBody>
      </p:sp>
      <p:sp>
        <p:nvSpPr>
          <p:cNvPr id="5" name="Subtitle 2"/>
          <p:cNvSpPr>
            <a:spLocks noGrp="1"/>
          </p:cNvSpPr>
          <p:nvPr>
            <p:ph type="subTitle" idx="1"/>
          </p:nvPr>
        </p:nvSpPr>
        <p:spPr>
          <a:xfrm>
            <a:off x="1848050" y="466609"/>
            <a:ext cx="8470233" cy="428541"/>
          </a:xfrm>
        </p:spPr>
        <p:txBody>
          <a:bodyPr>
            <a:noAutofit/>
          </a:bodyPr>
          <a:lstStyle/>
          <a:p>
            <a:r>
              <a:rPr lang="en-MY" sz="2800" b="1" dirty="0" smtClean="0">
                <a:latin typeface="Arial" panose="020B0604020202020204" pitchFamily="34" charset="0"/>
                <a:cs typeface="Arial" panose="020B0604020202020204" pitchFamily="34" charset="0"/>
              </a:rPr>
              <a:t>CONCLUSIONS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52944" y="2677642"/>
            <a:ext cx="6474389" cy="1482290"/>
          </a:xfrm>
          <a:prstGeom prst="rect">
            <a:avLst/>
          </a:prstGeom>
        </p:spPr>
      </p:pic>
    </p:spTree>
    <p:extLst>
      <p:ext uri="{BB962C8B-B14F-4D97-AF65-F5344CB8AC3E}">
        <p14:creationId xmlns:p14="http://schemas.microsoft.com/office/powerpoint/2010/main" val="4217126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2319</TotalTime>
  <Words>336</Words>
  <Application>Microsoft Office PowerPoint</Application>
  <PresentationFormat>Widescreen</PresentationFormat>
  <Paragraphs>30</Paragraphs>
  <Slides>10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Arial Unicode MS</vt:lpstr>
      <vt:lpstr>Calibri</vt:lpstr>
      <vt:lpstr>Calibri Light</vt:lpstr>
      <vt:lpstr>Times New Roman</vt:lpstr>
      <vt:lpstr>Office Theme</vt:lpstr>
      <vt:lpstr>Microsoft Word Document</vt:lpstr>
      <vt:lpstr>SALES EMAILS: THE NEED OF A NEW PARADIGM  </vt:lpstr>
      <vt:lpstr>Aim of the Study: Examine students’ writing and of Bhatia’s Sales        Promotion Components  Participants       : 10 Sales Inquiry Emails (SIE)           10 Sales Reply Emails (SRE)                                from Universiti Malaysia Kelantan students   Focus of Study : To identify the variety these two types of sales emails                     serve in terms of its moves and vocabulary   </vt:lpstr>
      <vt:lpstr>  1. Is there a difference in the structure of the student’s  writing and of Bhatia’s sales promotional letter  components?    2. Is the vocabulary utilised by the students in their business  e-mails correspond with Bhatia’s sales promotional   linguistic features? </vt:lpstr>
      <vt:lpstr>PowerPoint Presentation</vt:lpstr>
      <vt:lpstr>PowerPoint Presentation</vt:lpstr>
      <vt:lpstr>PowerPoint Presentation</vt:lpstr>
      <vt:lpstr>PowerPoint Presentation</vt:lpstr>
      <vt:lpstr>PowerPoint Presentation</vt:lpstr>
      <vt:lpstr>The present English language writing framework at tertiary level education may not be able to cater to the specific genres of entrepreneurship that future graduates will encounter in their career. Therefore, it is hoped that future researchers, English teachers, and business-related students can get useful information based on the findings.  Future study may include a more thorough frequency analysis of communicative purpose in professional writing to identify their relationship with the genre.   Lastly, the applicants should also be aware of the significance of certain moves in the sales reply emails and the related implications of missing some moves that might impede understanding of the structure.         </vt:lpstr>
      <vt:lpstr>THANK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STUDENTS’ NEED OF ENGLISH MOOC MODULE FOR BASIC LEARNERS IN UMK</dc:title>
  <dc:creator>Noraini</dc:creator>
  <cp:lastModifiedBy>ADMIN</cp:lastModifiedBy>
  <cp:revision>65</cp:revision>
  <dcterms:created xsi:type="dcterms:W3CDTF">2018-02-27T15:13:39Z</dcterms:created>
  <dcterms:modified xsi:type="dcterms:W3CDTF">2020-08-16T23:30:58Z</dcterms:modified>
</cp:coreProperties>
</file>