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315" r:id="rId3"/>
    <p:sldId id="332" r:id="rId4"/>
    <p:sldId id="372" r:id="rId5"/>
    <p:sldId id="341" r:id="rId6"/>
    <p:sldId id="323" r:id="rId7"/>
    <p:sldId id="365" r:id="rId8"/>
    <p:sldId id="362" r:id="rId9"/>
    <p:sldId id="369" r:id="rId10"/>
    <p:sldId id="370" r:id="rId11"/>
    <p:sldId id="361" r:id="rId12"/>
    <p:sldId id="355" r:id="rId13"/>
    <p:sldId id="368" r:id="rId14"/>
    <p:sldId id="373" r:id="rId15"/>
    <p:sldId id="374" r:id="rId16"/>
    <p:sldId id="360" r:id="rId17"/>
    <p:sldId id="345" r:id="rId18"/>
    <p:sldId id="363" r:id="rId19"/>
    <p:sldId id="344" r:id="rId20"/>
    <p:sldId id="346" r:id="rId21"/>
    <p:sldId id="347" r:id="rId22"/>
    <p:sldId id="359" r:id="rId23"/>
    <p:sldId id="339" r:id="rId24"/>
    <p:sldId id="357" r:id="rId25"/>
    <p:sldId id="348" r:id="rId26"/>
    <p:sldId id="376" r:id="rId27"/>
    <p:sldId id="353" r:id="rId28"/>
    <p:sldId id="350" r:id="rId29"/>
    <p:sldId id="35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5FF"/>
    <a:srgbClr val="ED7C00"/>
    <a:srgbClr val="808080"/>
    <a:srgbClr val="544E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270" autoAdjust="0"/>
  </p:normalViewPr>
  <p:slideViewPr>
    <p:cSldViewPr snapToGrid="0" snapToObjects="1" showGuides="1">
      <p:cViewPr>
        <p:scale>
          <a:sx n="80" d="100"/>
          <a:sy n="80" d="100"/>
        </p:scale>
        <p:origin x="-912" y="-354"/>
      </p:cViewPr>
      <p:guideLst>
        <p:guide orient="horz" pos="2160"/>
        <p:guide pos="2898"/>
      </p:guideLst>
    </p:cSldViewPr>
  </p:slideViewPr>
  <p:outlineViewPr>
    <p:cViewPr>
      <p:scale>
        <a:sx n="33" d="100"/>
        <a:sy n="33" d="100"/>
      </p:scale>
      <p:origin x="0" y="199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AE66A-3F3E-E848-A1C4-19ED1E5DCF07}" type="datetimeFigureOut">
              <a:rPr lang="en-US" smtClean="0"/>
              <a:t>7/16/2015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6242C-69E2-6A46-B76C-0E1DB0CA3B23}" type="slidenum">
              <a:rPr lang="en-US" smtClean="0"/>
              <a:t>‹#›</a:t>
            </a:fld>
            <a:endParaRPr lang="en-US"/>
          </a:p>
        </p:txBody>
      </p:sp>
    </p:spTree>
    <p:extLst>
      <p:ext uri="{BB962C8B-B14F-4D97-AF65-F5344CB8AC3E}">
        <p14:creationId xmlns:p14="http://schemas.microsoft.com/office/powerpoint/2010/main" val="2497212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Title slide (and verbal overview)</a:t>
            </a:r>
          </a:p>
          <a:p>
            <a:r>
              <a:rPr lang="en-GB" sz="1200" kern="1200" dirty="0" smtClean="0">
                <a:solidFill>
                  <a:schemeClr val="tx1"/>
                </a:solidFill>
                <a:effectLst/>
                <a:latin typeface="+mn-lt"/>
                <a:ea typeface="+mn-ea"/>
                <a:cs typeface="+mn-cs"/>
              </a:rPr>
              <a:t>This short talk will show how Open Science makes research stronger, more visible, more valuable to scholarly communities and society at large, and describes the FOSTER project which is collecting, organising and presenting training and learning resources from across the  entire research cycle in order to make it happen. </a:t>
            </a:r>
          </a:p>
        </p:txBody>
      </p:sp>
      <p:sp>
        <p:nvSpPr>
          <p:cNvPr id="4" name="Slide Number Placeholder 3"/>
          <p:cNvSpPr>
            <a:spLocks noGrp="1"/>
          </p:cNvSpPr>
          <p:nvPr>
            <p:ph type="sldNum" sz="quarter" idx="10"/>
          </p:nvPr>
        </p:nvSpPr>
        <p:spPr/>
        <p:txBody>
          <a:bodyPr/>
          <a:lstStyle/>
          <a:p>
            <a:fld id="{B046242C-69E2-6A46-B76C-0E1DB0CA3B23}" type="slidenum">
              <a:rPr lang="en-US" smtClean="0"/>
              <a:t>1</a:t>
            </a:fld>
            <a:endParaRPr lang="en-US"/>
          </a:p>
        </p:txBody>
      </p:sp>
    </p:spTree>
    <p:extLst>
      <p:ext uri="{BB962C8B-B14F-4D97-AF65-F5344CB8AC3E}">
        <p14:creationId xmlns:p14="http://schemas.microsoft.com/office/powerpoint/2010/main" val="224274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Context: Open Knowledge Foundation, Creative Commons, G8 statement </a:t>
            </a:r>
          </a:p>
          <a:p>
            <a:r>
              <a:rPr lang="en-GB" sz="1200" kern="1200" dirty="0" smtClean="0">
                <a:solidFill>
                  <a:schemeClr val="tx1"/>
                </a:solidFill>
                <a:effectLst/>
                <a:latin typeface="+mn-lt"/>
                <a:ea typeface="+mn-ea"/>
                <a:cs typeface="+mn-cs"/>
              </a:rPr>
              <a:t>Open Science principles are an essential part of knowledge creation and sharing and innovation. They directly support researchers’ need for greater impact, optimum dissemination of research, while also enabling the engagement of citizen scientists and society at large on societal challenges. FOSTER aims to set in place sustainable mechanisms for EU researchers to integrate Open Science in their daily workflow, supporting researchers to optimizing their research visibility and impact and to facilitate the adoption of EU open access policies.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46242C-69E2-6A46-B76C-0E1DB0CA3B23}" type="slidenum">
              <a:rPr lang="en-US" smtClean="0"/>
              <a:t>2</a:t>
            </a:fld>
            <a:endParaRPr lang="en-US"/>
          </a:p>
        </p:txBody>
      </p:sp>
    </p:spTree>
    <p:extLst>
      <p:ext uri="{BB962C8B-B14F-4D97-AF65-F5344CB8AC3E}">
        <p14:creationId xmlns:p14="http://schemas.microsoft.com/office/powerpoint/2010/main" val="297857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smtClean="0">
                <a:ea typeface="ＭＳ Ｐゴシック" pitchFamily="34" charset="-128"/>
              </a:rPr>
              <a:t>The FOSTER project – what and how. </a:t>
            </a:r>
          </a:p>
          <a:p>
            <a:pPr eaLnBrk="1" hangingPunct="1">
              <a:spcBef>
                <a:spcPct val="0"/>
              </a:spcBef>
            </a:pPr>
            <a:r>
              <a:rPr lang="en-GB" altLang="de-DE" smtClean="0">
                <a:ea typeface="ＭＳ Ｐゴシック" pitchFamily="34" charset="-128"/>
              </a:rPr>
              <a:t>FOSTER</a:t>
            </a:r>
            <a:r>
              <a:rPr lang="en-GB" altLang="en-US" smtClean="0">
                <a:ea typeface="ＭＳ Ｐゴシック" pitchFamily="34" charset="-128"/>
              </a:rPr>
              <a:t>’</a:t>
            </a:r>
            <a:r>
              <a:rPr lang="en-GB" altLang="de-DE" smtClean="0">
                <a:ea typeface="ＭＳ Ｐゴシック" pitchFamily="34" charset="-128"/>
              </a:rPr>
              <a:t>s training strategy uses a combination of methods and activities, from face-to-face training, to the use of e-learning, blended and self-learning, as well as the dissemination of training materials/contents/curricula via a dedicated training portal, plus a helpdesk. Face-to-face trainings targets graduate schools in European universities and in particular will train trainers/teachers/multipliers that can conduct further training and dissemination activities in their institution, country and disciplinary community. FOSTER combines experiences and materials to showcase best practices, setting the scene for an active learning and teaching community for open access practices across Europe.</a:t>
            </a:r>
          </a:p>
          <a:p>
            <a:pPr eaLnBrk="1" hangingPunct="1">
              <a:spcBef>
                <a:spcPct val="0"/>
              </a:spcBef>
            </a:pPr>
            <a:r>
              <a:rPr lang="en-GB" altLang="de-DE" i="1" smtClean="0">
                <a:ea typeface="ＭＳ Ｐゴシック" pitchFamily="34" charset="-128"/>
              </a:rPr>
              <a:t>The main outcomes of the project are:</a:t>
            </a:r>
            <a:endParaRPr lang="en-GB" altLang="de-DE" smtClean="0">
              <a:ea typeface="ＭＳ Ｐゴシック" pitchFamily="34" charset="-128"/>
            </a:endParaRPr>
          </a:p>
          <a:p>
            <a:pPr eaLnBrk="1" hangingPunct="1">
              <a:spcBef>
                <a:spcPct val="0"/>
              </a:spcBef>
            </a:pPr>
            <a:r>
              <a:rPr lang="en-GB" altLang="de-DE" smtClean="0">
                <a:ea typeface="ＭＳ Ｐゴシック" pitchFamily="34" charset="-128"/>
              </a:rPr>
              <a:t>The FOSTER portal to host training courses and curricula;</a:t>
            </a:r>
          </a:p>
          <a:p>
            <a:pPr eaLnBrk="1" hangingPunct="1">
              <a:spcBef>
                <a:spcPct val="0"/>
              </a:spcBef>
            </a:pPr>
            <a:r>
              <a:rPr lang="en-GB" altLang="de-DE" smtClean="0">
                <a:ea typeface="ＭＳ Ｐゴシック" pitchFamily="34" charset="-128"/>
              </a:rPr>
              <a:t>Facilitate the organisation of FOSTER training events and the creation of training content across Europe</a:t>
            </a:r>
          </a:p>
          <a:p>
            <a:pPr eaLnBrk="1" hangingPunct="1">
              <a:spcBef>
                <a:spcPct val="0"/>
              </a:spcBef>
            </a:pPr>
            <a:r>
              <a:rPr lang="en-GB" altLang="de-DE" smtClean="0">
                <a:ea typeface="ＭＳ Ｐゴシック" pitchFamily="34" charset="-128"/>
              </a:rPr>
              <a:t>Identification of existing contents that can be reused in the context of the training activities and develop/create/ enhance contents if/where they are needed;</a:t>
            </a:r>
          </a:p>
          <a:p>
            <a:pPr eaLnBrk="1" hangingPunct="1">
              <a:spcBef>
                <a:spcPct val="0"/>
              </a:spcBef>
            </a:pPr>
            <a:endParaRPr lang="en-US" altLang="de-DE"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188818-3C82-4521-A7EA-D9AEADAB1858}" type="slidenum">
              <a:rPr lang="en-US" altLang="de-DE" sz="1200">
                <a:latin typeface="Calibri" pitchFamily="34" charset="0"/>
              </a:rPr>
              <a:pPr eaLnBrk="1" hangingPunct="1"/>
              <a:t>5</a:t>
            </a:fld>
            <a:endParaRPr lang="en-US" altLang="de-DE"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smtClean="0">
                <a:ea typeface="ＭＳ Ｐゴシック" pitchFamily="34" charset="-128"/>
              </a:rPr>
              <a:t>It is important to note that this is not about standardising the training that people receive: indidividual organisations will always have varying needs in terms of their training provision. But it is about reducing the confusion or complexity that can come when materials are dispersed in discreet units across the far corners of the internet. And by organising those materials into courses, the aim is to create a cohesive e-learning expression out of some of the modular content that exists, so that you can target particular topics and match them to the needs of your staff. Although the portal contents are not exhaustive, they will continue to grow, especially in response to community feedback, and all of the portal contents have been evaluated for quality by FOSTER partners.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9A831C-FD3D-4C87-96B4-B092ACA325F8}" type="slidenum">
              <a:rPr lang="en-US" altLang="de-DE" sz="1200">
                <a:latin typeface="Calibri" pitchFamily="34" charset="0"/>
              </a:rPr>
              <a:pPr eaLnBrk="1" hangingPunct="1"/>
              <a:t>19</a:t>
            </a:fld>
            <a:endParaRPr lang="en-US" altLang="de-DE"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de-DE" smtClean="0">
                <a:ea typeface="ＭＳ Ｐゴシック" pitchFamily="34" charset="-128"/>
              </a:rPr>
              <a:t>It is important to note that this is not about standardising the training that people receive: indidividual organisations will always have varying needs in terms of their training provision. But it is about reducing the confusion or complexity that can come when materials are dispersed in discreet units across the far corners of the internet. And by organising those materials into courses, the aim is to create a cohesive e-learning expression out of some of the modular content that exists, so that you can target particular topics and match them to the needs of your staff. Although the portal contents are not exhaustive, they will continue to grow, especially in response to community feedback, and all of the portal contents have been evaluated for quality by FOSTER partners.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755AF5-F79F-427E-A7AC-819B17026D04}" type="slidenum">
              <a:rPr lang="en-US" altLang="de-DE" sz="1200">
                <a:latin typeface="Calibri" pitchFamily="34" charset="0"/>
              </a:rPr>
              <a:pPr eaLnBrk="1" hangingPunct="1"/>
              <a:t>21</a:t>
            </a:fld>
            <a:endParaRPr lang="en-US" altLang="de-DE"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smtClean="0">
                <a:ea typeface="ＭＳ Ｐゴシック" pitchFamily="34" charset="-128"/>
              </a:rPr>
              <a:t>The FOSTER project – what and how. </a:t>
            </a:r>
          </a:p>
          <a:p>
            <a:pPr eaLnBrk="1" hangingPunct="1">
              <a:spcBef>
                <a:spcPct val="0"/>
              </a:spcBef>
            </a:pPr>
            <a:r>
              <a:rPr lang="en-GB" altLang="de-DE" smtClean="0">
                <a:ea typeface="ＭＳ Ｐゴシック" pitchFamily="34" charset="-128"/>
              </a:rPr>
              <a:t>FOSTER</a:t>
            </a:r>
            <a:r>
              <a:rPr lang="en-GB" altLang="en-US" smtClean="0">
                <a:ea typeface="ＭＳ Ｐゴシック" pitchFamily="34" charset="-128"/>
              </a:rPr>
              <a:t>’</a:t>
            </a:r>
            <a:r>
              <a:rPr lang="en-GB" altLang="de-DE" smtClean="0">
                <a:ea typeface="ＭＳ Ｐゴシック" pitchFamily="34" charset="-128"/>
              </a:rPr>
              <a:t>s training strategy uses a combination of methods and activities, from face-to-face training, to the use of e-learning, blended and self-learning, as well as the dissemination of training materials/contents/curricula via a dedicated training portal, plus a helpdesk. Face-to-face trainings targets graduate schools in European universities and in particular will train trainers/teachers/multipliers that can conduct further training and dissemination activities in their institution, country and disciplinary community. FOSTER combines experiences and materials to showcase best practices, setting the scene for an active learning and teaching community for open access practices across Europe.</a:t>
            </a:r>
          </a:p>
          <a:p>
            <a:pPr eaLnBrk="1" hangingPunct="1">
              <a:spcBef>
                <a:spcPct val="0"/>
              </a:spcBef>
            </a:pPr>
            <a:r>
              <a:rPr lang="en-GB" altLang="de-DE" i="1" smtClean="0">
                <a:ea typeface="ＭＳ Ｐゴシック" pitchFamily="34" charset="-128"/>
              </a:rPr>
              <a:t>The main outcomes of the project are:</a:t>
            </a:r>
            <a:endParaRPr lang="en-GB" altLang="de-DE" smtClean="0">
              <a:ea typeface="ＭＳ Ｐゴシック" pitchFamily="34" charset="-128"/>
            </a:endParaRPr>
          </a:p>
          <a:p>
            <a:pPr eaLnBrk="1" hangingPunct="1">
              <a:spcBef>
                <a:spcPct val="0"/>
              </a:spcBef>
            </a:pPr>
            <a:r>
              <a:rPr lang="en-GB" altLang="de-DE" smtClean="0">
                <a:ea typeface="ＭＳ Ｐゴシック" pitchFamily="34" charset="-128"/>
              </a:rPr>
              <a:t>The FOSTER portal to host training courses and curricula;</a:t>
            </a:r>
          </a:p>
          <a:p>
            <a:pPr eaLnBrk="1" hangingPunct="1">
              <a:spcBef>
                <a:spcPct val="0"/>
              </a:spcBef>
            </a:pPr>
            <a:r>
              <a:rPr lang="en-GB" altLang="de-DE" smtClean="0">
                <a:ea typeface="ＭＳ Ｐゴシック" pitchFamily="34" charset="-128"/>
              </a:rPr>
              <a:t>Facilitate the organisation of FOSTER training events and the creation of training content across Europe</a:t>
            </a:r>
          </a:p>
          <a:p>
            <a:pPr eaLnBrk="1" hangingPunct="1">
              <a:spcBef>
                <a:spcPct val="0"/>
              </a:spcBef>
            </a:pPr>
            <a:r>
              <a:rPr lang="en-GB" altLang="de-DE" smtClean="0">
                <a:ea typeface="ＭＳ Ｐゴシック" pitchFamily="34" charset="-128"/>
              </a:rPr>
              <a:t>Identification of existing contents that can be reused in the context of the training activities and develop/create/ enhance contents if/where they are needed;</a:t>
            </a:r>
          </a:p>
          <a:p>
            <a:pPr eaLnBrk="1" hangingPunct="1">
              <a:spcBef>
                <a:spcPct val="0"/>
              </a:spcBef>
            </a:pPr>
            <a:endParaRPr lang="en-US" altLang="de-DE" smtClean="0">
              <a:ea typeface="ＭＳ Ｐゴシック" pitchFamily="34"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440568B-9EF1-4280-A3D4-CC0D1D0C36FD}" type="slidenum">
              <a:rPr lang="en-US" altLang="de-DE" sz="1200">
                <a:latin typeface="Calibri" pitchFamily="34" charset="0"/>
              </a:rPr>
              <a:pPr eaLnBrk="1" hangingPunct="1"/>
              <a:t>28</a:t>
            </a:fld>
            <a:endParaRPr lang="en-US" altLang="de-DE"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de-DE" smtClean="0">
                <a:ea typeface="ＭＳ Ｐゴシック" pitchFamily="34" charset="-128"/>
              </a:rPr>
              <a:t>Conclusion – take home messages and project contact details</a:t>
            </a:r>
          </a:p>
          <a:p>
            <a:pPr eaLnBrk="1" hangingPunct="1">
              <a:spcBef>
                <a:spcPct val="0"/>
              </a:spcBef>
            </a:pPr>
            <a:r>
              <a:rPr lang="en-GB" altLang="de-DE" smtClean="0">
                <a:ea typeface="ＭＳ Ｐゴシック" pitchFamily="34" charset="-128"/>
              </a:rPr>
              <a:t>Open Science makes research stronger, more visible, more valuable to scholarly communities and society at large - this requires training at all stages of the research cycle to make it happen. </a:t>
            </a:r>
          </a:p>
          <a:p>
            <a:pPr eaLnBrk="1" hangingPunct="1">
              <a:spcBef>
                <a:spcPct val="0"/>
              </a:spcBef>
            </a:pPr>
            <a:r>
              <a:rPr lang="en-GB" altLang="de-DE" i="1" smtClean="0">
                <a:ea typeface="ＭＳ Ｐゴシック" pitchFamily="34" charset="-128"/>
              </a:rPr>
              <a:t>OS can train future PhDs to be excellent at providing societal context of their research as well as be research excellent;</a:t>
            </a:r>
            <a:endParaRPr lang="en-GB" altLang="de-DE" smtClean="0">
              <a:ea typeface="ＭＳ Ｐゴシック" pitchFamily="34" charset="-128"/>
            </a:endParaRPr>
          </a:p>
          <a:p>
            <a:pPr eaLnBrk="1" hangingPunct="1">
              <a:spcBef>
                <a:spcPct val="0"/>
              </a:spcBef>
            </a:pPr>
            <a:r>
              <a:rPr lang="en-GB" altLang="de-DE" i="1" smtClean="0">
                <a:ea typeface="ＭＳ Ｐゴシック" pitchFamily="34" charset="-128"/>
              </a:rPr>
              <a:t>OS can prepare PhD to deal with Research Excellence Framework (REF2020) criteria evolving towards </a:t>
            </a:r>
            <a:r>
              <a:rPr lang="en-GB" altLang="en-US" i="1" smtClean="0">
                <a:ea typeface="ＭＳ Ｐゴシック" pitchFamily="34" charset="-128"/>
              </a:rPr>
              <a:t>“</a:t>
            </a:r>
            <a:r>
              <a:rPr lang="en-GB" altLang="de-DE" i="1" smtClean="0">
                <a:ea typeface="ＭＳ Ｐゴシック" pitchFamily="34" charset="-128"/>
              </a:rPr>
              <a:t>societal impact</a:t>
            </a:r>
            <a:r>
              <a:rPr lang="en-GB" altLang="en-US" i="1" smtClean="0">
                <a:ea typeface="ＭＳ Ｐゴシック" pitchFamily="34" charset="-128"/>
              </a:rPr>
              <a:t>”</a:t>
            </a:r>
            <a:r>
              <a:rPr lang="en-GB" altLang="de-DE" i="1" smtClean="0">
                <a:ea typeface="ＭＳ Ｐゴシック" pitchFamily="34" charset="-128"/>
              </a:rPr>
              <a:t>, if they chose to pursue a career in research;</a:t>
            </a:r>
            <a:endParaRPr lang="en-GB" altLang="de-DE" smtClean="0">
              <a:ea typeface="ＭＳ Ｐゴシック" pitchFamily="34" charset="-128"/>
            </a:endParaRPr>
          </a:p>
          <a:p>
            <a:pPr eaLnBrk="1" hangingPunct="1">
              <a:spcBef>
                <a:spcPct val="0"/>
              </a:spcBef>
            </a:pPr>
            <a:r>
              <a:rPr lang="en-GB" altLang="de-DE" i="1" smtClean="0">
                <a:ea typeface="ＭＳ Ｐゴシック" pitchFamily="34" charset="-128"/>
              </a:rPr>
              <a:t>OS practices directly prepare practitioners (and academia itself) to engage non-academic stakeholders (general public, policy makers, knowledge based SMEs);</a:t>
            </a:r>
            <a:endParaRPr lang="en-GB" altLang="de-DE" smtClean="0">
              <a:ea typeface="ＭＳ Ｐゴシック" pitchFamily="34" charset="-128"/>
            </a:endParaRPr>
          </a:p>
          <a:p>
            <a:pPr eaLnBrk="1" hangingPunct="1">
              <a:spcBef>
                <a:spcPct val="0"/>
              </a:spcBef>
            </a:pPr>
            <a:r>
              <a:rPr lang="en-GB" altLang="de-DE" i="1" smtClean="0">
                <a:ea typeface="ＭＳ Ｐゴシック" pitchFamily="34" charset="-128"/>
              </a:rPr>
              <a:t>Soft-skills for Hard Impact: Broaden doctoral education from strict focus on </a:t>
            </a:r>
            <a:r>
              <a:rPr lang="en-GB" altLang="en-US" i="1" smtClean="0">
                <a:ea typeface="ＭＳ Ｐゴシック" pitchFamily="34" charset="-128"/>
              </a:rPr>
              <a:t>“</a:t>
            </a:r>
            <a:r>
              <a:rPr lang="en-GB" altLang="de-DE" i="1" smtClean="0">
                <a:ea typeface="ＭＳ Ｐゴシック" pitchFamily="34" charset="-128"/>
              </a:rPr>
              <a:t>research excellence</a:t>
            </a:r>
            <a:r>
              <a:rPr lang="en-GB" altLang="en-US" i="1" smtClean="0">
                <a:ea typeface="ＭＳ Ｐゴシック" pitchFamily="34" charset="-128"/>
              </a:rPr>
              <a:t>”</a:t>
            </a:r>
            <a:r>
              <a:rPr lang="en-GB" altLang="de-DE" i="1" smtClean="0">
                <a:ea typeface="ＭＳ Ｐゴシック" pitchFamily="34" charset="-128"/>
              </a:rPr>
              <a:t> to include soft-skills that deal with </a:t>
            </a:r>
            <a:r>
              <a:rPr lang="en-GB" altLang="en-US" i="1" smtClean="0">
                <a:ea typeface="ＭＳ Ｐゴシック" pitchFamily="34" charset="-128"/>
              </a:rPr>
              <a:t>“</a:t>
            </a:r>
            <a:r>
              <a:rPr lang="en-GB" altLang="de-DE" i="1" smtClean="0">
                <a:ea typeface="ＭＳ Ｐゴシック" pitchFamily="34" charset="-128"/>
              </a:rPr>
              <a:t>societal impact of research</a:t>
            </a:r>
            <a:r>
              <a:rPr lang="en-GB" altLang="en-US" i="1" smtClean="0">
                <a:ea typeface="ＭＳ Ｐゴシック" pitchFamily="34" charset="-128"/>
              </a:rPr>
              <a:t>”</a:t>
            </a:r>
            <a:r>
              <a:rPr lang="en-GB" altLang="de-DE" i="1" smtClean="0">
                <a:ea typeface="ＭＳ Ｐゴシック" pitchFamily="34" charset="-128"/>
              </a:rPr>
              <a:t>, so that future graduates have greater career options whether they stay in research, or not (this could also be a high-level, ambitious conclusion to end the 10 min with)</a:t>
            </a:r>
            <a:endParaRPr lang="en-GB" altLang="de-DE" smtClean="0">
              <a:ea typeface="ＭＳ Ｐゴシック"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A6E39AB-0B95-4F5C-953C-034248A86858}" type="slidenum">
              <a:rPr lang="en-US" altLang="de-DE" sz="1200">
                <a:latin typeface="Calibri" pitchFamily="34" charset="0"/>
              </a:rPr>
              <a:pPr eaLnBrk="1" hangingPunct="1"/>
              <a:t>29</a:t>
            </a:fld>
            <a:endParaRPr lang="en-US" altLang="de-DE"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848600" cy="1752600"/>
          </a:xfrm>
        </p:spPr>
        <p:txBody>
          <a:bodyPr/>
          <a:lstStyle>
            <a:lvl1pPr marL="0" indent="0" algn="ctr">
              <a:buNone/>
              <a:defRPr>
                <a:solidFill>
                  <a:srgbClr val="544E4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rgbClr val="ED7C00"/>
            </a:solidFill>
          </a:ln>
        </p:spPr>
        <p:style>
          <a:lnRef idx="1">
            <a:schemeClr val="accent1"/>
          </a:lnRef>
          <a:fillRef idx="0">
            <a:schemeClr val="accent1"/>
          </a:fillRef>
          <a:effectRef idx="0">
            <a:schemeClr val="accent1"/>
          </a:effectRef>
          <a:fontRef idx="minor">
            <a:schemeClr val="tx1"/>
          </a:fontRef>
        </p:style>
      </p:cxnSp>
      <p:pic>
        <p:nvPicPr>
          <p:cNvPr id="7" name="Picture 6" descr="bann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77" y="5254699"/>
            <a:ext cx="8473723" cy="1603301"/>
          </a:xfrm>
          <a:prstGeom prst="rect">
            <a:avLst/>
          </a:prstGeom>
        </p:spPr>
      </p:pic>
      <p:pic>
        <p:nvPicPr>
          <p:cNvPr id="9" name="Picture 8" descr="FOSTER-hir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9706" y="1609281"/>
            <a:ext cx="3557135" cy="18959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15" name="Picture 14" descr="FOSTER-hir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28" y="6027494"/>
            <a:ext cx="1609995" cy="85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rgbClr val="ED7C00"/>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7/16/2015</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0158"/>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406958"/>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4" name="Rectangle 13"/>
          <p:cNvSpPr/>
          <p:nvPr userDrawn="1"/>
        </p:nvSpPr>
        <p:spPr>
          <a:xfrm>
            <a:off x="0" y="0"/>
            <a:ext cx="9144000" cy="138034"/>
          </a:xfrm>
          <a:prstGeom prst="rect">
            <a:avLst/>
          </a:prstGeom>
          <a:solidFill>
            <a:srgbClr val="544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932560" cy="138034"/>
          </a:xfrm>
          <a:prstGeom prst="rect">
            <a:avLst/>
          </a:prstGeom>
          <a:solidFill>
            <a:srgbClr val="ED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8617" y="-1"/>
            <a:ext cx="5485383" cy="138035"/>
          </a:xfrm>
          <a:prstGeom prst="rect">
            <a:avLst/>
          </a:prstGeom>
          <a:solidFill>
            <a:srgbClr val="AB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fosteropenscience.eu/projec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osteropenscience.eu/content/foster-course-course-cre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osteropenscience.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fosteropenscience.eu" TargetMode="External"/><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dan.north@kb.nl" TargetMode="External"/><Relationship Id="rId5" Type="http://schemas.openxmlformats.org/officeDocument/2006/relationships/hyperlink" Target="mailto:bschmidt@sub.uni-goettingen.de" TargetMode="External"/><Relationship Id="rId4" Type="http://schemas.openxmlformats.org/officeDocument/2006/relationships/hyperlink" Target="mailto:orth@sub.uni-goettingen.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a:latin typeface="Trebuchet MS" pitchFamily="34" charset="0"/>
                <a:ea typeface="ＭＳ Ｐゴシック" pitchFamily="34" charset="-128"/>
              </a:rPr>
              <a:t>Facilitate Open Science Training for European Research</a:t>
            </a:r>
          </a:p>
        </p:txBody>
      </p:sp>
      <p:sp>
        <p:nvSpPr>
          <p:cNvPr id="4" name="Content Placeholder 2"/>
          <p:cNvSpPr txBox="1">
            <a:spLocks/>
          </p:cNvSpPr>
          <p:nvPr/>
        </p:nvSpPr>
        <p:spPr>
          <a:xfrm>
            <a:off x="457200" y="4463190"/>
            <a:ext cx="8229600" cy="2310618"/>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85000"/>
              <a:buFont typeface="Arial" pitchFamily="34" charset="0"/>
              <a:buNone/>
              <a:defRPr sz="2400" kern="1200">
                <a:solidFill>
                  <a:srgbClr val="544E4C"/>
                </a:solidFill>
                <a:latin typeface="Trebuchet MS"/>
                <a:ea typeface="+mn-ea"/>
                <a:cs typeface="Trebuchet M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Trebuchet MS"/>
                <a:ea typeface="+mn-ea"/>
                <a:cs typeface="Trebuchet M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Trebuchet MS"/>
                <a:ea typeface="+mn-ea"/>
                <a:cs typeface="Trebuchet M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Trebuchet MS"/>
                <a:ea typeface="+mn-ea"/>
                <a:cs typeface="Trebuchet M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Trebuchet MS"/>
                <a:ea typeface="+mn-ea"/>
                <a:cs typeface="Trebuchet M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GB" dirty="0" smtClean="0"/>
              <a:t>Where Librarians can learn and teach Open Science for European Researchers</a:t>
            </a:r>
          </a:p>
          <a:p>
            <a:endParaRPr lang="en-GB" sz="1600" dirty="0" smtClean="0"/>
          </a:p>
          <a:p>
            <a:endParaRPr lang="en-GB" sz="1600" dirty="0"/>
          </a:p>
          <a:p>
            <a:endParaRPr lang="en-GB" sz="1600" dirty="0"/>
          </a:p>
          <a:p>
            <a:r>
              <a:rPr lang="en-GB" sz="1600" dirty="0" smtClean="0"/>
              <a:t>LIBER 2015</a:t>
            </a:r>
          </a:p>
          <a:p>
            <a:r>
              <a:rPr lang="en-GB" sz="1600" dirty="0" smtClean="0"/>
              <a:t>London, 24-26 June 2015</a:t>
            </a:r>
            <a:endParaRPr lang="en-GB" sz="1600" dirty="0"/>
          </a:p>
        </p:txBody>
      </p:sp>
      <p:sp>
        <p:nvSpPr>
          <p:cNvPr id="2" name="Textfeld 1"/>
          <p:cNvSpPr txBox="1"/>
          <p:nvPr/>
        </p:nvSpPr>
        <p:spPr>
          <a:xfrm>
            <a:off x="1562099" y="5334000"/>
            <a:ext cx="3476626" cy="1061829"/>
          </a:xfrm>
          <a:prstGeom prst="rect">
            <a:avLst/>
          </a:prstGeom>
          <a:noFill/>
        </p:spPr>
        <p:txBody>
          <a:bodyPr wrap="square" rtlCol="0">
            <a:spAutoFit/>
          </a:bodyPr>
          <a:lstStyle/>
          <a:p>
            <a:pPr algn="ctr"/>
            <a:r>
              <a:rPr lang="en-GB" sz="1500" dirty="0">
                <a:solidFill>
                  <a:srgbClr val="544E4C"/>
                </a:solidFill>
                <a:latin typeface="Trebuchet MS"/>
                <a:cs typeface="Trebuchet MS"/>
              </a:rPr>
              <a:t>Astrid Orth, Birgit Schmidt</a:t>
            </a:r>
          </a:p>
          <a:p>
            <a:pPr algn="ctr"/>
            <a:r>
              <a:rPr lang="en-GB" sz="1500" dirty="0">
                <a:solidFill>
                  <a:srgbClr val="544E4C"/>
                </a:solidFill>
                <a:latin typeface="Trebuchet MS"/>
                <a:cs typeface="Trebuchet MS"/>
              </a:rPr>
              <a:t>Electronic Publishing Unit</a:t>
            </a:r>
          </a:p>
          <a:p>
            <a:pPr algn="ctr"/>
            <a:r>
              <a:rPr lang="en-GB" sz="1500" dirty="0">
                <a:solidFill>
                  <a:srgbClr val="544E4C"/>
                </a:solidFill>
                <a:latin typeface="Trebuchet MS"/>
                <a:cs typeface="Trebuchet MS"/>
              </a:rPr>
              <a:t>State and University Library </a:t>
            </a:r>
            <a:r>
              <a:rPr lang="en-GB" sz="1500" dirty="0" err="1">
                <a:solidFill>
                  <a:srgbClr val="544E4C"/>
                </a:solidFill>
                <a:latin typeface="Trebuchet MS"/>
                <a:cs typeface="Trebuchet MS"/>
              </a:rPr>
              <a:t>Göttingen</a:t>
            </a:r>
            <a:endParaRPr lang="en-GB" sz="1500" dirty="0">
              <a:solidFill>
                <a:srgbClr val="544E4C"/>
              </a:solidFill>
              <a:latin typeface="Trebuchet MS"/>
              <a:cs typeface="Trebuchet MS"/>
            </a:endParaRPr>
          </a:p>
          <a:p>
            <a:endParaRPr lang="de-DE" dirty="0"/>
          </a:p>
        </p:txBody>
      </p:sp>
      <p:sp>
        <p:nvSpPr>
          <p:cNvPr id="5" name="Textfeld 4"/>
          <p:cNvSpPr txBox="1"/>
          <p:nvPr/>
        </p:nvSpPr>
        <p:spPr>
          <a:xfrm>
            <a:off x="5000625" y="5314950"/>
            <a:ext cx="2571749" cy="784830"/>
          </a:xfrm>
          <a:prstGeom prst="rect">
            <a:avLst/>
          </a:prstGeom>
          <a:noFill/>
        </p:spPr>
        <p:txBody>
          <a:bodyPr wrap="square" rtlCol="0">
            <a:spAutoFit/>
          </a:bodyPr>
          <a:lstStyle/>
          <a:p>
            <a:pPr algn="ctr"/>
            <a:r>
              <a:rPr lang="en-GB" sz="1500" dirty="0" smtClean="0">
                <a:solidFill>
                  <a:srgbClr val="544E4C"/>
                </a:solidFill>
                <a:latin typeface="Trebuchet MS"/>
                <a:cs typeface="Trebuchet MS"/>
              </a:rPr>
              <a:t>Dan North</a:t>
            </a:r>
            <a:endParaRPr lang="en-GB" sz="1500" dirty="0">
              <a:solidFill>
                <a:srgbClr val="544E4C"/>
              </a:solidFill>
              <a:latin typeface="Trebuchet MS"/>
              <a:cs typeface="Trebuchet MS"/>
            </a:endParaRPr>
          </a:p>
          <a:p>
            <a:pPr algn="ctr"/>
            <a:r>
              <a:rPr lang="en-US" altLang="de-DE" sz="1500" dirty="0">
                <a:latin typeface="Trebuchet MS" pitchFamily="34" charset="0"/>
                <a:ea typeface="ＭＳ Ｐゴシック" pitchFamily="34" charset="-128"/>
                <a:cs typeface="Trebuchet MS" pitchFamily="34" charset="0"/>
              </a:rPr>
              <a:t>Projects </a:t>
            </a:r>
            <a:r>
              <a:rPr lang="en-US" altLang="de-DE" sz="1500" dirty="0" smtClean="0">
                <a:latin typeface="Trebuchet MS" pitchFamily="34" charset="0"/>
                <a:ea typeface="ＭＳ Ｐゴシック" pitchFamily="34" charset="-128"/>
                <a:cs typeface="Trebuchet MS" pitchFamily="34" charset="0"/>
              </a:rPr>
              <a:t>Officer</a:t>
            </a:r>
            <a:br>
              <a:rPr lang="en-US" altLang="de-DE" sz="1500" dirty="0" smtClean="0">
                <a:latin typeface="Trebuchet MS" pitchFamily="34" charset="0"/>
                <a:ea typeface="ＭＳ Ｐゴシック" pitchFamily="34" charset="-128"/>
                <a:cs typeface="Trebuchet MS" pitchFamily="34" charset="0"/>
              </a:rPr>
            </a:br>
            <a:r>
              <a:rPr lang="en-US" altLang="de-DE" sz="1500" dirty="0" smtClean="0">
                <a:latin typeface="Trebuchet MS" pitchFamily="34" charset="0"/>
                <a:ea typeface="ＭＳ Ｐゴシック" pitchFamily="34" charset="-128"/>
                <a:cs typeface="Trebuchet MS" pitchFamily="34" charset="0"/>
              </a:rPr>
              <a:t>LIBER</a:t>
            </a:r>
            <a:endParaRPr lang="en-GB" sz="1500" dirty="0">
              <a:solidFill>
                <a:srgbClr val="544E4C"/>
              </a:solidFill>
              <a:latin typeface="Trebuchet MS"/>
              <a:cs typeface="Trebuchet MS"/>
            </a:endParaRPr>
          </a:p>
        </p:txBody>
      </p:sp>
    </p:spTree>
    <p:extLst>
      <p:ext uri="{BB962C8B-B14F-4D97-AF65-F5344CB8AC3E}">
        <p14:creationId xmlns:p14="http://schemas.microsoft.com/office/powerpoint/2010/main" val="388467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Training Courses 2014</a:t>
            </a:r>
            <a:endParaRPr lang="de-DE" dirty="0"/>
          </a:p>
        </p:txBody>
      </p:sp>
      <p:sp>
        <p:nvSpPr>
          <p:cNvPr id="3" name="Inhaltsplatzhalter 2"/>
          <p:cNvSpPr>
            <a:spLocks noGrp="1"/>
          </p:cNvSpPr>
          <p:nvPr>
            <p:ph idx="1"/>
          </p:nvPr>
        </p:nvSpPr>
        <p:spPr/>
        <p:txBody>
          <a:bodyPr/>
          <a:lstStyle/>
          <a:p>
            <a:endParaRPr lang="de-DE" dirty="0"/>
          </a:p>
        </p:txBody>
      </p:sp>
      <p:pic>
        <p:nvPicPr>
          <p:cNvPr id="2051" name="Picture 3" descr="W:\EPU\00_EP-Projekte\04_FOSTER\WORK PACKAGES\WP5 DISSEMINATION\Articles and Publications\2015-04 IWP Open Science lernen und lehren\Bilder\Abb. 4 Training Statistics by Stakeholder 300.png"/>
          <p:cNvPicPr>
            <a:picLocks noChangeAspect="1" noChangeArrowheads="1"/>
          </p:cNvPicPr>
          <p:nvPr/>
        </p:nvPicPr>
        <p:blipFill rotWithShape="1">
          <a:blip r:embed="rId2">
            <a:extLst>
              <a:ext uri="{28A0092B-C50C-407E-A947-70E740481C1C}">
                <a14:useLocalDpi xmlns:a14="http://schemas.microsoft.com/office/drawing/2010/main" val="0"/>
              </a:ext>
            </a:extLst>
          </a:blip>
          <a:srcRect r="30610"/>
          <a:stretch/>
        </p:blipFill>
        <p:spPr bwMode="auto">
          <a:xfrm>
            <a:off x="352425" y="1330758"/>
            <a:ext cx="4267200" cy="4365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PU\00_EP-Projekte\04_FOSTER\WORK PACKAGES\WP5 DISSEMINATION\Articles and Publications\2015-04 IWP Open Science lernen und lehren\Bilder\Abb. 5 Training Statistics by Topic 300.png"/>
          <p:cNvPicPr>
            <a:picLocks noChangeAspect="1" noChangeArrowheads="1"/>
          </p:cNvPicPr>
          <p:nvPr/>
        </p:nvPicPr>
        <p:blipFill rotWithShape="1">
          <a:blip r:embed="rId3">
            <a:extLst>
              <a:ext uri="{28A0092B-C50C-407E-A947-70E740481C1C}">
                <a14:useLocalDpi xmlns:a14="http://schemas.microsoft.com/office/drawing/2010/main" val="0"/>
              </a:ext>
            </a:extLst>
          </a:blip>
          <a:srcRect r="29688"/>
          <a:stretch/>
        </p:blipFill>
        <p:spPr bwMode="auto">
          <a:xfrm>
            <a:off x="4629149" y="1406958"/>
            <a:ext cx="4244595" cy="428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Methods</a:t>
            </a:r>
            <a:r>
              <a:rPr lang="de-DE" dirty="0" smtClean="0"/>
              <a:t> &amp; Tools</a:t>
            </a:r>
            <a:endParaRPr lang="de-DE" dirty="0"/>
          </a:p>
        </p:txBody>
      </p:sp>
      <p:sp>
        <p:nvSpPr>
          <p:cNvPr id="7" name="Ellipse 6"/>
          <p:cNvSpPr/>
          <p:nvPr/>
        </p:nvSpPr>
        <p:spPr>
          <a:xfrm>
            <a:off x="1838325" y="883767"/>
            <a:ext cx="5700712" cy="570071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4322784" y="868557"/>
            <a:ext cx="805948" cy="1581150"/>
            <a:chOff x="4341834" y="811407"/>
            <a:chExt cx="805948" cy="1581150"/>
          </a:xfrm>
        </p:grpSpPr>
        <p:sp>
          <p:nvSpPr>
            <p:cNvPr id="9" name="Gleichschenkliges Dreieck 8"/>
            <p:cNvSpPr/>
            <p:nvPr/>
          </p:nvSpPr>
          <p:spPr>
            <a:xfrm rot="4556302">
              <a:off x="3957157" y="1201932"/>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de-DE" sz="1400" dirty="0"/>
            </a:p>
          </p:txBody>
        </p:sp>
        <p:sp>
          <p:nvSpPr>
            <p:cNvPr id="11" name="Textfeld 10"/>
            <p:cNvSpPr txBox="1"/>
            <p:nvPr/>
          </p:nvSpPr>
          <p:spPr>
            <a:xfrm rot="21014356">
              <a:off x="4341834" y="1301549"/>
              <a:ext cx="678416" cy="646331"/>
            </a:xfrm>
            <a:prstGeom prst="rect">
              <a:avLst/>
            </a:prstGeom>
            <a:noFill/>
          </p:spPr>
          <p:txBody>
            <a:bodyPr wrap="square" rtlCol="0">
              <a:spAutoFit/>
            </a:bodyPr>
            <a:lstStyle/>
            <a:p>
              <a:r>
                <a:rPr lang="de-DE" dirty="0" smtClean="0">
                  <a:solidFill>
                    <a:schemeClr val="bg1"/>
                  </a:solidFill>
                </a:rPr>
                <a:t>Re-</a:t>
              </a:r>
              <a:br>
                <a:rPr lang="de-DE" dirty="0" smtClean="0">
                  <a:solidFill>
                    <a:schemeClr val="bg1"/>
                  </a:solidFill>
                </a:rPr>
              </a:br>
              <a:r>
                <a:rPr lang="de-DE" dirty="0" err="1" smtClean="0">
                  <a:solidFill>
                    <a:schemeClr val="bg1"/>
                  </a:solidFill>
                </a:rPr>
                <a:t>Use</a:t>
              </a:r>
              <a:endParaRPr lang="de-DE" dirty="0">
                <a:solidFill>
                  <a:schemeClr val="bg1"/>
                </a:solidFill>
              </a:endParaRPr>
            </a:p>
          </p:txBody>
        </p:sp>
      </p:grpSp>
      <p:grpSp>
        <p:nvGrpSpPr>
          <p:cNvPr id="15" name="Gruppieren 14"/>
          <p:cNvGrpSpPr/>
          <p:nvPr/>
        </p:nvGrpSpPr>
        <p:grpSpPr>
          <a:xfrm>
            <a:off x="5746482" y="4249545"/>
            <a:ext cx="1581150" cy="800100"/>
            <a:chOff x="5143500" y="4067175"/>
            <a:chExt cx="1581150" cy="800100"/>
          </a:xfrm>
        </p:grpSpPr>
        <p:sp>
          <p:nvSpPr>
            <p:cNvPr id="8" name="Gleichschenkliges Dreieck 7"/>
            <p:cNvSpPr/>
            <p:nvPr/>
          </p:nvSpPr>
          <p:spPr>
            <a:xfrm rot="11743256">
              <a:off x="5143500" y="4067175"/>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906738">
              <a:off x="5564151" y="4093454"/>
              <a:ext cx="970111" cy="369332"/>
            </a:xfrm>
            <a:prstGeom prst="rect">
              <a:avLst/>
            </a:prstGeom>
            <a:noFill/>
          </p:spPr>
          <p:txBody>
            <a:bodyPr wrap="square" rtlCol="0">
              <a:spAutoFit/>
            </a:bodyPr>
            <a:lstStyle/>
            <a:p>
              <a:r>
                <a:rPr lang="de-DE" dirty="0" smtClean="0">
                  <a:solidFill>
                    <a:schemeClr val="bg1"/>
                  </a:solidFill>
                </a:rPr>
                <a:t>Access</a:t>
              </a:r>
              <a:endParaRPr lang="de-DE" dirty="0">
                <a:solidFill>
                  <a:schemeClr val="bg1"/>
                </a:solidFill>
              </a:endParaRPr>
            </a:p>
          </p:txBody>
        </p:sp>
      </p:grpSp>
      <p:grpSp>
        <p:nvGrpSpPr>
          <p:cNvPr id="16" name="Gruppieren 15"/>
          <p:cNvGrpSpPr/>
          <p:nvPr/>
        </p:nvGrpSpPr>
        <p:grpSpPr>
          <a:xfrm>
            <a:off x="2331484" y="4487961"/>
            <a:ext cx="1581150" cy="800100"/>
            <a:chOff x="2521984" y="4135536"/>
            <a:chExt cx="1581150" cy="800100"/>
          </a:xfrm>
        </p:grpSpPr>
        <p:sp>
          <p:nvSpPr>
            <p:cNvPr id="10" name="Gleichschenkliges Dreieck 9"/>
            <p:cNvSpPr/>
            <p:nvPr/>
          </p:nvSpPr>
          <p:spPr>
            <a:xfrm rot="19319153">
              <a:off x="2521984" y="4135536"/>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336165">
              <a:off x="2954096" y="4485407"/>
              <a:ext cx="1063193" cy="369332"/>
            </a:xfrm>
            <a:prstGeom prst="rect">
              <a:avLst/>
            </a:prstGeom>
            <a:noFill/>
          </p:spPr>
          <p:txBody>
            <a:bodyPr wrap="square" rtlCol="0">
              <a:spAutoFit/>
            </a:bodyPr>
            <a:lstStyle/>
            <a:p>
              <a:r>
                <a:rPr lang="de-DE" dirty="0" smtClean="0">
                  <a:solidFill>
                    <a:schemeClr val="bg1"/>
                  </a:solidFill>
                </a:rPr>
                <a:t>Practice</a:t>
              </a:r>
              <a:endParaRPr lang="de-DE" dirty="0">
                <a:solidFill>
                  <a:schemeClr val="bg1"/>
                </a:solidFill>
              </a:endParaRPr>
            </a:p>
          </p:txBody>
        </p:sp>
      </p:grpSp>
      <p:sp>
        <p:nvSpPr>
          <p:cNvPr id="6" name="Rechteck 5"/>
          <p:cNvSpPr/>
          <p:nvPr/>
        </p:nvSpPr>
        <p:spPr>
          <a:xfrm>
            <a:off x="762001" y="2038810"/>
            <a:ext cx="2352674" cy="677108"/>
          </a:xfrm>
          <a:prstGeom prst="rect">
            <a:avLst/>
          </a:prstGeom>
        </p:spPr>
        <p:txBody>
          <a:bodyPr wrap="square">
            <a:spAutoFit/>
          </a:bodyPr>
          <a:lstStyle/>
          <a:p>
            <a:endParaRPr lang="de-DE" dirty="0"/>
          </a:p>
          <a:p>
            <a:r>
              <a:rPr lang="de-DE" sz="2000" dirty="0"/>
              <a:t> Training Courses </a:t>
            </a:r>
          </a:p>
        </p:txBody>
      </p:sp>
      <p:sp>
        <p:nvSpPr>
          <p:cNvPr id="4" name="Rechteck 3"/>
          <p:cNvSpPr/>
          <p:nvPr/>
        </p:nvSpPr>
        <p:spPr>
          <a:xfrm>
            <a:off x="6057900" y="1926790"/>
            <a:ext cx="2628900" cy="677108"/>
          </a:xfrm>
          <a:prstGeom prst="rect">
            <a:avLst/>
          </a:prstGeom>
        </p:spPr>
        <p:txBody>
          <a:bodyPr wrap="square">
            <a:spAutoFit/>
          </a:bodyPr>
          <a:lstStyle/>
          <a:p>
            <a:endParaRPr lang="de-DE" dirty="0" smtClean="0"/>
          </a:p>
          <a:p>
            <a:r>
              <a:rPr lang="de-DE" sz="2000" dirty="0" smtClean="0"/>
              <a:t> </a:t>
            </a:r>
            <a:r>
              <a:rPr lang="de-DE" sz="2000" dirty="0"/>
              <a:t>Training Resources </a:t>
            </a:r>
          </a:p>
        </p:txBody>
      </p:sp>
      <p:sp>
        <p:nvSpPr>
          <p:cNvPr id="5" name="Rechteck 4"/>
          <p:cNvSpPr/>
          <p:nvPr/>
        </p:nvSpPr>
        <p:spPr>
          <a:xfrm>
            <a:off x="4387848" y="5507738"/>
            <a:ext cx="2213666" cy="677108"/>
          </a:xfrm>
          <a:prstGeom prst="rect">
            <a:avLst/>
          </a:prstGeom>
        </p:spPr>
        <p:txBody>
          <a:bodyPr wrap="square">
            <a:spAutoFit/>
          </a:bodyPr>
          <a:lstStyle/>
          <a:p>
            <a:endParaRPr lang="de-DE" dirty="0" smtClean="0"/>
          </a:p>
          <a:p>
            <a:r>
              <a:rPr lang="de-DE" sz="2000" dirty="0" smtClean="0"/>
              <a:t> Training Portal </a:t>
            </a:r>
            <a:endParaRPr lang="de-DE" sz="2000" dirty="0"/>
          </a:p>
        </p:txBody>
      </p:sp>
      <p:grpSp>
        <p:nvGrpSpPr>
          <p:cNvPr id="3" name="Gruppieren 2"/>
          <p:cNvGrpSpPr/>
          <p:nvPr/>
        </p:nvGrpSpPr>
        <p:grpSpPr>
          <a:xfrm>
            <a:off x="3354290" y="2603898"/>
            <a:ext cx="1455107" cy="1424754"/>
            <a:chOff x="3354290" y="2603898"/>
            <a:chExt cx="1455107" cy="1424754"/>
          </a:xfrm>
        </p:grpSpPr>
        <p:sp>
          <p:nvSpPr>
            <p:cNvPr id="29" name="Ellipse 28"/>
            <p:cNvSpPr/>
            <p:nvPr/>
          </p:nvSpPr>
          <p:spPr>
            <a:xfrm>
              <a:off x="3354290" y="2603898"/>
              <a:ext cx="1455107" cy="14247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3472181" y="2970321"/>
              <a:ext cx="1038225" cy="646331"/>
            </a:xfrm>
            <a:prstGeom prst="rect">
              <a:avLst/>
            </a:prstGeom>
            <a:noFill/>
          </p:spPr>
          <p:txBody>
            <a:bodyPr wrap="square" rtlCol="0">
              <a:spAutoFit/>
            </a:bodyPr>
            <a:lstStyle/>
            <a:p>
              <a:r>
                <a:rPr lang="de-DE" dirty="0" smtClean="0"/>
                <a:t>Training Toolkit</a:t>
              </a:r>
              <a:endParaRPr lang="de-DE" dirty="0"/>
            </a:p>
          </p:txBody>
        </p:sp>
      </p:grpSp>
    </p:spTree>
    <p:extLst>
      <p:ext uri="{BB962C8B-B14F-4D97-AF65-F5344CB8AC3E}">
        <p14:creationId xmlns:p14="http://schemas.microsoft.com/office/powerpoint/2010/main" val="29336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Training Toolkit</a:t>
            </a:r>
            <a:endParaRPr lang="de-DE" dirty="0"/>
          </a:p>
        </p:txBody>
      </p:sp>
      <p:sp>
        <p:nvSpPr>
          <p:cNvPr id="3" name="Inhaltsplatzhalter 2"/>
          <p:cNvSpPr>
            <a:spLocks noGrp="1"/>
          </p:cNvSpPr>
          <p:nvPr>
            <p:ph idx="1"/>
          </p:nvPr>
        </p:nvSpPr>
        <p:spPr/>
        <p:txBody>
          <a:bodyPr>
            <a:normAutofit fontScale="85000" lnSpcReduction="20000"/>
          </a:bodyPr>
          <a:lstStyle/>
          <a:p>
            <a:r>
              <a:rPr lang="en-GB" dirty="0" smtClean="0"/>
              <a:t>Helping you to create </a:t>
            </a:r>
            <a:r>
              <a:rPr lang="en-GB" dirty="0"/>
              <a:t>your own Training Event</a:t>
            </a:r>
            <a:endParaRPr lang="de-DE" b="1" dirty="0" smtClean="0"/>
          </a:p>
          <a:p>
            <a:pPr marL="0" indent="0">
              <a:buNone/>
            </a:pPr>
            <a:endParaRPr lang="de-DE" b="1" dirty="0"/>
          </a:p>
          <a:p>
            <a:r>
              <a:rPr lang="de-DE" dirty="0" smtClean="0"/>
              <a:t>Suggestion: 6 TYPES </a:t>
            </a:r>
            <a:r>
              <a:rPr lang="de-DE" dirty="0"/>
              <a:t>OF TRAINING SESSIONS </a:t>
            </a:r>
          </a:p>
          <a:p>
            <a:pPr marL="0" indent="0">
              <a:buNone/>
            </a:pPr>
            <a:endParaRPr lang="en-US" dirty="0" smtClean="0"/>
          </a:p>
          <a:p>
            <a:pPr marL="0" indent="0">
              <a:buNone/>
            </a:pPr>
            <a:r>
              <a:rPr lang="en-US" dirty="0" smtClean="0"/>
              <a:t>1</a:t>
            </a:r>
            <a:r>
              <a:rPr lang="en-US" dirty="0"/>
              <a:t>. </a:t>
            </a:r>
            <a:r>
              <a:rPr lang="en-US" b="1" dirty="0"/>
              <a:t>Expert talk</a:t>
            </a:r>
            <a:r>
              <a:rPr lang="en-US" dirty="0"/>
              <a:t>: ‘ex cathedra’ talk by an external expert on the subject, preferably followed by Q&amp;A. </a:t>
            </a:r>
          </a:p>
          <a:p>
            <a:pPr marL="0" indent="0">
              <a:buNone/>
            </a:pPr>
            <a:r>
              <a:rPr lang="en-US" dirty="0"/>
              <a:t>2. </a:t>
            </a:r>
            <a:r>
              <a:rPr lang="en-US" b="1" dirty="0"/>
              <a:t>Talk by peers</a:t>
            </a:r>
            <a:r>
              <a:rPr lang="en-US" dirty="0"/>
              <a:t>: experience-based talk by a peer, preferably followed by Q&amp;A. </a:t>
            </a:r>
          </a:p>
          <a:p>
            <a:pPr marL="0" indent="0">
              <a:buNone/>
            </a:pPr>
            <a:r>
              <a:rPr lang="en-US" dirty="0"/>
              <a:t>3. </a:t>
            </a:r>
            <a:r>
              <a:rPr lang="en-US" b="1" dirty="0"/>
              <a:t>Panel session</a:t>
            </a:r>
            <a:r>
              <a:rPr lang="en-US" dirty="0"/>
              <a:t>: panel consisting of three or more experts, preferably with audience engagement. </a:t>
            </a:r>
          </a:p>
          <a:p>
            <a:pPr marL="0" indent="0">
              <a:buNone/>
            </a:pPr>
            <a:r>
              <a:rPr lang="en-US" dirty="0"/>
              <a:t>4. </a:t>
            </a:r>
            <a:r>
              <a:rPr lang="en-US" b="1" dirty="0"/>
              <a:t>Workshop</a:t>
            </a:r>
            <a:r>
              <a:rPr lang="en-US" dirty="0"/>
              <a:t>: informal, hands-on session lead by an expert. Can be aimed at creation of tools/policies or just include practical exercises. </a:t>
            </a:r>
          </a:p>
          <a:p>
            <a:pPr marL="0" indent="0">
              <a:buNone/>
            </a:pPr>
            <a:r>
              <a:rPr lang="en-US" dirty="0"/>
              <a:t>5. </a:t>
            </a:r>
            <a:r>
              <a:rPr lang="en-US" b="1" dirty="0"/>
              <a:t>Group work/Break-out sessions</a:t>
            </a:r>
            <a:r>
              <a:rPr lang="en-US" dirty="0"/>
              <a:t>: informal sessions where experts and/or peers share knowledge and/or experiences. </a:t>
            </a:r>
          </a:p>
          <a:p>
            <a:pPr marL="0" indent="0">
              <a:buNone/>
            </a:pPr>
            <a:r>
              <a:rPr lang="en-US" dirty="0"/>
              <a:t>6. </a:t>
            </a:r>
            <a:r>
              <a:rPr lang="en-US" b="1" dirty="0"/>
              <a:t>E-learning</a:t>
            </a:r>
            <a:r>
              <a:rPr lang="en-US" dirty="0"/>
              <a:t>: using online educational technologies for learning and teaching (online courses, webinars, etc.). </a:t>
            </a:r>
          </a:p>
          <a:p>
            <a:endParaRPr lang="de-DE"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60" t="6784" r="6284" b="12840"/>
          <a:stretch/>
        </p:blipFill>
        <p:spPr bwMode="auto">
          <a:xfrm>
            <a:off x="504825" y="2609850"/>
            <a:ext cx="818197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8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Training Toolkit</a:t>
            </a:r>
            <a:endParaRPr lang="de-DE" dirty="0"/>
          </a:p>
        </p:txBody>
      </p:sp>
      <p:sp>
        <p:nvSpPr>
          <p:cNvPr id="3" name="Inhaltsplatzhalter 2"/>
          <p:cNvSpPr>
            <a:spLocks noGrp="1"/>
          </p:cNvSpPr>
          <p:nvPr>
            <p:ph idx="1"/>
          </p:nvPr>
        </p:nvSpPr>
        <p:spPr/>
        <p:txBody>
          <a:bodyPr/>
          <a:lstStyle/>
          <a:p>
            <a:endParaRPr lang="de-DE"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06956"/>
            <a:ext cx="4071842" cy="31862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181"/>
          <a:stretch/>
        </p:blipFill>
        <p:spPr bwMode="auto">
          <a:xfrm>
            <a:off x="4095654" y="1181100"/>
            <a:ext cx="4476845" cy="5236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303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Methods</a:t>
            </a:r>
            <a:r>
              <a:rPr lang="de-DE" dirty="0" smtClean="0"/>
              <a:t> &amp; Tools</a:t>
            </a:r>
            <a:endParaRPr lang="de-DE" dirty="0"/>
          </a:p>
        </p:txBody>
      </p:sp>
      <p:sp>
        <p:nvSpPr>
          <p:cNvPr id="7" name="Ellipse 6"/>
          <p:cNvSpPr/>
          <p:nvPr/>
        </p:nvSpPr>
        <p:spPr>
          <a:xfrm>
            <a:off x="1838325" y="883767"/>
            <a:ext cx="5700712" cy="570071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4322784" y="868557"/>
            <a:ext cx="805948" cy="1581150"/>
            <a:chOff x="4341834" y="811407"/>
            <a:chExt cx="805948" cy="1581150"/>
          </a:xfrm>
        </p:grpSpPr>
        <p:sp>
          <p:nvSpPr>
            <p:cNvPr id="9" name="Gleichschenkliges Dreieck 8"/>
            <p:cNvSpPr/>
            <p:nvPr/>
          </p:nvSpPr>
          <p:spPr>
            <a:xfrm rot="4556302">
              <a:off x="3957157" y="1201932"/>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de-DE" sz="1400" dirty="0"/>
            </a:p>
          </p:txBody>
        </p:sp>
        <p:sp>
          <p:nvSpPr>
            <p:cNvPr id="11" name="Textfeld 10"/>
            <p:cNvSpPr txBox="1"/>
            <p:nvPr/>
          </p:nvSpPr>
          <p:spPr>
            <a:xfrm rot="21014356">
              <a:off x="4341834" y="1301549"/>
              <a:ext cx="678416" cy="646331"/>
            </a:xfrm>
            <a:prstGeom prst="rect">
              <a:avLst/>
            </a:prstGeom>
            <a:noFill/>
          </p:spPr>
          <p:txBody>
            <a:bodyPr wrap="square" rtlCol="0">
              <a:spAutoFit/>
            </a:bodyPr>
            <a:lstStyle/>
            <a:p>
              <a:r>
                <a:rPr lang="de-DE" dirty="0" smtClean="0">
                  <a:solidFill>
                    <a:schemeClr val="bg1"/>
                  </a:solidFill>
                </a:rPr>
                <a:t>Re-</a:t>
              </a:r>
              <a:br>
                <a:rPr lang="de-DE" dirty="0" smtClean="0">
                  <a:solidFill>
                    <a:schemeClr val="bg1"/>
                  </a:solidFill>
                </a:rPr>
              </a:br>
              <a:r>
                <a:rPr lang="de-DE" dirty="0" err="1" smtClean="0">
                  <a:solidFill>
                    <a:schemeClr val="bg1"/>
                  </a:solidFill>
                </a:rPr>
                <a:t>Use</a:t>
              </a:r>
              <a:endParaRPr lang="de-DE" dirty="0">
                <a:solidFill>
                  <a:schemeClr val="bg1"/>
                </a:solidFill>
              </a:endParaRPr>
            </a:p>
          </p:txBody>
        </p:sp>
      </p:grpSp>
      <p:grpSp>
        <p:nvGrpSpPr>
          <p:cNvPr id="15" name="Gruppieren 14"/>
          <p:cNvGrpSpPr/>
          <p:nvPr/>
        </p:nvGrpSpPr>
        <p:grpSpPr>
          <a:xfrm>
            <a:off x="5746482" y="4249545"/>
            <a:ext cx="1581150" cy="800100"/>
            <a:chOff x="5143500" y="4067175"/>
            <a:chExt cx="1581150" cy="800100"/>
          </a:xfrm>
        </p:grpSpPr>
        <p:sp>
          <p:nvSpPr>
            <p:cNvPr id="8" name="Gleichschenkliges Dreieck 7"/>
            <p:cNvSpPr/>
            <p:nvPr/>
          </p:nvSpPr>
          <p:spPr>
            <a:xfrm rot="11743256">
              <a:off x="5143500" y="4067175"/>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906738">
              <a:off x="5564151" y="4093454"/>
              <a:ext cx="970111" cy="369332"/>
            </a:xfrm>
            <a:prstGeom prst="rect">
              <a:avLst/>
            </a:prstGeom>
            <a:noFill/>
          </p:spPr>
          <p:txBody>
            <a:bodyPr wrap="square" rtlCol="0">
              <a:spAutoFit/>
            </a:bodyPr>
            <a:lstStyle/>
            <a:p>
              <a:r>
                <a:rPr lang="de-DE" dirty="0" smtClean="0">
                  <a:solidFill>
                    <a:schemeClr val="bg1"/>
                  </a:solidFill>
                </a:rPr>
                <a:t>Access</a:t>
              </a:r>
              <a:endParaRPr lang="de-DE" dirty="0">
                <a:solidFill>
                  <a:schemeClr val="bg1"/>
                </a:solidFill>
              </a:endParaRPr>
            </a:p>
          </p:txBody>
        </p:sp>
      </p:grpSp>
      <p:grpSp>
        <p:nvGrpSpPr>
          <p:cNvPr id="16" name="Gruppieren 15"/>
          <p:cNvGrpSpPr/>
          <p:nvPr/>
        </p:nvGrpSpPr>
        <p:grpSpPr>
          <a:xfrm>
            <a:off x="2331484" y="4487961"/>
            <a:ext cx="1581150" cy="800100"/>
            <a:chOff x="2521984" y="4135536"/>
            <a:chExt cx="1581150" cy="800100"/>
          </a:xfrm>
        </p:grpSpPr>
        <p:sp>
          <p:nvSpPr>
            <p:cNvPr id="10" name="Gleichschenkliges Dreieck 9"/>
            <p:cNvSpPr/>
            <p:nvPr/>
          </p:nvSpPr>
          <p:spPr>
            <a:xfrm rot="19319153">
              <a:off x="2521984" y="4135536"/>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336165">
              <a:off x="2954096" y="4485407"/>
              <a:ext cx="1063193" cy="369332"/>
            </a:xfrm>
            <a:prstGeom prst="rect">
              <a:avLst/>
            </a:prstGeom>
            <a:noFill/>
          </p:spPr>
          <p:txBody>
            <a:bodyPr wrap="square" rtlCol="0">
              <a:spAutoFit/>
            </a:bodyPr>
            <a:lstStyle/>
            <a:p>
              <a:r>
                <a:rPr lang="de-DE" dirty="0" smtClean="0">
                  <a:solidFill>
                    <a:schemeClr val="bg1"/>
                  </a:solidFill>
                </a:rPr>
                <a:t>Practice</a:t>
              </a:r>
              <a:endParaRPr lang="de-DE" dirty="0">
                <a:solidFill>
                  <a:schemeClr val="bg1"/>
                </a:solidFill>
              </a:endParaRPr>
            </a:p>
          </p:txBody>
        </p:sp>
      </p:grpSp>
      <p:sp>
        <p:nvSpPr>
          <p:cNvPr id="6" name="Rechteck 5"/>
          <p:cNvSpPr/>
          <p:nvPr/>
        </p:nvSpPr>
        <p:spPr>
          <a:xfrm>
            <a:off x="762001" y="2038810"/>
            <a:ext cx="2352674" cy="677108"/>
          </a:xfrm>
          <a:prstGeom prst="rect">
            <a:avLst/>
          </a:prstGeom>
        </p:spPr>
        <p:txBody>
          <a:bodyPr wrap="square">
            <a:spAutoFit/>
          </a:bodyPr>
          <a:lstStyle/>
          <a:p>
            <a:endParaRPr lang="de-DE" dirty="0"/>
          </a:p>
          <a:p>
            <a:r>
              <a:rPr lang="de-DE" sz="2000" dirty="0"/>
              <a:t> Training Courses </a:t>
            </a:r>
          </a:p>
        </p:txBody>
      </p:sp>
      <p:sp>
        <p:nvSpPr>
          <p:cNvPr id="4" name="Rechteck 3"/>
          <p:cNvSpPr/>
          <p:nvPr/>
        </p:nvSpPr>
        <p:spPr>
          <a:xfrm>
            <a:off x="6057900" y="1926790"/>
            <a:ext cx="2628900" cy="677108"/>
          </a:xfrm>
          <a:prstGeom prst="rect">
            <a:avLst/>
          </a:prstGeom>
        </p:spPr>
        <p:txBody>
          <a:bodyPr wrap="square">
            <a:spAutoFit/>
          </a:bodyPr>
          <a:lstStyle/>
          <a:p>
            <a:endParaRPr lang="de-DE" dirty="0" smtClean="0"/>
          </a:p>
          <a:p>
            <a:r>
              <a:rPr lang="de-DE" sz="2000" dirty="0" smtClean="0"/>
              <a:t> </a:t>
            </a:r>
            <a:r>
              <a:rPr lang="de-DE" sz="2000" dirty="0"/>
              <a:t>Training Resources </a:t>
            </a:r>
          </a:p>
        </p:txBody>
      </p:sp>
      <p:sp>
        <p:nvSpPr>
          <p:cNvPr id="5" name="Rechteck 4"/>
          <p:cNvSpPr/>
          <p:nvPr/>
        </p:nvSpPr>
        <p:spPr>
          <a:xfrm>
            <a:off x="4387848" y="5507738"/>
            <a:ext cx="2213666" cy="677108"/>
          </a:xfrm>
          <a:prstGeom prst="rect">
            <a:avLst/>
          </a:prstGeom>
        </p:spPr>
        <p:txBody>
          <a:bodyPr wrap="square">
            <a:spAutoFit/>
          </a:bodyPr>
          <a:lstStyle/>
          <a:p>
            <a:endParaRPr lang="de-DE" dirty="0" smtClean="0"/>
          </a:p>
          <a:p>
            <a:r>
              <a:rPr lang="de-DE" sz="2000" dirty="0" smtClean="0"/>
              <a:t> Training Portal </a:t>
            </a:r>
            <a:endParaRPr lang="de-DE" sz="2000" dirty="0"/>
          </a:p>
        </p:txBody>
      </p:sp>
      <p:grpSp>
        <p:nvGrpSpPr>
          <p:cNvPr id="3" name="Gruppieren 2"/>
          <p:cNvGrpSpPr/>
          <p:nvPr/>
        </p:nvGrpSpPr>
        <p:grpSpPr>
          <a:xfrm>
            <a:off x="3354290" y="2603898"/>
            <a:ext cx="1455107" cy="1424754"/>
            <a:chOff x="3354290" y="2603898"/>
            <a:chExt cx="1455107" cy="1424754"/>
          </a:xfrm>
        </p:grpSpPr>
        <p:sp>
          <p:nvSpPr>
            <p:cNvPr id="29" name="Ellipse 28"/>
            <p:cNvSpPr/>
            <p:nvPr/>
          </p:nvSpPr>
          <p:spPr>
            <a:xfrm>
              <a:off x="3354290" y="2603898"/>
              <a:ext cx="1455107" cy="14247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3472181" y="2970321"/>
              <a:ext cx="1038225" cy="646331"/>
            </a:xfrm>
            <a:prstGeom prst="rect">
              <a:avLst/>
            </a:prstGeom>
            <a:noFill/>
          </p:spPr>
          <p:txBody>
            <a:bodyPr wrap="square" rtlCol="0">
              <a:spAutoFit/>
            </a:bodyPr>
            <a:lstStyle/>
            <a:p>
              <a:r>
                <a:rPr lang="de-DE" dirty="0" smtClean="0"/>
                <a:t>Training Toolkit</a:t>
              </a:r>
              <a:endParaRPr lang="de-DE" dirty="0"/>
            </a:p>
          </p:txBody>
        </p:sp>
      </p:grpSp>
    </p:spTree>
    <p:extLst>
      <p:ext uri="{BB962C8B-B14F-4D97-AF65-F5344CB8AC3E}">
        <p14:creationId xmlns:p14="http://schemas.microsoft.com/office/powerpoint/2010/main" val="4439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Training Resources</a:t>
            </a:r>
            <a:endParaRPr lang="de-DE" dirty="0"/>
          </a:p>
        </p:txBody>
      </p:sp>
      <p:sp>
        <p:nvSpPr>
          <p:cNvPr id="3" name="Inhaltsplatzhalter 2"/>
          <p:cNvSpPr>
            <a:spLocks noGrp="1"/>
          </p:cNvSpPr>
          <p:nvPr>
            <p:ph idx="1"/>
          </p:nvPr>
        </p:nvSpPr>
        <p:spPr/>
        <p:txBody>
          <a:bodyPr/>
          <a:lstStyle/>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406958"/>
            <a:ext cx="74485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42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Training Resources</a:t>
            </a:r>
            <a:endParaRPr lang="de-DE" dirty="0"/>
          </a:p>
        </p:txBody>
      </p:sp>
      <p:sp>
        <p:nvSpPr>
          <p:cNvPr id="3" name="Inhaltsplatzhalter 2"/>
          <p:cNvSpPr>
            <a:spLocks noGrp="1"/>
          </p:cNvSpPr>
          <p:nvPr>
            <p:ph idx="1"/>
          </p:nvPr>
        </p:nvSpPr>
        <p:spPr/>
        <p:txBody>
          <a:bodyPr>
            <a:normAutofit/>
          </a:bodyPr>
          <a:lstStyle/>
          <a:p>
            <a:r>
              <a:rPr lang="en-US" dirty="0" smtClean="0"/>
              <a:t>Suggested by project consortium and community (ongoing) </a:t>
            </a:r>
            <a:r>
              <a:rPr lang="en-US" dirty="0"/>
              <a:t>&amp;</a:t>
            </a:r>
            <a:r>
              <a:rPr lang="en-US" dirty="0" smtClean="0"/>
              <a:t> created by Training events</a:t>
            </a:r>
          </a:p>
          <a:p>
            <a:r>
              <a:rPr lang="en-US" dirty="0" smtClean="0"/>
              <a:t>Identify, classify and </a:t>
            </a:r>
            <a:r>
              <a:rPr lang="en-US" dirty="0" err="1" smtClean="0"/>
              <a:t>prioritise</a:t>
            </a:r>
            <a:r>
              <a:rPr lang="en-US" dirty="0" smtClean="0"/>
              <a:t> content </a:t>
            </a:r>
            <a:r>
              <a:rPr lang="en-US" dirty="0"/>
              <a:t>by </a:t>
            </a:r>
            <a:r>
              <a:rPr lang="en-US" b="1" dirty="0"/>
              <a:t>target group</a:t>
            </a:r>
            <a:r>
              <a:rPr lang="en-US" dirty="0"/>
              <a:t>, </a:t>
            </a:r>
            <a:r>
              <a:rPr lang="en-US" b="1" dirty="0"/>
              <a:t>subject focus </a:t>
            </a:r>
            <a:r>
              <a:rPr lang="en-US" dirty="0"/>
              <a:t>and </a:t>
            </a:r>
            <a:r>
              <a:rPr lang="en-US" b="1" dirty="0"/>
              <a:t>level of </a:t>
            </a:r>
            <a:r>
              <a:rPr lang="en-US" b="1" dirty="0" smtClean="0"/>
              <a:t>expertise</a:t>
            </a:r>
          </a:p>
          <a:p>
            <a:r>
              <a:rPr lang="en-US" dirty="0" smtClean="0"/>
              <a:t>Minimum metadata for storage</a:t>
            </a:r>
            <a:r>
              <a:rPr lang="en-US" baseline="30000" dirty="0" smtClean="0"/>
              <a:t>1</a:t>
            </a:r>
            <a:r>
              <a:rPr lang="de-DE" dirty="0" smtClean="0"/>
              <a:t>: </a:t>
            </a:r>
            <a:r>
              <a:rPr lang="de-DE" sz="2000" dirty="0"/>
              <a:t>Title, General </a:t>
            </a:r>
            <a:r>
              <a:rPr lang="de-DE" sz="2000" dirty="0" err="1"/>
              <a:t>description</a:t>
            </a:r>
            <a:r>
              <a:rPr lang="de-DE" sz="2000" dirty="0"/>
              <a:t> </a:t>
            </a:r>
            <a:r>
              <a:rPr lang="de-DE" sz="2000" dirty="0" err="1"/>
              <a:t>of</a:t>
            </a:r>
            <a:r>
              <a:rPr lang="de-DE" sz="2000" dirty="0"/>
              <a:t> the </a:t>
            </a:r>
            <a:r>
              <a:rPr lang="de-DE" sz="2000" dirty="0" err="1"/>
              <a:t>resource</a:t>
            </a:r>
            <a:r>
              <a:rPr lang="de-DE" sz="2000" dirty="0"/>
              <a:t>, </a:t>
            </a:r>
            <a:r>
              <a:rPr lang="de-DE" sz="2000" dirty="0" err="1" smtClean="0"/>
              <a:t>Author</a:t>
            </a:r>
            <a:r>
              <a:rPr lang="de-DE" sz="2000" dirty="0" smtClean="0"/>
              <a:t>/</a:t>
            </a:r>
            <a:r>
              <a:rPr lang="de-DE" sz="2000" dirty="0" err="1" smtClean="0"/>
              <a:t>Creator</a:t>
            </a:r>
            <a:r>
              <a:rPr lang="de-DE" sz="2000" dirty="0"/>
              <a:t>, Date, </a:t>
            </a:r>
            <a:r>
              <a:rPr lang="de-DE" sz="2000" dirty="0" smtClean="0"/>
              <a:t>URL, </a:t>
            </a:r>
            <a:r>
              <a:rPr lang="de-DE" sz="2000" dirty="0"/>
              <a:t>Language, Target </a:t>
            </a:r>
            <a:r>
              <a:rPr lang="de-DE" sz="2000" dirty="0" err="1"/>
              <a:t>audience</a:t>
            </a:r>
            <a:r>
              <a:rPr lang="de-DE" sz="2000" dirty="0"/>
              <a:t>, Scientific </a:t>
            </a:r>
            <a:r>
              <a:rPr lang="de-DE" sz="2000" dirty="0" err="1"/>
              <a:t>discipline</a:t>
            </a:r>
            <a:r>
              <a:rPr lang="de-DE" sz="2000" dirty="0"/>
              <a:t>, Level </a:t>
            </a:r>
            <a:r>
              <a:rPr lang="de-DE" sz="2000" dirty="0" err="1"/>
              <a:t>of</a:t>
            </a:r>
            <a:r>
              <a:rPr lang="de-DE" sz="2000" dirty="0"/>
              <a:t> Knowledge, Main </a:t>
            </a:r>
            <a:r>
              <a:rPr lang="de-DE" sz="2000" dirty="0" err="1"/>
              <a:t>topic</a:t>
            </a:r>
            <a:r>
              <a:rPr lang="de-DE" sz="2000" dirty="0"/>
              <a:t>, </a:t>
            </a:r>
            <a:r>
              <a:rPr lang="de-DE" sz="2000" dirty="0" err="1"/>
              <a:t>Secondary</a:t>
            </a:r>
            <a:r>
              <a:rPr lang="de-DE" sz="2000" dirty="0"/>
              <a:t> </a:t>
            </a:r>
            <a:r>
              <a:rPr lang="de-DE" sz="2000" dirty="0" err="1"/>
              <a:t>topic</a:t>
            </a:r>
            <a:r>
              <a:rPr lang="de-DE" sz="2000" dirty="0"/>
              <a:t>, </a:t>
            </a:r>
            <a:r>
              <a:rPr lang="de-DE" sz="2000" dirty="0" err="1"/>
              <a:t>Resource</a:t>
            </a:r>
            <a:r>
              <a:rPr lang="de-DE" sz="2000" dirty="0"/>
              <a:t> </a:t>
            </a:r>
            <a:r>
              <a:rPr lang="de-DE" sz="2000" dirty="0" err="1"/>
              <a:t>licence</a:t>
            </a:r>
            <a:r>
              <a:rPr lang="de-DE" sz="2000" dirty="0"/>
              <a:t>, Media type, File type, Size</a:t>
            </a:r>
            <a:r>
              <a:rPr lang="de-DE" dirty="0"/>
              <a:t> </a:t>
            </a:r>
            <a:endParaRPr lang="en-US" dirty="0"/>
          </a:p>
          <a:p>
            <a:r>
              <a:rPr lang="en-US" dirty="0" err="1" smtClean="0"/>
              <a:t>Categorisation</a:t>
            </a:r>
            <a:r>
              <a:rPr lang="en-US" dirty="0" smtClean="0"/>
              <a:t>: 9 areas, 4 levels deep</a:t>
            </a:r>
          </a:p>
        </p:txBody>
      </p:sp>
      <p:sp>
        <p:nvSpPr>
          <p:cNvPr id="4" name="Textfeld 3"/>
          <p:cNvSpPr txBox="1"/>
          <p:nvPr/>
        </p:nvSpPr>
        <p:spPr>
          <a:xfrm>
            <a:off x="638175" y="5406084"/>
            <a:ext cx="8191501" cy="923330"/>
          </a:xfrm>
          <a:prstGeom prst="rect">
            <a:avLst/>
          </a:prstGeom>
          <a:noFill/>
        </p:spPr>
        <p:txBody>
          <a:bodyPr wrap="square" rtlCol="0">
            <a:spAutoFit/>
          </a:bodyPr>
          <a:lstStyle/>
          <a:p>
            <a:r>
              <a:rPr lang="de-DE" baseline="30000" dirty="0" smtClean="0">
                <a:solidFill>
                  <a:srgbClr val="808080"/>
                </a:solidFill>
                <a:latin typeface="Trebuchet MS"/>
                <a:cs typeface="Trebuchet MS"/>
              </a:rPr>
              <a:t>1</a:t>
            </a:r>
            <a:r>
              <a:rPr lang="de-DE" dirty="0" smtClean="0">
                <a:solidFill>
                  <a:srgbClr val="808080"/>
                </a:solidFill>
                <a:latin typeface="Trebuchet MS"/>
                <a:cs typeface="Trebuchet MS"/>
              </a:rPr>
              <a:t> </a:t>
            </a:r>
            <a:r>
              <a:rPr lang="de-DE" dirty="0" err="1" smtClean="0">
                <a:solidFill>
                  <a:srgbClr val="808080"/>
                </a:solidFill>
                <a:latin typeface="Trebuchet MS"/>
                <a:cs typeface="Trebuchet MS"/>
              </a:rPr>
              <a:t>Based</a:t>
            </a:r>
            <a:r>
              <a:rPr lang="de-DE" dirty="0" smtClean="0">
                <a:solidFill>
                  <a:srgbClr val="808080"/>
                </a:solidFill>
                <a:latin typeface="Trebuchet MS"/>
                <a:cs typeface="Trebuchet MS"/>
              </a:rPr>
              <a:t> </a:t>
            </a:r>
            <a:r>
              <a:rPr lang="de-DE" dirty="0">
                <a:solidFill>
                  <a:srgbClr val="808080"/>
                </a:solidFill>
                <a:latin typeface="Trebuchet MS"/>
                <a:cs typeface="Trebuchet MS"/>
              </a:rPr>
              <a:t>on </a:t>
            </a:r>
            <a:r>
              <a:rPr lang="de-DE" dirty="0" err="1" smtClean="0">
                <a:solidFill>
                  <a:srgbClr val="808080"/>
                </a:solidFill>
                <a:latin typeface="Trebuchet MS"/>
                <a:cs typeface="Trebuchet MS"/>
              </a:rPr>
              <a:t>DaMSSI</a:t>
            </a:r>
            <a:r>
              <a:rPr lang="de-DE" dirty="0" smtClean="0">
                <a:solidFill>
                  <a:srgbClr val="808080"/>
                </a:solidFill>
                <a:latin typeface="Trebuchet MS"/>
                <a:cs typeface="Trebuchet MS"/>
              </a:rPr>
              <a:t>-ABC-</a:t>
            </a:r>
            <a:r>
              <a:rPr lang="de-DE" dirty="0" err="1" smtClean="0">
                <a:solidFill>
                  <a:srgbClr val="808080"/>
                </a:solidFill>
                <a:latin typeface="Trebuchet MS"/>
                <a:cs typeface="Trebuchet MS"/>
              </a:rPr>
              <a:t>Classification</a:t>
            </a:r>
            <a:r>
              <a:rPr lang="de-DE" dirty="0" smtClean="0">
                <a:solidFill>
                  <a:srgbClr val="808080"/>
                </a:solidFill>
                <a:latin typeface="Trebuchet MS"/>
                <a:cs typeface="Trebuchet MS"/>
              </a:rPr>
              <a:t> Data </a:t>
            </a:r>
            <a:r>
              <a:rPr lang="de-DE" dirty="0">
                <a:solidFill>
                  <a:srgbClr val="808080"/>
                </a:solidFill>
                <a:latin typeface="Trebuchet MS"/>
                <a:cs typeface="Trebuchet MS"/>
              </a:rPr>
              <a:t>Management Skills Support Initiative – Assessment, Benchmarking, </a:t>
            </a:r>
            <a:r>
              <a:rPr lang="de-DE" dirty="0" err="1">
                <a:solidFill>
                  <a:srgbClr val="808080"/>
                </a:solidFill>
                <a:latin typeface="Trebuchet MS"/>
                <a:cs typeface="Trebuchet MS"/>
              </a:rPr>
              <a:t>Classification</a:t>
            </a:r>
            <a:r>
              <a:rPr lang="de-DE" dirty="0">
                <a:solidFill>
                  <a:srgbClr val="808080"/>
                </a:solidFill>
                <a:latin typeface="Trebuchet MS"/>
                <a:cs typeface="Trebuchet MS"/>
              </a:rPr>
              <a:t> http://www.dcc.ac.uk/training/damssi-abc</a:t>
            </a:r>
          </a:p>
        </p:txBody>
      </p:sp>
    </p:spTree>
    <p:extLst>
      <p:ext uri="{BB962C8B-B14F-4D97-AF65-F5344CB8AC3E}">
        <p14:creationId xmlns:p14="http://schemas.microsoft.com/office/powerpoint/2010/main" val="74334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Open Science Taxonomy</a:t>
            </a:r>
            <a:endParaRPr lang="en-US" dirty="0"/>
          </a:p>
        </p:txBody>
      </p:sp>
      <p:pic>
        <p:nvPicPr>
          <p:cNvPr id="24578"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7155" b="18209"/>
          <a:stretch/>
        </p:blipFill>
        <p:spPr>
          <a:xfrm>
            <a:off x="212725" y="1330758"/>
            <a:ext cx="8807450" cy="4545012"/>
          </a:xfrm>
        </p:spPr>
      </p:pic>
    </p:spTree>
    <p:extLst>
      <p:ext uri="{BB962C8B-B14F-4D97-AF65-F5344CB8AC3E}">
        <p14:creationId xmlns:p14="http://schemas.microsoft.com/office/powerpoint/2010/main" val="1741705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Methods</a:t>
            </a:r>
            <a:r>
              <a:rPr lang="de-DE" dirty="0" smtClean="0"/>
              <a:t> &amp; Tools</a:t>
            </a:r>
            <a:endParaRPr lang="de-DE" dirty="0"/>
          </a:p>
        </p:txBody>
      </p:sp>
      <p:sp>
        <p:nvSpPr>
          <p:cNvPr id="7" name="Ellipse 6"/>
          <p:cNvSpPr/>
          <p:nvPr/>
        </p:nvSpPr>
        <p:spPr>
          <a:xfrm>
            <a:off x="1838325" y="883767"/>
            <a:ext cx="5700712" cy="570071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4322784" y="868557"/>
            <a:ext cx="805948" cy="1581150"/>
            <a:chOff x="4341834" y="811407"/>
            <a:chExt cx="805948" cy="1581150"/>
          </a:xfrm>
        </p:grpSpPr>
        <p:sp>
          <p:nvSpPr>
            <p:cNvPr id="9" name="Gleichschenkliges Dreieck 8"/>
            <p:cNvSpPr/>
            <p:nvPr/>
          </p:nvSpPr>
          <p:spPr>
            <a:xfrm rot="4556302">
              <a:off x="3957157" y="1201932"/>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de-DE" sz="1400" dirty="0"/>
            </a:p>
          </p:txBody>
        </p:sp>
        <p:sp>
          <p:nvSpPr>
            <p:cNvPr id="11" name="Textfeld 10"/>
            <p:cNvSpPr txBox="1"/>
            <p:nvPr/>
          </p:nvSpPr>
          <p:spPr>
            <a:xfrm rot="21014356">
              <a:off x="4341834" y="1301549"/>
              <a:ext cx="678416" cy="646331"/>
            </a:xfrm>
            <a:prstGeom prst="rect">
              <a:avLst/>
            </a:prstGeom>
            <a:noFill/>
          </p:spPr>
          <p:txBody>
            <a:bodyPr wrap="square" rtlCol="0">
              <a:spAutoFit/>
            </a:bodyPr>
            <a:lstStyle/>
            <a:p>
              <a:r>
                <a:rPr lang="de-DE" dirty="0" smtClean="0">
                  <a:solidFill>
                    <a:schemeClr val="bg1"/>
                  </a:solidFill>
                </a:rPr>
                <a:t>Re-</a:t>
              </a:r>
              <a:br>
                <a:rPr lang="de-DE" dirty="0" smtClean="0">
                  <a:solidFill>
                    <a:schemeClr val="bg1"/>
                  </a:solidFill>
                </a:rPr>
              </a:br>
              <a:r>
                <a:rPr lang="de-DE" dirty="0" err="1" smtClean="0">
                  <a:solidFill>
                    <a:schemeClr val="bg1"/>
                  </a:solidFill>
                </a:rPr>
                <a:t>Use</a:t>
              </a:r>
              <a:endParaRPr lang="de-DE" dirty="0">
                <a:solidFill>
                  <a:schemeClr val="bg1"/>
                </a:solidFill>
              </a:endParaRPr>
            </a:p>
          </p:txBody>
        </p:sp>
      </p:grpSp>
      <p:grpSp>
        <p:nvGrpSpPr>
          <p:cNvPr id="15" name="Gruppieren 14"/>
          <p:cNvGrpSpPr/>
          <p:nvPr/>
        </p:nvGrpSpPr>
        <p:grpSpPr>
          <a:xfrm>
            <a:off x="5746482" y="4249545"/>
            <a:ext cx="1581150" cy="800100"/>
            <a:chOff x="5143500" y="4067175"/>
            <a:chExt cx="1581150" cy="800100"/>
          </a:xfrm>
        </p:grpSpPr>
        <p:sp>
          <p:nvSpPr>
            <p:cNvPr id="8" name="Gleichschenkliges Dreieck 7"/>
            <p:cNvSpPr/>
            <p:nvPr/>
          </p:nvSpPr>
          <p:spPr>
            <a:xfrm rot="11743256">
              <a:off x="5143500" y="4067175"/>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906738">
              <a:off x="5564151" y="4093454"/>
              <a:ext cx="970111" cy="369332"/>
            </a:xfrm>
            <a:prstGeom prst="rect">
              <a:avLst/>
            </a:prstGeom>
            <a:noFill/>
          </p:spPr>
          <p:txBody>
            <a:bodyPr wrap="square" rtlCol="0">
              <a:spAutoFit/>
            </a:bodyPr>
            <a:lstStyle/>
            <a:p>
              <a:r>
                <a:rPr lang="de-DE" dirty="0" smtClean="0">
                  <a:solidFill>
                    <a:schemeClr val="bg1"/>
                  </a:solidFill>
                </a:rPr>
                <a:t>Access</a:t>
              </a:r>
              <a:endParaRPr lang="de-DE" dirty="0">
                <a:solidFill>
                  <a:schemeClr val="bg1"/>
                </a:solidFill>
              </a:endParaRPr>
            </a:p>
          </p:txBody>
        </p:sp>
      </p:grpSp>
      <p:grpSp>
        <p:nvGrpSpPr>
          <p:cNvPr id="16" name="Gruppieren 15"/>
          <p:cNvGrpSpPr/>
          <p:nvPr/>
        </p:nvGrpSpPr>
        <p:grpSpPr>
          <a:xfrm>
            <a:off x="2331484" y="4487961"/>
            <a:ext cx="1581150" cy="800100"/>
            <a:chOff x="2521984" y="4135536"/>
            <a:chExt cx="1581150" cy="800100"/>
          </a:xfrm>
        </p:grpSpPr>
        <p:sp>
          <p:nvSpPr>
            <p:cNvPr id="10" name="Gleichschenkliges Dreieck 9"/>
            <p:cNvSpPr/>
            <p:nvPr/>
          </p:nvSpPr>
          <p:spPr>
            <a:xfrm rot="19319153">
              <a:off x="2521984" y="4135536"/>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336165">
              <a:off x="2954096" y="4485407"/>
              <a:ext cx="1063193" cy="369332"/>
            </a:xfrm>
            <a:prstGeom prst="rect">
              <a:avLst/>
            </a:prstGeom>
            <a:noFill/>
          </p:spPr>
          <p:txBody>
            <a:bodyPr wrap="square" rtlCol="0">
              <a:spAutoFit/>
            </a:bodyPr>
            <a:lstStyle/>
            <a:p>
              <a:r>
                <a:rPr lang="de-DE" dirty="0" smtClean="0">
                  <a:solidFill>
                    <a:schemeClr val="bg1"/>
                  </a:solidFill>
                </a:rPr>
                <a:t>Practice</a:t>
              </a:r>
              <a:endParaRPr lang="de-DE" dirty="0">
                <a:solidFill>
                  <a:schemeClr val="bg1"/>
                </a:solidFill>
              </a:endParaRPr>
            </a:p>
          </p:txBody>
        </p:sp>
      </p:grpSp>
      <p:sp>
        <p:nvSpPr>
          <p:cNvPr id="6" name="Rechteck 5"/>
          <p:cNvSpPr/>
          <p:nvPr/>
        </p:nvSpPr>
        <p:spPr>
          <a:xfrm>
            <a:off x="762001" y="2038810"/>
            <a:ext cx="2352674" cy="677108"/>
          </a:xfrm>
          <a:prstGeom prst="rect">
            <a:avLst/>
          </a:prstGeom>
        </p:spPr>
        <p:txBody>
          <a:bodyPr wrap="square">
            <a:spAutoFit/>
          </a:bodyPr>
          <a:lstStyle/>
          <a:p>
            <a:endParaRPr lang="de-DE" dirty="0"/>
          </a:p>
          <a:p>
            <a:r>
              <a:rPr lang="de-DE" sz="2000" dirty="0"/>
              <a:t> Training Courses </a:t>
            </a:r>
          </a:p>
        </p:txBody>
      </p:sp>
      <p:sp>
        <p:nvSpPr>
          <p:cNvPr id="4" name="Rechteck 3"/>
          <p:cNvSpPr/>
          <p:nvPr/>
        </p:nvSpPr>
        <p:spPr>
          <a:xfrm>
            <a:off x="6057900" y="1926790"/>
            <a:ext cx="2628900" cy="677108"/>
          </a:xfrm>
          <a:prstGeom prst="rect">
            <a:avLst/>
          </a:prstGeom>
        </p:spPr>
        <p:txBody>
          <a:bodyPr wrap="square">
            <a:spAutoFit/>
          </a:bodyPr>
          <a:lstStyle/>
          <a:p>
            <a:endParaRPr lang="de-DE" dirty="0"/>
          </a:p>
          <a:p>
            <a:r>
              <a:rPr lang="de-DE" sz="2000" dirty="0"/>
              <a:t> Training Resources </a:t>
            </a:r>
          </a:p>
        </p:txBody>
      </p:sp>
      <p:sp>
        <p:nvSpPr>
          <p:cNvPr id="5" name="Rechteck 4"/>
          <p:cNvSpPr/>
          <p:nvPr/>
        </p:nvSpPr>
        <p:spPr>
          <a:xfrm>
            <a:off x="4387848" y="5507738"/>
            <a:ext cx="2213666" cy="677108"/>
          </a:xfrm>
          <a:prstGeom prst="rect">
            <a:avLst/>
          </a:prstGeom>
        </p:spPr>
        <p:txBody>
          <a:bodyPr wrap="square">
            <a:spAutoFit/>
          </a:bodyPr>
          <a:lstStyle/>
          <a:p>
            <a:endParaRPr lang="de-DE" dirty="0" smtClean="0"/>
          </a:p>
          <a:p>
            <a:r>
              <a:rPr lang="de-DE" sz="2000" dirty="0" smtClean="0"/>
              <a:t> Training Portal </a:t>
            </a:r>
            <a:endParaRPr lang="de-DE" sz="2000" dirty="0"/>
          </a:p>
        </p:txBody>
      </p:sp>
      <p:grpSp>
        <p:nvGrpSpPr>
          <p:cNvPr id="26" name="Gruppieren 25"/>
          <p:cNvGrpSpPr/>
          <p:nvPr/>
        </p:nvGrpSpPr>
        <p:grpSpPr>
          <a:xfrm>
            <a:off x="3354290" y="2603898"/>
            <a:ext cx="1455107" cy="1424754"/>
            <a:chOff x="3225935" y="2385913"/>
            <a:chExt cx="1455107" cy="1424754"/>
          </a:xfrm>
        </p:grpSpPr>
        <p:sp>
          <p:nvSpPr>
            <p:cNvPr id="18" name="Ellipse 17"/>
            <p:cNvSpPr/>
            <p:nvPr/>
          </p:nvSpPr>
          <p:spPr>
            <a:xfrm>
              <a:off x="3225935" y="2385913"/>
              <a:ext cx="1455107" cy="14247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3343826" y="2752336"/>
              <a:ext cx="1038225" cy="646331"/>
            </a:xfrm>
            <a:prstGeom prst="rect">
              <a:avLst/>
            </a:prstGeom>
            <a:noFill/>
          </p:spPr>
          <p:txBody>
            <a:bodyPr wrap="square" rtlCol="0">
              <a:spAutoFit/>
            </a:bodyPr>
            <a:lstStyle/>
            <a:p>
              <a:r>
                <a:rPr lang="de-DE" dirty="0" smtClean="0"/>
                <a:t>Training Toolkit</a:t>
              </a:r>
              <a:endParaRPr lang="de-DE" dirty="0"/>
            </a:p>
          </p:txBody>
        </p:sp>
      </p:grpSp>
      <p:grpSp>
        <p:nvGrpSpPr>
          <p:cNvPr id="3" name="Gruppieren 2"/>
          <p:cNvGrpSpPr/>
          <p:nvPr/>
        </p:nvGrpSpPr>
        <p:grpSpPr>
          <a:xfrm>
            <a:off x="4080817" y="3621256"/>
            <a:ext cx="1431094" cy="1401242"/>
            <a:chOff x="4080817" y="3621256"/>
            <a:chExt cx="1431094" cy="1401242"/>
          </a:xfrm>
        </p:grpSpPr>
        <p:sp>
          <p:nvSpPr>
            <p:cNvPr id="28" name="Ellipse 27"/>
            <p:cNvSpPr/>
            <p:nvPr/>
          </p:nvSpPr>
          <p:spPr>
            <a:xfrm>
              <a:off x="4080817" y="3621256"/>
              <a:ext cx="1431094" cy="1401242"/>
            </a:xfrm>
            <a:prstGeom prst="ellipse">
              <a:avLst/>
            </a:prstGeom>
            <a:solidFill>
              <a:srgbClr val="AB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4245384" y="3847511"/>
              <a:ext cx="1266527" cy="923330"/>
            </a:xfrm>
            <a:prstGeom prst="rect">
              <a:avLst/>
            </a:prstGeom>
            <a:noFill/>
          </p:spPr>
          <p:txBody>
            <a:bodyPr wrap="square" rtlCol="0">
              <a:spAutoFit/>
            </a:bodyPr>
            <a:lstStyle/>
            <a:p>
              <a:r>
                <a:rPr lang="de-DE" dirty="0" smtClean="0"/>
                <a:t>Open Science </a:t>
              </a:r>
              <a:r>
                <a:rPr lang="de-DE" dirty="0" err="1" smtClean="0"/>
                <a:t>Taxonomy</a:t>
              </a:r>
              <a:endParaRPr lang="de-DE" dirty="0"/>
            </a:p>
          </p:txBody>
        </p:sp>
      </p:grpSp>
    </p:spTree>
    <p:extLst>
      <p:ext uri="{BB962C8B-B14F-4D97-AF65-F5344CB8AC3E}">
        <p14:creationId xmlns:p14="http://schemas.microsoft.com/office/powerpoint/2010/main" val="2935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FOSTER </a:t>
            </a:r>
            <a:r>
              <a:rPr lang="en-US" dirty="0" smtClean="0">
                <a:ea typeface="+mj-ea"/>
              </a:rPr>
              <a:t>Portal</a:t>
            </a:r>
            <a:endParaRPr lang="en-US" dirty="0">
              <a:ea typeface="+mj-ea"/>
            </a:endParaRPr>
          </a:p>
        </p:txBody>
      </p:sp>
      <p:sp>
        <p:nvSpPr>
          <p:cNvPr id="3" name="Content Placeholder 2"/>
          <p:cNvSpPr>
            <a:spLocks noGrp="1"/>
          </p:cNvSpPr>
          <p:nvPr>
            <p:ph idx="1"/>
          </p:nvPr>
        </p:nvSpPr>
        <p:spPr>
          <a:xfrm>
            <a:off x="4613275" y="1149350"/>
            <a:ext cx="4287838" cy="5519738"/>
          </a:xfrm>
        </p:spPr>
        <p:txBody>
          <a:bodyPr rtlCol="0">
            <a:normAutofit/>
          </a:bodyPr>
          <a:lstStyle/>
          <a:p>
            <a:pPr marL="182880" indent="-182880" eaLnBrk="1" fontAlgn="auto" hangingPunct="1">
              <a:spcAft>
                <a:spcPts val="0"/>
              </a:spcAft>
              <a:defRPr/>
            </a:pPr>
            <a:r>
              <a:rPr lang="en-US" b="1" dirty="0" smtClean="0">
                <a:ea typeface="+mn-ea"/>
              </a:rPr>
              <a:t>e-learning </a:t>
            </a:r>
            <a:r>
              <a:rPr lang="en-US" b="1" dirty="0">
                <a:ea typeface="+mn-ea"/>
              </a:rPr>
              <a:t>platform </a:t>
            </a:r>
            <a:r>
              <a:rPr lang="en-US" dirty="0" smtClean="0">
                <a:ea typeface="+mn-ea"/>
              </a:rPr>
              <a:t>for training </a:t>
            </a:r>
            <a:r>
              <a:rPr lang="en-US" dirty="0">
                <a:ea typeface="+mn-ea"/>
              </a:rPr>
              <a:t>resources for those who need to know more about Open Science, or </a:t>
            </a:r>
            <a:r>
              <a:rPr lang="en-US" dirty="0" smtClean="0">
                <a:ea typeface="+mn-ea"/>
              </a:rPr>
              <a:t>developing </a:t>
            </a:r>
            <a:r>
              <a:rPr lang="en-US" dirty="0">
                <a:ea typeface="+mn-ea"/>
              </a:rPr>
              <a:t>strategies and skills for implementing Open Science </a:t>
            </a:r>
            <a:r>
              <a:rPr lang="en-US" dirty="0" smtClean="0">
                <a:ea typeface="+mn-ea"/>
              </a:rPr>
              <a:t>practices </a:t>
            </a:r>
          </a:p>
          <a:p>
            <a:pPr marL="182880" indent="-182880" eaLnBrk="1" fontAlgn="auto" hangingPunct="1">
              <a:spcAft>
                <a:spcPts val="0"/>
              </a:spcAft>
              <a:defRPr/>
            </a:pPr>
            <a:r>
              <a:rPr lang="en-US" dirty="0" smtClean="0">
                <a:ea typeface="+mn-ea"/>
              </a:rPr>
              <a:t>Growing collection </a:t>
            </a:r>
            <a:r>
              <a:rPr lang="en-US" dirty="0">
                <a:ea typeface="+mn-ea"/>
              </a:rPr>
              <a:t>of </a:t>
            </a:r>
            <a:r>
              <a:rPr lang="en-US" b="1" dirty="0">
                <a:ea typeface="+mn-ea"/>
              </a:rPr>
              <a:t>training materials </a:t>
            </a:r>
            <a:r>
              <a:rPr lang="en-US" dirty="0">
                <a:ea typeface="+mn-ea"/>
              </a:rPr>
              <a:t>to meet the needs of many different </a:t>
            </a:r>
            <a:r>
              <a:rPr lang="en-US" dirty="0" smtClean="0">
                <a:ea typeface="+mn-ea"/>
              </a:rPr>
              <a:t>users: early-career </a:t>
            </a:r>
            <a:r>
              <a:rPr lang="en-US" dirty="0">
                <a:ea typeface="+mn-ea"/>
              </a:rPr>
              <a:t>researchers, </a:t>
            </a:r>
            <a:r>
              <a:rPr lang="en-US" dirty="0" smtClean="0">
                <a:ea typeface="+mn-ea"/>
              </a:rPr>
              <a:t>data </a:t>
            </a:r>
            <a:r>
              <a:rPr lang="en-US" dirty="0">
                <a:ea typeface="+mn-ea"/>
              </a:rPr>
              <a:t>managers, librarians, funders, </a:t>
            </a:r>
            <a:r>
              <a:rPr lang="en-US" dirty="0" smtClean="0">
                <a:ea typeface="+mn-ea"/>
              </a:rPr>
              <a:t>graduate schools</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330325"/>
            <a:ext cx="4271962" cy="448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92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p:txBody>
          <a:bodyPr>
            <a:normAutofit/>
          </a:bodyPr>
          <a:lstStyle/>
          <a:p>
            <a:pPr marL="457200" indent="-457200">
              <a:spcBef>
                <a:spcPts val="1000"/>
              </a:spcBef>
              <a:buAutoNum type="arabicPeriod"/>
            </a:pPr>
            <a:r>
              <a:rPr lang="en-GB" dirty="0" smtClean="0"/>
              <a:t>About FOSTER</a:t>
            </a:r>
          </a:p>
          <a:p>
            <a:pPr marL="457200" indent="-457200">
              <a:spcBef>
                <a:spcPts val="1000"/>
              </a:spcBef>
              <a:buAutoNum type="arabicPeriod"/>
            </a:pPr>
            <a:r>
              <a:rPr lang="en-GB" dirty="0" smtClean="0"/>
              <a:t>Training Courses</a:t>
            </a:r>
          </a:p>
          <a:p>
            <a:pPr marL="457200" indent="-457200">
              <a:spcBef>
                <a:spcPts val="1000"/>
              </a:spcBef>
              <a:buAutoNum type="arabicPeriod"/>
            </a:pPr>
            <a:r>
              <a:rPr lang="en-GB" dirty="0" smtClean="0"/>
              <a:t>Identifying and Organising Training Resources</a:t>
            </a:r>
          </a:p>
          <a:p>
            <a:pPr marL="457200" indent="-457200">
              <a:spcBef>
                <a:spcPts val="1000"/>
              </a:spcBef>
              <a:buAutoNum type="arabicPeriod"/>
            </a:pPr>
            <a:r>
              <a:rPr lang="en-GB" dirty="0"/>
              <a:t>From Learning Objectives to Course Design</a:t>
            </a:r>
            <a:endParaRPr lang="en-GB" dirty="0" smtClean="0"/>
          </a:p>
          <a:p>
            <a:pPr lvl="1">
              <a:spcBef>
                <a:spcPts val="1000"/>
              </a:spcBef>
            </a:pPr>
            <a:r>
              <a:rPr lang="en-GB" dirty="0" smtClean="0"/>
              <a:t>It </a:t>
            </a:r>
            <a:r>
              <a:rPr lang="en-GB" dirty="0"/>
              <a:t>all starts with your </a:t>
            </a:r>
            <a:r>
              <a:rPr lang="en-GB" dirty="0" smtClean="0"/>
              <a:t>goals</a:t>
            </a:r>
          </a:p>
          <a:p>
            <a:pPr lvl="1">
              <a:spcBef>
                <a:spcPts val="1000"/>
              </a:spcBef>
            </a:pPr>
            <a:r>
              <a:rPr lang="en-GB" dirty="0" smtClean="0"/>
              <a:t>Taking &amp; Designing courses</a:t>
            </a:r>
          </a:p>
          <a:p>
            <a:pPr marL="457200" indent="-457200">
              <a:spcBef>
                <a:spcPts val="1000"/>
              </a:spcBef>
              <a:buAutoNum type="arabicPeriod"/>
            </a:pPr>
            <a:endParaRPr lang="en-GB" dirty="0" smtClean="0"/>
          </a:p>
          <a:p>
            <a:pPr marL="457200" indent="-457200">
              <a:spcBef>
                <a:spcPts val="1000"/>
              </a:spcBef>
              <a:buAutoNum type="arabicPeriod"/>
            </a:pPr>
            <a:endParaRPr lang="en-GB" dirty="0"/>
          </a:p>
        </p:txBody>
      </p:sp>
    </p:spTree>
    <p:extLst>
      <p:ext uri="{BB962C8B-B14F-4D97-AF65-F5344CB8AC3E}">
        <p14:creationId xmlns:p14="http://schemas.microsoft.com/office/powerpoint/2010/main" val="1858696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FOSTER Portal</a:t>
            </a:r>
            <a:endParaRPr lang="en-US" dirty="0"/>
          </a:p>
        </p:txBody>
      </p:sp>
      <p:pic>
        <p:nvPicPr>
          <p:cNvPr id="25602" name="Content Placeholder 3" descr="Screen Shot 2015-06-24 at 00.24.15.png"/>
          <p:cNvPicPr>
            <a:picLocks noGrp="1" noChangeAspect="1"/>
          </p:cNvPicPr>
          <p:nvPr>
            <p:ph idx="1"/>
          </p:nvPr>
        </p:nvPicPr>
        <p:blipFill>
          <a:blip r:embed="rId2">
            <a:extLst>
              <a:ext uri="{28A0092B-C50C-407E-A947-70E740481C1C}">
                <a14:useLocalDpi xmlns:a14="http://schemas.microsoft.com/office/drawing/2010/main" val="0"/>
              </a:ext>
            </a:extLst>
          </a:blip>
          <a:srcRect t="9746" b="9746"/>
          <a:stretch>
            <a:fillRect/>
          </a:stretch>
        </p:blipFill>
        <p:spPr>
          <a:xfrm>
            <a:off x="249238" y="1093788"/>
            <a:ext cx="8758237" cy="5189537"/>
          </a:xfrm>
        </p:spPr>
      </p:pic>
    </p:spTree>
    <p:extLst>
      <p:ext uri="{BB962C8B-B14F-4D97-AF65-F5344CB8AC3E}">
        <p14:creationId xmlns:p14="http://schemas.microsoft.com/office/powerpoint/2010/main" val="4079719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FOSTER Portal</a:t>
            </a:r>
            <a:endParaRPr lang="en-US" dirty="0">
              <a:ea typeface="+mj-ea"/>
            </a:endParaRPr>
          </a:p>
        </p:txBody>
      </p:sp>
      <p:sp>
        <p:nvSpPr>
          <p:cNvPr id="26626" name="Content Placeholder 2"/>
          <p:cNvSpPr>
            <a:spLocks noGrp="1"/>
          </p:cNvSpPr>
          <p:nvPr>
            <p:ph idx="1"/>
          </p:nvPr>
        </p:nvSpPr>
        <p:spPr>
          <a:xfrm>
            <a:off x="4613275" y="1666874"/>
            <a:ext cx="4287838" cy="5002213"/>
          </a:xfrm>
        </p:spPr>
        <p:txBody>
          <a:bodyPr/>
          <a:lstStyle/>
          <a:p>
            <a:pPr eaLnBrk="1" hangingPunct="1"/>
            <a:r>
              <a:rPr lang="en-US" altLang="de-DE" dirty="0" smtClean="0">
                <a:latin typeface="Trebuchet MS" pitchFamily="34" charset="0"/>
                <a:ea typeface="ＭＳ Ｐゴシック" pitchFamily="34" charset="-128"/>
              </a:rPr>
              <a:t>All materials are free to use, and can be edited, repurposed, recombined to suit your own training needs. </a:t>
            </a:r>
          </a:p>
          <a:p>
            <a:pPr eaLnBrk="1" hangingPunct="1"/>
            <a:r>
              <a:rPr lang="en-US" altLang="de-DE" dirty="0" smtClean="0">
                <a:latin typeface="Trebuchet MS" pitchFamily="34" charset="0"/>
                <a:ea typeface="ＭＳ Ｐゴシック" pitchFamily="34" charset="-128"/>
              </a:rPr>
              <a:t>Many of these materials are being compiled into courses. [Work in progress.]</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330325"/>
            <a:ext cx="4271962" cy="448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836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Methods</a:t>
            </a:r>
            <a:r>
              <a:rPr lang="de-DE" dirty="0" smtClean="0"/>
              <a:t> &amp; Tools</a:t>
            </a:r>
            <a:endParaRPr lang="de-DE" dirty="0"/>
          </a:p>
        </p:txBody>
      </p:sp>
      <p:sp>
        <p:nvSpPr>
          <p:cNvPr id="7" name="Ellipse 6"/>
          <p:cNvSpPr/>
          <p:nvPr/>
        </p:nvSpPr>
        <p:spPr>
          <a:xfrm>
            <a:off x="1838325" y="883767"/>
            <a:ext cx="5700712" cy="570071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4322784" y="868557"/>
            <a:ext cx="805948" cy="1581150"/>
            <a:chOff x="4341834" y="811407"/>
            <a:chExt cx="805948" cy="1581150"/>
          </a:xfrm>
        </p:grpSpPr>
        <p:sp>
          <p:nvSpPr>
            <p:cNvPr id="9" name="Gleichschenkliges Dreieck 8"/>
            <p:cNvSpPr/>
            <p:nvPr/>
          </p:nvSpPr>
          <p:spPr>
            <a:xfrm rot="4556302">
              <a:off x="3957157" y="1201932"/>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de-DE" sz="1400" dirty="0"/>
            </a:p>
          </p:txBody>
        </p:sp>
        <p:sp>
          <p:nvSpPr>
            <p:cNvPr id="11" name="Textfeld 10"/>
            <p:cNvSpPr txBox="1"/>
            <p:nvPr/>
          </p:nvSpPr>
          <p:spPr>
            <a:xfrm rot="21014356">
              <a:off x="4341834" y="1301549"/>
              <a:ext cx="678416" cy="646331"/>
            </a:xfrm>
            <a:prstGeom prst="rect">
              <a:avLst/>
            </a:prstGeom>
            <a:noFill/>
          </p:spPr>
          <p:txBody>
            <a:bodyPr wrap="square" rtlCol="0">
              <a:spAutoFit/>
            </a:bodyPr>
            <a:lstStyle/>
            <a:p>
              <a:r>
                <a:rPr lang="de-DE" dirty="0" smtClean="0">
                  <a:solidFill>
                    <a:schemeClr val="bg1"/>
                  </a:solidFill>
                </a:rPr>
                <a:t>Re-</a:t>
              </a:r>
              <a:br>
                <a:rPr lang="de-DE" dirty="0" smtClean="0">
                  <a:solidFill>
                    <a:schemeClr val="bg1"/>
                  </a:solidFill>
                </a:rPr>
              </a:br>
              <a:r>
                <a:rPr lang="de-DE" dirty="0" err="1" smtClean="0">
                  <a:solidFill>
                    <a:schemeClr val="bg1"/>
                  </a:solidFill>
                </a:rPr>
                <a:t>Use</a:t>
              </a:r>
              <a:endParaRPr lang="de-DE" dirty="0">
                <a:solidFill>
                  <a:schemeClr val="bg1"/>
                </a:solidFill>
              </a:endParaRPr>
            </a:p>
          </p:txBody>
        </p:sp>
      </p:grpSp>
      <p:grpSp>
        <p:nvGrpSpPr>
          <p:cNvPr id="15" name="Gruppieren 14"/>
          <p:cNvGrpSpPr/>
          <p:nvPr/>
        </p:nvGrpSpPr>
        <p:grpSpPr>
          <a:xfrm>
            <a:off x="5746482" y="4249545"/>
            <a:ext cx="1581150" cy="800100"/>
            <a:chOff x="5143500" y="4067175"/>
            <a:chExt cx="1581150" cy="800100"/>
          </a:xfrm>
        </p:grpSpPr>
        <p:sp>
          <p:nvSpPr>
            <p:cNvPr id="8" name="Gleichschenkliges Dreieck 7"/>
            <p:cNvSpPr/>
            <p:nvPr/>
          </p:nvSpPr>
          <p:spPr>
            <a:xfrm rot="11743256">
              <a:off x="5143500" y="4067175"/>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906738">
              <a:off x="5564151" y="4093454"/>
              <a:ext cx="970111" cy="369332"/>
            </a:xfrm>
            <a:prstGeom prst="rect">
              <a:avLst/>
            </a:prstGeom>
            <a:noFill/>
          </p:spPr>
          <p:txBody>
            <a:bodyPr wrap="square" rtlCol="0">
              <a:spAutoFit/>
            </a:bodyPr>
            <a:lstStyle/>
            <a:p>
              <a:r>
                <a:rPr lang="de-DE" dirty="0" smtClean="0">
                  <a:solidFill>
                    <a:schemeClr val="bg1"/>
                  </a:solidFill>
                </a:rPr>
                <a:t>Access</a:t>
              </a:r>
              <a:endParaRPr lang="de-DE" dirty="0">
                <a:solidFill>
                  <a:schemeClr val="bg1"/>
                </a:solidFill>
              </a:endParaRPr>
            </a:p>
          </p:txBody>
        </p:sp>
      </p:grpSp>
      <p:grpSp>
        <p:nvGrpSpPr>
          <p:cNvPr id="16" name="Gruppieren 15"/>
          <p:cNvGrpSpPr/>
          <p:nvPr/>
        </p:nvGrpSpPr>
        <p:grpSpPr>
          <a:xfrm>
            <a:off x="2331484" y="4487961"/>
            <a:ext cx="1581150" cy="800100"/>
            <a:chOff x="2521984" y="4135536"/>
            <a:chExt cx="1581150" cy="800100"/>
          </a:xfrm>
        </p:grpSpPr>
        <p:sp>
          <p:nvSpPr>
            <p:cNvPr id="10" name="Gleichschenkliges Dreieck 9"/>
            <p:cNvSpPr/>
            <p:nvPr/>
          </p:nvSpPr>
          <p:spPr>
            <a:xfrm rot="19319153">
              <a:off x="2521984" y="4135536"/>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336165">
              <a:off x="2954096" y="4485407"/>
              <a:ext cx="1063193" cy="369332"/>
            </a:xfrm>
            <a:prstGeom prst="rect">
              <a:avLst/>
            </a:prstGeom>
            <a:noFill/>
          </p:spPr>
          <p:txBody>
            <a:bodyPr wrap="square" rtlCol="0">
              <a:spAutoFit/>
            </a:bodyPr>
            <a:lstStyle/>
            <a:p>
              <a:r>
                <a:rPr lang="de-DE" dirty="0" smtClean="0">
                  <a:solidFill>
                    <a:schemeClr val="bg1"/>
                  </a:solidFill>
                </a:rPr>
                <a:t>Practice</a:t>
              </a:r>
              <a:endParaRPr lang="de-DE" dirty="0">
                <a:solidFill>
                  <a:schemeClr val="bg1"/>
                </a:solidFill>
              </a:endParaRPr>
            </a:p>
          </p:txBody>
        </p:sp>
      </p:grpSp>
      <p:sp>
        <p:nvSpPr>
          <p:cNvPr id="6" name="Rechteck 5"/>
          <p:cNvSpPr/>
          <p:nvPr/>
        </p:nvSpPr>
        <p:spPr>
          <a:xfrm>
            <a:off x="762001" y="2038810"/>
            <a:ext cx="2352674" cy="677108"/>
          </a:xfrm>
          <a:prstGeom prst="rect">
            <a:avLst/>
          </a:prstGeom>
        </p:spPr>
        <p:txBody>
          <a:bodyPr wrap="square">
            <a:spAutoFit/>
          </a:bodyPr>
          <a:lstStyle/>
          <a:p>
            <a:endParaRPr lang="de-DE" dirty="0"/>
          </a:p>
          <a:p>
            <a:r>
              <a:rPr lang="de-DE" sz="2000" dirty="0"/>
              <a:t> Training Courses </a:t>
            </a:r>
          </a:p>
        </p:txBody>
      </p:sp>
      <p:sp>
        <p:nvSpPr>
          <p:cNvPr id="4" name="Rechteck 3"/>
          <p:cNvSpPr/>
          <p:nvPr/>
        </p:nvSpPr>
        <p:spPr>
          <a:xfrm>
            <a:off x="6057900" y="1926790"/>
            <a:ext cx="2628900" cy="677108"/>
          </a:xfrm>
          <a:prstGeom prst="rect">
            <a:avLst/>
          </a:prstGeom>
        </p:spPr>
        <p:txBody>
          <a:bodyPr wrap="square">
            <a:spAutoFit/>
          </a:bodyPr>
          <a:lstStyle/>
          <a:p>
            <a:endParaRPr lang="de-DE" dirty="0"/>
          </a:p>
          <a:p>
            <a:r>
              <a:rPr lang="de-DE" sz="2000" dirty="0"/>
              <a:t> Training Resources </a:t>
            </a:r>
          </a:p>
        </p:txBody>
      </p:sp>
      <p:sp>
        <p:nvSpPr>
          <p:cNvPr id="5" name="Rechteck 4"/>
          <p:cNvSpPr/>
          <p:nvPr/>
        </p:nvSpPr>
        <p:spPr>
          <a:xfrm>
            <a:off x="4387848" y="5507738"/>
            <a:ext cx="2213666" cy="677108"/>
          </a:xfrm>
          <a:prstGeom prst="rect">
            <a:avLst/>
          </a:prstGeom>
        </p:spPr>
        <p:txBody>
          <a:bodyPr wrap="square">
            <a:spAutoFit/>
          </a:bodyPr>
          <a:lstStyle/>
          <a:p>
            <a:endParaRPr lang="de-DE" dirty="0" smtClean="0"/>
          </a:p>
          <a:p>
            <a:r>
              <a:rPr lang="de-DE" sz="2000" dirty="0" smtClean="0"/>
              <a:t> Training Portal </a:t>
            </a:r>
            <a:endParaRPr lang="de-DE" sz="2000" dirty="0"/>
          </a:p>
        </p:txBody>
      </p:sp>
      <p:grpSp>
        <p:nvGrpSpPr>
          <p:cNvPr id="26" name="Gruppieren 25"/>
          <p:cNvGrpSpPr/>
          <p:nvPr/>
        </p:nvGrpSpPr>
        <p:grpSpPr>
          <a:xfrm>
            <a:off x="3354290" y="2603898"/>
            <a:ext cx="1455107" cy="1424754"/>
            <a:chOff x="3225935" y="2385913"/>
            <a:chExt cx="1455107" cy="1424754"/>
          </a:xfrm>
        </p:grpSpPr>
        <p:sp>
          <p:nvSpPr>
            <p:cNvPr id="18" name="Ellipse 17"/>
            <p:cNvSpPr/>
            <p:nvPr/>
          </p:nvSpPr>
          <p:spPr>
            <a:xfrm>
              <a:off x="3225935" y="2385913"/>
              <a:ext cx="1455107" cy="14247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3343826" y="2752336"/>
              <a:ext cx="1038225" cy="646331"/>
            </a:xfrm>
            <a:prstGeom prst="rect">
              <a:avLst/>
            </a:prstGeom>
            <a:noFill/>
          </p:spPr>
          <p:txBody>
            <a:bodyPr wrap="square" rtlCol="0">
              <a:spAutoFit/>
            </a:bodyPr>
            <a:lstStyle/>
            <a:p>
              <a:r>
                <a:rPr lang="de-DE" dirty="0" smtClean="0"/>
                <a:t>Training Toolkit</a:t>
              </a:r>
              <a:endParaRPr lang="de-DE" dirty="0"/>
            </a:p>
          </p:txBody>
        </p:sp>
      </p:grpSp>
      <p:grpSp>
        <p:nvGrpSpPr>
          <p:cNvPr id="24" name="Gruppieren 23"/>
          <p:cNvGrpSpPr/>
          <p:nvPr/>
        </p:nvGrpSpPr>
        <p:grpSpPr>
          <a:xfrm>
            <a:off x="4647967" y="2523216"/>
            <a:ext cx="1449825" cy="1323774"/>
            <a:chOff x="4519612" y="2305231"/>
            <a:chExt cx="1449825" cy="1323774"/>
          </a:xfrm>
        </p:grpSpPr>
        <p:sp>
          <p:nvSpPr>
            <p:cNvPr id="20" name="Ellipse 19"/>
            <p:cNvSpPr/>
            <p:nvPr/>
          </p:nvSpPr>
          <p:spPr>
            <a:xfrm>
              <a:off x="4519612" y="2305231"/>
              <a:ext cx="1351976" cy="1323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4609045" y="2653477"/>
              <a:ext cx="1360392" cy="646331"/>
            </a:xfrm>
            <a:prstGeom prst="rect">
              <a:avLst/>
            </a:prstGeom>
            <a:noFill/>
          </p:spPr>
          <p:txBody>
            <a:bodyPr wrap="square" rtlCol="0">
              <a:spAutoFit/>
            </a:bodyPr>
            <a:lstStyle/>
            <a:p>
              <a:r>
                <a:rPr lang="de-DE" dirty="0" smtClean="0"/>
                <a:t>Learning </a:t>
              </a:r>
              <a:r>
                <a:rPr lang="de-DE" dirty="0" err="1" smtClean="0"/>
                <a:t>Objectives</a:t>
              </a:r>
              <a:endParaRPr lang="de-DE" dirty="0"/>
            </a:p>
          </p:txBody>
        </p:sp>
      </p:grpSp>
      <p:grpSp>
        <p:nvGrpSpPr>
          <p:cNvPr id="25" name="Gruppieren 24"/>
          <p:cNvGrpSpPr/>
          <p:nvPr/>
        </p:nvGrpSpPr>
        <p:grpSpPr>
          <a:xfrm>
            <a:off x="4080817" y="3621256"/>
            <a:ext cx="1431094" cy="1401242"/>
            <a:chOff x="3952462" y="3403271"/>
            <a:chExt cx="1431094" cy="1401242"/>
          </a:xfrm>
        </p:grpSpPr>
        <p:sp>
          <p:nvSpPr>
            <p:cNvPr id="19" name="Ellipse 18"/>
            <p:cNvSpPr/>
            <p:nvPr/>
          </p:nvSpPr>
          <p:spPr>
            <a:xfrm>
              <a:off x="3952462" y="3403271"/>
              <a:ext cx="1431094" cy="1401242"/>
            </a:xfrm>
            <a:prstGeom prst="ellipse">
              <a:avLst/>
            </a:prstGeom>
            <a:solidFill>
              <a:srgbClr val="AB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4117029" y="3629526"/>
              <a:ext cx="1266527" cy="923330"/>
            </a:xfrm>
            <a:prstGeom prst="rect">
              <a:avLst/>
            </a:prstGeom>
            <a:noFill/>
          </p:spPr>
          <p:txBody>
            <a:bodyPr wrap="square" rtlCol="0">
              <a:spAutoFit/>
            </a:bodyPr>
            <a:lstStyle/>
            <a:p>
              <a:r>
                <a:rPr lang="de-DE" dirty="0" smtClean="0"/>
                <a:t>Open Science </a:t>
              </a:r>
              <a:r>
                <a:rPr lang="de-DE" dirty="0" err="1" smtClean="0"/>
                <a:t>Taxonomy</a:t>
              </a:r>
              <a:endParaRPr lang="de-DE" dirty="0"/>
            </a:p>
          </p:txBody>
        </p:sp>
      </p:grpSp>
    </p:spTree>
    <p:extLst>
      <p:ext uri="{BB962C8B-B14F-4D97-AF65-F5344CB8AC3E}">
        <p14:creationId xmlns:p14="http://schemas.microsoft.com/office/powerpoint/2010/main" val="404169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Learning </a:t>
            </a:r>
            <a:r>
              <a:rPr lang="de-DE" dirty="0" err="1" smtClean="0"/>
              <a:t>Objectives</a:t>
            </a:r>
            <a:endParaRPr lang="de-DE" dirty="0"/>
          </a:p>
        </p:txBody>
      </p:sp>
      <p:sp>
        <p:nvSpPr>
          <p:cNvPr id="5" name="Inhaltsplatzhalter 4"/>
          <p:cNvSpPr>
            <a:spLocks noGrp="1"/>
          </p:cNvSpPr>
          <p:nvPr>
            <p:ph idx="1"/>
          </p:nvPr>
        </p:nvSpPr>
        <p:spPr/>
        <p:txBody>
          <a:bodyPr/>
          <a:lstStyle/>
          <a:p>
            <a:pPr marL="0" indent="0">
              <a:buNone/>
            </a:pPr>
            <a:r>
              <a:rPr lang="en-GB" dirty="0" smtClean="0"/>
              <a:t>It all </a:t>
            </a:r>
            <a:r>
              <a:rPr lang="en-GB" dirty="0"/>
              <a:t>starts with your </a:t>
            </a:r>
            <a:r>
              <a:rPr lang="en-GB" dirty="0" smtClean="0"/>
              <a:t>goals</a:t>
            </a:r>
            <a:endParaRPr lang="en-GB" dirty="0"/>
          </a:p>
          <a:p>
            <a:endParaRPr lang="de-DE"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68" y="1997075"/>
            <a:ext cx="8404132" cy="286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38"/>
          <a:stretch/>
        </p:blipFill>
        <p:spPr bwMode="auto">
          <a:xfrm>
            <a:off x="396968" y="2628900"/>
            <a:ext cx="8404132" cy="335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396968" y="6082784"/>
            <a:ext cx="8058745" cy="369332"/>
          </a:xfrm>
          <a:prstGeom prst="rect">
            <a:avLst/>
          </a:prstGeom>
        </p:spPr>
        <p:txBody>
          <a:bodyPr wrap="none">
            <a:spAutoFit/>
          </a:bodyPr>
          <a:lstStyle/>
          <a:p>
            <a:r>
              <a:rPr lang="de-DE" dirty="0">
                <a:hlinkClick r:id="rId4"/>
              </a:rPr>
              <a:t>https://</a:t>
            </a:r>
            <a:r>
              <a:rPr lang="de-DE" dirty="0" smtClean="0">
                <a:hlinkClick r:id="rId4"/>
              </a:rPr>
              <a:t>www.fosteropenscience.eu/project</a:t>
            </a:r>
            <a:r>
              <a:rPr lang="de-DE" dirty="0" smtClean="0"/>
              <a:t> -&gt; </a:t>
            </a:r>
            <a:r>
              <a:rPr lang="de-DE" dirty="0" err="1" smtClean="0"/>
              <a:t>About</a:t>
            </a:r>
            <a:r>
              <a:rPr lang="de-DE" dirty="0" smtClean="0"/>
              <a:t> the </a:t>
            </a:r>
            <a:r>
              <a:rPr lang="de-DE" dirty="0" err="1" smtClean="0"/>
              <a:t>project</a:t>
            </a:r>
            <a:r>
              <a:rPr lang="de-DE" dirty="0" smtClean="0"/>
              <a:t> -&gt; </a:t>
            </a:r>
            <a:r>
              <a:rPr lang="de-DE" dirty="0" err="1" smtClean="0"/>
              <a:t>Deliverables</a:t>
            </a:r>
            <a:endParaRPr lang="de-DE" dirty="0"/>
          </a:p>
        </p:txBody>
      </p:sp>
    </p:spTree>
    <p:extLst>
      <p:ext uri="{BB962C8B-B14F-4D97-AF65-F5344CB8AC3E}">
        <p14:creationId xmlns:p14="http://schemas.microsoft.com/office/powerpoint/2010/main" val="383539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457200" indent="-457200">
              <a:spcBef>
                <a:spcPts val="1000"/>
              </a:spcBef>
            </a:pPr>
            <a:r>
              <a:rPr lang="en-GB" dirty="0"/>
              <a:t>From Learning Objectives </a:t>
            </a:r>
            <a:r>
              <a:rPr lang="en-GB" dirty="0" smtClean="0"/>
              <a:t>to </a:t>
            </a:r>
            <a:r>
              <a:rPr lang="en-GB" dirty="0"/>
              <a:t>Course </a:t>
            </a:r>
            <a:r>
              <a:rPr lang="en-GB" dirty="0" smtClean="0"/>
              <a:t>Design</a:t>
            </a:r>
            <a:br>
              <a:rPr lang="en-GB" dirty="0" smtClean="0"/>
            </a:br>
            <a:endParaRPr lang="en-GB" dirty="0"/>
          </a:p>
        </p:txBody>
      </p:sp>
      <p:sp>
        <p:nvSpPr>
          <p:cNvPr id="7" name="Ellipse 6"/>
          <p:cNvSpPr/>
          <p:nvPr/>
        </p:nvSpPr>
        <p:spPr>
          <a:xfrm>
            <a:off x="1838325" y="883767"/>
            <a:ext cx="5700712" cy="570071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4322784" y="868557"/>
            <a:ext cx="805948" cy="1581150"/>
            <a:chOff x="4341834" y="811407"/>
            <a:chExt cx="805948" cy="1581150"/>
          </a:xfrm>
        </p:grpSpPr>
        <p:sp>
          <p:nvSpPr>
            <p:cNvPr id="9" name="Gleichschenkliges Dreieck 8"/>
            <p:cNvSpPr/>
            <p:nvPr/>
          </p:nvSpPr>
          <p:spPr>
            <a:xfrm rot="4556302">
              <a:off x="3957157" y="1201932"/>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de-DE" sz="1400" dirty="0"/>
            </a:p>
          </p:txBody>
        </p:sp>
        <p:sp>
          <p:nvSpPr>
            <p:cNvPr id="11" name="Textfeld 10"/>
            <p:cNvSpPr txBox="1"/>
            <p:nvPr/>
          </p:nvSpPr>
          <p:spPr>
            <a:xfrm rot="21014356">
              <a:off x="4341834" y="1301549"/>
              <a:ext cx="678416" cy="646331"/>
            </a:xfrm>
            <a:prstGeom prst="rect">
              <a:avLst/>
            </a:prstGeom>
            <a:noFill/>
          </p:spPr>
          <p:txBody>
            <a:bodyPr wrap="square" rtlCol="0">
              <a:spAutoFit/>
            </a:bodyPr>
            <a:lstStyle/>
            <a:p>
              <a:r>
                <a:rPr lang="de-DE" dirty="0" smtClean="0">
                  <a:solidFill>
                    <a:schemeClr val="bg1"/>
                  </a:solidFill>
                </a:rPr>
                <a:t>Re-</a:t>
              </a:r>
              <a:br>
                <a:rPr lang="de-DE" dirty="0" smtClean="0">
                  <a:solidFill>
                    <a:schemeClr val="bg1"/>
                  </a:solidFill>
                </a:rPr>
              </a:br>
              <a:r>
                <a:rPr lang="de-DE" dirty="0" err="1" smtClean="0">
                  <a:solidFill>
                    <a:schemeClr val="bg1"/>
                  </a:solidFill>
                </a:rPr>
                <a:t>Use</a:t>
              </a:r>
              <a:endParaRPr lang="de-DE" dirty="0">
                <a:solidFill>
                  <a:schemeClr val="bg1"/>
                </a:solidFill>
              </a:endParaRPr>
            </a:p>
          </p:txBody>
        </p:sp>
      </p:grpSp>
      <p:grpSp>
        <p:nvGrpSpPr>
          <p:cNvPr id="15" name="Gruppieren 14"/>
          <p:cNvGrpSpPr/>
          <p:nvPr/>
        </p:nvGrpSpPr>
        <p:grpSpPr>
          <a:xfrm>
            <a:off x="5746482" y="4249545"/>
            <a:ext cx="1581150" cy="800100"/>
            <a:chOff x="5143500" y="4067175"/>
            <a:chExt cx="1581150" cy="800100"/>
          </a:xfrm>
        </p:grpSpPr>
        <p:sp>
          <p:nvSpPr>
            <p:cNvPr id="8" name="Gleichschenkliges Dreieck 7"/>
            <p:cNvSpPr/>
            <p:nvPr/>
          </p:nvSpPr>
          <p:spPr>
            <a:xfrm rot="11743256">
              <a:off x="5143500" y="4067175"/>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906738">
              <a:off x="5564151" y="4093454"/>
              <a:ext cx="970111" cy="369332"/>
            </a:xfrm>
            <a:prstGeom prst="rect">
              <a:avLst/>
            </a:prstGeom>
            <a:noFill/>
          </p:spPr>
          <p:txBody>
            <a:bodyPr wrap="square" rtlCol="0">
              <a:spAutoFit/>
            </a:bodyPr>
            <a:lstStyle/>
            <a:p>
              <a:r>
                <a:rPr lang="de-DE" dirty="0" smtClean="0">
                  <a:solidFill>
                    <a:schemeClr val="bg1"/>
                  </a:solidFill>
                </a:rPr>
                <a:t>Access</a:t>
              </a:r>
              <a:endParaRPr lang="de-DE" dirty="0">
                <a:solidFill>
                  <a:schemeClr val="bg1"/>
                </a:solidFill>
              </a:endParaRPr>
            </a:p>
          </p:txBody>
        </p:sp>
      </p:grpSp>
      <p:grpSp>
        <p:nvGrpSpPr>
          <p:cNvPr id="16" name="Gruppieren 15"/>
          <p:cNvGrpSpPr/>
          <p:nvPr/>
        </p:nvGrpSpPr>
        <p:grpSpPr>
          <a:xfrm>
            <a:off x="2331484" y="4487961"/>
            <a:ext cx="1581150" cy="800100"/>
            <a:chOff x="2521984" y="4135536"/>
            <a:chExt cx="1581150" cy="800100"/>
          </a:xfrm>
        </p:grpSpPr>
        <p:sp>
          <p:nvSpPr>
            <p:cNvPr id="10" name="Gleichschenkliges Dreieck 9"/>
            <p:cNvSpPr/>
            <p:nvPr/>
          </p:nvSpPr>
          <p:spPr>
            <a:xfrm rot="19319153">
              <a:off x="2521984" y="4135536"/>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336165">
              <a:off x="2954096" y="4485407"/>
              <a:ext cx="1063193" cy="369332"/>
            </a:xfrm>
            <a:prstGeom prst="rect">
              <a:avLst/>
            </a:prstGeom>
            <a:noFill/>
          </p:spPr>
          <p:txBody>
            <a:bodyPr wrap="square" rtlCol="0">
              <a:spAutoFit/>
            </a:bodyPr>
            <a:lstStyle/>
            <a:p>
              <a:r>
                <a:rPr lang="de-DE" dirty="0" smtClean="0">
                  <a:solidFill>
                    <a:schemeClr val="bg1"/>
                  </a:solidFill>
                </a:rPr>
                <a:t>Practice</a:t>
              </a:r>
              <a:endParaRPr lang="de-DE" dirty="0">
                <a:solidFill>
                  <a:schemeClr val="bg1"/>
                </a:solidFill>
              </a:endParaRPr>
            </a:p>
          </p:txBody>
        </p:sp>
      </p:grpSp>
      <p:sp>
        <p:nvSpPr>
          <p:cNvPr id="6" name="Rechteck 5"/>
          <p:cNvSpPr/>
          <p:nvPr/>
        </p:nvSpPr>
        <p:spPr>
          <a:xfrm>
            <a:off x="762001" y="2038810"/>
            <a:ext cx="2352674" cy="677108"/>
          </a:xfrm>
          <a:prstGeom prst="rect">
            <a:avLst/>
          </a:prstGeom>
        </p:spPr>
        <p:txBody>
          <a:bodyPr wrap="square">
            <a:spAutoFit/>
          </a:bodyPr>
          <a:lstStyle/>
          <a:p>
            <a:endParaRPr lang="de-DE" dirty="0"/>
          </a:p>
          <a:p>
            <a:r>
              <a:rPr lang="de-DE" sz="2000" dirty="0"/>
              <a:t> Training Courses </a:t>
            </a:r>
          </a:p>
        </p:txBody>
      </p:sp>
      <p:sp>
        <p:nvSpPr>
          <p:cNvPr id="4" name="Rechteck 3"/>
          <p:cNvSpPr/>
          <p:nvPr/>
        </p:nvSpPr>
        <p:spPr>
          <a:xfrm>
            <a:off x="6057900" y="1926790"/>
            <a:ext cx="2628900" cy="677108"/>
          </a:xfrm>
          <a:prstGeom prst="rect">
            <a:avLst/>
          </a:prstGeom>
        </p:spPr>
        <p:txBody>
          <a:bodyPr wrap="square">
            <a:spAutoFit/>
          </a:bodyPr>
          <a:lstStyle/>
          <a:p>
            <a:endParaRPr lang="de-DE" dirty="0"/>
          </a:p>
          <a:p>
            <a:r>
              <a:rPr lang="de-DE" sz="2000" dirty="0"/>
              <a:t> Training Resources </a:t>
            </a:r>
          </a:p>
        </p:txBody>
      </p:sp>
      <p:sp>
        <p:nvSpPr>
          <p:cNvPr id="5" name="Rechteck 4"/>
          <p:cNvSpPr/>
          <p:nvPr/>
        </p:nvSpPr>
        <p:spPr>
          <a:xfrm>
            <a:off x="4387848" y="5507738"/>
            <a:ext cx="2213666" cy="677108"/>
          </a:xfrm>
          <a:prstGeom prst="rect">
            <a:avLst/>
          </a:prstGeom>
        </p:spPr>
        <p:txBody>
          <a:bodyPr wrap="square">
            <a:spAutoFit/>
          </a:bodyPr>
          <a:lstStyle/>
          <a:p>
            <a:endParaRPr lang="de-DE" dirty="0" smtClean="0"/>
          </a:p>
          <a:p>
            <a:r>
              <a:rPr lang="de-DE" sz="2000" dirty="0" smtClean="0"/>
              <a:t> Training Portal </a:t>
            </a:r>
            <a:endParaRPr lang="de-DE" sz="2000" dirty="0"/>
          </a:p>
        </p:txBody>
      </p:sp>
      <p:grpSp>
        <p:nvGrpSpPr>
          <p:cNvPr id="27" name="Gruppieren 26"/>
          <p:cNvGrpSpPr/>
          <p:nvPr/>
        </p:nvGrpSpPr>
        <p:grpSpPr>
          <a:xfrm>
            <a:off x="3354290" y="2523216"/>
            <a:ext cx="2743502" cy="2499282"/>
            <a:chOff x="3225935" y="2305231"/>
            <a:chExt cx="2743502" cy="2499282"/>
          </a:xfrm>
        </p:grpSpPr>
        <p:grpSp>
          <p:nvGrpSpPr>
            <p:cNvPr id="26" name="Gruppieren 25"/>
            <p:cNvGrpSpPr/>
            <p:nvPr/>
          </p:nvGrpSpPr>
          <p:grpSpPr>
            <a:xfrm>
              <a:off x="3225935" y="2385913"/>
              <a:ext cx="1455107" cy="1424754"/>
              <a:chOff x="3225935" y="2385913"/>
              <a:chExt cx="1455107" cy="1424754"/>
            </a:xfrm>
          </p:grpSpPr>
          <p:sp>
            <p:nvSpPr>
              <p:cNvPr id="18" name="Ellipse 17"/>
              <p:cNvSpPr/>
              <p:nvPr/>
            </p:nvSpPr>
            <p:spPr>
              <a:xfrm>
                <a:off x="3225935" y="2385913"/>
                <a:ext cx="1455107" cy="142475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3343826" y="2752336"/>
                <a:ext cx="1038225" cy="646331"/>
              </a:xfrm>
              <a:prstGeom prst="rect">
                <a:avLst/>
              </a:prstGeom>
              <a:noFill/>
            </p:spPr>
            <p:txBody>
              <a:bodyPr wrap="square" rtlCol="0">
                <a:spAutoFit/>
              </a:bodyPr>
              <a:lstStyle/>
              <a:p>
                <a:r>
                  <a:rPr lang="de-DE" dirty="0" smtClean="0"/>
                  <a:t>Training Toolkit</a:t>
                </a:r>
                <a:endParaRPr lang="de-DE" dirty="0"/>
              </a:p>
            </p:txBody>
          </p:sp>
        </p:grpSp>
        <p:grpSp>
          <p:nvGrpSpPr>
            <p:cNvPr id="24" name="Gruppieren 23"/>
            <p:cNvGrpSpPr/>
            <p:nvPr/>
          </p:nvGrpSpPr>
          <p:grpSpPr>
            <a:xfrm>
              <a:off x="4519612" y="2305231"/>
              <a:ext cx="1449825" cy="1323774"/>
              <a:chOff x="4519612" y="2305231"/>
              <a:chExt cx="1449825" cy="1323774"/>
            </a:xfrm>
          </p:grpSpPr>
          <p:sp>
            <p:nvSpPr>
              <p:cNvPr id="20" name="Ellipse 19"/>
              <p:cNvSpPr/>
              <p:nvPr/>
            </p:nvSpPr>
            <p:spPr>
              <a:xfrm>
                <a:off x="4519612" y="2305231"/>
                <a:ext cx="1351976" cy="132377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4609045" y="2653477"/>
                <a:ext cx="1360392" cy="646331"/>
              </a:xfrm>
              <a:prstGeom prst="rect">
                <a:avLst/>
              </a:prstGeom>
              <a:noFill/>
            </p:spPr>
            <p:txBody>
              <a:bodyPr wrap="square" rtlCol="0">
                <a:spAutoFit/>
              </a:bodyPr>
              <a:lstStyle/>
              <a:p>
                <a:r>
                  <a:rPr lang="de-DE" dirty="0" smtClean="0"/>
                  <a:t>Learning </a:t>
                </a:r>
                <a:r>
                  <a:rPr lang="de-DE" dirty="0" err="1" smtClean="0"/>
                  <a:t>Objectives</a:t>
                </a:r>
                <a:endParaRPr lang="de-DE" dirty="0"/>
              </a:p>
            </p:txBody>
          </p:sp>
        </p:grpSp>
        <p:grpSp>
          <p:nvGrpSpPr>
            <p:cNvPr id="25" name="Gruppieren 24"/>
            <p:cNvGrpSpPr/>
            <p:nvPr/>
          </p:nvGrpSpPr>
          <p:grpSpPr>
            <a:xfrm>
              <a:off x="3952462" y="3403271"/>
              <a:ext cx="1431094" cy="1401242"/>
              <a:chOff x="3952462" y="3403271"/>
              <a:chExt cx="1431094" cy="1401242"/>
            </a:xfrm>
          </p:grpSpPr>
          <p:sp>
            <p:nvSpPr>
              <p:cNvPr id="19" name="Ellipse 18"/>
              <p:cNvSpPr/>
              <p:nvPr/>
            </p:nvSpPr>
            <p:spPr>
              <a:xfrm>
                <a:off x="3952462" y="3403271"/>
                <a:ext cx="1431094" cy="1401242"/>
              </a:xfrm>
              <a:prstGeom prst="ellipse">
                <a:avLst/>
              </a:prstGeom>
              <a:solidFill>
                <a:srgbClr val="ABD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4117029" y="3629526"/>
                <a:ext cx="1266527" cy="923330"/>
              </a:xfrm>
              <a:prstGeom prst="rect">
                <a:avLst/>
              </a:prstGeom>
              <a:noFill/>
            </p:spPr>
            <p:txBody>
              <a:bodyPr wrap="square" rtlCol="0">
                <a:spAutoFit/>
              </a:bodyPr>
              <a:lstStyle/>
              <a:p>
                <a:r>
                  <a:rPr lang="de-DE" dirty="0" smtClean="0"/>
                  <a:t>Open Science </a:t>
                </a:r>
                <a:r>
                  <a:rPr lang="de-DE" dirty="0" err="1" smtClean="0"/>
                  <a:t>Taxonomy</a:t>
                </a:r>
                <a:endParaRPr lang="de-DE" dirty="0"/>
              </a:p>
            </p:txBody>
          </p:sp>
        </p:grpSp>
      </p:grpSp>
    </p:spTree>
    <p:extLst>
      <p:ext uri="{BB962C8B-B14F-4D97-AF65-F5344CB8AC3E}">
        <p14:creationId xmlns:p14="http://schemas.microsoft.com/office/powerpoint/2010/main" val="23381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3" descr="Screen Shot 2015-06-24 at 00.19.51.png"/>
          <p:cNvPicPr>
            <a:picLocks noGrp="1" noChangeAspect="1"/>
          </p:cNvPicPr>
          <p:nvPr>
            <p:ph idx="1"/>
          </p:nvPr>
        </p:nvPicPr>
        <p:blipFill>
          <a:blip r:embed="rId2">
            <a:extLst>
              <a:ext uri="{28A0092B-C50C-407E-A947-70E740481C1C}">
                <a14:useLocalDpi xmlns:a14="http://schemas.microsoft.com/office/drawing/2010/main" val="0"/>
              </a:ext>
            </a:extLst>
          </a:blip>
          <a:srcRect t="3992" b="3992"/>
          <a:stretch>
            <a:fillRect/>
          </a:stretch>
        </p:blipFill>
        <p:spPr>
          <a:xfrm>
            <a:off x="0" y="419100"/>
            <a:ext cx="9115425" cy="5400675"/>
          </a:xfrm>
        </p:spPr>
      </p:pic>
    </p:spTree>
    <p:extLst>
      <p:ext uri="{BB962C8B-B14F-4D97-AF65-F5344CB8AC3E}">
        <p14:creationId xmlns:p14="http://schemas.microsoft.com/office/powerpoint/2010/main" val="751288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Taking &amp; Designing </a:t>
            </a:r>
            <a:r>
              <a:rPr lang="en-GB" dirty="0" smtClean="0"/>
              <a:t/>
            </a:r>
            <a:br>
              <a:rPr lang="en-GB" dirty="0" smtClean="0"/>
            </a:br>
            <a:r>
              <a:rPr lang="en-GB" dirty="0" smtClean="0"/>
              <a:t>courses</a:t>
            </a:r>
            <a:endParaRPr lang="de-DE" dirty="0"/>
          </a:p>
        </p:txBody>
      </p:sp>
      <p:sp>
        <p:nvSpPr>
          <p:cNvPr id="3" name="Inhaltsplatzhalter 2"/>
          <p:cNvSpPr>
            <a:spLocks noGrp="1"/>
          </p:cNvSpPr>
          <p:nvPr>
            <p:ph idx="1"/>
          </p:nvPr>
        </p:nvSpPr>
        <p:spPr>
          <a:xfrm>
            <a:off x="457200" y="1406958"/>
            <a:ext cx="4105275" cy="4876800"/>
          </a:xfrm>
        </p:spPr>
        <p:txBody>
          <a:bodyPr/>
          <a:lstStyle/>
          <a:p>
            <a:r>
              <a:rPr lang="en-US" altLang="de-DE" dirty="0" smtClean="0">
                <a:latin typeface="Trebuchet MS" pitchFamily="34" charset="0"/>
                <a:ea typeface="ＭＳ Ｐゴシック" pitchFamily="34" charset="-128"/>
              </a:rPr>
              <a:t>Take </a:t>
            </a:r>
            <a:r>
              <a:rPr lang="en-US" altLang="de-DE" dirty="0">
                <a:latin typeface="Trebuchet MS" pitchFamily="34" charset="0"/>
                <a:ea typeface="ＭＳ Ｐゴシック" pitchFamily="34" charset="-128"/>
              </a:rPr>
              <a:t>a course about how to create your own courses out of the FOSTER resources: </a:t>
            </a:r>
            <a:r>
              <a:rPr lang="en-US" altLang="de-DE" dirty="0">
                <a:latin typeface="Trebuchet MS" pitchFamily="34" charset="0"/>
                <a:ea typeface="ＭＳ Ｐゴシック" pitchFamily="34" charset="-128"/>
                <a:hlinkClick r:id="rId2"/>
              </a:rPr>
              <a:t>https://</a:t>
            </a:r>
            <a:r>
              <a:rPr lang="en-US" altLang="de-DE" dirty="0" smtClean="0">
                <a:latin typeface="Trebuchet MS" pitchFamily="34" charset="0"/>
                <a:ea typeface="ＭＳ Ｐゴシック" pitchFamily="34" charset="-128"/>
                <a:hlinkClick r:id="rId2"/>
              </a:rPr>
              <a:t>www.fosteropenscience.eu/content/foster-course-course-creation</a:t>
            </a:r>
            <a:endParaRPr lang="en-US" altLang="de-DE" dirty="0" smtClean="0">
              <a:latin typeface="Trebuchet MS" pitchFamily="34" charset="0"/>
              <a:ea typeface="ＭＳ Ｐゴシック" pitchFamily="34" charset="-128"/>
            </a:endParaRPr>
          </a:p>
          <a:p>
            <a:r>
              <a:rPr lang="en-US" altLang="de-DE" dirty="0">
                <a:latin typeface="Trebuchet MS" pitchFamily="34" charset="0"/>
                <a:ea typeface="ＭＳ Ｐゴシック" pitchFamily="34" charset="-128"/>
              </a:rPr>
              <a:t>Propose </a:t>
            </a:r>
            <a:r>
              <a:rPr lang="en-US" altLang="de-DE" dirty="0" smtClean="0">
                <a:latin typeface="Trebuchet MS" pitchFamily="34" charset="0"/>
                <a:ea typeface="ＭＳ Ｐゴシック" pitchFamily="34" charset="-128"/>
              </a:rPr>
              <a:t>courses</a:t>
            </a:r>
            <a:endParaRPr lang="en-US" altLang="de-DE" dirty="0">
              <a:latin typeface="Trebuchet MS" pitchFamily="34" charset="0"/>
              <a:ea typeface="ＭＳ Ｐゴシック" pitchFamily="34" charset="-128"/>
            </a:endParaRPr>
          </a:p>
        </p:txBody>
      </p:sp>
      <p:pic>
        <p:nvPicPr>
          <p:cNvPr id="4" name="Picture 2" descr="Screen Shot 2015-06-23 at 15.05.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339725"/>
            <a:ext cx="4529138"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220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369" t="20974" r="2028" b="15544"/>
          <a:stretch/>
        </p:blipFill>
        <p:spPr>
          <a:xfrm>
            <a:off x="1752600" y="488114"/>
            <a:ext cx="6781800" cy="6369886"/>
          </a:xfrm>
        </p:spPr>
      </p:pic>
      <p:sp>
        <p:nvSpPr>
          <p:cNvPr id="2" name="Titel 1"/>
          <p:cNvSpPr>
            <a:spLocks noGrp="1"/>
          </p:cNvSpPr>
          <p:nvPr>
            <p:ph type="title"/>
          </p:nvPr>
        </p:nvSpPr>
        <p:spPr/>
        <p:txBody>
          <a:bodyPr/>
          <a:lstStyle/>
          <a:p>
            <a:r>
              <a:rPr lang="de-DE" dirty="0" smtClean="0"/>
              <a:t>Summary</a:t>
            </a:r>
            <a:endParaRPr lang="de-DE" dirty="0"/>
          </a:p>
        </p:txBody>
      </p:sp>
    </p:spTree>
    <p:extLst>
      <p:ext uri="{BB962C8B-B14F-4D97-AF65-F5344CB8AC3E}">
        <p14:creationId xmlns:p14="http://schemas.microsoft.com/office/powerpoint/2010/main" val="2648438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eaLnBrk="1" fontAlgn="auto" hangingPunct="1">
              <a:spcAft>
                <a:spcPts val="0"/>
              </a:spcAft>
              <a:defRPr/>
            </a:pPr>
            <a:r>
              <a:rPr lang="en-GB" sz="3200" dirty="0" smtClean="0">
                <a:ea typeface="+mj-ea"/>
              </a:rPr>
              <a:t>What you can do!</a:t>
            </a:r>
            <a:endParaRPr lang="en-GB" sz="3200" dirty="0">
              <a:ea typeface="+mj-ea"/>
            </a:endParaRPr>
          </a:p>
        </p:txBody>
      </p:sp>
      <p:sp>
        <p:nvSpPr>
          <p:cNvPr id="30722" name="Content Placeholder 2"/>
          <p:cNvSpPr>
            <a:spLocks noGrp="1"/>
          </p:cNvSpPr>
          <p:nvPr>
            <p:ph idx="1"/>
          </p:nvPr>
        </p:nvSpPr>
        <p:spPr>
          <a:xfrm>
            <a:off x="457200" y="1454150"/>
            <a:ext cx="5305425" cy="4575175"/>
          </a:xfrm>
        </p:spPr>
        <p:txBody>
          <a:bodyPr>
            <a:normAutofit/>
          </a:bodyPr>
          <a:lstStyle/>
          <a:p>
            <a:pPr eaLnBrk="1" hangingPunct="1">
              <a:lnSpc>
                <a:spcPct val="80000"/>
              </a:lnSpc>
            </a:pPr>
            <a:r>
              <a:rPr lang="en-GB" altLang="de-DE" sz="2000" b="1" dirty="0" smtClean="0">
                <a:latin typeface="Trebuchet MS" pitchFamily="34" charset="0"/>
                <a:ea typeface="ＭＳ Ｐゴシック" pitchFamily="34" charset="-128"/>
              </a:rPr>
              <a:t>Learn more </a:t>
            </a:r>
            <a:r>
              <a:rPr lang="en-GB" altLang="de-DE" sz="2000" b="1" dirty="0" smtClean="0">
                <a:solidFill>
                  <a:schemeClr val="tx1"/>
                </a:solidFill>
                <a:latin typeface="Trebuchet MS" pitchFamily="34" charset="0"/>
                <a:ea typeface="ＭＳ Ｐゴシック" pitchFamily="34" charset="-128"/>
                <a:hlinkClick r:id="rId3"/>
              </a:rPr>
              <a:t>http://fosteropenscience.eu</a:t>
            </a:r>
            <a:r>
              <a:rPr lang="en-GB" altLang="de-DE" sz="2000" dirty="0" smtClean="0">
                <a:latin typeface="Trebuchet MS" pitchFamily="34" charset="0"/>
                <a:ea typeface="ＭＳ Ｐゴシック" pitchFamily="34" charset="-128"/>
              </a:rPr>
              <a:t> </a:t>
            </a:r>
          </a:p>
          <a:p>
            <a:pPr eaLnBrk="1" hangingPunct="1">
              <a:lnSpc>
                <a:spcPct val="80000"/>
              </a:lnSpc>
            </a:pPr>
            <a:r>
              <a:rPr lang="en-GB" altLang="de-DE" sz="2000" b="1" dirty="0" smtClean="0">
                <a:latin typeface="Trebuchet MS" pitchFamily="34" charset="0"/>
                <a:ea typeface="ＭＳ Ｐゴシック" pitchFamily="34" charset="-128"/>
              </a:rPr>
              <a:t>Locate resources</a:t>
            </a:r>
            <a:r>
              <a:rPr lang="en-GB" altLang="de-DE" sz="2000" dirty="0" smtClean="0">
                <a:latin typeface="Trebuchet MS" pitchFamily="34" charset="0"/>
                <a:ea typeface="ＭＳ Ｐゴシック" pitchFamily="34" charset="-128"/>
              </a:rPr>
              <a:t> of use to you and your staff</a:t>
            </a:r>
          </a:p>
          <a:p>
            <a:pPr eaLnBrk="1" hangingPunct="1">
              <a:lnSpc>
                <a:spcPct val="80000"/>
              </a:lnSpc>
            </a:pPr>
            <a:r>
              <a:rPr lang="en-GB" altLang="de-DE" sz="2000" dirty="0" smtClean="0">
                <a:latin typeface="Trebuchet MS" pitchFamily="34" charset="0"/>
                <a:ea typeface="ＭＳ Ｐゴシック" pitchFamily="34" charset="-128"/>
              </a:rPr>
              <a:t>Notify FOSTER of any </a:t>
            </a:r>
            <a:r>
              <a:rPr lang="en-GB" altLang="de-DE" sz="2000" b="1" dirty="0" smtClean="0">
                <a:latin typeface="Trebuchet MS" pitchFamily="34" charset="0"/>
                <a:ea typeface="ＭＳ Ｐゴシック" pitchFamily="34" charset="-128"/>
              </a:rPr>
              <a:t>additional training materials</a:t>
            </a:r>
            <a:r>
              <a:rPr lang="en-GB" altLang="de-DE" sz="2000" dirty="0" smtClean="0">
                <a:latin typeface="Trebuchet MS" pitchFamily="34" charset="0"/>
                <a:ea typeface="ＭＳ Ｐゴシック" pitchFamily="34" charset="-128"/>
              </a:rPr>
              <a:t> (web form)</a:t>
            </a:r>
          </a:p>
          <a:p>
            <a:pPr eaLnBrk="1" hangingPunct="1">
              <a:lnSpc>
                <a:spcPct val="80000"/>
              </a:lnSpc>
            </a:pPr>
            <a:r>
              <a:rPr lang="en-GB" altLang="de-DE" sz="2000" b="1" dirty="0" smtClean="0">
                <a:latin typeface="Trebuchet MS" pitchFamily="34" charset="0"/>
                <a:ea typeface="ＭＳ Ｐゴシック" pitchFamily="34" charset="-128"/>
              </a:rPr>
              <a:t>Register with FOSTER</a:t>
            </a:r>
            <a:r>
              <a:rPr lang="en-GB" altLang="de-DE" sz="2000" dirty="0" smtClean="0">
                <a:latin typeface="Trebuchet MS" pitchFamily="34" charset="0"/>
                <a:ea typeface="ＭＳ Ｐゴシック" pitchFamily="34" charset="-128"/>
              </a:rPr>
              <a:t> to upload content to the Portal and stay up-to-date with news and further outputs</a:t>
            </a:r>
          </a:p>
          <a:p>
            <a:pPr eaLnBrk="1" hangingPunct="1">
              <a:lnSpc>
                <a:spcPct val="80000"/>
              </a:lnSpc>
            </a:pPr>
            <a:r>
              <a:rPr lang="en-GB" altLang="de-DE" sz="2000" dirty="0" smtClean="0">
                <a:latin typeface="Trebuchet MS" pitchFamily="34" charset="0"/>
                <a:ea typeface="ＭＳ Ｐゴシック" pitchFamily="34" charset="-128"/>
              </a:rPr>
              <a:t>Search the </a:t>
            </a:r>
            <a:r>
              <a:rPr lang="en-GB" altLang="de-DE" sz="2000" b="1" dirty="0" smtClean="0">
                <a:latin typeface="Trebuchet MS" pitchFamily="34" charset="0"/>
                <a:ea typeface="ＭＳ Ｐゴシック" pitchFamily="34" charset="-128"/>
              </a:rPr>
              <a:t>events calendar</a:t>
            </a:r>
            <a:r>
              <a:rPr lang="en-GB" altLang="de-DE" sz="2000" dirty="0" smtClean="0">
                <a:latin typeface="Trebuchet MS" pitchFamily="34" charset="0"/>
                <a:ea typeface="ＭＳ Ｐゴシック" pitchFamily="34" charset="-128"/>
              </a:rPr>
              <a:t> (</a:t>
            </a:r>
            <a:r>
              <a:rPr lang="en-GB" altLang="de-DE" sz="2000" i="1" dirty="0" smtClean="0">
                <a:latin typeface="Trebuchet MS" pitchFamily="34" charset="0"/>
                <a:ea typeface="ＭＳ Ｐゴシック" pitchFamily="34" charset="-128"/>
              </a:rPr>
              <a:t>right</a:t>
            </a:r>
            <a:r>
              <a:rPr lang="en-GB" altLang="de-DE" sz="2000" dirty="0" smtClean="0">
                <a:latin typeface="Trebuchet MS" pitchFamily="34" charset="0"/>
                <a:ea typeface="ＭＳ Ｐゴシック" pitchFamily="34" charset="-128"/>
              </a:rPr>
              <a:t>)</a:t>
            </a:r>
            <a:r>
              <a:rPr lang="en-GB" altLang="de-DE" sz="2000" i="1" dirty="0" smtClean="0">
                <a:latin typeface="Trebuchet MS" pitchFamily="34" charset="0"/>
                <a:ea typeface="ＭＳ Ｐゴシック" pitchFamily="34" charset="-128"/>
              </a:rPr>
              <a:t> </a:t>
            </a:r>
            <a:r>
              <a:rPr lang="en-GB" altLang="de-DE" sz="2000" dirty="0" smtClean="0">
                <a:latin typeface="Trebuchet MS" pitchFamily="34" charset="0"/>
                <a:ea typeface="ＭＳ Ｐゴシック" pitchFamily="34" charset="-128"/>
              </a:rPr>
              <a:t>for face-to-face trainings, talks or workshops.</a:t>
            </a:r>
          </a:p>
          <a:p>
            <a:pPr eaLnBrk="1" hangingPunct="1">
              <a:lnSpc>
                <a:spcPct val="80000"/>
              </a:lnSpc>
            </a:pPr>
            <a:r>
              <a:rPr lang="en-GB" altLang="de-DE" sz="2000" dirty="0" smtClean="0">
                <a:latin typeface="Trebuchet MS" pitchFamily="34" charset="0"/>
                <a:ea typeface="ＭＳ Ｐゴシック" pitchFamily="34" charset="-128"/>
              </a:rPr>
              <a:t>Consult FOSTER </a:t>
            </a:r>
            <a:r>
              <a:rPr lang="en-GB" altLang="de-DE" sz="2000" b="1" dirty="0" smtClean="0">
                <a:latin typeface="Trebuchet MS" pitchFamily="34" charset="0"/>
                <a:ea typeface="ＭＳ Ｐゴシック" pitchFamily="34" charset="-128"/>
              </a:rPr>
              <a:t>speakers list</a:t>
            </a:r>
            <a:r>
              <a:rPr lang="en-GB" altLang="de-DE" sz="2000" dirty="0" smtClean="0">
                <a:latin typeface="Trebuchet MS" pitchFamily="34" charset="0"/>
                <a:ea typeface="ＭＳ Ｐゴシック" pitchFamily="34" charset="-128"/>
              </a:rPr>
              <a:t> to invite to your own training events </a:t>
            </a:r>
          </a:p>
          <a:p>
            <a:pPr eaLnBrk="1" hangingPunct="1">
              <a:lnSpc>
                <a:spcPct val="80000"/>
              </a:lnSpc>
            </a:pPr>
            <a:r>
              <a:rPr lang="en-GB" altLang="de-DE" sz="2000" dirty="0" smtClean="0">
                <a:latin typeface="Trebuchet MS" pitchFamily="34" charset="0"/>
                <a:ea typeface="ＭＳ Ｐゴシック" pitchFamily="34" charset="-128"/>
              </a:rPr>
              <a:t>Give us </a:t>
            </a:r>
            <a:r>
              <a:rPr lang="en-GB" altLang="de-DE" sz="2000" b="1" dirty="0" smtClean="0">
                <a:latin typeface="Trebuchet MS" pitchFamily="34" charset="0"/>
                <a:ea typeface="ＭＳ Ｐゴシック" pitchFamily="34" charset="-128"/>
              </a:rPr>
              <a:t>feedback</a:t>
            </a:r>
            <a:r>
              <a:rPr lang="en-GB" altLang="de-DE" sz="2000" dirty="0" smtClean="0">
                <a:latin typeface="Trebuchet MS" pitchFamily="34" charset="0"/>
                <a:ea typeface="ＭＳ Ｐゴシック" pitchFamily="34" charset="-128"/>
              </a:rPr>
              <a:t>: quality and effectiveness of the training materials in the portal</a:t>
            </a:r>
          </a:p>
        </p:txBody>
      </p:sp>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373" y="768783"/>
            <a:ext cx="3290440" cy="504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218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ea typeface="+mj-ea"/>
              </a:rPr>
              <a:t>Thank you</a:t>
            </a:r>
            <a:endParaRPr lang="en-US" sz="3200" dirty="0">
              <a:ea typeface="+mj-ea"/>
            </a:endParaRPr>
          </a:p>
        </p:txBody>
      </p:sp>
      <p:sp>
        <p:nvSpPr>
          <p:cNvPr id="32770" name="Content Placeholder 2"/>
          <p:cNvSpPr>
            <a:spLocks noGrp="1"/>
          </p:cNvSpPr>
          <p:nvPr>
            <p:ph idx="1"/>
          </p:nvPr>
        </p:nvSpPr>
        <p:spPr>
          <a:xfrm>
            <a:off x="457200" y="1258888"/>
            <a:ext cx="4814888" cy="4940300"/>
          </a:xfrm>
        </p:spPr>
        <p:txBody>
          <a:bodyPr>
            <a:normAutofit/>
          </a:bodyPr>
          <a:lstStyle/>
          <a:p>
            <a:pPr eaLnBrk="1" hangingPunct="1">
              <a:lnSpc>
                <a:spcPct val="80000"/>
              </a:lnSpc>
            </a:pPr>
            <a:r>
              <a:rPr lang="en-GB" altLang="de-DE" sz="2200" dirty="0" smtClean="0">
                <a:latin typeface="Trebuchet MS" pitchFamily="34" charset="0"/>
                <a:ea typeface="ＭＳ Ｐゴシック" pitchFamily="34" charset="-128"/>
              </a:rPr>
              <a:t>Website:</a:t>
            </a:r>
            <a:br>
              <a:rPr lang="en-GB" altLang="de-DE" sz="2200" dirty="0" smtClean="0">
                <a:latin typeface="Trebuchet MS" pitchFamily="34" charset="0"/>
                <a:ea typeface="ＭＳ Ｐゴシック" pitchFamily="34" charset="-128"/>
              </a:rPr>
            </a:br>
            <a:endParaRPr lang="en-GB" altLang="de-DE" sz="2200" dirty="0" smtClean="0">
              <a:latin typeface="Trebuchet MS" pitchFamily="34" charset="0"/>
              <a:ea typeface="ＭＳ Ｐゴシック" pitchFamily="34" charset="-128"/>
            </a:endParaRPr>
          </a:p>
          <a:p>
            <a:pPr lvl="1" eaLnBrk="1" hangingPunct="1">
              <a:lnSpc>
                <a:spcPct val="80000"/>
              </a:lnSpc>
            </a:pPr>
            <a:r>
              <a:rPr lang="en-GB" altLang="de-DE" sz="1900" dirty="0" smtClean="0">
                <a:latin typeface="Trebuchet MS" pitchFamily="34" charset="0"/>
                <a:ea typeface="Trebuchet MS" pitchFamily="34" charset="0"/>
                <a:cs typeface="Trebuchet MS" pitchFamily="34" charset="0"/>
                <a:hlinkClick r:id="rId3"/>
              </a:rPr>
              <a:t>www.fosteropenscience.eu</a:t>
            </a:r>
            <a:r>
              <a:rPr lang="en-GB" altLang="de-DE" sz="1900" dirty="0" smtClean="0">
                <a:latin typeface="Trebuchet MS" pitchFamily="34" charset="0"/>
                <a:ea typeface="Trebuchet MS" pitchFamily="34" charset="0"/>
                <a:cs typeface="Trebuchet MS" pitchFamily="34" charset="0"/>
              </a:rPr>
              <a:t> </a:t>
            </a:r>
          </a:p>
          <a:p>
            <a:pPr eaLnBrk="1" hangingPunct="1">
              <a:lnSpc>
                <a:spcPct val="80000"/>
              </a:lnSpc>
            </a:pPr>
            <a:endParaRPr lang="en-GB" altLang="de-DE" sz="2200" dirty="0" smtClean="0">
              <a:latin typeface="Trebuchet MS" pitchFamily="34" charset="0"/>
              <a:ea typeface="ＭＳ Ｐゴシック" pitchFamily="34" charset="-128"/>
            </a:endParaRPr>
          </a:p>
          <a:p>
            <a:pPr eaLnBrk="1" hangingPunct="1">
              <a:lnSpc>
                <a:spcPct val="80000"/>
              </a:lnSpc>
            </a:pPr>
            <a:r>
              <a:rPr lang="en-GB" altLang="de-DE" sz="2200" dirty="0" smtClean="0">
                <a:latin typeface="Trebuchet MS" pitchFamily="34" charset="0"/>
                <a:ea typeface="ＭＳ Ｐゴシック" pitchFamily="34" charset="-128"/>
              </a:rPr>
              <a:t>Contact details:</a:t>
            </a:r>
          </a:p>
          <a:p>
            <a:pPr lvl="1">
              <a:lnSpc>
                <a:spcPct val="80000"/>
              </a:lnSpc>
            </a:pPr>
            <a:r>
              <a:rPr lang="en-GB" altLang="de-DE" sz="1800" dirty="0" smtClean="0">
                <a:latin typeface="Trebuchet MS" pitchFamily="34" charset="0"/>
                <a:ea typeface="ＭＳ Ｐゴシック" pitchFamily="34" charset="-128"/>
              </a:rPr>
              <a:t>Astrid Orth</a:t>
            </a:r>
          </a:p>
          <a:p>
            <a:pPr lvl="1" eaLnBrk="1" hangingPunct="1">
              <a:lnSpc>
                <a:spcPct val="80000"/>
              </a:lnSpc>
            </a:pPr>
            <a:r>
              <a:rPr lang="en-GB" altLang="de-DE" sz="1900" dirty="0" smtClean="0">
                <a:solidFill>
                  <a:schemeClr val="tx1"/>
                </a:solidFill>
                <a:latin typeface="Trebuchet MS" pitchFamily="34" charset="0"/>
                <a:ea typeface="Trebuchet MS" pitchFamily="34" charset="0"/>
                <a:cs typeface="Trebuchet MS" pitchFamily="34" charset="0"/>
                <a:hlinkClick r:id="rId4"/>
              </a:rPr>
              <a:t>orth@sub.uni-goettingen.de</a:t>
            </a:r>
            <a:endParaRPr lang="en-GB" altLang="de-DE" sz="1900" dirty="0" smtClean="0">
              <a:solidFill>
                <a:schemeClr val="tx1"/>
              </a:solidFill>
              <a:latin typeface="Trebuchet MS" pitchFamily="34" charset="0"/>
              <a:ea typeface="Trebuchet MS" pitchFamily="34" charset="0"/>
              <a:cs typeface="Trebuchet MS" pitchFamily="34" charset="0"/>
            </a:endParaRPr>
          </a:p>
          <a:p>
            <a:pPr lvl="1" eaLnBrk="1" hangingPunct="1">
              <a:lnSpc>
                <a:spcPct val="80000"/>
              </a:lnSpc>
            </a:pPr>
            <a:r>
              <a:rPr lang="en-GB" altLang="de-DE" sz="1900" dirty="0" smtClean="0">
                <a:latin typeface="Trebuchet MS" pitchFamily="34" charset="0"/>
                <a:ea typeface="Trebuchet MS" pitchFamily="34" charset="0"/>
                <a:cs typeface="Trebuchet MS" pitchFamily="34" charset="0"/>
              </a:rPr>
              <a:t>@</a:t>
            </a:r>
            <a:r>
              <a:rPr lang="en-GB" altLang="de-DE" sz="1900" dirty="0" err="1" smtClean="0">
                <a:latin typeface="Trebuchet MS" pitchFamily="34" charset="0"/>
                <a:ea typeface="Trebuchet MS" pitchFamily="34" charset="0"/>
                <a:cs typeface="Trebuchet MS" pitchFamily="34" charset="0"/>
              </a:rPr>
              <a:t>ajancke</a:t>
            </a:r>
            <a:endParaRPr lang="en-GB" altLang="de-DE" sz="1900" dirty="0" smtClean="0">
              <a:latin typeface="Trebuchet MS" pitchFamily="34" charset="0"/>
              <a:ea typeface="Trebuchet MS" pitchFamily="34" charset="0"/>
              <a:cs typeface="Trebuchet MS" pitchFamily="34" charset="0"/>
            </a:endParaRPr>
          </a:p>
          <a:p>
            <a:pPr lvl="1" eaLnBrk="1" hangingPunct="1">
              <a:lnSpc>
                <a:spcPct val="80000"/>
              </a:lnSpc>
            </a:pPr>
            <a:endParaRPr lang="en-GB" altLang="de-DE" sz="1900" dirty="0" smtClean="0">
              <a:latin typeface="Trebuchet MS" pitchFamily="34" charset="0"/>
              <a:ea typeface="Trebuchet MS" pitchFamily="34" charset="0"/>
              <a:cs typeface="Trebuchet MS" pitchFamily="34" charset="0"/>
            </a:endParaRPr>
          </a:p>
          <a:p>
            <a:pPr lvl="1" eaLnBrk="1" hangingPunct="1">
              <a:lnSpc>
                <a:spcPct val="80000"/>
              </a:lnSpc>
            </a:pPr>
            <a:r>
              <a:rPr lang="en-GB" altLang="de-DE" sz="1900" dirty="0" smtClean="0">
                <a:latin typeface="Trebuchet MS" pitchFamily="34" charset="0"/>
                <a:ea typeface="Trebuchet MS" pitchFamily="34" charset="0"/>
                <a:cs typeface="Trebuchet MS" pitchFamily="34" charset="0"/>
              </a:rPr>
              <a:t>Birgit Schmidt</a:t>
            </a:r>
          </a:p>
          <a:p>
            <a:pPr lvl="1">
              <a:lnSpc>
                <a:spcPct val="80000"/>
              </a:lnSpc>
            </a:pPr>
            <a:r>
              <a:rPr lang="en-GB" altLang="de-DE" sz="1900" dirty="0" smtClean="0">
                <a:latin typeface="Trebuchet MS" pitchFamily="34" charset="0"/>
                <a:ea typeface="Trebuchet MS" pitchFamily="34" charset="0"/>
                <a:cs typeface="Trebuchet MS" pitchFamily="34" charset="0"/>
                <a:hlinkClick r:id="rId5"/>
              </a:rPr>
              <a:t>bschmidt@sub.uni-goettingen.de</a:t>
            </a:r>
            <a:endParaRPr lang="en-GB" altLang="de-DE" sz="1900" dirty="0" smtClean="0">
              <a:latin typeface="Trebuchet MS" pitchFamily="34" charset="0"/>
              <a:ea typeface="Trebuchet MS" pitchFamily="34" charset="0"/>
              <a:cs typeface="Trebuchet MS" pitchFamily="34" charset="0"/>
            </a:endParaRPr>
          </a:p>
          <a:p>
            <a:pPr lvl="1">
              <a:lnSpc>
                <a:spcPct val="80000"/>
              </a:lnSpc>
            </a:pPr>
            <a:r>
              <a:rPr lang="en-GB" altLang="de-DE" sz="1900" dirty="0" smtClean="0">
                <a:latin typeface="Trebuchet MS" pitchFamily="34" charset="0"/>
                <a:ea typeface="Trebuchet MS" pitchFamily="34" charset="0"/>
                <a:cs typeface="Trebuchet MS" pitchFamily="34" charset="0"/>
              </a:rPr>
              <a:t>@bschmid1</a:t>
            </a:r>
          </a:p>
          <a:p>
            <a:pPr lvl="1" eaLnBrk="1" hangingPunct="1">
              <a:lnSpc>
                <a:spcPct val="80000"/>
              </a:lnSpc>
            </a:pPr>
            <a:endParaRPr lang="en-GB" altLang="de-DE" sz="1900" dirty="0">
              <a:latin typeface="Trebuchet MS" pitchFamily="34" charset="0"/>
              <a:ea typeface="Trebuchet MS" pitchFamily="34" charset="0"/>
              <a:cs typeface="Trebuchet MS" pitchFamily="34" charset="0"/>
            </a:endParaRPr>
          </a:p>
          <a:p>
            <a:pPr lvl="1">
              <a:lnSpc>
                <a:spcPct val="80000"/>
              </a:lnSpc>
            </a:pPr>
            <a:r>
              <a:rPr lang="de-DE" sz="1800" dirty="0"/>
              <a:t>Dan </a:t>
            </a:r>
            <a:r>
              <a:rPr lang="de-DE" sz="1800" dirty="0" smtClean="0"/>
              <a:t>North</a:t>
            </a:r>
          </a:p>
          <a:p>
            <a:pPr lvl="1">
              <a:lnSpc>
                <a:spcPct val="80000"/>
              </a:lnSpc>
            </a:pPr>
            <a:r>
              <a:rPr lang="en-GB" altLang="de-DE" sz="1900" dirty="0" smtClean="0">
                <a:latin typeface="Trebuchet MS" pitchFamily="34" charset="0"/>
                <a:ea typeface="Trebuchet MS" pitchFamily="34" charset="0"/>
                <a:cs typeface="Trebuchet MS" pitchFamily="34" charset="0"/>
                <a:hlinkClick r:id="rId6"/>
              </a:rPr>
              <a:t>dan.north@kb.nl</a:t>
            </a:r>
            <a:r>
              <a:rPr lang="en-GB" altLang="de-DE" sz="1900" dirty="0" smtClean="0">
                <a:latin typeface="Trebuchet MS" pitchFamily="34" charset="0"/>
                <a:ea typeface="Trebuchet MS" pitchFamily="34" charset="0"/>
                <a:cs typeface="Trebuchet MS" pitchFamily="34" charset="0"/>
              </a:rPr>
              <a:t>  </a:t>
            </a:r>
            <a:endParaRPr lang="en-GB" altLang="de-DE" sz="1900" dirty="0">
              <a:latin typeface="Trebuchet MS" pitchFamily="34" charset="0"/>
              <a:ea typeface="Trebuchet MS" pitchFamily="34" charset="0"/>
              <a:cs typeface="Trebuchet MS" pitchFamily="34" charset="0"/>
            </a:endParaRPr>
          </a:p>
          <a:p>
            <a:pPr lvl="1">
              <a:lnSpc>
                <a:spcPct val="80000"/>
              </a:lnSpc>
            </a:pPr>
            <a:r>
              <a:rPr lang="en-GB" altLang="de-DE" sz="1900" dirty="0" smtClean="0">
                <a:latin typeface="Trebuchet MS" pitchFamily="34" charset="0"/>
                <a:ea typeface="Trebuchet MS" pitchFamily="34" charset="0"/>
                <a:cs typeface="Trebuchet MS" pitchFamily="34" charset="0"/>
              </a:rPr>
              <a:t>@</a:t>
            </a:r>
            <a:r>
              <a:rPr lang="en-GB" altLang="de-DE" sz="1900" dirty="0" err="1" smtClean="0">
                <a:latin typeface="Trebuchet MS" pitchFamily="34" charset="0"/>
                <a:ea typeface="Trebuchet MS" pitchFamily="34" charset="0"/>
                <a:cs typeface="Trebuchet MS" pitchFamily="34" charset="0"/>
              </a:rPr>
              <a:t>drnorth</a:t>
            </a:r>
            <a:endParaRPr lang="en-GB" altLang="de-DE" sz="1900" dirty="0">
              <a:latin typeface="Trebuchet MS" pitchFamily="34" charset="0"/>
              <a:ea typeface="Trebuchet MS" pitchFamily="34" charset="0"/>
              <a:cs typeface="Trebuchet MS" pitchFamily="34" charset="0"/>
            </a:endParaRPr>
          </a:p>
        </p:txBody>
      </p:sp>
      <p:pic>
        <p:nvPicPr>
          <p:cNvPr id="3277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813" y="6253163"/>
            <a:ext cx="15541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FOSTER training homepag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72088" y="1524000"/>
            <a:ext cx="3730625" cy="2782888"/>
          </a:xfrm>
          <a:prstGeom prst="rect">
            <a:avLst/>
          </a:prstGeom>
          <a:noFill/>
          <a:ln w="9525">
            <a:solidFill>
              <a:srgbClr val="ABD5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03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LIBER2015 Session 10: Support &amp; Training</a:t>
            </a:r>
            <a:endParaRPr lang="de-DE" dirty="0"/>
          </a:p>
        </p:txBody>
      </p:sp>
      <p:sp>
        <p:nvSpPr>
          <p:cNvPr id="3" name="Inhaltsplatzhalter 2"/>
          <p:cNvSpPr>
            <a:spLocks noGrp="1"/>
          </p:cNvSpPr>
          <p:nvPr>
            <p:ph idx="1"/>
          </p:nvPr>
        </p:nvSpPr>
        <p:spPr/>
        <p:txBody>
          <a:bodyPr/>
          <a:lstStyle/>
          <a:p>
            <a:pPr marL="0" indent="0">
              <a:buNone/>
            </a:pPr>
            <a:endParaRPr lang="de-DE" dirty="0" smtClean="0"/>
          </a:p>
          <a:p>
            <a:pPr marL="0" indent="0">
              <a:buNone/>
            </a:pPr>
            <a:r>
              <a:rPr lang="de-DE" dirty="0" smtClean="0"/>
              <a:t>Libraries (</a:t>
            </a:r>
            <a:r>
              <a:rPr lang="de-DE" dirty="0" err="1" smtClean="0"/>
              <a:t>among</a:t>
            </a:r>
            <a:r>
              <a:rPr lang="de-DE" dirty="0" smtClean="0"/>
              <a:t> </a:t>
            </a:r>
            <a:r>
              <a:rPr lang="de-DE" dirty="0" err="1" smtClean="0"/>
              <a:t>others</a:t>
            </a:r>
            <a:r>
              <a:rPr lang="de-DE" dirty="0" smtClean="0"/>
              <a:t>) </a:t>
            </a:r>
            <a:r>
              <a:rPr lang="de-DE" dirty="0" err="1" smtClean="0"/>
              <a:t>are</a:t>
            </a:r>
            <a:r>
              <a:rPr lang="de-DE" dirty="0" smtClean="0"/>
              <a:t> </a:t>
            </a:r>
            <a:r>
              <a:rPr lang="de-DE" dirty="0" err="1" smtClean="0"/>
              <a:t>involved</a:t>
            </a:r>
            <a:r>
              <a:rPr lang="de-DE" dirty="0" smtClean="0"/>
              <a:t> in </a:t>
            </a:r>
            <a:r>
              <a:rPr lang="de-DE" dirty="0" err="1" smtClean="0"/>
              <a:t>training</a:t>
            </a:r>
            <a:r>
              <a:rPr lang="de-DE" dirty="0" smtClean="0"/>
              <a:t> </a:t>
            </a:r>
            <a:r>
              <a:rPr lang="de-DE" dirty="0" err="1" smtClean="0"/>
              <a:t>researchers</a:t>
            </a:r>
            <a:r>
              <a:rPr lang="de-DE" dirty="0" smtClean="0"/>
              <a:t> on Open Science</a:t>
            </a:r>
            <a:endParaRPr lang="de-DE" dirty="0"/>
          </a:p>
          <a:p>
            <a:pPr marL="0" indent="0">
              <a:buNone/>
            </a:pPr>
            <a:endParaRPr lang="de-DE" dirty="0" smtClean="0"/>
          </a:p>
          <a:p>
            <a:pPr marL="0" indent="0">
              <a:buNone/>
            </a:pPr>
            <a:r>
              <a:rPr lang="de-DE" dirty="0" smtClean="0"/>
              <a:t>         </a:t>
            </a:r>
            <a:r>
              <a:rPr lang="de-DE" dirty="0" err="1" smtClean="0"/>
              <a:t>Good</a:t>
            </a:r>
            <a:r>
              <a:rPr lang="de-DE" dirty="0" smtClean="0"/>
              <a:t> </a:t>
            </a:r>
            <a:r>
              <a:rPr lang="de-DE" dirty="0" err="1"/>
              <a:t>morning</a:t>
            </a:r>
            <a:r>
              <a:rPr lang="de-DE" dirty="0"/>
              <a:t> </a:t>
            </a:r>
            <a:r>
              <a:rPr lang="de-DE" dirty="0" err="1" smtClean="0"/>
              <a:t>question</a:t>
            </a:r>
            <a:r>
              <a:rPr lang="de-DE" dirty="0" smtClean="0"/>
              <a:t>:</a:t>
            </a:r>
          </a:p>
          <a:p>
            <a:pPr lvl="1"/>
            <a:endParaRPr lang="de-DE" dirty="0"/>
          </a:p>
          <a:p>
            <a:pPr lvl="1"/>
            <a:r>
              <a:rPr lang="de-DE" dirty="0" smtClean="0"/>
              <a:t>Who </a:t>
            </a:r>
            <a:r>
              <a:rPr lang="de-DE" dirty="0" err="1" smtClean="0"/>
              <a:t>is</a:t>
            </a:r>
            <a:r>
              <a:rPr lang="de-DE" dirty="0" smtClean="0"/>
              <a:t> </a:t>
            </a:r>
            <a:r>
              <a:rPr lang="de-DE" dirty="0" err="1" smtClean="0"/>
              <a:t>involved</a:t>
            </a:r>
            <a:r>
              <a:rPr lang="de-DE" dirty="0" smtClean="0"/>
              <a:t> in </a:t>
            </a:r>
            <a:r>
              <a:rPr lang="de-DE" dirty="0" err="1" smtClean="0"/>
              <a:t>training</a:t>
            </a:r>
            <a:r>
              <a:rPr lang="de-DE" dirty="0" smtClean="0"/>
              <a:t> - </a:t>
            </a:r>
            <a:r>
              <a:rPr lang="de-DE" dirty="0" err="1" smtClean="0"/>
              <a:t>giving</a:t>
            </a:r>
            <a:r>
              <a:rPr lang="de-DE" dirty="0" smtClean="0"/>
              <a:t> </a:t>
            </a:r>
            <a:r>
              <a:rPr lang="de-DE" dirty="0" err="1" smtClean="0"/>
              <a:t>classes</a:t>
            </a:r>
            <a:r>
              <a:rPr lang="de-DE" dirty="0"/>
              <a:t> </a:t>
            </a:r>
            <a:r>
              <a:rPr lang="de-DE" dirty="0" err="1" smtClean="0"/>
              <a:t>as</a:t>
            </a:r>
            <a:r>
              <a:rPr lang="de-DE" dirty="0" smtClean="0"/>
              <a:t> </a:t>
            </a:r>
            <a:r>
              <a:rPr lang="de-DE" dirty="0" err="1" smtClean="0"/>
              <a:t>part</a:t>
            </a:r>
            <a:r>
              <a:rPr lang="de-DE" dirty="0" smtClean="0"/>
              <a:t> </a:t>
            </a:r>
            <a:r>
              <a:rPr lang="de-DE" dirty="0" err="1" smtClean="0"/>
              <a:t>of</a:t>
            </a:r>
            <a:r>
              <a:rPr lang="de-DE" dirty="0" smtClean="0"/>
              <a:t> </a:t>
            </a:r>
            <a:br>
              <a:rPr lang="de-DE" dirty="0" smtClean="0"/>
            </a:br>
            <a:r>
              <a:rPr lang="de-DE" dirty="0" err="1" smtClean="0"/>
              <a:t>curriculum</a:t>
            </a:r>
            <a:r>
              <a:rPr lang="de-DE" dirty="0" smtClean="0"/>
              <a:t> </a:t>
            </a:r>
            <a:r>
              <a:rPr lang="de-DE" dirty="0" err="1" smtClean="0"/>
              <a:t>or</a:t>
            </a:r>
            <a:r>
              <a:rPr lang="de-DE" dirty="0" smtClean="0"/>
              <a:t> </a:t>
            </a:r>
            <a:r>
              <a:rPr lang="de-DE" dirty="0" err="1" smtClean="0"/>
              <a:t>courses</a:t>
            </a:r>
            <a:r>
              <a:rPr lang="de-DE" dirty="0" smtClean="0"/>
              <a:t> </a:t>
            </a:r>
            <a:r>
              <a:rPr lang="de-DE" dirty="0" err="1" smtClean="0"/>
              <a:t>as</a:t>
            </a:r>
            <a:r>
              <a:rPr lang="de-DE" dirty="0" smtClean="0"/>
              <a:t> </a:t>
            </a:r>
            <a:r>
              <a:rPr lang="de-DE" dirty="0" err="1" smtClean="0"/>
              <a:t>part</a:t>
            </a:r>
            <a:r>
              <a:rPr lang="de-DE" dirty="0" smtClean="0"/>
              <a:t> </a:t>
            </a:r>
            <a:r>
              <a:rPr lang="de-DE" dirty="0" err="1" smtClean="0"/>
              <a:t>of</a:t>
            </a:r>
            <a:r>
              <a:rPr lang="de-DE" dirty="0" smtClean="0"/>
              <a:t> </a:t>
            </a:r>
            <a:r>
              <a:rPr lang="de-DE" dirty="0" err="1" smtClean="0"/>
              <a:t>library</a:t>
            </a:r>
            <a:r>
              <a:rPr lang="de-DE" dirty="0" smtClean="0"/>
              <a:t> </a:t>
            </a:r>
            <a:r>
              <a:rPr lang="de-DE" dirty="0" err="1" smtClean="0"/>
              <a:t>service</a:t>
            </a:r>
            <a:r>
              <a:rPr lang="de-DE" dirty="0" smtClean="0"/>
              <a:t>?</a:t>
            </a:r>
          </a:p>
          <a:p>
            <a:pPr lvl="1"/>
            <a:endParaRPr lang="de-DE" dirty="0" smtClean="0"/>
          </a:p>
          <a:p>
            <a:pPr lvl="1"/>
            <a:r>
              <a:rPr lang="de-DE" dirty="0" smtClean="0"/>
              <a:t>Who </a:t>
            </a:r>
            <a:r>
              <a:rPr lang="de-DE" dirty="0" err="1" smtClean="0"/>
              <a:t>is</a:t>
            </a:r>
            <a:r>
              <a:rPr lang="de-DE" dirty="0" smtClean="0"/>
              <a:t> </a:t>
            </a:r>
            <a:r>
              <a:rPr lang="de-DE" dirty="0" err="1" smtClean="0"/>
              <a:t>planning</a:t>
            </a:r>
            <a:r>
              <a:rPr lang="de-DE" dirty="0" smtClean="0"/>
              <a:t> </a:t>
            </a:r>
            <a:r>
              <a:rPr lang="de-DE" dirty="0" err="1" smtClean="0"/>
              <a:t>any</a:t>
            </a:r>
            <a:r>
              <a:rPr lang="de-DE" dirty="0" smtClean="0"/>
              <a:t> </a:t>
            </a:r>
            <a:r>
              <a:rPr lang="de-DE" dirty="0" err="1" smtClean="0"/>
              <a:t>kind</a:t>
            </a:r>
            <a:r>
              <a:rPr lang="de-DE" dirty="0" smtClean="0"/>
              <a:t> </a:t>
            </a:r>
            <a:r>
              <a:rPr lang="de-DE" dirty="0" err="1" smtClean="0"/>
              <a:t>of</a:t>
            </a:r>
            <a:r>
              <a:rPr lang="de-DE" dirty="0" smtClean="0"/>
              <a:t> such </a:t>
            </a:r>
            <a:r>
              <a:rPr lang="de-DE" dirty="0" err="1" smtClean="0"/>
              <a:t>offering</a:t>
            </a:r>
            <a:r>
              <a:rPr lang="de-DE" dirty="0" smtClean="0"/>
              <a:t>?</a:t>
            </a:r>
          </a:p>
          <a:p>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960" y="2357437"/>
            <a:ext cx="1629178" cy="145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1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About</a:t>
            </a:r>
            <a:r>
              <a:rPr lang="de-DE" dirty="0" smtClean="0"/>
              <a:t> </a:t>
            </a:r>
            <a:endParaRPr lang="de-DE" dirty="0"/>
          </a:p>
        </p:txBody>
      </p:sp>
      <p:sp>
        <p:nvSpPr>
          <p:cNvPr id="3" name="Inhaltsplatzhalter 2"/>
          <p:cNvSpPr>
            <a:spLocks noGrp="1"/>
          </p:cNvSpPr>
          <p:nvPr>
            <p:ph idx="1"/>
          </p:nvPr>
        </p:nvSpPr>
        <p:spPr/>
        <p:txBody>
          <a:bodyPr>
            <a:normAutofit/>
          </a:bodyPr>
          <a:lstStyle/>
          <a:p>
            <a:r>
              <a:rPr lang="en-US" b="1" dirty="0">
                <a:latin typeface="Trebuchet MS" pitchFamily="34" charset="0"/>
                <a:ea typeface="ＭＳ Ｐゴシック" pitchFamily="34" charset="-128"/>
              </a:rPr>
              <a:t>F</a:t>
            </a:r>
            <a:r>
              <a:rPr lang="en-US" dirty="0">
                <a:latin typeface="Trebuchet MS" pitchFamily="34" charset="0"/>
                <a:ea typeface="ＭＳ Ｐゴシック" pitchFamily="34" charset="-128"/>
              </a:rPr>
              <a:t>acilitate </a:t>
            </a:r>
            <a:r>
              <a:rPr lang="en-US" b="1" dirty="0">
                <a:latin typeface="Trebuchet MS" pitchFamily="34" charset="0"/>
                <a:ea typeface="ＭＳ Ｐゴシック" pitchFamily="34" charset="-128"/>
              </a:rPr>
              <a:t>O</a:t>
            </a:r>
            <a:r>
              <a:rPr lang="en-US" dirty="0">
                <a:latin typeface="Trebuchet MS" pitchFamily="34" charset="0"/>
                <a:ea typeface="ＭＳ Ｐゴシック" pitchFamily="34" charset="-128"/>
              </a:rPr>
              <a:t>pen </a:t>
            </a:r>
            <a:r>
              <a:rPr lang="en-US" b="1" dirty="0">
                <a:latin typeface="Trebuchet MS" pitchFamily="34" charset="0"/>
                <a:ea typeface="ＭＳ Ｐゴシック" pitchFamily="34" charset="-128"/>
              </a:rPr>
              <a:t>S</a:t>
            </a:r>
            <a:r>
              <a:rPr lang="en-US" dirty="0">
                <a:latin typeface="Trebuchet MS" pitchFamily="34" charset="0"/>
                <a:ea typeface="ＭＳ Ｐゴシック" pitchFamily="34" charset="-128"/>
              </a:rPr>
              <a:t>cience </a:t>
            </a:r>
            <a:r>
              <a:rPr lang="en-US" b="1" dirty="0">
                <a:latin typeface="Trebuchet MS" pitchFamily="34" charset="0"/>
                <a:ea typeface="ＭＳ Ｐゴシック" pitchFamily="34" charset="-128"/>
              </a:rPr>
              <a:t>T</a:t>
            </a:r>
            <a:r>
              <a:rPr lang="en-US" dirty="0">
                <a:latin typeface="Trebuchet MS" pitchFamily="34" charset="0"/>
                <a:ea typeface="ＭＳ Ｐゴシック" pitchFamily="34" charset="-128"/>
              </a:rPr>
              <a:t>raining for </a:t>
            </a:r>
            <a:r>
              <a:rPr lang="en-US" b="1" dirty="0">
                <a:latin typeface="Trebuchet MS" pitchFamily="34" charset="0"/>
                <a:ea typeface="ＭＳ Ｐゴシック" pitchFamily="34" charset="-128"/>
              </a:rPr>
              <a:t>E</a:t>
            </a:r>
            <a:r>
              <a:rPr lang="en-US" dirty="0">
                <a:latin typeface="Trebuchet MS" pitchFamily="34" charset="0"/>
                <a:ea typeface="ＭＳ Ｐゴシック" pitchFamily="34" charset="-128"/>
              </a:rPr>
              <a:t>uropean </a:t>
            </a:r>
            <a:r>
              <a:rPr lang="en-US" b="1" dirty="0" smtClean="0">
                <a:latin typeface="Trebuchet MS" pitchFamily="34" charset="0"/>
                <a:ea typeface="ＭＳ Ｐゴシック" pitchFamily="34" charset="-128"/>
              </a:rPr>
              <a:t>R</a:t>
            </a:r>
            <a:r>
              <a:rPr lang="en-US" dirty="0" smtClean="0">
                <a:latin typeface="Trebuchet MS" pitchFamily="34" charset="0"/>
                <a:ea typeface="ＭＳ Ｐゴシック" pitchFamily="34" charset="-128"/>
              </a:rPr>
              <a:t>esearch</a:t>
            </a:r>
            <a:endParaRPr lang="en-US" dirty="0" smtClean="0"/>
          </a:p>
          <a:p>
            <a:r>
              <a:rPr lang="en-US" dirty="0" smtClean="0"/>
              <a:t>Two-year </a:t>
            </a:r>
            <a:r>
              <a:rPr lang="en-US" dirty="0"/>
              <a:t>EU-funded </a:t>
            </a:r>
            <a:r>
              <a:rPr lang="en-US" dirty="0" smtClean="0"/>
              <a:t>FP7 project (Feb 2014 – Jan 2016)</a:t>
            </a:r>
          </a:p>
          <a:p>
            <a:r>
              <a:rPr lang="en-US" dirty="0" smtClean="0"/>
              <a:t>13 </a:t>
            </a:r>
            <a:r>
              <a:rPr lang="en-US" dirty="0"/>
              <a:t>consortium </a:t>
            </a:r>
            <a:r>
              <a:rPr lang="en-US" dirty="0" smtClean="0"/>
              <a:t>partners</a:t>
            </a:r>
            <a:r>
              <a:rPr lang="en-US" b="1" dirty="0"/>
              <a:t> </a:t>
            </a:r>
            <a:r>
              <a:rPr lang="en-US" dirty="0" smtClean="0"/>
              <a:t>(Project lead University Minho)</a:t>
            </a:r>
          </a:p>
          <a:p>
            <a:r>
              <a:rPr lang="en-US" dirty="0" smtClean="0"/>
              <a:t>Collaboration and support by 27 </a:t>
            </a:r>
            <a:r>
              <a:rPr lang="en-US" dirty="0"/>
              <a:t>other </a:t>
            </a:r>
            <a:r>
              <a:rPr lang="en-US" dirty="0" smtClean="0"/>
              <a:t>organizations (</a:t>
            </a:r>
            <a:r>
              <a:rPr lang="en-US" dirty="0"/>
              <a:t>Institutions, Graduate Schools, Associations from students and young researchers, etc</a:t>
            </a:r>
            <a:r>
              <a:rPr lang="en-US" dirty="0" smtClean="0"/>
              <a:t>.) </a:t>
            </a:r>
            <a:r>
              <a:rPr lang="en-US" dirty="0"/>
              <a:t>from 13 </a:t>
            </a:r>
            <a:r>
              <a:rPr lang="en-US" dirty="0" smtClean="0"/>
              <a:t>countries</a:t>
            </a:r>
          </a:p>
          <a:p>
            <a:endParaRPr lang="de-DE" dirty="0" smtClean="0"/>
          </a:p>
          <a:p>
            <a:pPr marL="0" lvl="0" indent="0" algn="ctr">
              <a:buNone/>
            </a:pPr>
            <a:r>
              <a:rPr lang="pt-PT" b="1" dirty="0" smtClean="0"/>
              <a:t>“Spread </a:t>
            </a:r>
            <a:r>
              <a:rPr lang="pt-PT" b="1" dirty="0"/>
              <a:t>the seeds of Open Access and Open </a:t>
            </a:r>
            <a:r>
              <a:rPr lang="pt-PT" b="1" dirty="0" smtClean="0"/>
              <a:t>Science”</a:t>
            </a:r>
            <a:endParaRPr lang="pt-PT" b="1" dirty="0"/>
          </a:p>
          <a:p>
            <a:endParaRPr lang="en-US" dirty="0"/>
          </a:p>
        </p:txBody>
      </p:sp>
      <p:sp>
        <p:nvSpPr>
          <p:cNvPr id="4" name="Textfeld 3"/>
          <p:cNvSpPr txBox="1"/>
          <p:nvPr/>
        </p:nvSpPr>
        <p:spPr>
          <a:xfrm>
            <a:off x="1175961" y="5534966"/>
            <a:ext cx="7510839" cy="461665"/>
          </a:xfrm>
          <a:prstGeom prst="rect">
            <a:avLst/>
          </a:prstGeom>
          <a:noFill/>
        </p:spPr>
        <p:txBody>
          <a:bodyPr wrap="none" rtlCol="0">
            <a:spAutoFit/>
          </a:bodyPr>
          <a:lstStyle/>
          <a:p>
            <a:r>
              <a:rPr lang="en-GB" sz="1200" dirty="0" smtClean="0"/>
              <a:t>This </a:t>
            </a:r>
            <a:r>
              <a:rPr lang="en-GB" sz="1200" dirty="0"/>
              <a:t>project has received funding from the European Union’s Seventh Framework Programme for research, </a:t>
            </a:r>
            <a:r>
              <a:rPr lang="en-GB" sz="1200" dirty="0" smtClean="0"/>
              <a:t/>
            </a:r>
            <a:br>
              <a:rPr lang="en-GB" sz="1200" dirty="0" smtClean="0"/>
            </a:br>
            <a:r>
              <a:rPr lang="en-GB" sz="1200" dirty="0" smtClean="0"/>
              <a:t>technological </a:t>
            </a:r>
            <a:r>
              <a:rPr lang="en-GB" sz="1200" dirty="0"/>
              <a:t>development and demonstration under grant agreement no 612425</a:t>
            </a:r>
            <a:endParaRPr lang="de-DE" sz="1200" dirty="0"/>
          </a:p>
        </p:txBody>
      </p:sp>
      <p:pic>
        <p:nvPicPr>
          <p:cNvPr id="5" name="Imagem 4" descr="http://www.fosteropenscience.eu/wp-content/uploads/2014/03/eu50.jpg"/>
          <p:cNvPicPr/>
          <p:nvPr/>
        </p:nvPicPr>
        <p:blipFill>
          <a:blip r:embed="rId2">
            <a:extLst>
              <a:ext uri="{28A0092B-C50C-407E-A947-70E740481C1C}">
                <a14:useLocalDpi xmlns:a14="http://schemas.microsoft.com/office/drawing/2010/main" val="0"/>
              </a:ext>
            </a:extLst>
          </a:blip>
          <a:srcRect/>
          <a:stretch>
            <a:fillRect/>
          </a:stretch>
        </p:blipFill>
        <p:spPr bwMode="auto">
          <a:xfrm>
            <a:off x="558800" y="5631179"/>
            <a:ext cx="405130" cy="275590"/>
          </a:xfrm>
          <a:prstGeom prst="rect">
            <a:avLst/>
          </a:prstGeom>
          <a:noFill/>
          <a:ln>
            <a:noFill/>
          </a:ln>
        </p:spPr>
      </p:pic>
      <p:grpSp>
        <p:nvGrpSpPr>
          <p:cNvPr id="8" name="Gruppieren 7"/>
          <p:cNvGrpSpPr/>
          <p:nvPr/>
        </p:nvGrpSpPr>
        <p:grpSpPr>
          <a:xfrm>
            <a:off x="1893888" y="220663"/>
            <a:ext cx="3660775" cy="1065212"/>
            <a:chOff x="1893888" y="220663"/>
            <a:chExt cx="3660775" cy="1065212"/>
          </a:xfrm>
        </p:grpSpPr>
        <p:pic>
          <p:nvPicPr>
            <p:cNvPr id="6" name="Picture 2" descr="F:\downloads\FOSTER_logo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88" y="220663"/>
              <a:ext cx="16891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p:nvSpPr>
          <p:spPr>
            <a:xfrm>
              <a:off x="1900238" y="1076325"/>
              <a:ext cx="3654425" cy="209550"/>
            </a:xfrm>
            <a:prstGeom prst="rect">
              <a:avLst/>
            </a:prstGeom>
          </p:spPr>
          <p:txBody>
            <a:bodyPr anchor="ctr">
              <a:normAutofit fontScale="62500" lnSpcReduction="20000"/>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pPr fontAlgn="auto">
                <a:spcAft>
                  <a:spcPts val="0"/>
                </a:spcAft>
                <a:defRPr/>
              </a:pPr>
              <a:r>
                <a:rPr lang="en-GB" altLang="en-US" sz="1400" dirty="0" smtClean="0"/>
                <a:t>Facilitate Open Science Training for European Research</a:t>
              </a:r>
            </a:p>
          </p:txBody>
        </p:sp>
      </p:grpSp>
    </p:spTree>
    <p:extLst>
      <p:ext uri="{BB962C8B-B14F-4D97-AF65-F5344CB8AC3E}">
        <p14:creationId xmlns:p14="http://schemas.microsoft.com/office/powerpoint/2010/main" val="1610698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406525"/>
            <a:ext cx="4845050" cy="4876800"/>
          </a:xfrm>
        </p:spPr>
        <p:txBody>
          <a:bodyPr/>
          <a:lstStyle/>
          <a:p>
            <a:pPr marL="0" indent="0" eaLnBrk="1" hangingPunct="1">
              <a:lnSpc>
                <a:spcPct val="60000"/>
              </a:lnSpc>
              <a:buFont typeface="Arial" pitchFamily="34" charset="0"/>
              <a:buNone/>
            </a:pPr>
            <a:r>
              <a:rPr lang="en-GB" altLang="de-DE" sz="1500" b="1" dirty="0" smtClean="0">
                <a:latin typeface="Trebuchet MS" pitchFamily="34" charset="0"/>
                <a:ea typeface="ＭＳ Ｐゴシック" pitchFamily="34" charset="-128"/>
              </a:rPr>
              <a:t>OBJECTIVES</a:t>
            </a:r>
          </a:p>
          <a:p>
            <a:pPr marL="0" indent="0" eaLnBrk="1" hangingPunct="1">
              <a:lnSpc>
                <a:spcPct val="60000"/>
              </a:lnSpc>
            </a:pPr>
            <a:endParaRPr lang="en-GB" altLang="de-DE" sz="100" b="1" dirty="0" smtClean="0">
              <a:latin typeface="Trebuchet MS" pitchFamily="34" charset="0"/>
              <a:ea typeface="ＭＳ Ｐゴシック" pitchFamily="34" charset="-128"/>
            </a:endParaRPr>
          </a:p>
          <a:p>
            <a:pPr marL="0" indent="0" eaLnBrk="1" hangingPunct="1">
              <a:lnSpc>
                <a:spcPct val="90000"/>
              </a:lnSpc>
              <a:spcBef>
                <a:spcPts val="800"/>
              </a:spcBef>
            </a:pPr>
            <a:r>
              <a:rPr lang="en-GB" altLang="de-DE" sz="1600" dirty="0" smtClean="0">
                <a:latin typeface="Trebuchet MS" pitchFamily="34" charset="0"/>
                <a:ea typeface="ＭＳ Ｐゴシック" pitchFamily="34" charset="-128"/>
              </a:rPr>
              <a:t>  To </a:t>
            </a:r>
            <a:r>
              <a:rPr lang="en-GB" altLang="de-DE" sz="1600" b="1" dirty="0" smtClean="0">
                <a:latin typeface="Trebuchet MS" pitchFamily="34" charset="0"/>
                <a:ea typeface="ＭＳ Ｐゴシック" pitchFamily="34" charset="-128"/>
              </a:rPr>
              <a:t>support different stakeholders</a:t>
            </a:r>
            <a:r>
              <a:rPr lang="en-GB" altLang="de-DE" sz="1600" dirty="0" smtClean="0">
                <a:latin typeface="Trebuchet MS" pitchFamily="34" charset="0"/>
                <a:ea typeface="ＭＳ Ｐゴシック" pitchFamily="34" charset="-128"/>
              </a:rPr>
              <a:t>, especially younger researchers, in adopting open access in the context of the European Research Area (ERA) and </a:t>
            </a:r>
            <a:r>
              <a:rPr lang="en-GB" altLang="de-DE" sz="1600" b="1" dirty="0" smtClean="0">
                <a:latin typeface="Trebuchet MS" pitchFamily="34" charset="0"/>
                <a:ea typeface="ＭＳ Ｐゴシック" pitchFamily="34" charset="-128"/>
              </a:rPr>
              <a:t>in complying with the open access policies and rules of participation set out for Horizon 2020</a:t>
            </a:r>
            <a:endParaRPr lang="en-GB" altLang="de-DE" sz="1600" dirty="0" smtClean="0">
              <a:latin typeface="Trebuchet MS" pitchFamily="34" charset="0"/>
              <a:ea typeface="ＭＳ Ｐゴシック" pitchFamily="34" charset="-128"/>
            </a:endParaRPr>
          </a:p>
          <a:p>
            <a:pPr marL="0" indent="0" eaLnBrk="1" hangingPunct="1">
              <a:lnSpc>
                <a:spcPct val="90000"/>
              </a:lnSpc>
              <a:spcBef>
                <a:spcPts val="800"/>
              </a:spcBef>
            </a:pPr>
            <a:r>
              <a:rPr lang="en-GB" altLang="de-DE" sz="1600" dirty="0" smtClean="0">
                <a:latin typeface="Trebuchet MS" pitchFamily="34" charset="0"/>
                <a:ea typeface="ＭＳ Ｐゴシック" pitchFamily="34" charset="-128"/>
              </a:rPr>
              <a:t>  To</a:t>
            </a:r>
            <a:r>
              <a:rPr lang="en-GB" altLang="de-DE" sz="1600" b="1" dirty="0" smtClean="0">
                <a:latin typeface="Trebuchet MS" pitchFamily="34" charset="0"/>
                <a:ea typeface="ＭＳ Ｐゴシック" pitchFamily="34" charset="-128"/>
              </a:rPr>
              <a:t> integrate open access principles and practice in the current research workflow</a:t>
            </a:r>
            <a:r>
              <a:rPr lang="en-GB" altLang="de-DE" sz="1600" dirty="0" smtClean="0">
                <a:latin typeface="Trebuchet MS" pitchFamily="34" charset="0"/>
                <a:ea typeface="ＭＳ Ｐゴシック" pitchFamily="34" charset="-128"/>
              </a:rPr>
              <a:t> by targeting the young researcher training environment</a:t>
            </a:r>
          </a:p>
          <a:p>
            <a:pPr marL="0" indent="0" eaLnBrk="1" hangingPunct="1">
              <a:lnSpc>
                <a:spcPct val="90000"/>
              </a:lnSpc>
              <a:spcBef>
                <a:spcPts val="800"/>
              </a:spcBef>
            </a:pPr>
            <a:r>
              <a:rPr lang="en-GB" altLang="de-DE" sz="1600" dirty="0" smtClean="0">
                <a:latin typeface="Trebuchet MS" pitchFamily="34" charset="0"/>
                <a:ea typeface="ＭＳ Ｐゴシック" pitchFamily="34" charset="-128"/>
              </a:rPr>
              <a:t>  To </a:t>
            </a:r>
            <a:r>
              <a:rPr lang="en-GB" altLang="de-DE" sz="1600" b="1" dirty="0" smtClean="0">
                <a:latin typeface="Trebuchet MS" pitchFamily="34" charset="0"/>
                <a:ea typeface="ＭＳ Ｐゴシック" pitchFamily="34" charset="-128"/>
              </a:rPr>
              <a:t>strengthen institutional training capacity</a:t>
            </a:r>
            <a:r>
              <a:rPr lang="en-GB" altLang="de-DE" sz="1600" dirty="0" smtClean="0">
                <a:latin typeface="Trebuchet MS" pitchFamily="34" charset="0"/>
                <a:ea typeface="ＭＳ Ｐゴシック" pitchFamily="34" charset="-128"/>
              </a:rPr>
              <a:t> to foster compliance with the open access policies of the ERA and Horizon 2020 (beyond the FOSTER project)</a:t>
            </a:r>
          </a:p>
          <a:p>
            <a:pPr marL="0" indent="0" eaLnBrk="1" hangingPunct="1">
              <a:lnSpc>
                <a:spcPct val="90000"/>
              </a:lnSpc>
              <a:spcBef>
                <a:spcPts val="800"/>
              </a:spcBef>
            </a:pPr>
            <a:r>
              <a:rPr lang="en-GB" altLang="de-DE" sz="1600" dirty="0" smtClean="0">
                <a:latin typeface="Trebuchet MS" pitchFamily="34" charset="0"/>
                <a:ea typeface="ＭＳ Ｐゴシック" pitchFamily="34" charset="-128"/>
              </a:rPr>
              <a:t>  To </a:t>
            </a:r>
            <a:r>
              <a:rPr lang="en-GB" altLang="de-DE" sz="1600" b="1" dirty="0" smtClean="0">
                <a:latin typeface="Trebuchet MS" pitchFamily="34" charset="0"/>
                <a:ea typeface="ＭＳ Ｐゴシック" pitchFamily="34" charset="-128"/>
              </a:rPr>
              <a:t>facilitate the adoption, reinforcement and implementation of open access policies</a:t>
            </a:r>
            <a:r>
              <a:rPr lang="en-GB" altLang="de-DE" sz="1600" dirty="0" smtClean="0">
                <a:latin typeface="Trebuchet MS" pitchFamily="34" charset="0"/>
                <a:ea typeface="ＭＳ Ｐゴシック" pitchFamily="34" charset="-128"/>
              </a:rPr>
              <a:t> from other European funders, in line with the EC</a:t>
            </a:r>
            <a:r>
              <a:rPr lang="en-GB" altLang="en-US" sz="1600" dirty="0" smtClean="0">
                <a:latin typeface="Trebuchet MS" pitchFamily="34" charset="0"/>
                <a:ea typeface="ＭＳ Ｐゴシック" pitchFamily="34" charset="-128"/>
              </a:rPr>
              <a:t>’</a:t>
            </a:r>
            <a:r>
              <a:rPr lang="en-GB" altLang="ja-JP" sz="1600" dirty="0" smtClean="0">
                <a:latin typeface="Trebuchet MS" pitchFamily="34" charset="0"/>
                <a:ea typeface="ＭＳ Ｐゴシック" pitchFamily="34" charset="-128"/>
              </a:rPr>
              <a:t>s recommendation, in partnership with PASTEUR4OA project</a:t>
            </a:r>
          </a:p>
        </p:txBody>
      </p:sp>
      <p:sp>
        <p:nvSpPr>
          <p:cNvPr id="8" name="Title 1"/>
          <p:cNvSpPr>
            <a:spLocks noGrp="1"/>
          </p:cNvSpPr>
          <p:nvPr>
            <p:ph type="title"/>
          </p:nvPr>
        </p:nvSpPr>
        <p:spPr/>
        <p:txBody>
          <a:bodyPr/>
          <a:lstStyle/>
          <a:p>
            <a:pPr>
              <a:defRPr/>
            </a:pPr>
            <a:r>
              <a:rPr lang="de-DE" dirty="0" err="1"/>
              <a:t>About</a:t>
            </a:r>
            <a:r>
              <a:rPr lang="de-DE" sz="3200" dirty="0"/>
              <a:t> </a:t>
            </a:r>
            <a:endParaRPr lang="en-GB" sz="3200" dirty="0">
              <a:ea typeface="+mj-ea"/>
            </a:endParaRPr>
          </a:p>
        </p:txBody>
      </p:sp>
      <p:pic>
        <p:nvPicPr>
          <p:cNvPr id="16389" name="Picture 8" descr="Taxonomy Screen Sho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1119188"/>
            <a:ext cx="3763963" cy="2195512"/>
          </a:xfrm>
          <a:prstGeom prst="rect">
            <a:avLst/>
          </a:prstGeom>
          <a:noFill/>
          <a:ln w="9525">
            <a:solidFill>
              <a:srgbClr val="ABD5FF"/>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uppieren 6"/>
          <p:cNvGrpSpPr/>
          <p:nvPr/>
        </p:nvGrpSpPr>
        <p:grpSpPr>
          <a:xfrm>
            <a:off x="1893888" y="220663"/>
            <a:ext cx="3660775" cy="1065212"/>
            <a:chOff x="1893888" y="220663"/>
            <a:chExt cx="3660775" cy="1065212"/>
          </a:xfrm>
        </p:grpSpPr>
        <p:pic>
          <p:nvPicPr>
            <p:cNvPr id="9" name="Picture 2" descr="F:\downloads\FOSTER_logo_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220663"/>
              <a:ext cx="16891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4"/>
            <p:cNvSpPr txBox="1">
              <a:spLocks/>
            </p:cNvSpPr>
            <p:nvPr/>
          </p:nvSpPr>
          <p:spPr>
            <a:xfrm>
              <a:off x="1900238" y="1076325"/>
              <a:ext cx="3654425" cy="209550"/>
            </a:xfrm>
            <a:prstGeom prst="rect">
              <a:avLst/>
            </a:prstGeom>
          </p:spPr>
          <p:txBody>
            <a:bodyPr anchor="ctr">
              <a:normAutofit fontScale="62500" lnSpcReduction="20000"/>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pPr fontAlgn="auto">
                <a:spcAft>
                  <a:spcPts val="0"/>
                </a:spcAft>
                <a:defRPr/>
              </a:pPr>
              <a:r>
                <a:rPr lang="en-GB" altLang="en-US" sz="1400" dirty="0" smtClean="0"/>
                <a:t>Facilitate Open Science Training for European Research</a:t>
              </a:r>
            </a:p>
          </p:txBody>
        </p:sp>
      </p:grpSp>
    </p:spTree>
    <p:extLst>
      <p:ext uri="{BB962C8B-B14F-4D97-AF65-F5344CB8AC3E}">
        <p14:creationId xmlns:p14="http://schemas.microsoft.com/office/powerpoint/2010/main" val="1499785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Screen Shot 2014-05-21 at 08.20.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544" y="711201"/>
            <a:ext cx="8117164" cy="54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00183" y="6176951"/>
            <a:ext cx="2930525" cy="276225"/>
          </a:xfrm>
          <a:prstGeom prst="rect">
            <a:avLst/>
          </a:prstGeom>
          <a:noFill/>
        </p:spPr>
        <p:txBody>
          <a:bodyPr>
            <a:spAutoFit/>
          </a:bodyPr>
          <a:lstStyle/>
          <a:p>
            <a:pPr algn="r">
              <a:defRPr/>
            </a:pPr>
            <a:r>
              <a:rPr lang="en-US" sz="1200" dirty="0">
                <a:solidFill>
                  <a:srgbClr val="808080"/>
                </a:solidFill>
              </a:rPr>
              <a:t>Source: </a:t>
            </a:r>
            <a:r>
              <a:rPr lang="en-US" sz="1200" dirty="0" smtClean="0">
                <a:solidFill>
                  <a:srgbClr val="808080"/>
                </a:solidFill>
                <a:hlinkClick r:id="rId3"/>
              </a:rPr>
              <a:t>www.wordle.net</a:t>
            </a:r>
            <a:endParaRPr lang="en-US" sz="1200" dirty="0">
              <a:solidFill>
                <a:srgbClr val="808080"/>
              </a:solidFill>
            </a:endParaRPr>
          </a:p>
        </p:txBody>
      </p:sp>
      <p:sp>
        <p:nvSpPr>
          <p:cNvPr id="7" name="Title 1"/>
          <p:cNvSpPr txBox="1">
            <a:spLocks/>
          </p:cNvSpPr>
          <p:nvPr/>
        </p:nvSpPr>
        <p:spPr>
          <a:xfrm>
            <a:off x="356351" y="102033"/>
            <a:ext cx="8229600" cy="65996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r>
              <a:rPr lang="en-GB" sz="3200" dirty="0" smtClean="0"/>
              <a:t>Article 29.I-VI - Wordle</a:t>
            </a:r>
            <a:endParaRPr lang="en-US" sz="3200" dirty="0"/>
          </a:p>
        </p:txBody>
      </p:sp>
    </p:spTree>
    <p:extLst>
      <p:ext uri="{BB962C8B-B14F-4D97-AF65-F5344CB8AC3E}">
        <p14:creationId xmlns:p14="http://schemas.microsoft.com/office/powerpoint/2010/main" val="2547673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Methods</a:t>
            </a:r>
            <a:endParaRPr lang="de-DE" dirty="0"/>
          </a:p>
        </p:txBody>
      </p:sp>
      <p:sp>
        <p:nvSpPr>
          <p:cNvPr id="7" name="Ellipse 6"/>
          <p:cNvSpPr/>
          <p:nvPr/>
        </p:nvSpPr>
        <p:spPr>
          <a:xfrm>
            <a:off x="1838325" y="883767"/>
            <a:ext cx="5700712" cy="5700712"/>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4322784" y="868557"/>
            <a:ext cx="805948" cy="1581150"/>
            <a:chOff x="4341834" y="811407"/>
            <a:chExt cx="805948" cy="1581150"/>
          </a:xfrm>
        </p:grpSpPr>
        <p:sp>
          <p:nvSpPr>
            <p:cNvPr id="9" name="Gleichschenkliges Dreieck 8"/>
            <p:cNvSpPr/>
            <p:nvPr/>
          </p:nvSpPr>
          <p:spPr>
            <a:xfrm rot="4556302">
              <a:off x="3957157" y="1201932"/>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endParaRPr lang="de-DE" sz="1400" dirty="0"/>
            </a:p>
          </p:txBody>
        </p:sp>
        <p:sp>
          <p:nvSpPr>
            <p:cNvPr id="11" name="Textfeld 10"/>
            <p:cNvSpPr txBox="1"/>
            <p:nvPr/>
          </p:nvSpPr>
          <p:spPr>
            <a:xfrm rot="21014356">
              <a:off x="4341834" y="1301549"/>
              <a:ext cx="678416" cy="646331"/>
            </a:xfrm>
            <a:prstGeom prst="rect">
              <a:avLst/>
            </a:prstGeom>
            <a:noFill/>
          </p:spPr>
          <p:txBody>
            <a:bodyPr wrap="square" rtlCol="0">
              <a:spAutoFit/>
            </a:bodyPr>
            <a:lstStyle/>
            <a:p>
              <a:r>
                <a:rPr lang="de-DE" dirty="0" smtClean="0">
                  <a:solidFill>
                    <a:schemeClr val="bg1"/>
                  </a:solidFill>
                </a:rPr>
                <a:t>Re-</a:t>
              </a:r>
              <a:br>
                <a:rPr lang="de-DE" dirty="0" smtClean="0">
                  <a:solidFill>
                    <a:schemeClr val="bg1"/>
                  </a:solidFill>
                </a:rPr>
              </a:br>
              <a:r>
                <a:rPr lang="de-DE" dirty="0" err="1" smtClean="0">
                  <a:solidFill>
                    <a:schemeClr val="bg1"/>
                  </a:solidFill>
                </a:rPr>
                <a:t>Use</a:t>
              </a:r>
              <a:endParaRPr lang="de-DE" dirty="0">
                <a:solidFill>
                  <a:schemeClr val="bg1"/>
                </a:solidFill>
              </a:endParaRPr>
            </a:p>
          </p:txBody>
        </p:sp>
      </p:grpSp>
      <p:grpSp>
        <p:nvGrpSpPr>
          <p:cNvPr id="15" name="Gruppieren 14"/>
          <p:cNvGrpSpPr/>
          <p:nvPr/>
        </p:nvGrpSpPr>
        <p:grpSpPr>
          <a:xfrm>
            <a:off x="5746482" y="4249545"/>
            <a:ext cx="1581150" cy="800100"/>
            <a:chOff x="5143500" y="4067175"/>
            <a:chExt cx="1581150" cy="800100"/>
          </a:xfrm>
        </p:grpSpPr>
        <p:sp>
          <p:nvSpPr>
            <p:cNvPr id="8" name="Gleichschenkliges Dreieck 7"/>
            <p:cNvSpPr/>
            <p:nvPr/>
          </p:nvSpPr>
          <p:spPr>
            <a:xfrm rot="11743256">
              <a:off x="5143500" y="4067175"/>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rot="906738">
              <a:off x="5564151" y="4093454"/>
              <a:ext cx="970111" cy="369332"/>
            </a:xfrm>
            <a:prstGeom prst="rect">
              <a:avLst/>
            </a:prstGeom>
            <a:noFill/>
          </p:spPr>
          <p:txBody>
            <a:bodyPr wrap="square" rtlCol="0">
              <a:spAutoFit/>
            </a:bodyPr>
            <a:lstStyle/>
            <a:p>
              <a:r>
                <a:rPr lang="de-DE" dirty="0" smtClean="0">
                  <a:solidFill>
                    <a:schemeClr val="bg1"/>
                  </a:solidFill>
                </a:rPr>
                <a:t>Access</a:t>
              </a:r>
              <a:endParaRPr lang="de-DE" dirty="0">
                <a:solidFill>
                  <a:schemeClr val="bg1"/>
                </a:solidFill>
              </a:endParaRPr>
            </a:p>
          </p:txBody>
        </p:sp>
      </p:grpSp>
      <p:grpSp>
        <p:nvGrpSpPr>
          <p:cNvPr id="16" name="Gruppieren 15"/>
          <p:cNvGrpSpPr/>
          <p:nvPr/>
        </p:nvGrpSpPr>
        <p:grpSpPr>
          <a:xfrm>
            <a:off x="2331484" y="4487961"/>
            <a:ext cx="1581150" cy="800100"/>
            <a:chOff x="2521984" y="4135536"/>
            <a:chExt cx="1581150" cy="800100"/>
          </a:xfrm>
        </p:grpSpPr>
        <p:sp>
          <p:nvSpPr>
            <p:cNvPr id="10" name="Gleichschenkliges Dreieck 9"/>
            <p:cNvSpPr/>
            <p:nvPr/>
          </p:nvSpPr>
          <p:spPr>
            <a:xfrm rot="19319153">
              <a:off x="2521984" y="4135536"/>
              <a:ext cx="1581150" cy="800100"/>
            </a:xfrm>
            <a:prstGeom prst="triangle">
              <a:avLst/>
            </a:prstGeom>
            <a:solidFill>
              <a:srgbClr val="ED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336165">
              <a:off x="2954096" y="4485407"/>
              <a:ext cx="1063193" cy="369332"/>
            </a:xfrm>
            <a:prstGeom prst="rect">
              <a:avLst/>
            </a:prstGeom>
            <a:noFill/>
          </p:spPr>
          <p:txBody>
            <a:bodyPr wrap="square" rtlCol="0">
              <a:spAutoFit/>
            </a:bodyPr>
            <a:lstStyle/>
            <a:p>
              <a:r>
                <a:rPr lang="de-DE" dirty="0" smtClean="0">
                  <a:solidFill>
                    <a:schemeClr val="bg1"/>
                  </a:solidFill>
                </a:rPr>
                <a:t>Practice</a:t>
              </a:r>
              <a:endParaRPr lang="de-DE" dirty="0">
                <a:solidFill>
                  <a:schemeClr val="bg1"/>
                </a:solidFill>
              </a:endParaRPr>
            </a:p>
          </p:txBody>
        </p:sp>
      </p:grpSp>
      <p:sp>
        <p:nvSpPr>
          <p:cNvPr id="6" name="Rechteck 5"/>
          <p:cNvSpPr/>
          <p:nvPr/>
        </p:nvSpPr>
        <p:spPr>
          <a:xfrm>
            <a:off x="762001" y="2038810"/>
            <a:ext cx="2352674" cy="677108"/>
          </a:xfrm>
          <a:prstGeom prst="rect">
            <a:avLst/>
          </a:prstGeom>
        </p:spPr>
        <p:txBody>
          <a:bodyPr wrap="square">
            <a:spAutoFit/>
          </a:bodyPr>
          <a:lstStyle/>
          <a:p>
            <a:endParaRPr lang="de-DE" dirty="0"/>
          </a:p>
          <a:p>
            <a:r>
              <a:rPr lang="de-DE" sz="2000" dirty="0"/>
              <a:t> Training Courses </a:t>
            </a:r>
          </a:p>
        </p:txBody>
      </p:sp>
      <p:sp>
        <p:nvSpPr>
          <p:cNvPr id="4" name="Rechteck 3"/>
          <p:cNvSpPr/>
          <p:nvPr/>
        </p:nvSpPr>
        <p:spPr>
          <a:xfrm>
            <a:off x="6057900" y="1926790"/>
            <a:ext cx="2628900" cy="677108"/>
          </a:xfrm>
          <a:prstGeom prst="rect">
            <a:avLst/>
          </a:prstGeom>
        </p:spPr>
        <p:txBody>
          <a:bodyPr wrap="square">
            <a:spAutoFit/>
          </a:bodyPr>
          <a:lstStyle/>
          <a:p>
            <a:endParaRPr lang="de-DE" dirty="0"/>
          </a:p>
          <a:p>
            <a:r>
              <a:rPr lang="de-DE" sz="2000" dirty="0"/>
              <a:t> Training Resources </a:t>
            </a:r>
          </a:p>
        </p:txBody>
      </p:sp>
      <p:sp>
        <p:nvSpPr>
          <p:cNvPr id="5" name="Rechteck 4"/>
          <p:cNvSpPr/>
          <p:nvPr/>
        </p:nvSpPr>
        <p:spPr>
          <a:xfrm>
            <a:off x="4387848" y="5507738"/>
            <a:ext cx="2213666" cy="677108"/>
          </a:xfrm>
          <a:prstGeom prst="rect">
            <a:avLst/>
          </a:prstGeom>
        </p:spPr>
        <p:txBody>
          <a:bodyPr wrap="square">
            <a:spAutoFit/>
          </a:bodyPr>
          <a:lstStyle/>
          <a:p>
            <a:endParaRPr lang="de-DE" dirty="0" smtClean="0"/>
          </a:p>
          <a:p>
            <a:r>
              <a:rPr lang="de-DE" sz="2000" dirty="0" smtClean="0"/>
              <a:t> Training Portal </a:t>
            </a:r>
            <a:endParaRPr lang="de-DE" sz="2000" dirty="0"/>
          </a:p>
        </p:txBody>
      </p:sp>
    </p:spTree>
    <p:extLst>
      <p:ext uri="{BB962C8B-B14F-4D97-AF65-F5344CB8AC3E}">
        <p14:creationId xmlns:p14="http://schemas.microsoft.com/office/powerpoint/2010/main" val="40107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5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Training Courses I</a:t>
            </a:r>
            <a:endParaRPr lang="de-DE" dirty="0"/>
          </a:p>
        </p:txBody>
      </p:sp>
      <p:sp>
        <p:nvSpPr>
          <p:cNvPr id="3" name="Inhaltsplatzhalter 2"/>
          <p:cNvSpPr>
            <a:spLocks noGrp="1"/>
          </p:cNvSpPr>
          <p:nvPr>
            <p:ph idx="1"/>
          </p:nvPr>
        </p:nvSpPr>
        <p:spPr/>
        <p:txBody>
          <a:bodyPr>
            <a:normAutofit/>
          </a:bodyPr>
          <a:lstStyle/>
          <a:p>
            <a:pPr marL="0" indent="0">
              <a:buNone/>
            </a:pPr>
            <a:r>
              <a:rPr lang="en-US" b="1" dirty="0" smtClean="0"/>
              <a:t>1</a:t>
            </a:r>
            <a:r>
              <a:rPr lang="en-US" b="1" baseline="30000" dirty="0" smtClean="0"/>
              <a:t>st</a:t>
            </a:r>
            <a:r>
              <a:rPr lang="en-US" b="1" dirty="0" smtClean="0"/>
              <a:t> Open call for Training</a:t>
            </a:r>
          </a:p>
          <a:p>
            <a:r>
              <a:rPr lang="en-US" dirty="0" smtClean="0"/>
              <a:t>February 2014 </a:t>
            </a:r>
            <a:r>
              <a:rPr lang="en-US" dirty="0"/>
              <a:t>for training in 2014</a:t>
            </a:r>
            <a:r>
              <a:rPr lang="en-US" dirty="0" smtClean="0"/>
              <a:t>,</a:t>
            </a:r>
          </a:p>
          <a:p>
            <a:r>
              <a:rPr lang="en-US" dirty="0" smtClean="0"/>
              <a:t>High </a:t>
            </a:r>
            <a:r>
              <a:rPr lang="en-US" dirty="0"/>
              <a:t>response </a:t>
            </a:r>
            <a:r>
              <a:rPr lang="en-US" dirty="0" smtClean="0"/>
              <a:t>rate: 45 proposals from </a:t>
            </a:r>
            <a:r>
              <a:rPr lang="en-US" dirty="0"/>
              <a:t>19 countries </a:t>
            </a:r>
            <a:endParaRPr lang="en-US" dirty="0" smtClean="0"/>
          </a:p>
          <a:p>
            <a:r>
              <a:rPr lang="en-US" dirty="0" smtClean="0"/>
              <a:t>Selected: 17 proposals </a:t>
            </a:r>
            <a:r>
              <a:rPr lang="en-US" dirty="0"/>
              <a:t>from </a:t>
            </a:r>
            <a:r>
              <a:rPr lang="en-US" dirty="0" smtClean="0"/>
              <a:t>13 countries resulting in more than 70 events (some were </a:t>
            </a:r>
            <a:r>
              <a:rPr lang="en-US" dirty="0"/>
              <a:t>series of </a:t>
            </a:r>
            <a:r>
              <a:rPr lang="en-US" dirty="0" smtClean="0"/>
              <a:t>courses)</a:t>
            </a:r>
          </a:p>
          <a:p>
            <a:r>
              <a:rPr lang="en-US" dirty="0" smtClean="0"/>
              <a:t>Attended </a:t>
            </a:r>
            <a:r>
              <a:rPr lang="en-US" dirty="0"/>
              <a:t>by over 1700 researchers, students, project managers, research administrators, librarians and policy makers </a:t>
            </a:r>
            <a:endParaRPr lang="en-US" dirty="0" smtClean="0"/>
          </a:p>
          <a:p>
            <a:r>
              <a:rPr lang="en-US" dirty="0"/>
              <a:t>C</a:t>
            </a:r>
            <a:r>
              <a:rPr lang="en-US" dirty="0" smtClean="0"/>
              <a:t>osts ranging from 1.000€ </a:t>
            </a:r>
            <a:r>
              <a:rPr lang="en-US" dirty="0"/>
              <a:t>to </a:t>
            </a:r>
            <a:r>
              <a:rPr lang="en-US" dirty="0" smtClean="0"/>
              <a:t>9.500€ </a:t>
            </a:r>
          </a:p>
        </p:txBody>
      </p:sp>
    </p:spTree>
    <p:extLst>
      <p:ext uri="{BB962C8B-B14F-4D97-AF65-F5344CB8AC3E}">
        <p14:creationId xmlns:p14="http://schemas.microsoft.com/office/powerpoint/2010/main" val="237613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Training Courses II</a:t>
            </a:r>
            <a:endParaRPr lang="de-DE" dirty="0"/>
          </a:p>
        </p:txBody>
      </p:sp>
      <p:sp>
        <p:nvSpPr>
          <p:cNvPr id="3" name="Inhaltsplatzhalter 2"/>
          <p:cNvSpPr>
            <a:spLocks noGrp="1"/>
          </p:cNvSpPr>
          <p:nvPr>
            <p:ph idx="1"/>
          </p:nvPr>
        </p:nvSpPr>
        <p:spPr/>
        <p:txBody>
          <a:bodyPr/>
          <a:lstStyle/>
          <a:p>
            <a:pPr marL="0" indent="0">
              <a:buNone/>
            </a:pPr>
            <a:r>
              <a:rPr lang="en-US" b="1" dirty="0" smtClean="0"/>
              <a:t>2</a:t>
            </a:r>
            <a:r>
              <a:rPr lang="en-US" b="1" baseline="30000" dirty="0" smtClean="0"/>
              <a:t>nd</a:t>
            </a:r>
            <a:r>
              <a:rPr lang="en-US" b="1" dirty="0" smtClean="0"/>
              <a:t> Open Call for Trainings</a:t>
            </a:r>
          </a:p>
          <a:p>
            <a:r>
              <a:rPr lang="en-US" dirty="0" smtClean="0"/>
              <a:t>October </a:t>
            </a:r>
            <a:r>
              <a:rPr lang="en-US" dirty="0"/>
              <a:t>2014 for courses </a:t>
            </a:r>
            <a:r>
              <a:rPr lang="en-US" dirty="0" smtClean="0"/>
              <a:t>to take place in 2015</a:t>
            </a:r>
          </a:p>
          <a:p>
            <a:r>
              <a:rPr lang="en-US" dirty="0" smtClean="0"/>
              <a:t>80 (!) training </a:t>
            </a:r>
            <a:r>
              <a:rPr lang="en-US" dirty="0"/>
              <a:t>proposals </a:t>
            </a:r>
            <a:r>
              <a:rPr lang="en-US" dirty="0" smtClean="0"/>
              <a:t>submitted </a:t>
            </a:r>
            <a:r>
              <a:rPr lang="en-US" dirty="0"/>
              <a:t>from 28 countries </a:t>
            </a:r>
            <a:endParaRPr lang="en-US" dirty="0" smtClean="0"/>
          </a:p>
          <a:p>
            <a:r>
              <a:rPr lang="en-US" dirty="0"/>
              <a:t>diversity of approaches (institutional, national, discipline specific) and geographical and </a:t>
            </a:r>
            <a:r>
              <a:rPr lang="en-US" dirty="0" smtClean="0"/>
              <a:t>language</a:t>
            </a:r>
          </a:p>
          <a:p>
            <a:r>
              <a:rPr lang="en-US" dirty="0" smtClean="0"/>
              <a:t>mostly </a:t>
            </a:r>
            <a:r>
              <a:rPr lang="en-US" dirty="0"/>
              <a:t>higher quality than </a:t>
            </a:r>
            <a:r>
              <a:rPr lang="en-US" dirty="0" smtClean="0"/>
              <a:t>1</a:t>
            </a:r>
            <a:r>
              <a:rPr lang="en-US" baseline="30000" dirty="0" smtClean="0"/>
              <a:t>st</a:t>
            </a:r>
            <a:r>
              <a:rPr lang="en-US" dirty="0" smtClean="0"/>
              <a:t> call</a:t>
            </a:r>
          </a:p>
          <a:p>
            <a:r>
              <a:rPr lang="en-US" dirty="0" smtClean="0"/>
              <a:t>Selected: 24 </a:t>
            </a:r>
            <a:r>
              <a:rPr lang="en-US" dirty="0"/>
              <a:t>training </a:t>
            </a:r>
            <a:r>
              <a:rPr lang="en-US" dirty="0" smtClean="0"/>
              <a:t>programs </a:t>
            </a:r>
            <a:r>
              <a:rPr lang="en-US" dirty="0"/>
              <a:t>from 18 countries </a:t>
            </a:r>
          </a:p>
          <a:p>
            <a:endParaRPr lang="de-DE" dirty="0"/>
          </a:p>
        </p:txBody>
      </p:sp>
    </p:spTree>
    <p:extLst>
      <p:ext uri="{BB962C8B-B14F-4D97-AF65-F5344CB8AC3E}">
        <p14:creationId xmlns:p14="http://schemas.microsoft.com/office/powerpoint/2010/main" val="1210733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0</TotalTime>
  <Words>1907</Words>
  <Application>Microsoft Office PowerPoint</Application>
  <PresentationFormat>On-screen Show (4:3)</PresentationFormat>
  <Paragraphs>221</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PowerPoint Presentation</vt:lpstr>
      <vt:lpstr>Overview</vt:lpstr>
      <vt:lpstr>LIBER2015 Session 10: Support &amp; Training</vt:lpstr>
      <vt:lpstr>About </vt:lpstr>
      <vt:lpstr>About </vt:lpstr>
      <vt:lpstr>PowerPoint Presentation</vt:lpstr>
      <vt:lpstr>Methods</vt:lpstr>
      <vt:lpstr>Training Courses I</vt:lpstr>
      <vt:lpstr>Training Courses II</vt:lpstr>
      <vt:lpstr>Training Courses 2014</vt:lpstr>
      <vt:lpstr>Methods &amp; Tools</vt:lpstr>
      <vt:lpstr>Training Toolkit</vt:lpstr>
      <vt:lpstr>Training Toolkit</vt:lpstr>
      <vt:lpstr>Methods &amp; Tools</vt:lpstr>
      <vt:lpstr>Training Resources</vt:lpstr>
      <vt:lpstr>Training Resources</vt:lpstr>
      <vt:lpstr>Open Science Taxonomy</vt:lpstr>
      <vt:lpstr>Methods &amp; Tools</vt:lpstr>
      <vt:lpstr>FOSTER Portal</vt:lpstr>
      <vt:lpstr>FOSTER Portal</vt:lpstr>
      <vt:lpstr>FOSTER Portal</vt:lpstr>
      <vt:lpstr>Methods &amp; Tools</vt:lpstr>
      <vt:lpstr>Learning Objectives</vt:lpstr>
      <vt:lpstr>From Learning Objectives to Course Design </vt:lpstr>
      <vt:lpstr>PowerPoint Presentation</vt:lpstr>
      <vt:lpstr>Taking &amp; Designing  courses</vt:lpstr>
      <vt:lpstr>Summary</vt:lpstr>
      <vt:lpstr>What you can do!</vt:lpstr>
      <vt:lpstr>Thank you</vt:lpstr>
    </vt:vector>
  </TitlesOfParts>
  <Company>KMi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Mackenzie, Simon</cp:lastModifiedBy>
  <cp:revision>134</cp:revision>
  <dcterms:created xsi:type="dcterms:W3CDTF">2014-03-12T14:16:07Z</dcterms:created>
  <dcterms:modified xsi:type="dcterms:W3CDTF">2015-07-16T09:19:13Z</dcterms:modified>
</cp:coreProperties>
</file>