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29" r:id="rId6"/>
    <p:sldId id="336" r:id="rId7"/>
    <p:sldId id="339" r:id="rId8"/>
    <p:sldId id="338" r:id="rId9"/>
    <p:sldId id="350" r:id="rId10"/>
    <p:sldId id="342" r:id="rId11"/>
    <p:sldId id="343" r:id="rId12"/>
    <p:sldId id="351" r:id="rId13"/>
    <p:sldId id="344" r:id="rId14"/>
    <p:sldId id="353" r:id="rId15"/>
    <p:sldId id="355" r:id="rId16"/>
    <p:sldId id="352" r:id="rId17"/>
    <p:sldId id="357" r:id="rId18"/>
    <p:sldId id="356" r:id="rId19"/>
    <p:sldId id="354" r:id="rId20"/>
    <p:sldId id="346" r:id="rId21"/>
    <p:sldId id="348" r:id="rId22"/>
    <p:sldId id="349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erbach, Kerstin" initials="hollerba" lastIdx="15" clrIdx="0"/>
  <p:cmAuthor id="1" name="Heuser, Holger" initials="h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48F"/>
    <a:srgbClr val="FF6100"/>
    <a:srgbClr val="FFFFFF"/>
    <a:srgbClr val="FF924F"/>
    <a:srgbClr val="FF9859"/>
    <a:srgbClr val="FFB78B"/>
    <a:srgbClr val="C6D1DC"/>
    <a:srgbClr val="889FB6"/>
    <a:srgbClr val="FFB1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1689" autoAdjust="0"/>
  </p:normalViewPr>
  <p:slideViewPr>
    <p:cSldViewPr>
      <p:cViewPr varScale="1">
        <p:scale>
          <a:sx n="72" d="100"/>
          <a:sy n="72" d="100"/>
        </p:scale>
        <p:origin x="1644" y="54"/>
      </p:cViewPr>
      <p:guideLst>
        <p:guide orient="horz" pos="300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D4C7-C774-42D5-9E58-119FD3177B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2726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Rotis SemiSans Pro" pitchFamily="50" charset="0"/>
              </a:defRPr>
            </a:lvl1pPr>
          </a:lstStyle>
          <a:p>
            <a:fld id="{BF63E930-8F88-4EE0-A623-E2193C3967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6925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656200"/>
            <a:ext cx="9144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3946156"/>
            <a:ext cx="9144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J:\Medien\Jahresbericht\Jahresbericht2011\Bilder\GS_Jahresbericht_2011_frontsei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55997"/>
            <a:ext cx="3144243" cy="25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5936" y="2708919"/>
            <a:ext cx="4896544" cy="115212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58748F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4896544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3" y="980728"/>
            <a:ext cx="2987824" cy="625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" y="6021288"/>
            <a:ext cx="921493" cy="6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00200"/>
            <a:ext cx="7776219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80919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3569" y="1628800"/>
            <a:ext cx="3744415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016" y="1628800"/>
            <a:ext cx="3744415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908050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196974"/>
            <a:ext cx="9144000" cy="5661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513071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265647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2944509"/>
            <a:ext cx="7632202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 for your attention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2304822"/>
            <a:ext cx="9144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52" y="4365104"/>
            <a:ext cx="2908004" cy="60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23" y="4293096"/>
            <a:ext cx="830301" cy="5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7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897622"/>
            <a:ext cx="777557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1600200"/>
            <a:ext cx="77755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tis SemiSans Pro" pitchFamily="50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124200" y="63809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6516216" y="6380919"/>
            <a:ext cx="1943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tis SemiSans Pro" pitchFamily="50" charset="0"/>
              </a:defRPr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4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7" r:id="rId5"/>
    <p:sldLayoutId id="2147483656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8748F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web.gesis.org/labs/apps/qedito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i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DDI based Questionnaire Editor</a:t>
            </a:r>
            <a:endParaRPr lang="de-DE" sz="28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sz="1600" dirty="0" smtClean="0"/>
              <a:t>Claus-Peter </a:t>
            </a:r>
            <a:r>
              <a:rPr lang="en-GB" sz="1600" dirty="0"/>
              <a:t>Klas, Oliver Hopt, </a:t>
            </a:r>
            <a:r>
              <a:rPr lang="en-GB" sz="1600" dirty="0" smtClean="0"/>
              <a:t>Sigit Nugraha </a:t>
            </a:r>
          </a:p>
          <a:p>
            <a:pPr lvl="0">
              <a:spcBef>
                <a:spcPts val="0"/>
              </a:spcBef>
            </a:pPr>
            <a:r>
              <a:rPr lang="en-GB" sz="1600" dirty="0" smtClean="0"/>
              <a:t>EDDI 2019 - Tampere</a:t>
            </a:r>
            <a:endParaRPr lang="en-GB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3661800" y="522920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License</a:t>
            </a:r>
            <a:r>
              <a:rPr lang="en-US" dirty="0"/>
              <a:t>: </a:t>
            </a:r>
            <a:r>
              <a:rPr lang="en-US" dirty="0" smtClean="0"/>
              <a:t>CC </a:t>
            </a:r>
            <a:r>
              <a:rPr lang="en-US" dirty="0"/>
              <a:t>BY </a:t>
            </a:r>
            <a:r>
              <a:rPr lang="en-US" dirty="0" smtClean="0"/>
              <a:t>4.0 (exceptions </a:t>
            </a:r>
            <a:r>
              <a:rPr lang="en-US" dirty="0"/>
              <a:t>see last slide)</a:t>
            </a:r>
          </a:p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5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Workflow </a:t>
            </a:r>
            <a:r>
              <a:rPr lang="de-DE" dirty="0" err="1" smtClean="0"/>
              <a:t>and</a:t>
            </a:r>
            <a:r>
              <a:rPr lang="de-DE" dirty="0" smtClean="0"/>
              <a:t> 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10</a:t>
            </a:fld>
            <a:endParaRPr lang="de-DE" dirty="0"/>
          </a:p>
        </p:txBody>
      </p:sp>
      <p:pic>
        <p:nvPicPr>
          <p:cNvPr id="5" name="Google Shape;91;p19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600" y="1700808"/>
            <a:ext cx="722376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7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: Comment per </a:t>
            </a:r>
            <a:r>
              <a:rPr lang="de-DE" dirty="0" err="1" smtClean="0"/>
              <a:t>question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oogle Shape;103;p21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03648" y="1772816"/>
            <a:ext cx="6301740" cy="413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35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050"/>
            <a:ext cx="8568952" cy="509588"/>
          </a:xfrm>
        </p:spPr>
        <p:txBody>
          <a:bodyPr/>
          <a:lstStyle/>
          <a:p>
            <a:r>
              <a:rPr lang="de-DE" dirty="0" smtClean="0"/>
              <a:t>Translation: </a:t>
            </a:r>
            <a:r>
              <a:rPr lang="de-DE" dirty="0" err="1" smtClean="0"/>
              <a:t>Question</a:t>
            </a:r>
            <a:r>
              <a:rPr lang="de-DE" dirty="0" smtClean="0"/>
              <a:t>, </a:t>
            </a:r>
            <a:r>
              <a:rPr lang="de-DE" dirty="0" err="1" smtClean="0"/>
              <a:t>Instructions</a:t>
            </a:r>
            <a:r>
              <a:rPr lang="de-DE" dirty="0" smtClean="0"/>
              <a:t>, </a:t>
            </a:r>
            <a:r>
              <a:rPr lang="de-DE" dirty="0" err="1" smtClean="0"/>
              <a:t>Answers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pic>
        <p:nvPicPr>
          <p:cNvPr id="5" name="Google Shape;8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5736" y="1412776"/>
            <a:ext cx="6668339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539552" y="2564904"/>
            <a:ext cx="785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Pretext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0630" y="3897052"/>
            <a:ext cx="1264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Questiontext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0630" y="5301208"/>
            <a:ext cx="863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Posttext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7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Export </a:t>
            </a:r>
            <a:r>
              <a:rPr lang="de-DE" dirty="0" err="1" smtClean="0"/>
              <a:t>to</a:t>
            </a:r>
            <a:r>
              <a:rPr lang="de-DE" dirty="0" smtClean="0"/>
              <a:t> Word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13</a:t>
            </a:fld>
            <a:endParaRPr lang="de-DE" dirty="0"/>
          </a:p>
        </p:txBody>
      </p:sp>
      <p:pic>
        <p:nvPicPr>
          <p:cNvPr id="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3768" y="1916832"/>
            <a:ext cx="6336116" cy="42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84" y="1772816"/>
            <a:ext cx="3174250" cy="190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80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Revision </a:t>
            </a:r>
            <a:r>
              <a:rPr lang="de-DE" dirty="0" err="1" smtClean="0"/>
              <a:t>and</a:t>
            </a:r>
            <a:r>
              <a:rPr lang="de-DE" dirty="0" smtClean="0"/>
              <a:t> Versions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14</a:t>
            </a:fld>
            <a:endParaRPr lang="de-DE" dirty="0"/>
          </a:p>
        </p:txBody>
      </p:sp>
      <p:pic>
        <p:nvPicPr>
          <p:cNvPr id="5" name="Google Shape;109;p2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9912" y="1628800"/>
            <a:ext cx="401885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14832" y="1916832"/>
            <a:ext cx="250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Any</a:t>
            </a:r>
            <a:r>
              <a:rPr lang="de-DE" sz="1600" dirty="0" smtClean="0"/>
              <a:t> </a:t>
            </a:r>
            <a:r>
              <a:rPr lang="de-DE" sz="1600" dirty="0" err="1" smtClean="0"/>
              <a:t>change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 </a:t>
            </a:r>
            <a:r>
              <a:rPr lang="de-DE" sz="1600" dirty="0" err="1" smtClean="0"/>
              <a:t>question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</a:p>
          <a:p>
            <a:r>
              <a:rPr lang="de-DE" sz="1600" dirty="0" err="1"/>
              <a:t>s</a:t>
            </a:r>
            <a:r>
              <a:rPr lang="de-DE" sz="1600" dirty="0" err="1" smtClean="0"/>
              <a:t>tored</a:t>
            </a:r>
            <a:r>
              <a:rPr lang="de-DE" sz="1600" dirty="0" smtClean="0"/>
              <a:t> in </a:t>
            </a:r>
            <a:r>
              <a:rPr lang="de-DE" sz="1600" dirty="0" err="1" smtClean="0"/>
              <a:t>git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2852936"/>
            <a:ext cx="2880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Specific</a:t>
            </a:r>
            <a:r>
              <a:rPr lang="de-DE" sz="1600" dirty="0" smtClean="0"/>
              <a:t> UI </a:t>
            </a:r>
            <a:r>
              <a:rPr lang="de-DE" sz="1600" dirty="0" err="1" smtClean="0"/>
              <a:t>are</a:t>
            </a:r>
            <a:r>
              <a:rPr lang="de-DE" sz="1600" dirty="0" smtClean="0"/>
              <a:t> in </a:t>
            </a:r>
            <a:r>
              <a:rPr lang="de-DE" sz="1600" dirty="0" err="1" smtClean="0"/>
              <a:t>addition</a:t>
            </a:r>
            <a:r>
              <a:rPr lang="de-DE" sz="1600" dirty="0" smtClean="0"/>
              <a:t> </a:t>
            </a:r>
            <a:r>
              <a:rPr lang="de-DE" sz="1600" dirty="0" err="1" smtClean="0"/>
              <a:t>stored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10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15</a:t>
            </a:fld>
            <a:endParaRPr lang="de-DE" dirty="0"/>
          </a:p>
        </p:txBody>
      </p:sp>
      <p:pic>
        <p:nvPicPr>
          <p:cNvPr id="5" name="Google Shape;97;p2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776" y="1988840"/>
            <a:ext cx="591017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39552" y="256490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User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3789040"/>
            <a:ext cx="196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Users in </a:t>
            </a:r>
            <a:r>
              <a:rPr lang="de-DE" sz="1600" dirty="0" err="1" smtClean="0"/>
              <a:t>study</a:t>
            </a:r>
            <a:r>
              <a:rPr lang="de-DE" sz="1600" dirty="0" smtClean="0"/>
              <a:t> </a:t>
            </a:r>
            <a:r>
              <a:rPr lang="de-DE" sz="1600" dirty="0" err="1" smtClean="0"/>
              <a:t>groups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3356992"/>
            <a:ext cx="1191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Study </a:t>
            </a:r>
            <a:r>
              <a:rPr lang="de-DE" sz="1600" dirty="0" err="1" smtClean="0"/>
              <a:t>group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75" y="4616301"/>
            <a:ext cx="30257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39552" y="3015010"/>
            <a:ext cx="55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Role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57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Perspective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de-DE" dirty="0" smtClean="0"/>
              <a:t>Translation </a:t>
            </a:r>
            <a:r>
              <a:rPr lang="de-DE" dirty="0" err="1" smtClean="0"/>
              <a:t>modul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January</a:t>
            </a:r>
            <a:r>
              <a:rPr lang="de-DE" dirty="0" smtClean="0"/>
              <a:t> 2020 </a:t>
            </a:r>
          </a:p>
          <a:p>
            <a:pPr fontAlgn="base"/>
            <a:r>
              <a:rPr lang="de-DE" dirty="0" smtClean="0"/>
              <a:t>Export </a:t>
            </a:r>
            <a:r>
              <a:rPr lang="de-DE" dirty="0" err="1" smtClean="0"/>
              <a:t>empty</a:t>
            </a:r>
            <a:r>
              <a:rPr lang="de-DE" dirty="0" smtClean="0"/>
              <a:t> </a:t>
            </a:r>
            <a:r>
              <a:rPr lang="de-DE" dirty="0" err="1" smtClean="0"/>
              <a:t>statistic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SPSS/STATA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pPr lvl="1" fontAlgn="base"/>
            <a:r>
              <a:rPr lang="de-DE" dirty="0" smtClean="0"/>
              <a:t>variable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endParaRPr lang="de-DE" dirty="0" smtClean="0"/>
          </a:p>
          <a:p>
            <a:pPr lvl="1" fontAlgn="base"/>
            <a:r>
              <a:rPr lang="de-DE" dirty="0" err="1" smtClean="0"/>
              <a:t>Answer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categories</a:t>
            </a:r>
            <a:endParaRPr lang="de-DE" dirty="0"/>
          </a:p>
          <a:p>
            <a:pPr fontAlgn="base"/>
            <a:r>
              <a:rPr lang="de-DE" dirty="0" smtClean="0"/>
              <a:t>Online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pPr lvl="1" fontAlgn="base"/>
            <a:r>
              <a:rPr lang="de-DE" dirty="0">
                <a:hlinkClick r:id="rId3"/>
              </a:rPr>
              <a:t>https://multiweb.gesis.org/labs/apps/qeditor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pPr lvl="1" fontAlgn="base"/>
            <a:r>
              <a:rPr lang="de-DE" dirty="0" smtClean="0"/>
              <a:t>User: </a:t>
            </a:r>
            <a:r>
              <a:rPr lang="de-DE" dirty="0" err="1" smtClean="0"/>
              <a:t>eddi</a:t>
            </a:r>
            <a:r>
              <a:rPr lang="de-DE" dirty="0" smtClean="0"/>
              <a:t> </a:t>
            </a:r>
            <a:r>
              <a:rPr lang="de-DE" dirty="0" err="1" smtClean="0"/>
              <a:t>password</a:t>
            </a:r>
            <a:r>
              <a:rPr lang="de-DE" dirty="0" smtClean="0"/>
              <a:t>: eddi2019</a:t>
            </a:r>
          </a:p>
          <a:p>
            <a:pPr fontAlgn="base"/>
            <a:r>
              <a:rPr lang="de-DE" dirty="0" smtClean="0"/>
              <a:t>Online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6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Time for questions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2500" dirty="0" smtClean="0"/>
          </a:p>
          <a:p>
            <a:pPr lvl="0">
              <a:spcBef>
                <a:spcPts val="0"/>
              </a:spcBef>
              <a:buNone/>
            </a:pPr>
            <a:endParaRPr lang="en-GB" sz="2500" dirty="0"/>
          </a:p>
          <a:p>
            <a:pPr>
              <a:spcBef>
                <a:spcPts val="0"/>
              </a:spcBef>
              <a:buNone/>
            </a:pPr>
            <a:r>
              <a:rPr lang="en-GB" sz="2500" dirty="0" smtClean="0"/>
              <a:t>Claus-Peter Klas</a:t>
            </a:r>
            <a:r>
              <a:rPr lang="en-GB" sz="2500" dirty="0"/>
              <a:t>		</a:t>
            </a:r>
            <a:r>
              <a:rPr lang="en-GB" sz="2500" dirty="0" smtClean="0"/>
              <a:t>claus-peter.klas@gesis.org</a:t>
            </a:r>
          </a:p>
          <a:p>
            <a:pPr>
              <a:spcBef>
                <a:spcPts val="0"/>
              </a:spcBef>
              <a:buNone/>
            </a:pPr>
            <a:r>
              <a:rPr lang="en-GB" sz="2500" dirty="0" smtClean="0"/>
              <a:t>Oliver Hopt	</a:t>
            </a:r>
            <a:r>
              <a:rPr lang="en-GB" sz="2500" dirty="0"/>
              <a:t>		oliver.hopt@gesis.org</a:t>
            </a:r>
          </a:p>
          <a:p>
            <a:pPr lvl="0">
              <a:spcBef>
                <a:spcPts val="0"/>
              </a:spcBef>
              <a:buNone/>
            </a:pPr>
            <a:r>
              <a:rPr lang="en-GB" sz="2500" dirty="0" smtClean="0"/>
              <a:t>Sigit Nugraha	</a:t>
            </a:r>
            <a:r>
              <a:rPr lang="en-GB" sz="2500" dirty="0"/>
              <a:t>	</a:t>
            </a:r>
            <a:r>
              <a:rPr lang="en-GB" sz="2500" dirty="0" smtClean="0"/>
              <a:t>	sigit.nugraha@gesis.org</a:t>
            </a:r>
            <a:endParaRPr lang="en-GB" sz="2500" dirty="0"/>
          </a:p>
          <a:p>
            <a:pPr lvl="0" algn="ctr">
              <a:spcBef>
                <a:spcPts val="0"/>
              </a:spcBef>
              <a:buNone/>
            </a:pPr>
            <a:endParaRPr lang="en-GB" sz="2500" dirty="0" smtClean="0"/>
          </a:p>
          <a:p>
            <a:pPr lvl="0" algn="ctr">
              <a:spcBef>
                <a:spcPts val="0"/>
              </a:spcBef>
              <a:buNone/>
            </a:pPr>
            <a:endParaRPr lang="en-GB" sz="25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GB" sz="2500" dirty="0" smtClean="0">
                <a:hlinkClick r:id="rId3"/>
              </a:rPr>
              <a:t>http</a:t>
            </a:r>
            <a:r>
              <a:rPr lang="en-GB" sz="2500" dirty="0">
                <a:hlinkClick r:id="rId3"/>
              </a:rPr>
              <a:t>://</a:t>
            </a:r>
            <a:r>
              <a:rPr lang="en-GB" sz="2500" dirty="0" smtClean="0">
                <a:hlinkClick r:id="rId3"/>
              </a:rPr>
              <a:t>www.gesis.org</a:t>
            </a:r>
            <a:r>
              <a:rPr lang="en-GB" sz="2500" dirty="0" smtClean="0"/>
              <a:t> 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42714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presentation is offered under license </a:t>
            </a:r>
            <a:r>
              <a:rPr lang="en-US" sz="2800" dirty="0" smtClean="0"/>
              <a:t>CC-BY 4.0.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license does not apply to the following copyrighted material used in this </a:t>
            </a:r>
            <a:r>
              <a:rPr lang="en-US" sz="2800" dirty="0" smtClean="0"/>
              <a:t>presentation</a:t>
            </a:r>
            <a:r>
              <a:rPr lang="en-US" sz="2800" dirty="0"/>
              <a:t>:</a:t>
            </a:r>
          </a:p>
          <a:p>
            <a:endParaRPr lang="de-DE" sz="2800" dirty="0" smtClean="0"/>
          </a:p>
          <a:p>
            <a:r>
              <a:rPr lang="de-DE" sz="2800" dirty="0" smtClean="0"/>
              <a:t>The logo </a:t>
            </a:r>
            <a:r>
              <a:rPr lang="de-DE" sz="2800" dirty="0" err="1" smtClean="0"/>
              <a:t>of</a:t>
            </a:r>
            <a:r>
              <a:rPr lang="de-DE" sz="2800" dirty="0" smtClean="0"/>
              <a:t> GESIS</a:t>
            </a:r>
          </a:p>
          <a:p>
            <a:r>
              <a:rPr lang="de-DE" sz="2800" dirty="0" smtClean="0"/>
              <a:t>The </a:t>
            </a:r>
            <a:r>
              <a:rPr lang="de-DE" sz="2800" dirty="0" err="1" smtClean="0"/>
              <a:t>slideshow</a:t>
            </a:r>
            <a:r>
              <a:rPr lang="de-DE" sz="2800" dirty="0" smtClean="0"/>
              <a:t> </a:t>
            </a:r>
            <a:r>
              <a:rPr lang="de-DE" sz="2800" dirty="0" err="1" smtClean="0"/>
              <a:t>layout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GESIS</a:t>
            </a:r>
          </a:p>
          <a:p>
            <a:r>
              <a:rPr lang="de-DE" sz="2800" dirty="0" smtClean="0"/>
              <a:t>The </a:t>
            </a:r>
            <a:r>
              <a:rPr lang="de-DE" sz="2800" dirty="0" err="1" smtClean="0"/>
              <a:t>contained</a:t>
            </a:r>
            <a:r>
              <a:rPr lang="de-DE" sz="2800" dirty="0" smtClean="0"/>
              <a:t> </a:t>
            </a:r>
            <a:r>
              <a:rPr lang="de-DE" sz="2800" dirty="0" err="1" smtClean="0"/>
              <a:t>photographs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GESIS </a:t>
            </a:r>
            <a:r>
              <a:rPr lang="de-DE" sz="2800" dirty="0" err="1" smtClean="0"/>
              <a:t>buildings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5" name="AutoShape 2" descr="GESIS Logo"/>
          <p:cNvSpPr>
            <a:spLocks noChangeAspect="1" noChangeArrowheads="1"/>
          </p:cNvSpPr>
          <p:nvPr/>
        </p:nvSpPr>
        <p:spPr bwMode="auto">
          <a:xfrm>
            <a:off x="155575" y="-228600"/>
            <a:ext cx="2571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GESIS Logo"/>
          <p:cNvSpPr>
            <a:spLocks noChangeAspect="1" noChangeArrowheads="1"/>
          </p:cNvSpPr>
          <p:nvPr/>
        </p:nvSpPr>
        <p:spPr bwMode="auto">
          <a:xfrm>
            <a:off x="307975" y="-76200"/>
            <a:ext cx="2571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Agenda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en-US" dirty="0"/>
              <a:t>Use case/usage scenarios</a:t>
            </a:r>
          </a:p>
          <a:p>
            <a:pPr fontAlgn="base"/>
            <a:r>
              <a:rPr lang="en-US" dirty="0" smtClean="0"/>
              <a:t>Questionnaire Editor Application</a:t>
            </a:r>
            <a:endParaRPr lang="en-US" dirty="0"/>
          </a:p>
          <a:p>
            <a:pPr fontAlgn="base"/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DDI Environment at GESIS</a:t>
            </a:r>
            <a:endParaRPr lang="en-GB" dirty="0"/>
          </a:p>
        </p:txBody>
      </p:sp>
      <p:sp>
        <p:nvSpPr>
          <p:cNvPr id="4" name="Würfel 3"/>
          <p:cNvSpPr/>
          <p:nvPr/>
        </p:nvSpPr>
        <p:spPr>
          <a:xfrm>
            <a:off x="2400780" y="5392477"/>
            <a:ext cx="2053947" cy="1123814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Variable Search</a:t>
            </a:r>
            <a:endParaRPr lang="en-US" dirty="0"/>
          </a:p>
        </p:txBody>
      </p:sp>
      <p:sp>
        <p:nvSpPr>
          <p:cNvPr id="23" name="Würfel 22"/>
          <p:cNvSpPr/>
          <p:nvPr/>
        </p:nvSpPr>
        <p:spPr>
          <a:xfrm>
            <a:off x="4211960" y="5392477"/>
            <a:ext cx="1122130" cy="1123814"/>
          </a:xfrm>
          <a:prstGeom prst="cube">
            <a:avLst>
              <a:gd name="adj" fmla="val 22572"/>
            </a:avLst>
          </a:prstGeom>
          <a:solidFill>
            <a:schemeClr val="accent2"/>
          </a:solidFill>
          <a:ln/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EQB</a:t>
            </a:r>
            <a:endParaRPr lang="en-US" dirty="0"/>
          </a:p>
        </p:txBody>
      </p:sp>
      <p:sp>
        <p:nvSpPr>
          <p:cNvPr id="5" name="Würfel 4"/>
          <p:cNvSpPr/>
          <p:nvPr/>
        </p:nvSpPr>
        <p:spPr>
          <a:xfrm>
            <a:off x="5064261" y="5392477"/>
            <a:ext cx="1122130" cy="1123814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CBE</a:t>
            </a:r>
            <a:endParaRPr lang="en-US" dirty="0"/>
          </a:p>
        </p:txBody>
      </p:sp>
      <p:sp>
        <p:nvSpPr>
          <p:cNvPr id="6" name="Würfel 5"/>
          <p:cNvSpPr/>
          <p:nvPr/>
        </p:nvSpPr>
        <p:spPr>
          <a:xfrm>
            <a:off x="2400780" y="3601627"/>
            <a:ext cx="1126896" cy="2023409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Editor</a:t>
            </a:r>
            <a:endParaRPr lang="en-US" dirty="0"/>
          </a:p>
        </p:txBody>
      </p:sp>
      <p:sp>
        <p:nvSpPr>
          <p:cNvPr id="7" name="Würfel 6"/>
          <p:cNvSpPr/>
          <p:nvPr/>
        </p:nvSpPr>
        <p:spPr>
          <a:xfrm>
            <a:off x="3305290" y="2708920"/>
            <a:ext cx="2916000" cy="2916324"/>
          </a:xfrm>
          <a:prstGeom prst="cube">
            <a:avLst>
              <a:gd name="adj" fmla="val 8755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5069487" y="2981914"/>
            <a:ext cx="0" cy="2646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203010" y="2981914"/>
            <a:ext cx="0" cy="2646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5400000">
            <a:off x="4628184" y="2538048"/>
            <a:ext cx="0" cy="2646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5400000">
            <a:off x="4628002" y="3402144"/>
            <a:ext cx="0" cy="2646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Würfel 11"/>
          <p:cNvSpPr/>
          <p:nvPr/>
        </p:nvSpPr>
        <p:spPr>
          <a:xfrm>
            <a:off x="4133383" y="3861048"/>
            <a:ext cx="936104" cy="936000"/>
          </a:xfrm>
          <a:prstGeom prst="cube">
            <a:avLst>
              <a:gd name="adj" fmla="val 858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DDI-</a:t>
            </a:r>
            <a:r>
              <a:rPr lang="de-DE" sz="1600" dirty="0" err="1" smtClean="0"/>
              <a:t>FlatDB</a:t>
            </a:r>
            <a:endParaRPr lang="en-US" dirty="0"/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5961196" y="3599207"/>
            <a:ext cx="262800" cy="262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5962155" y="4463303"/>
            <a:ext cx="262800" cy="262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5071290" y="2705580"/>
            <a:ext cx="262800" cy="262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4203854" y="2708920"/>
            <a:ext cx="262800" cy="262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953074" y="3203684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DDI-</a:t>
            </a:r>
            <a:r>
              <a:rPr lang="de-DE" dirty="0" err="1" smtClean="0">
                <a:solidFill>
                  <a:schemeClr val="bg1"/>
                </a:solidFill>
              </a:rPr>
              <a:t>Entities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Würfel 17"/>
          <p:cNvSpPr/>
          <p:nvPr/>
        </p:nvSpPr>
        <p:spPr>
          <a:xfrm>
            <a:off x="2411760" y="1816460"/>
            <a:ext cx="2031075" cy="1123814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Reporting Tool</a:t>
            </a:r>
            <a:endParaRPr lang="en-US" dirty="0"/>
          </a:p>
        </p:txBody>
      </p:sp>
      <p:sp>
        <p:nvSpPr>
          <p:cNvPr id="19" name="Würfel 18"/>
          <p:cNvSpPr/>
          <p:nvPr/>
        </p:nvSpPr>
        <p:spPr>
          <a:xfrm>
            <a:off x="5087948" y="1818081"/>
            <a:ext cx="1137007" cy="1123814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DBK Edit</a:t>
            </a:r>
            <a:endParaRPr lang="en-US" dirty="0"/>
          </a:p>
        </p:txBody>
      </p:sp>
      <p:sp>
        <p:nvSpPr>
          <p:cNvPr id="20" name="Würfel 19"/>
          <p:cNvSpPr/>
          <p:nvPr/>
        </p:nvSpPr>
        <p:spPr>
          <a:xfrm>
            <a:off x="5991068" y="4502620"/>
            <a:ext cx="1137007" cy="1123814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DBK Portal</a:t>
            </a:r>
            <a:endParaRPr lang="en-US" dirty="0"/>
          </a:p>
        </p:txBody>
      </p:sp>
      <p:sp>
        <p:nvSpPr>
          <p:cNvPr id="21" name="Würfel 20"/>
          <p:cNvSpPr/>
          <p:nvPr/>
        </p:nvSpPr>
        <p:spPr>
          <a:xfrm>
            <a:off x="5987213" y="3602867"/>
            <a:ext cx="1137007" cy="1123814"/>
          </a:xfrm>
          <a:prstGeom prst="cube">
            <a:avLst>
              <a:gd name="adj" fmla="val 22572"/>
            </a:avLst>
          </a:prstGeom>
          <a:solidFill>
            <a:schemeClr val="accent2"/>
          </a:solidFill>
          <a:ln w="3810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QMD</a:t>
            </a:r>
            <a:endParaRPr lang="en-US" sz="1200" dirty="0"/>
          </a:p>
        </p:txBody>
      </p:sp>
      <p:sp>
        <p:nvSpPr>
          <p:cNvPr id="22" name="Würfel 21"/>
          <p:cNvSpPr/>
          <p:nvPr/>
        </p:nvSpPr>
        <p:spPr>
          <a:xfrm>
            <a:off x="5991069" y="2705580"/>
            <a:ext cx="1137007" cy="1123814"/>
          </a:xfrm>
          <a:prstGeom prst="cube">
            <a:avLst>
              <a:gd name="adj" fmla="val 2257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DSDM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Functional requirements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sz="2800" dirty="0"/>
              <a:t>Create, edit and manage questions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800" dirty="0"/>
              <a:t>Arrange questionnaire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800" dirty="0"/>
              <a:t>Various exports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marL="457200" indent="-228600"/>
            <a:r>
              <a:rPr lang="en-GB" sz="2800" dirty="0"/>
              <a:t>Workflow </a:t>
            </a:r>
            <a:r>
              <a:rPr lang="en-GB" sz="2800" dirty="0" smtClean="0"/>
              <a:t>support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800" dirty="0" smtClean="0"/>
              <a:t>Import </a:t>
            </a:r>
            <a:r>
              <a:rPr lang="en-GB" sz="2800" dirty="0"/>
              <a:t>of older questions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800" dirty="0"/>
              <a:t>Tracing questions over time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800" dirty="0"/>
              <a:t>Social </a:t>
            </a:r>
            <a:r>
              <a:rPr lang="en-GB" sz="2800" dirty="0" smtClean="0"/>
              <a:t>functions</a:t>
            </a:r>
            <a:endParaRPr lang="en-GB" sz="2800" dirty="0"/>
          </a:p>
          <a:p>
            <a:pPr marL="914400" lvl="1" indent="-228600" rtl="0">
              <a:spcBef>
                <a:spcPts val="0"/>
              </a:spcBef>
            </a:pPr>
            <a:r>
              <a:rPr lang="en-GB" sz="2400" dirty="0" smtClean="0"/>
              <a:t>Discuss </a:t>
            </a:r>
            <a:r>
              <a:rPr lang="en-GB" sz="2400" dirty="0"/>
              <a:t>questions</a:t>
            </a:r>
          </a:p>
          <a:p>
            <a:pPr marL="914400" lvl="1" indent="-228600">
              <a:spcBef>
                <a:spcPts val="0"/>
              </a:spcBef>
            </a:pPr>
            <a:r>
              <a:rPr lang="en-GB" sz="2400" dirty="0"/>
              <a:t>Tag questions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080" y="2492896"/>
            <a:ext cx="3682300" cy="300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8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Features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Questionnaire</a:t>
            </a:r>
            <a:r>
              <a:rPr lang="de-DE" dirty="0" smtClean="0"/>
              <a:t> Editor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Create (</a:t>
            </a:r>
            <a:r>
              <a:rPr lang="de-DE" dirty="0" err="1" smtClean="0"/>
              <a:t>only</a:t>
            </a:r>
            <a:r>
              <a:rPr lang="de-DE" dirty="0" smtClean="0"/>
              <a:t> title) a </a:t>
            </a:r>
            <a:r>
              <a:rPr lang="de-DE" dirty="0" err="1" smtClean="0"/>
              <a:t>study</a:t>
            </a:r>
            <a:endParaRPr lang="de-DE" dirty="0" smtClean="0"/>
          </a:p>
          <a:p>
            <a:r>
              <a:rPr lang="en-US" dirty="0" smtClean="0"/>
              <a:t>Creation, structuring and full editing </a:t>
            </a:r>
            <a:r>
              <a:rPr lang="en-US" dirty="0"/>
              <a:t>of questionnaires with questions, question grids and free </a:t>
            </a:r>
            <a:r>
              <a:rPr lang="en-US" dirty="0" smtClean="0"/>
              <a:t>statements</a:t>
            </a:r>
            <a:endParaRPr lang="en-US" dirty="0"/>
          </a:p>
          <a:p>
            <a:r>
              <a:rPr lang="en-US" dirty="0" smtClean="0"/>
              <a:t>Workflow </a:t>
            </a:r>
            <a:r>
              <a:rPr lang="en-US" dirty="0"/>
              <a:t>support through statistics on questions, e.g. from “not-worked-on” up to “in-field-questionnaire</a:t>
            </a:r>
            <a:r>
              <a:rPr lang="en-US" dirty="0" smtClean="0"/>
              <a:t>”</a:t>
            </a:r>
          </a:p>
          <a:p>
            <a:r>
              <a:rPr lang="en-US" dirty="0"/>
              <a:t>Translation of questions, answers, interviewer instruction, filter statements and free statements into (European) </a:t>
            </a:r>
            <a:r>
              <a:rPr lang="en-US" dirty="0" smtClean="0"/>
              <a:t>languages (not yet)</a:t>
            </a:r>
            <a:endParaRPr lang="en-US" dirty="0"/>
          </a:p>
          <a:p>
            <a:r>
              <a:rPr lang="en-US" dirty="0"/>
              <a:t>sophisticate administration of users and roles and role management</a:t>
            </a:r>
          </a:p>
          <a:p>
            <a:r>
              <a:rPr lang="en-US" dirty="0"/>
              <a:t>Simple discussion tool to discuss questions e.g. for question development</a:t>
            </a:r>
          </a:p>
          <a:p>
            <a:r>
              <a:rPr lang="en-US" dirty="0"/>
              <a:t>Version history of any change on questions</a:t>
            </a:r>
          </a:p>
          <a:p>
            <a:r>
              <a:rPr lang="en-US" dirty="0"/>
              <a:t>Native in DDI-L and export to Word files with templates</a:t>
            </a:r>
          </a:p>
          <a:p>
            <a:r>
              <a:rPr lang="en-US" dirty="0"/>
              <a:t>Direct indexing and searching within the European Question Bank (EQB)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0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1521" y="908050"/>
            <a:ext cx="8208268" cy="5095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err="1" smtClean="0"/>
              <a:t>Studygroups</a:t>
            </a:r>
            <a:r>
              <a:rPr lang="en-GB" dirty="0" smtClean="0"/>
              <a:t>, studies and questionnaires</a:t>
            </a:r>
            <a:endParaRPr lang="en-GB" dirty="0"/>
          </a:p>
        </p:txBody>
      </p:sp>
      <p:pic>
        <p:nvPicPr>
          <p:cNvPr id="4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696" y="1490730"/>
            <a:ext cx="684076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67544" y="2900338"/>
            <a:ext cx="1562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Group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studies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3893918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</a:t>
            </a:r>
            <a:r>
              <a:rPr lang="de-DE" sz="1600" dirty="0" smtClean="0"/>
              <a:t>tudies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5013176"/>
            <a:ext cx="144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Q</a:t>
            </a:r>
            <a:r>
              <a:rPr lang="de-DE" sz="1600" dirty="0" err="1" smtClean="0"/>
              <a:t>uestionnaires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461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Questionnaire overview</a:t>
            </a:r>
            <a:endParaRPr lang="en-GB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712" y="2060848"/>
            <a:ext cx="662473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91456" y="2399402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Functions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91456" y="3573016"/>
            <a:ext cx="124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All </a:t>
            </a:r>
            <a:r>
              <a:rPr lang="de-DE" sz="1600" dirty="0" err="1" smtClean="0"/>
              <a:t>questions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9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Workflow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5" name="Google Shape;9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5696" y="1772816"/>
            <a:ext cx="6855853" cy="42954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69394" y="2060848"/>
            <a:ext cx="698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Status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9394" y="2852936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Tags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98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Question editing </a:t>
            </a:r>
            <a:r>
              <a:rPr lang="en-GB" dirty="0" smtClean="0"/>
              <a:t>window</a:t>
            </a:r>
            <a:endParaRPr lang="en-GB" sz="14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 l="11429" t="1567" r="11580"/>
          <a:stretch/>
        </p:blipFill>
        <p:spPr>
          <a:xfrm>
            <a:off x="2161456" y="1700808"/>
            <a:ext cx="6430415" cy="4585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39552" y="2564904"/>
            <a:ext cx="1168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Instructions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3284984"/>
            <a:ext cx="942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Question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4725144"/>
            <a:ext cx="1266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Filter</a:t>
            </a:r>
          </a:p>
          <a:p>
            <a:r>
              <a:rPr lang="de-DE" sz="1600" dirty="0" smtClean="0"/>
              <a:t>Variables</a:t>
            </a:r>
          </a:p>
          <a:p>
            <a:r>
              <a:rPr lang="de-DE" sz="1600" dirty="0" err="1" smtClean="0"/>
              <a:t>Classification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1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GESIS Farben">
      <a:dk1>
        <a:sysClr val="windowText" lastClr="000000"/>
      </a:dk1>
      <a:lt1>
        <a:srgbClr val="FFFFFF"/>
      </a:lt1>
      <a:dk2>
        <a:srgbClr val="597490"/>
      </a:dk2>
      <a:lt2>
        <a:srgbClr val="F2F2F2"/>
      </a:lt2>
      <a:accent1>
        <a:srgbClr val="FF64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597490"/>
      </a:accent5>
      <a:accent6>
        <a:srgbClr val="953734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emium_x0020_intern xmlns="8ec5f598-09a5-4f4d-8ba3-f8504e05b148" xsi:nil="true"/>
    <_dlc_DocId xmlns="8ec5f598-09a5-4f4d-8ba3-f8504e05b148">GESISDOC-552-21</_dlc_DocId>
    <_dlc_DocIdUrl xmlns="8ec5f598-09a5-4f4d-8ba3-f8504e05b148">
      <Url>http://intranet.gesis.intra/pr/Vorlagen/_layouts/15/DocIdRedir.aspx?ID=GESISDOC-552-21</Url>
      <Description>GESISDOC-552-21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4F40B82AE1344C92AA2539F9DA2FDA" ma:contentTypeVersion="16" ma:contentTypeDescription="Ein neues Dokument erstellen." ma:contentTypeScope="" ma:versionID="bef585098209ad2bfb9e02efae8f8730">
  <xsd:schema xmlns:xsd="http://www.w3.org/2001/XMLSchema" xmlns:xs="http://www.w3.org/2001/XMLSchema" xmlns:p="http://schemas.microsoft.com/office/2006/metadata/properties" xmlns:ns2="8ec5f598-09a5-4f4d-8ba3-f8504e05b148" targetNamespace="http://schemas.microsoft.com/office/2006/metadata/properties" ma:root="true" ma:fieldsID="c6844cd5425dd96b6f89497630037d11" ns2:_="">
    <xsd:import namespace="8ec5f598-09a5-4f4d-8ba3-f8504e05b1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Gremium_x0020_inter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5f598-09a5-4f4d-8ba3-f8504e05b14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remium_x0020_intern" ma:index="7" nillable="true" ma:displayName="Gremium intern" ma:format="Dropdown" ma:internalName="Gremium_x0020_intern" ma:readOnly="false">
      <xsd:simpleType>
        <xsd:restriction base="dms:Choice">
          <xsd:enumeration value="KWA"/>
          <xsd:enumeration value="Institutsra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38C2E-02CC-42D3-9E17-44C09712BF5F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purl.org/dc/terms/"/>
    <ds:schemaRef ds:uri="8ec5f598-09a5-4f4d-8ba3-f8504e05b148"/>
  </ds:schemaRefs>
</ds:datastoreItem>
</file>

<file path=customXml/itemProps2.xml><?xml version="1.0" encoding="utf-8"?>
<ds:datastoreItem xmlns:ds="http://schemas.openxmlformats.org/officeDocument/2006/customXml" ds:itemID="{226F3FF9-422F-45E0-A6AB-77F6EE6152F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1CCC9F4-83D7-4D07-A861-7FCEAB7F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5f598-09a5-4f4d-8ba3-f8504e05b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662B3C9-84D1-44B4-980A-A658A0349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Bildschirmpräsentation (4:3)</PresentationFormat>
  <Paragraphs>108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Rotis SemiSans Pro</vt:lpstr>
      <vt:lpstr>Wingdings</vt:lpstr>
      <vt:lpstr>Wingdings 3</vt:lpstr>
      <vt:lpstr>Larissa</vt:lpstr>
      <vt:lpstr>DDI based Questionnaire Editor</vt:lpstr>
      <vt:lpstr>Agenda</vt:lpstr>
      <vt:lpstr>DDI Environment at GESIS</vt:lpstr>
      <vt:lpstr>Functional requirements</vt:lpstr>
      <vt:lpstr>Features of Questionnaire Editor</vt:lpstr>
      <vt:lpstr>Studygroups, studies and questionnaires</vt:lpstr>
      <vt:lpstr>Questionnaire overview</vt:lpstr>
      <vt:lpstr>Workflow support</vt:lpstr>
      <vt:lpstr>Question editing window</vt:lpstr>
      <vt:lpstr>Workflow and Tags</vt:lpstr>
      <vt:lpstr>Discussion: Comment per question</vt:lpstr>
      <vt:lpstr>Translation: Question, Instructions, Answers</vt:lpstr>
      <vt:lpstr>Export to Word</vt:lpstr>
      <vt:lpstr>Revision and Versions</vt:lpstr>
      <vt:lpstr>Role management</vt:lpstr>
      <vt:lpstr>Perspective</vt:lpstr>
      <vt:lpstr>Time for questions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Heuser, Holger</dc:creator>
  <cp:lastModifiedBy>Wenzig,Knut</cp:lastModifiedBy>
  <cp:revision>412</cp:revision>
  <cp:lastPrinted>2015-06-26T07:02:07Z</cp:lastPrinted>
  <dcterms:created xsi:type="dcterms:W3CDTF">2014-11-24T15:32:57Z</dcterms:created>
  <dcterms:modified xsi:type="dcterms:W3CDTF">2020-01-03T15:23:21Z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05d6bec2-126c-4de5-a375-263d673f862a</vt:lpwstr>
  </property>
  <property fmtid="{D5CDD505-2E9C-101B-9397-08002B2CF9AE}" pid="3" name="ContentTypeId">
    <vt:lpwstr>0x010100204F40B82AE1344C92AA2539F9DA2FDA</vt:lpwstr>
  </property>
  <property fmtid="{D5CDD505-2E9C-101B-9397-08002B2CF9AE}" pid="4" name="WorkAddress">
    <vt:lpwstr/>
  </property>
  <property fmtid="{D5CDD505-2E9C-101B-9397-08002B2CF9AE}" pid="5" name="Gremium">
    <vt:lpwstr/>
  </property>
</Properties>
</file>