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2" r:id="rId2"/>
  </p:sldMasterIdLst>
  <p:notesMasterIdLst>
    <p:notesMasterId r:id="rId25"/>
  </p:notesMasterIdLst>
  <p:handoutMasterIdLst>
    <p:handoutMasterId r:id="rId26"/>
  </p:handoutMasterIdLst>
  <p:sldIdLst>
    <p:sldId id="759" r:id="rId3"/>
    <p:sldId id="760" r:id="rId4"/>
    <p:sldId id="762" r:id="rId5"/>
    <p:sldId id="850" r:id="rId6"/>
    <p:sldId id="768" r:id="rId7"/>
    <p:sldId id="769" r:id="rId8"/>
    <p:sldId id="770" r:id="rId9"/>
    <p:sldId id="845" r:id="rId10"/>
    <p:sldId id="771" r:id="rId11"/>
    <p:sldId id="840" r:id="rId12"/>
    <p:sldId id="832" r:id="rId13"/>
    <p:sldId id="835" r:id="rId14"/>
    <p:sldId id="853" r:id="rId15"/>
    <p:sldId id="852" r:id="rId16"/>
    <p:sldId id="839" r:id="rId17"/>
    <p:sldId id="833" r:id="rId18"/>
    <p:sldId id="838" r:id="rId19"/>
    <p:sldId id="841" r:id="rId20"/>
    <p:sldId id="846" r:id="rId21"/>
    <p:sldId id="847" r:id="rId22"/>
    <p:sldId id="849" r:id="rId23"/>
    <p:sldId id="848" r:id="rId2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30" autoAdjust="0"/>
    <p:restoredTop sz="70288" autoAdjust="0"/>
  </p:normalViewPr>
  <p:slideViewPr>
    <p:cSldViewPr>
      <p:cViewPr varScale="1">
        <p:scale>
          <a:sx n="48" d="100"/>
          <a:sy n="48" d="100"/>
        </p:scale>
        <p:origin x="624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08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27848"/>
    </p:cViewPr>
  </p:sorterViewPr>
  <p:notesViewPr>
    <p:cSldViewPr>
      <p:cViewPr varScale="1">
        <p:scale>
          <a:sx n="52" d="100"/>
          <a:sy n="52" d="100"/>
        </p:scale>
        <p:origin x="266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698" cy="481875"/>
          </a:xfrm>
          <a:prstGeom prst="rect">
            <a:avLst/>
          </a:prstGeom>
        </p:spPr>
        <p:txBody>
          <a:bodyPr vert="horz" lIns="95550" tIns="47775" rIns="95550" bIns="4777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832" y="1"/>
            <a:ext cx="3169698" cy="481875"/>
          </a:xfrm>
          <a:prstGeom prst="rect">
            <a:avLst/>
          </a:prstGeom>
        </p:spPr>
        <p:txBody>
          <a:bodyPr vert="horz" lIns="95550" tIns="47775" rIns="95550" bIns="47775" rtlCol="0"/>
          <a:lstStyle>
            <a:lvl1pPr algn="r">
              <a:defRPr sz="1300"/>
            </a:lvl1pPr>
          </a:lstStyle>
          <a:p>
            <a:fld id="{4B20F3BF-C5F5-445A-9A5E-912815AA6D3D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326"/>
            <a:ext cx="3169698" cy="481875"/>
          </a:xfrm>
          <a:prstGeom prst="rect">
            <a:avLst/>
          </a:prstGeom>
        </p:spPr>
        <p:txBody>
          <a:bodyPr vert="horz" lIns="95550" tIns="47775" rIns="95550" bIns="4777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832" y="9119326"/>
            <a:ext cx="3169698" cy="481875"/>
          </a:xfrm>
          <a:prstGeom prst="rect">
            <a:avLst/>
          </a:prstGeom>
        </p:spPr>
        <p:txBody>
          <a:bodyPr vert="horz" lIns="95550" tIns="47775" rIns="95550" bIns="47775" rtlCol="0" anchor="b"/>
          <a:lstStyle>
            <a:lvl1pPr algn="r">
              <a:defRPr sz="1300"/>
            </a:lvl1pPr>
          </a:lstStyle>
          <a:p>
            <a:fld id="{454C1FF9-D65E-486A-A4FF-4A6ACFD85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75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9" tIns="48325" rIns="96649" bIns="4832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6649" tIns="48325" rIns="96649" bIns="48325" rtlCol="0"/>
          <a:lstStyle>
            <a:lvl1pPr algn="r">
              <a:defRPr sz="1300"/>
            </a:lvl1pPr>
          </a:lstStyle>
          <a:p>
            <a:fld id="{90BBED53-5430-47B0-862A-DF41BB0B0E8F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9" tIns="48325" rIns="96649" bIns="483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49" tIns="48325" rIns="96649" bIns="4832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3"/>
            <a:ext cx="3169920" cy="480060"/>
          </a:xfrm>
          <a:prstGeom prst="rect">
            <a:avLst/>
          </a:prstGeom>
        </p:spPr>
        <p:txBody>
          <a:bodyPr vert="horz" lIns="96649" tIns="48325" rIns="96649" bIns="4832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3"/>
            <a:ext cx="3169920" cy="480060"/>
          </a:xfrm>
          <a:prstGeom prst="rect">
            <a:avLst/>
          </a:prstGeom>
        </p:spPr>
        <p:txBody>
          <a:bodyPr vert="horz" lIns="96649" tIns="48325" rIns="96649" bIns="48325" rtlCol="0" anchor="b"/>
          <a:lstStyle>
            <a:lvl1pPr algn="r">
              <a:defRPr sz="1300"/>
            </a:lvl1pPr>
          </a:lstStyle>
          <a:p>
            <a:fld id="{49270BA4-839E-4994-8A6A-FB916343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10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70BA4-839E-4994-8A6A-FB9163434A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77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8312" indent="-358312" defTabSz="955498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/>
              <a:t>All countries allowed to engage in peaceful nuclear program. </a:t>
            </a:r>
            <a:r>
              <a:rPr lang="en-US" sz="1400" dirty="0"/>
              <a:t>IAEA has managed to safeguard the process with shoestring budget = </a:t>
            </a:r>
            <a:r>
              <a:rPr lang="en-US" sz="1400" dirty="0" smtClean="0"/>
              <a:t>SFPD/4 </a:t>
            </a:r>
            <a:r>
              <a:rPr lang="en-US" sz="1400" dirty="0"/>
              <a:t>budget. </a:t>
            </a:r>
          </a:p>
          <a:p>
            <a:pPr marL="358312" indent="-358312" defTabSz="955498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/>
              <a:t>Use of emerging technology to improve detection of violations in safeguards agreements: </a:t>
            </a:r>
          </a:p>
          <a:p>
            <a:pPr marL="358312" indent="-358312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/>
              <a:t>Use big data, data analytics, ML to improve detection of </a:t>
            </a:r>
            <a:r>
              <a:rPr lang="en-US" sz="1400" dirty="0" err="1"/>
              <a:t>proliferant</a:t>
            </a:r>
            <a:r>
              <a:rPr lang="en-US" sz="1400" dirty="0"/>
              <a:t> behavior, data visualization, shared ledger (block chain) to track nuclear materials.</a:t>
            </a:r>
          </a:p>
          <a:p>
            <a:pPr marL="358312" lvl="1" indent="-358312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/>
              <a:t>Multispectral imaging + aerial surveillance using drones. Antineutrinos.</a:t>
            </a:r>
          </a:p>
          <a:p>
            <a:pPr marL="358312" indent="-358312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/>
              <a:t>Key challenges: Transportable NPP, Accelerator Driven Systems used to produce T or Pu, decom on rise.</a:t>
            </a:r>
          </a:p>
          <a:p>
            <a:pPr>
              <a:spcBef>
                <a:spcPts val="627"/>
              </a:spcBef>
              <a:spcAft>
                <a:spcPts val="627"/>
              </a:spcAft>
              <a:defRPr/>
            </a:pPr>
            <a:endParaRPr lang="en-US" sz="1400" dirty="0">
              <a:solidFill>
                <a:prstClr val="white"/>
              </a:solidFill>
            </a:endParaRP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70BA4-839E-4994-8A6A-FB9163434A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63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77750" indent="-477750" defTabSz="955498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/>
              <a:t>Congress demands </a:t>
            </a:r>
            <a:r>
              <a:rPr lang="en-US" sz="1400" i="1" dirty="0"/>
              <a:t>Gold Standard </a:t>
            </a:r>
            <a:r>
              <a:rPr lang="en-US" sz="1400" dirty="0"/>
              <a:t>of ENR causes many countries to not want to comply. “we shot ourselves in the foot,” : E. Moniz (NTI)</a:t>
            </a:r>
          </a:p>
          <a:p>
            <a:pPr marL="477750" indent="-477750" defTabSz="955498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/>
              <a:t>Countries look toward Russia don’t require ENR in 123</a:t>
            </a:r>
          </a:p>
          <a:p>
            <a:pPr marL="477750" indent="-477750" defTabSz="955498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/>
              <a:t>Alternative: Need strict verification protocol based on science. New tech to track supply chain, equipment (cent), JCPOA. ML learning to seek patterns.</a:t>
            </a:r>
          </a:p>
          <a:p>
            <a:pPr marL="477750" indent="-477750" defTabSz="955498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/>
              <a:t>Dispose of Pu: Options in 1993 study too expensive, DBD (John </a:t>
            </a:r>
            <a:r>
              <a:rPr lang="en-US" sz="1400" dirty="0" err="1"/>
              <a:t>Holdren</a:t>
            </a:r>
            <a:r>
              <a:rPr lang="en-US" sz="1400" dirty="0"/>
              <a:t> author suggest)</a:t>
            </a:r>
          </a:p>
          <a:p>
            <a:pPr>
              <a:spcBef>
                <a:spcPts val="627"/>
              </a:spcBef>
              <a:spcAft>
                <a:spcPts val="627"/>
              </a:spcAft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70BA4-839E-4994-8A6A-FB9163434A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23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27"/>
              </a:spcBef>
              <a:spcAft>
                <a:spcPts val="627"/>
              </a:spcAft>
            </a:pPr>
            <a:endParaRPr lang="en-US" sz="1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70BA4-839E-4994-8A6A-FB9163434A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72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defTabSz="955498">
                  <a:spcBef>
                    <a:spcPts val="627"/>
                  </a:spcBef>
                  <a:spcAft>
                    <a:spcPts val="627"/>
                  </a:spcAft>
                </a:pPr>
                <a:r>
                  <a:rPr lang="en-US" sz="1400" dirty="0">
                    <a:latin typeface="+mj-lt"/>
                  </a:rPr>
                  <a:t>Focus on Detection of Noncompliance? 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Shift from monitoring towards detecting </a:t>
                </a:r>
                <a:r>
                  <a:rPr lang="en-US" sz="1400" b="1" dirty="0">
                    <a:latin typeface="+mj-lt"/>
                  </a:rPr>
                  <a:t>hidden facilities</a:t>
                </a:r>
                <a:r>
                  <a:rPr lang="en-US" sz="1400" dirty="0">
                    <a:latin typeface="+mj-lt"/>
                  </a:rPr>
                  <a:t>.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Reactors, reprocessing, enrichment facilities. 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Existing tools: </a:t>
                </a:r>
                <a:r>
                  <a:rPr lang="en-US" sz="1400" dirty="0" err="1">
                    <a:latin typeface="+mj-lt"/>
                  </a:rPr>
                  <a:t>Xe</a:t>
                </a:r>
                <a:r>
                  <a:rPr lang="en-US" sz="1400" dirty="0">
                    <a:latin typeface="+mj-lt"/>
                  </a:rPr>
                  <a:t>/radionuclide/ IR satellite imaging/</a:t>
                </a:r>
                <a:r>
                  <a:rPr lang="en-US" sz="1400" dirty="0" err="1">
                    <a:latin typeface="+mj-lt"/>
                  </a:rPr>
                  <a:t>humint</a:t>
                </a:r>
                <a:r>
                  <a:rPr lang="en-US" sz="1400" dirty="0">
                    <a:latin typeface="+mj-lt"/>
                  </a:rPr>
                  <a:t>.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i="1">
                            <a:latin typeface="+mj-lt"/>
                          </a:rPr>
                        </m:ctrlPr>
                      </m:accPr>
                      <m:e>
                        <m:r>
                          <a:rPr lang="en-US" sz="1400" i="1">
                            <a:latin typeface="+mj-lt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1400" dirty="0">
                    <a:latin typeface="+mj-lt"/>
                  </a:rPr>
                  <a:t>-detection advantages: </a:t>
                </a:r>
                <a:r>
                  <a:rPr lang="en-US" sz="1400" dirty="0" err="1">
                    <a:latin typeface="+mj-lt"/>
                  </a:rPr>
                  <a:t>env</a:t>
                </a:r>
                <a:r>
                  <a:rPr lang="en-US" sz="1400" dirty="0">
                    <a:latin typeface="+mj-lt"/>
                  </a:rPr>
                  <a:t>. Conditions, shielding, measure status (ON/OFF) or power.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IBD cross-section is a challenge!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Require large detectors: 335 </a:t>
                </a:r>
                <a:r>
                  <a:rPr lang="en-US" sz="1400" dirty="0" err="1">
                    <a:latin typeface="+mj-lt"/>
                  </a:rPr>
                  <a:t>kt</a:t>
                </a:r>
                <a:r>
                  <a:rPr lang="en-US" sz="1400" dirty="0">
                    <a:latin typeface="+mj-lt"/>
                  </a:rPr>
                  <a:t> FV </a:t>
                </a:r>
                <a:r>
                  <a:rPr lang="en-US" sz="1400" dirty="0" err="1">
                    <a:latin typeface="+mj-lt"/>
                  </a:rPr>
                  <a:t>det</a:t>
                </a:r>
                <a:r>
                  <a:rPr lang="en-US" sz="1400" dirty="0">
                    <a:latin typeface="+mj-lt"/>
                  </a:rPr>
                  <a:t> for detecting 50MWth reactor at 1,000 km (95% CL) and 1 year dwell time.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More challenging when BGs included. Need MT scale detectors at standoff distances(&gt;200 km).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WATCHMAN program launched to demonstrate the viability of scalability of </a:t>
                </a:r>
                <a:r>
                  <a:rPr lang="en-US" sz="1400" dirty="0" err="1">
                    <a:latin typeface="+mj-lt"/>
                  </a:rPr>
                  <a:t>Gd</a:t>
                </a:r>
                <a:r>
                  <a:rPr lang="en-US" sz="1400" dirty="0">
                    <a:latin typeface="+mj-lt"/>
                  </a:rPr>
                  <a:t>-doped water Cherenkov detectors for nonproliferation.</a:t>
                </a:r>
                <a:endParaRPr lang="en-US" sz="1400" dirty="0">
                  <a:solidFill>
                    <a:prstClr val="white"/>
                  </a:solidFill>
                  <a:latin typeface="+mj-lt"/>
                </a:endParaRP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solidFill>
                      <a:prstClr val="white"/>
                    </a:solidFill>
                    <a:latin typeface="+mj-lt"/>
                  </a:rPr>
                  <a:t>WATCHMAN: 25 km standoff distance, 6 kiloton detector.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endParaRPr lang="en-US" sz="1400" dirty="0">
                  <a:solidFill>
                    <a:prstClr val="white"/>
                  </a:solidFill>
                  <a:latin typeface="+mj-lt"/>
                </a:endParaRPr>
              </a:p>
              <a:p>
                <a:pPr>
                  <a:spcBef>
                    <a:spcPts val="627"/>
                  </a:spcBef>
                  <a:spcAft>
                    <a:spcPts val="627"/>
                  </a:spcAft>
                </a:pPr>
                <a:endParaRPr lang="en-US" sz="1400" dirty="0">
                  <a:latin typeface="+mj-lt"/>
                </a:endParaRPr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defTabSz="955498">
                  <a:spcBef>
                    <a:spcPts val="627"/>
                  </a:spcBef>
                  <a:spcAft>
                    <a:spcPts val="627"/>
                  </a:spcAft>
                </a:pPr>
                <a:r>
                  <a:rPr lang="en-US" sz="1400" dirty="0">
                    <a:latin typeface="+mj-lt"/>
                  </a:rPr>
                  <a:t>Focus on Detection of Noncompliance? 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Shift from monitoring towards detecting </a:t>
                </a:r>
                <a:r>
                  <a:rPr lang="en-US" sz="1400" b="1" dirty="0">
                    <a:latin typeface="+mj-lt"/>
                  </a:rPr>
                  <a:t>hidden facilities</a:t>
                </a:r>
                <a:r>
                  <a:rPr lang="en-US" sz="1400" dirty="0">
                    <a:latin typeface="+mj-lt"/>
                  </a:rPr>
                  <a:t>.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Reactors, reprocessing, enrichment facilities. 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Existing tools: </a:t>
                </a:r>
                <a:r>
                  <a:rPr lang="en-US" sz="1400" dirty="0" err="1">
                    <a:latin typeface="+mj-lt"/>
                  </a:rPr>
                  <a:t>Xe</a:t>
                </a:r>
                <a:r>
                  <a:rPr lang="en-US" sz="1400" dirty="0">
                    <a:latin typeface="+mj-lt"/>
                  </a:rPr>
                  <a:t>/radionuclide/ IR satellite imaging/</a:t>
                </a:r>
                <a:r>
                  <a:rPr lang="en-US" sz="1400" dirty="0" err="1">
                    <a:latin typeface="+mj-lt"/>
                  </a:rPr>
                  <a:t>humint</a:t>
                </a:r>
                <a:r>
                  <a:rPr lang="en-US" sz="1400" dirty="0">
                    <a:latin typeface="+mj-lt"/>
                  </a:rPr>
                  <a:t>.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i="0">
                    <a:latin typeface="+mj-lt"/>
                    <a:ea typeface="Cambria Math" panose="02040503050406030204" pitchFamily="18" charset="0"/>
                  </a:rPr>
                  <a:t>𝜈 ̅</a:t>
                </a:r>
                <a:r>
                  <a:rPr lang="en-US" sz="1400" dirty="0">
                    <a:latin typeface="+mj-lt"/>
                  </a:rPr>
                  <a:t>-detection advantages: </a:t>
                </a:r>
                <a:r>
                  <a:rPr lang="en-US" sz="1400" dirty="0" err="1">
                    <a:latin typeface="+mj-lt"/>
                  </a:rPr>
                  <a:t>env</a:t>
                </a:r>
                <a:r>
                  <a:rPr lang="en-US" sz="1400" dirty="0">
                    <a:latin typeface="+mj-lt"/>
                  </a:rPr>
                  <a:t>. Conditions, shielding, measure status (ON/OFF) or power.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IBD cross-section is a challenge!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Require large detectors: 335 </a:t>
                </a:r>
                <a:r>
                  <a:rPr lang="en-US" sz="1400" dirty="0" err="1">
                    <a:latin typeface="+mj-lt"/>
                  </a:rPr>
                  <a:t>kt</a:t>
                </a:r>
                <a:r>
                  <a:rPr lang="en-US" sz="1400" dirty="0">
                    <a:latin typeface="+mj-lt"/>
                  </a:rPr>
                  <a:t> FV </a:t>
                </a:r>
                <a:r>
                  <a:rPr lang="en-US" sz="1400" dirty="0" err="1">
                    <a:latin typeface="+mj-lt"/>
                  </a:rPr>
                  <a:t>det</a:t>
                </a:r>
                <a:r>
                  <a:rPr lang="en-US" sz="1400" dirty="0">
                    <a:latin typeface="+mj-lt"/>
                  </a:rPr>
                  <a:t> for detecting 50MWth reactor at 1,000 km (95% CL) and 1 year dwell time.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More challenging when BGs included. Need MT scale detectors at standoff distances(&gt;200 km).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WATCHMAN program launched to demonstrate the viability of scalability of </a:t>
                </a:r>
                <a:r>
                  <a:rPr lang="en-US" sz="1400" dirty="0" err="1">
                    <a:latin typeface="+mj-lt"/>
                  </a:rPr>
                  <a:t>Gd</a:t>
                </a:r>
                <a:r>
                  <a:rPr lang="en-US" sz="1400" dirty="0">
                    <a:latin typeface="+mj-lt"/>
                  </a:rPr>
                  <a:t>-doped water Cherenkov detectors for nonproliferation.</a:t>
                </a:r>
                <a:endParaRPr lang="en-US" sz="1400" dirty="0">
                  <a:solidFill>
                    <a:prstClr val="white"/>
                  </a:solidFill>
                  <a:latin typeface="+mj-lt"/>
                </a:endParaRP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solidFill>
                      <a:prstClr val="white"/>
                    </a:solidFill>
                    <a:latin typeface="+mj-lt"/>
                  </a:rPr>
                  <a:t>WATCHMAN: 25 km standoff distance, 6 kiloton detector.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endParaRPr lang="en-US" sz="1400" dirty="0">
                  <a:solidFill>
                    <a:prstClr val="white"/>
                  </a:solidFill>
                  <a:latin typeface="+mj-lt"/>
                </a:endParaRPr>
              </a:p>
              <a:p>
                <a:pPr>
                  <a:spcBef>
                    <a:spcPts val="627"/>
                  </a:spcBef>
                  <a:spcAft>
                    <a:spcPts val="627"/>
                  </a:spcAft>
                </a:pPr>
                <a:endParaRPr lang="en-US" sz="1400" dirty="0">
                  <a:latin typeface="+mj-lt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70BA4-839E-4994-8A6A-FB9163434A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92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defTabSz="95549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Focus on Detection of Noncompliance? </a:t>
            </a:r>
            <a:endParaRPr lang="en-US" sz="1400" dirty="0" smtClean="0">
              <a:latin typeface="+mj-l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Confirming nuclear fission  nature of suspect nuclear explosion.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 seismic cueing to minimize the number of events to be detected.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Pay off high! But still requires &gt;Mt=B$ scale detectors to be valuable.</a:t>
            </a:r>
          </a:p>
          <a:p>
            <a:r>
              <a:rPr lang="en-US" sz="1400" dirty="0" smtClean="0">
                <a:solidFill>
                  <a:srgbClr val="FFFF00"/>
                </a:solidFill>
              </a:rPr>
              <a:t>Example: Hyper-K  scale for  </a:t>
            </a:r>
          </a:p>
          <a:p>
            <a:r>
              <a:rPr lang="en-US" sz="1400" dirty="0" smtClean="0">
                <a:solidFill>
                  <a:srgbClr val="FFFF00"/>
                </a:solidFill>
              </a:rPr>
              <a:t>~25 </a:t>
            </a:r>
            <a:r>
              <a:rPr lang="en-US" sz="1400" dirty="0" err="1" smtClean="0">
                <a:solidFill>
                  <a:srgbClr val="FFFF00"/>
                </a:solidFill>
              </a:rPr>
              <a:t>kton</a:t>
            </a:r>
            <a:r>
              <a:rPr lang="en-US" sz="1400" dirty="0" smtClean="0">
                <a:solidFill>
                  <a:srgbClr val="FFFF00"/>
                </a:solidFill>
              </a:rPr>
              <a:t>  TNT explosion @ 100 km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More useful for cooperative verification of former nuclear test sites. Co-located seismometer.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WM-like detector (FV =1 </a:t>
            </a:r>
            <a:r>
              <a:rPr lang="en-US" sz="1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kton</a:t>
            </a:r>
            <a:r>
              <a:rPr lang="en-US" sz="1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can monitor: 25 </a:t>
            </a:r>
            <a:r>
              <a:rPr lang="en-US" sz="1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en-US" sz="1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TNT at &gt; 10 km, 2.5 </a:t>
            </a:r>
            <a:r>
              <a:rPr lang="en-US" sz="1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en-US" sz="1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TNT at a few km.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400" dirty="0" smtClean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955498">
              <a:spcBef>
                <a:spcPts val="627"/>
              </a:spcBef>
              <a:spcAft>
                <a:spcPts val="627"/>
              </a:spcAft>
            </a:pPr>
            <a:endParaRPr lang="en-US" sz="1400" dirty="0">
              <a:latin typeface="+mj-lt"/>
            </a:endParaRPr>
          </a:p>
          <a:p>
            <a:pPr>
              <a:spcBef>
                <a:spcPts val="627"/>
              </a:spcBef>
              <a:spcAft>
                <a:spcPts val="627"/>
              </a:spcAft>
            </a:pPr>
            <a:endParaRPr lang="en-US" sz="1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70BA4-839E-4994-8A6A-FB9163434A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76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Detection of reprocessing facilities and spent fuel facilities, geological repositories.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Important in the context of safeguards. Seals are used to verify compliance but are not </a:t>
                </a:r>
                <a:r>
                  <a:rPr lang="en-US" sz="1400" dirty="0" err="1">
                    <a:latin typeface="+mj-lt"/>
                  </a:rPr>
                  <a:t>fullproof</a:t>
                </a:r>
                <a:r>
                  <a:rPr lang="en-US" sz="1400" dirty="0">
                    <a:latin typeface="+mj-lt"/>
                  </a:rPr>
                  <a:t>.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Antineutrino monitoring may be an option but much lower in flux then reactors. 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Q value proportional to beta decay rate meaning so that high endpoint beta-days decay rapidly and spent fuel spectrum quickly softens.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However, 3 long-lived isotopes have daughters that decay with high endpoints years after spent fuel released from the reactor.</a:t>
                </a:r>
              </a:p>
              <a:p>
                <a:pPr marL="477750" indent="-477750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Sr-90/Y (2.6 d) pair still produces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i="1">
                            <a:latin typeface="+mj-lt"/>
                          </a:rPr>
                        </m:ctrlPr>
                      </m:accPr>
                      <m:e>
                        <m:r>
                          <a:rPr lang="en-US" sz="1400" i="1">
                            <a:latin typeface="+mj-lt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US" sz="1400"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latin typeface="+mj-lt"/>
                        <a:ea typeface="Cambria Math" panose="02040503050406030204" pitchFamily="18" charset="0"/>
                      </a:rPr>
                      <m:t>above</m:t>
                    </m:r>
                    <m:r>
                      <a:rPr lang="en-US" sz="1400"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latin typeface="+mj-lt"/>
                        <a:ea typeface="Cambria Math" panose="02040503050406030204" pitchFamily="18" charset="0"/>
                      </a:rPr>
                      <m:t>IBD</m:t>
                    </m:r>
                    <m:r>
                      <a:rPr lang="en-US" sz="1400"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latin typeface="+mj-lt"/>
                        <a:ea typeface="Cambria Math" panose="02040503050406030204" pitchFamily="18" charset="0"/>
                      </a:rPr>
                      <m:t>threshold</m:t>
                    </m:r>
                    <m:r>
                      <a:rPr lang="en-US" sz="1400">
                        <a:latin typeface="+mj-lt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400" dirty="0">
                    <a:latin typeface="+mj-lt"/>
                  </a:rPr>
                  <a:t> </a:t>
                </a:r>
              </a:p>
              <a:p>
                <a:pPr marL="477750" indent="-477750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Ten ton scale possible to detect large diversion of material. </a:t>
                </a:r>
              </a:p>
              <a:p>
                <a:pPr marL="477750" indent="-477750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May be relevant for “</a:t>
                </a:r>
                <a:r>
                  <a:rPr lang="en-US" sz="1400" dirty="0" err="1">
                    <a:latin typeface="+mj-lt"/>
                  </a:rPr>
                  <a:t>concooning</a:t>
                </a:r>
                <a:r>
                  <a:rPr lang="en-US" sz="1400" dirty="0">
                    <a:latin typeface="+mj-lt"/>
                  </a:rPr>
                  <a:t>” of SNF facilities.</a:t>
                </a:r>
              </a:p>
              <a:p>
                <a:pPr defTabSz="955498">
                  <a:spcBef>
                    <a:spcPts val="627"/>
                  </a:spcBef>
                  <a:spcAft>
                    <a:spcPts val="627"/>
                  </a:spcAft>
                  <a:defRPr/>
                </a:pPr>
                <a:endParaRPr lang="en-US" sz="1300" dirty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Detection of reprocessing facilities and spent fuel facilities, geological repositories.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Important in the context of safeguards. Seals are used to verify compliance but are not </a:t>
                </a:r>
                <a:r>
                  <a:rPr lang="en-US" sz="1400" dirty="0" err="1">
                    <a:latin typeface="+mj-lt"/>
                  </a:rPr>
                  <a:t>fullproof</a:t>
                </a:r>
                <a:r>
                  <a:rPr lang="en-US" sz="1400" dirty="0">
                    <a:latin typeface="+mj-lt"/>
                  </a:rPr>
                  <a:t>.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Antineutrino monitoring may be an option but much lower in flux then reactors. 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Q value proportional to beta decay rate meaning so that high endpoint beta-days decay rapidly and spent fuel spectrum quickly softens.</a:t>
                </a:r>
              </a:p>
              <a:p>
                <a:pPr marL="477750" indent="-477750" defTabSz="955498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However, 3 long-lived isotopes have daughters that decay with high endpoints years after spent fuel released from the reactor.</a:t>
                </a:r>
              </a:p>
              <a:p>
                <a:pPr marL="477750" indent="-477750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Sr-90/Y (2.6 d) pair still produces </a:t>
                </a:r>
                <a:r>
                  <a:rPr lang="en-US" sz="1400" i="0">
                    <a:latin typeface="+mj-lt"/>
                    <a:ea typeface="Cambria Math" panose="02040503050406030204" pitchFamily="18" charset="0"/>
                  </a:rPr>
                  <a:t>𝜈 ̅  </a:t>
                </a:r>
                <a:r>
                  <a:rPr lang="en-US" sz="1400" i="0">
                    <a:latin typeface="+mj-lt"/>
                    <a:ea typeface="Cambria Math" panose="02040503050406030204" pitchFamily="18" charset="0"/>
                  </a:rPr>
                  <a:t>above IBD threshold.</a:t>
                </a:r>
                <a:r>
                  <a:rPr lang="en-US" sz="1400" dirty="0">
                    <a:latin typeface="+mj-lt"/>
                  </a:rPr>
                  <a:t> </a:t>
                </a:r>
              </a:p>
              <a:p>
                <a:pPr marL="477750" indent="-477750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Ten ton scale possible to detect large diversion of material. </a:t>
                </a:r>
              </a:p>
              <a:p>
                <a:pPr marL="477750" indent="-477750">
                  <a:spcBef>
                    <a:spcPts val="627"/>
                  </a:spcBef>
                  <a:spcAft>
                    <a:spcPts val="627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+mj-lt"/>
                  </a:rPr>
                  <a:t>May be relevant for “</a:t>
                </a:r>
                <a:r>
                  <a:rPr lang="en-US" sz="1400" dirty="0" err="1">
                    <a:latin typeface="+mj-lt"/>
                  </a:rPr>
                  <a:t>concooning</a:t>
                </a:r>
                <a:r>
                  <a:rPr lang="en-US" sz="1400" dirty="0">
                    <a:latin typeface="+mj-lt"/>
                  </a:rPr>
                  <a:t>” of SNF facilities.</a:t>
                </a:r>
              </a:p>
              <a:p>
                <a:pPr defTabSz="955498">
                  <a:spcBef>
                    <a:spcPts val="627"/>
                  </a:spcBef>
                  <a:spcAft>
                    <a:spcPts val="627"/>
                  </a:spcAft>
                  <a:defRPr/>
                </a:pPr>
                <a:endParaRPr lang="en-US" sz="130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70BA4-839E-4994-8A6A-FB9163434A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31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77750" indent="-477750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/>
              <a:t>Cooperative Threat Reduction program for NK.</a:t>
            </a:r>
          </a:p>
          <a:p>
            <a:pPr marL="477750" indent="-477750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/>
              <a:t>Shut down production reactors, monitor facilities, secure WMD, deal with spent fuel &amp; waste.</a:t>
            </a:r>
          </a:p>
          <a:p>
            <a:pPr marL="477750" indent="-477750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/>
              <a:t>Redirect scientists/engineers</a:t>
            </a:r>
          </a:p>
          <a:p>
            <a:pPr marL="477750" indent="-477750" defTabSz="955498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/>
              <a:t>Should involve many countries as well agencies like ISTC.</a:t>
            </a:r>
          </a:p>
          <a:p>
            <a:pPr marL="477750" indent="-477750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endParaRPr lang="en-US" sz="1300" dirty="0">
              <a:solidFill>
                <a:prstClr val="white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70BA4-839E-4994-8A6A-FB9163434A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63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77750" indent="-477750" defTabSz="955498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/>
              <a:t>International collaboration looked at using antineutrinos for this purpose using segmented LS detectors. (R. </a:t>
            </a:r>
            <a:r>
              <a:rPr lang="en-US" sz="1400" dirty="0" err="1"/>
              <a:t>Carr</a:t>
            </a:r>
            <a:r>
              <a:rPr lang="en-US" sz="1400" dirty="0"/>
              <a:t> et al).</a:t>
            </a:r>
          </a:p>
          <a:p>
            <a:pPr marL="477750" indent="-477750" defTabSz="955498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/>
              <a:t>Access to facility or remote access.</a:t>
            </a:r>
          </a:p>
          <a:p>
            <a:pPr marL="477750" indent="-477750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/>
              <a:t>KEDO reestablished to develop several 1GWe PWR’s would need to be monitored.  SG by design including antineutrino detectors.</a:t>
            </a:r>
          </a:p>
          <a:p>
            <a:pPr marL="477750" indent="-477750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/>
              <a:t>Dealing with spent fuel. Shared project (ROK and NK) in DBD. Delayed dismantlement in form of “</a:t>
            </a:r>
            <a:r>
              <a:rPr lang="en-US" sz="1400" dirty="0" err="1"/>
              <a:t>concooning</a:t>
            </a:r>
            <a:r>
              <a:rPr lang="en-US" sz="1400" dirty="0"/>
              <a:t>” by impermeable concrete may be advantageous. </a:t>
            </a:r>
          </a:p>
          <a:p>
            <a:pPr marL="477750" indent="-477750" defTabSz="955498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endParaRPr lang="en-US" sz="1400" dirty="0"/>
          </a:p>
          <a:p>
            <a:pPr marL="477750" indent="-477750" defTabSz="955498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70BA4-839E-4994-8A6A-FB9163434A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45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77750" indent="-477750" defTabSz="955498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 smtClean="0"/>
              <a:t>Key </a:t>
            </a:r>
            <a:r>
              <a:rPr lang="en-US" sz="1400" dirty="0"/>
              <a:t>is strong </a:t>
            </a:r>
            <a:r>
              <a:rPr lang="en-US" sz="1400" dirty="0" smtClean="0"/>
              <a:t>partnerships (IAEA, NNSA, Cancer organization</a:t>
            </a:r>
            <a:r>
              <a:rPr lang="en-US" sz="1400" baseline="0" dirty="0" smtClean="0"/>
              <a:t> (ICEC)</a:t>
            </a:r>
            <a:r>
              <a:rPr lang="en-US" sz="1400" dirty="0" smtClean="0"/>
              <a:t>.</a:t>
            </a:r>
            <a:endParaRPr lang="en-US" sz="1400" dirty="0"/>
          </a:p>
          <a:p>
            <a:pPr marL="477750" indent="-477750" defTabSz="955498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 err="1"/>
              <a:t>Phaser</a:t>
            </a:r>
            <a:r>
              <a:rPr lang="en-US" sz="1400" dirty="0"/>
              <a:t>: SLAC, Sam </a:t>
            </a:r>
            <a:r>
              <a:rPr lang="en-US" sz="1400" dirty="0" err="1"/>
              <a:t>Tentawi</a:t>
            </a:r>
            <a:r>
              <a:rPr lang="en-US" sz="1400" dirty="0"/>
              <a:t> new design. 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70BA4-839E-4994-8A6A-FB9163434A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66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3094" indent="-293094" defTabSz="955498">
              <a:spcBef>
                <a:spcPts val="627"/>
              </a:spcBef>
              <a:spcAft>
                <a:spcPts val="627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Lower barrier for production of nuclear and especially delivery systems.</a:t>
            </a:r>
          </a:p>
          <a:p>
            <a:pPr marL="293094" indent="-293094" defTabSz="955498">
              <a:spcBef>
                <a:spcPts val="627"/>
              </a:spcBef>
              <a:spcAft>
                <a:spcPts val="627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Production of explosives contracted by Navy using commercial printers</a:t>
            </a:r>
          </a:p>
          <a:p>
            <a:pPr marL="175856" indent="-175856">
              <a:spcBef>
                <a:spcPts val="627"/>
              </a:spcBef>
              <a:spcAft>
                <a:spcPts val="627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Relativity space: build SLV in two months. Deploy 1250 kg. </a:t>
            </a:r>
          </a:p>
          <a:p>
            <a:pPr marL="175856" indent="-175856">
              <a:spcBef>
                <a:spcPts val="627"/>
              </a:spcBef>
              <a:spcAft>
                <a:spcPts val="627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If missile: deploy 700 kg WH to 2400 km!</a:t>
            </a:r>
          </a:p>
          <a:p>
            <a:pPr defTabSz="955498">
              <a:spcBef>
                <a:spcPts val="627"/>
              </a:spcBef>
              <a:spcAft>
                <a:spcPts val="627"/>
              </a:spcAft>
              <a:defRPr/>
            </a:pPr>
            <a:endParaRPr lang="en-US" dirty="0"/>
          </a:p>
          <a:p>
            <a:pPr defTabSz="955498">
              <a:spcBef>
                <a:spcPts val="1881"/>
              </a:spcBef>
              <a:spcAft>
                <a:spcPts val="1881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70BA4-839E-4994-8A6A-FB9163434A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76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3094" indent="-293094">
              <a:buFont typeface="Arial" panose="020B0604020202020204" pitchFamily="34" charset="0"/>
              <a:buChar char="•"/>
            </a:pPr>
            <a:r>
              <a:rPr lang="en-US" sz="1400" dirty="0"/>
              <a:t>Unusual presentation: not strictly focused on neutrinos</a:t>
            </a:r>
          </a:p>
          <a:p>
            <a:pPr marL="293094" indent="-293094">
              <a:buFont typeface="Arial" panose="020B0604020202020204" pitchFamily="34" charset="0"/>
              <a:buChar char="•"/>
            </a:pPr>
            <a:r>
              <a:rPr lang="en-US" sz="1400" dirty="0"/>
              <a:t>Focused on emerging technologies to support nonproliferation including neutrinos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70BA4-839E-4994-8A6A-FB9163434A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86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498">
              <a:spcBef>
                <a:spcPts val="627"/>
              </a:spcBef>
              <a:spcAft>
                <a:spcPts val="627"/>
              </a:spcAft>
              <a:defRPr/>
            </a:pPr>
            <a:r>
              <a:rPr lang="en-US" sz="1400" dirty="0"/>
              <a:t>Generative Design: Combination of technologies: CAD+AI+AM: generative design. </a:t>
            </a:r>
          </a:p>
          <a:p>
            <a:pPr marL="175856" indent="-175856">
              <a:spcBef>
                <a:spcPts val="627"/>
              </a:spcBef>
              <a:spcAft>
                <a:spcPts val="627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Optimize designs based on cost, weight, strength etc.</a:t>
            </a:r>
          </a:p>
          <a:p>
            <a:pPr marL="175856" indent="-175856">
              <a:spcBef>
                <a:spcPts val="627"/>
              </a:spcBef>
              <a:spcAft>
                <a:spcPts val="627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Produce millions of possible models. Computer designs rather than human.</a:t>
            </a:r>
          </a:p>
          <a:p>
            <a:pPr marL="175856" indent="-175856">
              <a:spcBef>
                <a:spcPts val="627"/>
              </a:spcBef>
              <a:spcAft>
                <a:spcPts val="627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nTopology</a:t>
            </a:r>
            <a:r>
              <a:rPr lang="en-US" sz="1400" dirty="0"/>
              <a:t>, Autodesk, </a:t>
            </a:r>
            <a:r>
              <a:rPr lang="en-US" sz="1400" dirty="0" err="1"/>
              <a:t>Dassault</a:t>
            </a:r>
            <a:r>
              <a:rPr lang="en-US" sz="1400" dirty="0"/>
              <a:t> Systems </a:t>
            </a:r>
            <a:r>
              <a:rPr lang="en-US" sz="1400" dirty="0" err="1"/>
              <a:t>etc</a:t>
            </a:r>
            <a:r>
              <a:rPr lang="en-US" sz="14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70BA4-839E-4994-8A6A-FB9163434A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326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70BA4-839E-4994-8A6A-FB9163434A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549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77750" indent="-477750" defTabSz="955498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300" dirty="0"/>
              <a:t>We are </a:t>
            </a:r>
            <a:r>
              <a:rPr lang="en-US" sz="1300" dirty="0" err="1"/>
              <a:t>are</a:t>
            </a:r>
            <a:r>
              <a:rPr lang="en-US" sz="1300" dirty="0"/>
              <a:t> in precarious times! </a:t>
            </a:r>
          </a:p>
          <a:p>
            <a:pPr marL="477750" indent="-477750" defTabSz="955498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300" dirty="0"/>
              <a:t>Prevent future use of NW while allowing nuclear technology to be used for peaceful purposes. Secure all materials.</a:t>
            </a:r>
          </a:p>
          <a:p>
            <a:pPr marL="477750" indent="-477750" defTabSz="955498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300" dirty="0"/>
              <a:t>Antineutrinos have a role, but it is challenging, and needs further </a:t>
            </a:r>
            <a:r>
              <a:rPr lang="en-US" sz="1300" dirty="0" err="1"/>
              <a:t>demonstraton</a:t>
            </a:r>
            <a:r>
              <a:rPr lang="en-US" sz="1300" dirty="0"/>
              <a:t>.</a:t>
            </a:r>
          </a:p>
          <a:p>
            <a:pPr marL="477750" indent="-477750" defTabSz="955498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300" dirty="0"/>
              <a:t>Emerging technology: promise or peril. A great deal of advantages for nonproliferation/safeguards but dual-use.</a:t>
            </a:r>
          </a:p>
          <a:p>
            <a:pPr marL="477750" indent="-477750" defTabSz="955498">
              <a:spcBef>
                <a:spcPts val="1881"/>
              </a:spcBef>
              <a:spcAft>
                <a:spcPts val="1881"/>
              </a:spcAft>
              <a:buFont typeface="Wingdings" panose="05000000000000000000" pitchFamily="2" charset="2"/>
              <a:buChar char="Ø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70BA4-839E-4994-8A6A-FB9163434A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11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70BA4-839E-4994-8A6A-FB9163434A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1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70BA4-839E-4994-8A6A-FB9163434A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51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70BA4-839E-4994-8A6A-FB9163434A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17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77750" indent="-477750" defTabSz="955498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/>
              <a:t>Tensions growing between countries.</a:t>
            </a:r>
          </a:p>
          <a:p>
            <a:pPr marL="477750" indent="-477750" defTabSz="955498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/>
              <a:t>Modernization nuclear weapon delivery systems while decrease in nuclear weapons.</a:t>
            </a:r>
          </a:p>
          <a:p>
            <a:pPr marL="477750" indent="-477750" defTabSz="955498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/>
              <a:t>Sustained interest in FM production.</a:t>
            </a:r>
          </a:p>
          <a:p>
            <a:pPr marL="477750" indent="-477750" defTabSz="955498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/>
              <a:t>Fading memory: 70+ years since Hiroshima &amp; Nagasaki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70BA4-839E-4994-8A6A-FB9163434A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27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77750" indent="-477750" defTabSz="955498">
              <a:spcBef>
                <a:spcPts val="1881"/>
              </a:spcBef>
              <a:spcAft>
                <a:spcPts val="1881"/>
              </a:spcAft>
              <a:buFont typeface="Wingdings" panose="05000000000000000000" pitchFamily="2" charset="2"/>
              <a:buChar char="Ø"/>
              <a:defRPr/>
            </a:pPr>
            <a:r>
              <a:rPr lang="en-US" sz="1300" dirty="0"/>
              <a:t>Our luck may simply run out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70BA4-839E-4994-8A6A-FB9163434A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31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77750" indent="-477750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latin typeface="+mj-lt"/>
                <a:ea typeface="Cambria" panose="02040503050406030204" pitchFamily="18" charset="0"/>
              </a:rPr>
              <a:t>Goal: Secure FM, radiological material, control delivery systems.</a:t>
            </a:r>
          </a:p>
          <a:p>
            <a:pPr marL="477750" indent="-477750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latin typeface="+mj-lt"/>
                <a:ea typeface="Cambria" panose="02040503050406030204" pitchFamily="18" charset="0"/>
              </a:rPr>
              <a:t>Block all pathways while allowing peaceful use.</a:t>
            </a:r>
          </a:p>
          <a:p>
            <a:pPr marL="477750" indent="-477750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latin typeface="+mj-lt"/>
                <a:ea typeface="Cambria" panose="02040503050406030204" pitchFamily="18" charset="0"/>
              </a:rPr>
              <a:t>Emerging technology which can be of support or help proliferator.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70BA4-839E-4994-8A6A-FB9163434A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77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8312" indent="-358312" defTabSz="955498">
              <a:spcBef>
                <a:spcPts val="627"/>
              </a:spcBef>
              <a:spcAft>
                <a:spcPts val="627"/>
              </a:spcAft>
              <a:buFont typeface="Wingdings" panose="05000000000000000000" pitchFamily="2" charset="2"/>
              <a:buChar char="Ø"/>
              <a:defRPr/>
            </a:pPr>
            <a:r>
              <a:rPr lang="en-US" sz="2100" dirty="0">
                <a:latin typeface="Bahnschrift" panose="020B0502040204020203" pitchFamily="34" charset="0"/>
              </a:rPr>
              <a:t>Two ways to a bomb!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70BA4-839E-4994-8A6A-FB9163434A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57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F9C3D8-6E32-43D5-A788-D05EBB31F94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BFDB2386-9FFC-45C6-8112-85FD0D73DD1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66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8C237-A133-4B67-BA82-7777A7886F3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0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92BB2-4820-4C70-BD49-FCC995A284D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800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35B50-C46E-4D16-8BEC-03B6E209E2D9}" type="datetime1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11/10/2019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20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CC33E-904F-4B34-B02C-9B3CB479B96B}" type="datetime1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11/10/2019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99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5BF9F-1BB0-4049-8314-D0553108A525}" type="datetime1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11/10/2019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951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730E9-9697-4C0B-AD3D-F3E082D82E99}" type="datetime1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11/10/2019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500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EABC48-C7F7-4A51-AA73-E1D488FFB23A}" type="datetime1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11/10/2019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893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B6C9D-2EEB-45D1-A6C5-6E10A15FB672}" type="datetime1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11/10/2019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802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4BDEA-2E1E-4C79-874C-BC715E8A21E0}" type="datetime1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11/10/2019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622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28C01-3008-4FAE-8F3A-45EB1E495E15}" type="datetime1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11/10/2019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89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A80CB-FFE3-433E-B402-F0133921FBC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BFDB2386-9FFC-45C6-8112-85FD0D73DD1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39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E30A3-5A5D-4B62-BD57-64676FF5870A}" type="datetime1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11/10/2019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658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78E6E-9615-4352-80BA-79564B29BB7A}" type="datetime1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11/10/2019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446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B3726-81FB-42B9-8224-D5DB48450AE1}" type="datetime1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11/10/2019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198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B48524-0E24-4CAA-9A30-35FB3A962766}" type="datetime1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11/10/2019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9378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523642-A860-4C6D-AB0E-FA1D3161A536}" type="datetime1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11/10/2019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042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02FE7-A571-44E0-8654-77B69401C544}" type="datetime1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11/10/2019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057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F84F1-D3EF-4262-B738-16474183E63C}" type="datetime1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11/10/2019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478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FB7D2D-3B04-4498-B910-9DB651E9C285}" type="datetime1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11/10/2019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365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5AE1B-7157-4ABB-A60E-E2DEBD3526B1}" type="datetime1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11/10/2019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680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6C314-E50F-4236-AF70-4EA3AACC451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936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4CEC2-4066-4F94-A52A-D8A49452E07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684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E9A1D9-6765-48BC-A743-2282FE24C31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363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0566A-95A5-4E38-B6E1-EDE9D42D44C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956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747D2-5625-487C-83DA-0C3094CCC32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500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7BF75B-F8F4-46C2-8EB2-2884D6964D3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180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1B7CA-C1B7-4123-BAC9-5F0E264C8AC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108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3.gif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88D73-F01B-4CD9-8D1B-8590D8480E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BFDB2386-9FFC-45C6-8112-85FD0D73DD1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01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B0C7E4-5785-4AFE-92B1-9D18CFFE0568}" type="datetime1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11/10/2019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BDA79B-5A11-4CED-98A1-25F25C3F011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5" y="6244844"/>
            <a:ext cx="9160626" cy="61315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0" y="6379348"/>
            <a:ext cx="1323924" cy="4268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" name="TextBox 9"/>
          <p:cNvSpPr txBox="1"/>
          <p:nvPr userDrawn="1"/>
        </p:nvSpPr>
        <p:spPr>
          <a:xfrm>
            <a:off x="1506391" y="6400310"/>
            <a:ext cx="626600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reflection blurRad="139700" stA="27000" endPos="45500" dir="5400000" sy="-100000" algn="bl" rotWithShape="0"/>
                </a:effectLst>
                <a:uLnTx/>
                <a:uFillTx/>
                <a:latin typeface="Book Antiqua"/>
                <a:ea typeface="+mn-ea"/>
                <a:cs typeface="+mn-cs"/>
              </a:rPr>
              <a:t>The James Martin Center for Nonproliferation Studies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reflection blurRad="139700" stA="27000" endPos="45500" dir="5400000" sy="-100000" algn="bl" rotWithShape="0"/>
              </a:effectLst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11" name="Picture 2" descr="MIIS-Logo-white-on-Blue"/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79" y="6367842"/>
            <a:ext cx="1569285" cy="4498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8462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11756" y="-163629"/>
            <a:ext cx="9625263" cy="702162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 descr="https://motherboard-images.vice.com/content-images/contentimage/32771/1461185070552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178" y="-158146"/>
            <a:ext cx="7800942" cy="453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3927" y="211755"/>
            <a:ext cx="2153019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Emerging Technology and Nonproliferation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2" name="Picture 11" descr="CNS Log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867" y="5569742"/>
            <a:ext cx="2552333" cy="9190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179" y="5568028"/>
            <a:ext cx="936545" cy="9179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368537" y="5562600"/>
            <a:ext cx="4976042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Dr.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Ferenc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Dalnoki-Veress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Scientist-in-Residence and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Adjunt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Prof.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Middlebury Institute of International Studies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0080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60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199" y="0"/>
            <a:ext cx="9701598" cy="72485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295400"/>
            <a:ext cx="3124200" cy="62170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white"/>
                </a:solidFill>
                <a:latin typeface="Bahnschrift" panose="020B0502040204020203" pitchFamily="34" charset="0"/>
              </a:rPr>
              <a:t>IAEA safeguard the process with shoestring budget!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solidFill>
                  <a:prstClr val="white"/>
                </a:solidFill>
                <a:latin typeface="Bahnschrift" panose="020B0502040204020203" pitchFamily="34" charset="0"/>
              </a:rPr>
              <a:t>Variety of Emerging </a:t>
            </a:r>
            <a:r>
              <a:rPr lang="en-US" sz="2000" dirty="0">
                <a:solidFill>
                  <a:prstClr val="white"/>
                </a:solidFill>
                <a:latin typeface="Bahnschrift" panose="020B0502040204020203" pitchFamily="34" charset="0"/>
              </a:rPr>
              <a:t>T</a:t>
            </a:r>
            <a:r>
              <a:rPr lang="en-US" sz="2000" dirty="0" smtClean="0">
                <a:solidFill>
                  <a:prstClr val="white"/>
                </a:solidFill>
                <a:latin typeface="Bahnschrift" panose="020B0502040204020203" pitchFamily="34" charset="0"/>
              </a:rPr>
              <a:t>echnologies useful for safeguards. Including neutrinos.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solidFill>
                  <a:prstClr val="white"/>
                </a:solidFill>
                <a:latin typeface="Bahnschrift" panose="020B0502040204020203" pitchFamily="34" charset="0"/>
              </a:rPr>
              <a:t>Big </a:t>
            </a:r>
            <a:r>
              <a:rPr lang="en-US" sz="2000" dirty="0">
                <a:solidFill>
                  <a:prstClr val="white"/>
                </a:solidFill>
                <a:latin typeface="Bahnschrift" panose="020B0502040204020203" pitchFamily="34" charset="0"/>
              </a:rPr>
              <a:t>data, data analytics, </a:t>
            </a:r>
            <a:r>
              <a:rPr lang="en-US" sz="2000" dirty="0" smtClean="0">
                <a:solidFill>
                  <a:prstClr val="white"/>
                </a:solidFill>
                <a:latin typeface="Bahnschrift" panose="020B0502040204020203" pitchFamily="34" charset="0"/>
              </a:rPr>
              <a:t>AI </a:t>
            </a:r>
            <a:r>
              <a:rPr lang="en-US" sz="2000" dirty="0">
                <a:solidFill>
                  <a:prstClr val="white"/>
                </a:solidFill>
                <a:latin typeface="Bahnschrift" panose="020B0502040204020203" pitchFamily="34" charset="0"/>
              </a:rPr>
              <a:t>to improve detection of </a:t>
            </a:r>
            <a:r>
              <a:rPr lang="en-US" sz="2000" dirty="0" err="1">
                <a:solidFill>
                  <a:prstClr val="white"/>
                </a:solidFill>
                <a:latin typeface="Bahnschrift" panose="020B0502040204020203" pitchFamily="34" charset="0"/>
              </a:rPr>
              <a:t>proliferant</a:t>
            </a:r>
            <a:r>
              <a:rPr lang="en-US" sz="2000" dirty="0">
                <a:solidFill>
                  <a:prstClr val="white"/>
                </a:solidFill>
                <a:latin typeface="Bahnschrift" panose="020B0502040204020203" pitchFamily="34" charset="0"/>
              </a:rPr>
              <a:t> behavior, </a:t>
            </a:r>
            <a:r>
              <a:rPr lang="en-US" sz="2000" dirty="0" smtClean="0">
                <a:solidFill>
                  <a:prstClr val="white"/>
                </a:solidFill>
                <a:latin typeface="Bahnschrift" panose="020B0502040204020203" pitchFamily="34" charset="0"/>
              </a:rPr>
              <a:t>shared </a:t>
            </a:r>
            <a:r>
              <a:rPr lang="en-US" sz="2000" dirty="0">
                <a:solidFill>
                  <a:prstClr val="white"/>
                </a:solidFill>
                <a:latin typeface="Bahnschrift" panose="020B0502040204020203" pitchFamily="34" charset="0"/>
              </a:rPr>
              <a:t>ledger (block chain) to track nuclear materials.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solidFill>
                  <a:prstClr val="white"/>
                </a:solidFill>
                <a:latin typeface="Bahnschrift" panose="020B0502040204020203" pitchFamily="34" charset="0"/>
              </a:rPr>
              <a:t>Key challenge: FNPP  and new reactors.</a:t>
            </a:r>
            <a:endParaRPr lang="en-US" sz="2000" dirty="0">
              <a:solidFill>
                <a:prstClr val="white"/>
              </a:solidFill>
              <a:latin typeface="Bahnschrift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noProof="0" dirty="0" smtClean="0">
              <a:solidFill>
                <a:prstClr val="white"/>
              </a:solidFill>
              <a:latin typeface="Bahnschrift" panose="020B0502040204020203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54864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[1] Lysenko, </a:t>
            </a:r>
            <a:r>
              <a:rPr lang="en-US" sz="1600" dirty="0" err="1" smtClean="0">
                <a:solidFill>
                  <a:srgbClr val="FFFF00"/>
                </a:solidFill>
              </a:rPr>
              <a:t>Bedenko</a:t>
            </a:r>
            <a:r>
              <a:rPr lang="en-US" sz="1600" dirty="0" smtClean="0">
                <a:solidFill>
                  <a:srgbClr val="FFFF00"/>
                </a:solidFill>
              </a:rPr>
              <a:t>, Dalnoki-Veress, </a:t>
            </a:r>
            <a:r>
              <a:rPr lang="en-US" sz="1600" i="1" dirty="0" smtClean="0">
                <a:solidFill>
                  <a:srgbClr val="FFFF00"/>
                </a:solidFill>
              </a:rPr>
              <a:t>Moscow </a:t>
            </a:r>
            <a:r>
              <a:rPr lang="en-US" sz="1600" i="1" dirty="0">
                <a:solidFill>
                  <a:srgbClr val="FFFF00"/>
                </a:solidFill>
              </a:rPr>
              <a:t>Journal of International </a:t>
            </a:r>
            <a:r>
              <a:rPr lang="en-US" sz="1600" dirty="0">
                <a:solidFill>
                  <a:srgbClr val="FFFF00"/>
                </a:solidFill>
              </a:rPr>
              <a:t>Law, Issue 3, </a:t>
            </a:r>
            <a:r>
              <a:rPr lang="en-US" sz="1600" dirty="0" smtClean="0">
                <a:solidFill>
                  <a:srgbClr val="FFFF00"/>
                </a:solidFill>
              </a:rPr>
              <a:t>Nov, 2019. https</a:t>
            </a:r>
            <a:r>
              <a:rPr lang="en-US" sz="1600" dirty="0">
                <a:solidFill>
                  <a:srgbClr val="FFFF00"/>
                </a:solidFill>
              </a:rPr>
              <a:t>://www.mjil.ru/jour/article/view/319/234#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732" y="228600"/>
            <a:ext cx="8940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Focus on Detection of Noncompliance?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074" name="Picture 2" descr="The Akademik Lomonosov, a barge containing two nuclear reactors, is pictured in Murmansk during its departure for Pevek, Chukotka Autonomous Area, on Russia's Arctic coast where it will function as a nuclear power station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642" y="1371600"/>
            <a:ext cx="526888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24200" y="6096000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[2] Emerging </a:t>
            </a:r>
            <a:r>
              <a:rPr lang="en-US" dirty="0">
                <a:solidFill>
                  <a:srgbClr val="FFFF00"/>
                </a:solidFill>
              </a:rPr>
              <a:t>Technologies Workshop</a:t>
            </a:r>
            <a:r>
              <a:rPr lang="en-US" dirty="0" smtClean="0">
                <a:solidFill>
                  <a:srgbClr val="FFFF00"/>
                </a:solidFill>
              </a:rPr>
              <a:t>., </a:t>
            </a:r>
            <a:r>
              <a:rPr lang="en-US" dirty="0">
                <a:solidFill>
                  <a:srgbClr val="FFFF00"/>
                </a:solidFill>
              </a:rPr>
              <a:t>IAEA, Feb 13-16 2017.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117080" y="6492875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09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627" y="0"/>
            <a:ext cx="9230627" cy="7273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732" y="228600"/>
            <a:ext cx="8940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Focus on Detection of Noncompliance?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1193800"/>
            <a:ext cx="5181600" cy="39703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Congress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demands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Gold Standard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of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ENR: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“we shot ourselves in the foot,” : E. Moniz (NTI) [1]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aseline="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Alternative: Need</a:t>
            </a: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strict verification protocol – </a:t>
            </a:r>
            <a:r>
              <a:rPr lang="en-US" sz="2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ie</a:t>
            </a: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JCPOA. Use AI seek patterns. [1],[</a:t>
            </a:r>
            <a:r>
              <a:rPr lang="en-US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]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noProof="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Dispose of Pu: Options too expensive, DBD. [3]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https://www.deepisolation.com/wp-content/uploads/2019/09/patented-technolog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438400"/>
            <a:ext cx="320357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715000" y="5758934"/>
            <a:ext cx="3581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[3] https</a:t>
            </a:r>
            <a:r>
              <a:rPr lang="en-US" dirty="0">
                <a:solidFill>
                  <a:srgbClr val="FFFF00"/>
                </a:solidFill>
              </a:rPr>
              <a:t>://www.deepisolation.com/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9800" y="6107668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Horizonal</a:t>
            </a:r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Drilling Concept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5257800"/>
            <a:ext cx="548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[1] Hoover </a:t>
            </a:r>
            <a:r>
              <a:rPr lang="en-US" dirty="0">
                <a:solidFill>
                  <a:srgbClr val="FFFF00"/>
                </a:solidFill>
              </a:rPr>
              <a:t>Presentation on Nov 5 "Emerging Technology and Nuclear Non-Proliferation": https://www.youtube.com/watch?v=v2U-PuxNRV8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37200" y="1524000"/>
            <a:ext cx="358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Country </a:t>
            </a:r>
            <a:r>
              <a:rPr lang="en-US" sz="2000" i="1" dirty="0">
                <a:solidFill>
                  <a:srgbClr val="FFFF00"/>
                </a:solidFill>
              </a:rPr>
              <a:t>that “leads in AI will get to rule </a:t>
            </a:r>
            <a:r>
              <a:rPr lang="en-US" sz="2000" i="1" dirty="0" smtClean="0">
                <a:solidFill>
                  <a:srgbClr val="FFFF00"/>
                </a:solidFill>
              </a:rPr>
              <a:t>the </a:t>
            </a:r>
            <a:r>
              <a:rPr lang="en-US" sz="2000" i="1" dirty="0">
                <a:solidFill>
                  <a:srgbClr val="FFFF00"/>
                </a:solidFill>
              </a:rPr>
              <a:t>world</a:t>
            </a:r>
            <a:r>
              <a:rPr lang="en-US" sz="2000" i="1" dirty="0" smtClean="0">
                <a:solidFill>
                  <a:srgbClr val="FFFF00"/>
                </a:solidFill>
              </a:rPr>
              <a:t>.” V. Putin [2]</a:t>
            </a:r>
            <a:endParaRPr lang="en-US" sz="2000" i="1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183868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[2] “The </a:t>
            </a:r>
            <a:r>
              <a:rPr lang="en-US" dirty="0">
                <a:solidFill>
                  <a:srgbClr val="FFFF00"/>
                </a:solidFill>
              </a:rPr>
              <a:t>Race for AI,” Defense One, </a:t>
            </a:r>
            <a:r>
              <a:rPr lang="en-US" dirty="0" smtClean="0">
                <a:solidFill>
                  <a:srgbClr val="FFFF00"/>
                </a:solidFill>
              </a:rPr>
              <a:t>Feb 27</a:t>
            </a:r>
            <a:r>
              <a:rPr lang="en-US" dirty="0">
                <a:solidFill>
                  <a:srgbClr val="FFFF00"/>
                </a:solidFill>
              </a:rPr>
              <a:t>, 2018, 12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27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0627" cy="75025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1447800"/>
            <a:ext cx="3429000" cy="627864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Diversion scenario: 40 </a:t>
            </a:r>
            <a:r>
              <a:rPr lang="en-US" sz="2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MWth</a:t>
            </a: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reactor has one month lost </a:t>
            </a:r>
            <a:r>
              <a:rPr lang="en-US" sz="2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CoK</a:t>
            </a: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 Has core been replaced?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Assuming 5t detector at 20 m standoff. for 90 d counting times. 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Undeclared refueling easily detected within 1 week at 90% C.L.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57200"/>
            <a:ext cx="960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NF Detector Reactor Deployment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510367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Christensen, Eric, Patrick Huber, and Patrick </a:t>
            </a:r>
            <a:r>
              <a:rPr lang="en-US" dirty="0" err="1" smtClean="0">
                <a:solidFill>
                  <a:srgbClr val="FFFF00"/>
                </a:solidFill>
              </a:rPr>
              <a:t>Jaffke</a:t>
            </a:r>
            <a:r>
              <a:rPr lang="en-US" dirty="0">
                <a:solidFill>
                  <a:srgbClr val="FFFF00"/>
                </a:solidFill>
              </a:rPr>
              <a:t>: https://www.tandfonline.com/doi/abs/10.1080/08929882.2015.996076?journalCode=gsgs20</a:t>
            </a:r>
          </a:p>
          <a:p>
            <a:r>
              <a:rPr lang="en-US" dirty="0">
                <a:solidFill>
                  <a:srgbClr val="FFFF00"/>
                </a:solidFill>
              </a:rPr>
              <a:t>https://arxiv.org/pdf/1403.7065.pdf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676401"/>
            <a:ext cx="4953000" cy="3200399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934200" y="640080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36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627" y="-228600"/>
            <a:ext cx="9230627" cy="77057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2700" y="1066800"/>
                <a:ext cx="4635500" cy="581697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 marL="457200" indent="-457200">
                  <a:spcBef>
                    <a:spcPts val="120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Ø"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US" sz="24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noProof="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noProof="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offers advantages (shielding) but challenges (IBD) as well. Multi-source data.</a:t>
                </a:r>
              </a:p>
              <a:p>
                <a:pPr marL="457200" indent="-457200">
                  <a:spcBef>
                    <a:spcPts val="120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2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Require large detectors.</a:t>
                </a:r>
                <a:endPara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Bef>
                    <a:spcPts val="120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en-US" sz="2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WATCHMAN </a:t>
                </a:r>
                <a:r>
                  <a:rPr lang="en-US" sz="2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program launched to demonstrate the viability of scalability of </a:t>
                </a:r>
                <a:r>
                  <a:rPr lang="en-US" sz="24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Gd</a:t>
                </a:r>
                <a:r>
                  <a:rPr lang="en-US" sz="2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-doped water Cherenkov detectors for </a:t>
                </a:r>
                <a:r>
                  <a:rPr lang="en-US" sz="2400" dirty="0" err="1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nonprol</a:t>
                </a:r>
                <a:r>
                  <a:rPr lang="en-US" sz="2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en-US" sz="2400" noProof="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noProof="0" dirty="0" smtClean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400" dirty="0" err="1" smtClean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ost</a:t>
                </a:r>
                <a:r>
                  <a:rPr lang="en-US" sz="2400" dirty="0" smtClean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viable path to a 100 </a:t>
                </a:r>
                <a:r>
                  <a:rPr lang="en-US" sz="2400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kt</a:t>
                </a:r>
                <a:r>
                  <a:rPr lang="en-US" sz="2400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1 Mt scale </a:t>
                </a:r>
                <a:r>
                  <a:rPr lang="en-US" sz="2400" dirty="0" smtClean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detector. </a:t>
                </a:r>
                <a:endParaRPr lang="en-US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Bef>
                    <a:spcPts val="120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Ø"/>
                  <a:defRPr/>
                </a:pPr>
                <a:endPara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0" y="1066800"/>
                <a:ext cx="4635500" cy="5816977"/>
              </a:xfrm>
              <a:prstGeom prst="rect">
                <a:avLst/>
              </a:prstGeom>
              <a:blipFill>
                <a:blip r:embed="rId4"/>
                <a:stretch>
                  <a:fillRect l="-1708" t="-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524000" y="228600"/>
            <a:ext cx="6280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Detecting Hidden Reactors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295400"/>
            <a:ext cx="3844386" cy="381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00" y="4038600"/>
            <a:ext cx="885825" cy="9234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24400" y="55626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C. Grant</a:t>
            </a:r>
            <a:r>
              <a:rPr lang="en-US" dirty="0">
                <a:solidFill>
                  <a:srgbClr val="FFFF00"/>
                </a:solidFill>
              </a:rPr>
              <a:t>, AIT-WATCHMAN A Remote Reactor Monitor and Advanced Instrumentation Testbed, TAUP, 2019.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14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627" y="0"/>
            <a:ext cx="9230627" cy="76295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1143000"/>
            <a:ext cx="4267200" cy="600164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Confirming nuclear fission  nature of suspect nuclear explosion.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 seismic cueing 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Pay </a:t>
            </a:r>
            <a:r>
              <a:rPr lang="en-US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off high! But still requires &gt;</a:t>
            </a: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Mt=B$ </a:t>
            </a:r>
            <a:r>
              <a:rPr lang="en-US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scale detectors to be valuable</a:t>
            </a: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24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ooperative </a:t>
            </a:r>
            <a:r>
              <a:rPr lang="en-US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verification of former nuclear test sites. Co-located seismometer.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228600"/>
            <a:ext cx="7380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Detection of Nuclear Explosions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3000" y="5393372"/>
            <a:ext cx="4343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Carr</a:t>
            </a:r>
            <a:r>
              <a:rPr lang="en-US" dirty="0" smtClean="0">
                <a:solidFill>
                  <a:srgbClr val="FFFF00"/>
                </a:solidFill>
              </a:rPr>
              <a:t>, Dalnoki-Veress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smtClean="0">
                <a:solidFill>
                  <a:srgbClr val="FFFF00"/>
                </a:solidFill>
              </a:rPr>
              <a:t>Bernstein</a:t>
            </a:r>
            <a:r>
              <a:rPr lang="en-US" dirty="0">
                <a:solidFill>
                  <a:srgbClr val="FFFF00"/>
                </a:solidFill>
              </a:rPr>
              <a:t>.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Phys</a:t>
            </a:r>
            <a:r>
              <a:rPr lang="en-US" dirty="0">
                <a:solidFill>
                  <a:srgbClr val="FFFF00"/>
                </a:solidFill>
              </a:rPr>
              <a:t>. Rev. Applied 10,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024014 </a:t>
            </a:r>
            <a:r>
              <a:rPr lang="en-US" dirty="0">
                <a:solidFill>
                  <a:srgbClr val="FFFF00"/>
                </a:solidFill>
              </a:rPr>
              <a:t>(2018).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95400"/>
            <a:ext cx="4343400" cy="37338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58000" y="632460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80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627" y="-228600"/>
            <a:ext cx="9230627" cy="77057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43000"/>
            <a:ext cx="8961924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Detection of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reprocessing facilities and spent fuel facilities, geological repositories.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3732" y="228600"/>
            <a:ext cx="8940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Focus on Detection of Noncompliance?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79466"/>
            <a:ext cx="3733800" cy="36697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62000" y="6211669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Brdar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Vedran</a:t>
            </a:r>
            <a:r>
              <a:rPr lang="en-US" dirty="0">
                <a:solidFill>
                  <a:srgbClr val="FFFF00"/>
                </a:solidFill>
              </a:rPr>
              <a:t>, Patrick Huber, and Joachim Kopp. "Antineutrino monitoring of spent nuclear fuel." Physical Review Applied 8, no. 5 (2017): 054050.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5257800" y="1828800"/>
                <a:ext cx="3505200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</a:t>
                </a:r>
                <a:r>
                  <a:rPr lang="en-US" sz="2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ealization </a:t>
                </a:r>
                <a:r>
                  <a:rPr lang="en-US" sz="24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by </a:t>
                </a:r>
                <a:r>
                  <a:rPr lang="en-US" sz="2400" dirty="0" err="1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Brdar</a:t>
                </a:r>
                <a:r>
                  <a:rPr lang="en-US" sz="2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et al</a:t>
                </a:r>
                <a:r>
                  <a:rPr lang="en-US" sz="2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400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Decades after spent fuel release </a:t>
                </a:r>
                <a:r>
                  <a:rPr lang="en-US" sz="2400" dirty="0">
                    <a:solidFill>
                      <a:prstClr val="white"/>
                    </a:solidFill>
                  </a:rPr>
                  <a:t>still produces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US" sz="24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above</m:t>
                    </m:r>
                    <m:r>
                      <a:rPr lang="en-US" sz="24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IBD</m:t>
                    </m:r>
                    <m:r>
                      <a:rPr lang="en-US" sz="24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threshold</m:t>
                    </m:r>
                    <m:r>
                      <a:rPr lang="en-US" sz="24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400" dirty="0">
                    <a:solidFill>
                      <a:prstClr val="white"/>
                    </a:solidFill>
                  </a:rPr>
                  <a:t> </a:t>
                </a:r>
                <a:endParaRPr lang="en-US" sz="2400" dirty="0" smtClean="0">
                  <a:solidFill>
                    <a:prstClr val="white"/>
                  </a:solidFill>
                </a:endParaRPr>
              </a:p>
              <a:p>
                <a:endParaRPr lang="en-US" sz="2400" dirty="0">
                  <a:solidFill>
                    <a:prstClr val="white"/>
                  </a:solidFill>
                </a:endParaRPr>
              </a:p>
              <a:p>
                <a:r>
                  <a:rPr lang="en-US" sz="2400" dirty="0" smtClean="0">
                    <a:solidFill>
                      <a:prstClr val="white"/>
                    </a:solidFill>
                  </a:rPr>
                  <a:t>Lower flux signal then reactor but may have applications.</a:t>
                </a:r>
              </a:p>
              <a:p>
                <a:endPara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4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Possible to detect large diversion of material.</a:t>
                </a:r>
              </a:p>
              <a:p>
                <a:endPara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1828800"/>
                <a:ext cx="3505200" cy="4524315"/>
              </a:xfrm>
              <a:prstGeom prst="rect">
                <a:avLst/>
              </a:prstGeom>
              <a:blipFill>
                <a:blip r:embed="rId5"/>
                <a:stretch>
                  <a:fillRect l="-2783" t="-1078" r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01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627" y="4549"/>
            <a:ext cx="9230627" cy="7248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068" y="0"/>
            <a:ext cx="89739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Roll Back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of North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Korea’s Program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838200"/>
            <a:ext cx="8991600" cy="135421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Cooperative Threat Reduction (CTR) program for NK.</a:t>
            </a:r>
            <a:endParaRPr lang="en-US" sz="2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Shut down production reactors, monitor facilities, secure WMD, deal with spent fuel &amp; </a:t>
            </a: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waste</a:t>
            </a:r>
            <a:r>
              <a:rPr lang="en-US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future agreement.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2286000"/>
            <a:ext cx="5867400" cy="3962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95400" y="6400800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     June 2019, https</a:t>
            </a:r>
            <a:r>
              <a:rPr lang="en-US" dirty="0">
                <a:solidFill>
                  <a:srgbClr val="FFFF00"/>
                </a:solidFill>
              </a:rPr>
              <a:t>://</a:t>
            </a:r>
            <a:r>
              <a:rPr lang="en-US" dirty="0" smtClean="0">
                <a:solidFill>
                  <a:srgbClr val="FFFF00"/>
                </a:solidFill>
              </a:rPr>
              <a:t>www.youtube.com/watch?v=lZN3x0JjC7w,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934200" y="632460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08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267200" y="1676400"/>
          <a:ext cx="4152900" cy="2209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84300">
                  <a:extLst>
                    <a:ext uri="{9D8B030D-6E8A-4147-A177-3AD203B41FA5}">
                      <a16:colId xmlns:a16="http://schemas.microsoft.com/office/drawing/2014/main" val="581325823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1927623040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1242306098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104714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483777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47860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627" y="-304800"/>
            <a:ext cx="9230627" cy="75849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990600"/>
            <a:ext cx="8991600" cy="329320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International collaboration looked at using antineutrinos for monitoring YB using segmented detectors. Access to facility or remote access.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400" dirty="0" smtClean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400" dirty="0" smtClean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400" dirty="0" smtClean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400" dirty="0" smtClean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438400"/>
            <a:ext cx="3898232" cy="27432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70068" y="0"/>
            <a:ext cx="89739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Roll Back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of North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Korea’s Program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1981200"/>
            <a:ext cx="4495800" cy="32004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343400" y="5334000"/>
            <a:ext cx="5331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Delayed </a:t>
            </a: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dismantlement “</a:t>
            </a:r>
            <a:r>
              <a:rPr lang="en-US" sz="2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concoon</a:t>
            </a: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53340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Unauthorized start up</a:t>
            </a:r>
            <a:endParaRPr lang="en-US" sz="2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1600" y="6019800"/>
            <a:ext cx="647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Carr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smtClean="0">
                <a:solidFill>
                  <a:srgbClr val="FFFF00"/>
                </a:solidFill>
              </a:rPr>
              <a:t>Rachel et </a:t>
            </a:r>
            <a:r>
              <a:rPr lang="en-US" dirty="0">
                <a:solidFill>
                  <a:srgbClr val="FFFF00"/>
                </a:solidFill>
              </a:rPr>
              <a:t>al. "Neutrino-based tools for nuclear verification and diplomacy in North Korea." Science &amp; Global Security (2019): 1-14.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8800" y="2133600"/>
            <a:ext cx="2232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Spent fuel monitoring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48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627" y="0"/>
            <a:ext cx="9230627" cy="7400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76200"/>
            <a:ext cx="84369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Focus on Prevention of Access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Rad Materials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0" y="1828800"/>
            <a:ext cx="4495800" cy="403187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More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than just guns, guards and gates. 2008 NAC study. [1]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Alternative,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novel LINAC’s operate in harsh environment &amp; cheap.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[2]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Key is strong partnerships. </a:t>
            </a: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Big success a few months ago!</a:t>
            </a:r>
            <a:endParaRPr lang="en-US" sz="2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914400"/>
            <a:ext cx="3962400" cy="15992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0" y="4648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[2] "Developing </a:t>
            </a:r>
            <a:r>
              <a:rPr lang="en-US" dirty="0">
                <a:solidFill>
                  <a:srgbClr val="FFFF00"/>
                </a:solidFill>
              </a:rPr>
              <a:t>medical </a:t>
            </a:r>
            <a:r>
              <a:rPr lang="en-US" dirty="0" err="1">
                <a:solidFill>
                  <a:srgbClr val="FFFF00"/>
                </a:solidFill>
              </a:rPr>
              <a:t>linacs</a:t>
            </a:r>
            <a:r>
              <a:rPr lang="en-US" dirty="0">
                <a:solidFill>
                  <a:srgbClr val="FFFF00"/>
                </a:solidFill>
              </a:rPr>
              <a:t> for challenging regions." </a:t>
            </a:r>
            <a:r>
              <a:rPr lang="en-US" i="1" dirty="0">
                <a:solidFill>
                  <a:srgbClr val="FFFF00"/>
                </a:solidFill>
              </a:rPr>
              <a:t>CERN Courier</a:t>
            </a:r>
            <a:r>
              <a:rPr lang="en-US" dirty="0">
                <a:solidFill>
                  <a:srgbClr val="FFFF00"/>
                </a:solidFill>
              </a:rPr>
              <a:t> (2017).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122" name="Picture 2" descr="https://cerncourier.com/wp-content/uploads/2017/02/CClin2_02_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4600"/>
            <a:ext cx="3962400" cy="144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72000" y="53340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[3] https</a:t>
            </a:r>
            <a:r>
              <a:rPr lang="en-US" dirty="0">
                <a:solidFill>
                  <a:srgbClr val="FFFF00"/>
                </a:solidFill>
              </a:rPr>
              <a:t>://www.nti.org/analysis/articles</a:t>
            </a:r>
            <a:r>
              <a:rPr lang="en-US" dirty="0" smtClean="0">
                <a:solidFill>
                  <a:srgbClr val="FFFF00"/>
                </a:solidFill>
              </a:rPr>
              <a:t>/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cesium-137-blood-irradiator-replacement</a:t>
            </a:r>
            <a:r>
              <a:rPr lang="en-US" dirty="0">
                <a:solidFill>
                  <a:srgbClr val="FFFF00"/>
                </a:solidFill>
              </a:rPr>
              <a:t>/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0" y="4038600"/>
            <a:ext cx="464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FF00"/>
                </a:solidFill>
              </a:rPr>
              <a:t>[1] ”Radiation </a:t>
            </a:r>
            <a:r>
              <a:rPr lang="en-US" dirty="0">
                <a:solidFill>
                  <a:srgbClr val="FFFF00"/>
                </a:solidFill>
              </a:rPr>
              <a:t>Source Use and Replacement</a:t>
            </a:r>
            <a:r>
              <a:rPr lang="en-US" dirty="0" smtClean="0">
                <a:solidFill>
                  <a:srgbClr val="FFFF00"/>
                </a:solidFill>
              </a:rPr>
              <a:t>:” </a:t>
            </a:r>
            <a:r>
              <a:rPr lang="en-US" dirty="0">
                <a:solidFill>
                  <a:srgbClr val="FFFF00"/>
                </a:solidFill>
              </a:rPr>
              <a:t>National Research Council, 2008.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700" y="6027003"/>
            <a:ext cx="91313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lvl="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Alternative technology for </a:t>
            </a:r>
            <a:r>
              <a:rPr lang="en-US" sz="2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CsCl</a:t>
            </a:r>
            <a:r>
              <a:rPr lang="en-US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blood irradiators. Great progress around the world. </a:t>
            </a: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[</a:t>
            </a:r>
            <a:r>
              <a:rPr lang="en-US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]</a:t>
            </a:r>
            <a:endParaRPr lang="en-US" sz="2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137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18197"/>
            <a:ext cx="10029825" cy="7248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244" y="195325"/>
            <a:ext cx="86103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Emerging Technology: Evolving Dual</a:t>
            </a:r>
            <a:r>
              <a:rPr lang="en-US" sz="4400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-Use Concern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52600"/>
            <a:ext cx="7543800" cy="41709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275" y="6211669"/>
            <a:ext cx="922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See: https</a:t>
            </a:r>
            <a:r>
              <a:rPr lang="en-US" dirty="0">
                <a:solidFill>
                  <a:srgbClr val="FFFF00"/>
                </a:solidFill>
              </a:rPr>
              <a:t>://www.scientificamerican.com/article/3-d-printers-could-help-spread-weapons-of-mass-destruction</a:t>
            </a:r>
            <a:r>
              <a:rPr lang="en-US" dirty="0" smtClean="0">
                <a:solidFill>
                  <a:srgbClr val="FFFF00"/>
                </a:solidFill>
              </a:rPr>
              <a:t>/ </a:t>
            </a:r>
            <a:r>
              <a:rPr lang="en-US" dirty="0">
                <a:solidFill>
                  <a:srgbClr val="FFFF00"/>
                </a:solidFill>
              </a:rPr>
              <a:t>and our detailed article </a:t>
            </a:r>
            <a:r>
              <a:rPr lang="en-US" dirty="0" smtClean="0">
                <a:solidFill>
                  <a:srgbClr val="FFFF00"/>
                </a:solidFill>
              </a:rPr>
              <a:t>referenced </a:t>
            </a:r>
            <a:r>
              <a:rPr lang="en-US" dirty="0" err="1" smtClean="0">
                <a:solidFill>
                  <a:srgbClr val="FFFF00"/>
                </a:solidFill>
              </a:rPr>
              <a:t>herin</a:t>
            </a:r>
            <a:r>
              <a:rPr lang="en-US" dirty="0" smtClean="0">
                <a:solidFill>
                  <a:srgbClr val="FFFF00"/>
                </a:solidFill>
              </a:rPr>
              <a:t>.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489667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6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motherboard-images.vice.com/content-images/contentimage/32771/1461185070552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-228600"/>
            <a:ext cx="10668000" cy="733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56892" y="415636"/>
            <a:ext cx="4495800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Emerging Technology and Nonproliferation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026" name="Picture 2" descr="Magnificent CEvNS 2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71800"/>
            <a:ext cx="20193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NS Log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867" y="5569742"/>
            <a:ext cx="2552333" cy="9190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179" y="5568028"/>
            <a:ext cx="936545" cy="9179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68537" y="5562600"/>
            <a:ext cx="4976042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Dr.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Ferenc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Dalnoki-Veress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Scientist-in-Residence and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Adjunt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Prof.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Middlebury Institute of International Studies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04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495" y="-112136"/>
            <a:ext cx="10029825" cy="7248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381000"/>
            <a:ext cx="967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Trancending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Traditional Manufacturing: Generative Design and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AM Electronics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9" name="Picture 2" descr="Image result for generative design 3d printing engine bl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2456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485256"/>
            <a:ext cx="4028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Source: Autodesk Project Dreamcatcher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69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6377940" cy="1293028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Black Swan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5562600" cy="4191000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spcBef>
                <a:spcPts val="135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AM-centered military program: team of AM specialists. </a:t>
            </a:r>
          </a:p>
          <a:p>
            <a:pPr>
              <a:spcBef>
                <a:spcPts val="135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Specialists in AM but not in the WMD technology itself (AI for instance).</a:t>
            </a:r>
          </a:p>
          <a:p>
            <a:pPr>
              <a:spcBef>
                <a:spcPts val="135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Produce something new, never seen before.</a:t>
            </a:r>
          </a:p>
          <a:p>
            <a:pPr>
              <a:spcBef>
                <a:spcPts val="135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Below the radar without violating export controls / sanctions.</a:t>
            </a:r>
          </a:p>
          <a:p>
            <a:pPr>
              <a:spcBef>
                <a:spcPts val="135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Detected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is too late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752600"/>
            <a:ext cx="3332018" cy="4191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35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495" y="-112136"/>
            <a:ext cx="10029825" cy="7248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228600"/>
            <a:ext cx="967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Conclusion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524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371600"/>
            <a:ext cx="4572000" cy="486287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precarious times!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800" noProof="0" dirty="0" smtClean="0">
                <a:solidFill>
                  <a:prstClr val="white"/>
                </a:solidFill>
                <a:latin typeface="Calibri" panose="020F0502020204030204"/>
              </a:rPr>
              <a:t>Prevent future use of NW while allowing nuclear technology to be used.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Antineutrinos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have a role, but challenging, and needs further demonstration.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800" baseline="0" noProof="0" dirty="0" smtClean="0">
                <a:solidFill>
                  <a:prstClr val="white"/>
                </a:solidFill>
                <a:latin typeface="Calibri" panose="020F0502020204030204"/>
              </a:rPr>
              <a:t>Emerging</a:t>
            </a:r>
            <a:r>
              <a:rPr lang="en-US" sz="2800" noProof="0" dirty="0" smtClean="0">
                <a:solidFill>
                  <a:prstClr val="white"/>
                </a:solidFill>
                <a:latin typeface="Calibri" panose="020F0502020204030204"/>
              </a:rPr>
              <a:t> technology: promise or peril.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05000"/>
            <a:ext cx="4724400" cy="38290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10200" y="5265003"/>
            <a:ext cx="3505200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Children’s Cold War toy in Pripyat (near </a:t>
            </a:r>
            <a:r>
              <a:rPr lang="en-US" sz="2400" dirty="0" err="1" smtClean="0"/>
              <a:t>Chernoby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239000" y="632460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98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228600"/>
            <a:ext cx="10515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0" y="838200"/>
            <a:ext cx="350520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 context of the </a:t>
            </a:r>
            <a:r>
              <a:rPr lang="en-US" sz="28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nonpro</a:t>
            </a:r>
            <a:r>
              <a:rPr lang="en-US" sz="28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problem.</a:t>
            </a:r>
          </a:p>
          <a:p>
            <a:pPr marL="457200" lvl="0" indent="-457200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How IC tackles the problem</a:t>
            </a:r>
          </a:p>
          <a:p>
            <a:pPr marL="457200" lvl="0" indent="-457200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Emerging tech for support including neutrinos (and dual use concern).</a:t>
            </a:r>
          </a:p>
          <a:p>
            <a:pPr marL="457200" lvl="0" indent="-457200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Other emerging technologies.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657600" y="152400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Brief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Outline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3733800" y="5638800"/>
            <a:ext cx="45216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Calibri" pitchFamily="34" charset="0"/>
              </a:rPr>
              <a:t>“Fission”</a:t>
            </a:r>
          </a:p>
          <a:p>
            <a:pPr algn="ctr"/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Used with Permission: </a:t>
            </a:r>
            <a:r>
              <a:rPr lang="en-US" sz="1600" dirty="0" err="1">
                <a:solidFill>
                  <a:srgbClr val="FFFF00"/>
                </a:solidFill>
                <a:latin typeface="Calibri" pitchFamily="34" charset="0"/>
              </a:rPr>
              <a:t>Benoît</a:t>
            </a:r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1600" dirty="0" err="1">
                <a:solidFill>
                  <a:srgbClr val="FFFF00"/>
                </a:solidFill>
                <a:latin typeface="Calibri" pitchFamily="34" charset="0"/>
              </a:rPr>
              <a:t>Kloeckner</a:t>
            </a:r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/>
            </a:r>
            <a:br>
              <a:rPr lang="en-US" sz="1600" dirty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1600" dirty="0" err="1">
                <a:solidFill>
                  <a:srgbClr val="FFFF00"/>
                </a:solidFill>
                <a:latin typeface="Calibri" pitchFamily="34" charset="0"/>
              </a:rPr>
              <a:t>Institut</a:t>
            </a:r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 Fourier, </a:t>
            </a:r>
            <a:r>
              <a:rPr lang="en-US" sz="1600" dirty="0" err="1">
                <a:solidFill>
                  <a:srgbClr val="FFFF00"/>
                </a:solidFill>
                <a:latin typeface="Calibri" pitchFamily="34" charset="0"/>
              </a:rPr>
              <a:t>Université</a:t>
            </a:r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 Joseph Fourier, Grenoble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085798" y="640080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27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975" y="-195263"/>
            <a:ext cx="2686050" cy="7248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303" y="114155"/>
            <a:ext cx="2686050" cy="7248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939" y="-79808"/>
            <a:ext cx="2686050" cy="72485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04800" y="-193964"/>
            <a:ext cx="9735127" cy="7287491"/>
          </a:xfrm>
          <a:prstGeom prst="rect">
            <a:avLst/>
          </a:prstGeom>
          <a:solidFill>
            <a:schemeClr val="tx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Up Arrow 35"/>
          <p:cNvSpPr/>
          <p:nvPr/>
        </p:nvSpPr>
        <p:spPr>
          <a:xfrm>
            <a:off x="1600200" y="1981200"/>
            <a:ext cx="288758" cy="2156058"/>
          </a:xfrm>
          <a:prstGeom prst="upArrow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19200" y="4114800"/>
            <a:ext cx="2623127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1953: US and USSR both test H-bombs just 4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after the USSR tested it first nuclear weapon.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26156" y="1371600"/>
            <a:ext cx="8906483" cy="5400020"/>
            <a:chOff x="-26156" y="1371600"/>
            <a:chExt cx="8906483" cy="5400020"/>
          </a:xfrm>
        </p:grpSpPr>
        <p:grpSp>
          <p:nvGrpSpPr>
            <p:cNvPr id="21" name="Group 20"/>
            <p:cNvGrpSpPr/>
            <p:nvPr/>
          </p:nvGrpSpPr>
          <p:grpSpPr>
            <a:xfrm>
              <a:off x="685800" y="1371600"/>
              <a:ext cx="8194527" cy="5105400"/>
              <a:chOff x="789708" y="1593273"/>
              <a:chExt cx="7489143" cy="358820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09964" y="1644073"/>
                <a:ext cx="7037248" cy="3223491"/>
              </a:xfrm>
              <a:prstGeom prst="rect">
                <a:avLst/>
              </a:prstGeom>
            </p:spPr>
          </p:pic>
          <p:cxnSp>
            <p:nvCxnSpPr>
              <p:cNvPr id="12" name="Straight Connector 11"/>
              <p:cNvCxnSpPr/>
              <p:nvPr/>
            </p:nvCxnSpPr>
            <p:spPr>
              <a:xfrm flipV="1">
                <a:off x="1625600" y="1773382"/>
                <a:ext cx="0" cy="301105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2590800" y="1741054"/>
                <a:ext cx="0" cy="301105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3528291" y="1745672"/>
                <a:ext cx="0" cy="301105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553527" y="1764145"/>
                <a:ext cx="0" cy="301105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5504873" y="1754908"/>
                <a:ext cx="0" cy="301105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6373091" y="1736436"/>
                <a:ext cx="0" cy="301105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7296727" y="1736436"/>
                <a:ext cx="0" cy="301105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8118763" y="1754909"/>
                <a:ext cx="0" cy="301105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1403927" y="479367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50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378364" y="4807527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315855" y="481214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336474" y="479829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264729" y="481214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142184" y="479367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070438" y="480752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860147" y="478443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19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35890" y="453967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31272" y="3823855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15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08181" y="308956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68217" y="2290619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89708" y="159327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0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4495800" y="6248400"/>
              <a:ext cx="8081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</a:rPr>
                <a:t>Year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6200000">
              <a:off x="-867028" y="3431673"/>
              <a:ext cx="22049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solidFill>
                    <a:srgbClr val="FFFF00"/>
                  </a:solidFill>
                </a:rPr>
                <a:t>Mintes</a:t>
              </a:r>
              <a:r>
                <a:rPr lang="en-US" sz="2800" dirty="0" smtClean="0">
                  <a:solidFill>
                    <a:srgbClr val="FFFF00"/>
                  </a:solidFill>
                </a:rPr>
                <a:t> to MN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39" name="Picture 2" descr="Image result for doomsday clock minutes to midnigh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76400"/>
            <a:ext cx="1044241" cy="10442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2129225" y="444707"/>
            <a:ext cx="50064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Minutes to Midnight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1" name="Up Arrow 40"/>
          <p:cNvSpPr/>
          <p:nvPr/>
        </p:nvSpPr>
        <p:spPr>
          <a:xfrm>
            <a:off x="1752600" y="2133600"/>
            <a:ext cx="288758" cy="2156058"/>
          </a:xfrm>
          <a:prstGeom prst="upArrow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71600" y="4267200"/>
            <a:ext cx="2623127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1953: US and USSR both test H-bombs just 4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after the USSR tested it first nuclear weapon.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Up Arrow 42"/>
          <p:cNvSpPr/>
          <p:nvPr/>
        </p:nvSpPr>
        <p:spPr>
          <a:xfrm>
            <a:off x="4953000" y="2438400"/>
            <a:ext cx="288758" cy="2156058"/>
          </a:xfrm>
          <a:prstGeom prst="upArrow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14800" y="4267200"/>
            <a:ext cx="1807311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1984: Height of the Cold War.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Up Arrow 44"/>
          <p:cNvSpPr/>
          <p:nvPr/>
        </p:nvSpPr>
        <p:spPr>
          <a:xfrm>
            <a:off x="8531093" y="2401454"/>
            <a:ext cx="308107" cy="1941945"/>
          </a:xfrm>
          <a:prstGeom prst="upArrow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579308" y="4334470"/>
            <a:ext cx="2176766" cy="92333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2019: Where we are now: NW and Climate Change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239000" y="3505200"/>
            <a:ext cx="13067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086600" y="632460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47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5263"/>
            <a:ext cx="9144000" cy="7248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844" y="139907"/>
            <a:ext cx="84673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Nuclear Weapons are Decreasing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304800" y="1295400"/>
            <a:ext cx="8610600" cy="41286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0600" y="5562600"/>
            <a:ext cx="7696201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Russia/US each have ~ 900 nuclear weapons on high alert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[ For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data 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ee FAS website: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nuclear notebook]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2460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62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5613" y="-38100"/>
            <a:ext cx="9586913" cy="7248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244" y="195325"/>
            <a:ext cx="78422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Why are we concerned in 2019?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76200" y="6324600"/>
            <a:ext cx="922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Source: https</a:t>
            </a:r>
            <a:r>
              <a:rPr lang="en-US" dirty="0">
                <a:solidFill>
                  <a:srgbClr val="FFFF00"/>
                </a:solidFill>
              </a:rPr>
              <a:t>://www.businessinsider.com/russia-doomsday-weapon-submarine-nuke-2018-4</a:t>
            </a:r>
          </a:p>
        </p:txBody>
      </p:sp>
      <p:pic>
        <p:nvPicPr>
          <p:cNvPr id="8" name="Picture 2" descr="Image result for russian doomsday weap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066800"/>
            <a:ext cx="9601200" cy="5181600"/>
          </a:xfrm>
          <a:prstGeom prst="rect">
            <a:avLst/>
          </a:prstGeom>
          <a:solidFill>
            <a:schemeClr val="bg2"/>
          </a:solidFill>
          <a:extLst/>
        </p:spPr>
      </p:pic>
      <p:sp>
        <p:nvSpPr>
          <p:cNvPr id="10" name="TextBox 9"/>
          <p:cNvSpPr txBox="1"/>
          <p:nvPr/>
        </p:nvSpPr>
        <p:spPr>
          <a:xfrm>
            <a:off x="5029200" y="5791200"/>
            <a:ext cx="4005455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Pres. Putin’s Torpedo Announced in 2018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086600" y="632460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58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495" y="-112136"/>
            <a:ext cx="10029825" cy="7248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244" y="195325"/>
            <a:ext cx="78422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Why are we concerned in 2019?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5791200"/>
            <a:ext cx="9143999" cy="153888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</a:t>
            </a: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mishaps.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luck may simply run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4" name="Picture 4" descr="Image result for di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5486400" cy="4110273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54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-152400"/>
            <a:ext cx="10029825" cy="7248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228600"/>
            <a:ext cx="86709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Multi-pronged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to Tackle Problem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95400"/>
            <a:ext cx="50292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r>
              <a:rPr lang="en-US" sz="32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Goal: </a:t>
            </a:r>
            <a:r>
              <a:rPr lang="en-US" sz="3200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Secure FM</a:t>
            </a:r>
            <a:r>
              <a:rPr lang="en-US" sz="32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radiological material, </a:t>
            </a:r>
            <a:r>
              <a:rPr lang="en-US" sz="3200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control delivery </a:t>
            </a:r>
            <a:r>
              <a:rPr lang="en-US" sz="32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systems</a:t>
            </a:r>
            <a:r>
              <a:rPr lang="en-US" sz="3200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Block all </a:t>
            </a:r>
            <a:r>
              <a:rPr lang="en-US" sz="32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pathways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while allowing peaceful use.</a:t>
            </a:r>
            <a:endParaRPr lang="en-US" sz="32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r>
              <a:rPr lang="en-US" sz="32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Game-changing technology 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which can be of support </a:t>
            </a:r>
            <a:r>
              <a:rPr lang="en-US" sz="32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NP or 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help proliferator</a:t>
            </a:r>
            <a:r>
              <a:rPr lang="en-US" sz="32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1524000"/>
            <a:ext cx="3848100" cy="411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67400" y="5638800"/>
            <a:ext cx="411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[1] https</a:t>
            </a:r>
            <a:r>
              <a:rPr lang="en-US" dirty="0">
                <a:solidFill>
                  <a:srgbClr val="FFFF00"/>
                </a:solidFill>
              </a:rPr>
              <a:t>://</a:t>
            </a:r>
            <a:r>
              <a:rPr lang="en-US" dirty="0" smtClean="0">
                <a:solidFill>
                  <a:srgbClr val="FFFF00"/>
                </a:solidFill>
              </a:rPr>
              <a:t>www.iaea.org/sites /</a:t>
            </a:r>
            <a:r>
              <a:rPr lang="en-US" dirty="0">
                <a:solidFill>
                  <a:srgbClr val="FFFF00"/>
                </a:solidFill>
              </a:rPr>
              <a:t>default/files/18/09/emerging-technologies-130217.pdf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111465" y="640080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07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886"/>
            <a:ext cx="9230627" cy="72485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732" y="30296"/>
            <a:ext cx="8852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Focus on Detection of Noncompliance?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838200"/>
            <a:ext cx="8534400" cy="5862762"/>
          </a:xfrm>
          <a:prstGeom prst="rect">
            <a:avLst/>
          </a:prstGeom>
        </p:spPr>
      </p:pic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7162800" y="632460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2386-9FFC-45C6-8112-85FD0D73DD16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97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24258</TotalTime>
  <Words>1873</Words>
  <Application>Microsoft Office PowerPoint</Application>
  <PresentationFormat>On-screen Show (4:3)</PresentationFormat>
  <Paragraphs>244</Paragraphs>
  <Slides>22</Slides>
  <Notes>22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Bahnschrift</vt:lpstr>
      <vt:lpstr>Book Antiqua</vt:lpstr>
      <vt:lpstr>Calibri</vt:lpstr>
      <vt:lpstr>Calibri Light</vt:lpstr>
      <vt:lpstr>Cambria</vt:lpstr>
      <vt:lpstr>Cambria Math</vt:lpstr>
      <vt:lpstr>Century Gothic</vt:lpstr>
      <vt:lpstr>Wingdings</vt:lpstr>
      <vt:lpstr>Office Theme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 Swan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Ferenc Dalnoki-Veress</dc:creator>
  <cp:lastModifiedBy>Dalnoki Veress, Ferenc</cp:lastModifiedBy>
  <cp:revision>274</cp:revision>
  <cp:lastPrinted>2019-11-09T11:20:25Z</cp:lastPrinted>
  <dcterms:created xsi:type="dcterms:W3CDTF">2016-07-25T03:52:24Z</dcterms:created>
  <dcterms:modified xsi:type="dcterms:W3CDTF">2019-11-10T08:35:13Z</dcterms:modified>
</cp:coreProperties>
</file>