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Lourdes Ibañez Toda" initials="MLIT" lastIdx="3" clrIdx="0">
    <p:extLst>
      <p:ext uri="{19B8F6BF-5375-455C-9EA6-DF929625EA0E}">
        <p15:presenceInfo xmlns:p15="http://schemas.microsoft.com/office/powerpoint/2012/main" userId="S::louibanez@ub.edu::16972cd6-59f1-4c68-9ab6-b97cb6b40d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D6482-6B25-4A98-94AF-77546F24E974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CBC88-A9BD-4AC5-A5D4-DE3BC33DC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86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F0432-88D7-4300-BF41-9A4CCE2ADBE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26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FDF5-3C3B-44C3-99CB-646D939347FE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D87B-29BC-42DE-85C1-A74C84439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32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FDF5-3C3B-44C3-99CB-646D939347FE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D87B-29BC-42DE-85C1-A74C84439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01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FDF5-3C3B-44C3-99CB-646D939347FE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D87B-29BC-42DE-85C1-A74C84439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19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FDF5-3C3B-44C3-99CB-646D939347FE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D87B-29BC-42DE-85C1-A74C84439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41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FDF5-3C3B-44C3-99CB-646D939347FE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D87B-29BC-42DE-85C1-A74C84439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015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FDF5-3C3B-44C3-99CB-646D939347FE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D87B-29BC-42DE-85C1-A74C84439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73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FDF5-3C3B-44C3-99CB-646D939347FE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D87B-29BC-42DE-85C1-A74C84439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11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FDF5-3C3B-44C3-99CB-646D939347FE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D87B-29BC-42DE-85C1-A74C84439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4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FDF5-3C3B-44C3-99CB-646D939347FE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D87B-29BC-42DE-85C1-A74C84439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FDF5-3C3B-44C3-99CB-646D939347FE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D87B-29BC-42DE-85C1-A74C84439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73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FDF5-3C3B-44C3-99CB-646D939347FE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D87B-29BC-42DE-85C1-A74C84439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5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5FDF5-3C3B-44C3-99CB-646D939347FE}" type="datetimeFigureOut">
              <a:rPr lang="es-ES" smtClean="0"/>
              <a:t>19/06/2020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CD87B-29BC-42DE-85C1-A74C84439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890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Rectángulo"/>
          <p:cNvSpPr/>
          <p:nvPr/>
        </p:nvSpPr>
        <p:spPr>
          <a:xfrm>
            <a:off x="251520" y="260648"/>
            <a:ext cx="41884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+mj-lt"/>
                <a:cs typeface="Times New Roman" panose="02020603050405020304" pitchFamily="18" charset="0"/>
              </a:rPr>
              <a:t>Supplemental Figure 1. </a:t>
            </a:r>
            <a:r>
              <a:rPr lang="en-US" sz="1400" dirty="0">
                <a:latin typeface="+mj-lt"/>
                <a:cs typeface="Times New Roman" panose="02020603050405020304" pitchFamily="18" charset="0"/>
              </a:rPr>
              <a:t>Flow Chart  of the recruitment</a:t>
            </a:r>
          </a:p>
        </p:txBody>
      </p:sp>
      <p:sp>
        <p:nvSpPr>
          <p:cNvPr id="44" name="Afgeronde rechthoek 57"/>
          <p:cNvSpPr>
            <a:spLocks noChangeArrowheads="1"/>
          </p:cNvSpPr>
          <p:nvPr/>
        </p:nvSpPr>
        <p:spPr bwMode="auto">
          <a:xfrm>
            <a:off x="539553" y="744959"/>
            <a:ext cx="1377738" cy="30777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1100" i="1" dirty="0">
                <a:latin typeface="+mj-lt"/>
                <a:cs typeface="Times New Roman" panose="02020603050405020304" pitchFamily="18" charset="0"/>
              </a:rPr>
              <a:t>ISRCTN11062950</a:t>
            </a:r>
            <a:endParaRPr lang="es-ES" sz="11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4917913" y="1268760"/>
            <a:ext cx="2749465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ctr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CA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Excluded (N= 6)</a:t>
            </a:r>
            <a:endParaRPr lang="es-ES" sz="1100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Not meeting inclusion criteria (N= 5)</a:t>
            </a:r>
            <a:endParaRPr lang="es-ES" sz="1100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Declined participation (N= 1)</a:t>
            </a:r>
            <a:endParaRPr lang="es-ES" sz="1100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Other reasons (N= 0)</a:t>
            </a:r>
            <a:endParaRPr lang="es-ES" sz="1100" dirty="0">
              <a:latin typeface="+mj-lt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9" name="Rectangle 41"/>
          <p:cNvSpPr>
            <a:spLocks noChangeArrowheads="1"/>
          </p:cNvSpPr>
          <p:nvPr/>
        </p:nvSpPr>
        <p:spPr bwMode="auto">
          <a:xfrm>
            <a:off x="395216" y="3356992"/>
            <a:ext cx="3456383" cy="7075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ctr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CA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Allocated to OC (N= 17)</a:t>
            </a:r>
            <a:endParaRPr lang="es-ES" sz="1100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Received allocated intervention (N= 17)</a:t>
            </a:r>
            <a:endParaRPr lang="es-ES" sz="1100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Did not receive allocated intervention (N= 0)</a:t>
            </a:r>
            <a:endParaRPr lang="es-ES" sz="1100" dirty="0">
              <a:latin typeface="+mj-lt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395536" y="4437112"/>
            <a:ext cx="3456063" cy="60167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latin typeface="+mj-lt"/>
                <a:ea typeface="Calibri"/>
                <a:cs typeface="Times New Roman" panose="02020603050405020304" pitchFamily="18" charset="0"/>
              </a:rPr>
              <a:t>Stool sample available for microbiota analysis at baseline (N= 15)*</a:t>
            </a:r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395537" y="5491624"/>
            <a:ext cx="3456384" cy="60167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latin typeface="+mj-lt"/>
                <a:ea typeface="Calibri"/>
                <a:cs typeface="Times New Roman" panose="02020603050405020304" pitchFamily="18" charset="0"/>
              </a:rPr>
              <a:t>Stool sample available for microbiota analysis after 1 yr on treatment (N= 12)</a:t>
            </a:r>
          </a:p>
        </p:txBody>
      </p:sp>
      <p:sp>
        <p:nvSpPr>
          <p:cNvPr id="31" name="Afgeronde rechthoek 57"/>
          <p:cNvSpPr>
            <a:spLocks noChangeArrowheads="1"/>
          </p:cNvSpPr>
          <p:nvPr/>
        </p:nvSpPr>
        <p:spPr bwMode="auto">
          <a:xfrm>
            <a:off x="323849" y="6315516"/>
            <a:ext cx="4176143" cy="42585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900" dirty="0">
                <a:latin typeface="+mj-lt"/>
                <a:cs typeface="Times New Roman" panose="02020603050405020304" pitchFamily="18" charset="0"/>
              </a:rPr>
              <a:t>OC, oral contraceptives; SPIOMET, spironolactone plus pioglitazone plus metformin</a:t>
            </a:r>
          </a:p>
        </p:txBody>
      </p:sp>
      <p:sp>
        <p:nvSpPr>
          <p:cNvPr id="41" name="Afgeronde rechthoek 57"/>
          <p:cNvSpPr>
            <a:spLocks noChangeArrowheads="1"/>
          </p:cNvSpPr>
          <p:nvPr/>
        </p:nvSpPr>
        <p:spPr bwMode="auto">
          <a:xfrm>
            <a:off x="4355654" y="6374069"/>
            <a:ext cx="4608834" cy="295291"/>
          </a:xfrm>
          <a:prstGeom prst="roundRect">
            <a:avLst>
              <a:gd name="adj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900" dirty="0">
                <a:latin typeface="+mj-lt"/>
                <a:cs typeface="Times New Roman" panose="02020603050405020304" pitchFamily="18" charset="0"/>
              </a:rPr>
              <a:t>*One sample was excluded from the diversity analysis (alpha and beta) due to low coverage</a:t>
            </a:r>
          </a:p>
        </p:txBody>
      </p:sp>
      <p:sp>
        <p:nvSpPr>
          <p:cNvPr id="37" name="Rectangle 41">
            <a:extLst>
              <a:ext uri="{FF2B5EF4-FFF2-40B4-BE49-F238E27FC236}">
                <a16:creationId xmlns:a16="http://schemas.microsoft.com/office/drawing/2014/main" id="{F67A96D3-2C7A-4B31-89A3-C614CDD05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080" y="3356992"/>
            <a:ext cx="3456383" cy="7075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ctr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CA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Allocated to </a:t>
            </a:r>
            <a:r>
              <a:rPr lang="en-CA" sz="1100" dirty="0">
                <a:latin typeface="+mj-lt"/>
                <a:ea typeface="Calibri"/>
                <a:cs typeface="Times New Roman" panose="02020603050405020304" pitchFamily="18" charset="0"/>
              </a:rPr>
              <a:t>SPIOMET</a:t>
            </a:r>
            <a:r>
              <a:rPr lang="en-CA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 (N= 18)</a:t>
            </a:r>
            <a:endParaRPr lang="es-ES" sz="1100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Received allocated intervention (N= 18)</a:t>
            </a:r>
            <a:endParaRPr lang="es-ES" sz="1100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Did not receive allocated intervention (N= 0)</a:t>
            </a:r>
            <a:endParaRPr lang="es-ES" sz="1100" dirty="0">
              <a:latin typeface="+mj-lt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8" name="Rectangle 41">
            <a:extLst>
              <a:ext uri="{FF2B5EF4-FFF2-40B4-BE49-F238E27FC236}">
                <a16:creationId xmlns:a16="http://schemas.microsoft.com/office/drawing/2014/main" id="{F09A7ACB-D3FB-4581-A8D5-BD7A4A70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080" y="4437112"/>
            <a:ext cx="3456063" cy="60167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latin typeface="+mj-lt"/>
                <a:ea typeface="Calibri"/>
                <a:cs typeface="Times New Roman" panose="02020603050405020304" pitchFamily="18" charset="0"/>
              </a:rPr>
              <a:t>Stool sample available for microbiota analysis at baseline (N= 15)</a:t>
            </a:r>
          </a:p>
        </p:txBody>
      </p:sp>
      <p:sp>
        <p:nvSpPr>
          <p:cNvPr id="39" name="Rectangle 41">
            <a:extLst>
              <a:ext uri="{FF2B5EF4-FFF2-40B4-BE49-F238E27FC236}">
                <a16:creationId xmlns:a16="http://schemas.microsoft.com/office/drawing/2014/main" id="{BADADCA1-48E0-43B7-A446-6251BF62A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401" y="5491624"/>
            <a:ext cx="3455742" cy="60167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latin typeface="+mj-lt"/>
                <a:ea typeface="Calibri"/>
                <a:cs typeface="Times New Roman" panose="02020603050405020304" pitchFamily="18" charset="0"/>
              </a:rPr>
              <a:t>Stool sample available for microbiota analysis after 1 yr on treatment (N= 11)</a:t>
            </a:r>
          </a:p>
        </p:txBody>
      </p:sp>
      <p:sp>
        <p:nvSpPr>
          <p:cNvPr id="48" name="Afgeronde rechthoek 57">
            <a:extLst>
              <a:ext uri="{FF2B5EF4-FFF2-40B4-BE49-F238E27FC236}">
                <a16:creationId xmlns:a16="http://schemas.microsoft.com/office/drawing/2014/main" id="{ED6A3EFB-329C-4944-B9C1-B0BCC14D7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920" y="2977208"/>
            <a:ext cx="1428446" cy="3077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dirty="0">
                <a:latin typeface="+mj-lt"/>
                <a:cs typeface="Times New Roman" panose="02020603050405020304" pitchFamily="18" charset="0"/>
              </a:rPr>
              <a:t>Allocation</a:t>
            </a:r>
          </a:p>
        </p:txBody>
      </p:sp>
      <p:sp>
        <p:nvSpPr>
          <p:cNvPr id="50" name="Rectangle 41">
            <a:extLst>
              <a:ext uri="{FF2B5EF4-FFF2-40B4-BE49-F238E27FC236}">
                <a16:creationId xmlns:a16="http://schemas.microsoft.com/office/drawing/2014/main" id="{EF23142D-5A27-4AF3-AE22-F096788F3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598" y="2173570"/>
            <a:ext cx="1440481" cy="4633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Randomized</a:t>
            </a:r>
            <a:r>
              <a:rPr lang="es-ES" sz="1100" dirty="0">
                <a:latin typeface="+mj-lt"/>
                <a:ea typeface="Calibri"/>
                <a:cs typeface="Times New Roman" panose="02020603050405020304" pitchFamily="18" charset="0"/>
              </a:rPr>
              <a:t>                  (N= 35)</a:t>
            </a:r>
            <a:endParaRPr lang="en-CA" sz="1100" dirty="0">
              <a:effectLst/>
              <a:latin typeface="+mj-lt"/>
              <a:ea typeface="Calibri"/>
              <a:cs typeface="Times New Roman" panose="02020603050405020304" pitchFamily="18" charset="0"/>
            </a:endParaRP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0ABD3B8F-B57E-4176-9F44-ACA3BCCC2065}"/>
              </a:ext>
            </a:extLst>
          </p:cNvPr>
          <p:cNvCxnSpPr>
            <a:cxnSpLocks/>
            <a:stCxn id="19" idx="2"/>
            <a:endCxn id="29" idx="0"/>
          </p:cNvCxnSpPr>
          <p:nvPr/>
        </p:nvCxnSpPr>
        <p:spPr>
          <a:xfrm>
            <a:off x="2123408" y="4064587"/>
            <a:ext cx="160" cy="372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E53715DE-7F01-47AD-A624-AAAC01D17AC1}"/>
              </a:ext>
            </a:extLst>
          </p:cNvPr>
          <p:cNvCxnSpPr>
            <a:cxnSpLocks/>
            <a:stCxn id="29" idx="2"/>
            <a:endCxn id="35" idx="0"/>
          </p:cNvCxnSpPr>
          <p:nvPr/>
        </p:nvCxnSpPr>
        <p:spPr>
          <a:xfrm>
            <a:off x="2123568" y="5038784"/>
            <a:ext cx="161" cy="452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41">
            <a:extLst>
              <a:ext uri="{FF2B5EF4-FFF2-40B4-BE49-F238E27FC236}">
                <a16:creationId xmlns:a16="http://schemas.microsoft.com/office/drawing/2014/main" id="{9E402962-891B-4A17-868B-3B79CCEBF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920" y="692696"/>
            <a:ext cx="1440481" cy="4633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>
                <a:effectLst/>
                <a:latin typeface="+mj-lt"/>
                <a:ea typeface="Calibri"/>
                <a:cs typeface="Times New Roman" panose="02020603050405020304" pitchFamily="18" charset="0"/>
              </a:rPr>
              <a:t>Assessed for eligibility (N= 41)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33CFDBD3-E64E-4F76-B880-29F2A31C79D8}"/>
              </a:ext>
            </a:extLst>
          </p:cNvPr>
          <p:cNvCxnSpPr>
            <a:stCxn id="52" idx="2"/>
            <a:endCxn id="50" idx="0"/>
          </p:cNvCxnSpPr>
          <p:nvPr/>
        </p:nvCxnSpPr>
        <p:spPr>
          <a:xfrm flipH="1">
            <a:off x="4571839" y="1156038"/>
            <a:ext cx="322" cy="1017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398FBF1B-0BF8-459A-974F-03D0BB97AD4B}"/>
              </a:ext>
            </a:extLst>
          </p:cNvPr>
          <p:cNvCxnSpPr>
            <a:cxnSpLocks/>
          </p:cNvCxnSpPr>
          <p:nvPr/>
        </p:nvCxnSpPr>
        <p:spPr>
          <a:xfrm flipH="1">
            <a:off x="2123407" y="2780928"/>
            <a:ext cx="244843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6117887F-DE50-41EB-8F47-E67CE1AFA488}"/>
              </a:ext>
            </a:extLst>
          </p:cNvPr>
          <p:cNvCxnSpPr>
            <a:cxnSpLocks/>
          </p:cNvCxnSpPr>
          <p:nvPr/>
        </p:nvCxnSpPr>
        <p:spPr>
          <a:xfrm flipH="1">
            <a:off x="4572001" y="2780928"/>
            <a:ext cx="2448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Afgeronde rechthoek 57">
            <a:extLst>
              <a:ext uri="{FF2B5EF4-FFF2-40B4-BE49-F238E27FC236}">
                <a16:creationId xmlns:a16="http://schemas.microsoft.com/office/drawing/2014/main" id="{1890FE69-726E-47D0-B965-14A15EDBD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920" y="5137448"/>
            <a:ext cx="1428446" cy="3077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dirty="0">
                <a:latin typeface="+mj-lt"/>
                <a:cs typeface="Times New Roman" panose="02020603050405020304" pitchFamily="18" charset="0"/>
              </a:rPr>
              <a:t>Follow-up</a:t>
            </a:r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F62570BE-9623-4FEB-B64B-1107AD94CC27}"/>
              </a:ext>
            </a:extLst>
          </p:cNvPr>
          <p:cNvCxnSpPr>
            <a:stCxn id="50" idx="2"/>
          </p:cNvCxnSpPr>
          <p:nvPr/>
        </p:nvCxnSpPr>
        <p:spPr>
          <a:xfrm>
            <a:off x="4571839" y="2636912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066DDD16-058A-46B4-9E11-C1878015CD7A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4571839" y="1664804"/>
            <a:ext cx="3460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de flecha 68">
            <a:extLst>
              <a:ext uri="{FF2B5EF4-FFF2-40B4-BE49-F238E27FC236}">
                <a16:creationId xmlns:a16="http://schemas.microsoft.com/office/drawing/2014/main" id="{456AC99E-7EA9-47B2-B10A-BA38D7F5877A}"/>
              </a:ext>
            </a:extLst>
          </p:cNvPr>
          <p:cNvCxnSpPr>
            <a:cxnSpLocks/>
            <a:stCxn id="37" idx="2"/>
            <a:endCxn id="38" idx="0"/>
          </p:cNvCxnSpPr>
          <p:nvPr/>
        </p:nvCxnSpPr>
        <p:spPr>
          <a:xfrm flipH="1">
            <a:off x="7020112" y="4064587"/>
            <a:ext cx="160" cy="372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de flecha 70">
            <a:extLst>
              <a:ext uri="{FF2B5EF4-FFF2-40B4-BE49-F238E27FC236}">
                <a16:creationId xmlns:a16="http://schemas.microsoft.com/office/drawing/2014/main" id="{ED8C621D-9ED6-4F5F-9E42-4860494352F6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7020112" y="5038784"/>
            <a:ext cx="160" cy="452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D0428F40-41B6-48C8-A658-D7054BE8DAD3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2123407" y="2780928"/>
            <a:ext cx="1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3C625304-98DE-4955-8556-EAFEDFD76B06}"/>
              </a:ext>
            </a:extLst>
          </p:cNvPr>
          <p:cNvCxnSpPr>
            <a:endCxn id="37" idx="0"/>
          </p:cNvCxnSpPr>
          <p:nvPr/>
        </p:nvCxnSpPr>
        <p:spPr>
          <a:xfrm>
            <a:off x="7020111" y="2780928"/>
            <a:ext cx="161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57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197</Words>
  <Application>Microsoft Office PowerPoint</Application>
  <PresentationFormat>Presentación en pantalla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Garcia Beltran</dc:creator>
  <cp:lastModifiedBy>Cristina Garcia Beltram</cp:lastModifiedBy>
  <cp:revision>20</cp:revision>
  <dcterms:created xsi:type="dcterms:W3CDTF">2020-02-13T10:41:19Z</dcterms:created>
  <dcterms:modified xsi:type="dcterms:W3CDTF">2020-06-19T08:32:33Z</dcterms:modified>
</cp:coreProperties>
</file>