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26" r:id="rId2"/>
  </p:sldIdLst>
  <p:sldSz cx="30243463" cy="51206400"/>
  <p:notesSz cx="6858000" cy="9144000"/>
  <p:defaultTextStyle>
    <a:defPPr>
      <a:defRPr lang="sr-Latn-CS"/>
    </a:defPPr>
    <a:lvl1pPr algn="l" defTabSz="4652963" rtl="0" fontAlgn="base">
      <a:spcBef>
        <a:spcPct val="0"/>
      </a:spcBef>
      <a:spcAft>
        <a:spcPct val="0"/>
      </a:spcAft>
      <a:defRPr sz="9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2325688" indent="-1868488" algn="l" defTabSz="4652963" rtl="0" fontAlgn="base">
      <a:spcBef>
        <a:spcPct val="0"/>
      </a:spcBef>
      <a:spcAft>
        <a:spcPct val="0"/>
      </a:spcAft>
      <a:defRPr sz="9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4652963" indent="-3738563" algn="l" defTabSz="4652963" rtl="0" fontAlgn="base">
      <a:spcBef>
        <a:spcPct val="0"/>
      </a:spcBef>
      <a:spcAft>
        <a:spcPct val="0"/>
      </a:spcAft>
      <a:defRPr sz="9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6980238" indent="-5608638" algn="l" defTabSz="4652963" rtl="0" fontAlgn="base">
      <a:spcBef>
        <a:spcPct val="0"/>
      </a:spcBef>
      <a:spcAft>
        <a:spcPct val="0"/>
      </a:spcAft>
      <a:defRPr sz="9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9307513" indent="-7478713" algn="l" defTabSz="4652963" rtl="0" fontAlgn="base">
      <a:spcBef>
        <a:spcPct val="0"/>
      </a:spcBef>
      <a:spcAft>
        <a:spcPct val="0"/>
      </a:spcAft>
      <a:defRPr sz="9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9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9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9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92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6139"/>
    <a:srgbClr val="489C5C"/>
    <a:srgbClr val="BDD0EE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86" autoAdjust="0"/>
  </p:normalViewPr>
  <p:slideViewPr>
    <p:cSldViewPr snapToGrid="0">
      <p:cViewPr>
        <p:scale>
          <a:sx n="40" d="100"/>
          <a:sy n="40" d="100"/>
        </p:scale>
        <p:origin x="-252" y="4584"/>
      </p:cViewPr>
      <p:guideLst>
        <p:guide orient="horz" pos="16128"/>
        <p:guide pos="9526"/>
      </p:guideLst>
    </p:cSldViewPr>
  </p:slideViewPr>
  <p:outlineViewPr>
    <p:cViewPr>
      <p:scale>
        <a:sx n="33" d="100"/>
        <a:sy n="33" d="100"/>
      </p:scale>
      <p:origin x="264" y="624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30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65420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65420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9A60639-F47D-4B58-930A-5C5316919178}" type="datetimeFigureOut">
              <a:rPr lang="hr-HR"/>
              <a:pPr>
                <a:defRPr/>
              </a:pPr>
              <a:t>1.9.2019.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2517775" y="1143000"/>
            <a:ext cx="182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65420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65420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43EED31-4D39-4367-B7CA-4B5C29A759D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4574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652963" rtl="0" fontAlgn="base">
      <a:spcBef>
        <a:spcPct val="30000"/>
      </a:spcBef>
      <a:spcAft>
        <a:spcPct val="0"/>
      </a:spcAft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2325688" algn="l" defTabSz="4652963" rtl="0" fontAlgn="base">
      <a:spcBef>
        <a:spcPct val="30000"/>
      </a:spcBef>
      <a:spcAft>
        <a:spcPct val="0"/>
      </a:spcAft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4652963" algn="l" defTabSz="4652963" rtl="0" fontAlgn="base">
      <a:spcBef>
        <a:spcPct val="30000"/>
      </a:spcBef>
      <a:spcAft>
        <a:spcPct val="0"/>
      </a:spcAft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6980238" algn="l" defTabSz="4652963" rtl="0" fontAlgn="base">
      <a:spcBef>
        <a:spcPct val="30000"/>
      </a:spcBef>
      <a:spcAft>
        <a:spcPct val="0"/>
      </a:spcAft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9307513" algn="l" defTabSz="4652963" rtl="0" fontAlgn="base">
      <a:spcBef>
        <a:spcPct val="30000"/>
      </a:spcBef>
      <a:spcAft>
        <a:spcPct val="0"/>
      </a:spcAft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11635511" algn="l" defTabSz="465420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13962614" algn="l" defTabSz="465420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6289716" algn="l" defTabSz="465420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8616818" algn="l" defTabSz="465420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16"/>
          <p:cNvSpPr/>
          <p:nvPr userDrawn="1"/>
        </p:nvSpPr>
        <p:spPr>
          <a:xfrm>
            <a:off x="0" y="15952788"/>
            <a:ext cx="8666163" cy="2416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5420" tIns="232710" rIns="465420" bIns="232710" anchor="ctr"/>
          <a:lstStyle/>
          <a:p>
            <a:pPr algn="ctr" defTabSz="4654205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4" name="Rectangle 96"/>
          <p:cNvSpPr>
            <a:spLocks noChangeArrowheads="1"/>
          </p:cNvSpPr>
          <p:nvPr userDrawn="1"/>
        </p:nvSpPr>
        <p:spPr bwMode="gray">
          <a:xfrm>
            <a:off x="0" y="40193913"/>
            <a:ext cx="8691563" cy="11012487"/>
          </a:xfrm>
          <a:prstGeom prst="rect">
            <a:avLst/>
          </a:prstGeom>
          <a:solidFill>
            <a:srgbClr val="8EA3CC"/>
          </a:solidFill>
          <a:ln>
            <a:noFill/>
          </a:ln>
          <a:effectLst/>
          <a:extLst/>
        </p:spPr>
        <p:txBody>
          <a:bodyPr wrap="none" lIns="465420" tIns="232710" rIns="465420" bIns="232710" anchor="ctr"/>
          <a:lstStyle/>
          <a:p>
            <a:pPr defTabSz="4654205" fontAlgn="auto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latin typeface="+mn-lt"/>
            </a:endParaRPr>
          </a:p>
        </p:txBody>
      </p:sp>
      <p:sp>
        <p:nvSpPr>
          <p:cNvPr id="5" name="Rectangle 92"/>
          <p:cNvSpPr>
            <a:spLocks noChangeArrowheads="1"/>
          </p:cNvSpPr>
          <p:nvPr userDrawn="1"/>
        </p:nvSpPr>
        <p:spPr bwMode="gray">
          <a:xfrm>
            <a:off x="0" y="0"/>
            <a:ext cx="8691563" cy="16049625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  <a:extLst/>
        </p:spPr>
        <p:txBody>
          <a:bodyPr wrap="none" lIns="465420" tIns="232710" rIns="465420" bIns="232710" anchor="ctr"/>
          <a:lstStyle/>
          <a:p>
            <a:pPr defTabSz="4654205" fontAlgn="auto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latin typeface="+mn-lt"/>
            </a:endParaRPr>
          </a:p>
        </p:txBody>
      </p:sp>
      <p:sp>
        <p:nvSpPr>
          <p:cNvPr id="6" name="Line 107"/>
          <p:cNvSpPr>
            <a:spLocks noChangeShapeType="1"/>
          </p:cNvSpPr>
          <p:nvPr userDrawn="1"/>
        </p:nvSpPr>
        <p:spPr bwMode="gray">
          <a:xfrm rot="16200000">
            <a:off x="15121732" y="25062656"/>
            <a:ext cx="0" cy="30243463"/>
          </a:xfrm>
          <a:prstGeom prst="line">
            <a:avLst/>
          </a:prstGeom>
          <a:noFill/>
          <a:ln w="19050">
            <a:solidFill>
              <a:srgbClr val="94C1C2"/>
            </a:solidFill>
            <a:round/>
            <a:headEnd/>
            <a:tailEnd/>
          </a:ln>
          <a:effectLst/>
          <a:extLst/>
        </p:spPr>
        <p:txBody>
          <a:bodyPr lIns="465420" tIns="232710" rIns="465420" bIns="232710"/>
          <a:lstStyle/>
          <a:p>
            <a:pPr defTabSz="4654205" fontAlgn="auto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latin typeface="+mn-lt"/>
            </a:endParaRPr>
          </a:p>
        </p:txBody>
      </p:sp>
      <p:sp>
        <p:nvSpPr>
          <p:cNvPr id="7" name="Rectangle 93"/>
          <p:cNvSpPr>
            <a:spLocks noChangeArrowheads="1"/>
          </p:cNvSpPr>
          <p:nvPr userDrawn="1"/>
        </p:nvSpPr>
        <p:spPr bwMode="gray">
          <a:xfrm>
            <a:off x="8691563" y="0"/>
            <a:ext cx="21551900" cy="16049625"/>
          </a:xfrm>
          <a:prstGeom prst="rect">
            <a:avLst/>
          </a:prstGeom>
          <a:solidFill>
            <a:srgbClr val="94C1C2"/>
          </a:solidFill>
          <a:ln>
            <a:noFill/>
          </a:ln>
          <a:effectLst/>
        </p:spPr>
        <p:txBody>
          <a:bodyPr wrap="none" lIns="465420" tIns="232710" rIns="465420" bIns="232710" anchor="ctr"/>
          <a:lstStyle/>
          <a:p>
            <a:pPr defTabSz="4654205" fontAlgn="auto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latin typeface="+mn-lt"/>
            </a:endParaRPr>
          </a:p>
        </p:txBody>
      </p:sp>
      <p:sp>
        <p:nvSpPr>
          <p:cNvPr id="8" name="Line 107"/>
          <p:cNvSpPr>
            <a:spLocks noChangeShapeType="1"/>
          </p:cNvSpPr>
          <p:nvPr userDrawn="1"/>
        </p:nvSpPr>
        <p:spPr bwMode="gray">
          <a:xfrm>
            <a:off x="8720138" y="22225"/>
            <a:ext cx="0" cy="51260375"/>
          </a:xfrm>
          <a:prstGeom prst="line">
            <a:avLst/>
          </a:prstGeom>
          <a:noFill/>
          <a:ln w="19050">
            <a:solidFill>
              <a:srgbClr val="BDD0EE"/>
            </a:solidFill>
            <a:round/>
            <a:headEnd/>
            <a:tailEnd/>
          </a:ln>
          <a:effectLst/>
          <a:extLst/>
        </p:spPr>
        <p:txBody>
          <a:bodyPr lIns="465420" tIns="232710" rIns="465420" bIns="232710"/>
          <a:lstStyle/>
          <a:p>
            <a:pPr defTabSz="4654205" fontAlgn="auto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latin typeface="+mn-lt"/>
            </a:endParaRPr>
          </a:p>
        </p:txBody>
      </p:sp>
      <p:pic>
        <p:nvPicPr>
          <p:cNvPr id="9" name="Slika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7813" y="17538700"/>
            <a:ext cx="20585112" cy="2169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lika 1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8" y="3419475"/>
            <a:ext cx="8534400" cy="967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Slika 14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100" y="20226338"/>
            <a:ext cx="8097838" cy="180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108"/>
          <p:cNvSpPr>
            <a:spLocks noChangeShapeType="1"/>
          </p:cNvSpPr>
          <p:nvPr userDrawn="1"/>
        </p:nvSpPr>
        <p:spPr bwMode="gray">
          <a:xfrm>
            <a:off x="0" y="15925800"/>
            <a:ext cx="30243463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 lIns="465420" tIns="232710" rIns="465420" bIns="232710"/>
          <a:lstStyle/>
          <a:p>
            <a:pPr defTabSz="4654205" fontAlgn="auto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latin typeface="+mn-lt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73039" y="7100960"/>
            <a:ext cx="20414338" cy="7987521"/>
          </a:xfrm>
          <a:prstGeom prst="rect">
            <a:avLst/>
          </a:prstGeom>
          <a:extLst/>
        </p:spPr>
        <p:txBody>
          <a:bodyPr/>
          <a:lstStyle>
            <a:lvl1pPr>
              <a:defRPr sz="27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x-none" noProof="0" dirty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2173" y="11948164"/>
            <a:ext cx="27219117" cy="33793857"/>
          </a:xfrm>
          <a:prstGeom prst="rect">
            <a:avLst/>
          </a:prstGeom>
        </p:spPr>
        <p:txBody>
          <a:bodyPr lIns="465420" tIns="232710" rIns="465420" bIns="2327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2888" y="46631225"/>
            <a:ext cx="7056437" cy="3556000"/>
          </a:xfrm>
          <a:prstGeom prst="rect">
            <a:avLst/>
          </a:prstGeom>
        </p:spPr>
        <p:txBody>
          <a:bodyPr lIns="465420" tIns="232710" rIns="465420" bIns="232710"/>
          <a:lstStyle>
            <a:lvl1pPr defTabSz="465420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33038" y="46631225"/>
            <a:ext cx="9577387" cy="3556000"/>
          </a:xfrm>
          <a:prstGeom prst="rect">
            <a:avLst/>
          </a:prstGeom>
        </p:spPr>
        <p:txBody>
          <a:bodyPr lIns="465420" tIns="232710" rIns="465420" bIns="232710"/>
          <a:lstStyle>
            <a:lvl1pPr defTabSz="465420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74138" y="46631225"/>
            <a:ext cx="7056437" cy="3556000"/>
          </a:xfrm>
          <a:prstGeom prst="rect">
            <a:avLst/>
          </a:prstGeom>
        </p:spPr>
        <p:txBody>
          <a:bodyPr lIns="465420" tIns="232710" rIns="465420" bIns="232710"/>
          <a:lstStyle>
            <a:lvl1pPr defTabSz="4654205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76EE1C-F7BD-41C7-9B43-72C497E11D21}" type="slidenum">
              <a:rPr lang="en-US" altLang="x-none"/>
              <a:pPr>
                <a:defRPr/>
              </a:pPr>
              <a:t>‹#›</a:t>
            </a:fld>
            <a:endParaRPr lang="en-US" altLang="x-non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2"/>
          <p:cNvSpPr>
            <a:spLocks noChangeArrowheads="1"/>
          </p:cNvSpPr>
          <p:nvPr userDrawn="1"/>
        </p:nvSpPr>
        <p:spPr bwMode="gray">
          <a:xfrm>
            <a:off x="0" y="-7938"/>
            <a:ext cx="30243463" cy="4635501"/>
          </a:xfrm>
          <a:prstGeom prst="rect">
            <a:avLst/>
          </a:prstGeom>
          <a:solidFill>
            <a:srgbClr val="94C1C2"/>
          </a:solidFill>
          <a:ln>
            <a:noFill/>
          </a:ln>
          <a:effectLst/>
        </p:spPr>
        <p:txBody>
          <a:bodyPr wrap="none" lIns="465420" tIns="232710" rIns="465420" bIns="232710" anchor="ctr"/>
          <a:lstStyle/>
          <a:p>
            <a:pPr defTabSz="4654205" fontAlgn="auto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latin typeface="+mn-lt"/>
            </a:endParaRPr>
          </a:p>
        </p:txBody>
      </p:sp>
      <p:sp>
        <p:nvSpPr>
          <p:cNvPr id="8" name="Rectangle 127"/>
          <p:cNvSpPr>
            <a:spLocks noChangeArrowheads="1"/>
          </p:cNvSpPr>
          <p:nvPr userDrawn="1"/>
        </p:nvSpPr>
        <p:spPr bwMode="gray">
          <a:xfrm>
            <a:off x="0" y="-7938"/>
            <a:ext cx="833438" cy="44688126"/>
          </a:xfrm>
          <a:prstGeom prst="rect">
            <a:avLst/>
          </a:prstGeom>
          <a:solidFill>
            <a:srgbClr val="BDD0EE"/>
          </a:solidFill>
          <a:ln>
            <a:noFill/>
          </a:ln>
          <a:effectLst/>
          <a:extLst/>
        </p:spPr>
        <p:txBody>
          <a:bodyPr wrap="none" lIns="465420" tIns="232710" rIns="465420" bIns="232710" anchor="ctr"/>
          <a:lstStyle/>
          <a:p>
            <a:pPr defTabSz="4654205" fontAlgn="auto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latin typeface="+mn-lt"/>
            </a:endParaRPr>
          </a:p>
        </p:txBody>
      </p:sp>
      <p:sp>
        <p:nvSpPr>
          <p:cNvPr id="9" name="Rectangle 129"/>
          <p:cNvSpPr>
            <a:spLocks noChangeArrowheads="1"/>
          </p:cNvSpPr>
          <p:nvPr userDrawn="1"/>
        </p:nvSpPr>
        <p:spPr bwMode="gray">
          <a:xfrm>
            <a:off x="0" y="-7938"/>
            <a:ext cx="831850" cy="4635501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  <a:extLst/>
        </p:spPr>
        <p:txBody>
          <a:bodyPr wrap="none" lIns="465420" tIns="232710" rIns="465420" bIns="232710" anchor="ctr"/>
          <a:lstStyle/>
          <a:p>
            <a:pPr defTabSz="4654205"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latin typeface="+mn-lt"/>
            </a:endParaRPr>
          </a:p>
        </p:txBody>
      </p:sp>
      <p:sp>
        <p:nvSpPr>
          <p:cNvPr id="11" name="Rectangle 129"/>
          <p:cNvSpPr>
            <a:spLocks noChangeArrowheads="1"/>
          </p:cNvSpPr>
          <p:nvPr userDrawn="1"/>
        </p:nvSpPr>
        <p:spPr bwMode="gray">
          <a:xfrm>
            <a:off x="0" y="44589700"/>
            <a:ext cx="831850" cy="6626225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  <a:extLst/>
        </p:spPr>
        <p:txBody>
          <a:bodyPr wrap="none" lIns="465420" tIns="232710" rIns="465420" bIns="232710" anchor="ctr"/>
          <a:lstStyle/>
          <a:p>
            <a:pPr defTabSz="4654205"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latin typeface="+mn-lt"/>
            </a:endParaRPr>
          </a:p>
        </p:txBody>
      </p:sp>
      <p:sp>
        <p:nvSpPr>
          <p:cNvPr id="13" name="Line 107"/>
          <p:cNvSpPr>
            <a:spLocks noChangeShapeType="1"/>
          </p:cNvSpPr>
          <p:nvPr userDrawn="1"/>
        </p:nvSpPr>
        <p:spPr bwMode="gray">
          <a:xfrm>
            <a:off x="831850" y="-38100"/>
            <a:ext cx="0" cy="51260375"/>
          </a:xfrm>
          <a:prstGeom prst="line">
            <a:avLst/>
          </a:prstGeom>
          <a:noFill/>
          <a:ln w="9525">
            <a:solidFill>
              <a:srgbClr val="BDD0EE"/>
            </a:solidFill>
            <a:round/>
            <a:headEnd/>
            <a:tailEnd/>
          </a:ln>
          <a:effectLst/>
          <a:extLst/>
        </p:spPr>
        <p:txBody>
          <a:bodyPr lIns="465420" tIns="232710" rIns="465420" bIns="232710"/>
          <a:lstStyle/>
          <a:p>
            <a:pPr defTabSz="4654205" fontAlgn="auto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latin typeface="+mn-lt"/>
            </a:endParaRPr>
          </a:p>
        </p:txBody>
      </p:sp>
      <p:pic>
        <p:nvPicPr>
          <p:cNvPr id="1031" name="Slika 13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51150" y="165100"/>
            <a:ext cx="1905000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zervirano mjesto naslova 16"/>
          <p:cNvSpPr>
            <a:spLocks noGrp="1"/>
          </p:cNvSpPr>
          <p:nvPr>
            <p:ph type="title"/>
          </p:nvPr>
        </p:nvSpPr>
        <p:spPr bwMode="auto">
          <a:xfrm>
            <a:off x="1100138" y="927100"/>
            <a:ext cx="175799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6473" tIns="183236" rIns="0" bIns="183236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hr-HR" smtClean="0"/>
              <a:t>Uredite stil naslova matrice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4652963" rtl="0" fontAlgn="base">
        <a:lnSpc>
          <a:spcPct val="90000"/>
        </a:lnSpc>
        <a:spcBef>
          <a:spcPct val="0"/>
        </a:spcBef>
        <a:spcAft>
          <a:spcPct val="0"/>
        </a:spcAft>
        <a:defRPr sz="12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652963" rtl="0" fontAlgn="base">
        <a:lnSpc>
          <a:spcPct val="90000"/>
        </a:lnSpc>
        <a:spcBef>
          <a:spcPct val="0"/>
        </a:spcBef>
        <a:spcAft>
          <a:spcPct val="0"/>
        </a:spcAft>
        <a:defRPr sz="12200" b="1">
          <a:solidFill>
            <a:schemeClr val="bg1"/>
          </a:solidFill>
          <a:latin typeface="Calibri" pitchFamily="34" charset="0"/>
        </a:defRPr>
      </a:lvl2pPr>
      <a:lvl3pPr algn="l" defTabSz="4652963" rtl="0" fontAlgn="base">
        <a:lnSpc>
          <a:spcPct val="90000"/>
        </a:lnSpc>
        <a:spcBef>
          <a:spcPct val="0"/>
        </a:spcBef>
        <a:spcAft>
          <a:spcPct val="0"/>
        </a:spcAft>
        <a:defRPr sz="12200" b="1">
          <a:solidFill>
            <a:schemeClr val="bg1"/>
          </a:solidFill>
          <a:latin typeface="Calibri" pitchFamily="34" charset="0"/>
        </a:defRPr>
      </a:lvl3pPr>
      <a:lvl4pPr algn="l" defTabSz="4652963" rtl="0" fontAlgn="base">
        <a:lnSpc>
          <a:spcPct val="90000"/>
        </a:lnSpc>
        <a:spcBef>
          <a:spcPct val="0"/>
        </a:spcBef>
        <a:spcAft>
          <a:spcPct val="0"/>
        </a:spcAft>
        <a:defRPr sz="12200" b="1">
          <a:solidFill>
            <a:schemeClr val="bg1"/>
          </a:solidFill>
          <a:latin typeface="Calibri" pitchFamily="34" charset="0"/>
        </a:defRPr>
      </a:lvl4pPr>
      <a:lvl5pPr algn="l" defTabSz="4652963" rtl="0" fontAlgn="base">
        <a:lnSpc>
          <a:spcPct val="90000"/>
        </a:lnSpc>
        <a:spcBef>
          <a:spcPct val="0"/>
        </a:spcBef>
        <a:spcAft>
          <a:spcPct val="0"/>
        </a:spcAft>
        <a:defRPr sz="12200" b="1">
          <a:solidFill>
            <a:schemeClr val="bg1"/>
          </a:solidFill>
          <a:latin typeface="Calibri" pitchFamily="34" charset="0"/>
        </a:defRPr>
      </a:lvl5pPr>
      <a:lvl6pPr marL="457200" algn="l" defTabSz="4652963" rtl="0" fontAlgn="base">
        <a:lnSpc>
          <a:spcPct val="90000"/>
        </a:lnSpc>
        <a:spcBef>
          <a:spcPct val="0"/>
        </a:spcBef>
        <a:spcAft>
          <a:spcPct val="0"/>
        </a:spcAft>
        <a:defRPr sz="12200" b="1">
          <a:solidFill>
            <a:schemeClr val="bg1"/>
          </a:solidFill>
          <a:latin typeface="Calibri" pitchFamily="34" charset="0"/>
        </a:defRPr>
      </a:lvl6pPr>
      <a:lvl7pPr marL="914400" algn="l" defTabSz="4652963" rtl="0" fontAlgn="base">
        <a:lnSpc>
          <a:spcPct val="90000"/>
        </a:lnSpc>
        <a:spcBef>
          <a:spcPct val="0"/>
        </a:spcBef>
        <a:spcAft>
          <a:spcPct val="0"/>
        </a:spcAft>
        <a:defRPr sz="12200" b="1">
          <a:solidFill>
            <a:schemeClr val="bg1"/>
          </a:solidFill>
          <a:latin typeface="Calibri" pitchFamily="34" charset="0"/>
        </a:defRPr>
      </a:lvl7pPr>
      <a:lvl8pPr marL="1371600" algn="l" defTabSz="4652963" rtl="0" fontAlgn="base">
        <a:lnSpc>
          <a:spcPct val="90000"/>
        </a:lnSpc>
        <a:spcBef>
          <a:spcPct val="0"/>
        </a:spcBef>
        <a:spcAft>
          <a:spcPct val="0"/>
        </a:spcAft>
        <a:defRPr sz="12200" b="1">
          <a:solidFill>
            <a:schemeClr val="bg1"/>
          </a:solidFill>
          <a:latin typeface="Calibri" pitchFamily="34" charset="0"/>
        </a:defRPr>
      </a:lvl8pPr>
      <a:lvl9pPr marL="1828800" algn="l" defTabSz="4652963" rtl="0" fontAlgn="base">
        <a:lnSpc>
          <a:spcPct val="90000"/>
        </a:lnSpc>
        <a:spcBef>
          <a:spcPct val="0"/>
        </a:spcBef>
        <a:spcAft>
          <a:spcPct val="0"/>
        </a:spcAft>
        <a:defRPr sz="12200" b="1">
          <a:solidFill>
            <a:schemeClr val="bg1"/>
          </a:solidFill>
          <a:latin typeface="Calibri" pitchFamily="34" charset="0"/>
        </a:defRPr>
      </a:lvl9pPr>
    </p:titleStyle>
    <p:bodyStyle>
      <a:lvl1pPr marL="1162050" indent="-1162050" algn="l" defTabSz="4652963" rtl="0" fontAlgn="base">
        <a:lnSpc>
          <a:spcPct val="90000"/>
        </a:lnSpc>
        <a:spcBef>
          <a:spcPts val="5088"/>
        </a:spcBef>
        <a:spcAft>
          <a:spcPct val="0"/>
        </a:spcAft>
        <a:buFont typeface="Arial" pitchFamily="34" charset="0"/>
        <a:buChar char="•"/>
        <a:defRPr sz="14300" kern="1200">
          <a:solidFill>
            <a:schemeClr val="tx1"/>
          </a:solidFill>
          <a:latin typeface="+mn-lt"/>
          <a:ea typeface="+mn-ea"/>
          <a:cs typeface="+mn-cs"/>
        </a:defRPr>
      </a:lvl1pPr>
      <a:lvl2pPr marL="3489325" indent="-1162050" algn="l" defTabSz="4652963" rtl="0" fontAlgn="base">
        <a:lnSpc>
          <a:spcPct val="90000"/>
        </a:lnSpc>
        <a:spcBef>
          <a:spcPts val="2550"/>
        </a:spcBef>
        <a:spcAft>
          <a:spcPct val="0"/>
        </a:spcAft>
        <a:buFont typeface="Arial" pitchFamily="34" charset="0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2pPr>
      <a:lvl3pPr marL="5816600" indent="-1162050" algn="l" defTabSz="4652963" rtl="0" fontAlgn="base">
        <a:lnSpc>
          <a:spcPct val="90000"/>
        </a:lnSpc>
        <a:spcBef>
          <a:spcPts val="2550"/>
        </a:spcBef>
        <a:spcAft>
          <a:spcPct val="0"/>
        </a:spcAft>
        <a:buFont typeface="Arial" pitchFamily="34" charset="0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3pPr>
      <a:lvl4pPr marL="8143875" indent="-1162050" algn="l" defTabSz="4652963" rtl="0" fontAlgn="base">
        <a:lnSpc>
          <a:spcPct val="90000"/>
        </a:lnSpc>
        <a:spcBef>
          <a:spcPts val="2550"/>
        </a:spcBef>
        <a:spcAft>
          <a:spcPct val="0"/>
        </a:spcAft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4pPr>
      <a:lvl5pPr marL="10471150" indent="-1162050" algn="l" defTabSz="4652963" rtl="0" fontAlgn="base">
        <a:lnSpc>
          <a:spcPct val="90000"/>
        </a:lnSpc>
        <a:spcBef>
          <a:spcPts val="2550"/>
        </a:spcBef>
        <a:spcAft>
          <a:spcPct val="0"/>
        </a:spcAft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9063" indent="-1163551" algn="l" defTabSz="4654205" rtl="0" eaLnBrk="1" latinLnBrk="0" hangingPunct="1">
        <a:lnSpc>
          <a:spcPct val="90000"/>
        </a:lnSpc>
        <a:spcBef>
          <a:spcPts val="2545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5126165" indent="-1163551" algn="l" defTabSz="4654205" rtl="0" eaLnBrk="1" latinLnBrk="0" hangingPunct="1">
        <a:lnSpc>
          <a:spcPct val="90000"/>
        </a:lnSpc>
        <a:spcBef>
          <a:spcPts val="2545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7453267" indent="-1163551" algn="l" defTabSz="4654205" rtl="0" eaLnBrk="1" latinLnBrk="0" hangingPunct="1">
        <a:lnSpc>
          <a:spcPct val="90000"/>
        </a:lnSpc>
        <a:spcBef>
          <a:spcPts val="2545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9780369" indent="-1163551" algn="l" defTabSz="4654205" rtl="0" eaLnBrk="1" latinLnBrk="0" hangingPunct="1">
        <a:lnSpc>
          <a:spcPct val="90000"/>
        </a:lnSpc>
        <a:spcBef>
          <a:spcPts val="2545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54205" rtl="0" eaLnBrk="1" latinLnBrk="0" hangingPunct="1">
        <a:defRPr sz="9200" kern="1200">
          <a:solidFill>
            <a:schemeClr val="tx1"/>
          </a:solidFill>
          <a:latin typeface="+mn-lt"/>
          <a:ea typeface="+mn-ea"/>
          <a:cs typeface="+mn-cs"/>
        </a:defRPr>
      </a:lvl1pPr>
      <a:lvl2pPr marL="2327102" algn="l" defTabSz="4654205" rtl="0" eaLnBrk="1" latinLnBrk="0" hangingPunct="1">
        <a:defRPr sz="9200" kern="1200">
          <a:solidFill>
            <a:schemeClr val="tx1"/>
          </a:solidFill>
          <a:latin typeface="+mn-lt"/>
          <a:ea typeface="+mn-ea"/>
          <a:cs typeface="+mn-cs"/>
        </a:defRPr>
      </a:lvl2pPr>
      <a:lvl3pPr marL="4654205" algn="l" defTabSz="4654205" rtl="0" eaLnBrk="1" latinLnBrk="0" hangingPunct="1"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981307" algn="l" defTabSz="4654205" rtl="0" eaLnBrk="1" latinLnBrk="0" hangingPunct="1">
        <a:defRPr sz="9200" kern="1200">
          <a:solidFill>
            <a:schemeClr val="tx1"/>
          </a:solidFill>
          <a:latin typeface="+mn-lt"/>
          <a:ea typeface="+mn-ea"/>
          <a:cs typeface="+mn-cs"/>
        </a:defRPr>
      </a:lvl4pPr>
      <a:lvl5pPr marL="9308409" algn="l" defTabSz="4654205" rtl="0" eaLnBrk="1" latinLnBrk="0" hangingPunct="1">
        <a:defRPr sz="9200" kern="1200">
          <a:solidFill>
            <a:schemeClr val="tx1"/>
          </a:solidFill>
          <a:latin typeface="+mn-lt"/>
          <a:ea typeface="+mn-ea"/>
          <a:cs typeface="+mn-cs"/>
        </a:defRPr>
      </a:lvl5pPr>
      <a:lvl6pPr marL="11635511" algn="l" defTabSz="4654205" rtl="0" eaLnBrk="1" latinLnBrk="0" hangingPunct="1"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962614" algn="l" defTabSz="4654205" rtl="0" eaLnBrk="1" latinLnBrk="0" hangingPunct="1"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6289716" algn="l" defTabSz="4654205" rtl="0" eaLnBrk="1" latinLnBrk="0" hangingPunct="1"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8616818" algn="l" defTabSz="4654205" rtl="0" eaLnBrk="1" latinLnBrk="0" hangingPunct="1"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Box 8"/>
          <p:cNvSpPr txBox="1">
            <a:spLocks noChangeArrowheads="1"/>
          </p:cNvSpPr>
          <p:nvPr/>
        </p:nvSpPr>
        <p:spPr bwMode="auto">
          <a:xfrm>
            <a:off x="481013" y="0"/>
            <a:ext cx="297624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6600" b="1">
                <a:solidFill>
                  <a:schemeClr val="bg1"/>
                </a:solidFill>
                <a:latin typeface="Calibri" pitchFamily="34" charset="0"/>
              </a:rPr>
              <a:t>C-PEPTIDE CONCENTRATION IN PREGNANT WOMEN WITH TYPE 1 DIABETES MELLITUS AND PREVALENCE OF SEVERE HYPOGLYCEMIA </a:t>
            </a:r>
            <a:endParaRPr lang="hr-HR" sz="660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hr-HR" sz="4800">
                <a:latin typeface="Calibri" pitchFamily="34" charset="0"/>
              </a:rPr>
              <a:t>Ivanišević M, Djelmis J, Herman M, Horvatiček M, Juras J</a:t>
            </a:r>
          </a:p>
          <a:p>
            <a:pPr algn="ctr"/>
            <a:r>
              <a:rPr lang="en-US" sz="4800" dirty="0">
                <a:latin typeface="Calibri" pitchFamily="34" charset="0"/>
              </a:rPr>
              <a:t>Department of Obstetrics and Gynecology, School of Medicine</a:t>
            </a:r>
            <a:r>
              <a:rPr lang="hr-HR" sz="4800">
                <a:latin typeface="Calibri" pitchFamily="34" charset="0"/>
              </a:rPr>
              <a:t>,</a:t>
            </a:r>
            <a:r>
              <a:rPr lang="en-US" sz="4800" dirty="0">
                <a:latin typeface="Calibri" pitchFamily="34" charset="0"/>
              </a:rPr>
              <a:t> University of Zagreb, Croatia</a:t>
            </a:r>
            <a:endParaRPr lang="hr-HR" sz="4800">
              <a:latin typeface="Calibri" pitchFamily="34" charset="0"/>
            </a:endParaRPr>
          </a:p>
          <a:p>
            <a:pPr algn="ctr"/>
            <a:endParaRPr lang="hr-HR" sz="6600">
              <a:latin typeface="Calibri" pitchFamily="34" charset="0"/>
            </a:endParaRPr>
          </a:p>
          <a:p>
            <a:pPr algn="ctr"/>
            <a:endParaRPr lang="hr-HR" sz="6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5838" y="4741863"/>
            <a:ext cx="29257625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smtClean="0">
                <a:latin typeface="Calibri" pitchFamily="34" charset="0"/>
              </a:rPr>
              <a:t>The endeavor to achieve optimal glycemic regulation in type 1 diabetic (T1DM) pregnancy often increases the risk of hypoglycemia. C-peptide is an indicator for pancreatic exhaustion and in </a:t>
            </a:r>
            <a:r>
              <a:rPr lang="hr-HR" sz="3600" dirty="0" smtClean="0">
                <a:latin typeface="Calibri" pitchFamily="34" charset="0"/>
              </a:rPr>
              <a:t>almost 50% of </a:t>
            </a:r>
            <a:r>
              <a:rPr lang="en-US" sz="3600" dirty="0" smtClean="0">
                <a:latin typeface="Calibri" pitchFamily="34" charset="0"/>
              </a:rPr>
              <a:t>pregnant women with T1DM, there is a “transient recovery” of the pancreas during pregnancy. </a:t>
            </a:r>
            <a:r>
              <a:rPr lang="en-US" sz="3600" b="1" dirty="0" smtClean="0">
                <a:latin typeface="Calibri" pitchFamily="34" charset="0"/>
              </a:rPr>
              <a:t>The aim </a:t>
            </a:r>
            <a:r>
              <a:rPr lang="en-US" sz="3600" dirty="0" smtClean="0">
                <a:latin typeface="Calibri" pitchFamily="34" charset="0"/>
              </a:rPr>
              <a:t>of this study was to determine the effect of C-peptide concentration on severe hypoglycemia prevalence in diabetic pregnancy and its association with the insulin dosage and frequency of fetal macrosomia. </a:t>
            </a:r>
            <a:r>
              <a:rPr lang="en-US" sz="3600" b="1" dirty="0" smtClean="0">
                <a:latin typeface="Calibri" pitchFamily="34" charset="0"/>
              </a:rPr>
              <a:t>Study participants.</a:t>
            </a:r>
            <a:r>
              <a:rPr lang="en-US" sz="3600" dirty="0" smtClean="0">
                <a:latin typeface="Calibri" pitchFamily="34" charset="0"/>
              </a:rPr>
              <a:t> We included in the study 90 women with T1DM and singleton pregnancy who received insulin therapy for ≥ 24 months. The HbA1c was ≤8% at pregnancy confirmation. A study was conducted in the Department of Obstetrics and Gynecology, School of Medicine, University of Zagreb, as a part of the scientific project PRE-HYPO No IP-2018-01-1284. We arranged participants into two groups according to the duration of diabetes: 1. group</a:t>
            </a:r>
            <a:r>
              <a:rPr lang="hr-HR" sz="3600" dirty="0" smtClean="0">
                <a:latin typeface="Calibri" pitchFamily="34" charset="0"/>
              </a:rPr>
              <a:t>:</a:t>
            </a:r>
            <a:r>
              <a:rPr lang="en-US" sz="3600" dirty="0" smtClean="0">
                <a:latin typeface="Calibri" pitchFamily="34" charset="0"/>
              </a:rPr>
              <a:t> 2 to 10 years (n=36); and 2. group</a:t>
            </a:r>
            <a:r>
              <a:rPr lang="hr-HR" sz="3600" dirty="0" smtClean="0">
                <a:latin typeface="Calibri" pitchFamily="34" charset="0"/>
              </a:rPr>
              <a:t>:</a:t>
            </a:r>
            <a:r>
              <a:rPr lang="en-US" sz="3600" dirty="0" smtClean="0">
                <a:latin typeface="Calibri" pitchFamily="34" charset="0"/>
              </a:rPr>
              <a:t> 11 to 30 years (n=54).  Severe hypoglycemia was defined as a glucose concentration ≤3 mmol/L. </a:t>
            </a:r>
          </a:p>
          <a:p>
            <a:r>
              <a:rPr lang="hr-HR" sz="3600" b="1" dirty="0" smtClean="0">
                <a:latin typeface="Calibri" pitchFamily="34" charset="0"/>
              </a:rPr>
              <a:t>Results</a:t>
            </a:r>
            <a:r>
              <a:rPr lang="hr-HR" sz="3600" b="1" dirty="0">
                <a:latin typeface="Calibri" pitchFamily="34" charset="0"/>
              </a:rPr>
              <a:t>.</a:t>
            </a:r>
          </a:p>
          <a:p>
            <a:pPr>
              <a:buSzPct val="75000"/>
            </a:pPr>
            <a:endParaRPr lang="hr-HR" sz="3600" dirty="0">
              <a:latin typeface="Calibri" pitchFamily="34" charset="0"/>
            </a:endParaRPr>
          </a:p>
        </p:txBody>
      </p:sp>
      <p:sp>
        <p:nvSpPr>
          <p:cNvPr id="5123" name="TextBox 10"/>
          <p:cNvSpPr txBox="1">
            <a:spLocks noChangeArrowheads="1"/>
          </p:cNvSpPr>
          <p:nvPr/>
        </p:nvSpPr>
        <p:spPr bwMode="auto">
          <a:xfrm>
            <a:off x="3159125" y="9745663"/>
            <a:ext cx="72199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4013">
              <a:buSzPct val="75000"/>
            </a:pPr>
            <a:r>
              <a:rPr lang="hr-HR" sz="3600" b="1" dirty="0">
                <a:latin typeface="+mn-lt"/>
              </a:rPr>
              <a:t>Table 1. Maternal characteristics</a:t>
            </a:r>
          </a:p>
          <a:p>
            <a:pPr marL="354013">
              <a:buSzPct val="75000"/>
            </a:pPr>
            <a:endParaRPr lang="hr-HR" sz="3200" dirty="0">
              <a:latin typeface="Calibri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443038" y="10487025"/>
          <a:ext cx="12170979" cy="1187213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390201"/>
                <a:gridCol w="3145717"/>
                <a:gridCol w="2850465"/>
                <a:gridCol w="1784596"/>
              </a:tblGrid>
              <a:tr h="655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r-HR" sz="3200" dirty="0"/>
                        <a:t>Group (n=36)</a:t>
                      </a: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3200" dirty="0" smtClean="0"/>
                        <a:t>2. Group</a:t>
                      </a:r>
                      <a:r>
                        <a:rPr lang="hr-HR" sz="3200" baseline="0" dirty="0" smtClean="0"/>
                        <a:t> </a:t>
                      </a:r>
                      <a:r>
                        <a:rPr lang="hr-HR" sz="3200" dirty="0" smtClean="0"/>
                        <a:t>(n=54</a:t>
                      </a:r>
                      <a:r>
                        <a:rPr lang="hr-HR" sz="3200" dirty="0"/>
                        <a:t>)</a:t>
                      </a: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P</a:t>
                      </a:r>
                      <a:endParaRPr lang="hr-HR" sz="3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Age (years)</a:t>
                      </a: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29.4±5.5</a:t>
                      </a: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30.0±5.0</a:t>
                      </a: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&gt;0.05</a:t>
                      </a:r>
                      <a:endParaRPr lang="hr-HR" sz="3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Maternal height (cm)</a:t>
                      </a: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168.0±5.5</a:t>
                      </a: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166.0±7.8</a:t>
                      </a:r>
                      <a:endParaRPr lang="hr-HR" sz="3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&gt;0.05</a:t>
                      </a:r>
                      <a:endParaRPr lang="hr-HR" sz="3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Maternal weight (kg)</a:t>
                      </a: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64.8±9.3</a:t>
                      </a: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64.1±10.0</a:t>
                      </a: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&gt;0.05</a:t>
                      </a:r>
                      <a:endParaRPr lang="hr-HR" sz="3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5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Pre-pregnancy body mass index (kg/m</a:t>
                      </a:r>
                      <a:r>
                        <a:rPr lang="hr-HR" sz="3200" baseline="30000"/>
                        <a:t>2</a:t>
                      </a:r>
                      <a:r>
                        <a:rPr lang="hr-HR" sz="3200"/>
                        <a:t>)</a:t>
                      </a:r>
                      <a:endParaRPr lang="hr-HR" sz="3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3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26.4±3.3</a:t>
                      </a: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32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27.4±3.5</a:t>
                      </a:r>
                      <a:endParaRPr lang="hr-HR" sz="3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32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&gt;0.05</a:t>
                      </a:r>
                      <a:endParaRPr lang="hr-HR" sz="3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Gestational weight gain (kg)</a:t>
                      </a:r>
                      <a:endParaRPr lang="hr-HR" sz="3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12.1±4.8</a:t>
                      </a: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11.7±4.5</a:t>
                      </a: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&gt;0.05</a:t>
                      </a:r>
                      <a:endParaRPr lang="hr-HR" sz="3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 smtClean="0"/>
                        <a:t>HbA</a:t>
                      </a:r>
                      <a:r>
                        <a:rPr lang="hr-HR" sz="3200" baseline="-25000" dirty="0" smtClean="0"/>
                        <a:t>1 c</a:t>
                      </a:r>
                      <a:r>
                        <a:rPr lang="hr-HR" sz="3200" baseline="0" dirty="0" smtClean="0"/>
                        <a:t> </a:t>
                      </a:r>
                      <a:r>
                        <a:rPr lang="hr-HR" sz="3200" dirty="0" smtClean="0"/>
                        <a:t>1</a:t>
                      </a:r>
                      <a:r>
                        <a:rPr lang="hr-HR" sz="3200" baseline="30000" dirty="0" smtClean="0"/>
                        <a:t>ST</a:t>
                      </a:r>
                      <a:r>
                        <a:rPr lang="hr-HR" sz="3200" dirty="0" smtClean="0"/>
                        <a:t> trimester </a:t>
                      </a:r>
                      <a:r>
                        <a:rPr lang="hr-HR" sz="3200" dirty="0"/>
                        <a:t>(%)</a:t>
                      </a: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6.8±1.1*</a:t>
                      </a: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7.0±1.4</a:t>
                      </a:r>
                      <a:endParaRPr lang="hr-HR" sz="3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&gt;0.05</a:t>
                      </a:r>
                      <a:endParaRPr lang="hr-HR" sz="3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HbA</a:t>
                      </a:r>
                      <a:r>
                        <a:rPr lang="hr-HR" sz="3200" baseline="-25000"/>
                        <a:t>1C </a:t>
                      </a:r>
                      <a:r>
                        <a:rPr lang="hr-HR" sz="3200"/>
                        <a:t>2</a:t>
                      </a:r>
                      <a:r>
                        <a:rPr lang="hr-HR" sz="3200" baseline="30000"/>
                        <a:t>nd</a:t>
                      </a:r>
                      <a:r>
                        <a:rPr lang="hr-HR" sz="3200"/>
                        <a:t>  trimester (%)</a:t>
                      </a:r>
                      <a:endParaRPr lang="hr-HR" sz="3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5.6±0.6</a:t>
                      </a: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6.0±0.8</a:t>
                      </a:r>
                      <a:endParaRPr lang="hr-HR" sz="3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&gt;0.05</a:t>
                      </a:r>
                      <a:endParaRPr lang="hr-HR" sz="3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HbA</a:t>
                      </a:r>
                      <a:r>
                        <a:rPr lang="hr-HR" sz="3200" baseline="-25000"/>
                        <a:t>1C </a:t>
                      </a:r>
                      <a:r>
                        <a:rPr lang="hr-HR" sz="3200"/>
                        <a:t>3</a:t>
                      </a:r>
                      <a:r>
                        <a:rPr lang="hr-HR" sz="3200" baseline="30000"/>
                        <a:t>rd</a:t>
                      </a:r>
                      <a:r>
                        <a:rPr lang="hr-HR" sz="3200"/>
                        <a:t> trimester (%)*</a:t>
                      </a:r>
                      <a:endParaRPr lang="hr-HR" sz="3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5.9±0.8*</a:t>
                      </a: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6.1±0.9</a:t>
                      </a:r>
                      <a:endParaRPr lang="hr-HR" sz="3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&gt;0.05</a:t>
                      </a:r>
                      <a:endParaRPr lang="hr-HR" sz="3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83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 smtClean="0"/>
                        <a:t>Severe </a:t>
                      </a:r>
                      <a:r>
                        <a:rPr lang="hr-HR" sz="3200" dirty="0"/>
                        <a:t>hypoglycemia 1</a:t>
                      </a:r>
                      <a:r>
                        <a:rPr lang="hr-HR" sz="3200" baseline="30000" dirty="0"/>
                        <a:t>st</a:t>
                      </a:r>
                      <a:r>
                        <a:rPr lang="hr-HR" sz="3200" dirty="0"/>
                        <a:t> trimester </a:t>
                      </a:r>
                      <a:r>
                        <a:rPr lang="hr-HR" sz="3200" dirty="0" smtClean="0"/>
                        <a:t>Y/N n (%)</a:t>
                      </a: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3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 smtClean="0"/>
                        <a:t>15/21#</a:t>
                      </a:r>
                      <a:endParaRPr lang="hr-HR" sz="3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(41.7/58.3)</a:t>
                      </a: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3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 smtClean="0"/>
                        <a:t>38/16#</a:t>
                      </a:r>
                      <a:endParaRPr lang="hr-HR" sz="3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(70.4/29.6)</a:t>
                      </a: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3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3200" b="1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b="1" dirty="0" smtClean="0"/>
                        <a:t>0.009</a:t>
                      </a:r>
                      <a:endParaRPr lang="hr-HR" sz="3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83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Severe hypoglycemia 2</a:t>
                      </a:r>
                      <a:r>
                        <a:rPr lang="hr-HR" sz="3200" baseline="30000" dirty="0"/>
                        <a:t>nd</a:t>
                      </a:r>
                      <a:r>
                        <a:rPr lang="hr-HR" sz="3200" dirty="0"/>
                        <a:t> trimester </a:t>
                      </a:r>
                      <a:r>
                        <a:rPr lang="hr-HR" sz="3200" dirty="0" smtClean="0"/>
                        <a:t>Y/N n (%)</a:t>
                      </a: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3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 smtClean="0"/>
                        <a:t>15/21#</a:t>
                      </a:r>
                      <a:endParaRPr lang="hr-HR" sz="3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(41.7/58.3)</a:t>
                      </a: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3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 smtClean="0"/>
                        <a:t>36/18#</a:t>
                      </a:r>
                      <a:endParaRPr lang="hr-HR" sz="3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(66.7/33.3)</a:t>
                      </a: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3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3200" b="1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b="1" dirty="0" smtClean="0"/>
                        <a:t>0.017</a:t>
                      </a:r>
                      <a:endParaRPr lang="hr-HR" sz="3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3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Severe hypoglycemia 3</a:t>
                      </a:r>
                      <a:r>
                        <a:rPr lang="hr-HR" sz="3200" baseline="30000" dirty="0"/>
                        <a:t>rd</a:t>
                      </a:r>
                      <a:r>
                        <a:rPr lang="hr-HR" sz="3200" dirty="0"/>
                        <a:t> trimester </a:t>
                      </a:r>
                      <a:r>
                        <a:rPr lang="hr-HR" sz="3200" dirty="0" smtClean="0"/>
                        <a:t>Y/N n (%)</a:t>
                      </a: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 smtClean="0"/>
                        <a:t>7/29#</a:t>
                      </a:r>
                      <a:endParaRPr lang="hr-HR" sz="3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(19.4/80.6)</a:t>
                      </a: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 smtClean="0"/>
                        <a:t>26/28#</a:t>
                      </a:r>
                      <a:endParaRPr lang="hr-HR" sz="3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(48.1/51.9)</a:t>
                      </a: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3200" b="1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b="1" dirty="0" smtClean="0"/>
                        <a:t>0.005</a:t>
                      </a:r>
                      <a:endParaRPr lang="hr-HR" sz="3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5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Cesarean section Y/N </a:t>
                      </a:r>
                      <a:r>
                        <a:rPr lang="hr-HR" sz="3200" dirty="0" smtClean="0"/>
                        <a:t>      n (%)</a:t>
                      </a: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 smtClean="0"/>
                        <a:t>28/8#</a:t>
                      </a:r>
                      <a:endParaRPr lang="hr-HR" sz="3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(77.8/22.2)</a:t>
                      </a: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 smtClean="0"/>
                        <a:t>52/2#</a:t>
                      </a:r>
                      <a:endParaRPr lang="hr-HR" sz="3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(96.3/3.7)</a:t>
                      </a: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3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b="1" dirty="0"/>
                        <a:t>0.009</a:t>
                      </a:r>
                      <a:endParaRPr lang="hr-HR" sz="3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177" name="TextBox 12"/>
          <p:cNvSpPr txBox="1">
            <a:spLocks noChangeArrowheads="1"/>
          </p:cNvSpPr>
          <p:nvPr/>
        </p:nvSpPr>
        <p:spPr bwMode="auto">
          <a:xfrm>
            <a:off x="18041938" y="9901238"/>
            <a:ext cx="67246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54013">
              <a:buSzPct val="75000"/>
            </a:pPr>
            <a:r>
              <a:rPr lang="hr-HR" sz="3600" b="1" dirty="0">
                <a:latin typeface="+mn-lt"/>
              </a:rPr>
              <a:t>Table 2. Neonatal characteristics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5235238" y="10564813"/>
          <a:ext cx="13347860" cy="84124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814715"/>
                <a:gridCol w="3409133"/>
                <a:gridCol w="3166851"/>
                <a:gridCol w="1957161"/>
              </a:tblGrid>
              <a:tr h="10732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32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r-HR" sz="3200" dirty="0" smtClean="0"/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r-HR" sz="3200" dirty="0" smtClean="0"/>
                        <a:t>Group </a:t>
                      </a:r>
                      <a:r>
                        <a:rPr lang="hr-HR" sz="3200" dirty="0"/>
                        <a:t>(n=36)</a:t>
                      </a:r>
                      <a:endParaRPr lang="hr-HR" sz="3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hr-HR" sz="3200" dirty="0" smtClean="0"/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3200" dirty="0" smtClean="0"/>
                        <a:t>2.</a:t>
                      </a:r>
                      <a:r>
                        <a:rPr lang="hr-HR" sz="3200" baseline="0" dirty="0" smtClean="0"/>
                        <a:t> </a:t>
                      </a:r>
                      <a:r>
                        <a:rPr lang="hr-HR" sz="3200" dirty="0" smtClean="0"/>
                        <a:t>Group</a:t>
                      </a:r>
                      <a:r>
                        <a:rPr lang="hr-HR" sz="3200" baseline="0" dirty="0" smtClean="0"/>
                        <a:t> </a:t>
                      </a:r>
                      <a:r>
                        <a:rPr lang="hr-HR" sz="3200" dirty="0" smtClean="0"/>
                        <a:t>(n=54</a:t>
                      </a:r>
                      <a:r>
                        <a:rPr lang="hr-HR" sz="3200" dirty="0"/>
                        <a:t>)</a:t>
                      </a:r>
                      <a:endParaRPr lang="hr-HR" sz="3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P</a:t>
                      </a:r>
                      <a:endParaRPr lang="hr-HR" sz="3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732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Gestational age at delivery (weeks)</a:t>
                      </a:r>
                      <a:endParaRPr lang="hr-HR" sz="3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32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38.2±1.5</a:t>
                      </a:r>
                      <a:endParaRPr lang="hr-HR" sz="3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320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38.2±1.2</a:t>
                      </a:r>
                      <a:endParaRPr lang="hr-HR" sz="3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320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&gt;0.05</a:t>
                      </a:r>
                      <a:endParaRPr lang="hr-HR" sz="3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66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Birth weight (g)</a:t>
                      </a:r>
                      <a:endParaRPr lang="hr-HR" sz="3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3511.5±550.3</a:t>
                      </a:r>
                      <a:endParaRPr lang="hr-HR" sz="3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3528.3±590.9</a:t>
                      </a:r>
                      <a:endParaRPr lang="hr-HR" sz="3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&gt;0.05</a:t>
                      </a:r>
                      <a:endParaRPr lang="hr-HR" sz="3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66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Birth length (cm)</a:t>
                      </a:r>
                      <a:endParaRPr lang="hr-HR" sz="3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49.5±2.6</a:t>
                      </a:r>
                      <a:endParaRPr lang="hr-HR" sz="3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49.2±2.2</a:t>
                      </a:r>
                      <a:endParaRPr lang="hr-HR" sz="3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&gt;0.05</a:t>
                      </a:r>
                      <a:endParaRPr lang="hr-HR" sz="3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098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 smtClean="0"/>
                        <a:t>Macrosomia </a:t>
                      </a:r>
                      <a:r>
                        <a:rPr lang="hr-HR" sz="3200" dirty="0"/>
                        <a:t>&gt;4000 g Y/N     n (%)</a:t>
                      </a:r>
                      <a:endParaRPr lang="hr-HR" sz="3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32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8/28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(22.1/77.8)</a:t>
                      </a:r>
                      <a:endParaRPr lang="hr-HR" sz="3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320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7/47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(13/87)</a:t>
                      </a:r>
                      <a:endParaRPr lang="hr-HR" sz="3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320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&gt;0.05</a:t>
                      </a:r>
                      <a:endParaRPr lang="hr-HR" sz="3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66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Apgar score at 1 min</a:t>
                      </a:r>
                      <a:endParaRPr lang="hr-HR" sz="3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9.5±1.3</a:t>
                      </a:r>
                      <a:endParaRPr lang="hr-HR" sz="3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9.8±0.6</a:t>
                      </a:r>
                      <a:endParaRPr lang="hr-HR" sz="3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&gt;0.05</a:t>
                      </a:r>
                      <a:endParaRPr lang="hr-HR" sz="3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66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Apgar score at 5 min</a:t>
                      </a:r>
                      <a:endParaRPr lang="hr-HR" sz="3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9.7±0.8</a:t>
                      </a:r>
                      <a:endParaRPr lang="hr-HR" sz="3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9.9±0.5</a:t>
                      </a:r>
                      <a:endParaRPr lang="hr-HR" sz="3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&gt;0.05</a:t>
                      </a:r>
                      <a:endParaRPr lang="hr-HR" sz="3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732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 smtClean="0"/>
                        <a:t>C-peptide umbilical</a:t>
                      </a:r>
                      <a:r>
                        <a:rPr lang="hr-HR" sz="3200" baseline="0" dirty="0" smtClean="0"/>
                        <a:t> vein serum</a:t>
                      </a:r>
                      <a:r>
                        <a:rPr lang="hr-HR" sz="3200" dirty="0" smtClean="0"/>
                        <a:t> </a:t>
                      </a:r>
                      <a:r>
                        <a:rPr lang="hr-HR" sz="3200" dirty="0"/>
                        <a:t>(pmol/L)</a:t>
                      </a:r>
                      <a:endParaRPr lang="hr-HR" sz="3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580.0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(330.0-1090.0)</a:t>
                      </a:r>
                      <a:endParaRPr lang="hr-HR" sz="3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730.0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(540.0-1070.0)</a:t>
                      </a:r>
                      <a:endParaRPr lang="hr-HR" sz="3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320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&gt;0.05</a:t>
                      </a:r>
                      <a:endParaRPr lang="hr-HR" sz="3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732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Neonatal hypoglycemia Y/N n </a:t>
                      </a:r>
                      <a:r>
                        <a:rPr lang="hr-HR" sz="3200" dirty="0" smtClean="0"/>
                        <a:t>(%)</a:t>
                      </a:r>
                      <a:endParaRPr lang="hr-HR" sz="3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32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3 (8.3%)</a:t>
                      </a:r>
                      <a:endParaRPr lang="hr-HR" sz="3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32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2 (3.7%)</a:t>
                      </a:r>
                      <a:endParaRPr lang="hr-HR" sz="3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3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215" name="TextBox 14"/>
          <p:cNvSpPr txBox="1">
            <a:spLocks noChangeArrowheads="1"/>
          </p:cNvSpPr>
          <p:nvPr/>
        </p:nvSpPr>
        <p:spPr bwMode="auto">
          <a:xfrm>
            <a:off x="3633788" y="22661563"/>
            <a:ext cx="85328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4013" defTabSz="4175125">
              <a:buSzPct val="75000"/>
            </a:pPr>
            <a:r>
              <a:rPr lang="hr-HR" sz="2800" b="1">
                <a:latin typeface="Calibri" pitchFamily="34" charset="0"/>
              </a:rPr>
              <a:t>Wilcoxon test *P &lt;0.001; Chi-square # P&lt;0.05</a:t>
            </a:r>
          </a:p>
          <a:p>
            <a:pPr marL="354013" defTabSz="4175125">
              <a:buSzPct val="75000"/>
            </a:pPr>
            <a:endParaRPr lang="hr-HR" sz="2800" b="1">
              <a:latin typeface="Calibri" pitchFamily="34" charset="0"/>
            </a:endParaRPr>
          </a:p>
        </p:txBody>
      </p:sp>
      <p:sp>
        <p:nvSpPr>
          <p:cNvPr id="5216" name="TextBox 15"/>
          <p:cNvSpPr txBox="1">
            <a:spLocks noChangeArrowheads="1"/>
          </p:cNvSpPr>
          <p:nvPr/>
        </p:nvSpPr>
        <p:spPr bwMode="auto">
          <a:xfrm>
            <a:off x="16019463" y="19169481"/>
            <a:ext cx="119348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4013" algn="ctr">
              <a:buSzPct val="75000"/>
            </a:pPr>
            <a:r>
              <a:rPr lang="hr-HR" sz="3600" b="1" dirty="0">
                <a:latin typeface="+mn-lt"/>
              </a:rPr>
              <a:t>Table 3. C-peptide concentration in maternal vein serum                   (Median  1st and 3rd IQR value)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4924338" y="20303540"/>
          <a:ext cx="13595684" cy="586305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004979"/>
                <a:gridCol w="2371559"/>
                <a:gridCol w="3225649"/>
                <a:gridCol w="1993497"/>
              </a:tblGrid>
              <a:tr h="1105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r-HR" sz="3200" dirty="0" smtClean="0"/>
                        <a:t> Group</a:t>
                      </a:r>
                      <a:r>
                        <a:rPr lang="hr-HR" sz="3200" baseline="0" dirty="0" smtClean="0"/>
                        <a:t> </a:t>
                      </a:r>
                      <a:r>
                        <a:rPr lang="hr-HR" sz="3200" dirty="0" smtClean="0"/>
                        <a:t>(n=36</a:t>
                      </a:r>
                      <a:r>
                        <a:rPr lang="hr-HR" sz="3200" dirty="0"/>
                        <a:t>)</a:t>
                      </a: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3200" dirty="0" smtClean="0"/>
                        <a:t>         2.  Group</a:t>
                      </a:r>
                      <a:endParaRPr lang="hr-HR" sz="3200" dirty="0"/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 smtClean="0"/>
                        <a:t>     (n=54</a:t>
                      </a:r>
                      <a:r>
                        <a:rPr lang="hr-HR" sz="3200" dirty="0"/>
                        <a:t>)</a:t>
                      </a: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P</a:t>
                      </a:r>
                      <a:endParaRPr lang="hr-HR" sz="3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5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C-peptide (pmol/L) 1</a:t>
                      </a:r>
                      <a:r>
                        <a:rPr lang="hr-HR" sz="3200" baseline="30000" dirty="0"/>
                        <a:t>st</a:t>
                      </a:r>
                      <a:r>
                        <a:rPr lang="hr-HR" sz="3200" dirty="0"/>
                        <a:t> </a:t>
                      </a:r>
                      <a:r>
                        <a:rPr lang="hr-HR" sz="3200" dirty="0" smtClean="0"/>
                        <a:t>trimester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20.0</a:t>
                      </a:r>
                      <a:r>
                        <a:rPr lang="hr-HR" sz="3200" dirty="0" smtClean="0"/>
                        <a:t>*</a:t>
                      </a:r>
                      <a:endParaRPr lang="hr-HR" sz="3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(10.0-120.0)</a:t>
                      </a: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10.0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(10.0-10.0)</a:t>
                      </a: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3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b="1" dirty="0"/>
                        <a:t>&lt;0.001</a:t>
                      </a:r>
                      <a:endParaRPr lang="hr-HR" sz="3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5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C-peptide (pmol/L) 2</a:t>
                      </a:r>
                      <a:r>
                        <a:rPr lang="hr-HR" sz="3200" baseline="30000" dirty="0"/>
                        <a:t>nd</a:t>
                      </a:r>
                      <a:r>
                        <a:rPr lang="hr-HR" sz="3200" dirty="0"/>
                        <a:t> trimester</a:t>
                      </a: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30.0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(10.0-130.0)</a:t>
                      </a:r>
                      <a:endParaRPr lang="hr-HR" sz="3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10.0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(10.0-10.0)</a:t>
                      </a: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3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b="1" dirty="0"/>
                        <a:t>&lt;0.001</a:t>
                      </a:r>
                      <a:endParaRPr lang="hr-HR" sz="3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5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C-peptide (pmol/L) 3</a:t>
                      </a:r>
                      <a:r>
                        <a:rPr lang="hr-HR" sz="3200" baseline="30000" dirty="0"/>
                        <a:t>rd</a:t>
                      </a:r>
                      <a:r>
                        <a:rPr lang="hr-HR" sz="3200" dirty="0"/>
                        <a:t> trimester</a:t>
                      </a: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 smtClean="0"/>
                        <a:t>50.0*</a:t>
                      </a:r>
                      <a:endParaRPr lang="hr-HR" sz="3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(20.0-200.0)</a:t>
                      </a: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10.0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(10.0-15.0)</a:t>
                      </a: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3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b="1" dirty="0"/>
                        <a:t>&lt;0.001</a:t>
                      </a:r>
                      <a:endParaRPr lang="hr-HR" sz="3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5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Cesarean section Y/N n (%)</a:t>
                      </a: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 smtClean="0"/>
                        <a:t>28/8#</a:t>
                      </a:r>
                      <a:endParaRPr lang="hr-HR" sz="3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(77.8/22.2)</a:t>
                      </a: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 smtClean="0"/>
                        <a:t>52/2#</a:t>
                      </a:r>
                      <a:endParaRPr lang="hr-HR" sz="3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(96.3/3.7)</a:t>
                      </a:r>
                      <a:endParaRPr lang="hr-HR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3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b="1" dirty="0"/>
                        <a:t>0.009</a:t>
                      </a:r>
                      <a:endParaRPr lang="hr-HR" sz="3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238" name="TextBox 19"/>
          <p:cNvSpPr txBox="1">
            <a:spLocks noChangeArrowheads="1"/>
          </p:cNvSpPr>
          <p:nvPr/>
        </p:nvSpPr>
        <p:spPr bwMode="auto">
          <a:xfrm>
            <a:off x="14885988" y="37490400"/>
            <a:ext cx="1465421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4013" algn="ctr" defTabSz="4175125">
              <a:buSzPct val="75000"/>
            </a:pPr>
            <a:r>
              <a:rPr lang="en-US" sz="3600" dirty="0">
                <a:latin typeface="Calibri" pitchFamily="34" charset="0"/>
              </a:rPr>
              <a:t>There was significant correlation between HbA1c and</a:t>
            </a:r>
            <a:r>
              <a:rPr lang="hr-HR" sz="3600">
                <a:latin typeface="Calibri" pitchFamily="34" charset="0"/>
              </a:rPr>
              <a:t> </a:t>
            </a:r>
            <a:r>
              <a:rPr lang="en-US" sz="3600" dirty="0">
                <a:latin typeface="Calibri" pitchFamily="34" charset="0"/>
              </a:rPr>
              <a:t>neonatal weight</a:t>
            </a:r>
            <a:r>
              <a:rPr lang="hr-HR" sz="3600">
                <a:latin typeface="Calibri" pitchFamily="34" charset="0"/>
              </a:rPr>
              <a:t>.</a:t>
            </a:r>
          </a:p>
          <a:p>
            <a:pPr marL="354013" algn="ctr" defTabSz="4175125">
              <a:buSzPct val="75000"/>
            </a:pPr>
            <a:endParaRPr lang="hr-HR" sz="4000">
              <a:latin typeface="Calibri" pitchFamily="34" charset="0"/>
            </a:endParaRPr>
          </a:p>
        </p:txBody>
      </p:sp>
      <p:sp>
        <p:nvSpPr>
          <p:cNvPr id="5239" name="TextBox 20"/>
          <p:cNvSpPr txBox="1">
            <a:spLocks noChangeArrowheads="1"/>
          </p:cNvSpPr>
          <p:nvPr/>
        </p:nvSpPr>
        <p:spPr bwMode="auto">
          <a:xfrm>
            <a:off x="1443038" y="23139400"/>
            <a:ext cx="1292225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The percentage of severe hypoglycemia in the first trimester was 41.7% (15</a:t>
            </a:r>
            <a:r>
              <a:rPr lang="hr-HR" sz="3600">
                <a:latin typeface="Calibri" pitchFamily="34" charset="0"/>
              </a:rPr>
              <a:t>) in group 1 and</a:t>
            </a:r>
            <a:r>
              <a:rPr lang="en-US" sz="3600" dirty="0">
                <a:latin typeface="Calibri" pitchFamily="34" charset="0"/>
              </a:rPr>
              <a:t> 66.7% (36</a:t>
            </a:r>
            <a:r>
              <a:rPr lang="hr-HR" sz="3600">
                <a:latin typeface="Calibri" pitchFamily="34" charset="0"/>
              </a:rPr>
              <a:t>) in the studied group 2.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hr-HR" sz="3600">
                <a:latin typeface="Calibri" pitchFamily="34" charset="0"/>
              </a:rPr>
              <a:t>Their percentage </a:t>
            </a:r>
            <a:r>
              <a:rPr lang="en-US" sz="3600" dirty="0">
                <a:latin typeface="Calibri" pitchFamily="34" charset="0"/>
              </a:rPr>
              <a:t>declined in </a:t>
            </a:r>
            <a:r>
              <a:rPr lang="hr-HR" sz="3600">
                <a:latin typeface="Calibri" pitchFamily="34" charset="0"/>
              </a:rPr>
              <a:t>the </a:t>
            </a:r>
            <a:r>
              <a:rPr lang="en-US" sz="3600" dirty="0">
                <a:latin typeface="Calibri" pitchFamily="34" charset="0"/>
              </a:rPr>
              <a:t>third trimester in </a:t>
            </a:r>
            <a:r>
              <a:rPr lang="hr-HR" sz="3600">
                <a:latin typeface="Calibri" pitchFamily="34" charset="0"/>
              </a:rPr>
              <a:t>both</a:t>
            </a:r>
            <a:r>
              <a:rPr lang="en-US" sz="3600" dirty="0">
                <a:latin typeface="Calibri" pitchFamily="34" charset="0"/>
              </a:rPr>
              <a:t> groups (19.4%; 48.1%, respectively). The C- peptide concentration in </a:t>
            </a:r>
            <a:r>
              <a:rPr lang="hr-HR" sz="3600">
                <a:latin typeface="Calibri" pitchFamily="34" charset="0"/>
              </a:rPr>
              <a:t>the </a:t>
            </a:r>
            <a:r>
              <a:rPr lang="en-US" sz="3600" dirty="0">
                <a:latin typeface="Calibri" pitchFamily="34" charset="0"/>
              </a:rPr>
              <a:t>group 1 was significantly higher throughout pregnancy when compared with</a:t>
            </a:r>
            <a:r>
              <a:rPr lang="hr-HR" sz="3600">
                <a:latin typeface="Calibri" pitchFamily="34" charset="0"/>
              </a:rPr>
              <a:t> the</a:t>
            </a:r>
            <a:r>
              <a:rPr lang="en-US" sz="3600" dirty="0">
                <a:latin typeface="Calibri" pitchFamily="34" charset="0"/>
              </a:rPr>
              <a:t> group 2 (</a:t>
            </a:r>
            <a:r>
              <a:rPr lang="en-US" sz="3600" i="1" dirty="0">
                <a:latin typeface="Calibri" pitchFamily="34" charset="0"/>
              </a:rPr>
              <a:t>P</a:t>
            </a:r>
            <a:r>
              <a:rPr lang="en-US" sz="3600" dirty="0">
                <a:latin typeface="Calibri" pitchFamily="34" charset="0"/>
              </a:rPr>
              <a:t> &lt;0.011).  </a:t>
            </a:r>
            <a:endParaRPr lang="hr-HR" sz="3600">
              <a:latin typeface="Calibri" pitchFamily="34" charset="0"/>
            </a:endParaRPr>
          </a:p>
          <a:p>
            <a:endParaRPr lang="hr-HR" sz="3600">
              <a:latin typeface="Calibri" pitchFamily="34" charset="0"/>
            </a:endParaRPr>
          </a:p>
        </p:txBody>
      </p:sp>
      <p:sp>
        <p:nvSpPr>
          <p:cNvPr id="5240" name="TextBox 21"/>
          <p:cNvSpPr txBox="1">
            <a:spLocks noChangeArrowheads="1"/>
          </p:cNvSpPr>
          <p:nvPr/>
        </p:nvSpPr>
        <p:spPr bwMode="auto">
          <a:xfrm>
            <a:off x="1443038" y="27109738"/>
            <a:ext cx="125142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600" b="1" dirty="0">
                <a:latin typeface="+mn-lt"/>
              </a:rPr>
              <a:t>Figure 1. Nonparametric correlation between C-peptide in the first trimester and C-peptide in the third trimester of pregnancy (1. Group rs=0.837; P&lt;0.001; 2. Group rs=0.390; P=0.009)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019463" y="27279600"/>
            <a:ext cx="11871325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6542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600" b="1" dirty="0">
                <a:latin typeface="+mn-lt"/>
              </a:rPr>
              <a:t>Figure 2. Linear regression between HbA1c in the third trimester and neonatal weight (r=0.358: P=0.001)</a:t>
            </a:r>
          </a:p>
          <a:p>
            <a:pPr marL="354013" algn="ctr" defTabSz="4654205" fontAlgn="auto">
              <a:spcBef>
                <a:spcPts val="0"/>
              </a:spcBef>
              <a:spcAft>
                <a:spcPts val="0"/>
              </a:spcAft>
              <a:buSzPct val="75000"/>
              <a:defRPr/>
            </a:pPr>
            <a:endParaRPr lang="hr-HR" sz="3200" b="1" dirty="0">
              <a:latin typeface="Trebuchet MS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48204438"/>
            <a:ext cx="30243463" cy="13112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4000" dirty="0">
              <a:latin typeface="Calibri" pitchFamily="34" charset="0"/>
            </a:endParaRPr>
          </a:p>
          <a:p>
            <a:pPr algn="just">
              <a:buSzPct val="75000"/>
            </a:pPr>
            <a:endParaRPr lang="hr-HR" sz="4000">
              <a:latin typeface="Trebuchet MS" pitchFamily="34" charset="0"/>
            </a:endParaRPr>
          </a:p>
        </p:txBody>
      </p:sp>
      <p:sp>
        <p:nvSpPr>
          <p:cNvPr id="5243" name="TextBox 25"/>
          <p:cNvSpPr txBox="1">
            <a:spLocks noChangeArrowheads="1"/>
          </p:cNvSpPr>
          <p:nvPr/>
        </p:nvSpPr>
        <p:spPr bwMode="auto">
          <a:xfrm>
            <a:off x="19123610" y="26199098"/>
            <a:ext cx="7239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54013" defTabSz="4175125">
              <a:buSzPct val="75000"/>
            </a:pPr>
            <a:r>
              <a:rPr lang="hr-HR" sz="2800" b="1" dirty="0">
                <a:latin typeface="Calibri" pitchFamily="34" charset="0"/>
              </a:rPr>
              <a:t>Wilcoxon test *P &lt;0.001; Chi-square # P&lt;0.05</a:t>
            </a:r>
          </a:p>
          <a:p>
            <a:pPr marL="354013" defTabSz="4175125">
              <a:buSzPct val="75000"/>
            </a:pPr>
            <a:endParaRPr lang="hr-HR" sz="2800" b="1" dirty="0">
              <a:latin typeface="Calibri" pitchFamily="34" charset="0"/>
            </a:endParaRPr>
          </a:p>
        </p:txBody>
      </p:sp>
      <p:pic>
        <p:nvPicPr>
          <p:cNvPr id="5244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0888" y="1419225"/>
            <a:ext cx="1612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45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75" y="29683075"/>
            <a:ext cx="12449175" cy="747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46" name="TextBox 34"/>
          <p:cNvSpPr txBox="1">
            <a:spLocks noChangeArrowheads="1"/>
          </p:cNvSpPr>
          <p:nvPr/>
        </p:nvSpPr>
        <p:spPr bwMode="auto">
          <a:xfrm>
            <a:off x="2109788" y="37471350"/>
            <a:ext cx="12706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600">
                <a:latin typeface="Calibri" pitchFamily="34" charset="0"/>
              </a:rPr>
              <a:t>There was significant noparametric correlation between C-peptide in the first and C-peptide in the third trimester of pregnancy. </a:t>
            </a:r>
          </a:p>
        </p:txBody>
      </p:sp>
      <p:pic>
        <p:nvPicPr>
          <p:cNvPr id="5247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63800" y="29368750"/>
            <a:ext cx="13331825" cy="810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48" name="Title 1"/>
          <p:cNvSpPr>
            <a:spLocks noGrp="1"/>
          </p:cNvSpPr>
          <p:nvPr/>
        </p:nvSpPr>
        <p:spPr bwMode="auto">
          <a:xfrm>
            <a:off x="10771188" y="37528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endParaRPr lang="hr-HR" sz="4400">
              <a:latin typeface="Calibri" pitchFamily="34" charset="0"/>
            </a:endParaRPr>
          </a:p>
        </p:txBody>
      </p:sp>
      <p:graphicFrame>
        <p:nvGraphicFramePr>
          <p:cNvPr id="85" name="Table 84"/>
          <p:cNvGraphicFramePr>
            <a:graphicFrameLocks noGrp="1"/>
          </p:cNvGraphicFramePr>
          <p:nvPr/>
        </p:nvGraphicFramePr>
        <p:xfrm>
          <a:off x="2213811" y="40959088"/>
          <a:ext cx="10981741" cy="707755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58077"/>
                <a:gridCol w="2711506"/>
                <a:gridCol w="2956079"/>
                <a:gridCol w="2956079"/>
              </a:tblGrid>
              <a:tr h="1236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320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Hypoglycemia (No)</a:t>
                      </a:r>
                      <a:endParaRPr lang="hr-HR" sz="3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Hypoglycemia (Yes)</a:t>
                      </a:r>
                      <a:endParaRPr lang="hr-HR" sz="3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P</a:t>
                      </a:r>
                      <a:endParaRPr lang="hr-HR" sz="3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7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C-peptide (pmol/L) 1</a:t>
                      </a:r>
                      <a:r>
                        <a:rPr lang="hr-HR" sz="3200" baseline="30000" dirty="0"/>
                        <a:t>st</a:t>
                      </a:r>
                      <a:r>
                        <a:rPr lang="hr-HR" sz="3200" dirty="0"/>
                        <a:t> trimester</a:t>
                      </a:r>
                      <a:endParaRPr lang="hr-HR" sz="3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30.0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(10.0-100.0)</a:t>
                      </a:r>
                      <a:endParaRPr lang="hr-HR" sz="3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10.0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(10.0-10.0)</a:t>
                      </a:r>
                      <a:endParaRPr lang="hr-HR" sz="3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3200" b="1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b="1" dirty="0" smtClean="0"/>
                        <a:t>&lt;</a:t>
                      </a:r>
                      <a:r>
                        <a:rPr lang="hr-HR" sz="3200" b="1" dirty="0"/>
                        <a:t>0.001</a:t>
                      </a:r>
                      <a:endParaRPr lang="hr-HR" sz="3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7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C-peptide (pmol/L) 2</a:t>
                      </a:r>
                      <a:r>
                        <a:rPr lang="hr-HR" sz="3200" baseline="30000"/>
                        <a:t>nd</a:t>
                      </a:r>
                      <a:r>
                        <a:rPr lang="hr-HR" sz="3200"/>
                        <a:t> trimester</a:t>
                      </a:r>
                      <a:endParaRPr lang="hr-HR" sz="3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10.0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(10.0-126.0)</a:t>
                      </a:r>
                      <a:endParaRPr lang="hr-HR" sz="3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10.0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(10.0-10.0)</a:t>
                      </a:r>
                      <a:endParaRPr lang="hr-HR" sz="3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3200" b="1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b="1" dirty="0" smtClean="0"/>
                        <a:t>0.013</a:t>
                      </a:r>
                      <a:endParaRPr lang="hr-HR" sz="3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7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C-peptide (pmol/L) 3</a:t>
                      </a:r>
                      <a:r>
                        <a:rPr lang="hr-HR" sz="3200" baseline="30000"/>
                        <a:t>rd</a:t>
                      </a:r>
                      <a:r>
                        <a:rPr lang="hr-HR" sz="3200"/>
                        <a:t> trimester</a:t>
                      </a:r>
                      <a:endParaRPr lang="hr-HR" sz="3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25.0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/>
                        <a:t>(10.0-100.0)</a:t>
                      </a:r>
                      <a:endParaRPr lang="hr-HR" sz="3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10.0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dirty="0"/>
                        <a:t>(10.0-15.0)</a:t>
                      </a:r>
                      <a:endParaRPr lang="hr-HR" sz="3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3200" b="1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b="1" dirty="0" smtClean="0"/>
                        <a:t>0.003</a:t>
                      </a:r>
                      <a:endParaRPr lang="hr-HR" sz="3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266" name="TextBox 86"/>
          <p:cNvSpPr txBox="1">
            <a:spLocks noChangeArrowheads="1"/>
          </p:cNvSpPr>
          <p:nvPr/>
        </p:nvSpPr>
        <p:spPr bwMode="auto">
          <a:xfrm>
            <a:off x="1467101" y="39247178"/>
            <a:ext cx="122970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3600" b="1" dirty="0">
                <a:latin typeface="Calibri" pitchFamily="34" charset="0"/>
              </a:rPr>
              <a:t>Table 4. C-peptide concentration in maternal vein serum (median and 1st and 3rd IQR according to appearence of </a:t>
            </a:r>
            <a:r>
              <a:rPr lang="hr-HR" sz="3600" b="1" dirty="0" smtClean="0">
                <a:latin typeface="Calibri" pitchFamily="34" charset="0"/>
              </a:rPr>
              <a:t>hypoglycemia)</a:t>
            </a:r>
            <a:endParaRPr lang="hr-HR" sz="3600" b="1" dirty="0">
              <a:latin typeface="Calibri" pitchFamily="34" charset="0"/>
            </a:endParaRPr>
          </a:p>
          <a:p>
            <a:pPr algn="ctr"/>
            <a:endParaRPr lang="hr-HR" sz="3200" b="1" dirty="0">
              <a:latin typeface="Calibri" pitchFamily="34" charset="0"/>
            </a:endParaRPr>
          </a:p>
        </p:txBody>
      </p:sp>
      <p:sp>
        <p:nvSpPr>
          <p:cNvPr id="5267" name="TextBox 132"/>
          <p:cNvSpPr txBox="1">
            <a:spLocks noChangeArrowheads="1"/>
          </p:cNvSpPr>
          <p:nvPr/>
        </p:nvSpPr>
        <p:spPr bwMode="auto">
          <a:xfrm>
            <a:off x="15325725" y="38883056"/>
            <a:ext cx="13257213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hr-HR" sz="3200" b="1" dirty="0">
              <a:latin typeface="Calibri" pitchFamily="34" charset="0"/>
            </a:endParaRPr>
          </a:p>
          <a:p>
            <a:pPr algn="ctr"/>
            <a:r>
              <a:rPr lang="hr-HR" sz="3600" b="1" dirty="0">
                <a:latin typeface="Calibri" pitchFamily="34" charset="0"/>
              </a:rPr>
              <a:t>Figure </a:t>
            </a:r>
            <a:r>
              <a:rPr lang="hr-HR" sz="3600" b="1" dirty="0" smtClean="0">
                <a:latin typeface="Calibri" pitchFamily="34" charset="0"/>
              </a:rPr>
              <a:t>3. </a:t>
            </a:r>
            <a:r>
              <a:rPr lang="hr-HR" sz="3600" b="1" dirty="0">
                <a:latin typeface="Calibri" pitchFamily="34" charset="0"/>
              </a:rPr>
              <a:t>Mediation effect of C-peptide on: a) insulin dose and </a:t>
            </a:r>
            <a:endParaRPr lang="hr-HR" sz="3600" b="1" dirty="0" smtClean="0">
              <a:latin typeface="Calibri" pitchFamily="34" charset="0"/>
            </a:endParaRPr>
          </a:p>
          <a:p>
            <a:pPr algn="ctr"/>
            <a:r>
              <a:rPr lang="hr-HR" sz="3600" b="1" dirty="0" smtClean="0">
                <a:latin typeface="Calibri" pitchFamily="34" charset="0"/>
              </a:rPr>
              <a:t>                b</a:t>
            </a:r>
            <a:r>
              <a:rPr lang="hr-HR" sz="3600" b="1" dirty="0">
                <a:latin typeface="Calibri" pitchFamily="34" charset="0"/>
              </a:rPr>
              <a:t>) </a:t>
            </a:r>
            <a:r>
              <a:rPr lang="hr-HR" sz="3600" b="1" dirty="0" smtClean="0">
                <a:latin typeface="Calibri" pitchFamily="34" charset="0"/>
              </a:rPr>
              <a:t> </a:t>
            </a:r>
            <a:r>
              <a:rPr lang="hr-HR" sz="3600" b="1" dirty="0">
                <a:latin typeface="Calibri" pitchFamily="34" charset="0"/>
              </a:rPr>
              <a:t>hypoglycemia </a:t>
            </a:r>
            <a:r>
              <a:rPr lang="hr-HR" sz="3600" b="1" dirty="0" smtClean="0">
                <a:latin typeface="Calibri" pitchFamily="34" charset="0"/>
              </a:rPr>
              <a:t>events (Process </a:t>
            </a:r>
            <a:r>
              <a:rPr lang="hr-HR" sz="3600" b="1" dirty="0">
                <a:latin typeface="Calibri" pitchFamily="34" charset="0"/>
              </a:rPr>
              <a:t>vrs 3.4; Hayes AF) </a:t>
            </a:r>
          </a:p>
          <a:p>
            <a:pPr algn="ctr"/>
            <a:endParaRPr lang="hr-HR" sz="3200" b="1" dirty="0">
              <a:latin typeface="Calibri" pitchFamily="34" charset="0"/>
            </a:endParaRPr>
          </a:p>
        </p:txBody>
      </p:sp>
      <p:sp>
        <p:nvSpPr>
          <p:cNvPr id="5268" name="Rectangle 1"/>
          <p:cNvSpPr>
            <a:spLocks noChangeArrowheads="1"/>
          </p:cNvSpPr>
          <p:nvPr/>
        </p:nvSpPr>
        <p:spPr bwMode="auto">
          <a:xfrm>
            <a:off x="23606125" y="34155063"/>
            <a:ext cx="59340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4013" algn="ctr" defTabSz="4175125">
              <a:buSzPct val="75000"/>
            </a:pPr>
            <a:r>
              <a:rPr lang="en-US" sz="9600" dirty="0">
                <a:latin typeface="Calibri" pitchFamily="34" charset="0"/>
              </a:rPr>
              <a:t> </a:t>
            </a:r>
            <a:r>
              <a:rPr lang="en-US" sz="3600" dirty="0">
                <a:latin typeface="Calibri" pitchFamily="34" charset="0"/>
              </a:rPr>
              <a:t>(r = 0.358; </a:t>
            </a:r>
            <a:r>
              <a:rPr lang="en-US" sz="3600" i="1" dirty="0">
                <a:latin typeface="Calibri" pitchFamily="34" charset="0"/>
              </a:rPr>
              <a:t>P</a:t>
            </a:r>
            <a:r>
              <a:rPr lang="en-US" sz="3600" dirty="0">
                <a:latin typeface="Calibri" pitchFamily="34" charset="0"/>
              </a:rPr>
              <a:t>= 0.001) </a:t>
            </a:r>
            <a:endParaRPr lang="hr-HR" sz="3600" dirty="0">
              <a:latin typeface="Calibri" pitchFamily="34" charset="0"/>
            </a:endParaRPr>
          </a:p>
        </p:txBody>
      </p:sp>
      <p:pic>
        <p:nvPicPr>
          <p:cNvPr id="526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44575" y="40979224"/>
            <a:ext cx="15752763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71" name="Text Box 151"/>
          <p:cNvSpPr txBox="1">
            <a:spLocks noChangeArrowheads="1"/>
          </p:cNvSpPr>
          <p:nvPr/>
        </p:nvSpPr>
        <p:spPr bwMode="auto">
          <a:xfrm>
            <a:off x="1447800" y="48036163"/>
            <a:ext cx="27990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en-US" sz="3600" b="1" dirty="0">
                <a:latin typeface="Calibri" pitchFamily="34" charset="0"/>
              </a:rPr>
              <a:t>Conclusion.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smtClean="0">
                <a:latin typeface="Calibri" pitchFamily="34" charset="0"/>
              </a:rPr>
              <a:t>Pregnancy due mainly to specific </a:t>
            </a:r>
            <a:r>
              <a:rPr lang="en-US" sz="3600" dirty="0" smtClean="0">
                <a:latin typeface="+mn-lt"/>
              </a:rPr>
              <a:t>immunological</a:t>
            </a:r>
            <a:r>
              <a:rPr lang="hr-HR" sz="3600" dirty="0" smtClean="0">
                <a:latin typeface="+mn-lt"/>
              </a:rPr>
              <a:t> uniqueness</a:t>
            </a:r>
            <a:r>
              <a:rPr lang="en-US" sz="3600" dirty="0" smtClean="0">
                <a:latin typeface="+mn-lt"/>
              </a:rPr>
              <a:t> </a:t>
            </a:r>
            <a:r>
              <a:rPr lang="en-US" sz="3600" dirty="0" smtClean="0">
                <a:latin typeface="Calibri" pitchFamily="34" charset="0"/>
              </a:rPr>
              <a:t>induces an increase in C-peptide concentration in all women with diabetes mellitus, but more pronounced in those with a shorter </a:t>
            </a:r>
            <a:r>
              <a:rPr lang="hr-HR" sz="3600" dirty="0" smtClean="0">
                <a:latin typeface="Calibri" pitchFamily="34" charset="0"/>
              </a:rPr>
              <a:t>duration of </a:t>
            </a:r>
            <a:r>
              <a:rPr lang="en-US" sz="3600" dirty="0" smtClean="0">
                <a:latin typeface="Calibri" pitchFamily="34" charset="0"/>
              </a:rPr>
              <a:t>diabetes. The significant increase in fasting C-peptide in both</a:t>
            </a:r>
            <a:r>
              <a:rPr lang="hr-HR" sz="3600" dirty="0" smtClean="0">
                <a:latin typeface="Calibri" pitchFamily="34" charset="0"/>
              </a:rPr>
              <a:t> studied</a:t>
            </a:r>
            <a:r>
              <a:rPr lang="en-US" sz="3600" dirty="0" smtClean="0">
                <a:latin typeface="Calibri" pitchFamily="34" charset="0"/>
              </a:rPr>
              <a:t> groups occurred in the third trimester of pregnancy compared to the first trimester.  A lower prevalence of hypoglycemia and a decline in basal-bolus doses </a:t>
            </a:r>
            <a:r>
              <a:rPr lang="hr-HR" sz="3600" dirty="0" smtClean="0">
                <a:latin typeface="Calibri" pitchFamily="34" charset="0"/>
              </a:rPr>
              <a:t>throughout</a:t>
            </a:r>
            <a:r>
              <a:rPr lang="en-US" sz="3600" dirty="0" smtClean="0">
                <a:latin typeface="Calibri" pitchFamily="34" charset="0"/>
              </a:rPr>
              <a:t> pregnancy were </a:t>
            </a:r>
            <a:r>
              <a:rPr lang="hr-HR" sz="3600" dirty="0" smtClean="0">
                <a:latin typeface="Calibri" pitchFamily="34" charset="0"/>
              </a:rPr>
              <a:t>mirrored  by </a:t>
            </a:r>
            <a:r>
              <a:rPr lang="en-US" sz="3600" dirty="0" smtClean="0">
                <a:latin typeface="Calibri" pitchFamily="34" charset="0"/>
              </a:rPr>
              <a:t>increased endogenous insulin secretion. </a:t>
            </a:r>
            <a:r>
              <a:rPr lang="hr-HR" sz="3600" dirty="0" smtClean="0">
                <a:latin typeface="Calibri" pitchFamily="34" charset="0"/>
              </a:rPr>
              <a:t>Furthermore, </a:t>
            </a:r>
            <a:r>
              <a:rPr lang="en-US" sz="3600" dirty="0" smtClean="0">
                <a:latin typeface="Calibri" pitchFamily="34" charset="0"/>
              </a:rPr>
              <a:t>C-peptide serves as the mediator, in the negative correlation between the maternal concentration of C peptide and the number of severe hypoglycemia events and the required insulin dose.</a:t>
            </a:r>
            <a:endParaRPr lang="en-US" sz="3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ilagođeno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17776</TotalTime>
  <Words>772</Words>
  <Application>Microsoft Office PowerPoint</Application>
  <PresentationFormat>Custom</PresentationFormat>
  <Paragraphs>198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sustava Office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Korisnik</dc:creator>
  <cp:lastModifiedBy>Marina Ivanisevic</cp:lastModifiedBy>
  <cp:revision>578</cp:revision>
  <dcterms:created xsi:type="dcterms:W3CDTF">2018-07-27T15:47:06Z</dcterms:created>
  <dcterms:modified xsi:type="dcterms:W3CDTF">2019-09-01T17:32:54Z</dcterms:modified>
</cp:coreProperties>
</file>