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1"/>
  </p:notesMasterIdLst>
  <p:sldIdLst>
    <p:sldId id="256" r:id="rId2"/>
    <p:sldId id="266" r:id="rId3"/>
    <p:sldId id="281" r:id="rId4"/>
    <p:sldId id="351" r:id="rId5"/>
    <p:sldId id="261" r:id="rId6"/>
    <p:sldId id="262" r:id="rId7"/>
    <p:sldId id="306" r:id="rId8"/>
    <p:sldId id="307" r:id="rId9"/>
    <p:sldId id="271" r:id="rId10"/>
    <p:sldId id="276" r:id="rId11"/>
    <p:sldId id="277" r:id="rId12"/>
    <p:sldId id="336" r:id="rId13"/>
    <p:sldId id="337" r:id="rId14"/>
    <p:sldId id="322" r:id="rId15"/>
    <p:sldId id="318" r:id="rId16"/>
    <p:sldId id="284" r:id="rId17"/>
    <p:sldId id="317" r:id="rId18"/>
    <p:sldId id="302" r:id="rId19"/>
    <p:sldId id="321" r:id="rId20"/>
    <p:sldId id="279" r:id="rId21"/>
    <p:sldId id="258" r:id="rId22"/>
    <p:sldId id="308" r:id="rId23"/>
    <p:sldId id="259" r:id="rId24"/>
    <p:sldId id="304" r:id="rId25"/>
    <p:sldId id="268" r:id="rId26"/>
    <p:sldId id="269" r:id="rId27"/>
    <p:sldId id="352" r:id="rId28"/>
    <p:sldId id="354" r:id="rId29"/>
    <p:sldId id="402" r:id="rId30"/>
    <p:sldId id="407" r:id="rId31"/>
    <p:sldId id="403" r:id="rId32"/>
    <p:sldId id="401" r:id="rId33"/>
    <p:sldId id="404" r:id="rId34"/>
    <p:sldId id="301" r:id="rId35"/>
    <p:sldId id="300" r:id="rId36"/>
    <p:sldId id="287" r:id="rId37"/>
    <p:sldId id="338" r:id="rId38"/>
    <p:sldId id="339" r:id="rId39"/>
    <p:sldId id="340" r:id="rId40"/>
    <p:sldId id="341" r:id="rId41"/>
    <p:sldId id="299" r:id="rId42"/>
    <p:sldId id="325" r:id="rId43"/>
    <p:sldId id="364" r:id="rId44"/>
    <p:sldId id="257" r:id="rId45"/>
    <p:sldId id="356" r:id="rId46"/>
    <p:sldId id="405" r:id="rId47"/>
    <p:sldId id="355" r:id="rId48"/>
    <p:sldId id="358" r:id="rId49"/>
    <p:sldId id="454" r:id="rId50"/>
    <p:sldId id="309" r:id="rId51"/>
    <p:sldId id="272" r:id="rId52"/>
    <p:sldId id="310" r:id="rId53"/>
    <p:sldId id="275" r:id="rId54"/>
    <p:sldId id="311" r:id="rId55"/>
    <p:sldId id="294" r:id="rId56"/>
    <p:sldId id="312" r:id="rId57"/>
    <p:sldId id="313" r:id="rId58"/>
    <p:sldId id="298" r:id="rId59"/>
    <p:sldId id="432" r:id="rId60"/>
    <p:sldId id="353" r:id="rId61"/>
    <p:sldId id="412" r:id="rId62"/>
    <p:sldId id="452" r:id="rId63"/>
    <p:sldId id="319" r:id="rId64"/>
    <p:sldId id="359" r:id="rId65"/>
    <p:sldId id="411" r:id="rId66"/>
    <p:sldId id="335" r:id="rId67"/>
    <p:sldId id="406" r:id="rId68"/>
    <p:sldId id="344" r:id="rId69"/>
    <p:sldId id="342" r:id="rId70"/>
    <p:sldId id="362" r:id="rId71"/>
    <p:sldId id="408" r:id="rId72"/>
    <p:sldId id="370" r:id="rId73"/>
    <p:sldId id="409" r:id="rId74"/>
    <p:sldId id="371" r:id="rId75"/>
    <p:sldId id="398" r:id="rId76"/>
    <p:sldId id="363" r:id="rId77"/>
    <p:sldId id="345" r:id="rId78"/>
    <p:sldId id="367" r:id="rId79"/>
    <p:sldId id="410" r:id="rId80"/>
    <p:sldId id="314" r:id="rId81"/>
    <p:sldId id="316" r:id="rId82"/>
    <p:sldId id="348" r:id="rId83"/>
    <p:sldId id="349" r:id="rId84"/>
    <p:sldId id="315" r:id="rId85"/>
    <p:sldId id="393" r:id="rId86"/>
    <p:sldId id="455" r:id="rId87"/>
    <p:sldId id="394" r:id="rId88"/>
    <p:sldId id="395" r:id="rId89"/>
    <p:sldId id="263" r:id="rId90"/>
    <p:sldId id="397" r:id="rId91"/>
    <p:sldId id="282" r:id="rId92"/>
    <p:sldId id="327" r:id="rId93"/>
    <p:sldId id="331" r:id="rId94"/>
    <p:sldId id="290" r:id="rId95"/>
    <p:sldId id="330" r:id="rId96"/>
    <p:sldId id="329" r:id="rId97"/>
    <p:sldId id="456" r:id="rId98"/>
    <p:sldId id="332" r:id="rId99"/>
    <p:sldId id="457" r:id="rId100"/>
    <p:sldId id="328" r:id="rId101"/>
    <p:sldId id="381" r:id="rId102"/>
    <p:sldId id="382" r:id="rId103"/>
    <p:sldId id="383" r:id="rId104"/>
    <p:sldId id="458" r:id="rId105"/>
    <p:sldId id="384" r:id="rId106"/>
    <p:sldId id="459" r:id="rId107"/>
    <p:sldId id="385" r:id="rId108"/>
    <p:sldId id="460" r:id="rId109"/>
    <p:sldId id="265" r:id="rId1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93FA1EE-9DC3-4D26-AA93-83DCF2FD5567}">
          <p14:sldIdLst>
            <p14:sldId id="256"/>
            <p14:sldId id="266"/>
            <p14:sldId id="281"/>
            <p14:sldId id="351"/>
            <p14:sldId id="261"/>
            <p14:sldId id="262"/>
            <p14:sldId id="306"/>
            <p14:sldId id="307"/>
            <p14:sldId id="271"/>
            <p14:sldId id="276"/>
            <p14:sldId id="277"/>
            <p14:sldId id="336"/>
            <p14:sldId id="337"/>
            <p14:sldId id="322"/>
            <p14:sldId id="318"/>
            <p14:sldId id="284"/>
            <p14:sldId id="317"/>
            <p14:sldId id="302"/>
            <p14:sldId id="321"/>
          </p14:sldIdLst>
        </p14:section>
        <p14:section name=" Données : définitions" id="{FB6C85C7-4EC9-45B9-8969-A3A834E318C6}">
          <p14:sldIdLst>
            <p14:sldId id="279"/>
            <p14:sldId id="258"/>
            <p14:sldId id="308"/>
            <p14:sldId id="259"/>
            <p14:sldId id="304"/>
            <p14:sldId id="268"/>
            <p14:sldId id="269"/>
          </p14:sldIdLst>
        </p14:section>
        <p14:section name="Métadonnées" id="{0490F8E9-46C1-4184-9AAD-09834D95D2B4}">
          <p14:sldIdLst>
            <p14:sldId id="352"/>
            <p14:sldId id="354"/>
            <p14:sldId id="402"/>
            <p14:sldId id="407"/>
            <p14:sldId id="403"/>
            <p14:sldId id="401"/>
            <p14:sldId id="404"/>
            <p14:sldId id="301"/>
            <p14:sldId id="300"/>
            <p14:sldId id="287"/>
            <p14:sldId id="338"/>
            <p14:sldId id="339"/>
            <p14:sldId id="340"/>
            <p14:sldId id="341"/>
            <p14:sldId id="299"/>
            <p14:sldId id="325"/>
            <p14:sldId id="364"/>
            <p14:sldId id="257"/>
          </p14:sldIdLst>
        </p14:section>
        <p14:section name="Stockage" id="{7666ADF8-EA2F-451E-ABBC-5498B8ADC348}">
          <p14:sldIdLst>
            <p14:sldId id="356"/>
            <p14:sldId id="405"/>
            <p14:sldId id="355"/>
            <p14:sldId id="358"/>
            <p14:sldId id="454"/>
          </p14:sldIdLst>
        </p14:section>
        <p14:section name="Cadre juridique" id="{7E2932A7-0A52-4262-9A7C-73AE9AC5D2D8}">
          <p14:sldIdLst>
            <p14:sldId id="309"/>
            <p14:sldId id="272"/>
            <p14:sldId id="310"/>
            <p14:sldId id="275"/>
            <p14:sldId id="311"/>
            <p14:sldId id="294"/>
            <p14:sldId id="312"/>
            <p14:sldId id="313"/>
            <p14:sldId id="298"/>
            <p14:sldId id="432"/>
            <p14:sldId id="353"/>
            <p14:sldId id="412"/>
            <p14:sldId id="452"/>
            <p14:sldId id="319"/>
          </p14:sldIdLst>
        </p14:section>
        <p14:section name="Sauvegarde et partage" id="{6D5C1E90-4B92-4989-A671-8C31C57ED606}">
          <p14:sldIdLst>
            <p14:sldId id="359"/>
            <p14:sldId id="411"/>
            <p14:sldId id="335"/>
            <p14:sldId id="406"/>
            <p14:sldId id="344"/>
            <p14:sldId id="342"/>
            <p14:sldId id="362"/>
            <p14:sldId id="408"/>
            <p14:sldId id="370"/>
            <p14:sldId id="409"/>
            <p14:sldId id="371"/>
            <p14:sldId id="398"/>
            <p14:sldId id="363"/>
            <p14:sldId id="345"/>
            <p14:sldId id="367"/>
            <p14:sldId id="410"/>
          </p14:sldIdLst>
        </p14:section>
        <p14:section name="Ressources" id="{671F8000-7BD9-4E03-A0BA-BF7CD32A6DE1}">
          <p14:sldIdLst>
            <p14:sldId id="314"/>
            <p14:sldId id="316"/>
            <p14:sldId id="348"/>
            <p14:sldId id="349"/>
            <p14:sldId id="315"/>
            <p14:sldId id="393"/>
            <p14:sldId id="455"/>
            <p14:sldId id="394"/>
            <p14:sldId id="395"/>
            <p14:sldId id="263"/>
            <p14:sldId id="397"/>
            <p14:sldId id="282"/>
            <p14:sldId id="327"/>
            <p14:sldId id="331"/>
            <p14:sldId id="290"/>
            <p14:sldId id="330"/>
            <p14:sldId id="329"/>
            <p14:sldId id="456"/>
            <p14:sldId id="332"/>
            <p14:sldId id="457"/>
            <p14:sldId id="328"/>
            <p14:sldId id="381"/>
            <p14:sldId id="382"/>
            <p14:sldId id="383"/>
            <p14:sldId id="458"/>
            <p14:sldId id="384"/>
            <p14:sldId id="459"/>
            <p14:sldId id="385"/>
            <p14:sldId id="460"/>
          </p14:sldIdLst>
        </p14:section>
        <p14:section name="Conclusion" id="{4EFC29CC-A1E4-4DAC-9246-C48679539C18}">
          <p14:sldIdLst>
            <p14:sldId id="26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phaelle bats" initials="rb" lastIdx="1" clrIdx="0">
    <p:extLst>
      <p:ext uri="{19B8F6BF-5375-455C-9EA6-DF929625EA0E}">
        <p15:presenceInfo xmlns:p15="http://schemas.microsoft.com/office/powerpoint/2012/main" userId="e8127b86d62a2e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000" autoAdjust="0"/>
    <p:restoredTop sz="94660"/>
  </p:normalViewPr>
  <p:slideViewPr>
    <p:cSldViewPr snapToGrid="0">
      <p:cViewPr varScale="1">
        <p:scale>
          <a:sx n="64" d="100"/>
          <a:sy n="64" d="100"/>
        </p:scale>
        <p:origin x="48"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28.732"/>
    </inkml:context>
    <inkml:brush xml:id="br0">
      <inkml:brushProperty name="width" value="0.05" units="cm"/>
      <inkml:brushProperty name="height" value="0.05" units="cm"/>
    </inkml:brush>
  </inkml:definitions>
  <inkml:trace contextRef="#ctx0" brushRef="#br0">4433 1702 24575,'1'0'0,"0"-1"0,0 1 0,0-1 0,0 1 0,-1-1 0,1 0 0,0 1 0,0-1 0,-1 0 0,1 1 0,-1-1 0,1 0 0,0 0 0,-1 0 0,0 0 0,1 0 0,-1 0 0,1 0 0,-1 0 0,0 0 0,0 0 0,0 0 0,0 0 0,1 0 0,-1 0 0,0 0 0,-1-1 0,2-30 0,-4 6 0,-2-1 0,-1 1 0,-1 0 0,-1 1 0,-1 0 0,-1 0 0,-16-27 0,-3 2 5,-2 1-1,-2 1 1,-2 2-1,-2 1 1,-2 2-1,-51-44 1,-7 6-84,-188-123 0,112 100-59,-4 7 0,-5 9 0,-2 7 1,-387-111-1,322 131 152,-2 11 0,-3 11 0,-384-9-1,-173 74 114,621-15-859,173-11-6094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9.386"/>
    </inkml:context>
    <inkml:brush xml:id="br0">
      <inkml:brushProperty name="width" value="0.05" units="cm"/>
      <inkml:brushProperty name="height" value="0.05" units="cm"/>
    </inkml:brush>
  </inkml:definitions>
  <inkml:trace contextRef="#ctx0" brushRef="#br0">2079 0 24575,'1'1'0,"-1"-1"0,1 0 0,-1 0 0,0 1 0,1-1 0,-1 0 0,1 1 0,-1-1 0,0 0 0,1 1 0,-1-1 0,0 0 0,1 1 0,-1-1 0,0 1 0,0-1 0,1 1 0,-1-1 0,0 0 0,0 1 0,0-1 0,0 1 0,0-1 0,0 1 0,1-1 0,-1 1 0,0-1 0,0 1 0,-1-1 0,1 1 0,0 0 0,-15 1 0,-6 0 0,-25 13 0,-56 24 0,6-1 0,-438 140 0,54-18 0,475-159 0,-567 190 0,540-180 0,-1-2 0,1-2 0,-55 5 0,85-12 0,1 0 0,0 0 0,-1 0 0,1 1 0,0-1 0,-1 0 0,1 0 0,0 1 0,-1-1 0,1 1 0,0-1 0,0 1 0,-1 0 0,1-1 0,0 1 0,0 0 0,0 0 0,0 0 0,0 0 0,0 0 0,-1 1 0,1-1 0,1 1 0,0-1 0,-1 0 0,1 1 0,0-1 0,0 1 0,0-1 0,0 0 0,0 1 0,0-1 0,0 0 0,0 1 0,1-1 0,-1 1 0,0-1 0,1 0 0,0 2 0,4 8 0,1-1 0,0 0 0,0-1 0,10 11 0,-9-11 0,136 177 0,46 61 0,-46-46-1365,-113-157-5461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30.079"/>
    </inkml:context>
    <inkml:brush xml:id="br0">
      <inkml:brushProperty name="width" value="0.05" units="cm"/>
      <inkml:brushProperty name="height" value="0.05" units="cm"/>
    </inkml:brush>
  </inkml:definitions>
  <inkml:trace contextRef="#ctx0" brushRef="#br0">4996 334 24575,'-3'2'0,"-1"0"0,0 0 0,0 0 0,0-1 0,-1 1 0,1-1 0,0 0 0,0-1 0,-1 1 0,1-1 0,0 1 0,-7-2 0,-15 3 0,-89 20 0,-125 40 0,109-26 0,-1137 225-394,950-222 263,0-14 0,-337-17 0,489-16 131,-264-48 0,339 37 0,1-4 0,1-4 0,2-4 0,-121-61 0,109 40 157,2-6 1,3-3-1,3-4 1,-126-118-1,205 172-121,-42-44 258,48 48-536,0 0 0,1 0 0,0-1 0,0 1-1,1-1 1,-4-10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31.234"/>
    </inkml:context>
    <inkml:brush xml:id="br0">
      <inkml:brushProperty name="width" value="0.05" units="cm"/>
      <inkml:brushProperty name="height" value="0.05" units="cm"/>
    </inkml:brush>
  </inkml:definitions>
  <inkml:trace contextRef="#ctx0" brushRef="#br0">4643 1 24575,'5'8'0,"-1"-1"0,2 1 0,-1-1 0,8 8 0,18 24 0,-18-14 0,-1 0 0,-1 0 0,-1 1 0,-1 0 0,-1 1 0,-2-1 0,-1 2 0,4 43 0,-7-17 0,-2-1 0,-2 1 0,-14 82 0,2-66-27,-3-1 0,-2 0-1,-4-1 1,-43 90 0,24-75-73,-5-1 0,-107 143 0,62-115 12,-4-3 1,-6-5 0,-3-4-1,-166 117 1,134-121 87,-4-6 0,-4-7 0,-202 83 0,88-63 0,-320 77 0,-699 119 0,953-245-13,246-43 66,0-4 0,-89-6 0,140-2-181,0 0 1,1-2-1,0-1 0,-42-15 1,59 17-6699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4.759"/>
    </inkml:context>
    <inkml:brush xml:id="br0">
      <inkml:brushProperty name="width" value="0.05" units="cm"/>
      <inkml:brushProperty name="height" value="0.05" units="cm"/>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5.505"/>
    </inkml:context>
    <inkml:brush xml:id="br0">
      <inkml:brushProperty name="width" value="0.05" units="cm"/>
      <inkml:brushProperty name="height" value="0.05" units="cm"/>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6.348"/>
    </inkml:context>
    <inkml:brush xml:id="br0">
      <inkml:brushProperty name="width" value="0.05" units="cm"/>
      <inkml:brushProperty name="height" value="0.0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00.786"/>
    </inkml:context>
    <inkml:brush xml:id="br0">
      <inkml:brushProperty name="width" value="0.05" units="cm"/>
      <inkml:brushProperty name="height" value="0.05" units="cm"/>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5.304"/>
    </inkml:context>
    <inkml:brush xml:id="br0">
      <inkml:brushProperty name="width" value="0.05" units="cm"/>
      <inkml:brushProperty name="height" value="0.05" units="cm"/>
    </inkml:brush>
  </inkml:definitions>
  <inkml:trace contextRef="#ctx0" brushRef="#br0">1 894 24575,'1'-25'0,"0"0"0,2 0 0,1 0 0,1 1 0,12-35 0,-4 24 0,2 0 0,37-64 0,5 13 0,112-129 0,-152 196 0,7-11 0,10-10 0,76-73 0,-105 108 0,0 1 0,1 0 0,0 1 0,-1-1 0,1 1 0,0 1 0,1-1 0,-1 1 0,0 0 0,1 0 0,-1 0 0,1 1 0,0 0 0,7 1 0,-4 0 0,0 1 0,0 0 0,0 1 0,0 0 0,0 0 0,-1 1 0,1 1 0,13 6 0,7 7 0,1 2 0,-2 1 0,-1 1 0,32 31 0,179 186 342,-197-190-769,-2 3 0,-3 1 1,38 70-1,-49-69-6399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7.705"/>
    </inkml:context>
    <inkml:brush xml:id="br0">
      <inkml:brushProperty name="width" value="0.05" units="cm"/>
      <inkml:brushProperty name="height" value="0.05" units="cm"/>
    </inkml:brush>
  </inkml:definitions>
  <inkml:trace contextRef="#ctx0" brushRef="#br0">13 29 24575,'-8'-18'0,"4"9"0,4 9 0,0 0 0,1 0 0,-1-1 0,0 1 0,0 0 0,1 0 0,-1 0 0,0 0 0,1 0 0,-1 0 0,0 0 0,1 0 0,-1 0 0,1 0 0,-1 0 0,0 0 0,1 0 0,-1 0 0,0 0 0,1 0 0,-1 0 0,0 1 0,0-1 0,1 0 0,-1 0 0,0 0 0,1 0 0,-1 1 0,0-1 0,1 1 0,31 15 0,-1 3 0,0 0 0,44 38 0,-39-29 0,34 27 0,-2 2 0,-3 4 0,89 106 0,-120-124 0,-3 1 0,-1 1 0,-2 2 0,-2 0 0,-3 2 0,-1 1 0,16 57 0,-34-93 0,0 1 0,0 0 0,-1-1 0,-1 1 0,0 1 0,-2 28 0,-2-37 0,0-16 0,2-19 0,9-10 0,2 1 0,1 1 0,2 0 0,27-48 0,-21 43 0,258-452 0,-256 459 142,-9 17-443,-1-2-1,-1 0 1,-1 0-1,13-31 1,-21 42-6525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E4A73-8C4A-4DFB-A1DF-0BFE03157811}" type="datetimeFigureOut">
              <a:rPr lang="fr-FR" smtClean="0"/>
              <a:t>19/10/2023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245AB-EB94-4502-9688-2F900A1BAEC4}" type="slidenum">
              <a:rPr lang="fr-FR" smtClean="0"/>
              <a:t>‹N°›</a:t>
            </a:fld>
            <a:endParaRPr lang="fr-FR"/>
          </a:p>
        </p:txBody>
      </p:sp>
    </p:spTree>
    <p:extLst>
      <p:ext uri="{BB962C8B-B14F-4D97-AF65-F5344CB8AC3E}">
        <p14:creationId xmlns:p14="http://schemas.microsoft.com/office/powerpoint/2010/main" val="2721081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3529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5902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1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3" name="Google Shape;963;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1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8" name="Google Shape;978;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630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2862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5695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2" name="Google Shape;992;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2" name="Google Shape;992;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9507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627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6131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750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043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2339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5443d4091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5443d4091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g15443d4091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75</a:t>
            </a:fld>
            <a:endParaRPr/>
          </a:p>
        </p:txBody>
      </p:sp>
    </p:spTree>
    <p:extLst>
      <p:ext uri="{BB962C8B-B14F-4D97-AF65-F5344CB8AC3E}">
        <p14:creationId xmlns:p14="http://schemas.microsoft.com/office/powerpoint/2010/main" val="435668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5C931043-CF57-4A7A-BB8E-66C020D6702C}" type="datetimeFigureOut">
              <a:rPr lang="fr-FR" smtClean="0"/>
              <a:t>19/10/2023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870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C931043-CF57-4A7A-BB8E-66C020D6702C}" type="datetimeFigureOut">
              <a:rPr lang="fr-FR" smtClean="0"/>
              <a:t>19/10/2023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3324754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C931043-CF57-4A7A-BB8E-66C020D6702C}" type="datetimeFigureOut">
              <a:rPr lang="fr-FR" smtClean="0"/>
              <a:t>19/10/2023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2089169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C931043-CF57-4A7A-BB8E-66C020D6702C}" type="datetimeFigureOut">
              <a:rPr lang="fr-FR" smtClean="0"/>
              <a:t>19/10/2023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30903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C931043-CF57-4A7A-BB8E-66C020D6702C}" type="datetimeFigureOut">
              <a:rPr lang="fr-FR" smtClean="0"/>
              <a:t>19/10/2023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112726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C931043-CF57-4A7A-BB8E-66C020D6702C}" type="datetimeFigureOut">
              <a:rPr lang="fr-FR" smtClean="0"/>
              <a:t>19/10/2023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FF349A7-741D-4CC6-9B8A-20695FF868ED}" type="slidenum">
              <a:rPr lang="fr-FR" smtClean="0"/>
              <a:t>‹N°›</a:t>
            </a:fld>
            <a:endParaRPr lang="fr-F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406641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Modifiez les styles du texte du masque</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C931043-CF57-4A7A-BB8E-66C020D6702C}" type="datetimeFigureOut">
              <a:rPr lang="fr-FR" smtClean="0"/>
              <a:t>19/10/2023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FF349A7-741D-4CC6-9B8A-20695FF868ED}" type="slidenum">
              <a:rPr lang="fr-FR" smtClean="0"/>
              <a:t>‹N°›</a:t>
            </a:fld>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4135551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C931043-CF57-4A7A-BB8E-66C020D6702C}" type="datetimeFigureOut">
              <a:rPr lang="fr-FR" smtClean="0"/>
              <a:t>19/10/2023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FF349A7-741D-4CC6-9B8A-20695FF868ED}" type="slidenum">
              <a:rPr lang="fr-FR" smtClean="0"/>
              <a:t>‹N°›</a:t>
            </a:fld>
            <a:endParaRPr lang="fr-F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2882328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31043-CF57-4A7A-BB8E-66C020D6702C}" type="datetimeFigureOut">
              <a:rPr lang="fr-FR" smtClean="0"/>
              <a:t>19/10/2023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FF349A7-741D-4CC6-9B8A-20695FF868ED}" type="slidenum">
              <a:rPr lang="fr-FR" smtClean="0"/>
              <a:t>‹N°›</a:t>
            </a:fld>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973011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C931043-CF57-4A7A-BB8E-66C020D6702C}" type="datetimeFigureOut">
              <a:rPr lang="fr-FR" smtClean="0"/>
              <a:t>19/10/2023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FF349A7-741D-4CC6-9B8A-20695FF868ED}" type="slidenum">
              <a:rPr lang="fr-FR" smtClean="0"/>
              <a:t>‹N°›</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360980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C931043-CF57-4A7A-BB8E-66C020D6702C}" type="datetimeFigureOut">
              <a:rPr lang="fr-FR" smtClean="0"/>
              <a:t>19/10/2023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FF349A7-741D-4CC6-9B8A-20695FF868ED}" type="slidenum">
              <a:rPr lang="fr-FR" smtClean="0"/>
              <a:t>‹N°›</a:t>
            </a:fld>
            <a:endParaRPr lang="fr-F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283238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5C931043-CF57-4A7A-BB8E-66C020D6702C}" type="datetimeFigureOut">
              <a:rPr lang="fr-FR" smtClean="0"/>
              <a:t>19/10/2023</a:t>
            </a:fld>
            <a:endParaRPr lang="fr-F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fr-F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FF349A7-741D-4CC6-9B8A-20695FF868ED}" type="slidenum">
              <a:rPr lang="fr-FR" smtClean="0"/>
              <a:t>‹N°›</a:t>
            </a:fld>
            <a:endParaRPr lang="fr-F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4320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mailto:Raphaelle.bats@u-bordeaux.f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nseignementsup-recherche.gouv.fr/sites/default/files/content_migration/document/MEN_brochure_PNSO_web_1415209.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c.europa.eu/research/participants/data/ref/h2020/other/events/2020-10-09/3_exploitation-ipr-open_science_en.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opidor.fr/" TargetMode="External"/><Relationship Id="rId3" Type="http://schemas.openxmlformats.org/officeDocument/2006/relationships/hyperlink" Target="https://www.inist.fr/" TargetMode="External"/><Relationship Id="rId7" Type="http://schemas.openxmlformats.org/officeDocument/2006/relationships/image" Target="../media/image8.png"/><Relationship Id="rId2" Type="http://schemas.openxmlformats.org/officeDocument/2006/relationships/hyperlink" Target="https://anr.fr/fr/lanr/engagements/la-science-ouverte/" TargetMode="External"/><Relationship Id="rId1" Type="http://schemas.openxmlformats.org/officeDocument/2006/relationships/slideLayout" Target="../slideLayouts/slideLayout2.xml"/><Relationship Id="rId6" Type="http://schemas.openxmlformats.org/officeDocument/2006/relationships/hyperlink" Target="https://anr.fr/fr/rf/" TargetMode="External"/><Relationship Id="rId5" Type="http://schemas.openxmlformats.org/officeDocument/2006/relationships/hyperlink" Target="https://dmp.opidor.fr/public_templates" TargetMode="External"/><Relationship Id="rId4" Type="http://schemas.openxmlformats.org/officeDocument/2006/relationships/hyperlink" Target="https://dmp.opidor.fr/" TargetMode="Externa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hyperlink" Target="https://anr.fr/fileadmin/aap/2022/aap-biodiversa-2022-annexe-fr.pdf" TargetMode="External"/><Relationship Id="rId3" Type="http://schemas.openxmlformats.org/officeDocument/2006/relationships/hyperlink" Target="https://anr.fr/fileadmin/aap/2022/aap-jpihdhl-NUTRIMMUNE-2022-guidelines.pdf" TargetMode="External"/><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anr.fr/fileadmin/aap/2022/aap-enuac-2022.pdf"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datacc.org/bonnes-pratiques/adopter-un-plan-de-gestion-des-donnees/gestion-des-donnees-une-nouvelle-exigence-de-nouvelles-competenc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cache.media.enseignementsup-recherche.gouv.fr/file/politique_des_donnees/50/1/Strategie-donnees-algorithmes-codes-210922_1419501.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madada.fr/demande/donnees_relatives_a_la_concentra"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urfist.chartes.psl.eu/sites/default/files/docs/20210601_ancelin-fabre_pgd.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scienceouverte.couperin.org/donnees-recherche-definitions/" TargetMode="External"/><Relationship Id="rId2" Type="http://schemas.openxmlformats.org/officeDocument/2006/relationships/hyperlink" Target="https://www.oecd.org/sti/inno/38500813.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ands.org.au/__data/assets/pdf_file/0006/731823/Whatis-research-data.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urfist.chartes.psl.eu/sites/default/files/docs/20210601_ancelin-fabre_pgd.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urfist.chartes.psl.eu/sites/default/files/docs/20210601_ancelin-fabre_pgd.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guides.library.ucsc.edu/datamanagement"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s://libguides.biblio.usherbrooke.ca/gdr/metadonne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uqam-ca.libguides.com/gestion-des-donnees-de-recherche/metadonnee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libguides.biblio.usherbrooke.ca/gdr/metadonnee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S-Hw_04ojCc&amp;ab_channel=Doranu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knb.ecoinformatics.org/#external//emlparser/docs/index.html" TargetMode="External"/><Relationship Id="rId3" Type="http://schemas.openxmlformats.org/officeDocument/2006/relationships/hyperlink" Target="http://www.loc.gov/standards/mods/" TargetMode="External"/><Relationship Id="rId7" Type="http://schemas.openxmlformats.org/officeDocument/2006/relationships/hyperlink" Target="https://www.itis.gov/" TargetMode="External"/><Relationship Id="rId12" Type="http://schemas.openxmlformats.org/officeDocument/2006/relationships/hyperlink" Target="https://libguides.biblio.usherbrooke.ca/gdr/metadonnees" TargetMode="External"/><Relationship Id="rId2" Type="http://schemas.openxmlformats.org/officeDocument/2006/relationships/hyperlink" Target="http://dublincore.org/" TargetMode="External"/><Relationship Id="rId1" Type="http://schemas.openxmlformats.org/officeDocument/2006/relationships/slideLayout" Target="../slideLayouts/slideLayout2.xml"/><Relationship Id="rId6" Type="http://schemas.openxmlformats.org/officeDocument/2006/relationships/hyperlink" Target="http://rs.tdwg.org/dwc/" TargetMode="External"/><Relationship Id="rId11" Type="http://schemas.openxmlformats.org/officeDocument/2006/relationships/hyperlink" Target="http://core.vraweb.org/" TargetMode="External"/><Relationship Id="rId5" Type="http://schemas.openxmlformats.org/officeDocument/2006/relationships/hyperlink" Target="http://www.imsproject.org/metadata/" TargetMode="External"/><Relationship Id="rId10" Type="http://schemas.openxmlformats.org/officeDocument/2006/relationships/hyperlink" Target="http://www.ddialliance.org/" TargetMode="External"/><Relationship Id="rId4" Type="http://schemas.openxmlformats.org/officeDocument/2006/relationships/hyperlink" Target="https://www.iso.org/standard/53798.html" TargetMode="External"/><Relationship Id="rId9" Type="http://schemas.openxmlformats.org/officeDocument/2006/relationships/hyperlink" Target="http://www.tei-c.org/index.x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5stardata.info/fr/"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go-fair.org/fair-principles/" TargetMode="External"/><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fair.org/fair-principles/fair-data-principles-explained/f2-data-described-rich-metadata/" TargetMode="External"/><Relationship Id="rId2" Type="http://schemas.openxmlformats.org/officeDocument/2006/relationships/hyperlink" Target="https://www.go-fair.org/fair-principles/fair-data-principles-explained/f1-meta-data-assigned-globally-unique-persistent-identifiers/" TargetMode="External"/><Relationship Id="rId1" Type="http://schemas.openxmlformats.org/officeDocument/2006/relationships/slideLayout" Target="../slideLayouts/slideLayout2.xml"/><Relationship Id="rId6" Type="http://schemas.openxmlformats.org/officeDocument/2006/relationships/hyperlink" Target="https://www.go-fair.org/fair-principles/" TargetMode="External"/><Relationship Id="rId5" Type="http://schemas.openxmlformats.org/officeDocument/2006/relationships/hyperlink" Target="https://www.go-fair.org/fair-principles/f4-metadata-registered-indexed-searchable-resource/" TargetMode="External"/><Relationship Id="rId4" Type="http://schemas.openxmlformats.org/officeDocument/2006/relationships/hyperlink" Target="https://www.go-fair.org/fair-principles/f3-metadata-clearly-explicitly-include-identifier-data-describ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go-fair.org/fair-principles/a1-1-protocol-open-free-universally-implementable/" TargetMode="External"/><Relationship Id="rId2" Type="http://schemas.openxmlformats.org/officeDocument/2006/relationships/hyperlink" Target="https://www.go-fair.org/fair-principles/542-2/" TargetMode="External"/><Relationship Id="rId1" Type="http://schemas.openxmlformats.org/officeDocument/2006/relationships/slideLayout" Target="../slideLayouts/slideLayout2.xml"/><Relationship Id="rId6" Type="http://schemas.openxmlformats.org/officeDocument/2006/relationships/hyperlink" Target="https://www.go-fair.org/fair-principles/" TargetMode="External"/><Relationship Id="rId5" Type="http://schemas.openxmlformats.org/officeDocument/2006/relationships/hyperlink" Target="https://www.go-fair.org/fair-principles/a2-metadata-accessible-even-data-no-longer-available/" TargetMode="External"/><Relationship Id="rId4" Type="http://schemas.openxmlformats.org/officeDocument/2006/relationships/hyperlink" Target="https://www.go-fair.org/fair-principles/a1-2-protocol-allows-authentication-authorisation-required/"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go-fair.org/fair-principles/i2-metadata-use-vocabularies-follow-fair-principles/" TargetMode="External"/><Relationship Id="rId2" Type="http://schemas.openxmlformats.org/officeDocument/2006/relationships/hyperlink" Target="https://www.go-fair.org/fair-principles/i1-metadata-use-formal-accessible-shared-broadly-applicable-language-knowledge-representation/" TargetMode="External"/><Relationship Id="rId1" Type="http://schemas.openxmlformats.org/officeDocument/2006/relationships/slideLayout" Target="../slideLayouts/slideLayout2.xml"/><Relationship Id="rId5" Type="http://schemas.openxmlformats.org/officeDocument/2006/relationships/hyperlink" Target="https://www.go-fair.org/fair-principles/" TargetMode="External"/><Relationship Id="rId4" Type="http://schemas.openxmlformats.org/officeDocument/2006/relationships/hyperlink" Target="https://www.go-fair.org/fair-principles/i3-metadata-include-qualified-references-metadat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fair.org/fair-principles/r1-1-metadata-released-clear-accessible-data-usage-license/" TargetMode="External"/><Relationship Id="rId2" Type="http://schemas.openxmlformats.org/officeDocument/2006/relationships/hyperlink" Target="https://www.go-fair.org/fair-principles/r1-metadata-richly-described-plurality-accurate-relevant-attributes/" TargetMode="External"/><Relationship Id="rId1" Type="http://schemas.openxmlformats.org/officeDocument/2006/relationships/slideLayout" Target="../slideLayouts/slideLayout2.xml"/><Relationship Id="rId6" Type="http://schemas.openxmlformats.org/officeDocument/2006/relationships/hyperlink" Target="https://www.go-fair.org/fair-principles/" TargetMode="External"/><Relationship Id="rId5" Type="http://schemas.openxmlformats.org/officeDocument/2006/relationships/hyperlink" Target="https://www.go-fair.org/fair-principles/r1-3-metadata-meet-domain-relevant-community-standards/" TargetMode="External"/><Relationship Id="rId4" Type="http://schemas.openxmlformats.org/officeDocument/2006/relationships/hyperlink" Target="https://www.go-fair.org/fair-principles/r1-2-metadata-associated-detailed-provenance/"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fairaware.dans.knaw.n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urfist.chartes.psl.eu/ressources/researcherid-orcid-idhal-enjeux-et-perspectives-des-identifiants-chercheu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info.orcid.org/what-is-orcid/"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hyperlink" Target="https://doranum.fr/wpcontent/uploads/gabarit_readme.tx" TargetMode="External"/><Relationship Id="rId2" Type="http://schemas.openxmlformats.org/officeDocument/2006/relationships/hyperlink" Target="https://researchdata.4tu.nl/fileadmin/user_upload/Documenten/Guidelines_for_creating_a_README_file.pdf" TargetMode="External"/><Relationship Id="rId1" Type="http://schemas.openxmlformats.org/officeDocument/2006/relationships/slideLayout" Target="../slideLayouts/slideLayout2.xml"/><Relationship Id="rId5" Type="http://schemas.openxmlformats.org/officeDocument/2006/relationships/hyperlink" Target="https://recherche.data.gouv.fr/fr/categorie/33/guide/modele-de-readme" TargetMode="External"/><Relationship Id="rId4" Type="http://schemas.openxmlformats.org/officeDocument/2006/relationships/hyperlink" Target="https://cornell.app.box.com/v/ReadmeTemplat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oranum.fr/stockage-archivage/stockage-partage-archivage-quelles-differences_10_13143_5dax-qp58/"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doranum.f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bout.gitlab.com/" TargetMode="External"/><Relationship Id="rId2" Type="http://schemas.openxmlformats.org/officeDocument/2006/relationships/hyperlink" Target="https://filerun.com/" TargetMode="External"/><Relationship Id="rId1" Type="http://schemas.openxmlformats.org/officeDocument/2006/relationships/slideLayout" Target="../slideLayouts/slideLayout2.xml"/><Relationship Id="rId4" Type="http://schemas.openxmlformats.org/officeDocument/2006/relationships/hyperlink" Target="https://www.huma-num.fr/les-services-par-etape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cnil.fr/fr/la-cnil-adopte-un-referentiel-sur-les-entrepots-de-donnees-de-sant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sf.io/2yvc9/"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etalab.gouv.fr/" TargetMode="External"/><Relationship Id="rId2" Type="http://schemas.openxmlformats.org/officeDocument/2006/relationships/hyperlink" Target="https://www.data.gouv.fr/fr/"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modernisation.gouv.fr/transformer-laction-publique/partenariat-pour-un-gouvernement-ouvert" TargetMode="External"/><Relationship Id="rId4" Type="http://schemas.openxmlformats.org/officeDocument/2006/relationships/hyperlink" Target="https://www.etalab.gouv.fr/wp-content/uploads/2018/04/PlanOGP-FR-2018-2020-VF-FR.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eur-lex.europa.eu/summary/glossary/legislation_recasting.html" TargetMode="External"/><Relationship Id="rId2" Type="http://schemas.openxmlformats.org/officeDocument/2006/relationships/hyperlink" Target="https://eur-lex.europa.eu/legal-content/FR/LSU/?uri=CELEX%3A32019L1024#:~:text=Elle%20fait%20partie%20d'un,compter%20du%2017%20juillet%202021" TargetMode="External"/><Relationship Id="rId1" Type="http://schemas.openxmlformats.org/officeDocument/2006/relationships/slideLayout" Target="../slideLayouts/slideLayout2.xml"/><Relationship Id="rId5" Type="http://schemas.openxmlformats.org/officeDocument/2006/relationships/hyperlink" Target="https://eur-lex.europa.eu/legal-content/FR/TXT/PDF/?uri=CELEX:32013L0037&amp;from=DE" TargetMode="External"/><Relationship Id="rId4" Type="http://schemas.openxmlformats.org/officeDocument/2006/relationships/hyperlink" Target="https://eur-lex.europa.eu/legal-content/FR/AUTO/?uri=celex:32003L0098"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ww.legifrance.gouv.fr/loda/id/LEGITEXT000006068643/"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legifrance.gouv.fr/jorf/id/JORFTEXT000033202746"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urfist.chartes.psl.eu/sites/default/files/docs/20210601_ancelin-fabre_pgd.pdf" TargetMode="External"/><Relationship Id="rId2" Type="http://schemas.openxmlformats.org/officeDocument/2006/relationships/hyperlink" Target="https://doi.org/10.15454/1.481273124091092E12"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hal-lara.archives-ouvertes.fr/OUVRIR-LA-SCIENCE/hal-03968218v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sf.io/2yvc9/"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cnil.fr/fr/rgpd-de-quoi-parle-t-on"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cnil.fr/fr/cnil-direct/question/quels-sont-les-grands-principes-des-regles-de-protection-des-donnee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nil.fr/fr/quest-ce-ce-quune-donnee-de-sante"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research-hub.auckland.ac.nz/guide-to-managing-research-data/ethics-integrity-and-compliance/the-fair-and-care-principles-for-research-data"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oranum.fr/stockage-archivage/stockage-partage-archivage-quelles-differences_10_13143_5dax-qp58/"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hyperlink" Target="https://coop-ist.cirad.fr/gerer-des-donnees/deposer-des-donnees-dans-un-entrepot/1-qu-est-ce-qu-un-entrepot-de-donnees-de-recherche"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hyperlink" Target="https://about.gitlab.com/" TargetMode="External"/><Relationship Id="rId2" Type="http://schemas.openxmlformats.org/officeDocument/2006/relationships/hyperlink" Target="https://filerun.com/" TargetMode="External"/><Relationship Id="rId1" Type="http://schemas.openxmlformats.org/officeDocument/2006/relationships/slideLayout" Target="../slideLayouts/slideLayout2.xml"/><Relationship Id="rId6" Type="http://schemas.openxmlformats.org/officeDocument/2006/relationships/hyperlink" Target="https://www.huma-num.fr/les-services-par-etapes/" TargetMode="External"/><Relationship Id="rId5" Type="http://schemas.openxmlformats.org/officeDocument/2006/relationships/hyperlink" Target="http://www.cines.fr/" TargetMode="External"/><Relationship Id="rId4" Type="http://schemas.openxmlformats.org/officeDocument/2006/relationships/hyperlink" Target="https://www.nakala.fr/"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doranum.fr/depot-entrepots/minute/"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doranum.fr/depot-entrepots/fiche-synthetiqu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doi.org/10.4000/traces.10643"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nature.com/articles/s41597-020-0486-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busec2.u-bordeaux.fr/aide-choix-entrepot/"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ntrepot.recherche.data.gouv.fr/"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entrepot.recherche.data.gouv.fr/dataverse/root?q=oc%C3%A9a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hyperlink" Target="https://www.progedo.f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data.progedo.fr/studies/doi/10.48756/ined-IE0180-1791"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github.com/fflamerie/ED_datasharing/blob/master/content/ED_datasharing_COUR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oranum.fr/data-paper-data-journal/minute-publication-data-paper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doranum.fr/data-paper-data-journal/fiche-synthetiqu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coop-ist.cirad.fr/gerer-des-donnees/publier-un-data-paper/1-qu-est-ce-qu-un-data-paper"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coop-ist.cirad.fr/gerer-des-donnees/citer-un-jeu-de-donnees/1-comprendre-l-interet-de-publier-et-de-citer-un-jeu-de-donnees-scientifiqu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hyperlink" Target="https://www.ouvrirlascience.fr/un-historique-du-libre-acces-aux-publications-scientifiques-et-aux-donnees/"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hyperlink" Target="https://cache.media.enseignementsup-recherche.gouv.fr/file/Actus/67/2/PLAN_NATIONAL_SCIENCE_OUVERTE_978672.pdf"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ouvrirlascience.fr/les-candidatures-pour-le-prix-science-ouverte-des-donnees-de-la-recherche-sont-ouvertes/#:~:text=Chaque%20projet%20laur%C3%A9at%20se%20verra,%3A%20%C2%AB%20mention%20sp%C3%A9ciale%20du%20jury%C2%BB"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ouvrirlascience.fr/recherche-data-gouv-lance-lappel-a-manifestation-dinteret-ateliers-de-la-donnee-presentez-vos-projets/"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recherche.data.gouv.fr/fr/page/ateliers-de-la-donnee-des-services-generalistes-sur-tout-le-territoir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s://recherche.data.gouv.fr/fr/page/centres-de-ressourc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9.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62.png"/><Relationship Id="rId18" Type="http://schemas.openxmlformats.org/officeDocument/2006/relationships/customXml" Target="../ink/ink7.xml"/><Relationship Id="rId3" Type="http://schemas.openxmlformats.org/officeDocument/2006/relationships/hyperlink" Target="https://callisto-formation.fr/?theme=boostplus_c07&amp;redirect=0" TargetMode="External"/><Relationship Id="rId21" Type="http://schemas.openxmlformats.org/officeDocument/2006/relationships/customXml" Target="../ink/ink9.xml"/><Relationship Id="rId7" Type="http://schemas.openxmlformats.org/officeDocument/2006/relationships/image" Target="../media/image58.png"/><Relationship Id="rId12" Type="http://schemas.openxmlformats.org/officeDocument/2006/relationships/customXml" Target="../ink/ink3.xml"/><Relationship Id="rId17" Type="http://schemas.openxmlformats.org/officeDocument/2006/relationships/customXml" Target="../ink/ink6.xml"/><Relationship Id="rId2" Type="http://schemas.openxmlformats.org/officeDocument/2006/relationships/hyperlink" Target="https://doranum.fr/" TargetMode="External"/><Relationship Id="rId16" Type="http://schemas.openxmlformats.org/officeDocument/2006/relationships/customXml" Target="../ink/ink5.xml"/><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10.png"/><Relationship Id="rId24" Type="http://schemas.openxmlformats.org/officeDocument/2006/relationships/image" Target="../media/image66.png"/><Relationship Id="rId5" Type="http://schemas.openxmlformats.org/officeDocument/2006/relationships/image" Target="../media/image61.png"/><Relationship Id="rId15" Type="http://schemas.openxmlformats.org/officeDocument/2006/relationships/image" Target="../media/image63.png"/><Relationship Id="rId23" Type="http://schemas.openxmlformats.org/officeDocument/2006/relationships/customXml" Target="../ink/ink10.xml"/><Relationship Id="rId10" Type="http://schemas.openxmlformats.org/officeDocument/2006/relationships/customXml" Target="../ink/ink2.xml"/><Relationship Id="rId19" Type="http://schemas.openxmlformats.org/officeDocument/2006/relationships/customXml" Target="../ink/ink8.xml"/><Relationship Id="rId4" Type="http://schemas.openxmlformats.org/officeDocument/2006/relationships/image" Target="../media/image60.png"/><Relationship Id="rId9" Type="http://schemas.openxmlformats.org/officeDocument/2006/relationships/image" Target="../media/image600.png"/><Relationship Id="rId14" Type="http://schemas.openxmlformats.org/officeDocument/2006/relationships/customXml" Target="../ink/ink4.xml"/><Relationship Id="rId22"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hyperlink" Target="https://www.ouvrirlascience.fr/principes-et-lignes-directrices-de-locde-pour-lacces-aux-donnees-de-la-recherche-financee-sur-fonds-publics/" TargetMode="External"/><Relationship Id="rId2" Type="http://schemas.openxmlformats.org/officeDocument/2006/relationships/hyperlink" Target="https://www.ouvrirlascience.fr/declaration-de-locde-sur-lacces-aux-donnees-de-la-recherche-financee-par-des-fonds-publics/"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t.co/fTZNtf9RrZ"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t.co/hNB8ieGnGe" TargetMode="External"/><Relationship Id="rId5" Type="http://schemas.openxmlformats.org/officeDocument/2006/relationships/hyperlink" Target="https://t.co/dbumLA8cMe" TargetMode="External"/><Relationship Id="rId4" Type="http://schemas.openxmlformats.org/officeDocument/2006/relationships/hyperlink" Target="https://t.co/sICtkus4Ad"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bibliotheques.univ-tlse2.fr/medias/photo/what-the-plan_1579000810674-png?ID_FICHE=283251" TargetMode="External"/><Relationship Id="rId2" Type="http://schemas.openxmlformats.org/officeDocument/2006/relationships/hyperlink" Target="https://hal.inrae.fr/hal-02791507"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nr.fr/fileadmin/documents/2019/ANR__Modele_de_DMP_francais_DMPOPIDoR_2019_07_24_mis_en_page_2.pdf" TargetMode="External"/><Relationship Id="rId1" Type="http://schemas.openxmlformats.org/officeDocument/2006/relationships/slideLayout" Target="../slideLayouts/slideLayout2.xml"/><Relationship Id="rId5" Type="http://schemas.openxmlformats.org/officeDocument/2006/relationships/hyperlink" Target="https://anr.fr/fr/actualites-de-lanr/details/news/lanr-met-en-place-un-plan-de-gestion-des-donnees-pour-les-projets-finances-des-2019/" TargetMode="External"/><Relationship Id="rId4" Type="http://schemas.openxmlformats.org/officeDocument/2006/relationships/hyperlink" Target="https://dmp.opidor.fr/public_templates"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ec.europa.eu/research/participants/docs/h2020-funding-guide/cross-cutting-issues/open-access-data-management/data-management_en.htm"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dmp.opidor.fr/template_export/952366587.pdf"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dmp.opidor.fr/public_templates" TargetMode="External"/><Relationship Id="rId1" Type="http://schemas.openxmlformats.org/officeDocument/2006/relationships/slideLayout" Target="../slideLayouts/slideLayout2.xml"/><Relationship Id="rId5" Type="http://schemas.openxmlformats.org/officeDocument/2006/relationships/hyperlink" Target="https://dmp.opidor.fr/public_plans" TargetMode="External"/><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dmp.opidor.fr/public_templates?page=1&amp;search=montpelli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a:t>Introduction aux </a:t>
            </a:r>
            <a:br>
              <a:rPr lang="fr-FR" dirty="0"/>
            </a:br>
            <a:r>
              <a:rPr lang="fr-FR" dirty="0"/>
              <a:t>données de la recherche</a:t>
            </a:r>
          </a:p>
        </p:txBody>
      </p:sp>
      <p:sp>
        <p:nvSpPr>
          <p:cNvPr id="3" name="Sous-titre 2"/>
          <p:cNvSpPr>
            <a:spLocks noGrp="1"/>
          </p:cNvSpPr>
          <p:nvPr>
            <p:ph type="subTitle" idx="1"/>
          </p:nvPr>
        </p:nvSpPr>
        <p:spPr/>
        <p:txBody>
          <a:bodyPr/>
          <a:lstStyle/>
          <a:p>
            <a:r>
              <a:rPr lang="fr-FR"/>
              <a:t>Version octobre 2023</a:t>
            </a:r>
            <a:endParaRPr lang="fr-FR" dirty="0"/>
          </a:p>
        </p:txBody>
      </p:sp>
    </p:spTree>
    <p:extLst>
      <p:ext uri="{BB962C8B-B14F-4D97-AF65-F5344CB8AC3E}">
        <p14:creationId xmlns:p14="http://schemas.microsoft.com/office/powerpoint/2010/main" val="860829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Obtenir des financements</a:t>
            </a:r>
          </a:p>
        </p:txBody>
      </p:sp>
      <p:sp>
        <p:nvSpPr>
          <p:cNvPr id="3" name="Espace réservé pour une image  2"/>
          <p:cNvSpPr>
            <a:spLocks noGrp="1"/>
          </p:cNvSpPr>
          <p:nvPr>
            <p:ph type="pic" idx="1"/>
          </p:nvPr>
        </p:nvSpPr>
        <p:spPr/>
        <p:txBody>
          <a:bodyPr/>
          <a:lstStyle/>
          <a:p>
            <a:endParaRPr lang="fr-FR"/>
          </a:p>
        </p:txBody>
      </p:sp>
      <p:sp>
        <p:nvSpPr>
          <p:cNvPr id="4" name="Espace réservé du texte 3"/>
          <p:cNvSpPr>
            <a:spLocks noGrp="1"/>
          </p:cNvSpPr>
          <p:nvPr>
            <p:ph type="body" sz="half" idx="2"/>
          </p:nvPr>
        </p:nvSpPr>
        <p:spPr/>
        <p:txBody>
          <a:bodyPr/>
          <a:lstStyle/>
          <a:p>
            <a:r>
              <a:rPr lang="fr-FR" dirty="0"/>
              <a:t>Données et financements de la recherche</a:t>
            </a:r>
          </a:p>
        </p:txBody>
      </p:sp>
    </p:spTree>
    <p:extLst>
      <p:ext uri="{BB962C8B-B14F-4D97-AF65-F5344CB8AC3E}">
        <p14:creationId xmlns:p14="http://schemas.microsoft.com/office/powerpoint/2010/main" val="36669162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DMP </a:t>
            </a:r>
            <a:r>
              <a:rPr lang="fr-FR" dirty="0" err="1"/>
              <a:t>OpidoR</a:t>
            </a:r>
            <a:endParaRPr lang="fr-FR" dirty="0"/>
          </a:p>
        </p:txBody>
      </p:sp>
      <p:sp>
        <p:nvSpPr>
          <p:cNvPr id="3" name="Espace réservé pour une image  2"/>
          <p:cNvSpPr>
            <a:spLocks noGrp="1"/>
          </p:cNvSpPr>
          <p:nvPr>
            <p:ph type="pic" idx="1"/>
          </p:nvPr>
        </p:nvSpPr>
        <p:spPr/>
        <p:txBody>
          <a:bodyPr/>
          <a:lstStyle/>
          <a:p>
            <a:endParaRPr lang="fr-FR"/>
          </a:p>
        </p:txBody>
      </p:sp>
      <p:sp>
        <p:nvSpPr>
          <p:cNvPr id="4" name="Espace réservé du texte 3"/>
          <p:cNvSpPr>
            <a:spLocks noGrp="1"/>
          </p:cNvSpPr>
          <p:nvPr>
            <p:ph type="body" sz="half" idx="2"/>
          </p:nvPr>
        </p:nvSpPr>
        <p:spPr/>
        <p:txBody>
          <a:bodyPr/>
          <a:lstStyle/>
          <a:p>
            <a:r>
              <a:rPr lang="fr-FR" dirty="0"/>
              <a:t>Pas à pas</a:t>
            </a:r>
          </a:p>
        </p:txBody>
      </p:sp>
    </p:spTree>
    <p:extLst>
      <p:ext uri="{BB962C8B-B14F-4D97-AF65-F5344CB8AC3E}">
        <p14:creationId xmlns:p14="http://schemas.microsoft.com/office/powerpoint/2010/main" val="2229111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2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DMP OPIDOR PAS À PAS</a:t>
            </a:r>
            <a:endParaRPr/>
          </a:p>
        </p:txBody>
      </p:sp>
      <p:sp>
        <p:nvSpPr>
          <p:cNvPr id="966" name="Google Shape;966;p124"/>
          <p:cNvSpPr txBox="1">
            <a:spLocks noGrp="1"/>
          </p:cNvSpPr>
          <p:nvPr>
            <p:ph type="body" idx="1"/>
          </p:nvPr>
        </p:nvSpPr>
        <p:spPr>
          <a:xfrm>
            <a:off x="1024128" y="2286000"/>
            <a:ext cx="2766095"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a:t>Se créer un compte DMP Opidor</a:t>
            </a:r>
            <a:endParaRPr/>
          </a:p>
        </p:txBody>
      </p:sp>
      <p:pic>
        <p:nvPicPr>
          <p:cNvPr id="967" name="Google Shape;967;p124"/>
          <p:cNvPicPr preferRelativeResize="0"/>
          <p:nvPr/>
        </p:nvPicPr>
        <p:blipFill rotWithShape="1">
          <a:blip r:embed="rId3">
            <a:alphaModFix/>
          </a:blip>
          <a:srcRect l="6008" t="10992" r="5712" b="40865"/>
          <a:stretch/>
        </p:blipFill>
        <p:spPr>
          <a:xfrm>
            <a:off x="1165685" y="3259730"/>
            <a:ext cx="9081179" cy="3301613"/>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2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DMP OPIDOR : ÉTAPE 2</a:t>
            </a:r>
            <a:endParaRPr/>
          </a:p>
        </p:txBody>
      </p:sp>
      <p:pic>
        <p:nvPicPr>
          <p:cNvPr id="973" name="Google Shape;973;p125"/>
          <p:cNvPicPr preferRelativeResize="0">
            <a:picLocks noGrp="1"/>
          </p:cNvPicPr>
          <p:nvPr>
            <p:ph type="body" idx="1"/>
          </p:nvPr>
        </p:nvPicPr>
        <p:blipFill rotWithShape="1">
          <a:blip r:embed="rId3">
            <a:alphaModFix/>
          </a:blip>
          <a:srcRect l="4773" t="10987" r="6847" b="25678"/>
          <a:stretch/>
        </p:blipFill>
        <p:spPr>
          <a:xfrm>
            <a:off x="1208801" y="2084832"/>
            <a:ext cx="9350725" cy="4467298"/>
          </a:xfrm>
          <a:prstGeom prst="rect">
            <a:avLst/>
          </a:prstGeom>
          <a:noFill/>
          <a:ln>
            <a:noFill/>
          </a:ln>
        </p:spPr>
      </p:pic>
      <p:cxnSp>
        <p:nvCxnSpPr>
          <p:cNvPr id="974" name="Google Shape;974;p125"/>
          <p:cNvCxnSpPr/>
          <p:nvPr/>
        </p:nvCxnSpPr>
        <p:spPr>
          <a:xfrm>
            <a:off x="610403" y="4620861"/>
            <a:ext cx="1012123" cy="460690"/>
          </a:xfrm>
          <a:prstGeom prst="straightConnector1">
            <a:avLst/>
          </a:prstGeom>
          <a:noFill/>
          <a:ln w="28575" cap="flat" cmpd="sng">
            <a:solidFill>
              <a:srgbClr val="FFC000"/>
            </a:solidFill>
            <a:prstDash val="solid"/>
            <a:round/>
            <a:headEnd type="none" w="sm" len="sm"/>
            <a:tailEnd type="triangle" w="med" len="med"/>
          </a:ln>
        </p:spPr>
      </p:cxnSp>
      <p:cxnSp>
        <p:nvCxnSpPr>
          <p:cNvPr id="975" name="Google Shape;975;p125"/>
          <p:cNvCxnSpPr/>
          <p:nvPr/>
        </p:nvCxnSpPr>
        <p:spPr>
          <a:xfrm flipH="1">
            <a:off x="9751273" y="4773169"/>
            <a:ext cx="1284348" cy="1215802"/>
          </a:xfrm>
          <a:prstGeom prst="straightConnector1">
            <a:avLst/>
          </a:prstGeom>
          <a:noFill/>
          <a:ln w="28575" cap="flat" cmpd="sng">
            <a:solidFill>
              <a:srgbClr val="FFC000"/>
            </a:solidFill>
            <a:prstDash val="solid"/>
            <a:round/>
            <a:headEnd type="none" w="sm" len="sm"/>
            <a:tailEnd type="triangle" w="med" len="med"/>
          </a:ln>
        </p:spPr>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2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DMP OPIDOR : ÉTAPE 3</a:t>
            </a:r>
            <a:endParaRPr/>
          </a:p>
        </p:txBody>
      </p:sp>
      <p:pic>
        <p:nvPicPr>
          <p:cNvPr id="981" name="Google Shape;981;p126"/>
          <p:cNvPicPr preferRelativeResize="0"/>
          <p:nvPr/>
        </p:nvPicPr>
        <p:blipFill rotWithShape="1">
          <a:blip r:embed="rId3">
            <a:alphaModFix/>
          </a:blip>
          <a:srcRect l="5511" t="11603" r="6391" b="39847"/>
          <a:stretch/>
        </p:blipFill>
        <p:spPr>
          <a:xfrm>
            <a:off x="465426" y="2205728"/>
            <a:ext cx="10126420" cy="3720422"/>
          </a:xfrm>
          <a:prstGeom prst="rect">
            <a:avLst/>
          </a:prstGeom>
          <a:noFill/>
          <a:ln>
            <a:noFill/>
          </a:ln>
        </p:spPr>
      </p:pic>
      <p:cxnSp>
        <p:nvCxnSpPr>
          <p:cNvPr id="982" name="Google Shape;982;p126"/>
          <p:cNvCxnSpPr/>
          <p:nvPr/>
        </p:nvCxnSpPr>
        <p:spPr>
          <a:xfrm flipH="1">
            <a:off x="9879870" y="4153191"/>
            <a:ext cx="1423951" cy="851579"/>
          </a:xfrm>
          <a:prstGeom prst="straightConnector1">
            <a:avLst/>
          </a:prstGeom>
          <a:noFill/>
          <a:ln w="28575" cap="flat" cmpd="sng">
            <a:solidFill>
              <a:srgbClr val="FFC000"/>
            </a:solidFill>
            <a:prstDash val="solid"/>
            <a:round/>
            <a:headEnd type="none" w="sm" len="sm"/>
            <a:tailEnd type="triangle" w="med" len="med"/>
          </a:ln>
        </p:spPr>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4</a:t>
            </a:r>
            <a:endParaRPr dirty="0"/>
          </a:p>
        </p:txBody>
      </p:sp>
      <p:pic>
        <p:nvPicPr>
          <p:cNvPr id="3" name="Image 2">
            <a:extLst>
              <a:ext uri="{FF2B5EF4-FFF2-40B4-BE49-F238E27FC236}">
                <a16:creationId xmlns:a16="http://schemas.microsoft.com/office/drawing/2014/main" id="{DAC7D45E-3761-079C-FA5F-E64A71B7120A}"/>
              </a:ext>
            </a:extLst>
          </p:cNvPr>
          <p:cNvPicPr>
            <a:picLocks noChangeAspect="1"/>
          </p:cNvPicPr>
          <p:nvPr/>
        </p:nvPicPr>
        <p:blipFill>
          <a:blip r:embed="rId3"/>
          <a:stretch>
            <a:fillRect/>
          </a:stretch>
        </p:blipFill>
        <p:spPr>
          <a:xfrm>
            <a:off x="1600200" y="1806979"/>
            <a:ext cx="7469139" cy="4842299"/>
          </a:xfrm>
          <a:prstGeom prst="rect">
            <a:avLst/>
          </a:prstGeom>
        </p:spPr>
      </p:pic>
      <p:cxnSp>
        <p:nvCxnSpPr>
          <p:cNvPr id="989" name="Google Shape;989;p127"/>
          <p:cNvCxnSpPr/>
          <p:nvPr/>
        </p:nvCxnSpPr>
        <p:spPr>
          <a:xfrm flipH="1">
            <a:off x="8482818" y="1806979"/>
            <a:ext cx="1423951" cy="851579"/>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18943874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5</a:t>
            </a:r>
            <a:endParaRPr dirty="0"/>
          </a:p>
        </p:txBody>
      </p:sp>
      <p:pic>
        <p:nvPicPr>
          <p:cNvPr id="988" name="Google Shape;988;p127"/>
          <p:cNvPicPr preferRelativeResize="0"/>
          <p:nvPr/>
        </p:nvPicPr>
        <p:blipFill rotWithShape="1">
          <a:blip r:embed="rId3">
            <a:alphaModFix/>
          </a:blip>
          <a:srcRect l="7298" t="23002" r="8360" b="13892"/>
          <a:stretch/>
        </p:blipFill>
        <p:spPr>
          <a:xfrm>
            <a:off x="1263406" y="1870680"/>
            <a:ext cx="8676331" cy="4327695"/>
          </a:xfrm>
          <a:prstGeom prst="rect">
            <a:avLst/>
          </a:prstGeom>
          <a:noFill/>
          <a:ln>
            <a:noFill/>
          </a:ln>
        </p:spPr>
      </p:pic>
      <p:cxnSp>
        <p:nvCxnSpPr>
          <p:cNvPr id="989" name="Google Shape;989;p127"/>
          <p:cNvCxnSpPr/>
          <p:nvPr/>
        </p:nvCxnSpPr>
        <p:spPr>
          <a:xfrm flipH="1">
            <a:off x="5601571" y="1558389"/>
            <a:ext cx="1423951" cy="851579"/>
          </a:xfrm>
          <a:prstGeom prst="straightConnector1">
            <a:avLst/>
          </a:prstGeom>
          <a:noFill/>
          <a:ln w="28575" cap="flat" cmpd="sng">
            <a:solidFill>
              <a:srgbClr val="FFC000"/>
            </a:solidFill>
            <a:prstDash val="solid"/>
            <a:round/>
            <a:headEnd type="none" w="sm" len="sm"/>
            <a:tailEnd type="triangle" w="med" len="med"/>
          </a:ln>
        </p:spPr>
      </p:cxn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6</a:t>
            </a:r>
            <a:endParaRPr dirty="0"/>
          </a:p>
        </p:txBody>
      </p:sp>
      <p:pic>
        <p:nvPicPr>
          <p:cNvPr id="3" name="Image 2">
            <a:extLst>
              <a:ext uri="{FF2B5EF4-FFF2-40B4-BE49-F238E27FC236}">
                <a16:creationId xmlns:a16="http://schemas.microsoft.com/office/drawing/2014/main" id="{D0B6A7EF-F7AC-3499-319D-38FFD10C6D6C}"/>
              </a:ext>
            </a:extLst>
          </p:cNvPr>
          <p:cNvPicPr>
            <a:picLocks noChangeAspect="1"/>
          </p:cNvPicPr>
          <p:nvPr/>
        </p:nvPicPr>
        <p:blipFill>
          <a:blip r:embed="rId3"/>
          <a:stretch>
            <a:fillRect/>
          </a:stretch>
        </p:blipFill>
        <p:spPr>
          <a:xfrm>
            <a:off x="1649895" y="1742650"/>
            <a:ext cx="7640995" cy="5045775"/>
          </a:xfrm>
          <a:prstGeom prst="rect">
            <a:avLst/>
          </a:prstGeom>
        </p:spPr>
      </p:pic>
      <p:cxnSp>
        <p:nvCxnSpPr>
          <p:cNvPr id="989" name="Google Shape;989;p127"/>
          <p:cNvCxnSpPr>
            <a:cxnSpLocks/>
          </p:cNvCxnSpPr>
          <p:nvPr/>
        </p:nvCxnSpPr>
        <p:spPr>
          <a:xfrm flipH="1">
            <a:off x="7748424" y="2862470"/>
            <a:ext cx="2409367" cy="1403067"/>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89983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2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7</a:t>
            </a:r>
            <a:endParaRPr dirty="0"/>
          </a:p>
        </p:txBody>
      </p:sp>
      <p:pic>
        <p:nvPicPr>
          <p:cNvPr id="995" name="Google Shape;995;p128"/>
          <p:cNvPicPr preferRelativeResize="0"/>
          <p:nvPr/>
        </p:nvPicPr>
        <p:blipFill rotWithShape="1">
          <a:blip r:embed="rId3">
            <a:alphaModFix/>
          </a:blip>
          <a:srcRect l="8790" t="16692" r="12364" b="6158"/>
          <a:stretch/>
        </p:blipFill>
        <p:spPr>
          <a:xfrm>
            <a:off x="1447800" y="1771991"/>
            <a:ext cx="7475743" cy="4876604"/>
          </a:xfrm>
          <a:prstGeom prst="rect">
            <a:avLst/>
          </a:prstGeom>
          <a:noFill/>
          <a:ln w="9525" cap="flat" cmpd="sng">
            <a:solidFill>
              <a:srgbClr val="FFC000"/>
            </a:solidFill>
            <a:prstDash val="solid"/>
            <a:round/>
            <a:headEnd type="none" w="sm" len="sm"/>
            <a:tailEnd type="none" w="sm" len="sm"/>
          </a:ln>
        </p:spPr>
      </p:pic>
      <p:cxnSp>
        <p:nvCxnSpPr>
          <p:cNvPr id="996" name="Google Shape;996;p128"/>
          <p:cNvCxnSpPr/>
          <p:nvPr/>
        </p:nvCxnSpPr>
        <p:spPr>
          <a:xfrm flipH="1">
            <a:off x="5957559" y="1041858"/>
            <a:ext cx="1423951" cy="851579"/>
          </a:xfrm>
          <a:prstGeom prst="straightConnector1">
            <a:avLst/>
          </a:prstGeom>
          <a:noFill/>
          <a:ln w="28575" cap="flat" cmpd="sng">
            <a:solidFill>
              <a:srgbClr val="FFC000"/>
            </a:solidFill>
            <a:prstDash val="solid"/>
            <a:round/>
            <a:headEnd type="none" w="sm" len="sm"/>
            <a:tailEnd type="triangle" w="med" len="med"/>
          </a:ln>
        </p:spPr>
      </p:cxn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2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8</a:t>
            </a:r>
            <a:endParaRPr dirty="0"/>
          </a:p>
        </p:txBody>
      </p:sp>
      <p:pic>
        <p:nvPicPr>
          <p:cNvPr id="3" name="Image 2">
            <a:extLst>
              <a:ext uri="{FF2B5EF4-FFF2-40B4-BE49-F238E27FC236}">
                <a16:creationId xmlns:a16="http://schemas.microsoft.com/office/drawing/2014/main" id="{A9C90120-9CD2-8D6A-6F1C-0E86E02CBCE0}"/>
              </a:ext>
            </a:extLst>
          </p:cNvPr>
          <p:cNvPicPr>
            <a:picLocks noChangeAspect="1"/>
          </p:cNvPicPr>
          <p:nvPr/>
        </p:nvPicPr>
        <p:blipFill>
          <a:blip r:embed="rId3"/>
          <a:stretch>
            <a:fillRect/>
          </a:stretch>
        </p:blipFill>
        <p:spPr>
          <a:xfrm>
            <a:off x="1024128" y="1893437"/>
            <a:ext cx="8792817" cy="4776522"/>
          </a:xfrm>
          <a:prstGeom prst="rect">
            <a:avLst/>
          </a:prstGeom>
        </p:spPr>
      </p:pic>
      <p:cxnSp>
        <p:nvCxnSpPr>
          <p:cNvPr id="996" name="Google Shape;996;p128"/>
          <p:cNvCxnSpPr>
            <a:cxnSpLocks/>
          </p:cNvCxnSpPr>
          <p:nvPr/>
        </p:nvCxnSpPr>
        <p:spPr>
          <a:xfrm flipH="1">
            <a:off x="9104969" y="2812774"/>
            <a:ext cx="1639231" cy="1006068"/>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40493439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Merci ! </a:t>
            </a:r>
          </a:p>
        </p:txBody>
      </p:sp>
      <p:sp>
        <p:nvSpPr>
          <p:cNvPr id="3" name="Espace réservé du contenu 2"/>
          <p:cNvSpPr>
            <a:spLocks noGrp="1"/>
          </p:cNvSpPr>
          <p:nvPr>
            <p:ph idx="1"/>
          </p:nvPr>
        </p:nvSpPr>
        <p:spPr/>
        <p:txBody>
          <a:bodyPr/>
          <a:lstStyle/>
          <a:p>
            <a:pPr marL="0" indent="0">
              <a:buNone/>
            </a:pPr>
            <a:r>
              <a:rPr lang="fr-FR" dirty="0"/>
              <a:t>Raphaëlle Bats – Urfist de Bordeaux</a:t>
            </a:r>
          </a:p>
          <a:p>
            <a:pPr marL="0" indent="0">
              <a:buNone/>
            </a:pPr>
            <a:r>
              <a:rPr lang="fr-FR" dirty="0">
                <a:hlinkClick r:id="rId2"/>
              </a:rPr>
              <a:t>Raphaelle.bats@u-bordeaux.fr</a:t>
            </a:r>
            <a:endParaRPr lang="fr-FR" dirty="0"/>
          </a:p>
          <a:p>
            <a:endParaRPr lang="fr-FR" dirty="0"/>
          </a:p>
        </p:txBody>
      </p:sp>
    </p:spTree>
    <p:extLst>
      <p:ext uri="{BB962C8B-B14F-4D97-AF65-F5344CB8AC3E}">
        <p14:creationId xmlns:p14="http://schemas.microsoft.com/office/powerpoint/2010/main" val="4073920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Financeurs et Données</a:t>
            </a:r>
          </a:p>
        </p:txBody>
      </p:sp>
      <p:sp>
        <p:nvSpPr>
          <p:cNvPr id="3" name="Espace réservé du contenu 2"/>
          <p:cNvSpPr>
            <a:spLocks noGrp="1"/>
          </p:cNvSpPr>
          <p:nvPr>
            <p:ph idx="1"/>
          </p:nvPr>
        </p:nvSpPr>
        <p:spPr>
          <a:xfrm>
            <a:off x="1024128" y="3155028"/>
            <a:ext cx="7980269" cy="3154331"/>
          </a:xfrm>
        </p:spPr>
        <p:txBody>
          <a:bodyPr>
            <a:normAutofit/>
          </a:bodyPr>
          <a:lstStyle/>
          <a:p>
            <a:r>
              <a:rPr lang="fr-FR" dirty="0"/>
              <a:t>«  L’Agence nationale de la recherche et d’autres agences de financement demandent désormais l’accès ouvert aux publications et la rédaction de plans de gestion des données pour les projets qu’elles financent. » </a:t>
            </a:r>
          </a:p>
          <a:p>
            <a:r>
              <a:rPr lang="fr-FR" sz="1600" dirty="0"/>
              <a:t>&gt; page 7 du Plan national pour la science ouverte n°2 (2021) : </a:t>
            </a:r>
            <a:r>
              <a:rPr lang="fr-FR" sz="1600" dirty="0">
                <a:hlinkClick r:id="rId2"/>
              </a:rPr>
              <a:t>https://www.enseignementsup-recherche.gouv.fr/sites/default/files/content_migration/document/MEN_brochure_PNSO_web_1415209.pdf</a:t>
            </a:r>
            <a:endParaRPr lang="fr-FR" sz="1600" dirty="0"/>
          </a:p>
          <a:p>
            <a:endParaRPr lang="fr-FR" dirty="0"/>
          </a:p>
          <a:p>
            <a:endParaRPr lang="fr-FR" dirty="0"/>
          </a:p>
        </p:txBody>
      </p:sp>
      <p:pic>
        <p:nvPicPr>
          <p:cNvPr id="6" name="Image 5">
            <a:extLst>
              <a:ext uri="{FF2B5EF4-FFF2-40B4-BE49-F238E27FC236}">
                <a16:creationId xmlns:a16="http://schemas.microsoft.com/office/drawing/2014/main" id="{C37A2A70-5701-4CCD-8E80-383D8CA50CBA}"/>
              </a:ext>
            </a:extLst>
          </p:cNvPr>
          <p:cNvPicPr>
            <a:picLocks noChangeAspect="1"/>
          </p:cNvPicPr>
          <p:nvPr/>
        </p:nvPicPr>
        <p:blipFill rotWithShape="1">
          <a:blip r:embed="rId3"/>
          <a:srcRect l="46517" t="29432" r="41609" b="50407"/>
          <a:stretch/>
        </p:blipFill>
        <p:spPr>
          <a:xfrm>
            <a:off x="9094766" y="648038"/>
            <a:ext cx="2073106" cy="2346448"/>
          </a:xfrm>
          <a:prstGeom prst="rect">
            <a:avLst/>
          </a:prstGeom>
        </p:spPr>
      </p:pic>
    </p:spTree>
    <p:extLst>
      <p:ext uri="{BB962C8B-B14F-4D97-AF65-F5344CB8AC3E}">
        <p14:creationId xmlns:p14="http://schemas.microsoft.com/office/powerpoint/2010/main" val="50488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UE et Données</a:t>
            </a:r>
          </a:p>
        </p:txBody>
      </p:sp>
      <p:pic>
        <p:nvPicPr>
          <p:cNvPr id="6" name="Espace réservé du contenu 5">
            <a:extLst>
              <a:ext uri="{FF2B5EF4-FFF2-40B4-BE49-F238E27FC236}">
                <a16:creationId xmlns:a16="http://schemas.microsoft.com/office/drawing/2014/main" id="{2751DB0C-B351-4ACA-93BA-0029B1C9B4BF}"/>
              </a:ext>
            </a:extLst>
          </p:cNvPr>
          <p:cNvPicPr>
            <a:picLocks noGrp="1" noChangeAspect="1"/>
          </p:cNvPicPr>
          <p:nvPr>
            <p:ph idx="1"/>
          </p:nvPr>
        </p:nvPicPr>
        <p:blipFill rotWithShape="1">
          <a:blip r:embed="rId2"/>
          <a:srcRect l="31683" t="25941" r="32919" b="13154"/>
          <a:stretch/>
        </p:blipFill>
        <p:spPr>
          <a:xfrm>
            <a:off x="5202167" y="56868"/>
            <a:ext cx="5965705" cy="6843012"/>
          </a:xfrm>
        </p:spPr>
      </p:pic>
      <p:sp>
        <p:nvSpPr>
          <p:cNvPr id="7" name="ZoneTexte 6">
            <a:extLst>
              <a:ext uri="{FF2B5EF4-FFF2-40B4-BE49-F238E27FC236}">
                <a16:creationId xmlns:a16="http://schemas.microsoft.com/office/drawing/2014/main" id="{F6900BBF-4F68-4295-9A50-91D4D8483470}"/>
              </a:ext>
            </a:extLst>
          </p:cNvPr>
          <p:cNvSpPr txBox="1"/>
          <p:nvPr/>
        </p:nvSpPr>
        <p:spPr>
          <a:xfrm>
            <a:off x="202425" y="4868555"/>
            <a:ext cx="3538937" cy="2031325"/>
          </a:xfrm>
          <a:prstGeom prst="rect">
            <a:avLst/>
          </a:prstGeom>
          <a:noFill/>
        </p:spPr>
        <p:txBody>
          <a:bodyPr wrap="square" rtlCol="0">
            <a:spAutoFit/>
          </a:bodyPr>
          <a:lstStyle/>
          <a:p>
            <a:r>
              <a:rPr lang="fr-FR" dirty="0"/>
              <a:t>Exploitation and Open Science in Horizon Europe : </a:t>
            </a:r>
          </a:p>
          <a:p>
            <a:r>
              <a:rPr lang="fr-FR" dirty="0">
                <a:hlinkClick r:id="rId3"/>
              </a:rPr>
              <a:t>https://ec.europa.eu/research/participants/data/ref/h2020/other/events/2020-10-09/3_exploitation-ipr-open_science_en.pdf</a:t>
            </a:r>
            <a:endParaRPr lang="fr-FR" dirty="0"/>
          </a:p>
          <a:p>
            <a:endParaRPr lang="fr-FR" dirty="0"/>
          </a:p>
        </p:txBody>
      </p:sp>
    </p:spTree>
    <p:extLst>
      <p:ext uri="{BB962C8B-B14F-4D97-AF65-F5344CB8AC3E}">
        <p14:creationId xmlns:p14="http://schemas.microsoft.com/office/powerpoint/2010/main" val="723538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ANR et Données</a:t>
            </a:r>
          </a:p>
        </p:txBody>
      </p:sp>
      <p:sp>
        <p:nvSpPr>
          <p:cNvPr id="3" name="Espace réservé du contenu 2"/>
          <p:cNvSpPr>
            <a:spLocks noGrp="1"/>
          </p:cNvSpPr>
          <p:nvPr>
            <p:ph idx="1"/>
          </p:nvPr>
        </p:nvSpPr>
        <p:spPr>
          <a:xfrm>
            <a:off x="535518" y="2172573"/>
            <a:ext cx="6835524" cy="4559949"/>
          </a:xfrm>
        </p:spPr>
        <p:txBody>
          <a:bodyPr>
            <a:normAutofit fontScale="62500" lnSpcReduction="20000"/>
          </a:bodyPr>
          <a:lstStyle/>
          <a:p>
            <a:r>
              <a:rPr lang="fr-FR" dirty="0">
                <a:hlinkClick r:id="rId2"/>
              </a:rPr>
              <a:t>https://anr.fr/fr/lanr/engagements/la-science-ouverte/</a:t>
            </a:r>
            <a:endParaRPr lang="fr-FR" dirty="0"/>
          </a:p>
          <a:p>
            <a:endParaRPr lang="fr-FR" dirty="0"/>
          </a:p>
          <a:p>
            <a:pPr algn="l"/>
            <a:r>
              <a:rPr lang="fr-FR" b="0" i="0" dirty="0">
                <a:solidFill>
                  <a:srgbClr val="3F4448"/>
                </a:solidFill>
                <a:effectLst/>
                <a:latin typeface="Montserrat" panose="020B0604020202020204" pitchFamily="2" charset="0"/>
              </a:rPr>
              <a:t>L’ANR participe à l’alignement européen et international en faveur de la </a:t>
            </a:r>
            <a:r>
              <a:rPr lang="fr-FR" b="0" i="0" dirty="0">
                <a:solidFill>
                  <a:srgbClr val="FF0000"/>
                </a:solidFill>
                <a:effectLst/>
                <a:latin typeface="Montserrat" panose="020B0604020202020204" pitchFamily="2" charset="0"/>
              </a:rPr>
              <a:t>structuration et de l’ouverture des données de la recherche</a:t>
            </a:r>
            <a:r>
              <a:rPr lang="fr-FR" b="0" i="0" dirty="0">
                <a:solidFill>
                  <a:srgbClr val="3F4448"/>
                </a:solidFill>
                <a:effectLst/>
                <a:latin typeface="Montserrat" panose="020B0604020202020204" pitchFamily="2" charset="0"/>
              </a:rPr>
              <a:t>. Le principe « </a:t>
            </a:r>
            <a:r>
              <a:rPr lang="fr-FR" b="0" i="0" dirty="0">
                <a:solidFill>
                  <a:srgbClr val="FF0000"/>
                </a:solidFill>
                <a:effectLst/>
                <a:latin typeface="Montserrat" panose="020B0604020202020204" pitchFamily="2" charset="0"/>
              </a:rPr>
              <a:t>aussi ouvert que possible, aussi fermé que nécessaire </a:t>
            </a:r>
            <a:r>
              <a:rPr lang="fr-FR" b="0" i="0" dirty="0">
                <a:solidFill>
                  <a:srgbClr val="3F4448"/>
                </a:solidFill>
                <a:effectLst/>
                <a:latin typeface="Montserrat" panose="020B0604020202020204" pitchFamily="2" charset="0"/>
              </a:rPr>
              <a:t>» est au cœur de sa démarche. L’Agence attire l’attention des coordinateurs sur l’importance de considérer la question de la gestion et du partage des données dès le montage du projet. Elle </a:t>
            </a:r>
            <a:r>
              <a:rPr lang="fr-FR" b="0" i="0" dirty="0">
                <a:solidFill>
                  <a:srgbClr val="FF0000"/>
                </a:solidFill>
                <a:effectLst/>
                <a:latin typeface="Montserrat" panose="020B0604020202020204" pitchFamily="2" charset="0"/>
              </a:rPr>
              <a:t>demande l’élaboration d’un Plan de Gestion des Données (PGD) pour les projets financés à partir de 2019, document qui synthétise la description et l’évolution des jeux de données, et prépare le partage, la réutilisation et la pérennisation des données</a:t>
            </a:r>
            <a:r>
              <a:rPr lang="fr-FR" b="0" i="0" dirty="0">
                <a:solidFill>
                  <a:srgbClr val="3F4448"/>
                </a:solidFill>
                <a:effectLst/>
                <a:latin typeface="Montserrat" panose="020B0604020202020204" pitchFamily="2" charset="0"/>
              </a:rPr>
              <a:t>.</a:t>
            </a:r>
          </a:p>
          <a:p>
            <a:pPr algn="l"/>
            <a:r>
              <a:rPr lang="fr-FR" b="0" i="0" dirty="0">
                <a:solidFill>
                  <a:srgbClr val="3F4448"/>
                </a:solidFill>
                <a:effectLst/>
                <a:latin typeface="Montserrat" panose="020B0604020202020204" pitchFamily="2" charset="0"/>
              </a:rPr>
              <a:t>Soucieuse de développer une approche concertée, l’ANR suit les recommandations du Comité pour la Science Ouverte (</a:t>
            </a:r>
            <a:r>
              <a:rPr lang="fr-FR" b="0" i="0" dirty="0" err="1">
                <a:solidFill>
                  <a:srgbClr val="3F4448"/>
                </a:solidFill>
                <a:effectLst/>
                <a:latin typeface="Montserrat" panose="020B0604020202020204" pitchFamily="2" charset="0"/>
              </a:rPr>
              <a:t>CoSO</a:t>
            </a:r>
            <a:r>
              <a:rPr lang="fr-FR" b="0" i="0" dirty="0">
                <a:solidFill>
                  <a:srgbClr val="3F4448"/>
                </a:solidFill>
                <a:effectLst/>
                <a:latin typeface="Montserrat" panose="020B0604020202020204" pitchFamily="2" charset="0"/>
              </a:rPr>
              <a:t>) qu’elle a sollicité à ce sujet, en privilégiant </a:t>
            </a:r>
            <a:r>
              <a:rPr lang="fr-FR" b="0" i="0" dirty="0">
                <a:solidFill>
                  <a:srgbClr val="FF0000"/>
                </a:solidFill>
                <a:effectLst/>
                <a:latin typeface="Montserrat" panose="020B0604020202020204" pitchFamily="2" charset="0"/>
              </a:rPr>
              <a:t>le modèle de PGD </a:t>
            </a:r>
            <a:r>
              <a:rPr lang="fr-FR" b="0" i="0" dirty="0">
                <a:solidFill>
                  <a:srgbClr val="3F4448"/>
                </a:solidFill>
                <a:effectLst/>
                <a:latin typeface="Montserrat" panose="020B0604020202020204" pitchFamily="2" charset="0"/>
              </a:rPr>
              <a:t>proposé par Science Europe visant à une harmonisation internationale de la gestion des données. L’Agence a travaillé en concertation avec </a:t>
            </a:r>
            <a:r>
              <a:rPr lang="fr-FR" b="0" i="0" u="none" strike="noStrike" dirty="0">
                <a:solidFill>
                  <a:srgbClr val="007BFF"/>
                </a:solidFill>
                <a:effectLst/>
                <a:latin typeface="Montserrat" panose="020B0604020202020204" pitchFamily="2" charset="0"/>
                <a:hlinkClick r:id="rId3"/>
              </a:rPr>
              <a:t>l’INIST</a:t>
            </a:r>
            <a:r>
              <a:rPr lang="fr-FR" b="0" i="0" dirty="0">
                <a:solidFill>
                  <a:srgbClr val="3F4448"/>
                </a:solidFill>
                <a:effectLst/>
                <a:latin typeface="Montserrat" panose="020B0604020202020204" pitchFamily="2" charset="0"/>
              </a:rPr>
              <a:t> pour que son modèle de PGD soit intégré dans le portail </a:t>
            </a:r>
            <a:r>
              <a:rPr lang="fr-FR" b="0" i="0" u="none" strike="noStrike" dirty="0">
                <a:solidFill>
                  <a:srgbClr val="007BFF"/>
                </a:solidFill>
                <a:effectLst/>
                <a:latin typeface="Montserrat" panose="020B0604020202020204" pitchFamily="2" charset="0"/>
                <a:hlinkClick r:id="rId4"/>
              </a:rPr>
              <a:t>DMP </a:t>
            </a:r>
            <a:r>
              <a:rPr lang="fr-FR" b="0" i="0" u="none" strike="noStrike" dirty="0" err="1">
                <a:solidFill>
                  <a:srgbClr val="007BFF"/>
                </a:solidFill>
                <a:effectLst/>
                <a:latin typeface="Montserrat" panose="020B0604020202020204" pitchFamily="2" charset="0"/>
                <a:hlinkClick r:id="rId4"/>
              </a:rPr>
              <a:t>OPIDoR</a:t>
            </a:r>
            <a:r>
              <a:rPr lang="fr-FR" b="0" i="0" dirty="0">
                <a:solidFill>
                  <a:srgbClr val="3F4448"/>
                </a:solidFill>
                <a:effectLst/>
                <a:latin typeface="Montserrat" panose="020B0604020202020204" pitchFamily="2" charset="0"/>
              </a:rPr>
              <a:t> pour une saisie en ligne : </a:t>
            </a:r>
            <a:r>
              <a:rPr lang="fr-FR" b="0" i="0" u="none" strike="noStrike" dirty="0">
                <a:solidFill>
                  <a:srgbClr val="007BFF"/>
                </a:solidFill>
                <a:effectLst/>
                <a:latin typeface="Montserrat" panose="020B0604020202020204" pitchFamily="2" charset="0"/>
                <a:hlinkClick r:id="rId5"/>
              </a:rPr>
              <a:t>https://dmp.opidor.fr/public_templates</a:t>
            </a:r>
            <a:endParaRPr lang="fr-FR" b="0" i="0" dirty="0">
              <a:solidFill>
                <a:srgbClr val="3F4448"/>
              </a:solidFill>
              <a:effectLst/>
              <a:latin typeface="Montserrat" panose="020B0604020202020204" pitchFamily="2" charset="0"/>
            </a:endParaRPr>
          </a:p>
          <a:p>
            <a:pPr algn="l"/>
            <a:r>
              <a:rPr lang="fr-FR" b="0" i="0" dirty="0">
                <a:solidFill>
                  <a:srgbClr val="3F4448"/>
                </a:solidFill>
                <a:effectLst/>
                <a:latin typeface="Montserrat" panose="020B0604020202020204" pitchFamily="2" charset="0"/>
              </a:rPr>
              <a:t>Ce modèle s’adresse à l’ensemble des bénéficiaires de l’ANR dans le respect de leurs spécificités disciplinaires. </a:t>
            </a:r>
            <a:r>
              <a:rPr lang="fr-FR" b="0" i="0" dirty="0">
                <a:solidFill>
                  <a:srgbClr val="FF0000"/>
                </a:solidFill>
                <a:effectLst/>
                <a:latin typeface="Montserrat" panose="020B0604020202020204" pitchFamily="2" charset="0"/>
              </a:rPr>
              <a:t>Il devra être fourni dans les 6 mois qui suivent le démarrage scientifique du projet, et être mis à jour au cours de la vie du projet</a:t>
            </a:r>
            <a:r>
              <a:rPr lang="fr-FR" b="0" i="0" dirty="0">
                <a:solidFill>
                  <a:srgbClr val="3F4448"/>
                </a:solidFill>
                <a:effectLst/>
                <a:latin typeface="Montserrat" panose="020B0604020202020204" pitchFamily="2" charset="0"/>
              </a:rPr>
              <a:t> selon les modalités communiquées dans l’acte attributif d’aide et le </a:t>
            </a:r>
            <a:r>
              <a:rPr lang="fr-FR" b="0" i="0" u="none" strike="noStrike" dirty="0">
                <a:solidFill>
                  <a:srgbClr val="007BFF"/>
                </a:solidFill>
                <a:effectLst/>
                <a:latin typeface="Montserrat" panose="020B0604020202020204" pitchFamily="2" charset="0"/>
                <a:hlinkClick r:id="rId6"/>
              </a:rPr>
              <a:t>Règlement financier de l’ANR.</a:t>
            </a:r>
            <a:endParaRPr lang="fr-FR" b="0" i="0" dirty="0">
              <a:solidFill>
                <a:srgbClr val="3F4448"/>
              </a:solidFill>
              <a:effectLst/>
              <a:latin typeface="Montserrat" panose="020B0604020202020204" pitchFamily="2" charset="0"/>
            </a:endParaRPr>
          </a:p>
          <a:p>
            <a:endParaRPr lang="fr-FR" dirty="0"/>
          </a:p>
          <a:p>
            <a:endParaRPr lang="fr-FR" dirty="0"/>
          </a:p>
        </p:txBody>
      </p:sp>
      <p:pic>
        <p:nvPicPr>
          <p:cNvPr id="6" name="Image 5">
            <a:extLst>
              <a:ext uri="{FF2B5EF4-FFF2-40B4-BE49-F238E27FC236}">
                <a16:creationId xmlns:a16="http://schemas.microsoft.com/office/drawing/2014/main" id="{2C77B2DB-61DC-4AC2-BCBD-B59FB4CE8BA7}"/>
              </a:ext>
            </a:extLst>
          </p:cNvPr>
          <p:cNvPicPr>
            <a:picLocks noChangeAspect="1"/>
          </p:cNvPicPr>
          <p:nvPr/>
        </p:nvPicPr>
        <p:blipFill rotWithShape="1">
          <a:blip r:embed="rId7"/>
          <a:srcRect l="5510" t="12316" r="5918" b="8533"/>
          <a:stretch/>
        </p:blipFill>
        <p:spPr>
          <a:xfrm>
            <a:off x="7897673" y="4174131"/>
            <a:ext cx="4294326" cy="2558392"/>
          </a:xfrm>
          <a:prstGeom prst="rect">
            <a:avLst/>
          </a:prstGeom>
        </p:spPr>
      </p:pic>
      <p:sp>
        <p:nvSpPr>
          <p:cNvPr id="8" name="ZoneTexte 7">
            <a:extLst>
              <a:ext uri="{FF2B5EF4-FFF2-40B4-BE49-F238E27FC236}">
                <a16:creationId xmlns:a16="http://schemas.microsoft.com/office/drawing/2014/main" id="{3C081ACA-0DBC-4230-9C6A-F2049CFC32A4}"/>
              </a:ext>
            </a:extLst>
          </p:cNvPr>
          <p:cNvSpPr txBox="1"/>
          <p:nvPr/>
        </p:nvSpPr>
        <p:spPr>
          <a:xfrm>
            <a:off x="10179970" y="4429215"/>
            <a:ext cx="2012029" cy="646331"/>
          </a:xfrm>
          <a:prstGeom prst="rect">
            <a:avLst/>
          </a:prstGeom>
          <a:noFill/>
        </p:spPr>
        <p:txBody>
          <a:bodyPr wrap="square">
            <a:spAutoFit/>
          </a:bodyPr>
          <a:lstStyle/>
          <a:p>
            <a:r>
              <a:rPr lang="fr-FR" dirty="0">
                <a:hlinkClick r:id="rId8"/>
              </a:rPr>
              <a:t>https://opidor.fr/</a:t>
            </a:r>
            <a:endParaRPr lang="fr-FR" dirty="0"/>
          </a:p>
          <a:p>
            <a:endParaRPr lang="fr-FR" dirty="0"/>
          </a:p>
        </p:txBody>
      </p:sp>
      <p:pic>
        <p:nvPicPr>
          <p:cNvPr id="10" name="Image 9">
            <a:extLst>
              <a:ext uri="{FF2B5EF4-FFF2-40B4-BE49-F238E27FC236}">
                <a16:creationId xmlns:a16="http://schemas.microsoft.com/office/drawing/2014/main" id="{25FD801B-FF4D-4980-88FD-1061B58D0BED}"/>
              </a:ext>
            </a:extLst>
          </p:cNvPr>
          <p:cNvPicPr>
            <a:picLocks noChangeAspect="1"/>
          </p:cNvPicPr>
          <p:nvPr/>
        </p:nvPicPr>
        <p:blipFill rotWithShape="1">
          <a:blip r:embed="rId9"/>
          <a:srcRect l="24736" t="52214" r="59997" b="17354"/>
          <a:stretch/>
        </p:blipFill>
        <p:spPr>
          <a:xfrm>
            <a:off x="6836954" y="125477"/>
            <a:ext cx="1947463" cy="2587961"/>
          </a:xfrm>
          <a:prstGeom prst="rect">
            <a:avLst/>
          </a:prstGeom>
        </p:spPr>
      </p:pic>
    </p:spTree>
    <p:extLst>
      <p:ext uri="{BB962C8B-B14F-4D97-AF65-F5344CB8AC3E}">
        <p14:creationId xmlns:p14="http://schemas.microsoft.com/office/powerpoint/2010/main" val="1680139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appels à projet et Données</a:t>
            </a:r>
          </a:p>
        </p:txBody>
      </p:sp>
      <p:pic>
        <p:nvPicPr>
          <p:cNvPr id="6" name="Image 5">
            <a:extLst>
              <a:ext uri="{FF2B5EF4-FFF2-40B4-BE49-F238E27FC236}">
                <a16:creationId xmlns:a16="http://schemas.microsoft.com/office/drawing/2014/main" id="{FB456869-F1D8-47C8-B9D1-89016C7B25B6}"/>
              </a:ext>
            </a:extLst>
          </p:cNvPr>
          <p:cNvPicPr>
            <a:picLocks noChangeAspect="1"/>
          </p:cNvPicPr>
          <p:nvPr/>
        </p:nvPicPr>
        <p:blipFill rotWithShape="1">
          <a:blip r:embed="rId2"/>
          <a:srcRect l="27246" t="52926" r="27631" b="23664"/>
          <a:stretch/>
        </p:blipFill>
        <p:spPr>
          <a:xfrm>
            <a:off x="174503" y="1975381"/>
            <a:ext cx="4641802" cy="1605437"/>
          </a:xfrm>
          <a:prstGeom prst="rect">
            <a:avLst/>
          </a:prstGeom>
        </p:spPr>
      </p:pic>
      <p:sp>
        <p:nvSpPr>
          <p:cNvPr id="8" name="ZoneTexte 7">
            <a:extLst>
              <a:ext uri="{FF2B5EF4-FFF2-40B4-BE49-F238E27FC236}">
                <a16:creationId xmlns:a16="http://schemas.microsoft.com/office/drawing/2014/main" id="{D3C8CD2A-BA2A-4F64-92FB-AB20AED1F11D}"/>
              </a:ext>
            </a:extLst>
          </p:cNvPr>
          <p:cNvSpPr txBox="1"/>
          <p:nvPr/>
        </p:nvSpPr>
        <p:spPr>
          <a:xfrm>
            <a:off x="270481" y="3651349"/>
            <a:ext cx="4357360" cy="461665"/>
          </a:xfrm>
          <a:prstGeom prst="rect">
            <a:avLst/>
          </a:prstGeom>
          <a:noFill/>
        </p:spPr>
        <p:txBody>
          <a:bodyPr wrap="square">
            <a:spAutoFit/>
          </a:bodyPr>
          <a:lstStyle/>
          <a:p>
            <a:r>
              <a:rPr lang="fr-FR" sz="1200" dirty="0"/>
              <a:t>NUTRIMMUNE Call : </a:t>
            </a:r>
            <a:r>
              <a:rPr lang="fr-FR" sz="1200" dirty="0">
                <a:hlinkClick r:id="rId3"/>
              </a:rPr>
              <a:t>https://anr.fr/fileadmin/aap/2022/aap-jpihdhl-NUTRIMMUNE-2022-guidelines.pdf</a:t>
            </a:r>
            <a:endParaRPr lang="fr-FR" sz="1200" dirty="0"/>
          </a:p>
        </p:txBody>
      </p:sp>
      <p:pic>
        <p:nvPicPr>
          <p:cNvPr id="12" name="Image 11">
            <a:extLst>
              <a:ext uri="{FF2B5EF4-FFF2-40B4-BE49-F238E27FC236}">
                <a16:creationId xmlns:a16="http://schemas.microsoft.com/office/drawing/2014/main" id="{981C5E07-DADE-460E-B548-664CB6E5B2A7}"/>
              </a:ext>
            </a:extLst>
          </p:cNvPr>
          <p:cNvPicPr>
            <a:picLocks noChangeAspect="1"/>
          </p:cNvPicPr>
          <p:nvPr/>
        </p:nvPicPr>
        <p:blipFill rotWithShape="1">
          <a:blip r:embed="rId4"/>
          <a:srcRect l="25414" t="54147" r="26138" b="32316"/>
          <a:stretch/>
        </p:blipFill>
        <p:spPr>
          <a:xfrm>
            <a:off x="0" y="4718584"/>
            <a:ext cx="5680971" cy="1058222"/>
          </a:xfrm>
          <a:prstGeom prst="rect">
            <a:avLst/>
          </a:prstGeom>
        </p:spPr>
      </p:pic>
      <p:sp>
        <p:nvSpPr>
          <p:cNvPr id="14" name="ZoneTexte 13">
            <a:extLst>
              <a:ext uri="{FF2B5EF4-FFF2-40B4-BE49-F238E27FC236}">
                <a16:creationId xmlns:a16="http://schemas.microsoft.com/office/drawing/2014/main" id="{4B448AF1-793C-4137-92F7-6DE115D36D9F}"/>
              </a:ext>
            </a:extLst>
          </p:cNvPr>
          <p:cNvSpPr txBox="1"/>
          <p:nvPr/>
        </p:nvSpPr>
        <p:spPr>
          <a:xfrm>
            <a:off x="125642" y="5679083"/>
            <a:ext cx="3840829" cy="461665"/>
          </a:xfrm>
          <a:prstGeom prst="rect">
            <a:avLst/>
          </a:prstGeom>
          <a:noFill/>
        </p:spPr>
        <p:txBody>
          <a:bodyPr wrap="square">
            <a:spAutoFit/>
          </a:bodyPr>
          <a:lstStyle/>
          <a:p>
            <a:r>
              <a:rPr lang="fr-FR" sz="1200" dirty="0"/>
              <a:t>ERA NET CO-</a:t>
            </a:r>
            <a:r>
              <a:rPr lang="fr-FR" sz="1200" dirty="0" err="1"/>
              <a:t>fund</a:t>
            </a:r>
            <a:r>
              <a:rPr lang="fr-FR" sz="1200" dirty="0"/>
              <a:t> Urban </a:t>
            </a:r>
            <a:r>
              <a:rPr lang="fr-FR" sz="1200" dirty="0" err="1"/>
              <a:t>Accessibility</a:t>
            </a:r>
            <a:r>
              <a:rPr lang="fr-FR" sz="1200" dirty="0"/>
              <a:t> and </a:t>
            </a:r>
            <a:r>
              <a:rPr lang="fr-FR" sz="1200" dirty="0" err="1"/>
              <a:t>Conectivity</a:t>
            </a:r>
            <a:endParaRPr lang="fr-FR" sz="1200" dirty="0"/>
          </a:p>
          <a:p>
            <a:r>
              <a:rPr lang="fr-FR" sz="1200" dirty="0"/>
              <a:t> </a:t>
            </a:r>
            <a:r>
              <a:rPr lang="fr-FR" sz="1200" dirty="0">
                <a:hlinkClick r:id="rId5"/>
              </a:rPr>
              <a:t>https://anr.fr/fileadmin/aap/2022/aap-enuac-2022.pdf</a:t>
            </a:r>
            <a:endParaRPr lang="fr-FR" sz="1200" dirty="0"/>
          </a:p>
        </p:txBody>
      </p:sp>
      <p:pic>
        <p:nvPicPr>
          <p:cNvPr id="16" name="Image 15">
            <a:extLst>
              <a:ext uri="{FF2B5EF4-FFF2-40B4-BE49-F238E27FC236}">
                <a16:creationId xmlns:a16="http://schemas.microsoft.com/office/drawing/2014/main" id="{2B401A1E-CA73-47ED-9D11-D83DA8208104}"/>
              </a:ext>
            </a:extLst>
          </p:cNvPr>
          <p:cNvPicPr>
            <a:picLocks noChangeAspect="1"/>
          </p:cNvPicPr>
          <p:nvPr/>
        </p:nvPicPr>
        <p:blipFill rotWithShape="1">
          <a:blip r:embed="rId6"/>
          <a:srcRect l="25007" t="37880" r="25595" b="38711"/>
          <a:stretch/>
        </p:blipFill>
        <p:spPr>
          <a:xfrm>
            <a:off x="5715231" y="1506296"/>
            <a:ext cx="5081552" cy="1605437"/>
          </a:xfrm>
          <a:prstGeom prst="rect">
            <a:avLst/>
          </a:prstGeom>
        </p:spPr>
      </p:pic>
      <p:pic>
        <p:nvPicPr>
          <p:cNvPr id="18" name="Image 17">
            <a:extLst>
              <a:ext uri="{FF2B5EF4-FFF2-40B4-BE49-F238E27FC236}">
                <a16:creationId xmlns:a16="http://schemas.microsoft.com/office/drawing/2014/main" id="{1D9A2896-1510-4C1E-8EEB-58380AA9056B}"/>
              </a:ext>
            </a:extLst>
          </p:cNvPr>
          <p:cNvPicPr>
            <a:picLocks noChangeAspect="1"/>
          </p:cNvPicPr>
          <p:nvPr/>
        </p:nvPicPr>
        <p:blipFill rotWithShape="1">
          <a:blip r:embed="rId7"/>
          <a:srcRect l="26568" t="39328" r="28309" b="10331"/>
          <a:stretch/>
        </p:blipFill>
        <p:spPr>
          <a:xfrm>
            <a:off x="5737920" y="2953389"/>
            <a:ext cx="4943921" cy="3677092"/>
          </a:xfrm>
          <a:prstGeom prst="rect">
            <a:avLst/>
          </a:prstGeom>
        </p:spPr>
      </p:pic>
      <p:sp>
        <p:nvSpPr>
          <p:cNvPr id="20" name="ZoneTexte 19">
            <a:extLst>
              <a:ext uri="{FF2B5EF4-FFF2-40B4-BE49-F238E27FC236}">
                <a16:creationId xmlns:a16="http://schemas.microsoft.com/office/drawing/2014/main" id="{E87B45AF-525F-49C0-9662-440EA65352E7}"/>
              </a:ext>
            </a:extLst>
          </p:cNvPr>
          <p:cNvSpPr txBox="1"/>
          <p:nvPr/>
        </p:nvSpPr>
        <p:spPr>
          <a:xfrm rot="16200000">
            <a:off x="7939284" y="3443400"/>
            <a:ext cx="6097162" cy="276999"/>
          </a:xfrm>
          <a:prstGeom prst="rect">
            <a:avLst/>
          </a:prstGeom>
          <a:noFill/>
        </p:spPr>
        <p:txBody>
          <a:bodyPr wrap="square">
            <a:spAutoFit/>
          </a:bodyPr>
          <a:lstStyle/>
          <a:p>
            <a:r>
              <a:rPr lang="fr-FR" sz="1200" dirty="0"/>
              <a:t>AAP </a:t>
            </a:r>
            <a:r>
              <a:rPr lang="fr-FR" sz="1200" dirty="0" err="1"/>
              <a:t>Biodiversa</a:t>
            </a:r>
            <a:r>
              <a:rPr lang="fr-FR" sz="1200" dirty="0"/>
              <a:t> </a:t>
            </a:r>
            <a:r>
              <a:rPr lang="fr-FR" sz="1200" dirty="0">
                <a:hlinkClick r:id="rId8"/>
              </a:rPr>
              <a:t>https://anr.fr/fileadmin/aap/2022/aap-biodiversa-2022-annexe-fr.pdf</a:t>
            </a:r>
            <a:endParaRPr lang="fr-FR" sz="1200" dirty="0"/>
          </a:p>
        </p:txBody>
      </p:sp>
    </p:spTree>
    <p:extLst>
      <p:ext uri="{BB962C8B-B14F-4D97-AF65-F5344CB8AC3E}">
        <p14:creationId xmlns:p14="http://schemas.microsoft.com/office/powerpoint/2010/main" val="859743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Vers une science reproductible</a:t>
            </a:r>
          </a:p>
        </p:txBody>
      </p:sp>
      <p:sp>
        <p:nvSpPr>
          <p:cNvPr id="3" name="Espace réservé pour une image  2"/>
          <p:cNvSpPr>
            <a:spLocks noGrp="1"/>
          </p:cNvSpPr>
          <p:nvPr>
            <p:ph type="pic" idx="1"/>
          </p:nvPr>
        </p:nvSpPr>
        <p:spPr/>
        <p:txBody>
          <a:bodyPr/>
          <a:lstStyle/>
          <a:p>
            <a:endParaRPr lang="fr-FR"/>
          </a:p>
        </p:txBody>
      </p:sp>
      <p:sp>
        <p:nvSpPr>
          <p:cNvPr id="4" name="Espace réservé du texte 3"/>
          <p:cNvSpPr>
            <a:spLocks noGrp="1"/>
          </p:cNvSpPr>
          <p:nvPr>
            <p:ph type="body" sz="half" idx="2"/>
          </p:nvPr>
        </p:nvSpPr>
        <p:spPr/>
        <p:txBody>
          <a:bodyPr/>
          <a:lstStyle/>
          <a:p>
            <a:r>
              <a:rPr lang="fr-FR" dirty="0"/>
              <a:t>Données et intégrité scientifique</a:t>
            </a:r>
          </a:p>
        </p:txBody>
      </p:sp>
    </p:spTree>
    <p:extLst>
      <p:ext uri="{BB962C8B-B14F-4D97-AF65-F5344CB8AC3E}">
        <p14:creationId xmlns:p14="http://schemas.microsoft.com/office/powerpoint/2010/main" val="406943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Reproductibilité de mes recherches</a:t>
            </a:r>
          </a:p>
        </p:txBody>
      </p:sp>
      <p:sp>
        <p:nvSpPr>
          <p:cNvPr id="3" name="Espace réservé du contenu 2"/>
          <p:cNvSpPr>
            <a:spLocks noGrp="1"/>
          </p:cNvSpPr>
          <p:nvPr>
            <p:ph idx="1"/>
          </p:nvPr>
        </p:nvSpPr>
        <p:spPr/>
        <p:txBody>
          <a:bodyPr>
            <a:normAutofit fontScale="92500" lnSpcReduction="20000"/>
          </a:bodyPr>
          <a:lstStyle/>
          <a:p>
            <a:r>
              <a:rPr lang="fr-FR" dirty="0"/>
              <a:t>Reproductibilité</a:t>
            </a:r>
          </a:p>
          <a:p>
            <a:pPr lvl="1"/>
            <a:r>
              <a:rPr lang="fr-FR" dirty="0"/>
              <a:t>S’assurer de la possibilité de diffusion et réutilisation</a:t>
            </a:r>
          </a:p>
          <a:p>
            <a:pPr lvl="1"/>
            <a:r>
              <a:rPr lang="fr-FR" dirty="0"/>
              <a:t>Stocker mes données : pour moi ou pour les autres</a:t>
            </a:r>
          </a:p>
          <a:p>
            <a:pPr lvl="1"/>
            <a:r>
              <a:rPr lang="fr-FR" dirty="0"/>
              <a:t>Rendre possible la vérification de mes résultats</a:t>
            </a:r>
          </a:p>
          <a:p>
            <a:endParaRPr lang="fr-FR" dirty="0"/>
          </a:p>
          <a:p>
            <a:r>
              <a:rPr lang="fr-FR" dirty="0"/>
              <a:t>Intégrité</a:t>
            </a:r>
          </a:p>
          <a:p>
            <a:pPr lvl="1"/>
            <a:r>
              <a:rPr lang="fr-FR" dirty="0"/>
              <a:t>S’assurer de la qualité de mes recherches : dans la collecte mais aussi dans l’interprétation (éviter les biais de confirmation)</a:t>
            </a:r>
          </a:p>
          <a:p>
            <a:pPr lvl="1"/>
            <a:r>
              <a:rPr lang="fr-FR" dirty="0"/>
              <a:t>S’assurer d’une approche éthique de ma collecte de données</a:t>
            </a:r>
          </a:p>
          <a:p>
            <a:endParaRPr lang="fr-FR" dirty="0"/>
          </a:p>
          <a:p>
            <a:r>
              <a:rPr lang="fr-FR" dirty="0"/>
              <a:t>Efficacité</a:t>
            </a:r>
          </a:p>
          <a:p>
            <a:pPr lvl="1"/>
            <a:r>
              <a:rPr lang="fr-FR" dirty="0"/>
              <a:t>Eviter la perte des données</a:t>
            </a:r>
          </a:p>
          <a:p>
            <a:pPr lvl="1"/>
            <a:r>
              <a:rPr lang="fr-FR" dirty="0"/>
              <a:t>S’appuyer sur des données existantes</a:t>
            </a:r>
          </a:p>
          <a:p>
            <a:endParaRPr lang="fr-FR" dirty="0"/>
          </a:p>
        </p:txBody>
      </p:sp>
    </p:spTree>
    <p:extLst>
      <p:ext uri="{BB962C8B-B14F-4D97-AF65-F5344CB8AC3E}">
        <p14:creationId xmlns:p14="http://schemas.microsoft.com/office/powerpoint/2010/main" val="3398461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631EE1-9200-4302-B432-E7E2CD1A948A}"/>
              </a:ext>
            </a:extLst>
          </p:cNvPr>
          <p:cNvSpPr>
            <a:spLocks noGrp="1"/>
          </p:cNvSpPr>
          <p:nvPr>
            <p:ph type="title"/>
          </p:nvPr>
        </p:nvSpPr>
        <p:spPr/>
        <p:txBody>
          <a:bodyPr/>
          <a:lstStyle/>
          <a:p>
            <a:r>
              <a:rPr lang="fr-FR" dirty="0"/>
              <a:t>Ouvrir les données ?</a:t>
            </a:r>
          </a:p>
        </p:txBody>
      </p:sp>
      <p:sp>
        <p:nvSpPr>
          <p:cNvPr id="3" name="Espace réservé du contenu 2">
            <a:extLst>
              <a:ext uri="{FF2B5EF4-FFF2-40B4-BE49-F238E27FC236}">
                <a16:creationId xmlns:a16="http://schemas.microsoft.com/office/drawing/2014/main" id="{D476324B-25D3-446E-9B3B-FF95AD6015A6}"/>
              </a:ext>
            </a:extLst>
          </p:cNvPr>
          <p:cNvSpPr>
            <a:spLocks noGrp="1"/>
          </p:cNvSpPr>
          <p:nvPr>
            <p:ph idx="1"/>
          </p:nvPr>
        </p:nvSpPr>
        <p:spPr/>
        <p:txBody>
          <a:bodyPr>
            <a:normAutofit fontScale="85000" lnSpcReduction="20000"/>
          </a:bodyPr>
          <a:lstStyle/>
          <a:p>
            <a:r>
              <a:rPr lang="fr-FR" dirty="0"/>
              <a:t>« 50 % des expériences sont considérées comme non-reproductibles. </a:t>
            </a:r>
          </a:p>
          <a:p>
            <a:r>
              <a:rPr lang="fr-FR" dirty="0"/>
              <a:t>80 % des données produites ces 20 dernières années seraient perdues. </a:t>
            </a:r>
          </a:p>
          <a:p>
            <a:r>
              <a:rPr lang="fr-FR" dirty="0"/>
              <a:t>93 % des établissements d’enseignement supérieur n’ont pas de démarche de plan de gestion des données de la recherche.</a:t>
            </a:r>
          </a:p>
          <a:p>
            <a:r>
              <a:rPr lang="fr-FR" dirty="0"/>
              <a:t>90 % des chercheurs interrogés dans le cadre d’un sondage européen disent effectuer de manière individuelle le stockage, l’archivage ou la transmission de leurs données.</a:t>
            </a:r>
          </a:p>
          <a:p>
            <a:r>
              <a:rPr lang="fr-FR" dirty="0"/>
              <a:t>33 % de ces mêmes chercheurs n’ont jamais entendu parler des plans de gestion de données ou estiment qu’ils n’en ont pas besoin.</a:t>
            </a:r>
          </a:p>
          <a:p>
            <a:r>
              <a:rPr lang="fr-FR" dirty="0"/>
              <a:t>Plus de 80 % des données produites sont stockées ailleurs que dans des entrepôts. »</a:t>
            </a:r>
          </a:p>
          <a:p>
            <a:endParaRPr lang="fr-FR" dirty="0"/>
          </a:p>
          <a:p>
            <a:r>
              <a:rPr lang="fr-FR" dirty="0"/>
              <a:t>Extrait de DATACC. « Gestion des données : une nouvelle exigence, de nouvelles compétences », 2020. : </a:t>
            </a:r>
            <a:r>
              <a:rPr lang="fr-FR" dirty="0">
                <a:hlinkClick r:id="rId2"/>
              </a:rPr>
              <a:t>https://www.datacc.org/bonnes-pratiques/adopter-un-plan-de-gestion-des-donnees/gestion-des-donnees-une-nouvelle-exigence-de-nouvelles-competences/</a:t>
            </a:r>
            <a:endParaRPr lang="fr-FR" dirty="0"/>
          </a:p>
        </p:txBody>
      </p:sp>
    </p:spTree>
    <p:extLst>
      <p:ext uri="{BB962C8B-B14F-4D97-AF65-F5344CB8AC3E}">
        <p14:creationId xmlns:p14="http://schemas.microsoft.com/office/powerpoint/2010/main" val="1464299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La feuille de route du MESRI pour les données et les codes</a:t>
            </a:r>
            <a:br>
              <a:rPr lang="fr-FR" dirty="0"/>
            </a:b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a:t>Trois enjeux : </a:t>
            </a:r>
          </a:p>
          <a:p>
            <a:r>
              <a:rPr lang="fr-FR" dirty="0"/>
              <a:t>- Développer l’ouverture des données et des codes sources logiciels pour permettre leur réutilisation par tous et favoriser l’</a:t>
            </a:r>
            <a:r>
              <a:rPr lang="fr-FR" b="1" dirty="0"/>
              <a:t>innovation</a:t>
            </a:r>
            <a:r>
              <a:rPr lang="fr-FR" dirty="0"/>
              <a:t>, également créatrice de valeur scientifique et économique ;</a:t>
            </a:r>
          </a:p>
          <a:p>
            <a:r>
              <a:rPr lang="fr-FR" dirty="0"/>
              <a:t>- Amplifier la transparence, via l’ouverture et l’accès aux données, aux algorithmes et aux codes sources pour davantage de </a:t>
            </a:r>
            <a:r>
              <a:rPr lang="fr-FR" b="1" dirty="0"/>
              <a:t>confiance dans l’action publique </a:t>
            </a:r>
            <a:r>
              <a:rPr lang="fr-FR" dirty="0"/>
              <a:t>;</a:t>
            </a:r>
          </a:p>
          <a:p>
            <a:r>
              <a:rPr lang="fr-FR" dirty="0"/>
              <a:t>- Améliorer la circulation et l’utilisation des données pour la </a:t>
            </a:r>
            <a:r>
              <a:rPr lang="fr-FR" b="1" dirty="0"/>
              <a:t>simplification </a:t>
            </a:r>
            <a:r>
              <a:rPr lang="fr-FR" dirty="0"/>
              <a:t>des processus et l’aide au pilotage.</a:t>
            </a:r>
          </a:p>
          <a:p>
            <a:endParaRPr lang="fr-FR" dirty="0"/>
          </a:p>
          <a:p>
            <a:r>
              <a:rPr lang="fr-FR" dirty="0"/>
              <a:t>Politique des données, des algorithmes et des codes sources, 2021-2024. </a:t>
            </a:r>
            <a:r>
              <a:rPr lang="fr-FR" sz="1400" dirty="0">
                <a:hlinkClick r:id="rId2"/>
              </a:rPr>
              <a:t>https://cache.media.enseignementsup-recherche.gouv.fr/file/politique_des_donnees/50/1/Strategie-donnees-algorithmes-codes-210922_1419501.pdf</a:t>
            </a:r>
            <a:endParaRPr lang="fr-FR" sz="1400" dirty="0"/>
          </a:p>
          <a:p>
            <a:endParaRPr lang="fr-FR" dirty="0"/>
          </a:p>
        </p:txBody>
      </p:sp>
    </p:spTree>
    <p:extLst>
      <p:ext uri="{BB962C8B-B14F-4D97-AF65-F5344CB8AC3E}">
        <p14:creationId xmlns:p14="http://schemas.microsoft.com/office/powerpoint/2010/main" val="3231176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4A7017-9240-4622-B9CD-3EC560FA12BC}"/>
              </a:ext>
            </a:extLst>
          </p:cNvPr>
          <p:cNvSpPr>
            <a:spLocks noGrp="1"/>
          </p:cNvSpPr>
          <p:nvPr>
            <p:ph type="title"/>
          </p:nvPr>
        </p:nvSpPr>
        <p:spPr/>
        <p:txBody>
          <a:bodyPr/>
          <a:lstStyle/>
          <a:p>
            <a:r>
              <a:rPr lang="fr-FR" dirty="0"/>
              <a:t>Science ouverte : entre économie et démocratie</a:t>
            </a:r>
          </a:p>
        </p:txBody>
      </p:sp>
      <p:sp>
        <p:nvSpPr>
          <p:cNvPr id="3" name="Espace réservé du contenu 2">
            <a:extLst>
              <a:ext uri="{FF2B5EF4-FFF2-40B4-BE49-F238E27FC236}">
                <a16:creationId xmlns:a16="http://schemas.microsoft.com/office/drawing/2014/main" id="{BBE066D4-A9F8-4317-9083-680B1F07D76C}"/>
              </a:ext>
            </a:extLst>
          </p:cNvPr>
          <p:cNvSpPr>
            <a:spLocks noGrp="1"/>
          </p:cNvSpPr>
          <p:nvPr>
            <p:ph idx="1"/>
          </p:nvPr>
        </p:nvSpPr>
        <p:spPr>
          <a:xfrm>
            <a:off x="108193" y="6272784"/>
            <a:ext cx="4520811" cy="556528"/>
          </a:xfrm>
        </p:spPr>
        <p:txBody>
          <a:bodyPr/>
          <a:lstStyle/>
          <a:p>
            <a:r>
              <a:rPr lang="fr-FR" sz="1200" dirty="0"/>
              <a:t>Exemple de demande citoyenne d’accès à des données de recherche : </a:t>
            </a:r>
            <a:r>
              <a:rPr lang="fr-FR" sz="1200" dirty="0">
                <a:hlinkClick r:id="rId2"/>
              </a:rPr>
              <a:t>https://madada.fr/demande/donnees_relatives_a_la_concentra</a:t>
            </a:r>
            <a:endParaRPr lang="fr-FR" sz="1200" dirty="0"/>
          </a:p>
          <a:p>
            <a:endParaRPr lang="fr-FR" sz="1200" dirty="0"/>
          </a:p>
          <a:p>
            <a:endParaRPr lang="fr-FR" dirty="0"/>
          </a:p>
        </p:txBody>
      </p:sp>
      <p:pic>
        <p:nvPicPr>
          <p:cNvPr id="5" name="Image 4">
            <a:extLst>
              <a:ext uri="{FF2B5EF4-FFF2-40B4-BE49-F238E27FC236}">
                <a16:creationId xmlns:a16="http://schemas.microsoft.com/office/drawing/2014/main" id="{714D20F2-5310-434E-94DE-12F1496FB2D4}"/>
              </a:ext>
            </a:extLst>
          </p:cNvPr>
          <p:cNvPicPr>
            <a:picLocks noChangeAspect="1"/>
          </p:cNvPicPr>
          <p:nvPr/>
        </p:nvPicPr>
        <p:blipFill rotWithShape="1">
          <a:blip r:embed="rId3"/>
          <a:srcRect l="17068" t="30400" r="18471" b="21730"/>
          <a:stretch/>
        </p:blipFill>
        <p:spPr>
          <a:xfrm>
            <a:off x="5287467" y="1622956"/>
            <a:ext cx="6631146" cy="3282905"/>
          </a:xfrm>
          <a:prstGeom prst="rect">
            <a:avLst/>
          </a:prstGeom>
        </p:spPr>
      </p:pic>
      <p:sp>
        <p:nvSpPr>
          <p:cNvPr id="6" name="ZoneTexte 5">
            <a:extLst>
              <a:ext uri="{FF2B5EF4-FFF2-40B4-BE49-F238E27FC236}">
                <a16:creationId xmlns:a16="http://schemas.microsoft.com/office/drawing/2014/main" id="{87A9883D-0EE5-4FFB-A871-2C6D0DEA20A3}"/>
              </a:ext>
            </a:extLst>
          </p:cNvPr>
          <p:cNvSpPr txBox="1"/>
          <p:nvPr/>
        </p:nvSpPr>
        <p:spPr>
          <a:xfrm>
            <a:off x="5287467" y="4614930"/>
            <a:ext cx="6261197" cy="461665"/>
          </a:xfrm>
          <a:prstGeom prst="rect">
            <a:avLst/>
          </a:prstGeom>
          <a:noFill/>
        </p:spPr>
        <p:txBody>
          <a:bodyPr wrap="square" rtlCol="0">
            <a:spAutoFit/>
          </a:bodyPr>
          <a:lstStyle/>
          <a:p>
            <a:r>
              <a:rPr lang="fr-FR" sz="1200" dirty="0"/>
              <a:t>Extrait cours de Justine Ancelin-Fabre (slide 47) : </a:t>
            </a:r>
            <a:r>
              <a:rPr lang="fr-FR" sz="1200" dirty="0">
                <a:hlinkClick r:id="rId4"/>
              </a:rPr>
              <a:t>https://urfist.chartes.psl.eu/sites/default/files/docs/20210601_ancelin-fabre_pgd.pdf</a:t>
            </a:r>
            <a:endParaRPr lang="fr-FR" sz="1200" dirty="0"/>
          </a:p>
        </p:txBody>
      </p:sp>
      <p:pic>
        <p:nvPicPr>
          <p:cNvPr id="8" name="Image 7">
            <a:extLst>
              <a:ext uri="{FF2B5EF4-FFF2-40B4-BE49-F238E27FC236}">
                <a16:creationId xmlns:a16="http://schemas.microsoft.com/office/drawing/2014/main" id="{E2D8E293-C807-4A30-BC03-90731946A5C5}"/>
              </a:ext>
            </a:extLst>
          </p:cNvPr>
          <p:cNvPicPr>
            <a:picLocks noChangeAspect="1"/>
          </p:cNvPicPr>
          <p:nvPr/>
        </p:nvPicPr>
        <p:blipFill rotWithShape="1">
          <a:blip r:embed="rId5"/>
          <a:srcRect l="15508" t="27031" r="34755" b="39949"/>
          <a:stretch/>
        </p:blipFill>
        <p:spPr>
          <a:xfrm>
            <a:off x="171015" y="3944344"/>
            <a:ext cx="5116452" cy="2264502"/>
          </a:xfrm>
          <a:prstGeom prst="rect">
            <a:avLst/>
          </a:prstGeom>
        </p:spPr>
      </p:pic>
    </p:spTree>
    <p:extLst>
      <p:ext uri="{BB962C8B-B14F-4D97-AF65-F5344CB8AC3E}">
        <p14:creationId xmlns:p14="http://schemas.microsoft.com/office/powerpoint/2010/main" val="836314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Bonjour ! </a:t>
            </a:r>
          </a:p>
        </p:txBody>
      </p:sp>
      <p:sp>
        <p:nvSpPr>
          <p:cNvPr id="3" name="Espace réservé du contenu 2"/>
          <p:cNvSpPr>
            <a:spLocks noGrp="1"/>
          </p:cNvSpPr>
          <p:nvPr>
            <p:ph idx="1"/>
          </p:nvPr>
        </p:nvSpPr>
        <p:spPr>
          <a:xfrm>
            <a:off x="2862072" y="3209544"/>
            <a:ext cx="6382511" cy="1618488"/>
          </a:xfrm>
        </p:spPr>
        <p:txBody>
          <a:bodyPr/>
          <a:lstStyle/>
          <a:p>
            <a:pPr marL="0" indent="0">
              <a:buNone/>
            </a:pPr>
            <a:r>
              <a:rPr lang="fr-FR" dirty="0"/>
              <a:t>Raphaëlle Bats</a:t>
            </a:r>
          </a:p>
          <a:p>
            <a:pPr>
              <a:lnSpc>
                <a:spcPct val="100000"/>
              </a:lnSpc>
              <a:spcBef>
                <a:spcPts val="600"/>
              </a:spcBef>
            </a:pPr>
            <a:r>
              <a:rPr lang="fr-FR" sz="1400" dirty="0"/>
              <a:t>Co-responsable </a:t>
            </a:r>
            <a:r>
              <a:rPr lang="fr-FR" sz="1400" dirty="0" err="1"/>
              <a:t>Urfist</a:t>
            </a:r>
            <a:r>
              <a:rPr lang="fr-FR" sz="1400" dirty="0"/>
              <a:t> de Bordeaux</a:t>
            </a:r>
          </a:p>
          <a:p>
            <a:pPr>
              <a:lnSpc>
                <a:spcPct val="100000"/>
              </a:lnSpc>
              <a:spcBef>
                <a:spcPts val="600"/>
              </a:spcBef>
            </a:pPr>
            <a:r>
              <a:rPr lang="fr-FR" sz="1400" dirty="0"/>
              <a:t>Membre associée Centre Emile Durkheim</a:t>
            </a:r>
          </a:p>
          <a:p>
            <a:pPr>
              <a:lnSpc>
                <a:spcPct val="100000"/>
              </a:lnSpc>
              <a:spcBef>
                <a:spcPts val="600"/>
              </a:spcBef>
            </a:pPr>
            <a:r>
              <a:rPr lang="fr-FR" sz="1400" dirty="0"/>
              <a:t>Université de Bordeaux</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168" y="3182112"/>
            <a:ext cx="1398623" cy="1444752"/>
          </a:xfrm>
          <a:prstGeom prst="ellipse">
            <a:avLst/>
          </a:prstGeom>
          <a:ln>
            <a:noFill/>
          </a:ln>
          <a:effectLst>
            <a:softEdge rad="112500"/>
          </a:effectLst>
        </p:spPr>
      </p:pic>
    </p:spTree>
    <p:extLst>
      <p:ext uri="{BB962C8B-B14F-4D97-AF65-F5344CB8AC3E}">
        <p14:creationId xmlns:p14="http://schemas.microsoft.com/office/powerpoint/2010/main" val="1259278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données</a:t>
            </a:r>
          </a:p>
        </p:txBody>
      </p:sp>
      <p:sp>
        <p:nvSpPr>
          <p:cNvPr id="4" name="Espace réservé du texte 3"/>
          <p:cNvSpPr>
            <a:spLocks noGrp="1"/>
          </p:cNvSpPr>
          <p:nvPr>
            <p:ph type="body" idx="1"/>
          </p:nvPr>
        </p:nvSpPr>
        <p:spPr/>
        <p:txBody>
          <a:bodyPr/>
          <a:lstStyle/>
          <a:p>
            <a:r>
              <a:rPr lang="fr-FR" dirty="0"/>
              <a:t>Définitions</a:t>
            </a:r>
          </a:p>
        </p:txBody>
      </p:sp>
    </p:spTree>
    <p:extLst>
      <p:ext uri="{BB962C8B-B14F-4D97-AF65-F5344CB8AC3E}">
        <p14:creationId xmlns:p14="http://schemas.microsoft.com/office/powerpoint/2010/main" val="3292761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Définitions</a:t>
            </a:r>
          </a:p>
        </p:txBody>
      </p:sp>
      <p:sp>
        <p:nvSpPr>
          <p:cNvPr id="3" name="Espace réservé du contenu 2"/>
          <p:cNvSpPr>
            <a:spLocks noGrp="1"/>
          </p:cNvSpPr>
          <p:nvPr>
            <p:ph idx="1"/>
          </p:nvPr>
        </p:nvSpPr>
        <p:spPr/>
        <p:txBody>
          <a:bodyPr>
            <a:normAutofit/>
          </a:bodyPr>
          <a:lstStyle/>
          <a:p>
            <a:r>
              <a:rPr lang="fr-FR" dirty="0"/>
              <a:t>“Enregistrements factuels (chiffres, textes, images et sons) qui sont utilisés comme sources principales pour la recherche scientifique et sont généralement reconnus par la communauté scientifique comme nécessaires pour valider des résultats de recherche. ” </a:t>
            </a:r>
            <a:r>
              <a:rPr lang="fr-FR" sz="1400" dirty="0"/>
              <a:t>« </a:t>
            </a:r>
            <a:r>
              <a:rPr lang="fr-FR" sz="1400" dirty="0">
                <a:hlinkClick r:id="rId2"/>
              </a:rPr>
              <a:t>OECD Principles and Guidelines for Access to </a:t>
            </a:r>
            <a:r>
              <a:rPr lang="fr-FR" sz="1400" dirty="0" err="1">
                <a:hlinkClick r:id="rId2"/>
              </a:rPr>
              <a:t>Research</a:t>
            </a:r>
            <a:r>
              <a:rPr lang="fr-FR" sz="1400" dirty="0">
                <a:hlinkClick r:id="rId2"/>
              </a:rPr>
              <a:t> Data </a:t>
            </a:r>
            <a:r>
              <a:rPr lang="fr-FR" sz="1400" dirty="0" err="1">
                <a:hlinkClick r:id="rId2"/>
              </a:rPr>
              <a:t>from</a:t>
            </a:r>
            <a:r>
              <a:rPr lang="fr-FR" sz="1400" dirty="0">
                <a:hlinkClick r:id="rId2"/>
              </a:rPr>
              <a:t> Public </a:t>
            </a:r>
            <a:r>
              <a:rPr lang="fr-FR" sz="1400" dirty="0" err="1">
                <a:hlinkClick r:id="rId2"/>
              </a:rPr>
              <a:t>Funding</a:t>
            </a:r>
            <a:r>
              <a:rPr lang="fr-FR" sz="1400" dirty="0"/>
              <a:t> », 2007, cité par le GT Données de Couperin : </a:t>
            </a:r>
            <a:r>
              <a:rPr lang="fr-FR" sz="1400" dirty="0">
                <a:hlinkClick r:id="rId3"/>
              </a:rPr>
              <a:t>https://scienceouverte.couperin.org/donnees-recherche-definitions/</a:t>
            </a:r>
            <a:endParaRPr lang="fr-FR" sz="1400" dirty="0"/>
          </a:p>
          <a:p>
            <a:endParaRPr lang="fr-FR" dirty="0"/>
          </a:p>
          <a:p>
            <a:r>
              <a:rPr lang="fr-FR" dirty="0"/>
              <a:t>Deux limites : </a:t>
            </a:r>
          </a:p>
          <a:p>
            <a:pPr lvl="1"/>
            <a:r>
              <a:rPr lang="fr-FR" dirty="0"/>
              <a:t>Processus</a:t>
            </a:r>
          </a:p>
          <a:p>
            <a:pPr lvl="1"/>
            <a:r>
              <a:rPr lang="fr-FR" dirty="0"/>
              <a:t>Validation des résultats</a:t>
            </a:r>
          </a:p>
        </p:txBody>
      </p:sp>
    </p:spTree>
    <p:extLst>
      <p:ext uri="{BB962C8B-B14F-4D97-AF65-F5344CB8AC3E}">
        <p14:creationId xmlns:p14="http://schemas.microsoft.com/office/powerpoint/2010/main" val="744942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Définitions</a:t>
            </a:r>
          </a:p>
        </p:txBody>
      </p:sp>
      <p:sp>
        <p:nvSpPr>
          <p:cNvPr id="3" name="Espace réservé du contenu 2"/>
          <p:cNvSpPr>
            <a:spLocks noGrp="1"/>
          </p:cNvSpPr>
          <p:nvPr>
            <p:ph idx="1"/>
          </p:nvPr>
        </p:nvSpPr>
        <p:spPr/>
        <p:txBody>
          <a:bodyPr>
            <a:normAutofit/>
          </a:bodyPr>
          <a:lstStyle/>
          <a:p>
            <a:r>
              <a:rPr lang="en-US" sz="2000" dirty="0"/>
              <a:t>“…research data, from the point of view of the institution with a responsibility for managing the data includes: </a:t>
            </a:r>
          </a:p>
          <a:p>
            <a:pPr lvl="2">
              <a:lnSpc>
                <a:spcPct val="100000"/>
              </a:lnSpc>
              <a:spcBef>
                <a:spcPts val="600"/>
              </a:spcBef>
            </a:pPr>
            <a:r>
              <a:rPr lang="en-US" sz="2000" dirty="0"/>
              <a:t>all data which is created by researchers in the course of their work, and for which the institution has a curatorial responsibility for at least as long as the Code and relevant archives/record keeping acts require, and </a:t>
            </a:r>
          </a:p>
          <a:p>
            <a:pPr lvl="2">
              <a:lnSpc>
                <a:spcPct val="100000"/>
              </a:lnSpc>
              <a:spcBef>
                <a:spcPts val="600"/>
              </a:spcBef>
            </a:pPr>
            <a:r>
              <a:rPr lang="en-US" sz="2000" dirty="0"/>
              <a:t>third-party data which may have originated within the institution or come from elsewhere.”</a:t>
            </a:r>
          </a:p>
          <a:p>
            <a:r>
              <a:rPr lang="en-US" sz="1200" dirty="0"/>
              <a:t>Australian National Data Service, « What Is Research Data », 2017, p 3. </a:t>
            </a:r>
            <a:r>
              <a:rPr lang="en-US" sz="1200" dirty="0">
                <a:hlinkClick r:id="rId2"/>
              </a:rPr>
              <a:t>h</a:t>
            </a:r>
            <a:r>
              <a:rPr lang="fr-FR" sz="1200" dirty="0">
                <a:hlinkClick r:id="rId2"/>
              </a:rPr>
              <a:t>ttps://www.ands.org.au/__data/assets/pdf_file/0006/731823/Whatis-research-data.pdf</a:t>
            </a:r>
            <a:endParaRPr lang="fr-FR" sz="1200" dirty="0"/>
          </a:p>
          <a:p>
            <a:endParaRPr lang="fr-FR" dirty="0"/>
          </a:p>
        </p:txBody>
      </p:sp>
    </p:spTree>
    <p:extLst>
      <p:ext uri="{BB962C8B-B14F-4D97-AF65-F5344CB8AC3E}">
        <p14:creationId xmlns:p14="http://schemas.microsoft.com/office/powerpoint/2010/main" val="2510548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différents types de données </a:t>
            </a:r>
            <a:r>
              <a:rPr lang="fr-FR" sz="1400" dirty="0"/>
              <a:t>(slide Cécile Arènes)</a:t>
            </a:r>
          </a:p>
        </p:txBody>
      </p:sp>
      <p:pic>
        <p:nvPicPr>
          <p:cNvPr id="4" name="Espace réservé du contenu 3"/>
          <p:cNvPicPr>
            <a:picLocks noGrp="1" noChangeAspect="1"/>
          </p:cNvPicPr>
          <p:nvPr>
            <p:ph idx="1"/>
          </p:nvPr>
        </p:nvPicPr>
        <p:blipFill>
          <a:blip r:embed="rId2"/>
          <a:stretch>
            <a:fillRect/>
          </a:stretch>
        </p:blipFill>
        <p:spPr>
          <a:xfrm>
            <a:off x="2964113" y="2218580"/>
            <a:ext cx="5840101" cy="2987133"/>
          </a:xfrm>
          <a:prstGeom prst="rect">
            <a:avLst/>
          </a:prstGeom>
        </p:spPr>
      </p:pic>
      <p:sp>
        <p:nvSpPr>
          <p:cNvPr id="5" name="Rectangle 4"/>
          <p:cNvSpPr/>
          <p:nvPr/>
        </p:nvSpPr>
        <p:spPr>
          <a:xfrm>
            <a:off x="240792" y="5659458"/>
            <a:ext cx="10603992" cy="646331"/>
          </a:xfrm>
          <a:prstGeom prst="rect">
            <a:avLst/>
          </a:prstGeom>
        </p:spPr>
        <p:txBody>
          <a:bodyPr wrap="square">
            <a:spAutoFit/>
          </a:bodyPr>
          <a:lstStyle/>
          <a:p>
            <a:r>
              <a:rPr lang="fr-FR" sz="1200" b="0" i="0" u="none" strike="noStrike" baseline="0" dirty="0">
                <a:solidFill>
                  <a:srgbClr val="000000"/>
                </a:solidFill>
                <a:latin typeface="DroidSerif-Regular"/>
              </a:rPr>
              <a:t>Source : Rivet, Alain, Marie-Laure </a:t>
            </a:r>
            <a:r>
              <a:rPr lang="fr-FR" sz="1200" b="0" i="0" u="none" strike="noStrike" baseline="0" dirty="0" err="1">
                <a:solidFill>
                  <a:srgbClr val="000000"/>
                </a:solidFill>
                <a:latin typeface="DroidSerif-Regular"/>
              </a:rPr>
              <a:t>Bachèlerie</a:t>
            </a:r>
            <a:r>
              <a:rPr lang="fr-FR" sz="1200" b="0" i="0" u="none" strike="noStrike" baseline="0" dirty="0">
                <a:solidFill>
                  <a:srgbClr val="000000"/>
                </a:solidFill>
                <a:latin typeface="DroidSerif-Regular"/>
              </a:rPr>
              <a:t>, </a:t>
            </a:r>
            <a:r>
              <a:rPr lang="fr-FR" sz="1200" b="0" i="0" u="none" strike="noStrike" baseline="0" dirty="0" err="1">
                <a:solidFill>
                  <a:srgbClr val="000000"/>
                </a:solidFill>
                <a:latin typeface="DroidSerif-Regular"/>
              </a:rPr>
              <a:t>Auriane</a:t>
            </a:r>
            <a:r>
              <a:rPr lang="fr-FR" sz="1200" b="0" i="0" u="none" strike="noStrike" baseline="0" dirty="0">
                <a:solidFill>
                  <a:srgbClr val="000000"/>
                </a:solidFill>
                <a:latin typeface="DroidSerif-Regular"/>
              </a:rPr>
              <a:t> Denis-</a:t>
            </a:r>
            <a:r>
              <a:rPr lang="fr-FR" sz="1200" b="0" i="0" u="none" strike="noStrike" baseline="0" dirty="0" err="1">
                <a:solidFill>
                  <a:srgbClr val="000000"/>
                </a:solidFill>
                <a:latin typeface="DroidSerif-Regular"/>
              </a:rPr>
              <a:t>Meyere</a:t>
            </a:r>
            <a:r>
              <a:rPr lang="fr-FR" sz="1200" b="0" i="0" u="none" strike="noStrike" baseline="0" dirty="0">
                <a:solidFill>
                  <a:srgbClr val="000000"/>
                </a:solidFill>
                <a:latin typeface="DroidSerif-Regular"/>
              </a:rPr>
              <a:t>, et Delphine Tisserand. 2018.</a:t>
            </a:r>
          </a:p>
          <a:p>
            <a:r>
              <a:rPr lang="fr-FR" sz="1200" b="0" i="0" u="none" strike="noStrike" baseline="0" dirty="0">
                <a:solidFill>
                  <a:srgbClr val="000000"/>
                </a:solidFill>
                <a:latin typeface="DroidSerif-Regular"/>
              </a:rPr>
              <a:t>« Traçabilité des activités de recherche et gestion des connaissances : Guide pratique de mise en place ». </a:t>
            </a:r>
            <a:r>
              <a:rPr lang="fr-FR" sz="1200" b="0" i="0" u="none" strike="noStrike" baseline="0" dirty="0">
                <a:solidFill>
                  <a:srgbClr val="FA2672"/>
                </a:solidFill>
                <a:latin typeface="DroidSerif-Regular"/>
              </a:rPr>
              <a:t>http://qualite-enrecherche.cnrs.fr/IMG/pdf/guide_tracabilite_activites_recherche_gestion_connaissances.pdf</a:t>
            </a:r>
            <a:r>
              <a:rPr lang="fr-FR" sz="1200" b="0" i="0" u="none" strike="noStrike" baseline="0" dirty="0">
                <a:solidFill>
                  <a:srgbClr val="000000"/>
                </a:solidFill>
                <a:latin typeface="DroidSerif-Regular"/>
              </a:rPr>
              <a:t>.</a:t>
            </a:r>
            <a:endParaRPr lang="fr-FR" sz="1200" dirty="0"/>
          </a:p>
        </p:txBody>
      </p:sp>
    </p:spTree>
    <p:extLst>
      <p:ext uri="{BB962C8B-B14F-4D97-AF65-F5344CB8AC3E}">
        <p14:creationId xmlns:p14="http://schemas.microsoft.com/office/powerpoint/2010/main" val="3449182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848E90-4CED-4501-97A6-4C46D1180FE3}"/>
              </a:ext>
            </a:extLst>
          </p:cNvPr>
          <p:cNvSpPr>
            <a:spLocks noGrp="1"/>
          </p:cNvSpPr>
          <p:nvPr>
            <p:ph type="title"/>
          </p:nvPr>
        </p:nvSpPr>
        <p:spPr/>
        <p:txBody>
          <a:bodyPr/>
          <a:lstStyle/>
          <a:p>
            <a:r>
              <a:rPr lang="fr-FR" dirty="0"/>
              <a:t>Différents types de données</a:t>
            </a:r>
          </a:p>
        </p:txBody>
      </p:sp>
      <p:sp>
        <p:nvSpPr>
          <p:cNvPr id="3" name="Espace réservé du contenu 2">
            <a:extLst>
              <a:ext uri="{FF2B5EF4-FFF2-40B4-BE49-F238E27FC236}">
                <a16:creationId xmlns:a16="http://schemas.microsoft.com/office/drawing/2014/main" id="{BDCB8983-44A2-47BC-8F76-AAA127A291B2}"/>
              </a:ext>
            </a:extLst>
          </p:cNvPr>
          <p:cNvSpPr>
            <a:spLocks noGrp="1"/>
          </p:cNvSpPr>
          <p:nvPr>
            <p:ph idx="1"/>
          </p:nvPr>
        </p:nvSpPr>
        <p:spPr/>
        <p:txBody>
          <a:bodyPr>
            <a:normAutofit fontScale="85000" lnSpcReduction="20000"/>
          </a:bodyPr>
          <a:lstStyle/>
          <a:p>
            <a:pPr>
              <a:buFont typeface="Wingdings" panose="05000000000000000000" pitchFamily="2" charset="2"/>
              <a:buChar char="q"/>
            </a:pPr>
            <a:r>
              <a:rPr lang="fr-FR" dirty="0"/>
              <a:t> Les données d’observation : données capturées en temps réel, habituellement uniques et donc impossibles à reproduire.</a:t>
            </a:r>
          </a:p>
          <a:p>
            <a:pPr>
              <a:buFont typeface="Wingdings" panose="05000000000000000000" pitchFamily="2" charset="2"/>
              <a:buChar char="q"/>
            </a:pPr>
            <a:r>
              <a:rPr lang="fr-FR" dirty="0"/>
              <a:t> Les données expérimentales : données obtenues à partir d’équipements de laboratoire, qui sont souvent reproductibles mais parfois coûteuses.</a:t>
            </a:r>
          </a:p>
          <a:p>
            <a:pPr>
              <a:buFont typeface="Wingdings" panose="05000000000000000000" pitchFamily="2" charset="2"/>
              <a:buChar char="q"/>
            </a:pPr>
            <a:r>
              <a:rPr lang="fr-FR" dirty="0"/>
              <a:t> Les données computationnelles ou de simulation : données générées par des modèles informatiques ou de simulation, souvent reproductibles si le modèle est correctement documenté.</a:t>
            </a:r>
          </a:p>
          <a:p>
            <a:pPr>
              <a:buFont typeface="Wingdings" panose="05000000000000000000" pitchFamily="2" charset="2"/>
              <a:buChar char="q"/>
            </a:pPr>
            <a:r>
              <a:rPr lang="fr-FR" dirty="0"/>
              <a:t> Les données dérivées ou compilées : données issues du traitement ou de la combinaison de données «brutes», elles sont souvent reproductibles mais coûteuses.</a:t>
            </a:r>
          </a:p>
          <a:p>
            <a:pPr>
              <a:buFont typeface="Wingdings" panose="05000000000000000000" pitchFamily="2" charset="2"/>
              <a:buChar char="q"/>
            </a:pPr>
            <a:r>
              <a:rPr lang="fr-FR" dirty="0"/>
              <a:t> Les données de référence : collection ou accumulation de petits jeux de données qui ont été revus par les pairs, annotés et mis à disposition.</a:t>
            </a:r>
          </a:p>
          <a:p>
            <a:pPr marL="0" indent="0">
              <a:buNone/>
            </a:pPr>
            <a:endParaRPr lang="fr-FR" dirty="0"/>
          </a:p>
          <a:p>
            <a:pPr marL="0" indent="0">
              <a:buNone/>
            </a:pPr>
            <a:r>
              <a:rPr lang="fr-FR" sz="1500" dirty="0"/>
              <a:t>Source : Ancelin-Fabre, Justine. 2021. « Rédiger un plan de gestion pour ses données de recherche ». </a:t>
            </a:r>
            <a:r>
              <a:rPr lang="fr-FR" sz="1500" dirty="0">
                <a:hlinkClick r:id="rId2"/>
              </a:rPr>
              <a:t>https://urfist.chartes.psl.eu/sites/default/files/docs/20210601_ancelin-fabre_pgd.pdf</a:t>
            </a:r>
            <a:endParaRPr lang="fr-FR" sz="1500" dirty="0"/>
          </a:p>
          <a:p>
            <a:pPr marL="0" indent="0">
              <a:buNone/>
            </a:pPr>
            <a:endParaRPr lang="fr-FR" dirty="0"/>
          </a:p>
        </p:txBody>
      </p:sp>
    </p:spTree>
    <p:extLst>
      <p:ext uri="{BB962C8B-B14F-4D97-AF65-F5344CB8AC3E}">
        <p14:creationId xmlns:p14="http://schemas.microsoft.com/office/powerpoint/2010/main" val="801468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différents types de données</a:t>
            </a:r>
          </a:p>
        </p:txBody>
      </p:sp>
      <p:sp>
        <p:nvSpPr>
          <p:cNvPr id="3" name="Espace réservé du contenu 2"/>
          <p:cNvSpPr>
            <a:spLocks noGrp="1"/>
          </p:cNvSpPr>
          <p:nvPr>
            <p:ph idx="1"/>
          </p:nvPr>
        </p:nvSpPr>
        <p:spPr/>
        <p:txBody>
          <a:bodyPr>
            <a:normAutofit/>
          </a:bodyPr>
          <a:lstStyle/>
          <a:p>
            <a:pPr>
              <a:lnSpc>
                <a:spcPct val="120000"/>
              </a:lnSpc>
              <a:buFont typeface="Wingdings" panose="05000000000000000000" pitchFamily="2" charset="2"/>
              <a:buChar char="q"/>
            </a:pPr>
            <a:r>
              <a:rPr lang="fr-FR" sz="1600" b="1" dirty="0"/>
              <a:t>   Données brutes </a:t>
            </a:r>
            <a:r>
              <a:rPr lang="fr-FR" sz="1600" dirty="0"/>
              <a:t>: données collectées avant traitement (organisation, forme ou analyse).</a:t>
            </a:r>
          </a:p>
          <a:p>
            <a:pPr>
              <a:lnSpc>
                <a:spcPct val="120000"/>
              </a:lnSpc>
              <a:buFont typeface="Wingdings" panose="05000000000000000000" pitchFamily="2" charset="2"/>
              <a:buChar char="q"/>
            </a:pPr>
            <a:r>
              <a:rPr lang="fr-FR" sz="1600" dirty="0"/>
              <a:t>   </a:t>
            </a:r>
            <a:r>
              <a:rPr lang="fr-FR" sz="1600" b="1" dirty="0"/>
              <a:t>Données structurées </a:t>
            </a:r>
            <a:r>
              <a:rPr lang="fr-FR" sz="1600" dirty="0"/>
              <a:t>: données collectées et organisées avec des descriptions, métadonnées, noms.  Elles sont traitées si calibrées ou corrigées. Elles sont compilées si agrégées, résumées, synthétisées…</a:t>
            </a:r>
          </a:p>
          <a:p>
            <a:pPr>
              <a:lnSpc>
                <a:spcPct val="120000"/>
              </a:lnSpc>
              <a:buFont typeface="Wingdings" panose="05000000000000000000" pitchFamily="2" charset="2"/>
              <a:buChar char="q"/>
            </a:pPr>
            <a:r>
              <a:rPr lang="fr-FR" sz="1600" dirty="0"/>
              <a:t>   </a:t>
            </a:r>
            <a:r>
              <a:rPr lang="fr-FR" sz="1600" b="1" dirty="0"/>
              <a:t>Données analysées interprétées </a:t>
            </a:r>
            <a:r>
              <a:rPr lang="fr-FR" sz="1600" dirty="0"/>
              <a:t>: données structurées une fois qu’elles sont triées, organisées dans des dossiers et dès lors sélectionnées. Données publiées dans les articles.</a:t>
            </a:r>
          </a:p>
          <a:p>
            <a:pPr>
              <a:lnSpc>
                <a:spcPct val="220000"/>
              </a:lnSpc>
            </a:pPr>
            <a:endParaRPr lang="fr-FR" sz="1800" dirty="0"/>
          </a:p>
          <a:p>
            <a:pPr marL="0" indent="0">
              <a:buNone/>
            </a:pPr>
            <a:r>
              <a:rPr lang="fr-FR" sz="1400" dirty="0"/>
              <a:t>Source : Ancelin-Fabre, Justine. 2021. « Rédiger un plan de gestion pour ses données de recherche ». </a:t>
            </a:r>
            <a:r>
              <a:rPr lang="fr-FR" sz="1400" dirty="0">
                <a:hlinkClick r:id="rId2"/>
              </a:rPr>
              <a:t>https://urfist.chartes.psl.eu/sites/default/files/docs/20210601_ancelin-fabre_pgd.pdf</a:t>
            </a:r>
            <a:endParaRPr lang="fr-FR" sz="1400" dirty="0"/>
          </a:p>
          <a:p>
            <a:pPr marL="0">
              <a:lnSpc>
                <a:spcPct val="120000"/>
              </a:lnSpc>
            </a:pPr>
            <a:endParaRPr lang="fr-FR" sz="1300" dirty="0">
              <a:solidFill>
                <a:srgbClr val="000000"/>
              </a:solidFill>
              <a:latin typeface="DroidSerif-Regular"/>
            </a:endParaRPr>
          </a:p>
          <a:p>
            <a:endParaRPr lang="fr-FR" sz="1800" dirty="0"/>
          </a:p>
          <a:p>
            <a:pPr marL="0" indent="0">
              <a:buNone/>
            </a:pPr>
            <a:endParaRPr lang="fr-FR" sz="1800" dirty="0"/>
          </a:p>
        </p:txBody>
      </p:sp>
    </p:spTree>
    <p:extLst>
      <p:ext uri="{BB962C8B-B14F-4D97-AF65-F5344CB8AC3E}">
        <p14:creationId xmlns:p14="http://schemas.microsoft.com/office/powerpoint/2010/main" val="3276614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cycle de vie des données </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9562" y="2286000"/>
            <a:ext cx="5189014" cy="4022725"/>
          </a:xfrm>
        </p:spPr>
      </p:pic>
      <p:sp>
        <p:nvSpPr>
          <p:cNvPr id="5" name="Rectangle 4"/>
          <p:cNvSpPr/>
          <p:nvPr/>
        </p:nvSpPr>
        <p:spPr>
          <a:xfrm>
            <a:off x="0" y="6534835"/>
            <a:ext cx="7312152" cy="369332"/>
          </a:xfrm>
          <a:prstGeom prst="rect">
            <a:avLst/>
          </a:prstGeom>
        </p:spPr>
        <p:txBody>
          <a:bodyPr wrap="square">
            <a:spAutoFit/>
          </a:bodyPr>
          <a:lstStyle/>
          <a:p>
            <a:r>
              <a:rPr lang="fr-FR" dirty="0"/>
              <a:t>Source : </a:t>
            </a:r>
            <a:r>
              <a:rPr lang="fr-FR" dirty="0">
                <a:hlinkClick r:id="rId3"/>
              </a:rPr>
              <a:t>https://guides.library.ucsc.edu/datamanagement</a:t>
            </a:r>
            <a:endParaRPr lang="fr-FR" dirty="0"/>
          </a:p>
        </p:txBody>
      </p:sp>
      <p:sp>
        <p:nvSpPr>
          <p:cNvPr id="3" name="ZoneTexte 2">
            <a:extLst>
              <a:ext uri="{FF2B5EF4-FFF2-40B4-BE49-F238E27FC236}">
                <a16:creationId xmlns:a16="http://schemas.microsoft.com/office/drawing/2014/main" id="{E878B7AC-793C-402E-A69B-51B9668F7CC9}"/>
              </a:ext>
            </a:extLst>
          </p:cNvPr>
          <p:cNvSpPr txBox="1"/>
          <p:nvPr/>
        </p:nvSpPr>
        <p:spPr>
          <a:xfrm>
            <a:off x="658045" y="3355220"/>
            <a:ext cx="2631517" cy="1477328"/>
          </a:xfrm>
          <a:prstGeom prst="rect">
            <a:avLst/>
          </a:prstGeom>
          <a:noFill/>
        </p:spPr>
        <p:txBody>
          <a:bodyPr wrap="square" rtlCol="0">
            <a:spAutoFit/>
          </a:bodyPr>
          <a:lstStyle/>
          <a:p>
            <a:r>
              <a:rPr lang="fr-FR" dirty="0"/>
              <a:t>Les données évoluent au cours des projets de recherche. </a:t>
            </a:r>
          </a:p>
          <a:p>
            <a:r>
              <a:rPr lang="fr-FR" dirty="0"/>
              <a:t>C’est le cycle de vie des données.</a:t>
            </a:r>
          </a:p>
        </p:txBody>
      </p:sp>
    </p:spTree>
    <p:extLst>
      <p:ext uri="{BB962C8B-B14F-4D97-AF65-F5344CB8AC3E}">
        <p14:creationId xmlns:p14="http://schemas.microsoft.com/office/powerpoint/2010/main" val="2034904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Données et métadonnées</a:t>
            </a:r>
          </a:p>
        </p:txBody>
      </p:sp>
      <p:sp>
        <p:nvSpPr>
          <p:cNvPr id="4" name="Espace réservé du texte 3"/>
          <p:cNvSpPr>
            <a:spLocks noGrp="1"/>
          </p:cNvSpPr>
          <p:nvPr>
            <p:ph type="body" idx="1"/>
          </p:nvPr>
        </p:nvSpPr>
        <p:spPr/>
        <p:txBody>
          <a:bodyPr/>
          <a:lstStyle/>
          <a:p>
            <a:r>
              <a:rPr lang="fr-FR" dirty="0"/>
              <a:t>Décrire ses données</a:t>
            </a:r>
          </a:p>
        </p:txBody>
      </p:sp>
    </p:spTree>
    <p:extLst>
      <p:ext uri="{BB962C8B-B14F-4D97-AF65-F5344CB8AC3E}">
        <p14:creationId xmlns:p14="http://schemas.microsoft.com/office/powerpoint/2010/main" val="1335026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lnSpcReduction="20000"/>
          </a:bodyPr>
          <a:lstStyle/>
          <a:p>
            <a:r>
              <a:rPr lang="fr-FR" dirty="0"/>
              <a:t>Définition : </a:t>
            </a:r>
          </a:p>
          <a:p>
            <a:r>
              <a:rPr lang="fr-FR" sz="1800" dirty="0"/>
              <a:t>« Les métadonnées sont simplement des données qui portent sur les données. Elles ajoutent de l'information utile pour décrire, gérer, préserver et partager les données entre les membres de l'équipe. Des données bien décrites sont davantage susceptibles d’être retrouvées et, voire même, d’être réutilisées par la communauté scientifique. » Université de Sherbrooke (</a:t>
            </a:r>
            <a:r>
              <a:rPr lang="fr-FR" sz="1800" dirty="0" err="1"/>
              <a:t>Libguide</a:t>
            </a:r>
            <a:r>
              <a:rPr lang="fr-FR" sz="1800" dirty="0"/>
              <a:t>) </a:t>
            </a:r>
            <a:r>
              <a:rPr lang="fr-FR" sz="1400" b="0" i="0" dirty="0">
                <a:solidFill>
                  <a:srgbClr val="FF0000"/>
                </a:solidFill>
                <a:effectLst/>
                <a:latin typeface="Open Sans" panose="020B0606030504020204" pitchFamily="34" charset="0"/>
                <a:hlinkClick r:id="rId2"/>
              </a:rPr>
              <a:t>https://libguides.biblio.usherbrooke.ca/gdr/metadonnees</a:t>
            </a:r>
            <a:endParaRPr lang="fr-FR" sz="1400" b="0" i="0" dirty="0">
              <a:solidFill>
                <a:srgbClr val="FF0000"/>
              </a:solidFill>
              <a:effectLst/>
              <a:latin typeface="Open Sans" panose="020B0606030504020204" pitchFamily="34" charset="0"/>
            </a:endParaRPr>
          </a:p>
          <a:p>
            <a:endParaRPr lang="fr-FR" dirty="0"/>
          </a:p>
          <a:p>
            <a:r>
              <a:rPr lang="fr-FR" dirty="0"/>
              <a:t>Exemple : </a:t>
            </a:r>
          </a:p>
          <a:p>
            <a:pPr lvl="1"/>
            <a:r>
              <a:rPr lang="fr-FR" dirty="0"/>
              <a:t>Données : Entretiens menés dans différentes villes.</a:t>
            </a:r>
          </a:p>
          <a:p>
            <a:pPr lvl="1"/>
            <a:r>
              <a:rPr lang="fr-FR" dirty="0"/>
              <a:t>Donnée sur mes données / métadonnée : lieu de réalisation de l’entretien.</a:t>
            </a:r>
          </a:p>
          <a:p>
            <a:pPr lvl="1"/>
            <a:r>
              <a:rPr lang="fr-FR" dirty="0"/>
              <a:t>Q1 : comment j’enregistre ce lieu ? Nom de la ville de l’entretien ? Lieu exact de l’entretien (bureau, bar, etc.) ? Coordonnées géographiques ? </a:t>
            </a:r>
          </a:p>
          <a:p>
            <a:pPr lvl="1"/>
            <a:r>
              <a:rPr lang="fr-FR" dirty="0"/>
              <a:t>Je peux avoir autant de métadonnées que je veux préciser ce champ du « lieu ». Je vais donner une étiquette Ville, Lieu de l’entretien, Coordonnées géographiques, etc. avec un accord entre les chercheurs pour les choix sous l’étiquette. </a:t>
            </a:r>
          </a:p>
          <a:p>
            <a:pPr lvl="1"/>
            <a:r>
              <a:rPr lang="fr-FR" dirty="0"/>
              <a:t>&gt; Thésaurus</a:t>
            </a:r>
          </a:p>
        </p:txBody>
      </p:sp>
    </p:spTree>
    <p:extLst>
      <p:ext uri="{BB962C8B-B14F-4D97-AF65-F5344CB8AC3E}">
        <p14:creationId xmlns:p14="http://schemas.microsoft.com/office/powerpoint/2010/main" val="3303280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données liées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lnSpcReduction="10000"/>
          </a:bodyPr>
          <a:lstStyle/>
          <a:p>
            <a:r>
              <a:rPr lang="fr-FR" dirty="0"/>
              <a:t>Imaginons : </a:t>
            </a:r>
          </a:p>
          <a:p>
            <a:r>
              <a:rPr lang="fr-FR" dirty="0"/>
              <a:t>1 corpus de carnets de fouilles avec mentions de villes</a:t>
            </a:r>
          </a:p>
          <a:p>
            <a:r>
              <a:rPr lang="fr-FR" dirty="0"/>
              <a:t>1 corpus de fouilles archéo avec des coordonnées géographiques des lieux de fouilles.</a:t>
            </a:r>
          </a:p>
          <a:p>
            <a:endParaRPr lang="fr-FR" dirty="0"/>
          </a:p>
          <a:p>
            <a:r>
              <a:rPr lang="fr-FR" dirty="0"/>
              <a:t>Comment lier les deux ? </a:t>
            </a:r>
          </a:p>
          <a:p>
            <a:r>
              <a:rPr lang="fr-FR" dirty="0"/>
              <a:t>Grâce aux métadonnées, aux étiquettes liées au lieu de la fouille. </a:t>
            </a:r>
          </a:p>
          <a:p>
            <a:endParaRPr lang="fr-FR" dirty="0"/>
          </a:p>
          <a:p>
            <a:r>
              <a:rPr lang="fr-FR" dirty="0"/>
              <a:t>Pourquoi lier les deux ? Mieux comprendre les corpus étudiés, comparer des résultats, ne pas refaire la roue en termes de métadonnées et thésaurus, etc. </a:t>
            </a:r>
          </a:p>
          <a:p>
            <a:r>
              <a:rPr lang="fr-FR" dirty="0"/>
              <a:t>Comment faire : remplir les métadonnées de ses jeux de données et les mettre à disposition.</a:t>
            </a:r>
          </a:p>
        </p:txBody>
      </p:sp>
    </p:spTree>
    <p:extLst>
      <p:ext uri="{BB962C8B-B14F-4D97-AF65-F5344CB8AC3E}">
        <p14:creationId xmlns:p14="http://schemas.microsoft.com/office/powerpoint/2010/main" val="2768965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données, une nécessité</a:t>
            </a:r>
          </a:p>
        </p:txBody>
      </p:sp>
      <p:sp>
        <p:nvSpPr>
          <p:cNvPr id="4" name="Espace réservé du texte 3"/>
          <p:cNvSpPr>
            <a:spLocks noGrp="1"/>
          </p:cNvSpPr>
          <p:nvPr>
            <p:ph type="body" idx="1"/>
          </p:nvPr>
        </p:nvSpPr>
        <p:spPr/>
        <p:txBody>
          <a:bodyPr/>
          <a:lstStyle/>
          <a:p>
            <a:r>
              <a:rPr lang="fr-FR" dirty="0"/>
              <a:t>Pourquoi c’est incontournable aujourd’hui ? </a:t>
            </a:r>
          </a:p>
        </p:txBody>
      </p:sp>
    </p:spTree>
    <p:extLst>
      <p:ext uri="{BB962C8B-B14F-4D97-AF65-F5344CB8AC3E}">
        <p14:creationId xmlns:p14="http://schemas.microsoft.com/office/powerpoint/2010/main" val="2104747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02809-CFE9-A57A-F436-9B3BDEFBA8A0}"/>
              </a:ext>
            </a:extLst>
          </p:cNvPr>
          <p:cNvSpPr>
            <a:spLocks noGrp="1"/>
          </p:cNvSpPr>
          <p:nvPr>
            <p:ph type="title"/>
          </p:nvPr>
        </p:nvSpPr>
        <p:spPr/>
        <p:txBody>
          <a:bodyPr/>
          <a:lstStyle/>
          <a:p>
            <a:r>
              <a:rPr lang="fr-FR" dirty="0" err="1"/>
              <a:t>Metadonnées</a:t>
            </a:r>
            <a:r>
              <a:rPr lang="fr-FR" dirty="0"/>
              <a:t> : </a:t>
            </a:r>
            <a:r>
              <a:rPr lang="fr-FR" dirty="0" err="1"/>
              <a:t>exempleS</a:t>
            </a:r>
            <a:endParaRPr lang="fr-FR" dirty="0"/>
          </a:p>
        </p:txBody>
      </p:sp>
      <p:sp>
        <p:nvSpPr>
          <p:cNvPr id="3" name="Espace réservé du contenu 2">
            <a:extLst>
              <a:ext uri="{FF2B5EF4-FFF2-40B4-BE49-F238E27FC236}">
                <a16:creationId xmlns:a16="http://schemas.microsoft.com/office/drawing/2014/main" id="{1AEC5F97-36E3-7DD5-8F82-DD5173D99732}"/>
              </a:ext>
            </a:extLst>
          </p:cNvPr>
          <p:cNvSpPr>
            <a:spLocks noGrp="1"/>
          </p:cNvSpPr>
          <p:nvPr>
            <p:ph idx="1"/>
          </p:nvPr>
        </p:nvSpPr>
        <p:spPr>
          <a:xfrm>
            <a:off x="640615" y="2727053"/>
            <a:ext cx="4881081" cy="3333024"/>
          </a:xfrm>
        </p:spPr>
        <p:txBody>
          <a:bodyPr>
            <a:normAutofit fontScale="85000" lnSpcReduction="20000"/>
          </a:bodyPr>
          <a:lstStyle/>
          <a:p>
            <a:pPr algn="l">
              <a:buFont typeface="Arial" panose="020B0604020202020204" pitchFamily="34" charset="0"/>
              <a:buChar char="•"/>
            </a:pPr>
            <a:r>
              <a:rPr lang="fr-FR" b="0" i="0" dirty="0">
                <a:solidFill>
                  <a:srgbClr val="000000"/>
                </a:solidFill>
                <a:effectLst/>
                <a:latin typeface="Roboto" panose="02000000000000000000" pitchFamily="2" charset="0"/>
              </a:rPr>
              <a:t>Titre (nom du projet ou du jeu de données)</a:t>
            </a:r>
          </a:p>
          <a:p>
            <a:pPr algn="l">
              <a:buFont typeface="Arial" panose="020B0604020202020204" pitchFamily="34" charset="0"/>
              <a:buChar char="•"/>
            </a:pPr>
            <a:r>
              <a:rPr lang="fr-FR" b="0" i="0" dirty="0">
                <a:solidFill>
                  <a:srgbClr val="000000"/>
                </a:solidFill>
                <a:effectLst/>
                <a:latin typeface="Roboto" panose="02000000000000000000" pitchFamily="2" charset="0"/>
              </a:rPr>
              <a:t>Créateur, collecteur</a:t>
            </a:r>
          </a:p>
          <a:p>
            <a:pPr algn="l">
              <a:buFont typeface="Arial" panose="020B0604020202020204" pitchFamily="34" charset="0"/>
              <a:buChar char="•"/>
            </a:pPr>
            <a:r>
              <a:rPr lang="fr-FR" b="0" i="0" dirty="0">
                <a:solidFill>
                  <a:srgbClr val="000000"/>
                </a:solidFill>
                <a:effectLst/>
                <a:latin typeface="Roboto" panose="02000000000000000000" pitchFamily="2" charset="0"/>
              </a:rPr>
              <a:t>Date de création ou modification</a:t>
            </a:r>
          </a:p>
          <a:p>
            <a:pPr algn="l">
              <a:buFont typeface="Arial" panose="020B0604020202020204" pitchFamily="34" charset="0"/>
              <a:buChar char="•"/>
            </a:pPr>
            <a:r>
              <a:rPr lang="fr-FR" b="0" i="0" dirty="0">
                <a:solidFill>
                  <a:srgbClr val="000000"/>
                </a:solidFill>
                <a:effectLst/>
                <a:latin typeface="Roboto" panose="02000000000000000000" pitchFamily="2" charset="0"/>
              </a:rPr>
              <a:t>Description (méthodologie, instrumentation, échantillonnage, validation, etc.)</a:t>
            </a:r>
          </a:p>
          <a:p>
            <a:pPr algn="l">
              <a:buFont typeface="Arial" panose="020B0604020202020204" pitchFamily="34" charset="0"/>
              <a:buChar char="•"/>
            </a:pPr>
            <a:r>
              <a:rPr lang="fr-FR" b="0" i="0" dirty="0">
                <a:solidFill>
                  <a:srgbClr val="000000"/>
                </a:solidFill>
                <a:effectLst/>
                <a:latin typeface="Roboto" panose="02000000000000000000" pitchFamily="2" charset="0"/>
              </a:rPr>
              <a:t>Format</a:t>
            </a:r>
          </a:p>
          <a:p>
            <a:pPr algn="l">
              <a:buFont typeface="Arial" panose="020B0604020202020204" pitchFamily="34" charset="0"/>
              <a:buChar char="•"/>
            </a:pPr>
            <a:r>
              <a:rPr lang="fr-FR" b="0" i="0" dirty="0">
                <a:solidFill>
                  <a:srgbClr val="000000"/>
                </a:solidFill>
                <a:effectLst/>
                <a:latin typeface="Roboto" panose="02000000000000000000" pitchFamily="2" charset="0"/>
              </a:rPr>
              <a:t>Mots-clés</a:t>
            </a:r>
          </a:p>
          <a:p>
            <a:pPr algn="l">
              <a:buFont typeface="Arial" panose="020B0604020202020204" pitchFamily="34" charset="0"/>
              <a:buChar char="•"/>
            </a:pPr>
            <a:r>
              <a:rPr lang="fr-FR" b="0" i="0" dirty="0">
                <a:solidFill>
                  <a:srgbClr val="000000"/>
                </a:solidFill>
                <a:effectLst/>
                <a:latin typeface="Roboto" panose="02000000000000000000" pitchFamily="2" charset="0"/>
              </a:rPr>
              <a:t>Identifiant unique (idéalement, un identificateur d'objet numérique ou DOI)</a:t>
            </a:r>
          </a:p>
          <a:p>
            <a:pPr marL="0" indent="0" algn="l">
              <a:buNone/>
            </a:pPr>
            <a:endParaRPr lang="fr-FR" b="0" i="0" dirty="0">
              <a:solidFill>
                <a:srgbClr val="000000"/>
              </a:solidFill>
              <a:effectLst/>
              <a:latin typeface="Roboto" panose="02000000000000000000" pitchFamily="2" charset="0"/>
            </a:endParaRPr>
          </a:p>
          <a:p>
            <a:endParaRPr lang="fr-FR" dirty="0"/>
          </a:p>
        </p:txBody>
      </p:sp>
      <p:sp>
        <p:nvSpPr>
          <p:cNvPr id="4" name="Espace réservé du contenu 2">
            <a:extLst>
              <a:ext uri="{FF2B5EF4-FFF2-40B4-BE49-F238E27FC236}">
                <a16:creationId xmlns:a16="http://schemas.microsoft.com/office/drawing/2014/main" id="{B456F068-9440-76AC-A529-5EDD259C949C}"/>
              </a:ext>
            </a:extLst>
          </p:cNvPr>
          <p:cNvSpPr txBox="1">
            <a:spLocks/>
          </p:cNvSpPr>
          <p:nvPr/>
        </p:nvSpPr>
        <p:spPr>
          <a:xfrm>
            <a:off x="5695805" y="2918962"/>
            <a:ext cx="5476138" cy="2814023"/>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fr-FR" dirty="0">
                <a:solidFill>
                  <a:srgbClr val="000000"/>
                </a:solidFill>
                <a:latin typeface="Roboto" panose="02000000000000000000" pitchFamily="2" charset="0"/>
              </a:rPr>
              <a:t>Couverture (spatiale ou temporelle)</a:t>
            </a:r>
          </a:p>
          <a:p>
            <a:pPr>
              <a:buFont typeface="Arial" panose="020B0604020202020204" pitchFamily="34" charset="0"/>
              <a:buChar char="•"/>
            </a:pPr>
            <a:r>
              <a:rPr lang="fr-FR" dirty="0">
                <a:solidFill>
                  <a:srgbClr val="000000"/>
                </a:solidFill>
                <a:latin typeface="Roboto" panose="02000000000000000000" pitchFamily="2" charset="0"/>
              </a:rPr>
              <a:t>Langue</a:t>
            </a:r>
          </a:p>
          <a:p>
            <a:pPr>
              <a:buFont typeface="Arial" panose="020B0604020202020204" pitchFamily="34" charset="0"/>
              <a:buChar char="•"/>
            </a:pPr>
            <a:r>
              <a:rPr lang="fr-FR" dirty="0">
                <a:solidFill>
                  <a:srgbClr val="000000"/>
                </a:solidFill>
                <a:latin typeface="Roboto" panose="02000000000000000000" pitchFamily="2" charset="0"/>
              </a:rPr>
              <a:t>Organisation de publication</a:t>
            </a:r>
          </a:p>
          <a:p>
            <a:pPr>
              <a:buFont typeface="Arial" panose="020B0604020202020204" pitchFamily="34" charset="0"/>
              <a:buChar char="•"/>
            </a:pPr>
            <a:r>
              <a:rPr lang="fr-FR" dirty="0">
                <a:solidFill>
                  <a:srgbClr val="000000"/>
                </a:solidFill>
                <a:latin typeface="Roboto" panose="02000000000000000000" pitchFamily="2" charset="0"/>
              </a:rPr>
              <a:t>Type de ressource</a:t>
            </a:r>
          </a:p>
          <a:p>
            <a:pPr>
              <a:buFont typeface="Arial" panose="020B0604020202020204" pitchFamily="34" charset="0"/>
              <a:buChar char="•"/>
            </a:pPr>
            <a:r>
              <a:rPr lang="fr-FR" dirty="0">
                <a:solidFill>
                  <a:srgbClr val="000000"/>
                </a:solidFill>
                <a:latin typeface="Roboto" panose="02000000000000000000" pitchFamily="2" charset="0"/>
              </a:rPr>
              <a:t>Droits / Licence / Approbation éthique</a:t>
            </a:r>
          </a:p>
          <a:p>
            <a:pPr>
              <a:buFont typeface="Arial" panose="020B0604020202020204" pitchFamily="34" charset="0"/>
              <a:buChar char="•"/>
            </a:pPr>
            <a:r>
              <a:rPr lang="fr-FR" dirty="0">
                <a:solidFill>
                  <a:srgbClr val="000000"/>
                </a:solidFill>
                <a:latin typeface="Roboto" panose="02000000000000000000" pitchFamily="2" charset="0"/>
              </a:rPr>
              <a:t>Financement / Agence de financement</a:t>
            </a:r>
          </a:p>
          <a:p>
            <a:pPr>
              <a:buFont typeface="Arial" panose="020B0604020202020204" pitchFamily="34" charset="0"/>
              <a:buChar char="•"/>
            </a:pPr>
            <a:r>
              <a:rPr lang="fr-FR" dirty="0">
                <a:solidFill>
                  <a:srgbClr val="000000"/>
                </a:solidFill>
                <a:latin typeface="Roboto" panose="02000000000000000000" pitchFamily="2" charset="0"/>
              </a:rPr>
              <a:t>Dépôt (endroit où les données sont archivées)</a:t>
            </a:r>
          </a:p>
          <a:p>
            <a:pPr marL="0" indent="0">
              <a:buFont typeface="Tw Cen MT" panose="020B0602020104020603" pitchFamily="34" charset="0"/>
              <a:buNone/>
            </a:pPr>
            <a:endParaRPr lang="fr-FR" dirty="0">
              <a:solidFill>
                <a:srgbClr val="000000"/>
              </a:solidFill>
              <a:latin typeface="Roboto" panose="02000000000000000000" pitchFamily="2" charset="0"/>
            </a:endParaRPr>
          </a:p>
          <a:p>
            <a:endParaRPr lang="fr-FR" dirty="0"/>
          </a:p>
        </p:txBody>
      </p:sp>
      <p:sp>
        <p:nvSpPr>
          <p:cNvPr id="5" name="Espace réservé du contenu 2">
            <a:extLst>
              <a:ext uri="{FF2B5EF4-FFF2-40B4-BE49-F238E27FC236}">
                <a16:creationId xmlns:a16="http://schemas.microsoft.com/office/drawing/2014/main" id="{AA52416F-46BF-8350-DADA-BF1D679733B5}"/>
              </a:ext>
            </a:extLst>
          </p:cNvPr>
          <p:cNvSpPr txBox="1">
            <a:spLocks/>
          </p:cNvSpPr>
          <p:nvPr/>
        </p:nvSpPr>
        <p:spPr>
          <a:xfrm>
            <a:off x="640615" y="6375206"/>
            <a:ext cx="10910769" cy="63286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fr-FR" dirty="0">
                <a:solidFill>
                  <a:srgbClr val="000000"/>
                </a:solidFill>
                <a:latin typeface="Roboto" panose="02000000000000000000" pitchFamily="2" charset="0"/>
              </a:rPr>
              <a:t>Source : </a:t>
            </a:r>
            <a:r>
              <a:rPr lang="fr-FR" dirty="0" err="1">
                <a:solidFill>
                  <a:srgbClr val="000000"/>
                </a:solidFill>
                <a:latin typeface="Roboto" panose="02000000000000000000" pitchFamily="2" charset="0"/>
              </a:rPr>
              <a:t>Uqam</a:t>
            </a:r>
            <a:r>
              <a:rPr lang="fr-FR" dirty="0">
                <a:solidFill>
                  <a:srgbClr val="000000"/>
                </a:solidFill>
                <a:latin typeface="Roboto" panose="02000000000000000000" pitchFamily="2" charset="0"/>
              </a:rPr>
              <a:t> : </a:t>
            </a:r>
            <a:r>
              <a:rPr lang="fr-FR" sz="1600" dirty="0">
                <a:solidFill>
                  <a:srgbClr val="000000"/>
                </a:solidFill>
                <a:latin typeface="Roboto" panose="02000000000000000000" pitchFamily="2" charset="0"/>
                <a:hlinkClick r:id="rId2"/>
              </a:rPr>
              <a:t>https://uqam-ca.libguides.com/gestion-des-donnees-de-recherche/metadonnees</a:t>
            </a:r>
            <a:endParaRPr lang="fr-FR" sz="1600" dirty="0">
              <a:solidFill>
                <a:srgbClr val="000000"/>
              </a:solidFill>
              <a:latin typeface="Roboto" panose="02000000000000000000" pitchFamily="2" charset="0"/>
            </a:endParaRPr>
          </a:p>
          <a:p>
            <a:pPr marL="0" indent="0">
              <a:buFont typeface="Tw Cen MT" panose="020B0602020104020603" pitchFamily="34" charset="0"/>
              <a:buNone/>
            </a:pPr>
            <a:endParaRPr lang="fr-FR" dirty="0">
              <a:solidFill>
                <a:srgbClr val="000000"/>
              </a:solidFill>
              <a:latin typeface="Roboto" panose="02000000000000000000" pitchFamily="2" charset="0"/>
            </a:endParaRPr>
          </a:p>
          <a:p>
            <a:endParaRPr lang="fr-FR" dirty="0"/>
          </a:p>
        </p:txBody>
      </p:sp>
    </p:spTree>
    <p:extLst>
      <p:ext uri="{BB962C8B-B14F-4D97-AF65-F5344CB8AC3E}">
        <p14:creationId xmlns:p14="http://schemas.microsoft.com/office/powerpoint/2010/main" val="2333625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lstStyle/>
          <a:p>
            <a:r>
              <a:rPr lang="fr-FR" dirty="0"/>
              <a:t>Définition : </a:t>
            </a:r>
          </a:p>
          <a:p>
            <a:r>
              <a:rPr lang="fr-FR" dirty="0"/>
              <a:t>« Modèle composé d’un ensemble déterminé de champs de métadonnées, conçu dans un but spécifique. Un schéma de métadonnées spécifie généralement les noms des champs et la sémantique des renseignements contenus dans ces champs. Il peut également contenir des règles de syntaxe, c’est-à-dire des règles indiquant comment les champs et leurs contenus doivent être encodés. Plusieurs schémas de métadonnées ont été conçus pour une variété de disciplines et d’utilisateurs […]. » </a:t>
            </a:r>
            <a:r>
              <a:rPr lang="fr-FR" sz="1500" dirty="0"/>
              <a:t>Université de Sherbrooke (</a:t>
            </a:r>
            <a:r>
              <a:rPr lang="fr-FR" sz="1500" dirty="0" err="1"/>
              <a:t>Libguide</a:t>
            </a:r>
            <a:r>
              <a:rPr lang="fr-FR" sz="1500" dirty="0"/>
              <a:t>) </a:t>
            </a:r>
            <a:r>
              <a:rPr lang="fr-FR" sz="1500" b="0" i="0" dirty="0">
                <a:solidFill>
                  <a:srgbClr val="FF0000"/>
                </a:solidFill>
                <a:effectLst/>
                <a:hlinkClick r:id="rId2"/>
              </a:rPr>
              <a:t>https://libguides.biblio.usherbrooke.ca/gdr/metadonnees</a:t>
            </a:r>
            <a:endParaRPr lang="fr-FR" sz="1500" b="0" i="0" dirty="0">
              <a:solidFill>
                <a:srgbClr val="FF0000"/>
              </a:solidFill>
              <a:effectLst/>
            </a:endParaRPr>
          </a:p>
          <a:p>
            <a:endParaRPr lang="fr-FR" dirty="0"/>
          </a:p>
          <a:p>
            <a:r>
              <a:rPr lang="fr-FR" dirty="0"/>
              <a:t>&gt; Modèle préétabli de champs de métadonnées à remplir, avec des normes pour remplir ces étiquettes. </a:t>
            </a:r>
          </a:p>
          <a:p>
            <a:endParaRPr lang="fr-FR" dirty="0"/>
          </a:p>
          <a:p>
            <a:endParaRPr lang="fr-FR" dirty="0"/>
          </a:p>
          <a:p>
            <a:pPr marL="0" indent="0">
              <a:buNone/>
            </a:pPr>
            <a:endParaRPr lang="fr-FR" dirty="0"/>
          </a:p>
        </p:txBody>
      </p:sp>
    </p:spTree>
    <p:extLst>
      <p:ext uri="{BB962C8B-B14F-4D97-AF65-F5344CB8AC3E}">
        <p14:creationId xmlns:p14="http://schemas.microsoft.com/office/powerpoint/2010/main" val="3369064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955536"/>
            <a:ext cx="10786290" cy="634496"/>
          </a:xfrm>
        </p:spPr>
        <p:txBody>
          <a:bodyPr>
            <a:normAutofit/>
          </a:bodyPr>
          <a:lstStyle/>
          <a:p>
            <a:r>
              <a:rPr lang="fr-FR" dirty="0" err="1"/>
              <a:t>Doranum</a:t>
            </a:r>
            <a:r>
              <a:rPr lang="fr-FR" dirty="0"/>
              <a:t> : Les schémas de métadonnées : </a:t>
            </a:r>
            <a:r>
              <a:rPr lang="fr-FR" sz="1500" dirty="0">
                <a:hlinkClick r:id="rId2"/>
              </a:rPr>
              <a:t>https://www.youtube.com/watch?v=S-Hw_04ojCc&amp;ab_channel=Doranum</a:t>
            </a:r>
            <a:endParaRPr lang="fr-FR" sz="1500" dirty="0"/>
          </a:p>
          <a:p>
            <a:endParaRPr lang="fr-FR" dirty="0"/>
          </a:p>
          <a:p>
            <a:endParaRPr lang="fr-FR" dirty="0"/>
          </a:p>
          <a:p>
            <a:endParaRPr lang="fr-FR" dirty="0"/>
          </a:p>
          <a:p>
            <a:endParaRPr lang="fr-FR" dirty="0"/>
          </a:p>
          <a:p>
            <a:pPr marL="0" indent="0">
              <a:buNone/>
            </a:pPr>
            <a:endParaRPr lang="fr-FR" dirty="0"/>
          </a:p>
        </p:txBody>
      </p:sp>
      <p:pic>
        <p:nvPicPr>
          <p:cNvPr id="6" name="Image 5">
            <a:extLst>
              <a:ext uri="{FF2B5EF4-FFF2-40B4-BE49-F238E27FC236}">
                <a16:creationId xmlns:a16="http://schemas.microsoft.com/office/drawing/2014/main" id="{5725BBF5-4394-0804-81CE-0C5A268E043E}"/>
              </a:ext>
            </a:extLst>
          </p:cNvPr>
          <p:cNvPicPr>
            <a:picLocks noChangeAspect="1"/>
          </p:cNvPicPr>
          <p:nvPr/>
        </p:nvPicPr>
        <p:blipFill rotWithShape="1">
          <a:blip r:embed="rId3"/>
          <a:srcRect l="696" t="18321" r="31702" b="24173"/>
          <a:stretch/>
        </p:blipFill>
        <p:spPr>
          <a:xfrm>
            <a:off x="2407069" y="1842760"/>
            <a:ext cx="6954187" cy="3943788"/>
          </a:xfrm>
          <a:prstGeom prst="rect">
            <a:avLst/>
          </a:prstGeom>
        </p:spPr>
      </p:pic>
    </p:spTree>
    <p:extLst>
      <p:ext uri="{BB962C8B-B14F-4D97-AF65-F5344CB8AC3E}">
        <p14:creationId xmlns:p14="http://schemas.microsoft.com/office/powerpoint/2010/main" val="3357747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179646" y="2237139"/>
            <a:ext cx="9883896" cy="4394006"/>
          </a:xfrm>
        </p:spPr>
        <p:txBody>
          <a:bodyPr>
            <a:normAutofit fontScale="92500" lnSpcReduction="10000"/>
          </a:bodyPr>
          <a:lstStyle/>
          <a:p>
            <a:r>
              <a:rPr lang="fr-FR" sz="1600" dirty="0"/>
              <a:t>Un schéma ou des schémas ?</a:t>
            </a:r>
          </a:p>
          <a:p>
            <a:r>
              <a:rPr lang="fr-FR" sz="1600" dirty="0"/>
              <a:t>1/ le schéma de description de vos données pour les suivre</a:t>
            </a:r>
          </a:p>
          <a:p>
            <a:r>
              <a:rPr lang="fr-FR" sz="1600" dirty="0"/>
              <a:t>2/ le schéma de description de vos données pour les partager.</a:t>
            </a:r>
          </a:p>
          <a:p>
            <a:r>
              <a:rPr lang="fr-FR" sz="1600" dirty="0"/>
              <a:t>&gt; enjeu : faire d’une pierre deux coups.</a:t>
            </a:r>
          </a:p>
          <a:p>
            <a:endParaRPr lang="fr-FR" sz="1600" dirty="0"/>
          </a:p>
          <a:p>
            <a:r>
              <a:rPr lang="fr-FR" sz="1600" dirty="0"/>
              <a:t>1/ Des schémas génériques : </a:t>
            </a:r>
          </a:p>
          <a:p>
            <a:pPr lvl="1"/>
            <a:r>
              <a:rPr lang="fr-FR" sz="1200" b="1" dirty="0">
                <a:solidFill>
                  <a:srgbClr val="4B752F"/>
                </a:solidFill>
                <a:hlinkClick r:id="rId2"/>
              </a:rPr>
              <a:t>Dublin </a:t>
            </a:r>
            <a:r>
              <a:rPr lang="fr-FR" sz="1200" b="1" dirty="0" err="1">
                <a:solidFill>
                  <a:srgbClr val="4B752F"/>
                </a:solidFill>
                <a:hlinkClick r:id="rId2"/>
              </a:rPr>
              <a:t>Core</a:t>
            </a:r>
            <a:r>
              <a:rPr lang="fr-FR" sz="1200" b="1" dirty="0">
                <a:solidFill>
                  <a:srgbClr val="333333"/>
                </a:solidFill>
              </a:rPr>
              <a:t> / </a:t>
            </a:r>
            <a:r>
              <a:rPr lang="fr-FR" sz="1200" b="1" dirty="0">
                <a:solidFill>
                  <a:srgbClr val="4B752F"/>
                </a:solidFill>
                <a:hlinkClick r:id="rId3"/>
              </a:rPr>
              <a:t>MODS</a:t>
            </a:r>
            <a:r>
              <a:rPr lang="fr-FR" sz="1200" dirty="0">
                <a:solidFill>
                  <a:srgbClr val="333333"/>
                </a:solidFill>
              </a:rPr>
              <a:t> (</a:t>
            </a:r>
            <a:r>
              <a:rPr lang="fr-FR" sz="1200" dirty="0" err="1">
                <a:solidFill>
                  <a:srgbClr val="333333"/>
                </a:solidFill>
              </a:rPr>
              <a:t>Metadata</a:t>
            </a:r>
            <a:r>
              <a:rPr lang="fr-FR" sz="1200" dirty="0">
                <a:solidFill>
                  <a:srgbClr val="333333"/>
                </a:solidFill>
              </a:rPr>
              <a:t> Object Description </a:t>
            </a:r>
            <a:r>
              <a:rPr lang="fr-FR" sz="1200" dirty="0" err="1">
                <a:solidFill>
                  <a:srgbClr val="333333"/>
                </a:solidFill>
              </a:rPr>
              <a:t>Schema</a:t>
            </a:r>
            <a:r>
              <a:rPr lang="fr-FR" sz="1200" dirty="0">
                <a:solidFill>
                  <a:srgbClr val="333333"/>
                </a:solidFill>
              </a:rPr>
              <a:t>) </a:t>
            </a:r>
          </a:p>
          <a:p>
            <a:r>
              <a:rPr lang="fr-FR" sz="1600" dirty="0"/>
              <a:t>2/ Des schémas disciplinaires : </a:t>
            </a:r>
          </a:p>
          <a:p>
            <a:pPr lvl="1">
              <a:buFont typeface="Arial" panose="020B0604020202020204" pitchFamily="34" charset="0"/>
              <a:buChar char="•"/>
            </a:pPr>
            <a:r>
              <a:rPr lang="fr-FR" sz="1200" b="1" dirty="0">
                <a:solidFill>
                  <a:srgbClr val="333333"/>
                </a:solidFill>
              </a:rPr>
              <a:t>Données géospatiales:</a:t>
            </a:r>
            <a:r>
              <a:rPr lang="fr-FR" sz="1200" dirty="0">
                <a:solidFill>
                  <a:srgbClr val="333333"/>
                </a:solidFill>
              </a:rPr>
              <a:t> </a:t>
            </a:r>
            <a:r>
              <a:rPr lang="fr-FR" sz="1200" b="1" dirty="0">
                <a:solidFill>
                  <a:srgbClr val="4B752F"/>
                </a:solidFill>
                <a:hlinkClick r:id="rId4"/>
              </a:rPr>
              <a:t>ISO 19115</a:t>
            </a:r>
            <a:endParaRPr lang="fr-FR" sz="1200" dirty="0">
              <a:solidFill>
                <a:srgbClr val="333333"/>
              </a:solidFill>
            </a:endParaRPr>
          </a:p>
          <a:p>
            <a:pPr lvl="1">
              <a:buFont typeface="Arial" panose="020B0604020202020204" pitchFamily="34" charset="0"/>
              <a:buChar char="•"/>
            </a:pPr>
            <a:r>
              <a:rPr lang="fr-FR" sz="1200" b="1" dirty="0">
                <a:solidFill>
                  <a:srgbClr val="333333"/>
                </a:solidFill>
              </a:rPr>
              <a:t>Éducation : </a:t>
            </a:r>
            <a:r>
              <a:rPr lang="fr-FR" sz="1200" b="1" dirty="0">
                <a:solidFill>
                  <a:srgbClr val="4B752F"/>
                </a:solidFill>
                <a:hlinkClick r:id="rId5"/>
              </a:rPr>
              <a:t>LOM</a:t>
            </a:r>
            <a:r>
              <a:rPr lang="fr-FR" sz="1200" b="1" dirty="0">
                <a:solidFill>
                  <a:srgbClr val="333333"/>
                </a:solidFill>
              </a:rPr>
              <a:t> </a:t>
            </a:r>
            <a:r>
              <a:rPr lang="fr-FR" sz="1200" dirty="0">
                <a:solidFill>
                  <a:srgbClr val="333333"/>
                </a:solidFill>
              </a:rPr>
              <a:t>(Learning Object </a:t>
            </a:r>
            <a:r>
              <a:rPr lang="fr-FR" sz="1200" dirty="0" err="1">
                <a:solidFill>
                  <a:srgbClr val="333333"/>
                </a:solidFill>
              </a:rPr>
              <a:t>Metadata</a:t>
            </a:r>
            <a:r>
              <a:rPr lang="fr-FR" sz="1200" dirty="0">
                <a:solidFill>
                  <a:srgbClr val="333333"/>
                </a:solidFill>
              </a:rPr>
              <a:t>)</a:t>
            </a:r>
          </a:p>
          <a:p>
            <a:pPr lvl="1">
              <a:buFont typeface="Arial" panose="020B0604020202020204" pitchFamily="34" charset="0"/>
              <a:buChar char="•"/>
            </a:pPr>
            <a:r>
              <a:rPr lang="fr-FR" sz="1200" b="1" dirty="0">
                <a:solidFill>
                  <a:srgbClr val="333333"/>
                </a:solidFill>
              </a:rPr>
              <a:t>Sciences :</a:t>
            </a:r>
            <a:r>
              <a:rPr lang="fr-FR" sz="1200" dirty="0">
                <a:solidFill>
                  <a:srgbClr val="333333"/>
                </a:solidFill>
              </a:rPr>
              <a:t> </a:t>
            </a:r>
            <a:r>
              <a:rPr lang="fr-FR" sz="1200" b="1" dirty="0">
                <a:solidFill>
                  <a:srgbClr val="4B752F"/>
                </a:solidFill>
                <a:hlinkClick r:id="rId6"/>
              </a:rPr>
              <a:t>Darwin </a:t>
            </a:r>
            <a:r>
              <a:rPr lang="fr-FR" sz="1200" b="1" dirty="0" err="1">
                <a:solidFill>
                  <a:srgbClr val="4B752F"/>
                </a:solidFill>
                <a:hlinkClick r:id="rId6"/>
              </a:rPr>
              <a:t>Core</a:t>
            </a:r>
            <a:r>
              <a:rPr lang="fr-FR" sz="1200" b="1" dirty="0">
                <a:solidFill>
                  <a:srgbClr val="333333"/>
                </a:solidFill>
              </a:rPr>
              <a:t> / </a:t>
            </a:r>
            <a:r>
              <a:rPr lang="fr-FR" sz="1200" b="1" dirty="0">
                <a:solidFill>
                  <a:srgbClr val="4B752F"/>
                </a:solidFill>
                <a:hlinkClick r:id="rId7"/>
              </a:rPr>
              <a:t>ITIS</a:t>
            </a:r>
            <a:r>
              <a:rPr lang="fr-FR" sz="1200" dirty="0">
                <a:solidFill>
                  <a:srgbClr val="333333"/>
                </a:solidFill>
              </a:rPr>
              <a:t> (Integrated </a:t>
            </a:r>
            <a:r>
              <a:rPr lang="fr-FR" sz="1200" dirty="0" err="1">
                <a:solidFill>
                  <a:srgbClr val="333333"/>
                </a:solidFill>
              </a:rPr>
              <a:t>Taxonomic</a:t>
            </a:r>
            <a:r>
              <a:rPr lang="fr-FR" sz="1200" dirty="0">
                <a:solidFill>
                  <a:srgbClr val="333333"/>
                </a:solidFill>
              </a:rPr>
              <a:t> Information System)  /  </a:t>
            </a:r>
            <a:r>
              <a:rPr lang="fr-FR" sz="1200" b="1" dirty="0">
                <a:solidFill>
                  <a:srgbClr val="4B752F"/>
                </a:solidFill>
                <a:hlinkClick r:id="rId8"/>
              </a:rPr>
              <a:t>EML</a:t>
            </a:r>
            <a:r>
              <a:rPr lang="fr-FR" sz="1200" dirty="0">
                <a:solidFill>
                  <a:srgbClr val="333333"/>
                </a:solidFill>
              </a:rPr>
              <a:t> (</a:t>
            </a:r>
            <a:r>
              <a:rPr lang="fr-FR" sz="1200" dirty="0" err="1">
                <a:solidFill>
                  <a:srgbClr val="333333"/>
                </a:solidFill>
              </a:rPr>
              <a:t>Ecology</a:t>
            </a:r>
            <a:r>
              <a:rPr lang="fr-FR" sz="1200" dirty="0">
                <a:solidFill>
                  <a:srgbClr val="333333"/>
                </a:solidFill>
              </a:rPr>
              <a:t> </a:t>
            </a:r>
            <a:r>
              <a:rPr lang="fr-FR" sz="1200" dirty="0" err="1">
                <a:solidFill>
                  <a:srgbClr val="333333"/>
                </a:solidFill>
              </a:rPr>
              <a:t>Metadata</a:t>
            </a:r>
            <a:r>
              <a:rPr lang="fr-FR" sz="1200" dirty="0">
                <a:solidFill>
                  <a:srgbClr val="333333"/>
                </a:solidFill>
              </a:rPr>
              <a:t> </a:t>
            </a:r>
            <a:r>
              <a:rPr lang="fr-FR" sz="1200" dirty="0" err="1">
                <a:solidFill>
                  <a:srgbClr val="333333"/>
                </a:solidFill>
              </a:rPr>
              <a:t>Language</a:t>
            </a:r>
            <a:r>
              <a:rPr lang="fr-FR" sz="1200" dirty="0">
                <a:solidFill>
                  <a:srgbClr val="333333"/>
                </a:solidFill>
              </a:rPr>
              <a:t>)</a:t>
            </a:r>
          </a:p>
          <a:p>
            <a:pPr lvl="1">
              <a:buFont typeface="Arial" panose="020B0604020202020204" pitchFamily="34" charset="0"/>
              <a:buChar char="•"/>
            </a:pPr>
            <a:r>
              <a:rPr lang="fr-FR" sz="1200" b="1" dirty="0">
                <a:solidFill>
                  <a:srgbClr val="333333"/>
                </a:solidFill>
              </a:rPr>
              <a:t>Sciences humaines :</a:t>
            </a:r>
            <a:r>
              <a:rPr lang="fr-FR" sz="1200" dirty="0">
                <a:solidFill>
                  <a:srgbClr val="333333"/>
                </a:solidFill>
              </a:rPr>
              <a:t> </a:t>
            </a:r>
            <a:r>
              <a:rPr lang="fr-FR" sz="1200" b="1" dirty="0">
                <a:solidFill>
                  <a:srgbClr val="4B752F"/>
                </a:solidFill>
                <a:hlinkClick r:id="rId9"/>
              </a:rPr>
              <a:t>TEI</a:t>
            </a:r>
            <a:r>
              <a:rPr lang="fr-FR" sz="1200" b="1" dirty="0">
                <a:solidFill>
                  <a:srgbClr val="333333"/>
                </a:solidFill>
              </a:rPr>
              <a:t> (</a:t>
            </a:r>
            <a:r>
              <a:rPr lang="fr-FR" sz="1200" dirty="0" err="1">
                <a:solidFill>
                  <a:srgbClr val="333333"/>
                </a:solidFill>
              </a:rPr>
              <a:t>Text</a:t>
            </a:r>
            <a:r>
              <a:rPr lang="fr-FR" sz="1200" dirty="0">
                <a:solidFill>
                  <a:srgbClr val="333333"/>
                </a:solidFill>
              </a:rPr>
              <a:t> </a:t>
            </a:r>
            <a:r>
              <a:rPr lang="fr-FR" sz="1200" dirty="0" err="1">
                <a:solidFill>
                  <a:srgbClr val="333333"/>
                </a:solidFill>
              </a:rPr>
              <a:t>Encoding</a:t>
            </a:r>
            <a:r>
              <a:rPr lang="fr-FR" sz="1200" dirty="0">
                <a:solidFill>
                  <a:srgbClr val="333333"/>
                </a:solidFill>
              </a:rPr>
              <a:t> Initiative)</a:t>
            </a:r>
          </a:p>
          <a:p>
            <a:pPr lvl="1">
              <a:buFont typeface="Arial" panose="020B0604020202020204" pitchFamily="34" charset="0"/>
              <a:buChar char="•"/>
            </a:pPr>
            <a:r>
              <a:rPr lang="fr-FR" sz="1200" b="1" dirty="0">
                <a:solidFill>
                  <a:srgbClr val="333333"/>
                </a:solidFill>
              </a:rPr>
              <a:t>Sciences sociales : </a:t>
            </a:r>
            <a:r>
              <a:rPr lang="fr-FR" sz="1200" b="1" dirty="0">
                <a:solidFill>
                  <a:srgbClr val="4B752F"/>
                </a:solidFill>
                <a:hlinkClick r:id="rId10"/>
              </a:rPr>
              <a:t>DDI</a:t>
            </a:r>
            <a:r>
              <a:rPr lang="fr-FR" sz="1200" b="1" dirty="0">
                <a:solidFill>
                  <a:srgbClr val="333333"/>
                </a:solidFill>
              </a:rPr>
              <a:t> </a:t>
            </a:r>
            <a:r>
              <a:rPr lang="fr-FR" sz="1200" dirty="0">
                <a:solidFill>
                  <a:srgbClr val="333333"/>
                </a:solidFill>
              </a:rPr>
              <a:t>(Data Documentation Initiative)</a:t>
            </a:r>
            <a:r>
              <a:rPr lang="fr-FR" sz="1200" b="1" dirty="0">
                <a:solidFill>
                  <a:srgbClr val="333333"/>
                </a:solidFill>
              </a:rPr>
              <a:t> </a:t>
            </a:r>
          </a:p>
          <a:p>
            <a:pPr lvl="1">
              <a:buFont typeface="Arial" panose="020B0604020202020204" pitchFamily="34" charset="0"/>
              <a:buChar char="•"/>
            </a:pPr>
            <a:r>
              <a:rPr lang="fr-FR" sz="1200" b="1" dirty="0">
                <a:solidFill>
                  <a:srgbClr val="333333"/>
                </a:solidFill>
              </a:rPr>
              <a:t>Arts:</a:t>
            </a:r>
            <a:r>
              <a:rPr lang="fr-FR" sz="1200" dirty="0">
                <a:solidFill>
                  <a:srgbClr val="333333"/>
                </a:solidFill>
              </a:rPr>
              <a:t> </a:t>
            </a:r>
            <a:r>
              <a:rPr lang="fr-FR" sz="1200" b="1" dirty="0">
                <a:solidFill>
                  <a:srgbClr val="4B752F"/>
                </a:solidFill>
                <a:hlinkClick r:id="rId11"/>
              </a:rPr>
              <a:t>VRA</a:t>
            </a:r>
            <a:r>
              <a:rPr lang="fr-FR" sz="1200" dirty="0">
                <a:solidFill>
                  <a:srgbClr val="333333"/>
                </a:solidFill>
              </a:rPr>
              <a:t> (Visual Ressource Association </a:t>
            </a:r>
            <a:r>
              <a:rPr lang="fr-FR" sz="1200" dirty="0" err="1">
                <a:solidFill>
                  <a:srgbClr val="333333"/>
                </a:solidFill>
              </a:rPr>
              <a:t>Core</a:t>
            </a:r>
            <a:r>
              <a:rPr lang="fr-FR" sz="1200" dirty="0">
                <a:solidFill>
                  <a:srgbClr val="333333"/>
                </a:solidFill>
              </a:rPr>
              <a:t>)</a:t>
            </a:r>
          </a:p>
          <a:p>
            <a:r>
              <a:rPr lang="fr-FR" sz="1300" dirty="0"/>
              <a:t>Source : </a:t>
            </a:r>
            <a:r>
              <a:rPr lang="fr-FR" sz="1300" dirty="0">
                <a:hlinkClick r:id="rId12"/>
              </a:rPr>
              <a:t>https://libguides.biblio.usherbrooke.ca/gdr/metadonnees</a:t>
            </a:r>
            <a:endParaRPr lang="fr-FR" sz="1300" dirty="0"/>
          </a:p>
          <a:p>
            <a:endParaRPr lang="fr-FR" sz="1600" dirty="0"/>
          </a:p>
          <a:p>
            <a:pPr algn="l">
              <a:buFont typeface="Arial" panose="020B0604020202020204" pitchFamily="34" charset="0"/>
              <a:buChar char="•"/>
            </a:pPr>
            <a:endParaRPr lang="fr-FR" sz="1600" b="0" i="0" dirty="0">
              <a:solidFill>
                <a:srgbClr val="333333"/>
              </a:solidFill>
              <a:effectLst/>
              <a:latin typeface="Open Sans" panose="020B0606030504020204" pitchFamily="34" charset="0"/>
            </a:endParaRPr>
          </a:p>
          <a:p>
            <a:endParaRPr lang="fr-FR" sz="1600" dirty="0"/>
          </a:p>
          <a:p>
            <a:endParaRPr lang="fr-FR" sz="1600" dirty="0"/>
          </a:p>
          <a:p>
            <a:endParaRPr lang="fr-FR" sz="1600" dirty="0"/>
          </a:p>
          <a:p>
            <a:pPr marL="0" indent="0">
              <a:buNone/>
            </a:pPr>
            <a:endParaRPr lang="fr-FR" sz="1600" dirty="0"/>
          </a:p>
        </p:txBody>
      </p:sp>
      <p:sp>
        <p:nvSpPr>
          <p:cNvPr id="4" name="Espace réservé du contenu 2">
            <a:extLst>
              <a:ext uri="{FF2B5EF4-FFF2-40B4-BE49-F238E27FC236}">
                <a16:creationId xmlns:a16="http://schemas.microsoft.com/office/drawing/2014/main" id="{200D1338-85AF-063A-CCC4-2C0FBD7CC140}"/>
              </a:ext>
            </a:extLst>
          </p:cNvPr>
          <p:cNvSpPr txBox="1">
            <a:spLocks/>
          </p:cNvSpPr>
          <p:nvPr/>
        </p:nvSpPr>
        <p:spPr>
          <a:xfrm>
            <a:off x="5800507" y="3678540"/>
            <a:ext cx="5877288" cy="288164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endParaRPr lang="fr-FR" sz="1600" dirty="0">
              <a:solidFill>
                <a:srgbClr val="333333"/>
              </a:solidFill>
              <a:latin typeface="Open Sans" panose="020B0606030504020204" pitchFamily="34" charset="0"/>
            </a:endParaRPr>
          </a:p>
          <a:p>
            <a:endParaRPr lang="fr-FR" sz="1600" dirty="0"/>
          </a:p>
          <a:p>
            <a:endParaRPr lang="fr-FR" sz="1600" dirty="0"/>
          </a:p>
          <a:p>
            <a:endParaRPr lang="fr-FR" sz="1600" dirty="0"/>
          </a:p>
          <a:p>
            <a:pPr marL="0" indent="0">
              <a:buFont typeface="Tw Cen MT" panose="020B0602020104020603" pitchFamily="34" charset="0"/>
              <a:buNone/>
            </a:pPr>
            <a:endParaRPr lang="fr-FR" sz="1600" dirty="0"/>
          </a:p>
        </p:txBody>
      </p:sp>
      <p:sp>
        <p:nvSpPr>
          <p:cNvPr id="5" name="ZoneTexte 4">
            <a:extLst>
              <a:ext uri="{FF2B5EF4-FFF2-40B4-BE49-F238E27FC236}">
                <a16:creationId xmlns:a16="http://schemas.microsoft.com/office/drawing/2014/main" id="{56CFF554-6C97-EF98-C0C7-5F4BF2A2C81D}"/>
              </a:ext>
            </a:extLst>
          </p:cNvPr>
          <p:cNvSpPr txBox="1"/>
          <p:nvPr/>
        </p:nvSpPr>
        <p:spPr>
          <a:xfrm>
            <a:off x="6428720" y="3778008"/>
            <a:ext cx="4997790" cy="369332"/>
          </a:xfrm>
          <a:prstGeom prst="rect">
            <a:avLst/>
          </a:prstGeom>
          <a:solidFill>
            <a:schemeClr val="accent2"/>
          </a:solidFill>
          <a:ln>
            <a:solidFill>
              <a:schemeClr val="accent2">
                <a:lumMod val="75000"/>
              </a:schemeClr>
            </a:solidFill>
          </a:ln>
        </p:spPr>
        <p:txBody>
          <a:bodyPr wrap="square" rtlCol="0">
            <a:spAutoFit/>
          </a:bodyPr>
          <a:lstStyle/>
          <a:p>
            <a:r>
              <a:rPr lang="fr-FR" dirty="0"/>
              <a:t>Ce qui importe c’est que vos données soient FAIR !</a:t>
            </a:r>
            <a:endParaRPr lang="fr-FR" sz="1200" dirty="0">
              <a:solidFill>
                <a:srgbClr val="333333"/>
              </a:solidFill>
              <a:latin typeface="Lato" panose="020F0502020204030203" pitchFamily="34" charset="0"/>
            </a:endParaRPr>
          </a:p>
        </p:txBody>
      </p:sp>
    </p:spTree>
    <p:extLst>
      <p:ext uri="{BB962C8B-B14F-4D97-AF65-F5344CB8AC3E}">
        <p14:creationId xmlns:p14="http://schemas.microsoft.com/office/powerpoint/2010/main" val="1683219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Web et Données</a:t>
            </a:r>
          </a:p>
        </p:txBody>
      </p:sp>
      <p:sp>
        <p:nvSpPr>
          <p:cNvPr id="3" name="Espace réservé du contenu 2"/>
          <p:cNvSpPr>
            <a:spLocks noGrp="1"/>
          </p:cNvSpPr>
          <p:nvPr>
            <p:ph idx="1"/>
          </p:nvPr>
        </p:nvSpPr>
        <p:spPr>
          <a:xfrm>
            <a:off x="337566" y="2286000"/>
            <a:ext cx="11072622" cy="3333023"/>
          </a:xfrm>
        </p:spPr>
        <p:txBody>
          <a:bodyPr>
            <a:normAutofit/>
          </a:bodyPr>
          <a:lstStyle/>
          <a:p>
            <a:r>
              <a:rPr lang="fr-FR" sz="1600" dirty="0"/>
              <a:t>Echelle 5 étoiles</a:t>
            </a:r>
          </a:p>
          <a:p>
            <a:r>
              <a:rPr lang="fr-FR" sz="1600" dirty="0"/>
              <a:t>★ publiez vos données sur le Web (peu importe leur format) avec une licence ouverte &gt;&gt;&gt; Données sur le web</a:t>
            </a:r>
          </a:p>
          <a:p>
            <a:r>
              <a:rPr lang="fr-FR" sz="1600" dirty="0"/>
              <a:t>★★ publiez-les en tant que données structurées (par exemple, un document Excel au lieu d’une image scannée d’un tableau)</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624" y="3208384"/>
            <a:ext cx="6429375" cy="3649616"/>
          </a:xfrm>
          <a:prstGeom prst="rect">
            <a:avLst/>
          </a:prstGeom>
        </p:spPr>
      </p:pic>
      <p:sp>
        <p:nvSpPr>
          <p:cNvPr id="6" name="Rectangle 5"/>
          <p:cNvSpPr/>
          <p:nvPr/>
        </p:nvSpPr>
        <p:spPr>
          <a:xfrm>
            <a:off x="375664" y="3429000"/>
            <a:ext cx="9691498" cy="584775"/>
          </a:xfrm>
          <a:prstGeom prst="rect">
            <a:avLst/>
          </a:prstGeom>
        </p:spPr>
        <p:txBody>
          <a:bodyPr wrap="square">
            <a:spAutoFit/>
          </a:bodyPr>
          <a:lstStyle/>
          <a:p>
            <a:r>
              <a:rPr lang="fr-FR" sz="1600" dirty="0"/>
              <a:t>★★★ publiez-les dans un format ouvert et non-propriétaire (par exemple, un CSV plutôt qu’un Excel) &gt;&gt;&gt; Données dans le web</a:t>
            </a:r>
          </a:p>
        </p:txBody>
      </p:sp>
      <p:sp>
        <p:nvSpPr>
          <p:cNvPr id="7" name="Rectangle 6"/>
          <p:cNvSpPr/>
          <p:nvPr/>
        </p:nvSpPr>
        <p:spPr>
          <a:xfrm>
            <a:off x="375664" y="4013775"/>
            <a:ext cx="8462774" cy="584775"/>
          </a:xfrm>
          <a:prstGeom prst="rect">
            <a:avLst/>
          </a:prstGeom>
        </p:spPr>
        <p:txBody>
          <a:bodyPr wrap="square">
            <a:spAutoFit/>
          </a:bodyPr>
          <a:lstStyle/>
          <a:p>
            <a:r>
              <a:rPr lang="fr-FR" sz="1600" dirty="0"/>
              <a:t>★★★★ utilisez des URI pour désigner des choses dans vos données, afin que les gens puissent faire des références à celles-ci</a:t>
            </a:r>
          </a:p>
        </p:txBody>
      </p:sp>
      <p:sp>
        <p:nvSpPr>
          <p:cNvPr id="8" name="Rectangle 7"/>
          <p:cNvSpPr/>
          <p:nvPr/>
        </p:nvSpPr>
        <p:spPr>
          <a:xfrm>
            <a:off x="240051" y="6333006"/>
            <a:ext cx="4549643" cy="307777"/>
          </a:xfrm>
          <a:prstGeom prst="rect">
            <a:avLst/>
          </a:prstGeom>
        </p:spPr>
        <p:txBody>
          <a:bodyPr wrap="none">
            <a:spAutoFit/>
          </a:bodyPr>
          <a:lstStyle/>
          <a:p>
            <a:r>
              <a:rPr lang="fr-FR" sz="1400" dirty="0"/>
              <a:t>Tim </a:t>
            </a:r>
            <a:r>
              <a:rPr lang="fr-FR" sz="1400" dirty="0" err="1"/>
              <a:t>Berners</a:t>
            </a:r>
            <a:r>
              <a:rPr lang="fr-FR" sz="1400" dirty="0"/>
              <a:t>-Lee, 2006, </a:t>
            </a:r>
            <a:r>
              <a:rPr lang="fr-FR" sz="1400" dirty="0">
                <a:hlinkClick r:id="rId3"/>
              </a:rPr>
              <a:t>https://5stardata.info/fr/</a:t>
            </a:r>
            <a:endParaRPr lang="fr-FR" sz="1400" dirty="0"/>
          </a:p>
        </p:txBody>
      </p:sp>
      <p:sp>
        <p:nvSpPr>
          <p:cNvPr id="9" name="Rectangle 8"/>
          <p:cNvSpPr/>
          <p:nvPr/>
        </p:nvSpPr>
        <p:spPr>
          <a:xfrm>
            <a:off x="375664" y="4572000"/>
            <a:ext cx="7081648" cy="584775"/>
          </a:xfrm>
          <a:prstGeom prst="rect">
            <a:avLst/>
          </a:prstGeom>
        </p:spPr>
        <p:txBody>
          <a:bodyPr wrap="square">
            <a:spAutoFit/>
          </a:bodyPr>
          <a:lstStyle/>
          <a:p>
            <a:r>
              <a:rPr lang="fr-FR" sz="1600" dirty="0"/>
              <a:t>★★★★★ liez vos données à d’autres données pour y ajouter du contexte &gt;&gt;&gt; effet de réseau</a:t>
            </a:r>
          </a:p>
        </p:txBody>
      </p:sp>
    </p:spTree>
    <p:extLst>
      <p:ext uri="{BB962C8B-B14F-4D97-AF65-F5344CB8AC3E}">
        <p14:creationId xmlns:p14="http://schemas.microsoft.com/office/powerpoint/2010/main" val="4108733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439359" y="461381"/>
            <a:ext cx="7972964" cy="5935238"/>
          </a:xfrm>
          <a:prstGeom prst="rect">
            <a:avLst/>
          </a:prstGeom>
        </p:spPr>
      </p:pic>
      <p:sp>
        <p:nvSpPr>
          <p:cNvPr id="5" name="Rectangle 4"/>
          <p:cNvSpPr/>
          <p:nvPr/>
        </p:nvSpPr>
        <p:spPr>
          <a:xfrm>
            <a:off x="8991599" y="3731010"/>
            <a:ext cx="2932287" cy="2246769"/>
          </a:xfrm>
          <a:prstGeom prst="rect">
            <a:avLst/>
          </a:prstGeom>
        </p:spPr>
        <p:txBody>
          <a:bodyPr wrap="square">
            <a:spAutoFit/>
          </a:bodyPr>
          <a:lstStyle/>
          <a:p>
            <a:r>
              <a:rPr lang="fr-FR" sz="1400" b="0" i="0" u="none" strike="noStrike" baseline="0" dirty="0">
                <a:solidFill>
                  <a:srgbClr val="000000"/>
                </a:solidFill>
                <a:latin typeface="DroidSerif-Regular"/>
              </a:rPr>
              <a:t>Mons B, </a:t>
            </a:r>
            <a:r>
              <a:rPr lang="fr-FR" sz="1400" b="0" i="0" u="none" strike="noStrike" baseline="0" dirty="0" err="1">
                <a:solidFill>
                  <a:srgbClr val="000000"/>
                </a:solidFill>
                <a:latin typeface="DroidSerif-Regular"/>
              </a:rPr>
              <a:t>NeylonC,VelteropJ</a:t>
            </a:r>
            <a:r>
              <a:rPr lang="fr-FR" sz="1400" b="0" i="0" u="none" strike="noStrike" baseline="0" dirty="0">
                <a:solidFill>
                  <a:srgbClr val="000000"/>
                </a:solidFill>
                <a:latin typeface="DroidSerif-Regular"/>
              </a:rPr>
              <a:t>, Dumontier M, da Silva Santos LOB, Wilkinson MD. </a:t>
            </a:r>
            <a:r>
              <a:rPr lang="fr-FR" sz="1400" b="0" i="0" u="none" strike="noStrike" baseline="0" dirty="0" err="1">
                <a:solidFill>
                  <a:srgbClr val="000000"/>
                </a:solidFill>
                <a:latin typeface="DroidSerif-Regular"/>
              </a:rPr>
              <a:t>Cloudy</a:t>
            </a:r>
            <a:r>
              <a:rPr lang="fr-FR" sz="1400" b="0" i="0" u="none" strike="noStrike" baseline="0" dirty="0">
                <a:solidFill>
                  <a:srgbClr val="000000"/>
                </a:solidFill>
                <a:latin typeface="DroidSerif-Regular"/>
              </a:rPr>
              <a:t>,</a:t>
            </a:r>
          </a:p>
          <a:p>
            <a:r>
              <a:rPr lang="en-US" sz="1400" b="0" i="0" u="none" strike="noStrike" baseline="0" dirty="0">
                <a:solidFill>
                  <a:srgbClr val="000000"/>
                </a:solidFill>
                <a:latin typeface="DroidSerif-Regular"/>
              </a:rPr>
              <a:t>increasingly FAIR; revisiting the FAIR Data guiding principles for the European Open</a:t>
            </a:r>
          </a:p>
          <a:p>
            <a:r>
              <a:rPr lang="fr-FR" sz="1400" b="0" i="0" u="none" strike="noStrike" baseline="0" dirty="0">
                <a:solidFill>
                  <a:srgbClr val="000000"/>
                </a:solidFill>
                <a:latin typeface="DroidSerif-Regular"/>
              </a:rPr>
              <a:t>Science Cloud. Information Services &amp; Use. 2017;37(1):49</a:t>
            </a:r>
            <a:r>
              <a:rPr lang="fr-FR" sz="1400" b="0" i="0" u="none" strike="noStrike" baseline="0" dirty="0">
                <a:solidFill>
                  <a:srgbClr val="000000"/>
                </a:solidFill>
                <a:latin typeface="Palatino-Roman"/>
              </a:rPr>
              <a:t>‑</a:t>
            </a:r>
            <a:r>
              <a:rPr lang="fr-FR" sz="1400" b="0" i="0" u="none" strike="noStrike" baseline="0" dirty="0">
                <a:solidFill>
                  <a:srgbClr val="000000"/>
                </a:solidFill>
                <a:latin typeface="DroidSerif-Regular"/>
              </a:rPr>
              <a:t>56. </a:t>
            </a:r>
            <a:r>
              <a:rPr lang="fr-FR" sz="1400" b="0" i="0" u="none" strike="noStrike" baseline="0" dirty="0">
                <a:solidFill>
                  <a:srgbClr val="FA2672"/>
                </a:solidFill>
                <a:latin typeface="DroidSerif-Regular"/>
              </a:rPr>
              <a:t>https://doi.org/10.3233/ISU-</a:t>
            </a:r>
          </a:p>
          <a:p>
            <a:r>
              <a:rPr lang="fr-FR" sz="1400" b="0" i="0" u="none" strike="noStrike" baseline="0" dirty="0">
                <a:solidFill>
                  <a:srgbClr val="FA2672"/>
                </a:solidFill>
                <a:latin typeface="DroidSerif-Regular"/>
              </a:rPr>
              <a:t>170824</a:t>
            </a:r>
            <a:endParaRPr lang="fr-FR" sz="1400" dirty="0"/>
          </a:p>
        </p:txBody>
      </p:sp>
    </p:spTree>
    <p:extLst>
      <p:ext uri="{BB962C8B-B14F-4D97-AF65-F5344CB8AC3E}">
        <p14:creationId xmlns:p14="http://schemas.microsoft.com/office/powerpoint/2010/main" val="494368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principe FAIR</a:t>
            </a:r>
          </a:p>
        </p:txBody>
      </p:sp>
      <p:pic>
        <p:nvPicPr>
          <p:cNvPr id="4" name="Espace réservé du contenu 3"/>
          <p:cNvPicPr>
            <a:picLocks noGrp="1" noChangeAspect="1"/>
          </p:cNvPicPr>
          <p:nvPr>
            <p:ph idx="1"/>
          </p:nvPr>
        </p:nvPicPr>
        <p:blipFill>
          <a:blip r:embed="rId2"/>
          <a:stretch>
            <a:fillRect/>
          </a:stretch>
        </p:blipFill>
        <p:spPr>
          <a:xfrm>
            <a:off x="2118131" y="3028696"/>
            <a:ext cx="7531876" cy="2537333"/>
          </a:xfrm>
          <a:prstGeom prst="rect">
            <a:avLst/>
          </a:prstGeom>
        </p:spPr>
      </p:pic>
      <p:sp>
        <p:nvSpPr>
          <p:cNvPr id="5" name="Rectangle 4"/>
          <p:cNvSpPr/>
          <p:nvPr/>
        </p:nvSpPr>
        <p:spPr>
          <a:xfrm>
            <a:off x="2381250" y="5785160"/>
            <a:ext cx="6781800" cy="307777"/>
          </a:xfrm>
          <a:prstGeom prst="rect">
            <a:avLst/>
          </a:prstGeom>
        </p:spPr>
        <p:txBody>
          <a:bodyPr wrap="square">
            <a:spAutoFit/>
          </a:bodyPr>
          <a:lstStyle/>
          <a:p>
            <a:r>
              <a:rPr lang="fr-FR" sz="1400" b="0" i="0" u="none" strike="noStrike" baseline="0" dirty="0">
                <a:solidFill>
                  <a:srgbClr val="000000"/>
                </a:solidFill>
                <a:latin typeface="DroidSerif-Regular"/>
              </a:rPr>
              <a:t>Logo FAIR : </a:t>
            </a:r>
            <a:r>
              <a:rPr lang="fr-FR" sz="1400" b="0" i="0" u="none" strike="noStrike" baseline="0" dirty="0" err="1">
                <a:solidFill>
                  <a:srgbClr val="FA2672"/>
                </a:solidFill>
                <a:latin typeface="DroidSerif-Regular"/>
              </a:rPr>
              <a:t>SangyaPundir</a:t>
            </a:r>
            <a:r>
              <a:rPr lang="fr-FR" sz="1400" b="0" i="0" u="none" strike="noStrike" baseline="0" dirty="0">
                <a:solidFill>
                  <a:srgbClr val="000000"/>
                </a:solidFill>
                <a:latin typeface="DroidSerif-Regular"/>
              </a:rPr>
              <a:t>. CC:BY-SA4.0.</a:t>
            </a:r>
          </a:p>
        </p:txBody>
      </p:sp>
      <p:sp>
        <p:nvSpPr>
          <p:cNvPr id="3" name="ZoneTexte 2">
            <a:extLst>
              <a:ext uri="{FF2B5EF4-FFF2-40B4-BE49-F238E27FC236}">
                <a16:creationId xmlns:a16="http://schemas.microsoft.com/office/drawing/2014/main" id="{7C75A509-3153-47A6-BEB0-D5B4BD4B4138}"/>
              </a:ext>
            </a:extLst>
          </p:cNvPr>
          <p:cNvSpPr txBox="1"/>
          <p:nvPr/>
        </p:nvSpPr>
        <p:spPr>
          <a:xfrm>
            <a:off x="6456641" y="781777"/>
            <a:ext cx="4997790" cy="1384995"/>
          </a:xfrm>
          <a:prstGeom prst="rect">
            <a:avLst/>
          </a:prstGeom>
          <a:solidFill>
            <a:schemeClr val="accent2"/>
          </a:solidFill>
          <a:ln>
            <a:solidFill>
              <a:schemeClr val="accent2">
                <a:lumMod val="75000"/>
              </a:schemeClr>
            </a:solidFill>
          </a:ln>
        </p:spPr>
        <p:txBody>
          <a:bodyPr wrap="square" rtlCol="0">
            <a:spAutoFit/>
          </a:bodyPr>
          <a:lstStyle/>
          <a:p>
            <a:r>
              <a:rPr lang="fr-FR" dirty="0"/>
              <a:t>« </a:t>
            </a:r>
            <a:r>
              <a:rPr lang="fr-FR" b="0" i="0" dirty="0">
                <a:solidFill>
                  <a:srgbClr val="333333"/>
                </a:solidFill>
                <a:effectLst/>
                <a:latin typeface="Lato" panose="020F0502020204030203" pitchFamily="34" charset="0"/>
              </a:rPr>
              <a:t>Les principes font référence à trois types d'entités : les données (ou tout objet numérique), les métadonnées (informations sur cet objet numérique) et l'infrastructure.  »</a:t>
            </a:r>
          </a:p>
          <a:p>
            <a:r>
              <a:rPr lang="fr-FR" sz="1200" dirty="0">
                <a:solidFill>
                  <a:srgbClr val="333333"/>
                </a:solidFill>
                <a:latin typeface="Lato" panose="020F0502020204030203" pitchFamily="34" charset="0"/>
              </a:rPr>
              <a:t>Source : </a:t>
            </a:r>
            <a:r>
              <a:rPr lang="fr-FR" sz="1200" dirty="0">
                <a:solidFill>
                  <a:srgbClr val="333333"/>
                </a:solidFill>
                <a:latin typeface="Lato" panose="020F0502020204030203" pitchFamily="34" charset="0"/>
                <a:hlinkClick r:id="rId3"/>
              </a:rPr>
              <a:t>https://www.go-fair.org/fair-principles/</a:t>
            </a:r>
            <a:endParaRPr lang="fr-FR" sz="1200" dirty="0">
              <a:solidFill>
                <a:srgbClr val="333333"/>
              </a:solidFill>
              <a:latin typeface="Lato" panose="020F0502020204030203" pitchFamily="34" charset="0"/>
            </a:endParaRPr>
          </a:p>
        </p:txBody>
      </p:sp>
    </p:spTree>
    <p:extLst>
      <p:ext uri="{BB962C8B-B14F-4D97-AF65-F5344CB8AC3E}">
        <p14:creationId xmlns:p14="http://schemas.microsoft.com/office/powerpoint/2010/main" val="1630524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83CF4-620C-4785-9CE3-F9EAD5ECB0FC}"/>
              </a:ext>
            </a:extLst>
          </p:cNvPr>
          <p:cNvSpPr>
            <a:spLocks noGrp="1"/>
          </p:cNvSpPr>
          <p:nvPr>
            <p:ph type="title"/>
          </p:nvPr>
        </p:nvSpPr>
        <p:spPr/>
        <p:txBody>
          <a:bodyPr/>
          <a:lstStyle/>
          <a:p>
            <a:r>
              <a:rPr lang="fr-FR" dirty="0"/>
              <a:t>FAIR : F comme FINDABLE</a:t>
            </a:r>
          </a:p>
        </p:txBody>
      </p:sp>
      <p:sp>
        <p:nvSpPr>
          <p:cNvPr id="3" name="Espace réservé du contenu 2">
            <a:extLst>
              <a:ext uri="{FF2B5EF4-FFF2-40B4-BE49-F238E27FC236}">
                <a16:creationId xmlns:a16="http://schemas.microsoft.com/office/drawing/2014/main" id="{81C74326-BFF9-47F5-A7C0-29EEA8B546CA}"/>
              </a:ext>
            </a:extLst>
          </p:cNvPr>
          <p:cNvSpPr>
            <a:spLocks noGrp="1"/>
          </p:cNvSpPr>
          <p:nvPr>
            <p:ph idx="1"/>
          </p:nvPr>
        </p:nvSpPr>
        <p:spPr>
          <a:xfrm>
            <a:off x="1024128" y="3189930"/>
            <a:ext cx="9720071" cy="3119430"/>
          </a:xfrm>
        </p:spPr>
        <p:txBody>
          <a:bodyPr/>
          <a:lstStyle/>
          <a:p>
            <a:pPr algn="l"/>
            <a:r>
              <a:rPr lang="fr-FR" sz="1600" dirty="0"/>
              <a:t>Des données « </a:t>
            </a:r>
            <a:r>
              <a:rPr lang="fr-FR" sz="1600" dirty="0" err="1"/>
              <a:t>findable</a:t>
            </a:r>
            <a:r>
              <a:rPr lang="fr-FR" sz="1600" dirty="0"/>
              <a:t> » : </a:t>
            </a:r>
          </a:p>
          <a:p>
            <a:pPr algn="l"/>
            <a:r>
              <a:rPr lang="fr-FR" sz="1600" i="0" u="none" strike="noStrike" dirty="0">
                <a:solidFill>
                  <a:srgbClr val="D25814"/>
                </a:solidFill>
                <a:effectLst/>
                <a:hlinkClick r:id="rId2">
                  <a:extLst>
                    <a:ext uri="{A12FA001-AC4F-418D-AE19-62706E023703}">
                      <ahyp:hlinkClr xmlns:ahyp="http://schemas.microsoft.com/office/drawing/2018/hyperlinkcolor" val="tx"/>
                    </a:ext>
                  </a:extLst>
                </a:hlinkClick>
              </a:rPr>
              <a:t>F1 . Les (méta)données se voient attribuer un identifiant global unique et persistant</a:t>
            </a:r>
            <a:endParaRPr lang="fr-FR" sz="1600" i="0" dirty="0">
              <a:solidFill>
                <a:srgbClr val="333333"/>
              </a:solidFill>
              <a:effectLst/>
            </a:endParaRPr>
          </a:p>
          <a:p>
            <a:pPr algn="l"/>
            <a:r>
              <a:rPr lang="fr-FR" sz="1600" i="0" u="none" strike="noStrike" dirty="0">
                <a:solidFill>
                  <a:srgbClr val="00518E"/>
                </a:solidFill>
                <a:effectLst/>
                <a:hlinkClick r:id="rId3"/>
              </a:rPr>
              <a:t>F2 . Les données sont décrites avec des métadonnées riches (définies par R1 ci-dessous)</a:t>
            </a:r>
            <a:endParaRPr lang="fr-FR" sz="1600" i="0" dirty="0">
              <a:solidFill>
                <a:srgbClr val="333333"/>
              </a:solidFill>
              <a:effectLst/>
            </a:endParaRPr>
          </a:p>
          <a:p>
            <a:pPr algn="l"/>
            <a:r>
              <a:rPr lang="fr-FR" sz="1600" i="0" u="none" strike="noStrike" dirty="0">
                <a:solidFill>
                  <a:srgbClr val="00518E"/>
                </a:solidFill>
                <a:effectLst/>
                <a:hlinkClick r:id="rId4"/>
              </a:rPr>
              <a:t>F3 . Les métadonnées incluent clairement et explicitement l'identifiant des données qu'elles décrivent</a:t>
            </a:r>
            <a:endParaRPr lang="fr-FR" sz="1600" i="0" dirty="0">
              <a:solidFill>
                <a:srgbClr val="333333"/>
              </a:solidFill>
              <a:effectLst/>
            </a:endParaRPr>
          </a:p>
          <a:p>
            <a:pPr algn="l"/>
            <a:r>
              <a:rPr lang="fr-FR" sz="1600" i="0" u="none" strike="noStrike" dirty="0">
                <a:solidFill>
                  <a:srgbClr val="00518E"/>
                </a:solidFill>
                <a:effectLst/>
                <a:hlinkClick r:id="rId5"/>
              </a:rPr>
              <a:t>F4 . Les (méta)données sont enregistrées ou indexées dans une ressource consultable</a:t>
            </a:r>
            <a:endParaRPr lang="fr-FR" sz="1600" i="0" dirty="0">
              <a:solidFill>
                <a:srgbClr val="333333"/>
              </a:solidFill>
              <a:effectLst/>
            </a:endParaRPr>
          </a:p>
          <a:p>
            <a:endParaRPr lang="fr-FR" sz="1200" dirty="0"/>
          </a:p>
          <a:p>
            <a:r>
              <a:rPr lang="fr-FR" sz="1200" dirty="0"/>
              <a:t>Source : </a:t>
            </a:r>
            <a:r>
              <a:rPr lang="fr-FR" sz="1200" dirty="0">
                <a:hlinkClick r:id="rId6"/>
              </a:rPr>
              <a:t>https://www.go-fair.org/fair-principles/</a:t>
            </a:r>
            <a:endParaRPr lang="fr-FR" sz="1200" dirty="0"/>
          </a:p>
          <a:p>
            <a:endParaRPr lang="fr-FR" dirty="0"/>
          </a:p>
        </p:txBody>
      </p:sp>
    </p:spTree>
    <p:extLst>
      <p:ext uri="{BB962C8B-B14F-4D97-AF65-F5344CB8AC3E}">
        <p14:creationId xmlns:p14="http://schemas.microsoft.com/office/powerpoint/2010/main" val="1454276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83CF4-620C-4785-9CE3-F9EAD5ECB0FC}"/>
              </a:ext>
            </a:extLst>
          </p:cNvPr>
          <p:cNvSpPr>
            <a:spLocks noGrp="1"/>
          </p:cNvSpPr>
          <p:nvPr>
            <p:ph type="title"/>
          </p:nvPr>
        </p:nvSpPr>
        <p:spPr/>
        <p:txBody>
          <a:bodyPr/>
          <a:lstStyle/>
          <a:p>
            <a:r>
              <a:rPr lang="fr-FR" dirty="0"/>
              <a:t>FAIR : a comme ACCESSIBLE</a:t>
            </a:r>
          </a:p>
        </p:txBody>
      </p:sp>
      <p:sp>
        <p:nvSpPr>
          <p:cNvPr id="3" name="Espace réservé du contenu 2">
            <a:extLst>
              <a:ext uri="{FF2B5EF4-FFF2-40B4-BE49-F238E27FC236}">
                <a16:creationId xmlns:a16="http://schemas.microsoft.com/office/drawing/2014/main" id="{81C74326-BFF9-47F5-A7C0-29EEA8B546CA}"/>
              </a:ext>
            </a:extLst>
          </p:cNvPr>
          <p:cNvSpPr>
            <a:spLocks noGrp="1"/>
          </p:cNvSpPr>
          <p:nvPr>
            <p:ph idx="1"/>
          </p:nvPr>
        </p:nvSpPr>
        <p:spPr>
          <a:xfrm>
            <a:off x="1024128" y="3008446"/>
            <a:ext cx="9720071" cy="3300914"/>
          </a:xfrm>
        </p:spPr>
        <p:txBody>
          <a:bodyPr>
            <a:normAutofit/>
          </a:bodyPr>
          <a:lstStyle/>
          <a:p>
            <a:r>
              <a:rPr lang="fr-FR" sz="1600" dirty="0"/>
              <a:t>Des données « accessibles » : </a:t>
            </a:r>
            <a:endParaRPr lang="fr-FR" sz="1600" b="1" dirty="0">
              <a:solidFill>
                <a:srgbClr val="00518E"/>
              </a:solidFill>
              <a:hlinkClick r:id="rId2"/>
            </a:endParaRPr>
          </a:p>
          <a:p>
            <a:pPr algn="l"/>
            <a:r>
              <a:rPr lang="fr-FR" sz="1600" i="0" u="none" strike="noStrike" dirty="0">
                <a:solidFill>
                  <a:srgbClr val="00518E"/>
                </a:solidFill>
                <a:effectLst/>
                <a:hlinkClick r:id="rId2"/>
              </a:rPr>
              <a:t>A1 . Les (méta)données sont récupérables par leur identifiant à l'aide d'un protocole de communication standardisé</a:t>
            </a:r>
            <a:endParaRPr lang="fr-FR" sz="1600" i="0" dirty="0">
              <a:solidFill>
                <a:srgbClr val="333333"/>
              </a:solidFill>
              <a:effectLst/>
            </a:endParaRPr>
          </a:p>
          <a:p>
            <a:pPr algn="l"/>
            <a:r>
              <a:rPr lang="fr-FR" sz="1600" i="0" u="none" strike="noStrike" dirty="0">
                <a:solidFill>
                  <a:srgbClr val="00518E"/>
                </a:solidFill>
                <a:effectLst/>
                <a:hlinkClick r:id="rId3"/>
              </a:rPr>
              <a:t>A1.1  Le protocole est ouvert, gratuit et universellement implémentable</a:t>
            </a:r>
            <a:endParaRPr lang="fr-FR" sz="1600" i="0" dirty="0">
              <a:solidFill>
                <a:srgbClr val="333333"/>
              </a:solidFill>
              <a:effectLst/>
            </a:endParaRPr>
          </a:p>
          <a:p>
            <a:pPr algn="l"/>
            <a:r>
              <a:rPr lang="fr-FR" sz="1600" i="0" u="none" strike="noStrike" dirty="0">
                <a:solidFill>
                  <a:srgbClr val="00518E"/>
                </a:solidFill>
                <a:effectLst/>
                <a:hlinkClick r:id="rId4"/>
              </a:rPr>
              <a:t>A1.2  Le protocole permet une procédure d'authentification et d'autorisation, si nécessaire</a:t>
            </a:r>
            <a:endParaRPr lang="fr-FR" sz="1600" i="0" dirty="0">
              <a:solidFill>
                <a:srgbClr val="333333"/>
              </a:solidFill>
              <a:effectLst/>
            </a:endParaRPr>
          </a:p>
          <a:p>
            <a:pPr algn="l"/>
            <a:r>
              <a:rPr lang="fr-FR" sz="1600" i="0" u="none" strike="noStrike" dirty="0">
                <a:solidFill>
                  <a:srgbClr val="00518E"/>
                </a:solidFill>
                <a:effectLst/>
                <a:hlinkClick r:id="rId5"/>
              </a:rPr>
              <a:t>A2 . Les métadonnées sont accessibles, même lorsque les données ne sont plus disponibles</a:t>
            </a:r>
            <a:endParaRPr lang="fr-FR" sz="1600" i="0" dirty="0">
              <a:solidFill>
                <a:srgbClr val="333333"/>
              </a:solidFill>
              <a:effectLst/>
            </a:endParaRPr>
          </a:p>
          <a:p>
            <a:endParaRPr lang="fr-FR" sz="1200" dirty="0"/>
          </a:p>
          <a:p>
            <a:r>
              <a:rPr lang="fr-FR" sz="1200" dirty="0"/>
              <a:t>Source : </a:t>
            </a:r>
            <a:r>
              <a:rPr lang="fr-FR" sz="1200" dirty="0">
                <a:hlinkClick r:id="rId6"/>
              </a:rPr>
              <a:t>https://www.go-fair.org/fair-principles/</a:t>
            </a:r>
            <a:endParaRPr lang="fr-FR" sz="1200" dirty="0"/>
          </a:p>
          <a:p>
            <a:endParaRPr lang="fr-FR" dirty="0"/>
          </a:p>
        </p:txBody>
      </p:sp>
    </p:spTree>
    <p:extLst>
      <p:ext uri="{BB962C8B-B14F-4D97-AF65-F5344CB8AC3E}">
        <p14:creationId xmlns:p14="http://schemas.microsoft.com/office/powerpoint/2010/main" val="3136646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83CF4-620C-4785-9CE3-F9EAD5ECB0FC}"/>
              </a:ext>
            </a:extLst>
          </p:cNvPr>
          <p:cNvSpPr>
            <a:spLocks noGrp="1"/>
          </p:cNvSpPr>
          <p:nvPr>
            <p:ph type="title"/>
          </p:nvPr>
        </p:nvSpPr>
        <p:spPr/>
        <p:txBody>
          <a:bodyPr/>
          <a:lstStyle/>
          <a:p>
            <a:r>
              <a:rPr lang="fr-FR" dirty="0"/>
              <a:t>FAIR : I comme INTEROPERABLE</a:t>
            </a:r>
          </a:p>
        </p:txBody>
      </p:sp>
      <p:sp>
        <p:nvSpPr>
          <p:cNvPr id="3" name="Espace réservé du contenu 2">
            <a:extLst>
              <a:ext uri="{FF2B5EF4-FFF2-40B4-BE49-F238E27FC236}">
                <a16:creationId xmlns:a16="http://schemas.microsoft.com/office/drawing/2014/main" id="{81C74326-BFF9-47F5-A7C0-29EEA8B546CA}"/>
              </a:ext>
            </a:extLst>
          </p:cNvPr>
          <p:cNvSpPr>
            <a:spLocks noGrp="1"/>
          </p:cNvSpPr>
          <p:nvPr>
            <p:ph idx="1"/>
          </p:nvPr>
        </p:nvSpPr>
        <p:spPr>
          <a:xfrm>
            <a:off x="1024128" y="2840922"/>
            <a:ext cx="9720071" cy="3468438"/>
          </a:xfrm>
        </p:spPr>
        <p:txBody>
          <a:bodyPr/>
          <a:lstStyle/>
          <a:p>
            <a:r>
              <a:rPr lang="fr-FR" sz="1600" dirty="0"/>
              <a:t>Des données « </a:t>
            </a:r>
            <a:r>
              <a:rPr lang="fr-FR" sz="1600" dirty="0" err="1"/>
              <a:t>interoperables</a:t>
            </a:r>
            <a:r>
              <a:rPr lang="fr-FR" sz="1600" dirty="0"/>
              <a:t> » : </a:t>
            </a:r>
          </a:p>
          <a:p>
            <a:pPr algn="l"/>
            <a:r>
              <a:rPr lang="fr-FR" sz="1600" i="0" u="none" strike="noStrike" dirty="0">
                <a:solidFill>
                  <a:srgbClr val="00518E"/>
                </a:solidFill>
                <a:effectLst/>
                <a:hlinkClick r:id="rId2"/>
              </a:rPr>
              <a:t>I1 . Les (méta)données utilisent un langage formel, accessible, partagé et largement applicable pour la représentation des connaissances.</a:t>
            </a:r>
            <a:endParaRPr lang="fr-FR" sz="1600" i="0" dirty="0">
              <a:solidFill>
                <a:srgbClr val="333333"/>
              </a:solidFill>
              <a:effectLst/>
            </a:endParaRPr>
          </a:p>
          <a:p>
            <a:pPr algn="l"/>
            <a:r>
              <a:rPr lang="fr-FR" sz="1600" i="0" u="none" strike="noStrike" dirty="0">
                <a:solidFill>
                  <a:srgbClr val="00518E"/>
                </a:solidFill>
                <a:effectLst/>
                <a:hlinkClick r:id="rId3"/>
              </a:rPr>
              <a:t>I2 . Les (méta)données utilisent des vocabulaires qui suivent les principes FAIR</a:t>
            </a:r>
            <a:endParaRPr lang="fr-FR" sz="1600" i="0" dirty="0">
              <a:solidFill>
                <a:srgbClr val="333333"/>
              </a:solidFill>
              <a:effectLst/>
            </a:endParaRPr>
          </a:p>
          <a:p>
            <a:pPr algn="l"/>
            <a:r>
              <a:rPr lang="fr-FR" sz="1600" i="0" u="none" strike="noStrike" dirty="0">
                <a:solidFill>
                  <a:srgbClr val="00518E"/>
                </a:solidFill>
                <a:effectLst/>
                <a:hlinkClick r:id="rId4"/>
              </a:rPr>
              <a:t>I3 . Les (méta)données incluent des références qualifiées à d'autres (méta)données</a:t>
            </a:r>
            <a:endParaRPr lang="fr-FR" sz="1600" i="0" dirty="0">
              <a:solidFill>
                <a:srgbClr val="333333"/>
              </a:solidFill>
              <a:effectLst/>
            </a:endParaRPr>
          </a:p>
          <a:p>
            <a:endParaRPr lang="fr-FR" sz="1600" dirty="0"/>
          </a:p>
          <a:p>
            <a:r>
              <a:rPr lang="fr-FR" sz="1600" dirty="0"/>
              <a:t>Source : </a:t>
            </a:r>
            <a:r>
              <a:rPr lang="fr-FR" sz="1600" dirty="0">
                <a:hlinkClick r:id="rId5"/>
              </a:rPr>
              <a:t>https://www.go-fair.org/fair-principles/</a:t>
            </a:r>
            <a:endParaRPr lang="fr-FR" sz="1600" dirty="0"/>
          </a:p>
          <a:p>
            <a:endParaRPr lang="fr-FR" dirty="0"/>
          </a:p>
        </p:txBody>
      </p:sp>
    </p:spTree>
    <p:extLst>
      <p:ext uri="{BB962C8B-B14F-4D97-AF65-F5344CB8AC3E}">
        <p14:creationId xmlns:p14="http://schemas.microsoft.com/office/powerpoint/2010/main" val="1620371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Archivage</a:t>
            </a:r>
          </a:p>
        </p:txBody>
      </p:sp>
      <p:sp>
        <p:nvSpPr>
          <p:cNvPr id="3" name="Espace réservé pour une image  2"/>
          <p:cNvSpPr>
            <a:spLocks noGrp="1"/>
          </p:cNvSpPr>
          <p:nvPr>
            <p:ph type="pic" idx="1"/>
          </p:nvPr>
        </p:nvSpPr>
        <p:spPr/>
        <p:txBody>
          <a:bodyPr/>
          <a:lstStyle/>
          <a:p>
            <a:endParaRPr lang="fr-FR"/>
          </a:p>
        </p:txBody>
      </p:sp>
      <p:sp>
        <p:nvSpPr>
          <p:cNvPr id="4" name="Espace réservé du texte 3"/>
          <p:cNvSpPr>
            <a:spLocks noGrp="1"/>
          </p:cNvSpPr>
          <p:nvPr>
            <p:ph type="body" sz="half" idx="2"/>
          </p:nvPr>
        </p:nvSpPr>
        <p:spPr/>
        <p:txBody>
          <a:bodyPr/>
          <a:lstStyle/>
          <a:p>
            <a:r>
              <a:rPr lang="fr-FR" dirty="0"/>
              <a:t>Les données : quelque chose de neuf avec de l’ancien</a:t>
            </a:r>
          </a:p>
        </p:txBody>
      </p:sp>
    </p:spTree>
    <p:extLst>
      <p:ext uri="{BB962C8B-B14F-4D97-AF65-F5344CB8AC3E}">
        <p14:creationId xmlns:p14="http://schemas.microsoft.com/office/powerpoint/2010/main" val="2003485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83CF4-620C-4785-9CE3-F9EAD5ECB0FC}"/>
              </a:ext>
            </a:extLst>
          </p:cNvPr>
          <p:cNvSpPr>
            <a:spLocks noGrp="1"/>
          </p:cNvSpPr>
          <p:nvPr>
            <p:ph type="title"/>
          </p:nvPr>
        </p:nvSpPr>
        <p:spPr/>
        <p:txBody>
          <a:bodyPr/>
          <a:lstStyle/>
          <a:p>
            <a:r>
              <a:rPr lang="fr-FR" dirty="0"/>
              <a:t>FAIR : R comme REUSABLE</a:t>
            </a:r>
          </a:p>
        </p:txBody>
      </p:sp>
      <p:sp>
        <p:nvSpPr>
          <p:cNvPr id="3" name="Espace réservé du contenu 2">
            <a:extLst>
              <a:ext uri="{FF2B5EF4-FFF2-40B4-BE49-F238E27FC236}">
                <a16:creationId xmlns:a16="http://schemas.microsoft.com/office/drawing/2014/main" id="{81C74326-BFF9-47F5-A7C0-29EEA8B546CA}"/>
              </a:ext>
            </a:extLst>
          </p:cNvPr>
          <p:cNvSpPr>
            <a:spLocks noGrp="1"/>
          </p:cNvSpPr>
          <p:nvPr>
            <p:ph idx="1"/>
          </p:nvPr>
        </p:nvSpPr>
        <p:spPr/>
        <p:txBody>
          <a:bodyPr>
            <a:normAutofit/>
          </a:bodyPr>
          <a:lstStyle/>
          <a:p>
            <a:r>
              <a:rPr lang="fr-FR" sz="1700" dirty="0"/>
              <a:t>Des données « réutilisables» : </a:t>
            </a:r>
          </a:p>
          <a:p>
            <a:pPr algn="l"/>
            <a:endParaRPr lang="fr-FR" sz="1700" i="0" u="none" strike="noStrike" dirty="0">
              <a:solidFill>
                <a:srgbClr val="00518E"/>
              </a:solidFill>
              <a:effectLst/>
              <a:hlinkClick r:id="rId2"/>
            </a:endParaRPr>
          </a:p>
          <a:p>
            <a:pPr algn="l"/>
            <a:r>
              <a:rPr lang="fr-FR" sz="1700" i="0" u="none" strike="noStrike" dirty="0">
                <a:solidFill>
                  <a:srgbClr val="00518E"/>
                </a:solidFill>
                <a:effectLst/>
                <a:hlinkClick r:id="rId2"/>
              </a:rPr>
              <a:t>R1 . Les (méta)données sont richement décrites avec une pluralité d'attributs précis et pertinents</a:t>
            </a:r>
            <a:endParaRPr lang="fr-FR" sz="1700" i="0" dirty="0">
              <a:solidFill>
                <a:srgbClr val="333333"/>
              </a:solidFill>
              <a:effectLst/>
            </a:endParaRPr>
          </a:p>
          <a:p>
            <a:pPr algn="l"/>
            <a:r>
              <a:rPr lang="fr-FR" sz="1700" i="0" u="none" strike="noStrike" dirty="0">
                <a:solidFill>
                  <a:srgbClr val="00518E"/>
                </a:solidFill>
                <a:effectLst/>
                <a:hlinkClick r:id="rId3"/>
              </a:rPr>
              <a:t>R1.1 . Les (méta)données sont publiées avec une licence d'utilisation des données claire et accessible</a:t>
            </a:r>
            <a:endParaRPr lang="fr-FR" sz="1700" i="0" dirty="0">
              <a:solidFill>
                <a:srgbClr val="333333"/>
              </a:solidFill>
              <a:effectLst/>
            </a:endParaRPr>
          </a:p>
          <a:p>
            <a:pPr algn="l"/>
            <a:r>
              <a:rPr lang="fr-FR" sz="1700" i="0" u="none" strike="noStrike" dirty="0">
                <a:solidFill>
                  <a:srgbClr val="00518E"/>
                </a:solidFill>
                <a:effectLst/>
                <a:hlinkClick r:id="rId4"/>
              </a:rPr>
              <a:t>R1.2 . Les (méta)données sont associées à une provenance détaillée</a:t>
            </a:r>
            <a:endParaRPr lang="fr-FR" sz="1700" i="0" dirty="0">
              <a:solidFill>
                <a:srgbClr val="333333"/>
              </a:solidFill>
              <a:effectLst/>
            </a:endParaRPr>
          </a:p>
          <a:p>
            <a:pPr algn="l"/>
            <a:r>
              <a:rPr lang="fr-FR" sz="1700" i="0" u="none" strike="noStrike" dirty="0">
                <a:solidFill>
                  <a:srgbClr val="00518E"/>
                </a:solidFill>
                <a:effectLst/>
                <a:hlinkClick r:id="rId5"/>
              </a:rPr>
              <a:t>R1.3 . Les (méta)données répondent aux normes communautaires applicables au domaine</a:t>
            </a:r>
            <a:endParaRPr lang="fr-FR" sz="1700" i="0" u="none" strike="noStrike" dirty="0">
              <a:solidFill>
                <a:srgbClr val="00518E"/>
              </a:solidFill>
              <a:effectLst/>
            </a:endParaRPr>
          </a:p>
          <a:p>
            <a:pPr algn="l"/>
            <a:endParaRPr lang="fr-FR" sz="1700" i="0" dirty="0">
              <a:solidFill>
                <a:srgbClr val="333333"/>
              </a:solidFill>
              <a:effectLst/>
            </a:endParaRPr>
          </a:p>
          <a:p>
            <a:r>
              <a:rPr lang="fr-FR" sz="1700" dirty="0"/>
              <a:t>Source : </a:t>
            </a:r>
            <a:r>
              <a:rPr lang="fr-FR" sz="1700" dirty="0">
                <a:hlinkClick r:id="rId6"/>
              </a:rPr>
              <a:t>https://www.go-fair.org/fair-principles/</a:t>
            </a:r>
            <a:endParaRPr lang="fr-FR" sz="1700" dirty="0"/>
          </a:p>
          <a:p>
            <a:endParaRPr lang="fr-FR" dirty="0"/>
          </a:p>
        </p:txBody>
      </p:sp>
    </p:spTree>
    <p:extLst>
      <p:ext uri="{BB962C8B-B14F-4D97-AF65-F5344CB8AC3E}">
        <p14:creationId xmlns:p14="http://schemas.microsoft.com/office/powerpoint/2010/main" val="2396568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1678441" y="911172"/>
            <a:ext cx="6510147" cy="4896053"/>
          </a:xfrm>
          <a:prstGeom prst="rect">
            <a:avLst/>
          </a:prstGeom>
        </p:spPr>
      </p:pic>
      <p:sp>
        <p:nvSpPr>
          <p:cNvPr id="5" name="Rectangle 4"/>
          <p:cNvSpPr/>
          <p:nvPr/>
        </p:nvSpPr>
        <p:spPr>
          <a:xfrm>
            <a:off x="7628434" y="3582650"/>
            <a:ext cx="4014461" cy="1015663"/>
          </a:xfrm>
          <a:prstGeom prst="rect">
            <a:avLst/>
          </a:prstGeom>
        </p:spPr>
        <p:txBody>
          <a:bodyPr wrap="square">
            <a:spAutoFit/>
          </a:bodyPr>
          <a:lstStyle/>
          <a:p>
            <a:r>
              <a:rPr lang="fr-FR" b="0" i="0" u="none" strike="noStrike" baseline="0" dirty="0">
                <a:solidFill>
                  <a:srgbClr val="000000"/>
                </a:solidFill>
                <a:latin typeface="DroidSerif-Regular"/>
              </a:rPr>
              <a:t>Détail des principes FAIR : </a:t>
            </a:r>
            <a:r>
              <a:rPr lang="fr-FR" sz="1200" b="0" i="0" u="none" strike="noStrike" baseline="0" dirty="0">
                <a:solidFill>
                  <a:srgbClr val="FA2672"/>
                </a:solidFill>
                <a:latin typeface="DroidSerif-Regular"/>
              </a:rPr>
              <a:t>https://www.force11.org/group/fairgroup/fairprinciples</a:t>
            </a:r>
          </a:p>
          <a:p>
            <a:r>
              <a:rPr lang="fr-FR" sz="1200" b="0" i="0" u="none" strike="noStrike" baseline="0" dirty="0">
                <a:solidFill>
                  <a:srgbClr val="000000"/>
                </a:solidFill>
                <a:latin typeface="DroidSerif-Regular"/>
              </a:rPr>
              <a:t>Image : </a:t>
            </a:r>
            <a:r>
              <a:rPr lang="fr-FR" sz="1200" b="0" i="0" u="none" strike="noStrike" baseline="0" dirty="0">
                <a:solidFill>
                  <a:srgbClr val="FA2672"/>
                </a:solidFill>
                <a:latin typeface="DroidSerif-Regular"/>
              </a:rPr>
              <a:t>ANDS</a:t>
            </a:r>
            <a:r>
              <a:rPr lang="fr-FR" sz="1200" b="0" i="0" u="none" strike="noStrike" baseline="0" dirty="0">
                <a:solidFill>
                  <a:srgbClr val="000000"/>
                </a:solidFill>
                <a:latin typeface="DroidSerif-Regular"/>
              </a:rPr>
              <a:t>. CC:BY4.0.</a:t>
            </a:r>
          </a:p>
          <a:p>
            <a:endParaRPr lang="fr-FR" dirty="0"/>
          </a:p>
        </p:txBody>
      </p:sp>
    </p:spTree>
    <p:extLst>
      <p:ext uri="{BB962C8B-B14F-4D97-AF65-F5344CB8AC3E}">
        <p14:creationId xmlns:p14="http://schemas.microsoft.com/office/powerpoint/2010/main" val="3381740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6EDA13-9326-4482-A04B-58B1C5B00AC0}"/>
              </a:ext>
            </a:extLst>
          </p:cNvPr>
          <p:cNvSpPr>
            <a:spLocks noGrp="1"/>
          </p:cNvSpPr>
          <p:nvPr>
            <p:ph type="title"/>
          </p:nvPr>
        </p:nvSpPr>
        <p:spPr/>
        <p:txBody>
          <a:bodyPr/>
          <a:lstStyle/>
          <a:p>
            <a:r>
              <a:rPr lang="fr-FR" dirty="0"/>
              <a:t>Etes-vous FAIR ? VRAIMENT ?</a:t>
            </a:r>
          </a:p>
        </p:txBody>
      </p:sp>
      <p:sp>
        <p:nvSpPr>
          <p:cNvPr id="3" name="Espace réservé du contenu 2">
            <a:extLst>
              <a:ext uri="{FF2B5EF4-FFF2-40B4-BE49-F238E27FC236}">
                <a16:creationId xmlns:a16="http://schemas.microsoft.com/office/drawing/2014/main" id="{DBDBF886-3A08-4126-86A4-67BEA7A1D351}"/>
              </a:ext>
            </a:extLst>
          </p:cNvPr>
          <p:cNvSpPr>
            <a:spLocks noGrp="1"/>
          </p:cNvSpPr>
          <p:nvPr>
            <p:ph idx="1"/>
          </p:nvPr>
        </p:nvSpPr>
        <p:spPr>
          <a:xfrm>
            <a:off x="863584" y="2830452"/>
            <a:ext cx="9720071" cy="1197096"/>
          </a:xfrm>
        </p:spPr>
        <p:txBody>
          <a:bodyPr>
            <a:normAutofit/>
          </a:bodyPr>
          <a:lstStyle/>
          <a:p>
            <a:r>
              <a:rPr lang="fr-FR" dirty="0" err="1"/>
              <a:t>Fair</a:t>
            </a:r>
            <a:r>
              <a:rPr lang="fr-FR" dirty="0"/>
              <a:t> </a:t>
            </a:r>
            <a:r>
              <a:rPr lang="fr-FR" dirty="0" err="1"/>
              <a:t>Aware</a:t>
            </a:r>
            <a:r>
              <a:rPr lang="fr-FR" dirty="0"/>
              <a:t> : </a:t>
            </a:r>
            <a:r>
              <a:rPr lang="fr-FR" dirty="0">
                <a:hlinkClick r:id="rId2"/>
              </a:rPr>
              <a:t>https://fairaware.dans.knaw.nl/</a:t>
            </a:r>
            <a:endParaRPr lang="fr-FR" dirty="0"/>
          </a:p>
          <a:p>
            <a:pPr marL="0" indent="0">
              <a:buNone/>
            </a:pPr>
            <a:r>
              <a:rPr lang="fr-FR" dirty="0"/>
              <a:t> </a:t>
            </a:r>
          </a:p>
        </p:txBody>
      </p:sp>
      <p:pic>
        <p:nvPicPr>
          <p:cNvPr id="5" name="Image 4">
            <a:extLst>
              <a:ext uri="{FF2B5EF4-FFF2-40B4-BE49-F238E27FC236}">
                <a16:creationId xmlns:a16="http://schemas.microsoft.com/office/drawing/2014/main" id="{59D09BF3-6F3D-4DFF-8E70-DB17E4B8DD9B}"/>
              </a:ext>
            </a:extLst>
          </p:cNvPr>
          <p:cNvPicPr>
            <a:picLocks noChangeAspect="1"/>
          </p:cNvPicPr>
          <p:nvPr/>
        </p:nvPicPr>
        <p:blipFill rotWithShape="1">
          <a:blip r:embed="rId3"/>
          <a:srcRect l="21411" t="29109" r="8088" b="54097"/>
          <a:stretch/>
        </p:blipFill>
        <p:spPr>
          <a:xfrm>
            <a:off x="728830" y="4313735"/>
            <a:ext cx="9933561" cy="1577514"/>
          </a:xfrm>
          <a:prstGeom prst="rect">
            <a:avLst/>
          </a:prstGeom>
        </p:spPr>
      </p:pic>
    </p:spTree>
    <p:extLst>
      <p:ext uri="{BB962C8B-B14F-4D97-AF65-F5344CB8AC3E}">
        <p14:creationId xmlns:p14="http://schemas.microsoft.com/office/powerpoint/2010/main" val="2025997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0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ORCID ET IDENTIFIANTS CHERCHEURS</a:t>
            </a:r>
            <a:endParaRPr/>
          </a:p>
        </p:txBody>
      </p:sp>
      <p:pic>
        <p:nvPicPr>
          <p:cNvPr id="849" name="Google Shape;849;p107"/>
          <p:cNvPicPr preferRelativeResize="0">
            <a:picLocks noGrp="1"/>
          </p:cNvPicPr>
          <p:nvPr>
            <p:ph type="body" idx="1"/>
          </p:nvPr>
        </p:nvPicPr>
        <p:blipFill rotWithShape="1">
          <a:blip r:embed="rId3">
            <a:alphaModFix/>
          </a:blip>
          <a:srcRect l="24438" t="14489" r="33570" b="43345"/>
          <a:stretch/>
        </p:blipFill>
        <p:spPr>
          <a:xfrm>
            <a:off x="204167" y="1873293"/>
            <a:ext cx="3769283" cy="2523239"/>
          </a:xfrm>
          <a:prstGeom prst="rect">
            <a:avLst/>
          </a:prstGeom>
          <a:noFill/>
          <a:ln>
            <a:noFill/>
          </a:ln>
        </p:spPr>
      </p:pic>
      <p:pic>
        <p:nvPicPr>
          <p:cNvPr id="850" name="Google Shape;850;p107"/>
          <p:cNvPicPr preferRelativeResize="0"/>
          <p:nvPr/>
        </p:nvPicPr>
        <p:blipFill rotWithShape="1">
          <a:blip r:embed="rId4">
            <a:alphaModFix/>
          </a:blip>
          <a:srcRect l="24323" t="15355" r="32414" b="41264"/>
          <a:stretch/>
        </p:blipFill>
        <p:spPr>
          <a:xfrm>
            <a:off x="830639" y="3993152"/>
            <a:ext cx="4285813" cy="2864848"/>
          </a:xfrm>
          <a:prstGeom prst="rect">
            <a:avLst/>
          </a:prstGeom>
          <a:noFill/>
          <a:ln>
            <a:noFill/>
          </a:ln>
        </p:spPr>
      </p:pic>
      <p:pic>
        <p:nvPicPr>
          <p:cNvPr id="851" name="Google Shape;851;p107"/>
          <p:cNvPicPr preferRelativeResize="0"/>
          <p:nvPr/>
        </p:nvPicPr>
        <p:blipFill rotWithShape="1">
          <a:blip r:embed="rId5">
            <a:alphaModFix/>
          </a:blip>
          <a:srcRect l="3903" t="17506" r="5510" b="36896"/>
          <a:stretch/>
        </p:blipFill>
        <p:spPr>
          <a:xfrm>
            <a:off x="5032689" y="1938635"/>
            <a:ext cx="6693885" cy="2246358"/>
          </a:xfrm>
          <a:prstGeom prst="rect">
            <a:avLst/>
          </a:prstGeom>
          <a:noFill/>
          <a:ln>
            <a:noFill/>
          </a:ln>
        </p:spPr>
      </p:pic>
      <p:sp>
        <p:nvSpPr>
          <p:cNvPr id="852" name="Google Shape;852;p107"/>
          <p:cNvSpPr txBox="1"/>
          <p:nvPr/>
        </p:nvSpPr>
        <p:spPr>
          <a:xfrm>
            <a:off x="5116452" y="4279141"/>
            <a:ext cx="5674864"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u="sng">
                <a:solidFill>
                  <a:schemeClr val="dk1"/>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https://info.orcid.org/what-is-orcid/</a:t>
            </a:r>
            <a:endParaRPr sz="180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r>
              <a:rPr lang="fr-FR" sz="1800">
                <a:solidFill>
                  <a:schemeClr val="dk1"/>
                </a:solidFill>
                <a:latin typeface="Twentieth Century"/>
                <a:ea typeface="Twentieth Century"/>
                <a:cs typeface="Twentieth Century"/>
                <a:sym typeface="Twentieth Century"/>
              </a:rPr>
              <a:t>Cours Aline Bouchard sur les identifiants chercheurs : </a:t>
            </a:r>
            <a:r>
              <a:rPr lang="fr-FR" sz="1800" u="sng">
                <a:solidFill>
                  <a:schemeClr val="dk1"/>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https://urfist.chartes.psl.eu/ressources/researcherid-orcid-idhal-enjeux-et-perspectives-des-identifiants-chercheurs</a:t>
            </a:r>
            <a:endParaRPr sz="180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478256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fichier read.me  </a:t>
            </a:r>
            <a:r>
              <a:rPr lang="fr-FR" sz="2400" dirty="0"/>
              <a:t>(Slide CECILE ARENES)</a:t>
            </a:r>
          </a:p>
        </p:txBody>
      </p:sp>
      <p:sp>
        <p:nvSpPr>
          <p:cNvPr id="3" name="Espace réservé du contenu 2"/>
          <p:cNvSpPr>
            <a:spLocks noGrp="1"/>
          </p:cNvSpPr>
          <p:nvPr>
            <p:ph idx="1"/>
          </p:nvPr>
        </p:nvSpPr>
        <p:spPr/>
        <p:txBody>
          <a:bodyPr>
            <a:normAutofit/>
          </a:bodyPr>
          <a:lstStyle/>
          <a:p>
            <a:r>
              <a:rPr lang="fr-FR" dirty="0"/>
              <a:t>Documenter le dépôt</a:t>
            </a:r>
          </a:p>
          <a:p>
            <a:pPr lvl="1"/>
            <a:r>
              <a:rPr lang="fr-FR" dirty="0"/>
              <a:t>présente les  règles de nommage et d'organisation du jeu de données, </a:t>
            </a:r>
          </a:p>
          <a:p>
            <a:pPr lvl="1"/>
            <a:r>
              <a:rPr lang="fr-FR" dirty="0"/>
              <a:t>décrit le contenu</a:t>
            </a:r>
          </a:p>
          <a:p>
            <a:pPr lvl="1"/>
            <a:r>
              <a:rPr lang="fr-FR" dirty="0"/>
              <a:t>précise les logiciels ou codes informatiques nécessaires pour l’utilisation</a:t>
            </a:r>
          </a:p>
          <a:p>
            <a:pPr marL="0" indent="0">
              <a:buNone/>
            </a:pPr>
            <a:endParaRPr lang="fr-FR" dirty="0"/>
          </a:p>
          <a:p>
            <a:pPr marL="0" indent="0">
              <a:buNone/>
            </a:pPr>
            <a:r>
              <a:rPr lang="fr-FR" dirty="0"/>
              <a:t>Trames de fichiers </a:t>
            </a:r>
            <a:r>
              <a:rPr lang="fr-FR" dirty="0" err="1"/>
              <a:t>Readme</a:t>
            </a:r>
            <a:r>
              <a:rPr lang="fr-FR" dirty="0"/>
              <a:t> :</a:t>
            </a:r>
          </a:p>
          <a:p>
            <a:pPr lvl="2"/>
            <a:r>
              <a:rPr lang="fr-FR" dirty="0"/>
              <a:t>4TU. Guidelines for </a:t>
            </a:r>
            <a:r>
              <a:rPr lang="fr-FR" dirty="0" err="1"/>
              <a:t>creating</a:t>
            </a:r>
            <a:r>
              <a:rPr lang="fr-FR" dirty="0"/>
              <a:t> a README file : </a:t>
            </a:r>
            <a:r>
              <a:rPr lang="fr-FR" dirty="0">
                <a:hlinkClick r:id="rId2"/>
              </a:rPr>
              <a:t>https://researchdata.4tu.nl/fileadmin/user_upload/Documenten/Guidelines_for_creating_a_README_file.pdf</a:t>
            </a:r>
            <a:endParaRPr lang="fr-FR" dirty="0"/>
          </a:p>
          <a:p>
            <a:pPr lvl="2"/>
            <a:r>
              <a:rPr lang="fr-FR" dirty="0" err="1"/>
              <a:t>Doranum</a:t>
            </a:r>
            <a:r>
              <a:rPr lang="fr-FR" dirty="0"/>
              <a:t>. Gabarit «</a:t>
            </a:r>
            <a:r>
              <a:rPr lang="fr-FR" dirty="0" err="1"/>
              <a:t>Readme</a:t>
            </a:r>
            <a:r>
              <a:rPr lang="fr-FR" dirty="0"/>
              <a:t>» : </a:t>
            </a:r>
            <a:r>
              <a:rPr lang="fr-FR" dirty="0">
                <a:hlinkClick r:id="rId3"/>
              </a:rPr>
              <a:t>https://doranum.fr/wpcontent/uploads/gabarit_readme.tx</a:t>
            </a:r>
            <a:endParaRPr lang="fr-FR" dirty="0"/>
          </a:p>
          <a:p>
            <a:pPr lvl="2"/>
            <a:r>
              <a:rPr lang="fr-FR" dirty="0"/>
              <a:t>Template </a:t>
            </a:r>
            <a:r>
              <a:rPr lang="fr-FR" dirty="0" err="1"/>
              <a:t>Readme</a:t>
            </a:r>
            <a:r>
              <a:rPr lang="fr-FR" dirty="0"/>
              <a:t> Cornell </a:t>
            </a:r>
            <a:r>
              <a:rPr lang="fr-FR" dirty="0" err="1"/>
              <a:t>University</a:t>
            </a:r>
            <a:r>
              <a:rPr lang="fr-FR" dirty="0"/>
              <a:t> : </a:t>
            </a:r>
            <a:r>
              <a:rPr lang="fr-FR" dirty="0">
                <a:hlinkClick r:id="rId4"/>
              </a:rPr>
              <a:t>https://cornell.app.box.com/v/ReadmeTemplate</a:t>
            </a:r>
            <a:endParaRPr lang="fr-FR" dirty="0"/>
          </a:p>
          <a:p>
            <a:pPr lvl="2"/>
            <a:r>
              <a:rPr lang="fr-FR" dirty="0"/>
              <a:t>Recherche data </a:t>
            </a:r>
            <a:r>
              <a:rPr lang="fr-FR" dirty="0" err="1"/>
              <a:t>gouv</a:t>
            </a:r>
            <a:r>
              <a:rPr lang="fr-FR" dirty="0"/>
              <a:t> : </a:t>
            </a:r>
            <a:r>
              <a:rPr lang="fr-FR" dirty="0">
                <a:hlinkClick r:id="rId5"/>
              </a:rPr>
              <a:t>https://recherche.data.gouv.fr/fr/categorie/33/guide/modele-de-readme</a:t>
            </a:r>
            <a:endParaRPr lang="fr-FR" dirty="0"/>
          </a:p>
          <a:p>
            <a:pPr lvl="2"/>
            <a:endParaRPr lang="fr-FR" dirty="0"/>
          </a:p>
          <a:p>
            <a:pPr lvl="2"/>
            <a:endParaRPr lang="fr-FR" dirty="0"/>
          </a:p>
          <a:p>
            <a:endParaRPr lang="fr-FR" dirty="0"/>
          </a:p>
        </p:txBody>
      </p:sp>
    </p:spTree>
    <p:extLst>
      <p:ext uri="{BB962C8B-B14F-4D97-AF65-F5344CB8AC3E}">
        <p14:creationId xmlns:p14="http://schemas.microsoft.com/office/powerpoint/2010/main" val="2830422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Données et Stockage</a:t>
            </a:r>
          </a:p>
        </p:txBody>
      </p:sp>
      <p:sp>
        <p:nvSpPr>
          <p:cNvPr id="4" name="Espace réservé du texte 3"/>
          <p:cNvSpPr>
            <a:spLocks noGrp="1"/>
          </p:cNvSpPr>
          <p:nvPr>
            <p:ph type="body" idx="1"/>
          </p:nvPr>
        </p:nvSpPr>
        <p:spPr/>
        <p:txBody>
          <a:bodyPr/>
          <a:lstStyle/>
          <a:p>
            <a:r>
              <a:rPr lang="fr-FR" dirty="0"/>
              <a:t>Ranger ses données</a:t>
            </a:r>
          </a:p>
        </p:txBody>
      </p:sp>
    </p:spTree>
    <p:extLst>
      <p:ext uri="{BB962C8B-B14F-4D97-AF65-F5344CB8AC3E}">
        <p14:creationId xmlns:p14="http://schemas.microsoft.com/office/powerpoint/2010/main" val="4227101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Stockage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758626"/>
            <a:ext cx="9720071" cy="550734"/>
          </a:xfrm>
        </p:spPr>
        <p:txBody>
          <a:bodyPr>
            <a:normAutofit fontScale="92500" lnSpcReduction="20000"/>
          </a:bodyPr>
          <a:lstStyle/>
          <a:p>
            <a:r>
              <a:rPr lang="fr-FR" dirty="0" err="1"/>
              <a:t>Doranum</a:t>
            </a:r>
            <a:r>
              <a:rPr lang="fr-FR" dirty="0"/>
              <a:t> : </a:t>
            </a:r>
            <a:r>
              <a:rPr lang="fr-FR" dirty="0">
                <a:hlinkClick r:id="rId2"/>
              </a:rPr>
              <a:t>https://doranum.fr/stockage-archivage/stockage-partage-archivage-quelles-differences_10_13143_5dax-qp58/</a:t>
            </a:r>
            <a:endParaRPr lang="fr-FR" dirty="0"/>
          </a:p>
          <a:p>
            <a:endParaRPr lang="fr-FR" dirty="0"/>
          </a:p>
        </p:txBody>
      </p:sp>
      <p:pic>
        <p:nvPicPr>
          <p:cNvPr id="1028" name="Picture 4">
            <a:extLst>
              <a:ext uri="{FF2B5EF4-FFF2-40B4-BE49-F238E27FC236}">
                <a16:creationId xmlns:a16="http://schemas.microsoft.com/office/drawing/2014/main" id="{980C4F58-A214-C921-9C2E-9358B9D59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304" y="2771120"/>
            <a:ext cx="1459144" cy="25023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45EB9A-1BB9-DC9B-017E-4524C0617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729" y="1222788"/>
            <a:ext cx="2409086" cy="41135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204470-DDB6-DC65-DE70-43AAFC12DF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6979" y="2722260"/>
            <a:ext cx="1512439" cy="255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51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Stocker</a:t>
            </a:r>
          </a:p>
        </p:txBody>
      </p:sp>
      <p:sp>
        <p:nvSpPr>
          <p:cNvPr id="3" name="Espace réservé du contenu 2"/>
          <p:cNvSpPr>
            <a:spLocks noGrp="1"/>
          </p:cNvSpPr>
          <p:nvPr>
            <p:ph idx="1"/>
          </p:nvPr>
        </p:nvSpPr>
        <p:spPr>
          <a:xfrm>
            <a:off x="60868" y="6371763"/>
            <a:ext cx="4064402" cy="486237"/>
          </a:xfrm>
        </p:spPr>
        <p:txBody>
          <a:bodyPr>
            <a:normAutofit/>
          </a:bodyPr>
          <a:lstStyle/>
          <a:p>
            <a:r>
              <a:rPr lang="fr-FR" sz="1700" dirty="0"/>
              <a:t>Source : </a:t>
            </a:r>
            <a:r>
              <a:rPr lang="fr-FR" sz="1700" dirty="0" err="1"/>
              <a:t>DoraNUm</a:t>
            </a:r>
            <a:r>
              <a:rPr lang="fr-FR" sz="1700" dirty="0"/>
              <a:t> : </a:t>
            </a:r>
            <a:r>
              <a:rPr lang="fr-FR" sz="1700" dirty="0">
                <a:hlinkClick r:id="rId2"/>
              </a:rPr>
              <a:t>https://doranum.fr/</a:t>
            </a:r>
            <a:endParaRPr lang="fr-FR" sz="1700" dirty="0"/>
          </a:p>
          <a:p>
            <a:endParaRPr lang="fr-FR" dirty="0"/>
          </a:p>
        </p:txBody>
      </p:sp>
      <p:pic>
        <p:nvPicPr>
          <p:cNvPr id="5" name="Image 4">
            <a:extLst>
              <a:ext uri="{FF2B5EF4-FFF2-40B4-BE49-F238E27FC236}">
                <a16:creationId xmlns:a16="http://schemas.microsoft.com/office/drawing/2014/main" id="{047B4E47-3301-45EC-A2E4-4115CA9C6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239" y="850463"/>
            <a:ext cx="9153893" cy="5521300"/>
          </a:xfrm>
          <a:prstGeom prst="rect">
            <a:avLst/>
          </a:prstGeom>
        </p:spPr>
      </p:pic>
    </p:spTree>
    <p:extLst>
      <p:ext uri="{BB962C8B-B14F-4D97-AF65-F5344CB8AC3E}">
        <p14:creationId xmlns:p14="http://schemas.microsoft.com/office/powerpoint/2010/main" val="1123619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Stockage – travail collaboratif</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a:bodyPr>
          <a:lstStyle/>
          <a:p>
            <a:r>
              <a:rPr lang="fr-FR" dirty="0"/>
              <a:t>Un exemple : les outils d’</a:t>
            </a:r>
            <a:r>
              <a:rPr lang="fr-FR" dirty="0" err="1"/>
              <a:t>HumaNum</a:t>
            </a:r>
            <a:endParaRPr lang="fr-FR" dirty="0"/>
          </a:p>
          <a:p>
            <a:pPr algn="l" fontAlgn="base"/>
            <a:r>
              <a:rPr lang="fr-FR" sz="1900" b="1" i="0" dirty="0" err="1">
                <a:solidFill>
                  <a:srgbClr val="43545C"/>
                </a:solidFill>
                <a:effectLst/>
              </a:rPr>
              <a:t>ShareDocs</a:t>
            </a:r>
            <a:r>
              <a:rPr lang="fr-FR" sz="1900" b="1" i="0" dirty="0">
                <a:solidFill>
                  <a:srgbClr val="43545C"/>
                </a:solidFill>
                <a:effectLst/>
              </a:rPr>
              <a:t> : </a:t>
            </a:r>
            <a:r>
              <a:rPr lang="fr-FR" sz="1900" b="0" i="0" dirty="0">
                <a:solidFill>
                  <a:srgbClr val="43545C"/>
                </a:solidFill>
                <a:effectLst/>
              </a:rPr>
              <a:t>Il s’agit d’un gestionnaire de fichiers (logiciel </a:t>
            </a:r>
            <a:r>
              <a:rPr lang="fr-FR" sz="1900" b="1" i="0" u="none" strike="noStrike" dirty="0" err="1">
                <a:solidFill>
                  <a:srgbClr val="43545C"/>
                </a:solidFill>
                <a:effectLst/>
                <a:hlinkClick r:id="rId2"/>
              </a:rPr>
              <a:t>FileRun</a:t>
            </a:r>
            <a:r>
              <a:rPr lang="fr-FR" sz="1900" b="0" i="0" dirty="0">
                <a:solidFill>
                  <a:srgbClr val="43545C"/>
                </a:solidFill>
                <a:effectLst/>
              </a:rPr>
              <a:t>) pouvant être utilisé via un navigateur web, un client </a:t>
            </a:r>
            <a:r>
              <a:rPr lang="fr-FR" sz="1900" b="0" i="0" dirty="0" err="1">
                <a:solidFill>
                  <a:srgbClr val="43545C"/>
                </a:solidFill>
                <a:effectLst/>
              </a:rPr>
              <a:t>WebDAV</a:t>
            </a:r>
            <a:r>
              <a:rPr lang="fr-FR" sz="1900" b="0" i="0" dirty="0">
                <a:solidFill>
                  <a:srgbClr val="43545C"/>
                </a:solidFill>
                <a:effectLst/>
              </a:rPr>
              <a:t> ou un logiciel de synchronisation de fichiers.</a:t>
            </a:r>
          </a:p>
          <a:p>
            <a:pPr algn="just" fontAlgn="base"/>
            <a:r>
              <a:rPr lang="fr-FR" sz="1900" b="1" i="0" dirty="0">
                <a:solidFill>
                  <a:srgbClr val="43545C"/>
                </a:solidFill>
                <a:effectLst/>
              </a:rPr>
              <a:t>Instance </a:t>
            </a:r>
            <a:r>
              <a:rPr lang="fr-FR" sz="1900" b="1" i="0" dirty="0" err="1">
                <a:solidFill>
                  <a:srgbClr val="43545C"/>
                </a:solidFill>
                <a:effectLst/>
              </a:rPr>
              <a:t>GitLab</a:t>
            </a:r>
            <a:r>
              <a:rPr lang="fr-FR" sz="1900" b="1" i="0" dirty="0">
                <a:solidFill>
                  <a:srgbClr val="43545C"/>
                </a:solidFill>
                <a:effectLst/>
              </a:rPr>
              <a:t> : </a:t>
            </a:r>
            <a:r>
              <a:rPr lang="fr-FR" sz="1900" b="0" i="0" dirty="0">
                <a:solidFill>
                  <a:srgbClr val="43545C"/>
                </a:solidFill>
                <a:effectLst/>
              </a:rPr>
              <a:t>L’instance </a:t>
            </a:r>
            <a:r>
              <a:rPr lang="fr-FR" sz="1900" b="0" i="0" dirty="0" err="1">
                <a:solidFill>
                  <a:srgbClr val="43545C"/>
                </a:solidFill>
                <a:effectLst/>
              </a:rPr>
              <a:t>GitLab</a:t>
            </a:r>
            <a:r>
              <a:rPr lang="fr-FR" sz="1900" b="0" i="0" dirty="0">
                <a:solidFill>
                  <a:srgbClr val="43545C"/>
                </a:solidFill>
                <a:effectLst/>
              </a:rPr>
              <a:t> d’</a:t>
            </a:r>
            <a:r>
              <a:rPr lang="fr-FR" sz="1900" b="0" i="0" dirty="0" err="1">
                <a:solidFill>
                  <a:srgbClr val="43545C"/>
                </a:solidFill>
                <a:effectLst/>
              </a:rPr>
              <a:t>Huma-Num</a:t>
            </a:r>
            <a:r>
              <a:rPr lang="fr-FR" sz="1900" b="0" i="0" dirty="0">
                <a:solidFill>
                  <a:srgbClr val="43545C"/>
                </a:solidFill>
                <a:effectLst/>
              </a:rPr>
              <a:t> permet l’hébergement sécurisé et le partage maîtrisé de fichiers de code. Il s’agit d’une implémentation du logiciel </a:t>
            </a:r>
            <a:r>
              <a:rPr lang="fr-FR" sz="1900" b="1" i="0" u="sng" strike="noStrike" dirty="0">
                <a:solidFill>
                  <a:srgbClr val="43545C"/>
                </a:solidFill>
                <a:effectLst/>
                <a:hlinkClick r:id="rId3"/>
              </a:rPr>
              <a:t>https://about.gitlab.com/</a:t>
            </a:r>
            <a:r>
              <a:rPr lang="fr-FR" sz="1900" b="0" i="0" dirty="0">
                <a:solidFill>
                  <a:srgbClr val="43545C"/>
                </a:solidFill>
                <a:effectLst/>
              </a:rPr>
              <a:t>.</a:t>
            </a:r>
          </a:p>
          <a:p>
            <a:pPr algn="just" fontAlgn="base"/>
            <a:r>
              <a:rPr lang="fr-FR" sz="1900" b="1" i="0" dirty="0" err="1">
                <a:solidFill>
                  <a:srgbClr val="43545C"/>
                </a:solidFill>
                <a:effectLst/>
              </a:rPr>
              <a:t>Huma-Num</a:t>
            </a:r>
            <a:r>
              <a:rPr lang="fr-FR" sz="1900" b="1" i="0" dirty="0">
                <a:solidFill>
                  <a:srgbClr val="43545C"/>
                </a:solidFill>
                <a:effectLst/>
              </a:rPr>
              <a:t> Box : </a:t>
            </a:r>
            <a:r>
              <a:rPr lang="fr-FR" sz="1900" b="0" i="0" dirty="0">
                <a:solidFill>
                  <a:srgbClr val="43545C"/>
                </a:solidFill>
                <a:effectLst/>
              </a:rPr>
              <a:t>Le service </a:t>
            </a:r>
            <a:r>
              <a:rPr lang="fr-FR" sz="1900" b="0" i="0" dirty="0" err="1">
                <a:solidFill>
                  <a:srgbClr val="43545C"/>
                </a:solidFill>
                <a:effectLst/>
              </a:rPr>
              <a:t>Huma-Num</a:t>
            </a:r>
            <a:r>
              <a:rPr lang="fr-FR" sz="1900" b="0" i="0" dirty="0">
                <a:solidFill>
                  <a:srgbClr val="43545C"/>
                </a:solidFill>
                <a:effectLst/>
              </a:rPr>
              <a:t> Box est un service de stockage sécurisé pour la préservation de volumes importants de données (plusieurs </a:t>
            </a:r>
            <a:r>
              <a:rPr lang="fr-FR" sz="1900" b="0" i="0" dirty="0" err="1">
                <a:solidFill>
                  <a:srgbClr val="43545C"/>
                </a:solidFill>
                <a:effectLst/>
              </a:rPr>
              <a:t>tera-octets</a:t>
            </a:r>
            <a:r>
              <a:rPr lang="fr-FR" sz="1900" b="0" i="0" dirty="0">
                <a:solidFill>
                  <a:srgbClr val="43545C"/>
                </a:solidFill>
                <a:effectLst/>
              </a:rPr>
              <a:t>), par réplication et distribution sur plusieurs sites en France.</a:t>
            </a:r>
          </a:p>
          <a:p>
            <a:pPr algn="just" fontAlgn="base"/>
            <a:r>
              <a:rPr lang="fr-FR" sz="1900" dirty="0">
                <a:solidFill>
                  <a:srgbClr val="43545C"/>
                </a:solidFill>
              </a:rPr>
              <a:t>Mais aussi des outils pour la conservation et le partage (voir plus loin) : </a:t>
            </a:r>
            <a:r>
              <a:rPr lang="fr-FR" sz="1900" dirty="0" err="1">
                <a:solidFill>
                  <a:srgbClr val="43545C"/>
                </a:solidFill>
              </a:rPr>
              <a:t>Nakala</a:t>
            </a:r>
            <a:r>
              <a:rPr lang="fr-FR" sz="1900" dirty="0">
                <a:solidFill>
                  <a:srgbClr val="43545C"/>
                </a:solidFill>
              </a:rPr>
              <a:t>, partenariat avec le CINES, l’</a:t>
            </a:r>
            <a:r>
              <a:rPr lang="fr-FR" sz="1900" dirty="0" err="1">
                <a:solidFill>
                  <a:srgbClr val="43545C"/>
                </a:solidFill>
              </a:rPr>
              <a:t>herbergement</a:t>
            </a:r>
            <a:r>
              <a:rPr lang="fr-FR" sz="1900" dirty="0">
                <a:solidFill>
                  <a:srgbClr val="43545C"/>
                </a:solidFill>
              </a:rPr>
              <a:t> web mutualisé. </a:t>
            </a:r>
            <a:endParaRPr lang="fr-FR" sz="1900" b="0" i="0" dirty="0">
              <a:solidFill>
                <a:srgbClr val="43545C"/>
              </a:solidFill>
              <a:effectLst/>
            </a:endParaRPr>
          </a:p>
          <a:p>
            <a:r>
              <a:rPr lang="fr-FR" sz="1900" dirty="0"/>
              <a:t>Source : Humanum Les services étapes par étapes </a:t>
            </a:r>
            <a:r>
              <a:rPr lang="fr-FR" dirty="0"/>
              <a:t>:</a:t>
            </a:r>
            <a:r>
              <a:rPr lang="fr-FR" sz="1300" dirty="0"/>
              <a:t> </a:t>
            </a:r>
            <a:r>
              <a:rPr lang="fr-FR" sz="1300" dirty="0">
                <a:hlinkClick r:id="rId4"/>
              </a:rPr>
              <a:t>https://www.huma-num.fr/les-services-par-etapes/</a:t>
            </a:r>
            <a:endParaRPr lang="fr-FR" sz="1300" dirty="0"/>
          </a:p>
          <a:p>
            <a:endParaRPr lang="fr-FR" dirty="0"/>
          </a:p>
        </p:txBody>
      </p:sp>
    </p:spTree>
    <p:extLst>
      <p:ext uri="{BB962C8B-B14F-4D97-AF65-F5344CB8AC3E}">
        <p14:creationId xmlns:p14="http://schemas.microsoft.com/office/powerpoint/2010/main" val="3848962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63D55E-A30C-E899-5396-C68913146B2D}"/>
              </a:ext>
            </a:extLst>
          </p:cNvPr>
          <p:cNvSpPr>
            <a:spLocks noGrp="1"/>
          </p:cNvSpPr>
          <p:nvPr>
            <p:ph type="title"/>
          </p:nvPr>
        </p:nvSpPr>
        <p:spPr/>
        <p:txBody>
          <a:bodyPr>
            <a:normAutofit fontScale="90000"/>
          </a:bodyPr>
          <a:lstStyle/>
          <a:p>
            <a:r>
              <a:rPr lang="fr-FR" dirty="0"/>
              <a:t>Les entrepôts </a:t>
            </a:r>
            <a:br>
              <a:rPr lang="fr-FR" dirty="0"/>
            </a:br>
            <a:r>
              <a:rPr lang="fr-FR" dirty="0"/>
              <a:t>de donnée de </a:t>
            </a:r>
            <a:br>
              <a:rPr lang="fr-FR" dirty="0"/>
            </a:br>
            <a:r>
              <a:rPr lang="fr-FR" dirty="0"/>
              <a:t>santé</a:t>
            </a:r>
          </a:p>
        </p:txBody>
      </p:sp>
      <p:sp>
        <p:nvSpPr>
          <p:cNvPr id="3" name="Espace réservé du texte 2">
            <a:extLst>
              <a:ext uri="{FF2B5EF4-FFF2-40B4-BE49-F238E27FC236}">
                <a16:creationId xmlns:a16="http://schemas.microsoft.com/office/drawing/2014/main" id="{4E75E0BE-BE22-6749-7896-AACC99B6F68A}"/>
              </a:ext>
            </a:extLst>
          </p:cNvPr>
          <p:cNvSpPr>
            <a:spLocks noGrp="1"/>
          </p:cNvSpPr>
          <p:nvPr>
            <p:ph type="body" idx="1"/>
          </p:nvPr>
        </p:nvSpPr>
        <p:spPr>
          <a:xfrm>
            <a:off x="305173" y="5054747"/>
            <a:ext cx="3080202" cy="1218037"/>
          </a:xfrm>
        </p:spPr>
        <p:txBody>
          <a:bodyPr>
            <a:normAutofit fontScale="92500"/>
          </a:bodyPr>
          <a:lstStyle/>
          <a:p>
            <a:pPr marL="114300" indent="0">
              <a:buNone/>
            </a:pPr>
            <a:r>
              <a:rPr lang="fr-FR" dirty="0">
                <a:hlinkClick r:id="rId2"/>
              </a:rPr>
              <a:t>https://www.cnil.fr/fr/la-cnil-adopte-un-referentiel-sur-les-entrepots-de-donnees-de-sante</a:t>
            </a:r>
            <a:endParaRPr lang="fr-FR" dirty="0"/>
          </a:p>
          <a:p>
            <a:endParaRPr lang="fr-FR" dirty="0"/>
          </a:p>
        </p:txBody>
      </p:sp>
      <p:pic>
        <p:nvPicPr>
          <p:cNvPr id="5" name="Image 4">
            <a:extLst>
              <a:ext uri="{FF2B5EF4-FFF2-40B4-BE49-F238E27FC236}">
                <a16:creationId xmlns:a16="http://schemas.microsoft.com/office/drawing/2014/main" id="{CB213849-0E01-8F94-41AC-3129EA17CAD2}"/>
              </a:ext>
            </a:extLst>
          </p:cNvPr>
          <p:cNvPicPr>
            <a:picLocks noChangeAspect="1"/>
          </p:cNvPicPr>
          <p:nvPr/>
        </p:nvPicPr>
        <p:blipFill rotWithShape="1">
          <a:blip r:embed="rId3"/>
          <a:srcRect l="16797" t="13435" r="19420" b="13181"/>
          <a:stretch/>
        </p:blipFill>
        <p:spPr>
          <a:xfrm>
            <a:off x="4688706" y="417132"/>
            <a:ext cx="7357081" cy="5643037"/>
          </a:xfrm>
          <a:prstGeom prst="rect">
            <a:avLst/>
          </a:prstGeom>
        </p:spPr>
      </p:pic>
    </p:spTree>
    <p:extLst>
      <p:ext uri="{BB962C8B-B14F-4D97-AF65-F5344CB8AC3E}">
        <p14:creationId xmlns:p14="http://schemas.microsoft.com/office/powerpoint/2010/main" val="1109075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DONNÉES, ARCHIVAGES, RISQUE</a:t>
            </a:r>
            <a:endParaRPr/>
          </a:p>
        </p:txBody>
      </p:sp>
      <p:sp>
        <p:nvSpPr>
          <p:cNvPr id="141" name="Google Shape;141;p6"/>
          <p:cNvSpPr txBox="1"/>
          <p:nvPr/>
        </p:nvSpPr>
        <p:spPr>
          <a:xfrm>
            <a:off x="6495404" y="2434909"/>
            <a:ext cx="4881081" cy="3154331"/>
          </a:xfrm>
          <a:prstGeom prst="rect">
            <a:avLst/>
          </a:prstGeom>
          <a:noFill/>
          <a:ln>
            <a:noFill/>
          </a:ln>
        </p:spPr>
        <p:txBody>
          <a:bodyPr spcFirstLastPara="1" wrap="square" lIns="45700" tIns="45700" rIns="45700" bIns="45700" anchor="t" anchorCtr="0">
            <a:normAutofit lnSpcReduction="10000"/>
          </a:bodyPr>
          <a:lstStyle/>
          <a:p>
            <a:pPr marL="91440" marR="0" lvl="0" indent="-129222" algn="l" rtl="0">
              <a:lnSpc>
                <a:spcPct val="90000"/>
              </a:lnSpc>
              <a:spcBef>
                <a:spcPts val="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Impératifs : </a:t>
            </a:r>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a:p>
            <a:pPr marL="91440" marR="0" lvl="0" indent="-129222" algn="l" rtl="0">
              <a:lnSpc>
                <a:spcPct val="90000"/>
              </a:lnSpc>
              <a:spcBef>
                <a:spcPts val="140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De sécurité : pendant et après le projet</a:t>
            </a:r>
            <a:endParaRPr/>
          </a:p>
          <a:p>
            <a:pPr marL="91440" marR="0" lvl="0" indent="-129222" algn="l" rtl="0">
              <a:lnSpc>
                <a:spcPct val="90000"/>
              </a:lnSpc>
              <a:spcBef>
                <a:spcPts val="140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D’utilisabilité : pendant le projet</a:t>
            </a:r>
            <a:endParaRPr/>
          </a:p>
          <a:p>
            <a:pPr marL="91440" marR="0" lvl="0" indent="-129222" algn="l" rtl="0">
              <a:lnSpc>
                <a:spcPct val="90000"/>
              </a:lnSpc>
              <a:spcBef>
                <a:spcPts val="140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De durabilité : après le projet</a:t>
            </a:r>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a:p>
            <a:pPr marL="91440" marR="0" lvl="0" indent="-129222" algn="l" rtl="0">
              <a:lnSpc>
                <a:spcPct val="90000"/>
              </a:lnSpc>
              <a:spcBef>
                <a:spcPts val="140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&gt;&gt; Matthieu Saby </a:t>
            </a:r>
            <a:r>
              <a:rPr lang="fr-FR" sz="2200" b="0" i="0" u="sng" strike="noStrike" cap="none">
                <a:solidFill>
                  <a:schemeClr val="dk1"/>
                </a:solidFill>
                <a:latin typeface="Twentieth Century"/>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https://osf.io/2yvc9/</a:t>
            </a:r>
            <a:endParaRPr sz="2200" b="0" i="0" u="none" strike="noStrike" cap="none">
              <a:solidFill>
                <a:schemeClr val="dk1"/>
              </a:solidFill>
              <a:latin typeface="Twentieth Century"/>
              <a:ea typeface="Twentieth Century"/>
              <a:cs typeface="Twentieth Century"/>
              <a:sym typeface="Twentieth Century"/>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p:txBody>
      </p:sp>
      <p:pic>
        <p:nvPicPr>
          <p:cNvPr id="4" name="Google Shape;154;p8">
            <a:extLst>
              <a:ext uri="{FF2B5EF4-FFF2-40B4-BE49-F238E27FC236}">
                <a16:creationId xmlns:a16="http://schemas.microsoft.com/office/drawing/2014/main" id="{45721AD2-DE17-619E-F6ED-BCEF0611AEBE}"/>
              </a:ext>
            </a:extLst>
          </p:cNvPr>
          <p:cNvPicPr preferRelativeResize="0">
            <a:picLocks/>
          </p:cNvPicPr>
          <p:nvPr/>
        </p:nvPicPr>
        <p:blipFill rotWithShape="1">
          <a:blip r:embed="rId4">
            <a:alphaModFix/>
          </a:blip>
          <a:srcRect l="27535" t="23836" r="5662" b="4913"/>
          <a:stretch/>
        </p:blipFill>
        <p:spPr>
          <a:xfrm>
            <a:off x="1024128" y="2286000"/>
            <a:ext cx="4364340" cy="3548664"/>
          </a:xfrm>
          <a:prstGeom prst="rect">
            <a:avLst/>
          </a:prstGeom>
          <a:noFill/>
          <a:ln>
            <a:noFill/>
          </a:ln>
        </p:spPr>
      </p:pic>
    </p:spTree>
    <p:extLst>
      <p:ext uri="{BB962C8B-B14F-4D97-AF65-F5344CB8AC3E}">
        <p14:creationId xmlns:p14="http://schemas.microsoft.com/office/powerpoint/2010/main" val="2873502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cadre juridique et éthique</a:t>
            </a:r>
            <a:br>
              <a:rPr lang="fr-FR" dirty="0"/>
            </a:br>
            <a:r>
              <a:rPr lang="fr-FR" dirty="0"/>
              <a:t> des données</a:t>
            </a:r>
          </a:p>
        </p:txBody>
      </p:sp>
      <p:sp>
        <p:nvSpPr>
          <p:cNvPr id="4" name="Espace réservé du texte 3"/>
          <p:cNvSpPr>
            <a:spLocks noGrp="1"/>
          </p:cNvSpPr>
          <p:nvPr>
            <p:ph type="body" idx="1"/>
          </p:nvPr>
        </p:nvSpPr>
        <p:spPr/>
        <p:txBody>
          <a:bodyPr/>
          <a:lstStyle/>
          <a:p>
            <a:r>
              <a:rPr lang="fr-FR" dirty="0"/>
              <a:t>Du droit et des données</a:t>
            </a:r>
          </a:p>
        </p:txBody>
      </p:sp>
    </p:spTree>
    <p:extLst>
      <p:ext uri="{BB962C8B-B14F-4D97-AF65-F5344CB8AC3E}">
        <p14:creationId xmlns:p14="http://schemas.microsoft.com/office/powerpoint/2010/main" val="4340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2989" y="585215"/>
            <a:ext cx="9720072" cy="1499616"/>
          </a:xfrm>
        </p:spPr>
        <p:txBody>
          <a:bodyPr/>
          <a:lstStyle/>
          <a:p>
            <a:r>
              <a:rPr lang="fr-FR" dirty="0"/>
              <a:t>Open data </a:t>
            </a:r>
          </a:p>
        </p:txBody>
      </p:sp>
      <p:sp>
        <p:nvSpPr>
          <p:cNvPr id="3" name="Espace réservé du contenu 2"/>
          <p:cNvSpPr>
            <a:spLocks noGrp="1"/>
          </p:cNvSpPr>
          <p:nvPr>
            <p:ph idx="1"/>
          </p:nvPr>
        </p:nvSpPr>
        <p:spPr>
          <a:xfrm>
            <a:off x="1024128" y="2491914"/>
            <a:ext cx="9720071" cy="3817445"/>
          </a:xfrm>
        </p:spPr>
        <p:txBody>
          <a:bodyPr>
            <a:normAutofit/>
          </a:bodyPr>
          <a:lstStyle/>
          <a:p>
            <a:r>
              <a:rPr lang="fr-FR" dirty="0"/>
              <a:t>Ouverture de data.gouv.fr en 2011 : </a:t>
            </a:r>
            <a:r>
              <a:rPr lang="fr-FR" dirty="0">
                <a:hlinkClick r:id="rId2"/>
              </a:rPr>
              <a:t>https://www.data.gouv.fr/fr/</a:t>
            </a:r>
            <a:endParaRPr lang="fr-FR" dirty="0"/>
          </a:p>
          <a:p>
            <a:r>
              <a:rPr lang="fr-FR" dirty="0"/>
              <a:t>Création de la mission interministérielle Etalab en 2013 : </a:t>
            </a:r>
            <a:r>
              <a:rPr lang="fr-FR" dirty="0">
                <a:hlinkClick r:id="rId3"/>
              </a:rPr>
              <a:t>https://www.etalab.gouv.fr/</a:t>
            </a:r>
            <a:endParaRPr lang="fr-FR" dirty="0"/>
          </a:p>
          <a:p>
            <a:r>
              <a:rPr lang="fr-FR" dirty="0"/>
              <a:t>Pour une action publique transparente et collaborative : plan d’action national pour la France, 2015-2017, puis 2018-2020 : </a:t>
            </a:r>
            <a:r>
              <a:rPr lang="fr-FR" dirty="0">
                <a:hlinkClick r:id="rId4"/>
              </a:rPr>
              <a:t>https://www.etalab.gouv.fr/wp-content/uploads/2018/04/PlanOGP-FR-2018-2020-VF-FR.pdf</a:t>
            </a:r>
            <a:endParaRPr lang="fr-FR" dirty="0"/>
          </a:p>
          <a:p>
            <a:r>
              <a:rPr lang="fr-FR" dirty="0"/>
              <a:t>Partenariat pour un gouvernement ouvert 2021-2023 : </a:t>
            </a:r>
            <a:r>
              <a:rPr lang="fr-FR" dirty="0">
                <a:hlinkClick r:id="rId5"/>
              </a:rPr>
              <a:t>https://www.modernisation.gouv.fr/transformer-laction-publique/partenariat-pour-un-gouvernement-ouvert</a:t>
            </a:r>
            <a:endParaRPr lang="fr-FR" dirty="0"/>
          </a:p>
          <a:p>
            <a:endParaRPr lang="fr-FR" dirty="0"/>
          </a:p>
          <a:p>
            <a:endParaRPr lang="fr-FR" dirty="0"/>
          </a:p>
        </p:txBody>
      </p:sp>
      <p:pic>
        <p:nvPicPr>
          <p:cNvPr id="1026" name="Picture 2" descr="POUR UNE ACTION PUBLIQUE TRANSPARENTE ET COLLABORATIVE">
            <a:extLst>
              <a:ext uri="{FF2B5EF4-FFF2-40B4-BE49-F238E27FC236}">
                <a16:creationId xmlns:a16="http://schemas.microsoft.com/office/drawing/2014/main" id="{45FEE5A0-F5D8-426F-849F-59E07C4917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5539" y="234534"/>
            <a:ext cx="2273249" cy="3211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223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60C17-11C9-4362-B795-563EA197CE6D}"/>
              </a:ext>
            </a:extLst>
          </p:cNvPr>
          <p:cNvSpPr>
            <a:spLocks noGrp="1"/>
          </p:cNvSpPr>
          <p:nvPr>
            <p:ph type="title"/>
          </p:nvPr>
        </p:nvSpPr>
        <p:spPr/>
        <p:txBody>
          <a:bodyPr/>
          <a:lstStyle/>
          <a:p>
            <a:r>
              <a:rPr lang="fr-FR" dirty="0"/>
              <a:t>CADRE européen</a:t>
            </a:r>
          </a:p>
        </p:txBody>
      </p:sp>
      <p:sp>
        <p:nvSpPr>
          <p:cNvPr id="3" name="Espace réservé du contenu 2">
            <a:extLst>
              <a:ext uri="{FF2B5EF4-FFF2-40B4-BE49-F238E27FC236}">
                <a16:creationId xmlns:a16="http://schemas.microsoft.com/office/drawing/2014/main" id="{380E5CF9-A25A-4759-ADC3-F19E127343D7}"/>
              </a:ext>
            </a:extLst>
          </p:cNvPr>
          <p:cNvSpPr>
            <a:spLocks noGrp="1"/>
          </p:cNvSpPr>
          <p:nvPr>
            <p:ph idx="1"/>
          </p:nvPr>
        </p:nvSpPr>
        <p:spPr/>
        <p:txBody>
          <a:bodyPr>
            <a:normAutofit/>
          </a:bodyPr>
          <a:lstStyle/>
          <a:p>
            <a:r>
              <a:rPr lang="fr-FR" sz="1600" dirty="0"/>
              <a:t>Directive européenne sur les données ouvertes et la réutilisation des informations du secteur public, juin 2019 (2019/1024) : </a:t>
            </a:r>
            <a:r>
              <a:rPr lang="fr-FR" sz="1200" dirty="0">
                <a:hlinkClick r:id="rId2"/>
              </a:rPr>
              <a:t>https://eur-lex.europa.eu/legal-content/FR/LSU/?uri=CELEX%3A32019L1024#:~:text=Elle%20fait%20partie%20d'un,compter%20du%2017%20juillet%202021</a:t>
            </a:r>
            <a:r>
              <a:rPr lang="fr-FR" sz="1200" dirty="0"/>
              <a:t>.</a:t>
            </a:r>
          </a:p>
          <a:p>
            <a:endParaRPr lang="fr-FR" sz="1200" dirty="0"/>
          </a:p>
          <a:p>
            <a:pPr lvl="1"/>
            <a:r>
              <a:rPr lang="fr-FR" sz="1200" dirty="0"/>
              <a:t>« </a:t>
            </a:r>
            <a:r>
              <a:rPr lang="fr-FR" sz="1200" b="0" i="0" dirty="0">
                <a:solidFill>
                  <a:srgbClr val="444444"/>
                </a:solidFill>
                <a:effectLst/>
              </a:rPr>
              <a:t>Aussi appelée «directive données ouvertes», elle </a:t>
            </a:r>
            <a:r>
              <a:rPr lang="fr-FR" sz="1200" b="0" i="0" u="none" strike="noStrike" dirty="0">
                <a:solidFill>
                  <a:srgbClr val="3366CC"/>
                </a:solidFill>
                <a:effectLst/>
                <a:hlinkClick r:id="rId3"/>
              </a:rPr>
              <a:t>refond</a:t>
            </a:r>
            <a:r>
              <a:rPr lang="fr-FR" sz="1200" b="0" i="0" dirty="0">
                <a:solidFill>
                  <a:srgbClr val="444444"/>
                </a:solidFill>
                <a:effectLst/>
              </a:rPr>
              <a:t> </a:t>
            </a:r>
            <a:r>
              <a:rPr lang="fr-FR" sz="1200" b="0" i="0" dirty="0" err="1">
                <a:solidFill>
                  <a:srgbClr val="444444"/>
                </a:solidFill>
                <a:effectLst/>
              </a:rPr>
              <a:t>ladirective</a:t>
            </a:r>
            <a:r>
              <a:rPr lang="fr-FR" sz="1200" b="0" i="0" dirty="0">
                <a:solidFill>
                  <a:srgbClr val="444444"/>
                </a:solidFill>
                <a:effectLst/>
              </a:rPr>
              <a:t> </a:t>
            </a:r>
            <a:r>
              <a:rPr lang="fr-FR" sz="1200" b="0" i="0" u="none" strike="noStrike" dirty="0">
                <a:solidFill>
                  <a:srgbClr val="3366CC"/>
                </a:solidFill>
                <a:effectLst/>
                <a:hlinkClick r:id="rId4"/>
              </a:rPr>
              <a:t>2003/98/CE</a:t>
            </a:r>
            <a:r>
              <a:rPr lang="fr-FR" sz="1200" b="0" i="0" dirty="0">
                <a:solidFill>
                  <a:srgbClr val="444444"/>
                </a:solidFill>
                <a:effectLst/>
              </a:rPr>
              <a:t> en l’abrogeant à compter du 17 juillet 2021. » Note : </a:t>
            </a:r>
            <a:r>
              <a:rPr lang="fr-FR" sz="1200" dirty="0"/>
              <a:t>Directive 2013/37/UE du Parlement européen et du Conseil, du 26 juin 2013 modifiant la directive 2003/98/CE concernant la réutilisation des informations du secteur public : </a:t>
            </a:r>
            <a:r>
              <a:rPr lang="fr-FR" sz="1200" dirty="0">
                <a:hlinkClick r:id="rId5"/>
              </a:rPr>
              <a:t>https://eur-lex.europa.eu/legal-content/FR/TXT/PDF/?uri=CELEX:32013L0037&amp;from=DE</a:t>
            </a:r>
            <a:endParaRPr lang="fr-FR" sz="1200" dirty="0"/>
          </a:p>
          <a:p>
            <a:pPr lvl="1"/>
            <a:endParaRPr lang="fr-FR" sz="1200" dirty="0"/>
          </a:p>
          <a:p>
            <a:pPr lvl="1"/>
            <a:r>
              <a:rPr lang="fr-FR" sz="1400" dirty="0"/>
              <a:t>« Elle établit le cadre juridique pour la </a:t>
            </a:r>
            <a:r>
              <a:rPr lang="fr-FR" sz="1400" dirty="0">
                <a:solidFill>
                  <a:srgbClr val="FF0000"/>
                </a:solidFill>
              </a:rPr>
              <a:t>réutilisation</a:t>
            </a:r>
            <a:r>
              <a:rPr lang="fr-FR" sz="1400" dirty="0"/>
              <a:t> </a:t>
            </a:r>
            <a:r>
              <a:rPr lang="fr-FR" sz="1400" dirty="0">
                <a:solidFill>
                  <a:srgbClr val="FF0000"/>
                </a:solidFill>
              </a:rPr>
              <a:t>des informations </a:t>
            </a:r>
            <a:r>
              <a:rPr lang="fr-FR" sz="1400" dirty="0"/>
              <a:t>du secteur public, notamment les informations dans les domaines géographique, cadastral, statistique ou juridique détenues par les organismes du secteur public ou par les entreprises publiques, ainsi que des </a:t>
            </a:r>
            <a:r>
              <a:rPr lang="fr-FR" sz="1400" dirty="0">
                <a:solidFill>
                  <a:srgbClr val="FF0000"/>
                </a:solidFill>
              </a:rPr>
              <a:t>données issues de la recherche financée par le secteur public</a:t>
            </a:r>
            <a:r>
              <a:rPr lang="fr-FR" sz="1400" dirty="0"/>
              <a:t>. »</a:t>
            </a:r>
          </a:p>
          <a:p>
            <a:pPr lvl="1"/>
            <a:endParaRPr lang="fr-FR" sz="1400" dirty="0"/>
          </a:p>
          <a:p>
            <a:pPr lvl="1"/>
            <a:r>
              <a:rPr lang="fr-FR" sz="1400" dirty="0"/>
              <a:t>« Elle vise à stimuler le potentiel socio-économique des informations du secteur public, par exemple en les rendant plus </a:t>
            </a:r>
            <a:r>
              <a:rPr lang="fr-FR" sz="1400" dirty="0">
                <a:solidFill>
                  <a:srgbClr val="FF0000"/>
                </a:solidFill>
              </a:rPr>
              <a:t>accessibles</a:t>
            </a:r>
            <a:r>
              <a:rPr lang="fr-FR" sz="1400" dirty="0"/>
              <a:t> aux jeunes pousses et aux petites et moyennes entreprises, en </a:t>
            </a:r>
            <a:r>
              <a:rPr lang="fr-FR" sz="1400" dirty="0">
                <a:solidFill>
                  <a:srgbClr val="FF0000"/>
                </a:solidFill>
              </a:rPr>
              <a:t>accroissant la fourniture </a:t>
            </a:r>
            <a:r>
              <a:rPr lang="fr-FR" sz="1400" dirty="0"/>
              <a:t>de données dynamiques et d’ensembles de données ayant une incidence économique particulièrement importante et en promouvant la concurrence et la transparence sur le marché de l’information. »</a:t>
            </a:r>
          </a:p>
          <a:p>
            <a:endParaRPr lang="fr-FR" b="0" i="0" dirty="0">
              <a:solidFill>
                <a:srgbClr val="444444"/>
              </a:solidFill>
              <a:effectLst/>
              <a:latin typeface="Arial" panose="020B0604020202020204" pitchFamily="34" charset="0"/>
            </a:endParaRPr>
          </a:p>
          <a:p>
            <a:endParaRPr lang="fr-FR" dirty="0"/>
          </a:p>
        </p:txBody>
      </p:sp>
    </p:spTree>
    <p:extLst>
      <p:ext uri="{BB962C8B-B14F-4D97-AF65-F5344CB8AC3E}">
        <p14:creationId xmlns:p14="http://schemas.microsoft.com/office/powerpoint/2010/main" val="1423762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Loi Française 1/2</a:t>
            </a:r>
          </a:p>
        </p:txBody>
      </p:sp>
      <p:sp>
        <p:nvSpPr>
          <p:cNvPr id="3" name="Espace réservé du contenu 2"/>
          <p:cNvSpPr>
            <a:spLocks noGrp="1"/>
          </p:cNvSpPr>
          <p:nvPr>
            <p:ph idx="1"/>
          </p:nvPr>
        </p:nvSpPr>
        <p:spPr/>
        <p:txBody>
          <a:bodyPr>
            <a:normAutofit/>
          </a:bodyPr>
          <a:lstStyle/>
          <a:p>
            <a:r>
              <a:rPr lang="fr-FR" sz="1800" dirty="0"/>
              <a:t>Loi dite « CADA3 » n°78-753 du 17 juillet 1978 (modifiée à plusieurs reprises) codifiée depuis le 19 mars 2016 dans le Code des relations entre le public et l’administration (articles L300-1 et suivants). </a:t>
            </a:r>
          </a:p>
          <a:p>
            <a:pPr lvl="1"/>
            <a:r>
              <a:rPr lang="fr-FR" sz="1600" dirty="0"/>
              <a:t>Titre Ier : De la liberté d'accès aux documents administratifs et de la réutilisation des informations publiques (Articles 26 à 29)</a:t>
            </a:r>
          </a:p>
          <a:p>
            <a:pPr lvl="1"/>
            <a:r>
              <a:rPr lang="fr-FR" sz="1600" dirty="0"/>
              <a:t>« </a:t>
            </a:r>
            <a:r>
              <a:rPr lang="fr-FR" sz="1600" b="0" i="0" dirty="0">
                <a:solidFill>
                  <a:srgbClr val="555555"/>
                </a:solidFill>
                <a:effectLst/>
              </a:rPr>
              <a:t> Sont considérés comme documents administratifs, au sens des chapitres Ier, III et IV du présent titre, quels que soient leur date, leur lieu de conservation, leur forme et leur support, les documents produits ou reçus, dans le cadre de leur mission de service public, par l'Etat, les collectivités territoriales ainsi que par les autres personnes de droit public ou les personnes de droit privé chargées d'une telle mission. Constituent de tels documents notamment les dossiers, rapports, études, comptes rendus, procès-verbaux, statistiques, directives, instructions, circulaires, notes et réponses ministérielles, correspondances, avis, prévisions et décisions. »</a:t>
            </a:r>
          </a:p>
          <a:p>
            <a:pPr lvl="1"/>
            <a:r>
              <a:rPr lang="fr-FR" sz="1600" dirty="0">
                <a:solidFill>
                  <a:srgbClr val="555555"/>
                </a:solidFill>
              </a:rPr>
              <a:t>Deux chapitres : liberté d’accès et réutilisation</a:t>
            </a:r>
          </a:p>
          <a:p>
            <a:pPr lvl="1"/>
            <a:endParaRPr lang="fr-FR" sz="1600" dirty="0">
              <a:solidFill>
                <a:srgbClr val="555555"/>
              </a:solidFill>
            </a:endParaRPr>
          </a:p>
          <a:p>
            <a:pPr marL="128016" lvl="1" indent="0">
              <a:buNone/>
            </a:pPr>
            <a:r>
              <a:rPr lang="fr-FR" sz="1600" dirty="0">
                <a:hlinkClick r:id="rId2"/>
              </a:rPr>
              <a:t>https://www.legifrance.gouv.fr/loda/id/LEGITEXT000006068643/</a:t>
            </a:r>
            <a:endParaRPr lang="fr-FR" sz="1600" dirty="0">
              <a:solidFill>
                <a:srgbClr val="555555"/>
              </a:solidFill>
            </a:endParaRPr>
          </a:p>
          <a:p>
            <a:pPr marL="128016" lvl="1" indent="0">
              <a:buNone/>
            </a:pPr>
            <a:endParaRPr lang="fr-FR" sz="1600" dirty="0"/>
          </a:p>
        </p:txBody>
      </p:sp>
    </p:spTree>
    <p:extLst>
      <p:ext uri="{BB962C8B-B14F-4D97-AF65-F5344CB8AC3E}">
        <p14:creationId xmlns:p14="http://schemas.microsoft.com/office/powerpoint/2010/main" val="2673357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Loi Française 2/2</a:t>
            </a:r>
          </a:p>
        </p:txBody>
      </p:sp>
      <p:sp>
        <p:nvSpPr>
          <p:cNvPr id="3" name="Espace réservé du contenu 2"/>
          <p:cNvSpPr>
            <a:spLocks noGrp="1"/>
          </p:cNvSpPr>
          <p:nvPr>
            <p:ph idx="1"/>
          </p:nvPr>
        </p:nvSpPr>
        <p:spPr/>
        <p:txBody>
          <a:bodyPr>
            <a:normAutofit/>
          </a:bodyPr>
          <a:lstStyle/>
          <a:p>
            <a:r>
              <a:rPr lang="fr-FR" sz="1800" dirty="0"/>
              <a:t>LOI n° 2016-1321 du 7 octobre 2016 pour une République numérique (1)</a:t>
            </a:r>
          </a:p>
          <a:p>
            <a:pPr>
              <a:spcAft>
                <a:spcPts val="0"/>
              </a:spcAft>
            </a:pPr>
            <a:r>
              <a:rPr lang="fr-FR" sz="1600" dirty="0"/>
              <a:t>Titre Ier : LA CIRCULATION DES DONNÉES ET DU SAVOIR (Articles 1 à 39)</a:t>
            </a:r>
          </a:p>
          <a:p>
            <a:pPr>
              <a:lnSpc>
                <a:spcPct val="100000"/>
              </a:lnSpc>
              <a:spcBef>
                <a:spcPts val="600"/>
              </a:spcBef>
              <a:spcAft>
                <a:spcPts val="0"/>
              </a:spcAft>
            </a:pPr>
            <a:r>
              <a:rPr lang="fr-FR" sz="1600" dirty="0"/>
              <a:t>Chapitre II : Economie du savoir (Articles 30 à 39)</a:t>
            </a:r>
          </a:p>
          <a:p>
            <a:endParaRPr lang="fr-FR" sz="1600" dirty="0"/>
          </a:p>
          <a:p>
            <a:pPr lvl="1"/>
            <a:r>
              <a:rPr lang="fr-FR" sz="1400" dirty="0"/>
              <a:t>« </a:t>
            </a:r>
            <a:r>
              <a:rPr lang="fr-FR" sz="1400" dirty="0" err="1"/>
              <a:t>II.-Dès</a:t>
            </a:r>
            <a:r>
              <a:rPr lang="fr-FR" sz="1400" dirty="0"/>
              <a:t> lors que les données issues d'une activité de recherche financée au moins pour moitié par des dotations de l'Etat, des collectivités territoriales, des établissements publics, des subventions d'agences de financement nationales ou par des fonds de l'Union européenne ne sont pas protégées par un droit spécifique ou une réglementation particulière et qu'elles ont été rendues publiques par le chercheur, l'établissement ou l'organisme de recherche, leur réutilisation est libre. »</a:t>
            </a:r>
          </a:p>
          <a:p>
            <a:pPr lvl="1"/>
            <a:endParaRPr lang="fr-FR" sz="1200" dirty="0">
              <a:solidFill>
                <a:srgbClr val="555555"/>
              </a:solidFill>
            </a:endParaRPr>
          </a:p>
          <a:p>
            <a:pPr lvl="1"/>
            <a:endParaRPr lang="fr-FR" sz="1600" dirty="0">
              <a:solidFill>
                <a:srgbClr val="555555"/>
              </a:solidFill>
            </a:endParaRPr>
          </a:p>
          <a:p>
            <a:pPr marL="128016" lvl="1" indent="0">
              <a:buNone/>
            </a:pPr>
            <a:r>
              <a:rPr lang="fr-FR" sz="1600" dirty="0">
                <a:hlinkClick r:id="rId2"/>
              </a:rPr>
              <a:t>https://www.legifrance.gouv.fr/jorf/id/JORFTEXT000033202746</a:t>
            </a:r>
            <a:endParaRPr lang="fr-FR" sz="1600" dirty="0"/>
          </a:p>
          <a:p>
            <a:pPr marL="128016" lvl="1" indent="0">
              <a:buNone/>
            </a:pPr>
            <a:endParaRPr lang="fr-FR" sz="1600" dirty="0"/>
          </a:p>
        </p:txBody>
      </p:sp>
    </p:spTree>
    <p:extLst>
      <p:ext uri="{BB962C8B-B14F-4D97-AF65-F5344CB8AC3E}">
        <p14:creationId xmlns:p14="http://schemas.microsoft.com/office/powerpoint/2010/main" val="384681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Et mes données ?</a:t>
            </a:r>
          </a:p>
        </p:txBody>
      </p:sp>
      <p:sp>
        <p:nvSpPr>
          <p:cNvPr id="3" name="Espace réservé du contenu 2"/>
          <p:cNvSpPr>
            <a:spLocks noGrp="1"/>
          </p:cNvSpPr>
          <p:nvPr>
            <p:ph idx="1"/>
          </p:nvPr>
        </p:nvSpPr>
        <p:spPr/>
        <p:txBody>
          <a:bodyPr>
            <a:normAutofit/>
          </a:bodyPr>
          <a:lstStyle/>
          <a:p>
            <a:r>
              <a:rPr lang="fr-FR" dirty="0"/>
              <a:t>Sources : </a:t>
            </a:r>
          </a:p>
          <a:p>
            <a:r>
              <a:rPr lang="fr-FR" dirty="0" err="1"/>
              <a:t>Becard</a:t>
            </a:r>
            <a:r>
              <a:rPr lang="fr-FR" dirty="0"/>
              <a:t>, Nicolas, Céline Castets-Renard, Gauthier </a:t>
            </a:r>
            <a:r>
              <a:rPr lang="fr-FR" dirty="0" err="1"/>
              <a:t>Chassang</a:t>
            </a:r>
            <a:r>
              <a:rPr lang="fr-FR" dirty="0"/>
              <a:t>, Martin </a:t>
            </a:r>
            <a:r>
              <a:rPr lang="fr-FR" dirty="0" err="1"/>
              <a:t>Dantant</a:t>
            </a:r>
            <a:r>
              <a:rPr lang="fr-FR" dirty="0"/>
              <a:t>, Laurence </a:t>
            </a:r>
            <a:r>
              <a:rPr lang="fr-FR" dirty="0" err="1"/>
              <a:t>Freyt</a:t>
            </a:r>
            <a:r>
              <a:rPr lang="fr-FR" dirty="0"/>
              <a:t>-Caffin, Nathalie Gandon, Caroline Martin, et al. 2017. « </a:t>
            </a:r>
            <a:r>
              <a:rPr lang="fr-FR" b="1" dirty="0"/>
              <a:t>Ouverture des données de la recherche. Guide d’analyse du cadre juridique en France </a:t>
            </a:r>
            <a:r>
              <a:rPr lang="fr-FR" dirty="0"/>
              <a:t>», 45 p. </a:t>
            </a:r>
            <a:r>
              <a:rPr lang="fr-FR" dirty="0">
                <a:hlinkClick r:id="rId2"/>
              </a:rPr>
              <a:t>https://doi.org/10.15454/1.481273124091092E12</a:t>
            </a:r>
            <a:r>
              <a:rPr lang="fr-FR" dirty="0"/>
              <a:t>.</a:t>
            </a:r>
          </a:p>
          <a:p>
            <a:endParaRPr lang="fr-FR" dirty="0"/>
          </a:p>
          <a:p>
            <a:r>
              <a:rPr lang="fr-FR" dirty="0"/>
              <a:t>Support de cours de Justine Ancelin-Fabre : </a:t>
            </a:r>
            <a:r>
              <a:rPr lang="fr-FR" dirty="0">
                <a:hlinkClick r:id="rId3"/>
              </a:rPr>
              <a:t>https://urfist.chartes.psl.eu/sites/default/files/docs/20210601_ancelin-fabre_pgd.pdf</a:t>
            </a:r>
            <a:endParaRPr lang="fr-FR" dirty="0"/>
          </a:p>
          <a:p>
            <a:endParaRPr lang="fr-FR" dirty="0"/>
          </a:p>
        </p:txBody>
      </p:sp>
    </p:spTree>
    <p:extLst>
      <p:ext uri="{BB962C8B-B14F-4D97-AF65-F5344CB8AC3E}">
        <p14:creationId xmlns:p14="http://schemas.microsoft.com/office/powerpoint/2010/main" val="4163995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Et mes données ?</a:t>
            </a:r>
          </a:p>
        </p:txBody>
      </p:sp>
      <p:sp>
        <p:nvSpPr>
          <p:cNvPr id="3" name="Espace réservé du contenu 2"/>
          <p:cNvSpPr>
            <a:spLocks noGrp="1"/>
          </p:cNvSpPr>
          <p:nvPr>
            <p:ph idx="1"/>
          </p:nvPr>
        </p:nvSpPr>
        <p:spPr/>
        <p:txBody>
          <a:bodyPr>
            <a:normAutofit/>
          </a:bodyPr>
          <a:lstStyle/>
          <a:p>
            <a:r>
              <a:rPr lang="fr-FR" dirty="0"/>
              <a:t>Est-ce que je produis des documents administratifs ?</a:t>
            </a:r>
          </a:p>
          <a:p>
            <a:endParaRPr lang="fr-FR" dirty="0"/>
          </a:p>
          <a:p>
            <a:r>
              <a:rPr lang="fr-FR" dirty="0"/>
              <a:t>Ce qui est produit dans le cadre de recherche menées au sein d’un établissement public est un document administratif</a:t>
            </a:r>
          </a:p>
          <a:p>
            <a:r>
              <a:rPr lang="fr-FR" dirty="0"/>
              <a:t>Sauf si s’exerce sur ce document des droits d’auteurs : productions originales.</a:t>
            </a:r>
          </a:p>
          <a:p>
            <a:endParaRPr lang="fr-FR" dirty="0"/>
          </a:p>
        </p:txBody>
      </p:sp>
    </p:spTree>
    <p:extLst>
      <p:ext uri="{BB962C8B-B14F-4D97-AF65-F5344CB8AC3E}">
        <p14:creationId xmlns:p14="http://schemas.microsoft.com/office/powerpoint/2010/main" val="1616536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Et mes données ?</a:t>
            </a:r>
          </a:p>
        </p:txBody>
      </p:sp>
      <p:sp>
        <p:nvSpPr>
          <p:cNvPr id="3" name="Espace réservé du contenu 2"/>
          <p:cNvSpPr>
            <a:spLocks noGrp="1"/>
          </p:cNvSpPr>
          <p:nvPr>
            <p:ph idx="1"/>
          </p:nvPr>
        </p:nvSpPr>
        <p:spPr>
          <a:xfrm>
            <a:off x="1659322" y="1637926"/>
            <a:ext cx="9720071" cy="694525"/>
          </a:xfrm>
        </p:spPr>
        <p:txBody>
          <a:bodyPr>
            <a:normAutofit/>
          </a:bodyPr>
          <a:lstStyle/>
          <a:p>
            <a:r>
              <a:rPr lang="fr-FR" dirty="0"/>
              <a:t>Est-ce qu’elles sont toutes communicables ? </a:t>
            </a:r>
          </a:p>
          <a:p>
            <a:endParaRPr lang="fr-FR" dirty="0"/>
          </a:p>
        </p:txBody>
      </p:sp>
      <p:sp>
        <p:nvSpPr>
          <p:cNvPr id="4" name="ZoneTexte 3">
            <a:extLst>
              <a:ext uri="{FF2B5EF4-FFF2-40B4-BE49-F238E27FC236}">
                <a16:creationId xmlns:a16="http://schemas.microsoft.com/office/drawing/2014/main" id="{512D974B-496B-4EE4-9EAA-C0100610411C}"/>
              </a:ext>
            </a:extLst>
          </p:cNvPr>
          <p:cNvSpPr txBox="1"/>
          <p:nvPr/>
        </p:nvSpPr>
        <p:spPr>
          <a:xfrm>
            <a:off x="297983" y="4518458"/>
            <a:ext cx="3282835" cy="1815882"/>
          </a:xfrm>
          <a:prstGeom prst="rect">
            <a:avLst/>
          </a:prstGeom>
          <a:solidFill>
            <a:schemeClr val="accent2"/>
          </a:solidFill>
          <a:ln>
            <a:solidFill>
              <a:schemeClr val="accent2">
                <a:lumMod val="75000"/>
              </a:schemeClr>
            </a:solidFill>
          </a:ln>
        </p:spPr>
        <p:txBody>
          <a:bodyPr wrap="square" rtlCol="0">
            <a:spAutoFit/>
          </a:bodyPr>
          <a:lstStyle/>
          <a:p>
            <a:r>
              <a:rPr lang="fr-FR" sz="1400" dirty="0"/>
              <a:t>Je possède des données géographiques informatisées =&gt; je dois les diffuser. </a:t>
            </a:r>
          </a:p>
          <a:p>
            <a:r>
              <a:rPr lang="fr-FR" sz="1400" dirty="0"/>
              <a:t>Je possède des données relatives à des émissions de substances dans l’environnement =&gt; je dois les communiquer à ceux qui les demandent, sauf cas exceptionnels. </a:t>
            </a:r>
          </a:p>
          <a:p>
            <a:r>
              <a:rPr lang="fr-FR" sz="1400" dirty="0"/>
              <a:t>Extrait Beccard et al. </a:t>
            </a:r>
          </a:p>
        </p:txBody>
      </p:sp>
      <p:sp>
        <p:nvSpPr>
          <p:cNvPr id="5" name="ZoneTexte 4">
            <a:extLst>
              <a:ext uri="{FF2B5EF4-FFF2-40B4-BE49-F238E27FC236}">
                <a16:creationId xmlns:a16="http://schemas.microsoft.com/office/drawing/2014/main" id="{A7A8B58F-38AF-44C7-AAA0-102D1B131727}"/>
              </a:ext>
            </a:extLst>
          </p:cNvPr>
          <p:cNvSpPr txBox="1"/>
          <p:nvPr/>
        </p:nvSpPr>
        <p:spPr>
          <a:xfrm>
            <a:off x="236162" y="2824727"/>
            <a:ext cx="3652574" cy="861774"/>
          </a:xfrm>
          <a:prstGeom prst="rect">
            <a:avLst/>
          </a:prstGeom>
          <a:noFill/>
          <a:ln w="19050">
            <a:solidFill>
              <a:schemeClr val="accent1"/>
            </a:solidFill>
          </a:ln>
        </p:spPr>
        <p:txBody>
          <a:bodyPr wrap="square" rtlCol="0">
            <a:spAutoFit/>
          </a:bodyPr>
          <a:lstStyle/>
          <a:p>
            <a:r>
              <a:rPr lang="fr-FR" dirty="0"/>
              <a:t>Communication obligatoire</a:t>
            </a:r>
          </a:p>
          <a:p>
            <a:pPr marL="742950" lvl="1" indent="-285750">
              <a:buFont typeface="Arial" panose="020B0604020202020204" pitchFamily="34" charset="0"/>
              <a:buChar char="•"/>
            </a:pPr>
            <a:r>
              <a:rPr lang="fr-FR" sz="1600" dirty="0"/>
              <a:t>Données géographiques</a:t>
            </a:r>
          </a:p>
          <a:p>
            <a:pPr marL="742950" lvl="1" indent="-285750">
              <a:buFont typeface="Arial" panose="020B0604020202020204" pitchFamily="34" charset="0"/>
              <a:buChar char="•"/>
            </a:pPr>
            <a:r>
              <a:rPr lang="fr-FR" sz="1600" dirty="0"/>
              <a:t>Données environnementales</a:t>
            </a:r>
          </a:p>
        </p:txBody>
      </p:sp>
      <p:sp>
        <p:nvSpPr>
          <p:cNvPr id="6" name="ZoneTexte 5">
            <a:extLst>
              <a:ext uri="{FF2B5EF4-FFF2-40B4-BE49-F238E27FC236}">
                <a16:creationId xmlns:a16="http://schemas.microsoft.com/office/drawing/2014/main" id="{01AEC897-D094-4A7D-BA18-14158DA89250}"/>
              </a:ext>
            </a:extLst>
          </p:cNvPr>
          <p:cNvSpPr txBox="1"/>
          <p:nvPr/>
        </p:nvSpPr>
        <p:spPr>
          <a:xfrm>
            <a:off x="4083430" y="2173173"/>
            <a:ext cx="4025140" cy="1877437"/>
          </a:xfrm>
          <a:prstGeom prst="rect">
            <a:avLst/>
          </a:prstGeom>
          <a:noFill/>
          <a:ln w="28575">
            <a:solidFill>
              <a:schemeClr val="accent1"/>
            </a:solidFill>
          </a:ln>
        </p:spPr>
        <p:txBody>
          <a:bodyPr wrap="square" rtlCol="0">
            <a:spAutoFit/>
          </a:bodyPr>
          <a:lstStyle/>
          <a:p>
            <a:r>
              <a:rPr lang="fr-FR" dirty="0"/>
              <a:t>Communication interdite</a:t>
            </a:r>
          </a:p>
          <a:p>
            <a:pPr marL="742950" lvl="1" indent="-285750">
              <a:buFont typeface="Arial" panose="020B0604020202020204" pitchFamily="34" charset="0"/>
              <a:buChar char="•"/>
            </a:pPr>
            <a:r>
              <a:rPr lang="fr-FR" sz="1400" dirty="0"/>
              <a:t>Données présentant des risques pour la protection du secret de la défense nationale : </a:t>
            </a:r>
          </a:p>
          <a:p>
            <a:pPr marL="742950" lvl="1" indent="-285750">
              <a:buFont typeface="Arial" panose="020B0604020202020204" pitchFamily="34" charset="0"/>
              <a:buChar char="•"/>
            </a:pPr>
            <a:r>
              <a:rPr lang="fr-FR" sz="1400" dirty="0"/>
              <a:t>Données présentant des risques pour la sécurité publique de l’Etat ou pour la sécurité de l’établissement </a:t>
            </a:r>
          </a:p>
          <a:p>
            <a:pPr marL="742950" lvl="1" indent="-285750">
              <a:buFont typeface="Arial" panose="020B0604020202020204" pitchFamily="34" charset="0"/>
              <a:buChar char="•"/>
            </a:pPr>
            <a:r>
              <a:rPr lang="fr-FR" sz="1400" dirty="0"/>
              <a:t>Secrets professionnels</a:t>
            </a:r>
          </a:p>
        </p:txBody>
      </p:sp>
      <p:sp>
        <p:nvSpPr>
          <p:cNvPr id="7" name="ZoneTexte 6">
            <a:extLst>
              <a:ext uri="{FF2B5EF4-FFF2-40B4-BE49-F238E27FC236}">
                <a16:creationId xmlns:a16="http://schemas.microsoft.com/office/drawing/2014/main" id="{803F0416-283B-4427-A3A7-E5CBE93B7857}"/>
              </a:ext>
            </a:extLst>
          </p:cNvPr>
          <p:cNvSpPr txBox="1"/>
          <p:nvPr/>
        </p:nvSpPr>
        <p:spPr>
          <a:xfrm>
            <a:off x="8362013" y="1395350"/>
            <a:ext cx="3652574" cy="3816429"/>
          </a:xfrm>
          <a:prstGeom prst="rect">
            <a:avLst/>
          </a:prstGeom>
          <a:noFill/>
          <a:ln w="28575">
            <a:solidFill>
              <a:schemeClr val="accent1"/>
            </a:solidFill>
          </a:ln>
        </p:spPr>
        <p:txBody>
          <a:bodyPr wrap="square" rtlCol="0">
            <a:spAutoFit/>
          </a:bodyPr>
          <a:lstStyle/>
          <a:p>
            <a:r>
              <a:rPr lang="fr-FR" dirty="0"/>
              <a:t>Communication sous condition</a:t>
            </a:r>
          </a:p>
          <a:p>
            <a:pPr marL="742950" lvl="1" indent="-285750">
              <a:buFont typeface="Arial" panose="020B0604020202020204" pitchFamily="34" charset="0"/>
              <a:buChar char="•"/>
            </a:pPr>
            <a:r>
              <a:rPr lang="fr-FR" sz="1400" dirty="0"/>
              <a:t>Données présentant des risques pour la protection du potentiel scientifique et technique de la nation </a:t>
            </a:r>
          </a:p>
          <a:p>
            <a:pPr marL="742950" lvl="1" indent="-285750">
              <a:buFont typeface="Arial" panose="020B0604020202020204" pitchFamily="34" charset="0"/>
              <a:buChar char="•"/>
            </a:pPr>
            <a:r>
              <a:rPr lang="fr-FR" sz="1400" dirty="0"/>
              <a:t>Le cas des zones à régime restrictif (ZRR) </a:t>
            </a:r>
          </a:p>
          <a:p>
            <a:pPr marL="742950" lvl="1" indent="-285750">
              <a:buFont typeface="Arial" panose="020B0604020202020204" pitchFamily="34" charset="0"/>
              <a:buChar char="•"/>
            </a:pPr>
            <a:r>
              <a:rPr lang="fr-FR" sz="1400" dirty="0"/>
              <a:t>Données protégées par le droit d’auteur et autres droits de propriété intellectuelle </a:t>
            </a:r>
          </a:p>
          <a:p>
            <a:pPr marL="742950" lvl="1" indent="-285750">
              <a:buFont typeface="Arial" panose="020B0604020202020204" pitchFamily="34" charset="0"/>
              <a:buChar char="•"/>
            </a:pPr>
            <a:r>
              <a:rPr lang="fr-FR" sz="1400" dirty="0"/>
              <a:t>Autres droits de propriété intellectuelle </a:t>
            </a:r>
          </a:p>
          <a:p>
            <a:pPr marL="742950" lvl="1" indent="-285750">
              <a:buFont typeface="Arial" panose="020B0604020202020204" pitchFamily="34" charset="0"/>
              <a:buChar char="•"/>
            </a:pPr>
            <a:r>
              <a:rPr lang="fr-FR" sz="1400" dirty="0"/>
              <a:t>Données relatives aux personnes, à la vie privée</a:t>
            </a:r>
          </a:p>
          <a:p>
            <a:pPr marL="742950" lvl="1" indent="-285750">
              <a:buFont typeface="Arial" panose="020B0604020202020204" pitchFamily="34" charset="0"/>
              <a:buChar char="•"/>
            </a:pPr>
            <a:r>
              <a:rPr lang="fr-FR" sz="1400" dirty="0"/>
              <a:t>Données statistiques</a:t>
            </a:r>
          </a:p>
          <a:p>
            <a:pPr marL="742950" lvl="1" indent="-285750">
              <a:buFont typeface="Arial" panose="020B0604020202020204" pitchFamily="34" charset="0"/>
              <a:buChar char="•"/>
            </a:pPr>
            <a:r>
              <a:rPr lang="fr-FR" sz="1400" dirty="0"/>
              <a:t>Données liées à un contrat avec un tiers non soumis à une obligation de service public </a:t>
            </a:r>
          </a:p>
        </p:txBody>
      </p:sp>
      <p:sp>
        <p:nvSpPr>
          <p:cNvPr id="8" name="ZoneTexte 7">
            <a:extLst>
              <a:ext uri="{FF2B5EF4-FFF2-40B4-BE49-F238E27FC236}">
                <a16:creationId xmlns:a16="http://schemas.microsoft.com/office/drawing/2014/main" id="{7F2929F2-181C-459B-9904-281D095AA296}"/>
              </a:ext>
            </a:extLst>
          </p:cNvPr>
          <p:cNvSpPr txBox="1"/>
          <p:nvPr/>
        </p:nvSpPr>
        <p:spPr>
          <a:xfrm>
            <a:off x="4083430" y="4596226"/>
            <a:ext cx="4025140" cy="1600438"/>
          </a:xfrm>
          <a:prstGeom prst="rect">
            <a:avLst/>
          </a:prstGeom>
          <a:solidFill>
            <a:schemeClr val="accent2"/>
          </a:solidFill>
          <a:ln>
            <a:solidFill>
              <a:schemeClr val="accent2">
                <a:lumMod val="75000"/>
              </a:schemeClr>
            </a:solidFill>
          </a:ln>
        </p:spPr>
        <p:txBody>
          <a:bodyPr wrap="square" rtlCol="0">
            <a:spAutoFit/>
          </a:bodyPr>
          <a:lstStyle/>
          <a:p>
            <a:r>
              <a:rPr lang="fr-FR" sz="1400" dirty="0"/>
              <a:t>Mais si je souhaite tout de même diffuser : </a:t>
            </a:r>
          </a:p>
          <a:p>
            <a:pPr marL="742950" lvl="1" indent="-285750">
              <a:buFont typeface="Arial" panose="020B0604020202020204" pitchFamily="34" charset="0"/>
              <a:buChar char="•"/>
            </a:pPr>
            <a:r>
              <a:rPr lang="fr-FR" sz="1400" dirty="0"/>
              <a:t>Dans les cas 1 et 2, je contacte le fonctionnaire de sécurité et/ou la Direction Générale de l’établissement. </a:t>
            </a:r>
          </a:p>
          <a:p>
            <a:pPr marL="742950" lvl="1" indent="-285750">
              <a:buFont typeface="Arial" panose="020B0604020202020204" pitchFamily="34" charset="0"/>
              <a:buChar char="•"/>
            </a:pPr>
            <a:r>
              <a:rPr lang="fr-FR" sz="1400" dirty="0"/>
              <a:t>Dans le cas 3, je contacte le service juridique. </a:t>
            </a:r>
          </a:p>
          <a:p>
            <a:r>
              <a:rPr lang="fr-FR" sz="1400" dirty="0"/>
              <a:t>Extrait Beccard et al. </a:t>
            </a:r>
          </a:p>
        </p:txBody>
      </p:sp>
      <p:sp>
        <p:nvSpPr>
          <p:cNvPr id="11" name="Flèche : bas 10">
            <a:extLst>
              <a:ext uri="{FF2B5EF4-FFF2-40B4-BE49-F238E27FC236}">
                <a16:creationId xmlns:a16="http://schemas.microsoft.com/office/drawing/2014/main" id="{2E2BB2E9-FCB8-49BD-A899-DDD2B4F51992}"/>
              </a:ext>
            </a:extLst>
          </p:cNvPr>
          <p:cNvSpPr/>
          <p:nvPr/>
        </p:nvSpPr>
        <p:spPr>
          <a:xfrm>
            <a:off x="1849740" y="3692501"/>
            <a:ext cx="272226" cy="8259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bas 11">
            <a:extLst>
              <a:ext uri="{FF2B5EF4-FFF2-40B4-BE49-F238E27FC236}">
                <a16:creationId xmlns:a16="http://schemas.microsoft.com/office/drawing/2014/main" id="{2F2BD65B-D92D-40BC-B2D8-47BC1786ACEE}"/>
              </a:ext>
            </a:extLst>
          </p:cNvPr>
          <p:cNvSpPr/>
          <p:nvPr/>
        </p:nvSpPr>
        <p:spPr>
          <a:xfrm>
            <a:off x="5884164" y="4050610"/>
            <a:ext cx="272226" cy="535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73451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dirty="0"/>
              <a:t>Les données et le droit d’auteur</a:t>
            </a:r>
            <a:r>
              <a:rPr lang="fr-FR" sz="3200" dirty="0"/>
              <a:t> (slide </a:t>
            </a:r>
            <a:r>
              <a:rPr lang="fr-FR" sz="3200" dirty="0" err="1"/>
              <a:t>Cecile</a:t>
            </a:r>
            <a:r>
              <a:rPr lang="fr-FR" sz="3200" dirty="0"/>
              <a:t> </a:t>
            </a:r>
            <a:r>
              <a:rPr lang="fr-FR" sz="3200" dirty="0" err="1"/>
              <a:t>arenes</a:t>
            </a:r>
            <a:r>
              <a:rPr lang="fr-FR" sz="3200" dirty="0"/>
              <a:t>)</a:t>
            </a:r>
          </a:p>
        </p:txBody>
      </p:sp>
      <p:sp>
        <p:nvSpPr>
          <p:cNvPr id="3" name="Espace réservé du contenu 2"/>
          <p:cNvSpPr>
            <a:spLocks noGrp="1"/>
          </p:cNvSpPr>
          <p:nvPr>
            <p:ph idx="1"/>
          </p:nvPr>
        </p:nvSpPr>
        <p:spPr/>
        <p:txBody>
          <a:bodyPr>
            <a:normAutofit fontScale="92500" lnSpcReduction="20000"/>
          </a:bodyPr>
          <a:lstStyle/>
          <a:p>
            <a:r>
              <a:rPr lang="fr-FR" dirty="0"/>
              <a:t>Les données sont-elles protégées par le droit d’auteur ?</a:t>
            </a:r>
          </a:p>
          <a:p>
            <a:endParaRPr lang="fr-FR" dirty="0"/>
          </a:p>
          <a:p>
            <a:pPr marL="1343025" indent="-625475">
              <a:buFont typeface="Wingdings" panose="05000000000000000000" pitchFamily="2" charset="2"/>
              <a:buChar char="q"/>
            </a:pPr>
            <a:r>
              <a:rPr lang="fr-FR" b="1" dirty="0"/>
              <a:t>Oui </a:t>
            </a:r>
            <a:r>
              <a:rPr lang="fr-FR" dirty="0"/>
              <a:t>pour les « œuvres » même sans caractère artistique, si elles présentent un degré minimal d’« originalité »: textes, discours, photos, vidéos, musique, cartes, sculptures…</a:t>
            </a:r>
          </a:p>
          <a:p>
            <a:pPr marL="1343025" indent="-625475">
              <a:buFont typeface="Wingdings" panose="05000000000000000000" pitchFamily="2" charset="2"/>
              <a:buChar char="q"/>
            </a:pPr>
            <a:r>
              <a:rPr lang="fr-FR" b="1" dirty="0"/>
              <a:t>Oui </a:t>
            </a:r>
            <a:r>
              <a:rPr lang="fr-FR" dirty="0"/>
              <a:t>pour le code informatique</a:t>
            </a:r>
          </a:p>
          <a:p>
            <a:pPr marL="1343025" indent="-625475">
              <a:buFont typeface="Wingdings" panose="05000000000000000000" pitchFamily="2" charset="2"/>
              <a:buChar char="q"/>
            </a:pPr>
            <a:r>
              <a:rPr lang="fr-FR" b="1" dirty="0"/>
              <a:t>Non </a:t>
            </a:r>
            <a:r>
              <a:rPr lang="fr-FR" dirty="0"/>
              <a:t>pour des informations purement factuelles (mesures, comptages…)</a:t>
            </a:r>
          </a:p>
          <a:p>
            <a:pPr marL="1343025" indent="-625475">
              <a:buFont typeface="Wingdings" panose="05000000000000000000" pitchFamily="2" charset="2"/>
              <a:buChar char="q"/>
            </a:pPr>
            <a:r>
              <a:rPr lang="fr-FR" b="1" dirty="0"/>
              <a:t>Non </a:t>
            </a:r>
            <a:r>
              <a:rPr lang="fr-FR" dirty="0"/>
              <a:t>pour les œuvres tombées dans le domaine public (pour être précis il reste un droit moral, inaliénable)</a:t>
            </a:r>
          </a:p>
          <a:p>
            <a:endParaRPr lang="fr-FR" dirty="0"/>
          </a:p>
          <a:p>
            <a:r>
              <a:rPr lang="fr-FR" i="1" dirty="0"/>
              <a:t>Le fait que la collecte des données ait demandé un investissement (humain, matériel, financier) n’est pas créateur de droit d’auteur.</a:t>
            </a:r>
            <a:endParaRPr lang="fr-FR" dirty="0"/>
          </a:p>
        </p:txBody>
      </p:sp>
    </p:spTree>
    <p:extLst>
      <p:ext uri="{BB962C8B-B14F-4D97-AF65-F5344CB8AC3E}">
        <p14:creationId xmlns:p14="http://schemas.microsoft.com/office/powerpoint/2010/main" val="237187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0959D2-1853-E246-D667-862A90D4CB25}"/>
              </a:ext>
            </a:extLst>
          </p:cNvPr>
          <p:cNvSpPr>
            <a:spLocks noGrp="1"/>
          </p:cNvSpPr>
          <p:nvPr>
            <p:ph type="title"/>
          </p:nvPr>
        </p:nvSpPr>
        <p:spPr/>
        <p:txBody>
          <a:bodyPr>
            <a:normAutofit fontScale="90000"/>
          </a:bodyPr>
          <a:lstStyle/>
          <a:p>
            <a:r>
              <a:rPr lang="fr-FR" b="0" dirty="0">
                <a:effectLst/>
              </a:rPr>
              <a:t>Le guide d’application de la Loi pour une République numérique pour les données de la recherche</a:t>
            </a:r>
            <a:endParaRPr lang="fr-FR" dirty="0"/>
          </a:p>
        </p:txBody>
      </p:sp>
      <p:sp>
        <p:nvSpPr>
          <p:cNvPr id="3" name="Espace réservé du texte 2">
            <a:extLst>
              <a:ext uri="{FF2B5EF4-FFF2-40B4-BE49-F238E27FC236}">
                <a16:creationId xmlns:a16="http://schemas.microsoft.com/office/drawing/2014/main" id="{D0B42763-A5F9-E42C-27DE-B0638E87E106}"/>
              </a:ext>
            </a:extLst>
          </p:cNvPr>
          <p:cNvSpPr>
            <a:spLocks noGrp="1"/>
          </p:cNvSpPr>
          <p:nvPr>
            <p:ph type="body" idx="1"/>
          </p:nvPr>
        </p:nvSpPr>
        <p:spPr>
          <a:xfrm>
            <a:off x="1024128" y="4586630"/>
            <a:ext cx="4652467" cy="1722729"/>
          </a:xfrm>
        </p:spPr>
        <p:txBody>
          <a:bodyPr>
            <a:normAutofit/>
          </a:bodyPr>
          <a:lstStyle/>
          <a:p>
            <a:r>
              <a:rPr lang="fr-FR" dirty="0">
                <a:hlinkClick r:id="rId2"/>
              </a:rPr>
              <a:t>https://hal-lara.archives-ouvertes.fr/OUVRIR-LA-SCIENCE/hal-03968218v1</a:t>
            </a:r>
            <a:endParaRPr lang="fr-FR" dirty="0"/>
          </a:p>
          <a:p>
            <a:endParaRPr lang="fr-FR" dirty="0"/>
          </a:p>
        </p:txBody>
      </p:sp>
      <p:pic>
        <p:nvPicPr>
          <p:cNvPr id="5" name="Image 4">
            <a:extLst>
              <a:ext uri="{FF2B5EF4-FFF2-40B4-BE49-F238E27FC236}">
                <a16:creationId xmlns:a16="http://schemas.microsoft.com/office/drawing/2014/main" id="{D33286DD-1CC7-DC8D-F276-025B78D3B4CD}"/>
              </a:ext>
            </a:extLst>
          </p:cNvPr>
          <p:cNvPicPr>
            <a:picLocks noChangeAspect="1"/>
          </p:cNvPicPr>
          <p:nvPr/>
        </p:nvPicPr>
        <p:blipFill>
          <a:blip r:embed="rId3"/>
          <a:stretch>
            <a:fillRect/>
          </a:stretch>
        </p:blipFill>
        <p:spPr>
          <a:xfrm>
            <a:off x="6295872" y="2397557"/>
            <a:ext cx="2848127" cy="4020885"/>
          </a:xfrm>
          <a:prstGeom prst="rect">
            <a:avLst/>
          </a:prstGeom>
          <a:ln>
            <a:solidFill>
              <a:schemeClr val="accent2"/>
            </a:solidFill>
          </a:ln>
        </p:spPr>
      </p:pic>
    </p:spTree>
    <p:extLst>
      <p:ext uri="{BB962C8B-B14F-4D97-AF65-F5344CB8AC3E}">
        <p14:creationId xmlns:p14="http://schemas.microsoft.com/office/powerpoint/2010/main" val="4252419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NIVEAUX DE RISQUE</a:t>
            </a:r>
            <a:endParaRPr/>
          </a:p>
        </p:txBody>
      </p:sp>
      <p:sp>
        <p:nvSpPr>
          <p:cNvPr id="147" name="Google Shape;147;p7"/>
          <p:cNvSpPr txBox="1">
            <a:spLocks noGrp="1"/>
          </p:cNvSpPr>
          <p:nvPr>
            <p:ph type="body" idx="1"/>
          </p:nvPr>
        </p:nvSpPr>
        <p:spPr>
          <a:xfrm>
            <a:off x="703041" y="2519834"/>
            <a:ext cx="4881081" cy="3154331"/>
          </a:xfrm>
          <a:prstGeom prst="rect">
            <a:avLst/>
          </a:prstGeom>
          <a:noFill/>
          <a:ln>
            <a:noFill/>
          </a:ln>
        </p:spPr>
        <p:txBody>
          <a:bodyPr spcFirstLastPara="1" wrap="square" lIns="45700" tIns="45700" rIns="45700" bIns="45700" anchor="t" anchorCtr="0">
            <a:normAutofit fontScale="85000" lnSpcReduction="20000"/>
          </a:bodyPr>
          <a:lstStyle/>
          <a:p>
            <a:pPr marL="91440" lvl="0" indent="-108267" algn="l" rtl="0">
              <a:lnSpc>
                <a:spcPct val="90000"/>
              </a:lnSpc>
              <a:spcBef>
                <a:spcPts val="0"/>
              </a:spcBef>
              <a:spcAft>
                <a:spcPts val="0"/>
              </a:spcAft>
              <a:buSzPct val="100000"/>
              <a:buChar char=" "/>
            </a:pPr>
            <a:r>
              <a:rPr lang="fr-FR"/>
              <a:t>Pour qui ? </a:t>
            </a:r>
            <a:endParaRPr/>
          </a:p>
          <a:p>
            <a:pPr marL="608012" lvl="0" indent="-342900" algn="l" rtl="0">
              <a:lnSpc>
                <a:spcPct val="90000"/>
              </a:lnSpc>
              <a:spcBef>
                <a:spcPts val="1400"/>
              </a:spcBef>
              <a:spcAft>
                <a:spcPts val="0"/>
              </a:spcAft>
              <a:buSzPct val="100000"/>
              <a:buFont typeface="Noto Sans Symbols"/>
              <a:buChar char="⮚"/>
            </a:pPr>
            <a:r>
              <a:rPr lang="fr-FR"/>
              <a:t>Pour vous</a:t>
            </a:r>
            <a:endParaRPr/>
          </a:p>
          <a:p>
            <a:pPr marL="608012" lvl="0" indent="-342900" algn="l" rtl="0">
              <a:lnSpc>
                <a:spcPct val="90000"/>
              </a:lnSpc>
              <a:spcBef>
                <a:spcPts val="1400"/>
              </a:spcBef>
              <a:spcAft>
                <a:spcPts val="0"/>
              </a:spcAft>
              <a:buSzPct val="100000"/>
              <a:buFont typeface="Noto Sans Symbols"/>
              <a:buChar char="⮚"/>
            </a:pPr>
            <a:r>
              <a:rPr lang="fr-FR"/>
              <a:t>Pour vos collègues</a:t>
            </a:r>
            <a:endParaRPr/>
          </a:p>
          <a:p>
            <a:pPr marL="608012" lvl="0" indent="-342900" algn="l" rtl="0">
              <a:lnSpc>
                <a:spcPct val="90000"/>
              </a:lnSpc>
              <a:spcBef>
                <a:spcPts val="1400"/>
              </a:spcBef>
              <a:spcAft>
                <a:spcPts val="0"/>
              </a:spcAft>
              <a:buSzPct val="100000"/>
              <a:buFont typeface="Noto Sans Symbols"/>
              <a:buChar char="⮚"/>
            </a:pPr>
            <a:r>
              <a:rPr lang="fr-FR"/>
              <a:t>Pour votre établissement</a:t>
            </a:r>
            <a:endParaRPr/>
          </a:p>
          <a:p>
            <a:pPr marL="608012" lvl="0" indent="-342900" algn="l" rtl="0">
              <a:lnSpc>
                <a:spcPct val="90000"/>
              </a:lnSpc>
              <a:spcBef>
                <a:spcPts val="1400"/>
              </a:spcBef>
              <a:spcAft>
                <a:spcPts val="0"/>
              </a:spcAft>
              <a:buSzPct val="100000"/>
              <a:buFont typeface="Noto Sans Symbols"/>
              <a:buChar char="⮚"/>
            </a:pPr>
            <a:r>
              <a:rPr lang="fr-FR"/>
              <a:t>Pour les participants à l’étude</a:t>
            </a:r>
            <a:endParaRPr/>
          </a:p>
          <a:p>
            <a:pPr marL="608012" lvl="0" indent="-342900" algn="l" rtl="0">
              <a:lnSpc>
                <a:spcPct val="90000"/>
              </a:lnSpc>
              <a:spcBef>
                <a:spcPts val="1400"/>
              </a:spcBef>
              <a:spcAft>
                <a:spcPts val="0"/>
              </a:spcAft>
              <a:buSzPct val="100000"/>
              <a:buFont typeface="Noto Sans Symbols"/>
              <a:buChar char="⮚"/>
            </a:pPr>
            <a:r>
              <a:rPr lang="fr-FR"/>
              <a:t>Pour la société </a:t>
            </a:r>
            <a:endParaRPr/>
          </a:p>
          <a:p>
            <a:pPr marL="91440" lvl="0" indent="0" algn="l" rtl="0">
              <a:lnSpc>
                <a:spcPct val="90000"/>
              </a:lnSpc>
              <a:spcBef>
                <a:spcPts val="1400"/>
              </a:spcBef>
              <a:spcAft>
                <a:spcPts val="0"/>
              </a:spcAft>
              <a:buSzPct val="100000"/>
              <a:buNone/>
            </a:pPr>
            <a:endParaRPr/>
          </a:p>
          <a:p>
            <a:pPr marL="91440" lvl="0" indent="-108267" algn="l" rtl="0">
              <a:lnSpc>
                <a:spcPct val="90000"/>
              </a:lnSpc>
              <a:spcBef>
                <a:spcPts val="1400"/>
              </a:spcBef>
              <a:spcAft>
                <a:spcPts val="0"/>
              </a:spcAft>
              <a:buSzPct val="100000"/>
              <a:buChar char=" "/>
            </a:pPr>
            <a:r>
              <a:rPr lang="fr-FR"/>
              <a:t>&gt;&gt; Matthieu Saby </a:t>
            </a:r>
            <a:r>
              <a:rPr lang="fr-FR" u="sng">
                <a:solidFill>
                  <a:schemeClr val="hlink"/>
                </a:solidFill>
                <a:hlinkClick r:id="rId3"/>
              </a:rPr>
              <a:t>https://osf.io/2yvc9/</a:t>
            </a:r>
            <a:endParaRPr/>
          </a:p>
          <a:p>
            <a:pPr marL="91440" lvl="0" indent="0" algn="l" rtl="0">
              <a:lnSpc>
                <a:spcPct val="90000"/>
              </a:lnSpc>
              <a:spcBef>
                <a:spcPts val="1400"/>
              </a:spcBef>
              <a:spcAft>
                <a:spcPts val="0"/>
              </a:spcAft>
              <a:buSzPct val="100000"/>
              <a:buNone/>
            </a:pPr>
            <a:endParaRPr/>
          </a:p>
          <a:p>
            <a:pPr marL="91440" lvl="0" indent="0" algn="l" rtl="0">
              <a:lnSpc>
                <a:spcPct val="90000"/>
              </a:lnSpc>
              <a:spcBef>
                <a:spcPts val="1400"/>
              </a:spcBef>
              <a:spcAft>
                <a:spcPts val="0"/>
              </a:spcAft>
              <a:buSzPct val="100000"/>
              <a:buNone/>
            </a:pPr>
            <a:endParaRPr/>
          </a:p>
        </p:txBody>
      </p:sp>
      <p:sp>
        <p:nvSpPr>
          <p:cNvPr id="148" name="Google Shape;148;p7"/>
          <p:cNvSpPr txBox="1"/>
          <p:nvPr/>
        </p:nvSpPr>
        <p:spPr>
          <a:xfrm>
            <a:off x="6495404" y="2434909"/>
            <a:ext cx="4881081" cy="3154331"/>
          </a:xfrm>
          <a:prstGeom prst="rect">
            <a:avLst/>
          </a:prstGeom>
          <a:noFill/>
          <a:ln>
            <a:noFill/>
          </a:ln>
        </p:spPr>
        <p:txBody>
          <a:bodyPr spcFirstLastPara="1" wrap="square" lIns="45700" tIns="45700" rIns="45700" bIns="45700" anchor="t" anchorCtr="0">
            <a:normAutofit lnSpcReduction="10000"/>
          </a:bodyPr>
          <a:lstStyle/>
          <a:p>
            <a:pPr marL="91440" marR="0" lvl="0" indent="-129222" algn="l" rtl="0">
              <a:lnSpc>
                <a:spcPct val="90000"/>
              </a:lnSpc>
              <a:spcBef>
                <a:spcPts val="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Risques : </a:t>
            </a:r>
            <a:endParaRPr/>
          </a:p>
          <a:p>
            <a:pPr marL="893763" marR="0" lvl="0" indent="-446088" algn="l" rtl="0">
              <a:lnSpc>
                <a:spcPct val="90000"/>
              </a:lnSpc>
              <a:spcBef>
                <a:spcPts val="1400"/>
              </a:spcBef>
              <a:spcAft>
                <a:spcPts val="0"/>
              </a:spcAft>
              <a:buClr>
                <a:schemeClr val="accent2"/>
              </a:buClr>
              <a:buSzPct val="100000"/>
              <a:buFont typeface="Noto Sans Symbols"/>
              <a:buChar char="⮚"/>
            </a:pPr>
            <a:r>
              <a:rPr lang="fr-FR" sz="2200" b="0" i="0" u="none" strike="noStrike" cap="none">
                <a:solidFill>
                  <a:schemeClr val="dk1"/>
                </a:solidFill>
                <a:latin typeface="Twentieth Century"/>
                <a:ea typeface="Twentieth Century"/>
                <a:cs typeface="Twentieth Century"/>
                <a:sym typeface="Twentieth Century"/>
              </a:rPr>
              <a:t>Scientifique</a:t>
            </a:r>
            <a:endParaRPr/>
          </a:p>
          <a:p>
            <a:pPr marL="893763" marR="0" lvl="0" indent="-446088" algn="l" rtl="0">
              <a:lnSpc>
                <a:spcPct val="90000"/>
              </a:lnSpc>
              <a:spcBef>
                <a:spcPts val="1400"/>
              </a:spcBef>
              <a:spcAft>
                <a:spcPts val="0"/>
              </a:spcAft>
              <a:buClr>
                <a:schemeClr val="accent2"/>
              </a:buClr>
              <a:buSzPct val="100000"/>
              <a:buFont typeface="Noto Sans Symbols"/>
              <a:buChar char="⮚"/>
            </a:pPr>
            <a:r>
              <a:rPr lang="fr-FR" sz="2200" b="0" i="0" u="none" strike="noStrike" cap="none">
                <a:solidFill>
                  <a:schemeClr val="dk1"/>
                </a:solidFill>
                <a:latin typeface="Twentieth Century"/>
                <a:ea typeface="Twentieth Century"/>
                <a:cs typeface="Twentieth Century"/>
                <a:sym typeface="Twentieth Century"/>
              </a:rPr>
              <a:t>Juridique</a:t>
            </a:r>
            <a:endParaRPr/>
          </a:p>
          <a:p>
            <a:pPr marL="893763" marR="0" lvl="0" indent="-446088" algn="l" rtl="0">
              <a:lnSpc>
                <a:spcPct val="90000"/>
              </a:lnSpc>
              <a:spcBef>
                <a:spcPts val="1400"/>
              </a:spcBef>
              <a:spcAft>
                <a:spcPts val="0"/>
              </a:spcAft>
              <a:buClr>
                <a:schemeClr val="accent2"/>
              </a:buClr>
              <a:buSzPct val="100000"/>
              <a:buFont typeface="Noto Sans Symbols"/>
              <a:buChar char="⮚"/>
            </a:pPr>
            <a:r>
              <a:rPr lang="fr-FR" sz="2200" b="0" i="0" u="none" strike="noStrike" cap="none">
                <a:solidFill>
                  <a:schemeClr val="dk1"/>
                </a:solidFill>
                <a:latin typeface="Twentieth Century"/>
                <a:ea typeface="Twentieth Century"/>
                <a:cs typeface="Twentieth Century"/>
                <a:sym typeface="Twentieth Century"/>
              </a:rPr>
              <a:t>Ethique </a:t>
            </a:r>
            <a:endParaRPr/>
          </a:p>
          <a:p>
            <a:pPr marL="893763" marR="0" lvl="0" indent="-446088" algn="l" rtl="0">
              <a:lnSpc>
                <a:spcPct val="90000"/>
              </a:lnSpc>
              <a:spcBef>
                <a:spcPts val="1400"/>
              </a:spcBef>
              <a:spcAft>
                <a:spcPts val="0"/>
              </a:spcAft>
              <a:buClr>
                <a:schemeClr val="accent2"/>
              </a:buClr>
              <a:buSzPct val="100000"/>
              <a:buFont typeface="Noto Sans Symbols"/>
              <a:buChar char="⮚"/>
            </a:pPr>
            <a:r>
              <a:rPr lang="fr-FR" sz="2200" b="0" i="0" u="none" strike="noStrike" cap="none">
                <a:solidFill>
                  <a:schemeClr val="dk1"/>
                </a:solidFill>
                <a:latin typeface="Twentieth Century"/>
                <a:ea typeface="Twentieth Century"/>
                <a:cs typeface="Twentieth Century"/>
                <a:sym typeface="Twentieth Century"/>
              </a:rPr>
              <a:t>Réputationnel</a:t>
            </a:r>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a:p>
            <a:pPr marL="91440" marR="0" lvl="0" indent="-129222" algn="l" rtl="0">
              <a:lnSpc>
                <a:spcPct val="90000"/>
              </a:lnSpc>
              <a:spcBef>
                <a:spcPts val="1400"/>
              </a:spcBef>
              <a:spcAft>
                <a:spcPts val="0"/>
              </a:spcAft>
              <a:buClr>
                <a:schemeClr val="accent2"/>
              </a:buClr>
              <a:buSzPct val="100000"/>
              <a:buFont typeface="Twentieth Century"/>
              <a:buChar char=" "/>
            </a:pPr>
            <a:r>
              <a:rPr lang="fr-FR" sz="2200" b="0" i="0" u="none" strike="noStrike" cap="none">
                <a:solidFill>
                  <a:schemeClr val="dk1"/>
                </a:solidFill>
                <a:latin typeface="Twentieth Century"/>
                <a:ea typeface="Twentieth Century"/>
                <a:cs typeface="Twentieth Century"/>
                <a:sym typeface="Twentieth Century"/>
              </a:rPr>
              <a:t>&gt;&gt; Matthieu Saby </a:t>
            </a:r>
            <a:r>
              <a:rPr lang="fr-FR" sz="2200" b="0" i="0" u="sng" strike="noStrike" cap="none">
                <a:solidFill>
                  <a:schemeClr val="dk1"/>
                </a:solidFill>
                <a:latin typeface="Twentieth Century"/>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https://osf.io/2yvc9/</a:t>
            </a:r>
            <a:endParaRPr sz="2200" b="0" i="0" u="none" strike="noStrike" cap="none">
              <a:solidFill>
                <a:schemeClr val="dk1"/>
              </a:solidFill>
              <a:latin typeface="Twentieth Century"/>
              <a:ea typeface="Twentieth Century"/>
              <a:cs typeface="Twentieth Century"/>
              <a:sym typeface="Twentieth Century"/>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a:p>
            <a:pPr marL="91440" marR="0" lvl="0" indent="0" algn="l" rtl="0">
              <a:lnSpc>
                <a:spcPct val="90000"/>
              </a:lnSpc>
              <a:spcBef>
                <a:spcPts val="1400"/>
              </a:spcBef>
              <a:spcAft>
                <a:spcPts val="0"/>
              </a:spcAft>
              <a:buClr>
                <a:schemeClr val="accent2"/>
              </a:buClr>
              <a:buSzPct val="100000"/>
              <a:buFont typeface="Twentieth Century"/>
              <a:buNone/>
            </a:pPr>
            <a:endParaRPr sz="2200" b="0" i="0" u="none" strike="noStrike" cap="none">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2733499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Cadre éthique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842388"/>
            <a:ext cx="9720071" cy="466972"/>
          </a:xfrm>
        </p:spPr>
        <p:txBody>
          <a:bodyPr/>
          <a:lstStyle/>
          <a:p>
            <a:r>
              <a:rPr lang="fr-FR" dirty="0"/>
              <a:t>RGPD et données personnelles : </a:t>
            </a:r>
            <a:r>
              <a:rPr lang="fr-FR" dirty="0">
                <a:hlinkClick r:id="rId2"/>
              </a:rPr>
              <a:t>https://www.cnil.fr/fr/rgpd-de-quoi-parle-t-on</a:t>
            </a:r>
            <a:endParaRPr lang="fr-FR" dirty="0"/>
          </a:p>
          <a:p>
            <a:endParaRPr lang="fr-FR" dirty="0"/>
          </a:p>
        </p:txBody>
      </p:sp>
      <p:pic>
        <p:nvPicPr>
          <p:cNvPr id="6" name="Image 5">
            <a:extLst>
              <a:ext uri="{FF2B5EF4-FFF2-40B4-BE49-F238E27FC236}">
                <a16:creationId xmlns:a16="http://schemas.microsoft.com/office/drawing/2014/main" id="{019565B2-356D-2260-9DD0-A7EE62B32F95}"/>
              </a:ext>
            </a:extLst>
          </p:cNvPr>
          <p:cNvPicPr>
            <a:picLocks noChangeAspect="1"/>
          </p:cNvPicPr>
          <p:nvPr/>
        </p:nvPicPr>
        <p:blipFill rotWithShape="1">
          <a:blip r:embed="rId3"/>
          <a:srcRect l="14965" t="36539" r="16028" b="32621"/>
          <a:stretch/>
        </p:blipFill>
        <p:spPr>
          <a:xfrm>
            <a:off x="1024128" y="2184788"/>
            <a:ext cx="9980510" cy="2973545"/>
          </a:xfrm>
          <a:prstGeom prst="rect">
            <a:avLst/>
          </a:prstGeom>
        </p:spPr>
      </p:pic>
    </p:spTree>
    <p:extLst>
      <p:ext uri="{BB962C8B-B14F-4D97-AF65-F5344CB8AC3E}">
        <p14:creationId xmlns:p14="http://schemas.microsoft.com/office/powerpoint/2010/main" val="10814841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Cadre éthique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842387"/>
            <a:ext cx="9720071" cy="711975"/>
          </a:xfrm>
        </p:spPr>
        <p:txBody>
          <a:bodyPr>
            <a:normAutofit fontScale="92500"/>
          </a:bodyPr>
          <a:lstStyle/>
          <a:p>
            <a:r>
              <a:rPr lang="fr-FR" dirty="0"/>
              <a:t>Ethique des données et données personnelles : </a:t>
            </a:r>
            <a:r>
              <a:rPr lang="fr-FR" dirty="0">
                <a:hlinkClick r:id="rId2"/>
              </a:rPr>
              <a:t>https://www.cnil.fr/fr/cnil-direct/question/quels-sont-les-grands-principes-des-regles-de-protection-des-donnees</a:t>
            </a:r>
            <a:endParaRPr lang="fr-FR" dirty="0"/>
          </a:p>
          <a:p>
            <a:endParaRPr lang="fr-FR" dirty="0"/>
          </a:p>
          <a:p>
            <a:endParaRPr lang="fr-FR" dirty="0"/>
          </a:p>
        </p:txBody>
      </p:sp>
      <p:pic>
        <p:nvPicPr>
          <p:cNvPr id="5" name="Image 4">
            <a:extLst>
              <a:ext uri="{FF2B5EF4-FFF2-40B4-BE49-F238E27FC236}">
                <a16:creationId xmlns:a16="http://schemas.microsoft.com/office/drawing/2014/main" id="{A456621E-B88C-9147-8B1A-4D143CA0B28F}"/>
              </a:ext>
            </a:extLst>
          </p:cNvPr>
          <p:cNvPicPr>
            <a:picLocks noChangeAspect="1"/>
          </p:cNvPicPr>
          <p:nvPr/>
        </p:nvPicPr>
        <p:blipFill rotWithShape="1">
          <a:blip r:embed="rId3"/>
          <a:srcRect l="16661" t="35521" r="17317" b="10433"/>
          <a:stretch/>
        </p:blipFill>
        <p:spPr>
          <a:xfrm>
            <a:off x="2003304" y="1821819"/>
            <a:ext cx="6791689" cy="3706462"/>
          </a:xfrm>
          <a:prstGeom prst="rect">
            <a:avLst/>
          </a:prstGeom>
        </p:spPr>
      </p:pic>
    </p:spTree>
    <p:extLst>
      <p:ext uri="{BB962C8B-B14F-4D97-AF65-F5344CB8AC3E}">
        <p14:creationId xmlns:p14="http://schemas.microsoft.com/office/powerpoint/2010/main" val="11070217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12BF8B-7C6F-9CCF-B5F1-3873113DCF6E}"/>
              </a:ext>
            </a:extLst>
          </p:cNvPr>
          <p:cNvSpPr>
            <a:spLocks noGrp="1"/>
          </p:cNvSpPr>
          <p:nvPr>
            <p:ph type="title"/>
          </p:nvPr>
        </p:nvSpPr>
        <p:spPr/>
        <p:txBody>
          <a:bodyPr/>
          <a:lstStyle/>
          <a:p>
            <a:r>
              <a:rPr lang="fr-FR" dirty="0"/>
              <a:t>Données à caractère personnel de santé</a:t>
            </a:r>
          </a:p>
        </p:txBody>
      </p:sp>
      <p:sp>
        <p:nvSpPr>
          <p:cNvPr id="3" name="Espace réservé du texte 2">
            <a:extLst>
              <a:ext uri="{FF2B5EF4-FFF2-40B4-BE49-F238E27FC236}">
                <a16:creationId xmlns:a16="http://schemas.microsoft.com/office/drawing/2014/main" id="{D3776314-4819-DB0C-8A2B-B9B816847A25}"/>
              </a:ext>
            </a:extLst>
          </p:cNvPr>
          <p:cNvSpPr>
            <a:spLocks noGrp="1"/>
          </p:cNvSpPr>
          <p:nvPr>
            <p:ph type="body" idx="1"/>
          </p:nvPr>
        </p:nvSpPr>
        <p:spPr>
          <a:xfrm>
            <a:off x="10540031" y="4495218"/>
            <a:ext cx="1284348" cy="1235487"/>
          </a:xfrm>
        </p:spPr>
        <p:txBody>
          <a:bodyPr>
            <a:normAutofit fontScale="70000" lnSpcReduction="20000"/>
          </a:bodyPr>
          <a:lstStyle/>
          <a:p>
            <a:pPr marL="114300" indent="0">
              <a:buNone/>
            </a:pPr>
            <a:r>
              <a:rPr lang="fr-FR" dirty="0"/>
              <a:t>Source CNIL : </a:t>
            </a:r>
            <a:r>
              <a:rPr lang="fr-FR" dirty="0">
                <a:hlinkClick r:id="rId2"/>
              </a:rPr>
              <a:t>https://www.cnil.fr/fr/quest-ce-ce-quune-donnee-de-sante</a:t>
            </a:r>
            <a:endParaRPr lang="fr-FR" dirty="0"/>
          </a:p>
          <a:p>
            <a:endParaRPr lang="fr-FR" dirty="0"/>
          </a:p>
        </p:txBody>
      </p:sp>
      <p:pic>
        <p:nvPicPr>
          <p:cNvPr id="5" name="Image 4">
            <a:extLst>
              <a:ext uri="{FF2B5EF4-FFF2-40B4-BE49-F238E27FC236}">
                <a16:creationId xmlns:a16="http://schemas.microsoft.com/office/drawing/2014/main" id="{B0062788-2F8C-F67A-ABB1-A27718C37B11}"/>
              </a:ext>
            </a:extLst>
          </p:cNvPr>
          <p:cNvPicPr>
            <a:picLocks noChangeAspect="1"/>
          </p:cNvPicPr>
          <p:nvPr/>
        </p:nvPicPr>
        <p:blipFill rotWithShape="1">
          <a:blip r:embed="rId3"/>
          <a:srcRect l="17679" t="31145" r="19284" b="21832"/>
          <a:stretch/>
        </p:blipFill>
        <p:spPr>
          <a:xfrm>
            <a:off x="830637" y="1749786"/>
            <a:ext cx="9597993" cy="4773168"/>
          </a:xfrm>
          <a:prstGeom prst="rect">
            <a:avLst/>
          </a:prstGeom>
        </p:spPr>
      </p:pic>
    </p:spTree>
    <p:extLst>
      <p:ext uri="{BB962C8B-B14F-4D97-AF65-F5344CB8AC3E}">
        <p14:creationId xmlns:p14="http://schemas.microsoft.com/office/powerpoint/2010/main" val="10105079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THE CARE PRINCIPLES </a:t>
            </a:r>
            <a:endParaRPr/>
          </a:p>
        </p:txBody>
      </p:sp>
      <p:pic>
        <p:nvPicPr>
          <p:cNvPr id="542" name="Google Shape;542;p64" descr="FAIR and CARE Principles image"/>
          <p:cNvPicPr preferRelativeResize="0">
            <a:picLocks noGrp="1"/>
          </p:cNvPicPr>
          <p:nvPr>
            <p:ph type="body" idx="1"/>
          </p:nvPr>
        </p:nvPicPr>
        <p:blipFill rotWithShape="1">
          <a:blip r:embed="rId3">
            <a:alphaModFix/>
          </a:blip>
          <a:srcRect/>
          <a:stretch/>
        </p:blipFill>
        <p:spPr>
          <a:xfrm>
            <a:off x="6481645" y="903931"/>
            <a:ext cx="5260373" cy="2907233"/>
          </a:xfrm>
          <a:prstGeom prst="rect">
            <a:avLst/>
          </a:prstGeom>
          <a:noFill/>
          <a:ln>
            <a:noFill/>
          </a:ln>
        </p:spPr>
      </p:pic>
      <p:sp>
        <p:nvSpPr>
          <p:cNvPr id="543" name="Google Shape;543;p64"/>
          <p:cNvSpPr txBox="1"/>
          <p:nvPr/>
        </p:nvSpPr>
        <p:spPr>
          <a:xfrm>
            <a:off x="1024128" y="2296610"/>
            <a:ext cx="5290957" cy="3517858"/>
          </a:xfrm>
          <a:prstGeom prst="rect">
            <a:avLst/>
          </a:prstGeom>
          <a:noFill/>
          <a:ln>
            <a:noFill/>
          </a:ln>
        </p:spPr>
        <p:txBody>
          <a:bodyPr spcFirstLastPara="1" wrap="square" lIns="45700" tIns="45700" rIns="45700" bIns="45700" anchor="t" anchorCtr="0">
            <a:normAutofit/>
          </a:bodyPr>
          <a:lstStyle/>
          <a:p>
            <a:pPr marL="91440" marR="0" lvl="0" indent="-139700" algn="l" rtl="0">
              <a:lnSpc>
                <a:spcPct val="90000"/>
              </a:lnSpc>
              <a:spcBef>
                <a:spcPts val="0"/>
              </a:spcBef>
              <a:spcAft>
                <a:spcPts val="0"/>
              </a:spcAft>
              <a:buClr>
                <a:schemeClr val="accent2"/>
              </a:buClr>
              <a:buSzPts val="2200"/>
              <a:buFont typeface="Twentieth Century"/>
              <a:buChar char=" "/>
            </a:pPr>
            <a:r>
              <a:rPr lang="fr-FR" sz="2200" dirty="0">
                <a:solidFill>
                  <a:schemeClr val="dk1"/>
                </a:solidFill>
                <a:latin typeface="Twentieth Century"/>
                <a:ea typeface="Twentieth Century"/>
                <a:cs typeface="Twentieth Century"/>
                <a:sym typeface="Twentieth Century"/>
              </a:rPr>
              <a:t>Collective </a:t>
            </a:r>
            <a:r>
              <a:rPr lang="fr-FR" sz="2200" dirty="0" err="1">
                <a:solidFill>
                  <a:schemeClr val="dk1"/>
                </a:solidFill>
                <a:latin typeface="Twentieth Century"/>
                <a:ea typeface="Twentieth Century"/>
                <a:cs typeface="Twentieth Century"/>
                <a:sym typeface="Twentieth Century"/>
              </a:rPr>
              <a:t>Benefit</a:t>
            </a:r>
            <a:endParaRPr sz="2200" dirty="0">
              <a:solidFill>
                <a:schemeClr val="dk1"/>
              </a:solidFill>
              <a:latin typeface="Twentieth Century"/>
              <a:ea typeface="Twentieth Century"/>
              <a:cs typeface="Twentieth Century"/>
              <a:sym typeface="Twentieth Century"/>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Authority</a:t>
            </a:r>
            <a:r>
              <a:rPr lang="fr-FR" sz="2200" dirty="0">
                <a:solidFill>
                  <a:srgbClr val="222222"/>
                </a:solidFill>
                <a:latin typeface="Arial"/>
                <a:ea typeface="Arial"/>
                <a:cs typeface="Arial"/>
                <a:sym typeface="Arial"/>
              </a:rPr>
              <a:t> to Control</a:t>
            </a:r>
            <a:endParaRPr dirty="0"/>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Responsibility</a:t>
            </a:r>
            <a:endParaRPr sz="2200" dirty="0">
              <a:solidFill>
                <a:srgbClr val="222222"/>
              </a:solidFill>
              <a:latin typeface="Arial"/>
              <a:ea typeface="Arial"/>
              <a:cs typeface="Arial"/>
              <a:sym typeface="Arial"/>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Ethics</a:t>
            </a:r>
            <a:endParaRPr sz="2200" dirty="0">
              <a:solidFill>
                <a:srgbClr val="222222"/>
              </a:solidFill>
              <a:latin typeface="Arial"/>
              <a:ea typeface="Arial"/>
              <a:cs typeface="Arial"/>
              <a:sym typeface="Arial"/>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u="sng" dirty="0">
                <a:solidFill>
                  <a:schemeClr val="dk1"/>
                </a:solidFill>
                <a:latin typeface="Twentieth Century"/>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https://research-hub.auckland.ac.nz/guide-to-managing-research-data/ethics-integrity-and-compliance/the-fair-and-care-principles-for-research-data</a:t>
            </a:r>
            <a:endParaRPr lang="fr-FR" sz="2200" u="sng" dirty="0">
              <a:solidFill>
                <a:schemeClr val="dk1"/>
              </a:solidFill>
              <a:latin typeface="Twentieth Century"/>
              <a:ea typeface="Twentieth Century"/>
              <a:cs typeface="Twentieth Century"/>
              <a:sym typeface="Twentieth Century"/>
            </a:endParaRPr>
          </a:p>
          <a:p>
            <a:pPr marL="91440" marR="0" lvl="0" indent="-139700" algn="l" rtl="0">
              <a:lnSpc>
                <a:spcPct val="90000"/>
              </a:lnSpc>
              <a:spcBef>
                <a:spcPts val="1400"/>
              </a:spcBef>
              <a:spcAft>
                <a:spcPts val="0"/>
              </a:spcAft>
              <a:buClr>
                <a:schemeClr val="accent2"/>
              </a:buClr>
              <a:buSzPts val="2200"/>
              <a:buFont typeface="Twentieth Century"/>
              <a:buChar char=" "/>
            </a:pPr>
            <a:endParaRPr sz="2200" dirty="0">
              <a:solidFill>
                <a:schemeClr val="dk1"/>
              </a:solidFill>
              <a:latin typeface="Twentieth Century"/>
              <a:ea typeface="Twentieth Century"/>
              <a:cs typeface="Twentieth Century"/>
              <a:sym typeface="Twentieth Century"/>
            </a:endParaRPr>
          </a:p>
          <a:p>
            <a:pPr marL="91440" marR="0" lvl="0" indent="0" algn="l" rtl="0">
              <a:lnSpc>
                <a:spcPct val="90000"/>
              </a:lnSpc>
              <a:spcBef>
                <a:spcPts val="1400"/>
              </a:spcBef>
              <a:spcAft>
                <a:spcPts val="0"/>
              </a:spcAft>
              <a:buClr>
                <a:schemeClr val="accent2"/>
              </a:buClr>
              <a:buSzPts val="2200"/>
              <a:buFont typeface="Twentieth Century"/>
              <a:buNone/>
            </a:pPr>
            <a:endParaRPr sz="2200" dirty="0">
              <a:solidFill>
                <a:schemeClr val="dk1"/>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3801353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Partage des données</a:t>
            </a:r>
          </a:p>
        </p:txBody>
      </p:sp>
      <p:sp>
        <p:nvSpPr>
          <p:cNvPr id="4" name="Espace réservé du texte 3"/>
          <p:cNvSpPr>
            <a:spLocks noGrp="1"/>
          </p:cNvSpPr>
          <p:nvPr>
            <p:ph type="body" idx="1"/>
          </p:nvPr>
        </p:nvSpPr>
        <p:spPr/>
        <p:txBody>
          <a:bodyPr/>
          <a:lstStyle/>
          <a:p>
            <a:r>
              <a:rPr lang="fr-FR" dirty="0"/>
              <a:t>Entrepôts et data </a:t>
            </a:r>
            <a:r>
              <a:rPr lang="fr-FR" dirty="0" err="1"/>
              <a:t>papers</a:t>
            </a:r>
            <a:endParaRPr lang="fr-FR" dirty="0"/>
          </a:p>
        </p:txBody>
      </p:sp>
    </p:spTree>
    <p:extLst>
      <p:ext uri="{BB962C8B-B14F-4D97-AF65-F5344CB8AC3E}">
        <p14:creationId xmlns:p14="http://schemas.microsoft.com/office/powerpoint/2010/main" val="26011276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normAutofit/>
          </a:bodyPr>
          <a:lstStyle/>
          <a:p>
            <a:r>
              <a:rPr lang="fr-FR" sz="4000" dirty="0"/>
              <a:t>Partage et sauvegarde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758626"/>
            <a:ext cx="9720071" cy="550734"/>
          </a:xfrm>
        </p:spPr>
        <p:txBody>
          <a:bodyPr>
            <a:normAutofit fontScale="92500" lnSpcReduction="20000"/>
          </a:bodyPr>
          <a:lstStyle/>
          <a:p>
            <a:r>
              <a:rPr lang="fr-FR" dirty="0" err="1"/>
              <a:t>Doranum</a:t>
            </a:r>
            <a:r>
              <a:rPr lang="fr-FR" dirty="0"/>
              <a:t> : </a:t>
            </a:r>
            <a:r>
              <a:rPr lang="fr-FR" dirty="0">
                <a:hlinkClick r:id="rId2"/>
              </a:rPr>
              <a:t>https://doranum.fr/stockage-archivage/stockage-partage-archivage-quelles-differences_10_13143_5dax-qp58/</a:t>
            </a:r>
            <a:endParaRPr lang="fr-FR" dirty="0"/>
          </a:p>
          <a:p>
            <a:endParaRPr lang="fr-FR" dirty="0"/>
          </a:p>
        </p:txBody>
      </p:sp>
      <p:pic>
        <p:nvPicPr>
          <p:cNvPr id="1028" name="Picture 4">
            <a:extLst>
              <a:ext uri="{FF2B5EF4-FFF2-40B4-BE49-F238E27FC236}">
                <a16:creationId xmlns:a16="http://schemas.microsoft.com/office/drawing/2014/main" id="{980C4F58-A214-C921-9C2E-9358B9D59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503" y="1026083"/>
            <a:ext cx="2575325" cy="44165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45EB9A-1BB9-DC9B-017E-4524C06178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5077" y="2777004"/>
            <a:ext cx="1564593" cy="26715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204470-DDB6-DC65-DE70-43AAFC12D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586" y="945079"/>
            <a:ext cx="2666286" cy="449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481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Définitions</a:t>
            </a:r>
          </a:p>
        </p:txBody>
      </p:sp>
      <p:pic>
        <p:nvPicPr>
          <p:cNvPr id="5" name="Espace réservé du contenu 4">
            <a:extLst>
              <a:ext uri="{FF2B5EF4-FFF2-40B4-BE49-F238E27FC236}">
                <a16:creationId xmlns:a16="http://schemas.microsoft.com/office/drawing/2014/main" id="{853A2EF4-8BEB-48A0-BB40-A15FA4DE730B}"/>
              </a:ext>
            </a:extLst>
          </p:cNvPr>
          <p:cNvPicPr>
            <a:picLocks noGrp="1" noChangeAspect="1"/>
          </p:cNvPicPr>
          <p:nvPr>
            <p:ph idx="1"/>
          </p:nvPr>
        </p:nvPicPr>
        <p:blipFill rotWithShape="1">
          <a:blip r:embed="rId2"/>
          <a:srcRect l="22587" t="27155" r="29637" b="32241"/>
          <a:stretch/>
        </p:blipFill>
        <p:spPr>
          <a:xfrm>
            <a:off x="795737" y="2084832"/>
            <a:ext cx="7605178" cy="4308988"/>
          </a:xfrm>
        </p:spPr>
      </p:pic>
      <p:sp>
        <p:nvSpPr>
          <p:cNvPr id="7" name="ZoneTexte 6">
            <a:extLst>
              <a:ext uri="{FF2B5EF4-FFF2-40B4-BE49-F238E27FC236}">
                <a16:creationId xmlns:a16="http://schemas.microsoft.com/office/drawing/2014/main" id="{AC27EB3A-60C0-4950-9E51-F766EDF36C6B}"/>
              </a:ext>
            </a:extLst>
          </p:cNvPr>
          <p:cNvSpPr txBox="1"/>
          <p:nvPr/>
        </p:nvSpPr>
        <p:spPr>
          <a:xfrm>
            <a:off x="8480885" y="4705463"/>
            <a:ext cx="3306266" cy="1354217"/>
          </a:xfrm>
          <a:prstGeom prst="rect">
            <a:avLst/>
          </a:prstGeom>
          <a:noFill/>
        </p:spPr>
        <p:txBody>
          <a:bodyPr wrap="square">
            <a:spAutoFit/>
          </a:bodyPr>
          <a:lstStyle/>
          <a:p>
            <a:r>
              <a:rPr lang="fr-FR" sz="1600" dirty="0">
                <a:hlinkClick r:id="rId3"/>
              </a:rPr>
              <a:t>https://coop-ist.cirad.fr/gerer-des-donnees/deposer-des-donnees-dans-un-entrepot/1-qu-est-ce-qu-un-entrepot-de-donnees-de-recherche</a:t>
            </a:r>
            <a:endParaRPr lang="fr-FR" sz="1600" dirty="0"/>
          </a:p>
          <a:p>
            <a:endParaRPr lang="fr-FR" dirty="0"/>
          </a:p>
        </p:txBody>
      </p:sp>
      <p:pic>
        <p:nvPicPr>
          <p:cNvPr id="1032" name="Picture 8" descr="Coopérer en information scientifique et technique - Cirad">
            <a:extLst>
              <a:ext uri="{FF2B5EF4-FFF2-40B4-BE49-F238E27FC236}">
                <a16:creationId xmlns:a16="http://schemas.microsoft.com/office/drawing/2014/main" id="{3E9633D3-6195-4315-B654-FB8465402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5623" y="3548359"/>
            <a:ext cx="2690640" cy="100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641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Un exemple : </a:t>
            </a:r>
            <a:r>
              <a:rPr lang="fr-FR" dirty="0" err="1"/>
              <a:t>HumaNum</a:t>
            </a:r>
            <a:endParaRPr lang="fr-FR" dirty="0"/>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2285999"/>
            <a:ext cx="10269759" cy="4414947"/>
          </a:xfrm>
        </p:spPr>
        <p:txBody>
          <a:bodyPr>
            <a:normAutofit fontScale="55000" lnSpcReduction="20000"/>
          </a:bodyPr>
          <a:lstStyle/>
          <a:p>
            <a:pPr marL="0" indent="0">
              <a:buNone/>
            </a:pPr>
            <a:r>
              <a:rPr lang="fr-FR" sz="2500" dirty="0"/>
              <a:t>Stocker, conserver, partager avec Humanum</a:t>
            </a:r>
          </a:p>
          <a:p>
            <a:pPr algn="l" fontAlgn="base"/>
            <a:r>
              <a:rPr lang="fr-FR" sz="2500" b="1" i="0" dirty="0" err="1">
                <a:solidFill>
                  <a:srgbClr val="43545C"/>
                </a:solidFill>
                <a:effectLst/>
              </a:rPr>
              <a:t>ShareDocs</a:t>
            </a:r>
            <a:r>
              <a:rPr lang="fr-FR" sz="2500" b="1" i="0" dirty="0">
                <a:solidFill>
                  <a:srgbClr val="43545C"/>
                </a:solidFill>
                <a:effectLst/>
              </a:rPr>
              <a:t> : </a:t>
            </a:r>
            <a:r>
              <a:rPr lang="fr-FR" sz="2500" b="0" i="0" dirty="0">
                <a:solidFill>
                  <a:srgbClr val="43545C"/>
                </a:solidFill>
                <a:effectLst/>
              </a:rPr>
              <a:t>Il s’agit d’un gestionnaire de fichiers (logiciel </a:t>
            </a:r>
            <a:r>
              <a:rPr lang="fr-FR" sz="2500" b="1" i="0" u="none" strike="noStrike" dirty="0" err="1">
                <a:solidFill>
                  <a:srgbClr val="43545C"/>
                </a:solidFill>
                <a:effectLst/>
                <a:hlinkClick r:id="rId2"/>
              </a:rPr>
              <a:t>FileRun</a:t>
            </a:r>
            <a:r>
              <a:rPr lang="fr-FR" sz="2500" b="0" i="0" dirty="0">
                <a:solidFill>
                  <a:srgbClr val="43545C"/>
                </a:solidFill>
                <a:effectLst/>
              </a:rPr>
              <a:t>) pouvant être utilisé via un navigateur web, un client </a:t>
            </a:r>
            <a:r>
              <a:rPr lang="fr-FR" sz="2500" b="0" i="0" dirty="0" err="1">
                <a:solidFill>
                  <a:srgbClr val="43545C"/>
                </a:solidFill>
                <a:effectLst/>
              </a:rPr>
              <a:t>WebDAV</a:t>
            </a:r>
            <a:r>
              <a:rPr lang="fr-FR" sz="2500" b="0" i="0" dirty="0">
                <a:solidFill>
                  <a:srgbClr val="43545C"/>
                </a:solidFill>
                <a:effectLst/>
              </a:rPr>
              <a:t> ou un logiciel de synchronisation de fichiers.</a:t>
            </a:r>
          </a:p>
          <a:p>
            <a:pPr algn="just" fontAlgn="base"/>
            <a:r>
              <a:rPr lang="fr-FR" sz="2500" b="1" i="0" dirty="0">
                <a:solidFill>
                  <a:srgbClr val="43545C"/>
                </a:solidFill>
                <a:effectLst/>
              </a:rPr>
              <a:t>Instance </a:t>
            </a:r>
            <a:r>
              <a:rPr lang="fr-FR" sz="2500" b="1" i="0" dirty="0" err="1">
                <a:solidFill>
                  <a:srgbClr val="43545C"/>
                </a:solidFill>
                <a:effectLst/>
              </a:rPr>
              <a:t>GitLab</a:t>
            </a:r>
            <a:r>
              <a:rPr lang="fr-FR" sz="2500" b="1" i="0" dirty="0">
                <a:solidFill>
                  <a:srgbClr val="43545C"/>
                </a:solidFill>
                <a:effectLst/>
              </a:rPr>
              <a:t> : </a:t>
            </a:r>
            <a:r>
              <a:rPr lang="fr-FR" sz="2500" b="0" i="0" dirty="0">
                <a:solidFill>
                  <a:srgbClr val="43545C"/>
                </a:solidFill>
                <a:effectLst/>
              </a:rPr>
              <a:t>L’instance </a:t>
            </a:r>
            <a:r>
              <a:rPr lang="fr-FR" sz="2500" b="0" i="0" dirty="0" err="1">
                <a:solidFill>
                  <a:srgbClr val="43545C"/>
                </a:solidFill>
                <a:effectLst/>
              </a:rPr>
              <a:t>GitLab</a:t>
            </a:r>
            <a:r>
              <a:rPr lang="fr-FR" sz="2500" b="0" i="0" dirty="0">
                <a:solidFill>
                  <a:srgbClr val="43545C"/>
                </a:solidFill>
                <a:effectLst/>
              </a:rPr>
              <a:t> d’</a:t>
            </a:r>
            <a:r>
              <a:rPr lang="fr-FR" sz="2500" b="0" i="0" dirty="0" err="1">
                <a:solidFill>
                  <a:srgbClr val="43545C"/>
                </a:solidFill>
                <a:effectLst/>
              </a:rPr>
              <a:t>Huma-Num</a:t>
            </a:r>
            <a:r>
              <a:rPr lang="fr-FR" sz="2500" b="0" i="0" dirty="0">
                <a:solidFill>
                  <a:srgbClr val="43545C"/>
                </a:solidFill>
                <a:effectLst/>
              </a:rPr>
              <a:t> permet l’hébergement sécurisé et le partage maîtrisé de fichiers de code. Il s’agit d’une implémentation du logiciel </a:t>
            </a:r>
            <a:r>
              <a:rPr lang="fr-FR" sz="2500" b="1" i="0" u="sng" strike="noStrike" dirty="0">
                <a:solidFill>
                  <a:srgbClr val="43545C"/>
                </a:solidFill>
                <a:effectLst/>
                <a:hlinkClick r:id="rId3"/>
              </a:rPr>
              <a:t>https://about.gitlab.com/</a:t>
            </a:r>
            <a:r>
              <a:rPr lang="fr-FR" sz="2500" b="0" i="0" dirty="0">
                <a:solidFill>
                  <a:srgbClr val="43545C"/>
                </a:solidFill>
                <a:effectLst/>
              </a:rPr>
              <a:t>.</a:t>
            </a:r>
          </a:p>
          <a:p>
            <a:pPr algn="just" fontAlgn="base"/>
            <a:r>
              <a:rPr lang="fr-FR" sz="2500" b="1" i="0" dirty="0" err="1">
                <a:solidFill>
                  <a:srgbClr val="43545C"/>
                </a:solidFill>
                <a:effectLst/>
              </a:rPr>
              <a:t>Huma-Num</a:t>
            </a:r>
            <a:r>
              <a:rPr lang="fr-FR" sz="2500" b="1" i="0" dirty="0">
                <a:solidFill>
                  <a:srgbClr val="43545C"/>
                </a:solidFill>
                <a:effectLst/>
              </a:rPr>
              <a:t> Box : </a:t>
            </a:r>
            <a:r>
              <a:rPr lang="fr-FR" sz="2500" b="0" i="0" dirty="0">
                <a:solidFill>
                  <a:srgbClr val="43545C"/>
                </a:solidFill>
                <a:effectLst/>
              </a:rPr>
              <a:t>Le service </a:t>
            </a:r>
            <a:r>
              <a:rPr lang="fr-FR" sz="2500" b="0" i="0" dirty="0" err="1">
                <a:solidFill>
                  <a:srgbClr val="43545C"/>
                </a:solidFill>
                <a:effectLst/>
              </a:rPr>
              <a:t>Huma-Num</a:t>
            </a:r>
            <a:r>
              <a:rPr lang="fr-FR" sz="2500" b="0" i="0" dirty="0">
                <a:solidFill>
                  <a:srgbClr val="43545C"/>
                </a:solidFill>
                <a:effectLst/>
              </a:rPr>
              <a:t> Box est un service de stockage sécurisé pour la préservation de volumes importants de données (plusieurs </a:t>
            </a:r>
            <a:r>
              <a:rPr lang="fr-FR" sz="2500" b="0" i="0" dirty="0" err="1">
                <a:solidFill>
                  <a:srgbClr val="43545C"/>
                </a:solidFill>
                <a:effectLst/>
              </a:rPr>
              <a:t>tera-octets</a:t>
            </a:r>
            <a:r>
              <a:rPr lang="fr-FR" sz="2500" b="0" i="0" dirty="0">
                <a:solidFill>
                  <a:srgbClr val="43545C"/>
                </a:solidFill>
                <a:effectLst/>
              </a:rPr>
              <a:t>), par réplication et distribution sur plusieurs sites en France.</a:t>
            </a:r>
          </a:p>
          <a:p>
            <a:pPr algn="just" fontAlgn="base"/>
            <a:r>
              <a:rPr lang="fr-FR" sz="2500" dirty="0">
                <a:solidFill>
                  <a:srgbClr val="43545C"/>
                </a:solidFill>
              </a:rPr>
              <a:t>Mais aussi des outils pour la conservation et le partage (voir plus loin)</a:t>
            </a:r>
            <a:endParaRPr lang="fr-FR" sz="2500" b="0" i="0" dirty="0">
              <a:solidFill>
                <a:srgbClr val="43545C"/>
              </a:solidFill>
              <a:effectLst/>
            </a:endParaRPr>
          </a:p>
          <a:p>
            <a:pPr algn="l" fontAlgn="base"/>
            <a:r>
              <a:rPr lang="fr-FR" sz="2500" b="1" i="0" dirty="0">
                <a:solidFill>
                  <a:srgbClr val="43545C"/>
                </a:solidFill>
                <a:effectLst/>
              </a:rPr>
              <a:t>NAKALA : </a:t>
            </a:r>
            <a:r>
              <a:rPr lang="fr-FR" sz="2500" b="1" i="0" u="none" strike="noStrike" dirty="0">
                <a:solidFill>
                  <a:srgbClr val="43545C"/>
                </a:solidFill>
                <a:effectLst/>
                <a:hlinkClick r:id="rId4"/>
              </a:rPr>
              <a:t>NAKALA </a:t>
            </a:r>
            <a:r>
              <a:rPr lang="fr-FR" sz="2500" b="0" i="0" dirty="0">
                <a:solidFill>
                  <a:srgbClr val="43545C"/>
                </a:solidFill>
                <a:effectLst/>
              </a:rPr>
              <a:t>est un entrepôt de données de recherche. Il s’agit d’une base de données destinée à accueillir, conserver, rendre visible et accessible les données de recherche. Il permet d’enregistrer des données, de les décrire en vue de les exposer et les rendre réutilisables. Ainsi, le dépôt de données dans NAKALA offre des services sur plusieurs étapes du cycle de vie des données, sur la préservation, la publication et la réutilisation.</a:t>
            </a:r>
          </a:p>
          <a:p>
            <a:pPr algn="just" fontAlgn="base"/>
            <a:r>
              <a:rPr lang="fr-FR" sz="2500" b="1" i="0" dirty="0">
                <a:solidFill>
                  <a:srgbClr val="43545C"/>
                </a:solidFill>
                <a:effectLst/>
              </a:rPr>
              <a:t>Préservation à long terme : </a:t>
            </a:r>
            <a:r>
              <a:rPr lang="fr-FR" sz="2500" b="0" i="0" dirty="0">
                <a:solidFill>
                  <a:srgbClr val="43545C"/>
                </a:solidFill>
                <a:effectLst/>
              </a:rPr>
              <a:t>La TGIR </a:t>
            </a:r>
            <a:r>
              <a:rPr lang="fr-FR" sz="2500" b="0" i="0" dirty="0" err="1">
                <a:solidFill>
                  <a:srgbClr val="43545C"/>
                </a:solidFill>
                <a:effectLst/>
              </a:rPr>
              <a:t>Huma-Num</a:t>
            </a:r>
            <a:r>
              <a:rPr lang="fr-FR" sz="2500" b="0" i="0" dirty="0">
                <a:solidFill>
                  <a:srgbClr val="43545C"/>
                </a:solidFill>
                <a:effectLst/>
              </a:rPr>
              <a:t> propose à la communauté des producteurs de données numériques en Sciences Humaines et Sociales un service d’archivage à long terme. Elle s’appuie, pour cette activité, sur les infrastructures et les compétences d’un centre labellisé, le </a:t>
            </a:r>
            <a:r>
              <a:rPr lang="fr-FR" sz="2500" b="1" i="0" u="none" strike="noStrike" dirty="0">
                <a:solidFill>
                  <a:srgbClr val="43545C"/>
                </a:solidFill>
                <a:effectLst/>
                <a:hlinkClick r:id="rId5"/>
              </a:rPr>
              <a:t>Centre Informatique National de l’Enseignement Supérieur</a:t>
            </a:r>
            <a:r>
              <a:rPr lang="fr-FR" sz="2500" b="0" i="0" dirty="0">
                <a:solidFill>
                  <a:srgbClr val="43545C"/>
                </a:solidFill>
                <a:effectLst/>
              </a:rPr>
              <a:t> (CINES) avec qui elle a signé une convention.</a:t>
            </a:r>
          </a:p>
          <a:p>
            <a:pPr algn="just" fontAlgn="base"/>
            <a:r>
              <a:rPr lang="fr-FR" sz="2500" b="1" i="0" dirty="0">
                <a:solidFill>
                  <a:srgbClr val="43545C"/>
                </a:solidFill>
                <a:effectLst/>
              </a:rPr>
              <a:t>Hébergement web mutualisé : </a:t>
            </a:r>
            <a:r>
              <a:rPr lang="fr-FR" sz="2500" b="0" i="0" dirty="0">
                <a:solidFill>
                  <a:srgbClr val="43545C"/>
                </a:solidFill>
                <a:effectLst/>
              </a:rPr>
              <a:t>Le service d’hébergement Web mutualisé permet d’héberger un site web pour diffuser les données d’un projet de recherche. Il permet d’accueillir toute application Web utilisant les technologies classiques PHP, MySQL, PostgreSQL, Java.</a:t>
            </a:r>
          </a:p>
          <a:p>
            <a:r>
              <a:rPr lang="fr-FR" sz="2500" dirty="0"/>
              <a:t>Source : Humanum Les services étapes par étapes : </a:t>
            </a:r>
            <a:r>
              <a:rPr lang="fr-FR" sz="2500" dirty="0">
                <a:hlinkClick r:id="rId6"/>
              </a:rPr>
              <a:t>https://www.huma-num.fr/les-services-par-etapes/</a:t>
            </a:r>
            <a:endParaRPr lang="fr-FR" sz="2500" dirty="0"/>
          </a:p>
          <a:p>
            <a:endParaRPr lang="fr-FR" sz="2500" dirty="0"/>
          </a:p>
        </p:txBody>
      </p:sp>
    </p:spTree>
    <p:extLst>
      <p:ext uri="{BB962C8B-B14F-4D97-AF65-F5344CB8AC3E}">
        <p14:creationId xmlns:p14="http://schemas.microsoft.com/office/powerpoint/2010/main" val="4036465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choisir 1/2</a:t>
            </a:r>
          </a:p>
        </p:txBody>
      </p:sp>
      <p:sp>
        <p:nvSpPr>
          <p:cNvPr id="3" name="Espace réservé du contenu 2"/>
          <p:cNvSpPr>
            <a:spLocks noGrp="1"/>
          </p:cNvSpPr>
          <p:nvPr>
            <p:ph idx="1"/>
          </p:nvPr>
        </p:nvSpPr>
        <p:spPr>
          <a:xfrm>
            <a:off x="1024128" y="2286000"/>
            <a:ext cx="4406431" cy="4023360"/>
          </a:xfrm>
        </p:spPr>
        <p:txBody>
          <a:bodyPr>
            <a:normAutofit/>
          </a:bodyPr>
          <a:lstStyle/>
          <a:p>
            <a:r>
              <a:rPr lang="fr-FR" dirty="0"/>
              <a:t>Les recommandations de </a:t>
            </a:r>
            <a:r>
              <a:rPr lang="fr-FR" dirty="0" err="1"/>
              <a:t>DoraNum</a:t>
            </a:r>
            <a:endParaRPr lang="fr-FR" dirty="0"/>
          </a:p>
          <a:p>
            <a:endParaRPr lang="fr-FR" dirty="0"/>
          </a:p>
          <a:p>
            <a:r>
              <a:rPr lang="fr-FR" dirty="0"/>
              <a:t>La vidéo en 1 minute : </a:t>
            </a:r>
            <a:r>
              <a:rPr lang="fr-FR" dirty="0">
                <a:hlinkClick r:id="rId2"/>
              </a:rPr>
              <a:t>https://doranum.fr/depot-entrepots/minute/</a:t>
            </a:r>
            <a:endParaRPr lang="fr-FR" dirty="0"/>
          </a:p>
          <a:p>
            <a:endParaRPr lang="fr-FR" dirty="0"/>
          </a:p>
          <a:p>
            <a:endParaRPr lang="fr-FR" dirty="0"/>
          </a:p>
          <a:p>
            <a:endParaRPr lang="fr-FR" dirty="0"/>
          </a:p>
        </p:txBody>
      </p:sp>
      <p:pic>
        <p:nvPicPr>
          <p:cNvPr id="5" name="Image 4">
            <a:hlinkClick r:id="rId2"/>
            <a:extLst>
              <a:ext uri="{FF2B5EF4-FFF2-40B4-BE49-F238E27FC236}">
                <a16:creationId xmlns:a16="http://schemas.microsoft.com/office/drawing/2014/main" id="{EF767CA9-4FCE-4D1A-B86D-86ECCA8B0FB3}"/>
              </a:ext>
            </a:extLst>
          </p:cNvPr>
          <p:cNvPicPr>
            <a:picLocks noChangeAspect="1"/>
          </p:cNvPicPr>
          <p:nvPr/>
        </p:nvPicPr>
        <p:blipFill rotWithShape="1">
          <a:blip r:embed="rId3"/>
          <a:srcRect l="8179" t="17812" r="9106" b="11654"/>
          <a:stretch/>
        </p:blipFill>
        <p:spPr>
          <a:xfrm>
            <a:off x="4452734" y="2779395"/>
            <a:ext cx="6345561" cy="3607445"/>
          </a:xfrm>
          <a:prstGeom prst="rect">
            <a:avLst/>
          </a:prstGeom>
        </p:spPr>
      </p:pic>
    </p:spTree>
    <p:extLst>
      <p:ext uri="{BB962C8B-B14F-4D97-AF65-F5344CB8AC3E}">
        <p14:creationId xmlns:p14="http://schemas.microsoft.com/office/powerpoint/2010/main" val="30443332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choisir 2/2</a:t>
            </a:r>
          </a:p>
        </p:txBody>
      </p:sp>
      <p:sp>
        <p:nvSpPr>
          <p:cNvPr id="3" name="Espace réservé du contenu 2"/>
          <p:cNvSpPr>
            <a:spLocks noGrp="1"/>
          </p:cNvSpPr>
          <p:nvPr>
            <p:ph idx="1"/>
          </p:nvPr>
        </p:nvSpPr>
        <p:spPr>
          <a:xfrm>
            <a:off x="866888" y="5538751"/>
            <a:ext cx="10458223" cy="1057493"/>
          </a:xfrm>
        </p:spPr>
        <p:txBody>
          <a:bodyPr>
            <a:normAutofit/>
          </a:bodyPr>
          <a:lstStyle/>
          <a:p>
            <a:r>
              <a:rPr lang="fr-FR" dirty="0"/>
              <a:t>Les recommandations de </a:t>
            </a:r>
            <a:r>
              <a:rPr lang="fr-FR" dirty="0" err="1"/>
              <a:t>DoraNum</a:t>
            </a:r>
            <a:endParaRPr lang="fr-FR" dirty="0"/>
          </a:p>
          <a:p>
            <a:r>
              <a:rPr lang="fr-FR" dirty="0"/>
              <a:t>La fiche pratique : </a:t>
            </a:r>
            <a:r>
              <a:rPr lang="fr-FR" dirty="0">
                <a:hlinkClick r:id="rId2"/>
              </a:rPr>
              <a:t>https://doranum.fr/depot-entrepots/fiche-synthetique/</a:t>
            </a:r>
            <a:endParaRPr lang="fr-FR" dirty="0"/>
          </a:p>
          <a:p>
            <a:endParaRPr lang="fr-FR" dirty="0"/>
          </a:p>
          <a:p>
            <a:endParaRPr lang="fr-FR" dirty="0"/>
          </a:p>
        </p:txBody>
      </p:sp>
      <p:pic>
        <p:nvPicPr>
          <p:cNvPr id="6" name="Espace réservé du contenu 4">
            <a:extLst>
              <a:ext uri="{FF2B5EF4-FFF2-40B4-BE49-F238E27FC236}">
                <a16:creationId xmlns:a16="http://schemas.microsoft.com/office/drawing/2014/main" id="{BD78E23F-ADC8-4990-A098-055374B92C3C}"/>
              </a:ext>
            </a:extLst>
          </p:cNvPr>
          <p:cNvPicPr>
            <a:picLocks noChangeAspect="1"/>
          </p:cNvPicPr>
          <p:nvPr/>
        </p:nvPicPr>
        <p:blipFill rotWithShape="1">
          <a:blip r:embed="rId3"/>
          <a:srcRect l="6855" t="28414" r="8352" b="19401"/>
          <a:stretch/>
        </p:blipFill>
        <p:spPr>
          <a:xfrm>
            <a:off x="1024128" y="1892131"/>
            <a:ext cx="8887689" cy="3646620"/>
          </a:xfrm>
          <a:prstGeom prst="rect">
            <a:avLst/>
          </a:prstGeom>
        </p:spPr>
      </p:pic>
    </p:spTree>
    <p:extLst>
      <p:ext uri="{BB962C8B-B14F-4D97-AF65-F5344CB8AC3E}">
        <p14:creationId xmlns:p14="http://schemas.microsoft.com/office/powerpoint/2010/main" val="2583203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900" dirty="0"/>
              <a:t>Pratiques anciennes d’archivage de la recherche</a:t>
            </a:r>
          </a:p>
        </p:txBody>
      </p:sp>
      <p:sp>
        <p:nvSpPr>
          <p:cNvPr id="3" name="Espace réservé du contenu 2"/>
          <p:cNvSpPr>
            <a:spLocks noGrp="1"/>
          </p:cNvSpPr>
          <p:nvPr>
            <p:ph idx="1"/>
          </p:nvPr>
        </p:nvSpPr>
        <p:spPr/>
        <p:txBody>
          <a:bodyPr>
            <a:normAutofit lnSpcReduction="10000"/>
          </a:bodyPr>
          <a:lstStyle/>
          <a:p>
            <a:r>
              <a:rPr lang="fr-FR" dirty="0"/>
              <a:t>Le papier</a:t>
            </a:r>
          </a:p>
          <a:p>
            <a:r>
              <a:rPr lang="fr-FR" dirty="0"/>
              <a:t>Les fiches</a:t>
            </a:r>
          </a:p>
          <a:p>
            <a:r>
              <a:rPr lang="fr-FR" dirty="0"/>
              <a:t>L’organisation des fiches</a:t>
            </a:r>
          </a:p>
          <a:p>
            <a:r>
              <a:rPr lang="fr-FR" dirty="0"/>
              <a:t>Le lien entre les fiches</a:t>
            </a:r>
          </a:p>
          <a:p>
            <a:r>
              <a:rPr lang="fr-FR" dirty="0"/>
              <a:t>Le processus de pensée</a:t>
            </a:r>
          </a:p>
          <a:p>
            <a:r>
              <a:rPr lang="fr-FR" dirty="0"/>
              <a:t>Les autres supports</a:t>
            </a:r>
          </a:p>
          <a:p>
            <a:endParaRPr lang="fr-FR" dirty="0"/>
          </a:p>
          <a:p>
            <a:r>
              <a:rPr lang="fr-FR" sz="1300" dirty="0"/>
              <a:t>&gt; </a:t>
            </a:r>
            <a:r>
              <a:rPr lang="fr-FR" sz="1300" b="0" i="0" dirty="0">
                <a:solidFill>
                  <a:srgbClr val="333333"/>
                </a:solidFill>
                <a:effectLst/>
                <a:latin typeface="Verdana" panose="020B0604030504040204" pitchFamily="34" charset="0"/>
              </a:rPr>
              <a:t>Christelle </a:t>
            </a:r>
            <a:r>
              <a:rPr lang="fr-FR" sz="1300" b="0" i="0" cap="all" dirty="0">
                <a:solidFill>
                  <a:srgbClr val="333333"/>
                </a:solidFill>
                <a:effectLst/>
                <a:latin typeface="Verdana" panose="020B0604030504040204" pitchFamily="34" charset="0"/>
              </a:rPr>
              <a:t>RABIER</a:t>
            </a:r>
            <a:r>
              <a:rPr lang="fr-FR" sz="1300" b="0" i="0" dirty="0">
                <a:solidFill>
                  <a:srgbClr val="333333"/>
                </a:solidFill>
                <a:effectLst/>
                <a:latin typeface="Verdana" panose="020B0604030504040204" pitchFamily="34" charset="0"/>
              </a:rPr>
              <a:t> et Camille </a:t>
            </a:r>
            <a:r>
              <a:rPr lang="fr-FR" sz="1300" b="0" i="0" cap="all" dirty="0">
                <a:solidFill>
                  <a:srgbClr val="333333"/>
                </a:solidFill>
                <a:effectLst/>
                <a:latin typeface="Verdana" panose="020B0604030504040204" pitchFamily="34" charset="0"/>
              </a:rPr>
              <a:t>NOÛS</a:t>
            </a:r>
            <a:r>
              <a:rPr lang="fr-FR" sz="1300" b="0" i="0" dirty="0">
                <a:solidFill>
                  <a:srgbClr val="333333"/>
                </a:solidFill>
                <a:effectLst/>
                <a:latin typeface="Verdana" panose="020B0604030504040204" pitchFamily="34" charset="0"/>
              </a:rPr>
              <a:t>, « Données de la recherche hier et aujourd’hui : pour une histoire politique du travail en sciences humaines et sociales », </a:t>
            </a:r>
            <a:r>
              <a:rPr lang="fr-FR" sz="1300" b="0" i="1" dirty="0">
                <a:solidFill>
                  <a:srgbClr val="333333"/>
                </a:solidFill>
                <a:effectLst/>
                <a:latin typeface="Verdana" panose="020B0604030504040204" pitchFamily="34" charset="0"/>
              </a:rPr>
              <a:t>Tracés. Revue de Sciences humaines</a:t>
            </a:r>
            <a:r>
              <a:rPr lang="fr-FR" sz="1300" b="0" i="0" dirty="0">
                <a:solidFill>
                  <a:srgbClr val="333333"/>
                </a:solidFill>
                <a:effectLst/>
                <a:latin typeface="Verdana" panose="020B0604030504040204" pitchFamily="34" charset="0"/>
              </a:rPr>
              <a:t> [En ligne], #19 | 2019, mis en ligne le 22 juillet 2020, consulté le 06 mars 2022. URL : http://journals.openedition.org/traces/10643 ; DOI : </a:t>
            </a:r>
            <a:r>
              <a:rPr lang="fr-FR" sz="1300" b="0" i="0" dirty="0">
                <a:solidFill>
                  <a:srgbClr val="333333"/>
                </a:solidFill>
                <a:effectLst/>
                <a:latin typeface="Verdana" panose="020B0604030504040204" pitchFamily="34" charset="0"/>
                <a:hlinkClick r:id="rId2"/>
              </a:rPr>
              <a:t>https://doi.org/10.4000/traces.10643</a:t>
            </a:r>
            <a:endParaRPr lang="fr-FR" sz="1300" b="0" i="0" dirty="0">
              <a:solidFill>
                <a:srgbClr val="333333"/>
              </a:solidFill>
              <a:effectLst/>
              <a:latin typeface="Verdana" panose="020B0604030504040204" pitchFamily="34" charset="0"/>
            </a:endParaRPr>
          </a:p>
          <a:p>
            <a:endParaRPr lang="fr-FR" dirty="0"/>
          </a:p>
        </p:txBody>
      </p:sp>
    </p:spTree>
    <p:extLst>
      <p:ext uri="{BB962C8B-B14F-4D97-AF65-F5344CB8AC3E}">
        <p14:creationId xmlns:p14="http://schemas.microsoft.com/office/powerpoint/2010/main" val="519220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5"/>
          <p:cNvSpPr txBox="1">
            <a:spLocks noGrp="1"/>
          </p:cNvSpPr>
          <p:nvPr>
            <p:ph type="title"/>
          </p:nvPr>
        </p:nvSpPr>
        <p:spPr>
          <a:xfrm>
            <a:off x="1024128" y="585216"/>
            <a:ext cx="5223109"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TRUST</a:t>
            </a:r>
            <a:r>
              <a:rPr lang="fr-FR" sz="3200"/>
              <a:t>WORTHY </a:t>
            </a:r>
            <a:r>
              <a:rPr lang="fr-FR"/>
              <a:t>REPOSITORY</a:t>
            </a:r>
            <a:endParaRPr/>
          </a:p>
        </p:txBody>
      </p:sp>
      <p:sp>
        <p:nvSpPr>
          <p:cNvPr id="835" name="Google Shape;835;p105"/>
          <p:cNvSpPr txBox="1">
            <a:spLocks noGrp="1"/>
          </p:cNvSpPr>
          <p:nvPr>
            <p:ph type="body" idx="1"/>
          </p:nvPr>
        </p:nvSpPr>
        <p:spPr>
          <a:xfrm>
            <a:off x="355988" y="2285999"/>
            <a:ext cx="5290957" cy="4505689"/>
          </a:xfrm>
          <a:prstGeom prst="rect">
            <a:avLst/>
          </a:prstGeom>
          <a:noFill/>
          <a:ln>
            <a:noFill/>
          </a:ln>
        </p:spPr>
        <p:txBody>
          <a:bodyPr spcFirstLastPara="1" wrap="square" lIns="45700" tIns="45700" rIns="45700" bIns="45700" anchor="t" anchorCtr="0">
            <a:normAutofit fontScale="62500" lnSpcReduction="20000"/>
          </a:bodyPr>
          <a:lstStyle/>
          <a:p>
            <a:pPr marL="91440" lvl="0" indent="-91440" algn="l" rtl="0">
              <a:lnSpc>
                <a:spcPct val="90000"/>
              </a:lnSpc>
              <a:spcBef>
                <a:spcPts val="0"/>
              </a:spcBef>
              <a:spcAft>
                <a:spcPts val="0"/>
              </a:spcAft>
              <a:buSzPct val="100000"/>
              <a:buChar char=" "/>
            </a:pPr>
            <a:r>
              <a:rPr lang="fr-FR"/>
              <a:t>Transparency </a:t>
            </a:r>
            <a:endParaRPr/>
          </a:p>
          <a:p>
            <a:pPr marL="91440" lvl="0" indent="-91440" algn="l" rtl="0">
              <a:lnSpc>
                <a:spcPct val="90000"/>
              </a:lnSpc>
              <a:spcBef>
                <a:spcPts val="1400"/>
              </a:spcBef>
              <a:spcAft>
                <a:spcPts val="0"/>
              </a:spcAft>
              <a:buSzPct val="100000"/>
              <a:buFont typeface="Arial"/>
              <a:buChar char="•"/>
            </a:pPr>
            <a:r>
              <a:rPr lang="fr-FR" b="0" i="0">
                <a:solidFill>
                  <a:srgbClr val="222222"/>
                </a:solidFill>
                <a:latin typeface="Arial"/>
                <a:ea typeface="Arial"/>
                <a:cs typeface="Arial"/>
                <a:sym typeface="Arial"/>
              </a:rPr>
              <a:t>Terms of use, both for the repository and for the data holdings.</a:t>
            </a:r>
            <a:endParaRPr/>
          </a:p>
          <a:p>
            <a:pPr marL="91440" lvl="0" indent="-91440" algn="l" rtl="0">
              <a:lnSpc>
                <a:spcPct val="90000"/>
              </a:lnSpc>
              <a:spcBef>
                <a:spcPts val="1400"/>
              </a:spcBef>
              <a:spcAft>
                <a:spcPts val="0"/>
              </a:spcAft>
              <a:buSzPct val="100000"/>
              <a:buFont typeface="Arial"/>
              <a:buChar char="•"/>
            </a:pPr>
            <a:r>
              <a:rPr lang="fr-FR" b="0" i="0">
                <a:solidFill>
                  <a:srgbClr val="222222"/>
                </a:solidFill>
                <a:latin typeface="Arial"/>
                <a:ea typeface="Arial"/>
                <a:cs typeface="Arial"/>
                <a:sym typeface="Arial"/>
              </a:rPr>
              <a:t>Minimum digital preservation timeframe for the data holdings.</a:t>
            </a:r>
            <a:endParaRPr/>
          </a:p>
          <a:p>
            <a:pPr marL="91440" lvl="0" indent="-91440" algn="l" rtl="0">
              <a:lnSpc>
                <a:spcPct val="90000"/>
              </a:lnSpc>
              <a:spcBef>
                <a:spcPts val="1400"/>
              </a:spcBef>
              <a:spcAft>
                <a:spcPts val="0"/>
              </a:spcAft>
              <a:buSzPct val="100000"/>
              <a:buFont typeface="Arial"/>
              <a:buChar char="•"/>
            </a:pPr>
            <a:r>
              <a:rPr lang="fr-FR" b="0" i="0">
                <a:solidFill>
                  <a:srgbClr val="222222"/>
                </a:solidFill>
                <a:latin typeface="Arial"/>
                <a:ea typeface="Arial"/>
                <a:cs typeface="Arial"/>
                <a:sym typeface="Arial"/>
              </a:rPr>
              <a:t>Any pertinent additional features or services, for example the capacity to responsibly steward sensitive data.</a:t>
            </a:r>
            <a:endParaRPr/>
          </a:p>
          <a:p>
            <a:pPr marL="91440" lvl="0" indent="-4127" algn="l" rtl="0">
              <a:lnSpc>
                <a:spcPct val="90000"/>
              </a:lnSpc>
              <a:spcBef>
                <a:spcPts val="1400"/>
              </a:spcBef>
              <a:spcAft>
                <a:spcPts val="0"/>
              </a:spcAft>
              <a:buSzPct val="100000"/>
              <a:buNone/>
            </a:pPr>
            <a:endParaRPr/>
          </a:p>
          <a:p>
            <a:pPr marL="91440" lvl="0" indent="-91440" algn="l" rtl="0">
              <a:lnSpc>
                <a:spcPct val="90000"/>
              </a:lnSpc>
              <a:spcBef>
                <a:spcPts val="1400"/>
              </a:spcBef>
              <a:spcAft>
                <a:spcPts val="0"/>
              </a:spcAft>
              <a:buSzPct val="100000"/>
              <a:buChar char=" "/>
            </a:pPr>
            <a:r>
              <a:rPr lang="fr-FR"/>
              <a:t>Responsability</a:t>
            </a:r>
            <a:endParaRPr/>
          </a:p>
          <a:p>
            <a:pPr marL="91440" lvl="0" indent="-91440" algn="l" rtl="0">
              <a:lnSpc>
                <a:spcPct val="90000"/>
              </a:lnSpc>
              <a:spcBef>
                <a:spcPts val="1400"/>
              </a:spcBef>
              <a:spcAft>
                <a:spcPts val="0"/>
              </a:spcAft>
              <a:buSzPct val="100000"/>
              <a:buFont typeface="Arial"/>
              <a:buChar char="•"/>
            </a:pPr>
            <a:r>
              <a:rPr lang="fr-FR" b="0" i="0">
                <a:solidFill>
                  <a:srgbClr val="222222"/>
                </a:solidFill>
                <a:latin typeface="Arial"/>
                <a:ea typeface="Arial"/>
                <a:cs typeface="Arial"/>
                <a:sym typeface="Arial"/>
              </a:rPr>
              <a:t>Adhering to the designated community’s metadata and curation standards, along with providing stewardship of the data holdings e.g. technical validation, documentation, quality control, authenticity protection, and long-term persistence.</a:t>
            </a:r>
            <a:endParaRPr/>
          </a:p>
          <a:p>
            <a:pPr marL="91440" lvl="0" indent="-91440" algn="l" rtl="0">
              <a:lnSpc>
                <a:spcPct val="90000"/>
              </a:lnSpc>
              <a:spcBef>
                <a:spcPts val="1400"/>
              </a:spcBef>
              <a:spcAft>
                <a:spcPts val="0"/>
              </a:spcAft>
              <a:buSzPct val="100000"/>
              <a:buFont typeface="Arial"/>
              <a:buChar char="•"/>
            </a:pPr>
            <a:r>
              <a:rPr lang="fr-FR" b="0" i="0">
                <a:solidFill>
                  <a:srgbClr val="222222"/>
                </a:solidFill>
                <a:latin typeface="Arial"/>
                <a:ea typeface="Arial"/>
                <a:cs typeface="Arial"/>
                <a:sym typeface="Arial"/>
              </a:rPr>
              <a:t>Providing data services e.g. portal and machine interfaces, data download or server-side processing.</a:t>
            </a:r>
            <a:endParaRPr/>
          </a:p>
          <a:p>
            <a:pPr marL="91440" lvl="0" indent="-91440" algn="l" rtl="0">
              <a:lnSpc>
                <a:spcPct val="90000"/>
              </a:lnSpc>
              <a:spcBef>
                <a:spcPts val="1400"/>
              </a:spcBef>
              <a:spcAft>
                <a:spcPts val="0"/>
              </a:spcAft>
              <a:buSzPct val="100000"/>
              <a:buFont typeface="Arial"/>
              <a:buChar char="•"/>
            </a:pPr>
            <a:r>
              <a:rPr lang="fr-FR" b="0" i="0">
                <a:solidFill>
                  <a:srgbClr val="222222"/>
                </a:solidFill>
                <a:latin typeface="Arial"/>
                <a:ea typeface="Arial"/>
                <a:cs typeface="Arial"/>
                <a:sym typeface="Arial"/>
              </a:rPr>
              <a:t>Managing the intellectual property rights of data producers, the protection of sensitive information resources, and the security of the system and its content.</a:t>
            </a:r>
            <a:endParaRPr/>
          </a:p>
          <a:p>
            <a:pPr marL="91440" lvl="0" indent="-91440" algn="l" rtl="0">
              <a:lnSpc>
                <a:spcPct val="90000"/>
              </a:lnSpc>
              <a:spcBef>
                <a:spcPts val="1400"/>
              </a:spcBef>
              <a:spcAft>
                <a:spcPts val="0"/>
              </a:spcAft>
              <a:buSzPct val="100000"/>
              <a:buChar char=" "/>
            </a:pPr>
            <a:r>
              <a:rPr lang="fr-FR" u="sng">
                <a:solidFill>
                  <a:schemeClr val="hlink"/>
                </a:solidFill>
                <a:hlinkClick r:id="rId3"/>
              </a:rPr>
              <a:t>https://www.nature.com/articles/s41597-020-0486-7</a:t>
            </a:r>
            <a:endParaRPr/>
          </a:p>
        </p:txBody>
      </p:sp>
      <p:sp>
        <p:nvSpPr>
          <p:cNvPr id="836" name="Google Shape;836;p105"/>
          <p:cNvSpPr txBox="1"/>
          <p:nvPr/>
        </p:nvSpPr>
        <p:spPr>
          <a:xfrm>
            <a:off x="6371716" y="569022"/>
            <a:ext cx="5290957" cy="6024989"/>
          </a:xfrm>
          <a:prstGeom prst="rect">
            <a:avLst/>
          </a:prstGeom>
          <a:noFill/>
          <a:ln>
            <a:noFill/>
          </a:ln>
        </p:spPr>
        <p:txBody>
          <a:bodyPr spcFirstLastPara="1" wrap="square" lIns="45700" tIns="45700" rIns="45700" bIns="45700" anchor="t" anchorCtr="0">
            <a:normAutofit fontScale="62500" lnSpcReduction="20000"/>
          </a:bodyPr>
          <a:lstStyle/>
          <a:p>
            <a:pPr marL="91440" marR="0" lvl="0" indent="-91440" algn="l" rtl="0">
              <a:lnSpc>
                <a:spcPct val="90000"/>
              </a:lnSpc>
              <a:spcBef>
                <a:spcPts val="0"/>
              </a:spcBef>
              <a:spcAft>
                <a:spcPts val="0"/>
              </a:spcAft>
              <a:buClr>
                <a:schemeClr val="accent2"/>
              </a:buClr>
              <a:buSzPct val="100000"/>
              <a:buFont typeface="Twentieth Century"/>
              <a:buChar char=" "/>
            </a:pPr>
            <a:r>
              <a:rPr lang="fr-FR" sz="2200">
                <a:solidFill>
                  <a:schemeClr val="dk1"/>
                </a:solidFill>
                <a:latin typeface="Twentieth Century"/>
                <a:ea typeface="Twentieth Century"/>
                <a:cs typeface="Twentieth Century"/>
                <a:sym typeface="Twentieth Century"/>
              </a:rPr>
              <a:t>User Focus :</a:t>
            </a:r>
            <a:endParaRPr/>
          </a:p>
          <a:p>
            <a:pPr marL="91440" marR="0" lvl="0" indent="-91440" algn="l" rtl="0">
              <a:lnSpc>
                <a:spcPct val="90000"/>
              </a:lnSpc>
              <a:spcBef>
                <a:spcPts val="1400"/>
              </a:spcBef>
              <a:spcAft>
                <a:spcPts val="0"/>
              </a:spcAft>
              <a:buClr>
                <a:schemeClr val="accent2"/>
              </a:buClr>
              <a:buSzPct val="100000"/>
              <a:buFont typeface="Arial"/>
              <a:buChar char="•"/>
            </a:pPr>
            <a:r>
              <a:rPr lang="fr-FR" sz="2200" b="0" i="0">
                <a:solidFill>
                  <a:srgbClr val="222222"/>
                </a:solidFill>
                <a:latin typeface="Arial"/>
                <a:ea typeface="Arial"/>
                <a:cs typeface="Arial"/>
                <a:sym typeface="Arial"/>
              </a:rPr>
              <a:t>Implementing relevant data metrics and making these available to users.</a:t>
            </a:r>
            <a:endParaRPr/>
          </a:p>
          <a:p>
            <a:pPr marL="91440" marR="0" lvl="0" indent="-91440" algn="l" rtl="0">
              <a:lnSpc>
                <a:spcPct val="90000"/>
              </a:lnSpc>
              <a:spcBef>
                <a:spcPts val="1400"/>
              </a:spcBef>
              <a:spcAft>
                <a:spcPts val="0"/>
              </a:spcAft>
              <a:buClr>
                <a:schemeClr val="accent2"/>
              </a:buClr>
              <a:buSzPct val="100000"/>
              <a:buFont typeface="Arial"/>
              <a:buChar char="•"/>
            </a:pPr>
            <a:r>
              <a:rPr lang="fr-FR" sz="2200" b="0" i="0">
                <a:solidFill>
                  <a:srgbClr val="222222"/>
                </a:solidFill>
                <a:latin typeface="Arial"/>
                <a:ea typeface="Arial"/>
                <a:cs typeface="Arial"/>
                <a:sym typeface="Arial"/>
              </a:rPr>
              <a:t>Providing (or contributing to) community catalogues to facilitate data discovery.</a:t>
            </a:r>
            <a:endParaRPr/>
          </a:p>
          <a:p>
            <a:pPr marL="91440" marR="0" lvl="0" indent="-91440" algn="l" rtl="0">
              <a:lnSpc>
                <a:spcPct val="90000"/>
              </a:lnSpc>
              <a:spcBef>
                <a:spcPts val="1400"/>
              </a:spcBef>
              <a:spcAft>
                <a:spcPts val="0"/>
              </a:spcAft>
              <a:buClr>
                <a:schemeClr val="accent2"/>
              </a:buClr>
              <a:buSzPct val="100000"/>
              <a:buFont typeface="Arial"/>
              <a:buChar char="•"/>
            </a:pPr>
            <a:r>
              <a:rPr lang="fr-FR" sz="2200" b="0" i="0">
                <a:solidFill>
                  <a:srgbClr val="222222"/>
                </a:solidFill>
                <a:latin typeface="Arial"/>
                <a:ea typeface="Arial"/>
                <a:cs typeface="Arial"/>
                <a:sym typeface="Arial"/>
              </a:rPr>
              <a:t>Monitoring and identifying evolving community expectations and responding as required to meet these changing needs</a:t>
            </a:r>
            <a:endParaRPr/>
          </a:p>
          <a:p>
            <a:pPr marL="91440" marR="0" lvl="0" indent="-4127" algn="l" rtl="0">
              <a:lnSpc>
                <a:spcPct val="90000"/>
              </a:lnSpc>
              <a:spcBef>
                <a:spcPts val="1400"/>
              </a:spcBef>
              <a:spcAft>
                <a:spcPts val="0"/>
              </a:spcAft>
              <a:buClr>
                <a:schemeClr val="accent2"/>
              </a:buClr>
              <a:buSzPct val="100000"/>
              <a:buFont typeface="Twentieth Century"/>
              <a:buNone/>
            </a:pPr>
            <a:endParaRPr sz="2200">
              <a:solidFill>
                <a:srgbClr val="222222"/>
              </a:solidFill>
              <a:latin typeface="Arial"/>
              <a:ea typeface="Arial"/>
              <a:cs typeface="Arial"/>
              <a:sym typeface="Arial"/>
            </a:endParaRPr>
          </a:p>
          <a:p>
            <a:pPr marL="91440" marR="0" lvl="0" indent="-91440" algn="l" rtl="0">
              <a:lnSpc>
                <a:spcPct val="90000"/>
              </a:lnSpc>
              <a:spcBef>
                <a:spcPts val="1400"/>
              </a:spcBef>
              <a:spcAft>
                <a:spcPts val="0"/>
              </a:spcAft>
              <a:buClr>
                <a:schemeClr val="accent2"/>
              </a:buClr>
              <a:buSzPct val="100000"/>
              <a:buFont typeface="Twentieth Century"/>
              <a:buChar char=" "/>
            </a:pPr>
            <a:r>
              <a:rPr lang="fr-FR" sz="2200">
                <a:solidFill>
                  <a:srgbClr val="222222"/>
                </a:solidFill>
                <a:latin typeface="Arial"/>
                <a:ea typeface="Arial"/>
                <a:cs typeface="Arial"/>
                <a:sym typeface="Arial"/>
              </a:rPr>
              <a:t>Sustainability</a:t>
            </a:r>
            <a:endParaRPr/>
          </a:p>
          <a:p>
            <a:pPr marL="91440" marR="0" lvl="0" indent="-91440" algn="l" rtl="0">
              <a:lnSpc>
                <a:spcPct val="90000"/>
              </a:lnSpc>
              <a:spcBef>
                <a:spcPts val="1400"/>
              </a:spcBef>
              <a:spcAft>
                <a:spcPts val="0"/>
              </a:spcAft>
              <a:buClr>
                <a:schemeClr val="accent2"/>
              </a:buClr>
              <a:buSzPct val="100000"/>
              <a:buFont typeface="Arial"/>
              <a:buChar char="•"/>
            </a:pPr>
            <a:r>
              <a:rPr lang="fr-FR" sz="2200" b="0" i="0">
                <a:solidFill>
                  <a:srgbClr val="222222"/>
                </a:solidFill>
                <a:latin typeface="Arial"/>
                <a:ea typeface="Arial"/>
                <a:cs typeface="Arial"/>
                <a:sym typeface="Arial"/>
              </a:rPr>
              <a:t>Planning sufficiently for risk mitigation, business continuity, disaster recovery, and succession.</a:t>
            </a:r>
            <a:endParaRPr/>
          </a:p>
          <a:p>
            <a:pPr marL="91440" marR="0" lvl="0" indent="-91440" algn="l" rtl="0">
              <a:lnSpc>
                <a:spcPct val="90000"/>
              </a:lnSpc>
              <a:spcBef>
                <a:spcPts val="1400"/>
              </a:spcBef>
              <a:spcAft>
                <a:spcPts val="0"/>
              </a:spcAft>
              <a:buClr>
                <a:schemeClr val="accent2"/>
              </a:buClr>
              <a:buSzPct val="100000"/>
              <a:buFont typeface="Arial"/>
              <a:buChar char="•"/>
            </a:pPr>
            <a:r>
              <a:rPr lang="fr-FR" sz="2200" b="0" i="0">
                <a:solidFill>
                  <a:srgbClr val="222222"/>
                </a:solidFill>
                <a:latin typeface="Arial"/>
                <a:ea typeface="Arial"/>
                <a:cs typeface="Arial"/>
                <a:sym typeface="Arial"/>
              </a:rPr>
              <a:t>Securing funding to enable ongoing usage and to maintain the desirable properties of the data resources that the repository has been entrusted with preserving and disseminating.</a:t>
            </a:r>
            <a:endParaRPr/>
          </a:p>
          <a:p>
            <a:pPr marL="91440" marR="0" lvl="0" indent="-91440" algn="l" rtl="0">
              <a:lnSpc>
                <a:spcPct val="90000"/>
              </a:lnSpc>
              <a:spcBef>
                <a:spcPts val="1400"/>
              </a:spcBef>
              <a:spcAft>
                <a:spcPts val="0"/>
              </a:spcAft>
              <a:buClr>
                <a:schemeClr val="accent2"/>
              </a:buClr>
              <a:buSzPct val="100000"/>
              <a:buFont typeface="Arial"/>
              <a:buChar char="•"/>
            </a:pPr>
            <a:r>
              <a:rPr lang="fr-FR" sz="2200" b="0" i="0">
                <a:solidFill>
                  <a:srgbClr val="222222"/>
                </a:solidFill>
                <a:latin typeface="Arial"/>
                <a:ea typeface="Arial"/>
                <a:cs typeface="Arial"/>
                <a:sym typeface="Arial"/>
              </a:rPr>
              <a:t>Providing governance for necessary long-term preservation of data so that data resources remain discoverable, accessible, and usable in the future.</a:t>
            </a:r>
            <a:endParaRPr/>
          </a:p>
          <a:p>
            <a:pPr marL="91440" marR="0" lvl="0" indent="-4127" algn="l" rtl="0">
              <a:lnSpc>
                <a:spcPct val="90000"/>
              </a:lnSpc>
              <a:spcBef>
                <a:spcPts val="1400"/>
              </a:spcBef>
              <a:spcAft>
                <a:spcPts val="0"/>
              </a:spcAft>
              <a:buClr>
                <a:schemeClr val="accent2"/>
              </a:buClr>
              <a:buSzPct val="100000"/>
              <a:buFont typeface="Twentieth Century"/>
              <a:buNone/>
            </a:pPr>
            <a:endParaRPr sz="2200">
              <a:solidFill>
                <a:srgbClr val="222222"/>
              </a:solidFill>
              <a:latin typeface="Arial"/>
              <a:ea typeface="Arial"/>
              <a:cs typeface="Arial"/>
              <a:sym typeface="Arial"/>
            </a:endParaRPr>
          </a:p>
          <a:p>
            <a:pPr marL="91440" marR="0" lvl="0" indent="-91440" algn="l" rtl="0">
              <a:lnSpc>
                <a:spcPct val="90000"/>
              </a:lnSpc>
              <a:spcBef>
                <a:spcPts val="1400"/>
              </a:spcBef>
              <a:spcAft>
                <a:spcPts val="0"/>
              </a:spcAft>
              <a:buClr>
                <a:schemeClr val="accent2"/>
              </a:buClr>
              <a:buSzPct val="100000"/>
              <a:buFont typeface="Twentieth Century"/>
              <a:buChar char=" "/>
            </a:pPr>
            <a:r>
              <a:rPr lang="fr-FR" sz="2200">
                <a:solidFill>
                  <a:srgbClr val="222222"/>
                </a:solidFill>
                <a:latin typeface="Arial"/>
                <a:ea typeface="Arial"/>
                <a:cs typeface="Arial"/>
                <a:sym typeface="Arial"/>
              </a:rPr>
              <a:t>Technology</a:t>
            </a:r>
            <a:endParaRPr/>
          </a:p>
          <a:p>
            <a:pPr marL="91440" marR="0" lvl="0" indent="-91440" algn="l" rtl="0">
              <a:lnSpc>
                <a:spcPct val="90000"/>
              </a:lnSpc>
              <a:spcBef>
                <a:spcPts val="1400"/>
              </a:spcBef>
              <a:spcAft>
                <a:spcPts val="0"/>
              </a:spcAft>
              <a:buClr>
                <a:schemeClr val="accent2"/>
              </a:buClr>
              <a:buSzPct val="100000"/>
              <a:buFont typeface="Arial"/>
              <a:buChar char="•"/>
            </a:pPr>
            <a:r>
              <a:rPr lang="fr-FR" sz="2200" b="0" i="0">
                <a:solidFill>
                  <a:srgbClr val="222222"/>
                </a:solidFill>
                <a:latin typeface="Arial"/>
                <a:ea typeface="Arial"/>
                <a:cs typeface="Arial"/>
                <a:sym typeface="Arial"/>
              </a:rPr>
              <a:t>Implementing relevant and appropriate standards, tools, and technologies for data management and curation.</a:t>
            </a:r>
            <a:endParaRPr/>
          </a:p>
          <a:p>
            <a:pPr marL="91440" marR="0" lvl="0" indent="-91440" algn="l" rtl="0">
              <a:lnSpc>
                <a:spcPct val="90000"/>
              </a:lnSpc>
              <a:spcBef>
                <a:spcPts val="1400"/>
              </a:spcBef>
              <a:spcAft>
                <a:spcPts val="0"/>
              </a:spcAft>
              <a:buClr>
                <a:schemeClr val="accent2"/>
              </a:buClr>
              <a:buSzPct val="100000"/>
              <a:buFont typeface="Arial"/>
              <a:buChar char="•"/>
            </a:pPr>
            <a:r>
              <a:rPr lang="fr-FR" sz="2200" b="0" i="0">
                <a:solidFill>
                  <a:srgbClr val="222222"/>
                </a:solidFill>
                <a:latin typeface="Arial"/>
                <a:ea typeface="Arial"/>
                <a:cs typeface="Arial"/>
                <a:sym typeface="Arial"/>
              </a:rPr>
              <a:t>Having plans and mechanisms in place to prevent, detect, and respond to cyber or physical security threats.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Entrepôts : outil pour faire son choix</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6191395"/>
            <a:ext cx="9720071" cy="439750"/>
          </a:xfrm>
        </p:spPr>
        <p:txBody>
          <a:bodyPr>
            <a:normAutofit fontScale="77500" lnSpcReduction="20000"/>
          </a:bodyPr>
          <a:lstStyle/>
          <a:p>
            <a:r>
              <a:rPr lang="fr-FR" dirty="0"/>
              <a:t>Université de Bordeaux, Direction de la documentation : </a:t>
            </a:r>
            <a:r>
              <a:rPr lang="fr-FR" dirty="0">
                <a:hlinkClick r:id="rId2"/>
              </a:rPr>
              <a:t>http://busec2.u-bordeaux.fr/aide-choix-entrepot/</a:t>
            </a:r>
            <a:endParaRPr lang="fr-FR" dirty="0"/>
          </a:p>
          <a:p>
            <a:endParaRPr lang="fr-FR" dirty="0"/>
          </a:p>
        </p:txBody>
      </p:sp>
      <p:pic>
        <p:nvPicPr>
          <p:cNvPr id="6" name="Image 5">
            <a:extLst>
              <a:ext uri="{FF2B5EF4-FFF2-40B4-BE49-F238E27FC236}">
                <a16:creationId xmlns:a16="http://schemas.microsoft.com/office/drawing/2014/main" id="{2B5F8A2E-2F6A-C134-AC41-733879DF8A9F}"/>
              </a:ext>
            </a:extLst>
          </p:cNvPr>
          <p:cNvPicPr>
            <a:picLocks noChangeAspect="1"/>
          </p:cNvPicPr>
          <p:nvPr/>
        </p:nvPicPr>
        <p:blipFill rotWithShape="1">
          <a:blip r:embed="rId3"/>
          <a:srcRect l="1189" t="53944" r="2796" b="17455"/>
          <a:stretch/>
        </p:blipFill>
        <p:spPr>
          <a:xfrm>
            <a:off x="1473685" y="1740430"/>
            <a:ext cx="9876916" cy="1961424"/>
          </a:xfrm>
          <a:prstGeom prst="rect">
            <a:avLst/>
          </a:prstGeom>
        </p:spPr>
      </p:pic>
      <p:pic>
        <p:nvPicPr>
          <p:cNvPr id="8" name="Image 7">
            <a:extLst>
              <a:ext uri="{FF2B5EF4-FFF2-40B4-BE49-F238E27FC236}">
                <a16:creationId xmlns:a16="http://schemas.microsoft.com/office/drawing/2014/main" id="{97510BD2-99F3-DE40-4D9D-B63E6B3E7F46}"/>
              </a:ext>
            </a:extLst>
          </p:cNvPr>
          <p:cNvPicPr>
            <a:picLocks noChangeAspect="1"/>
          </p:cNvPicPr>
          <p:nvPr/>
        </p:nvPicPr>
        <p:blipFill rotWithShape="1">
          <a:blip r:embed="rId4"/>
          <a:srcRect l="9468" t="41018" r="9310" b="15419"/>
          <a:stretch/>
        </p:blipFill>
        <p:spPr>
          <a:xfrm>
            <a:off x="1473685" y="3930823"/>
            <a:ext cx="5681844" cy="2031603"/>
          </a:xfrm>
          <a:prstGeom prst="rect">
            <a:avLst/>
          </a:prstGeom>
        </p:spPr>
      </p:pic>
    </p:spTree>
    <p:extLst>
      <p:ext uri="{BB962C8B-B14F-4D97-AF65-F5344CB8AC3E}">
        <p14:creationId xmlns:p14="http://schemas.microsoft.com/office/powerpoint/2010/main" val="15082977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RECHERCHE DATA GOUV</a:t>
            </a:r>
            <a:endParaRPr dirty="0"/>
          </a:p>
        </p:txBody>
      </p:sp>
      <p:pic>
        <p:nvPicPr>
          <p:cNvPr id="892" name="Google Shape;892;p113"/>
          <p:cNvPicPr preferRelativeResize="0">
            <a:picLocks noGrp="1"/>
          </p:cNvPicPr>
          <p:nvPr>
            <p:ph type="body" idx="1"/>
          </p:nvPr>
        </p:nvPicPr>
        <p:blipFill rotWithShape="1">
          <a:blip r:embed="rId3">
            <a:alphaModFix/>
          </a:blip>
          <a:srcRect l="2460" t="17091" r="949" b="21136"/>
          <a:stretch/>
        </p:blipFill>
        <p:spPr>
          <a:xfrm>
            <a:off x="963261" y="2003303"/>
            <a:ext cx="9757705" cy="4160171"/>
          </a:xfrm>
          <a:prstGeom prst="rect">
            <a:avLst/>
          </a:prstGeom>
          <a:noFill/>
          <a:ln>
            <a:noFill/>
          </a:ln>
        </p:spPr>
      </p:pic>
      <p:sp>
        <p:nvSpPr>
          <p:cNvPr id="3" name="ZoneTexte 2">
            <a:extLst>
              <a:ext uri="{FF2B5EF4-FFF2-40B4-BE49-F238E27FC236}">
                <a16:creationId xmlns:a16="http://schemas.microsoft.com/office/drawing/2014/main" id="{E1F9FE40-1039-26BC-29AF-4619F3C37E28}"/>
              </a:ext>
            </a:extLst>
          </p:cNvPr>
          <p:cNvSpPr txBox="1"/>
          <p:nvPr/>
        </p:nvSpPr>
        <p:spPr>
          <a:xfrm>
            <a:off x="9130041" y="832595"/>
            <a:ext cx="2296469" cy="923330"/>
          </a:xfrm>
          <a:prstGeom prst="rect">
            <a:avLst/>
          </a:prstGeom>
          <a:noFill/>
        </p:spPr>
        <p:txBody>
          <a:bodyPr wrap="square">
            <a:spAutoFit/>
          </a:bodyPr>
          <a:lstStyle/>
          <a:p>
            <a:r>
              <a:rPr lang="fr-FR" dirty="0">
                <a:hlinkClick r:id="rId4"/>
              </a:rPr>
              <a:t>https://entrepot.recherche.data.gouv.fr/</a:t>
            </a:r>
            <a:endParaRPr lang="fr-FR" dirty="0"/>
          </a:p>
          <a:p>
            <a:endParaRPr lang="fr-FR" dirty="0"/>
          </a:p>
        </p:txBody>
      </p:sp>
    </p:spTree>
    <p:extLst>
      <p:ext uri="{BB962C8B-B14F-4D97-AF65-F5344CB8AC3E}">
        <p14:creationId xmlns:p14="http://schemas.microsoft.com/office/powerpoint/2010/main" val="4080011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RECHERCHE DATA GOUV</a:t>
            </a:r>
            <a:endParaRPr dirty="0"/>
          </a:p>
        </p:txBody>
      </p:sp>
      <p:sp>
        <p:nvSpPr>
          <p:cNvPr id="3" name="Espace réservé du contenu 2">
            <a:extLst>
              <a:ext uri="{FF2B5EF4-FFF2-40B4-BE49-F238E27FC236}">
                <a16:creationId xmlns:a16="http://schemas.microsoft.com/office/drawing/2014/main" id="{9B1BB91F-3E32-9188-8AC6-939BAE9DC106}"/>
              </a:ext>
            </a:extLst>
          </p:cNvPr>
          <p:cNvSpPr>
            <a:spLocks noGrp="1"/>
          </p:cNvSpPr>
          <p:nvPr>
            <p:ph idx="1"/>
          </p:nvPr>
        </p:nvSpPr>
        <p:spPr>
          <a:xfrm>
            <a:off x="8885734" y="4773169"/>
            <a:ext cx="2624538" cy="1536190"/>
          </a:xfrm>
        </p:spPr>
        <p:txBody>
          <a:bodyPr/>
          <a:lstStyle/>
          <a:p>
            <a:r>
              <a:rPr lang="fr-FR" dirty="0">
                <a:hlinkClick r:id="rId3"/>
              </a:rPr>
              <a:t>https://entrepot.recherche.data.gouv.fr/dataverse/root?q=oc%C3%A9an</a:t>
            </a:r>
            <a:endParaRPr lang="fr-FR" dirty="0"/>
          </a:p>
          <a:p>
            <a:endParaRPr lang="fr-FR" dirty="0"/>
          </a:p>
        </p:txBody>
      </p:sp>
      <p:pic>
        <p:nvPicPr>
          <p:cNvPr id="5" name="Image 4">
            <a:extLst>
              <a:ext uri="{FF2B5EF4-FFF2-40B4-BE49-F238E27FC236}">
                <a16:creationId xmlns:a16="http://schemas.microsoft.com/office/drawing/2014/main" id="{8F9221EA-6BB5-2B52-6265-C84FADE5DFF8}"/>
              </a:ext>
            </a:extLst>
          </p:cNvPr>
          <p:cNvPicPr>
            <a:picLocks noChangeAspect="1"/>
          </p:cNvPicPr>
          <p:nvPr/>
        </p:nvPicPr>
        <p:blipFill rotWithShape="1">
          <a:blip r:embed="rId4"/>
          <a:srcRect l="7773" t="19949" r="8360" b="6362"/>
          <a:stretch/>
        </p:blipFill>
        <p:spPr>
          <a:xfrm>
            <a:off x="1109473" y="1836329"/>
            <a:ext cx="7573838" cy="4436455"/>
          </a:xfrm>
          <a:prstGeom prst="rect">
            <a:avLst/>
          </a:prstGeom>
        </p:spPr>
      </p:pic>
    </p:spTree>
    <p:extLst>
      <p:ext uri="{BB962C8B-B14F-4D97-AF65-F5344CB8AC3E}">
        <p14:creationId xmlns:p14="http://schemas.microsoft.com/office/powerpoint/2010/main" val="42660095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1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CENTRES THÉMATIQUES RECHERCHE DATA GOUV</a:t>
            </a:r>
            <a:endParaRPr/>
          </a:p>
        </p:txBody>
      </p:sp>
      <p:pic>
        <p:nvPicPr>
          <p:cNvPr id="898" name="Google Shape;898;p114"/>
          <p:cNvPicPr preferRelativeResize="0">
            <a:picLocks noGrp="1"/>
          </p:cNvPicPr>
          <p:nvPr>
            <p:ph type="body" idx="1"/>
          </p:nvPr>
        </p:nvPicPr>
        <p:blipFill rotWithShape="1">
          <a:blip r:embed="rId3">
            <a:alphaModFix/>
          </a:blip>
          <a:srcRect l="23397" t="22989" r="31256" b="27210"/>
          <a:stretch/>
        </p:blipFill>
        <p:spPr>
          <a:xfrm>
            <a:off x="314107" y="2322646"/>
            <a:ext cx="4578979" cy="3352468"/>
          </a:xfrm>
          <a:prstGeom prst="rect">
            <a:avLst/>
          </a:prstGeom>
          <a:noFill/>
          <a:ln>
            <a:noFill/>
          </a:ln>
        </p:spPr>
      </p:pic>
      <p:pic>
        <p:nvPicPr>
          <p:cNvPr id="899" name="Google Shape;899;p114"/>
          <p:cNvPicPr preferRelativeResize="0"/>
          <p:nvPr/>
        </p:nvPicPr>
        <p:blipFill rotWithShape="1">
          <a:blip r:embed="rId4">
            <a:alphaModFix/>
          </a:blip>
          <a:srcRect l="23553" t="15509" r="33061" b="51646"/>
          <a:stretch/>
        </p:blipFill>
        <p:spPr>
          <a:xfrm>
            <a:off x="4544081" y="1737311"/>
            <a:ext cx="4481258" cy="2261569"/>
          </a:xfrm>
          <a:prstGeom prst="rect">
            <a:avLst/>
          </a:prstGeom>
          <a:noFill/>
          <a:ln>
            <a:noFill/>
          </a:ln>
        </p:spPr>
      </p:pic>
      <p:pic>
        <p:nvPicPr>
          <p:cNvPr id="900" name="Google Shape;900;p114"/>
          <p:cNvPicPr preferRelativeResize="0"/>
          <p:nvPr/>
        </p:nvPicPr>
        <p:blipFill rotWithShape="1">
          <a:blip r:embed="rId5">
            <a:alphaModFix/>
          </a:blip>
          <a:srcRect l="24669" t="15165" r="33917" b="40935"/>
          <a:stretch/>
        </p:blipFill>
        <p:spPr>
          <a:xfrm>
            <a:off x="6721887" y="3566858"/>
            <a:ext cx="4405168" cy="3113149"/>
          </a:xfrm>
          <a:prstGeom prst="rect">
            <a:avLst/>
          </a:prstGeom>
          <a:noFill/>
          <a:ln>
            <a:noFill/>
          </a:ln>
        </p:spPr>
      </p:pic>
    </p:spTree>
    <p:extLst>
      <p:ext uri="{BB962C8B-B14F-4D97-AF65-F5344CB8AC3E}">
        <p14:creationId xmlns:p14="http://schemas.microsoft.com/office/powerpoint/2010/main" val="2258766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15443d40917_0_0"/>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t>Un exemple : </a:t>
            </a:r>
            <a:r>
              <a:rPr lang="fr-FR" dirty="0" err="1"/>
              <a:t>Progedo</a:t>
            </a:r>
            <a:endParaRPr dirty="0"/>
          </a:p>
        </p:txBody>
      </p:sp>
      <p:sp>
        <p:nvSpPr>
          <p:cNvPr id="779" name="Google Shape;779;g15443d40917_0_0"/>
          <p:cNvSpPr txBox="1">
            <a:spLocks noGrp="1"/>
          </p:cNvSpPr>
          <p:nvPr>
            <p:ph type="body" idx="1"/>
          </p:nvPr>
        </p:nvSpPr>
        <p:spPr>
          <a:xfrm>
            <a:off x="390256" y="4670754"/>
            <a:ext cx="3588431" cy="1499700"/>
          </a:xfrm>
          <a:prstGeom prst="rect">
            <a:avLst/>
          </a:prstGeom>
        </p:spPr>
        <p:txBody>
          <a:bodyPr spcFirstLastPara="1" wrap="square" lIns="45700" tIns="45700" rIns="45700" bIns="45700" anchor="t" anchorCtr="0">
            <a:normAutofit fontScale="77500" lnSpcReduction="20000"/>
          </a:bodyPr>
          <a:lstStyle/>
          <a:p>
            <a:pPr marL="0" lvl="0" indent="0" algn="l" rtl="0">
              <a:spcBef>
                <a:spcPts val="1200"/>
              </a:spcBef>
              <a:spcAft>
                <a:spcPts val="0"/>
              </a:spcAft>
              <a:buNone/>
            </a:pPr>
            <a:r>
              <a:rPr lang="fr-FR" dirty="0"/>
              <a:t>TGIR </a:t>
            </a:r>
            <a:r>
              <a:rPr lang="fr-FR" dirty="0" err="1"/>
              <a:t>Progedo</a:t>
            </a:r>
            <a:r>
              <a:rPr lang="fr-FR" dirty="0"/>
              <a:t>: </a:t>
            </a:r>
            <a:r>
              <a:rPr lang="fr-FR" dirty="0">
                <a:hlinkClick r:id="rId3"/>
              </a:rPr>
              <a:t>https://www.progedo.fr/</a:t>
            </a:r>
            <a:endParaRPr lang="fr-FR" dirty="0"/>
          </a:p>
          <a:p>
            <a:pPr marL="0" lvl="0" indent="0" algn="l" rtl="0">
              <a:spcBef>
                <a:spcPts val="1200"/>
              </a:spcBef>
              <a:spcAft>
                <a:spcPts val="0"/>
              </a:spcAft>
              <a:buNone/>
            </a:pPr>
            <a:endParaRPr lang="fr-FR" dirty="0"/>
          </a:p>
          <a:p>
            <a:pPr marL="0" lvl="0" indent="0" algn="l" rtl="0">
              <a:spcBef>
                <a:spcPts val="1200"/>
              </a:spcBef>
              <a:spcAft>
                <a:spcPts val="0"/>
              </a:spcAft>
              <a:buNone/>
            </a:pPr>
            <a:r>
              <a:rPr lang="fr-FR" dirty="0">
                <a:hlinkClick r:id="rId4"/>
              </a:rPr>
              <a:t>https://data.progedo.fr/studies/doi/10.48756/ined-IE0180-1791</a:t>
            </a:r>
            <a:endParaRPr lang="fr-FR" dirty="0"/>
          </a:p>
          <a:p>
            <a:pPr marL="0" lvl="0" indent="0" algn="l" rtl="0">
              <a:spcBef>
                <a:spcPts val="1200"/>
              </a:spcBef>
              <a:spcAft>
                <a:spcPts val="0"/>
              </a:spcAft>
              <a:buNone/>
            </a:pPr>
            <a:endParaRPr lang="fr-F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200"/>
              </a:spcAft>
              <a:buNone/>
            </a:pPr>
            <a:endParaRPr dirty="0"/>
          </a:p>
        </p:txBody>
      </p:sp>
      <p:pic>
        <p:nvPicPr>
          <p:cNvPr id="3" name="Image 2">
            <a:extLst>
              <a:ext uri="{FF2B5EF4-FFF2-40B4-BE49-F238E27FC236}">
                <a16:creationId xmlns:a16="http://schemas.microsoft.com/office/drawing/2014/main" id="{A8BBBCF2-DCB7-CFEB-E8FC-2ECED4980D94}"/>
              </a:ext>
            </a:extLst>
          </p:cNvPr>
          <p:cNvPicPr>
            <a:picLocks noChangeAspect="1"/>
          </p:cNvPicPr>
          <p:nvPr/>
        </p:nvPicPr>
        <p:blipFill rotWithShape="1">
          <a:blip r:embed="rId5"/>
          <a:srcRect t="12214" r="86867" b="70687"/>
          <a:stretch/>
        </p:blipFill>
        <p:spPr>
          <a:xfrm>
            <a:off x="390256" y="3163754"/>
            <a:ext cx="1350950" cy="1172666"/>
          </a:xfrm>
          <a:prstGeom prst="rect">
            <a:avLst/>
          </a:prstGeom>
        </p:spPr>
      </p:pic>
      <p:pic>
        <p:nvPicPr>
          <p:cNvPr id="4" name="Image 3">
            <a:extLst>
              <a:ext uri="{FF2B5EF4-FFF2-40B4-BE49-F238E27FC236}">
                <a16:creationId xmlns:a16="http://schemas.microsoft.com/office/drawing/2014/main" id="{2234CBD0-57A5-4C50-8F45-C7775544AD1B}"/>
              </a:ext>
            </a:extLst>
          </p:cNvPr>
          <p:cNvPicPr>
            <a:picLocks noChangeAspect="1"/>
          </p:cNvPicPr>
          <p:nvPr/>
        </p:nvPicPr>
        <p:blipFill rotWithShape="1">
          <a:blip r:embed="rId5"/>
          <a:srcRect l="13076" t="25463" r="15349" b="3918"/>
          <a:stretch/>
        </p:blipFill>
        <p:spPr>
          <a:xfrm>
            <a:off x="4501668" y="1774816"/>
            <a:ext cx="7300076" cy="4801740"/>
          </a:xfrm>
          <a:prstGeom prst="rect">
            <a:avLst/>
          </a:prstGeom>
        </p:spPr>
      </p:pic>
    </p:spTree>
    <p:extLst>
      <p:ext uri="{BB962C8B-B14F-4D97-AF65-F5344CB8AC3E}">
        <p14:creationId xmlns:p14="http://schemas.microsoft.com/office/powerpoint/2010/main" val="243781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LES ENTREPÔTS</a:t>
            </a:r>
            <a:endParaRPr/>
          </a:p>
        </p:txBody>
      </p:sp>
      <p:sp>
        <p:nvSpPr>
          <p:cNvPr id="842" name="Google Shape;842;p106"/>
          <p:cNvSpPr txBox="1">
            <a:spLocks noGrp="1"/>
          </p:cNvSpPr>
          <p:nvPr>
            <p:ph type="body" idx="1"/>
          </p:nvPr>
        </p:nvSpPr>
        <p:spPr>
          <a:xfrm>
            <a:off x="1024128" y="4348634"/>
            <a:ext cx="9522883" cy="1960725"/>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200"/>
              <a:buNone/>
            </a:pPr>
            <a:endParaRPr/>
          </a:p>
          <a:p>
            <a:pPr marL="91440" lvl="0" indent="-139700" algn="l" rtl="0">
              <a:lnSpc>
                <a:spcPct val="90000"/>
              </a:lnSpc>
              <a:spcBef>
                <a:spcPts val="1400"/>
              </a:spcBef>
              <a:spcAft>
                <a:spcPts val="0"/>
              </a:spcAft>
              <a:buSzPts val="2200"/>
              <a:buChar char=" "/>
            </a:pPr>
            <a:r>
              <a:rPr lang="fr-FR"/>
              <a:t>Cours de Frédérique Flamerie</a:t>
            </a:r>
            <a:endParaRPr/>
          </a:p>
          <a:p>
            <a:pPr marL="91440" lvl="0" indent="-139700" algn="l" rtl="0">
              <a:lnSpc>
                <a:spcPct val="90000"/>
              </a:lnSpc>
              <a:spcBef>
                <a:spcPts val="1400"/>
              </a:spcBef>
              <a:spcAft>
                <a:spcPts val="0"/>
              </a:spcAft>
              <a:buSzPts val="2200"/>
              <a:buChar char=" "/>
            </a:pPr>
            <a:r>
              <a:rPr lang="fr-FR" u="sng">
                <a:solidFill>
                  <a:schemeClr val="hlink"/>
                </a:solidFill>
                <a:hlinkClick r:id="rId3"/>
              </a:rPr>
              <a:t>https://github.com/fflamerie/ED_datasharing/blob/master/content/ED_datasharing_COURS.pdf</a:t>
            </a:r>
            <a:endParaRPr/>
          </a:p>
          <a:p>
            <a:pPr marL="91440" lvl="0" indent="0" algn="l" rtl="0">
              <a:lnSpc>
                <a:spcPct val="90000"/>
              </a:lnSpc>
              <a:spcBef>
                <a:spcPts val="1400"/>
              </a:spcBef>
              <a:spcAft>
                <a:spcPts val="0"/>
              </a:spcAft>
              <a:buSzPts val="2200"/>
              <a:buNone/>
            </a:pPr>
            <a:endParaRPr/>
          </a:p>
        </p:txBody>
      </p:sp>
      <p:pic>
        <p:nvPicPr>
          <p:cNvPr id="843" name="Google Shape;843;p106"/>
          <p:cNvPicPr preferRelativeResize="0"/>
          <p:nvPr/>
        </p:nvPicPr>
        <p:blipFill rotWithShape="1">
          <a:blip r:embed="rId4">
            <a:alphaModFix/>
          </a:blip>
          <a:srcRect l="12047" t="18524" r="16977" b="16845"/>
          <a:stretch/>
        </p:blipFill>
        <p:spPr>
          <a:xfrm>
            <a:off x="4341655" y="216385"/>
            <a:ext cx="7301240" cy="443239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3903860" cy="1499616"/>
          </a:xfrm>
        </p:spPr>
        <p:txBody>
          <a:bodyPr/>
          <a:lstStyle/>
          <a:p>
            <a:r>
              <a:rPr lang="fr-FR" dirty="0"/>
              <a:t>Data Papers</a:t>
            </a:r>
          </a:p>
        </p:txBody>
      </p:sp>
      <p:sp>
        <p:nvSpPr>
          <p:cNvPr id="3" name="Espace réservé du contenu 2"/>
          <p:cNvSpPr>
            <a:spLocks noGrp="1"/>
          </p:cNvSpPr>
          <p:nvPr>
            <p:ph idx="1"/>
          </p:nvPr>
        </p:nvSpPr>
        <p:spPr>
          <a:xfrm>
            <a:off x="1024128" y="4160170"/>
            <a:ext cx="2954559" cy="2149189"/>
          </a:xfrm>
        </p:spPr>
        <p:txBody>
          <a:bodyPr>
            <a:normAutofit lnSpcReduction="10000"/>
          </a:bodyPr>
          <a:lstStyle/>
          <a:p>
            <a:r>
              <a:rPr lang="fr-FR" dirty="0"/>
              <a:t>La minute Data Papers de </a:t>
            </a:r>
            <a:r>
              <a:rPr lang="fr-FR" dirty="0" err="1"/>
              <a:t>DoraNum</a:t>
            </a:r>
            <a:r>
              <a:rPr lang="fr-FR" dirty="0"/>
              <a:t> : </a:t>
            </a:r>
            <a:r>
              <a:rPr lang="fr-FR" dirty="0">
                <a:hlinkClick r:id="rId2"/>
              </a:rPr>
              <a:t>https://doranum.fr/data-paper-data-journal/minute-publication-data-papers/</a:t>
            </a:r>
            <a:endParaRPr lang="fr-FR" dirty="0"/>
          </a:p>
          <a:p>
            <a:endParaRPr lang="fr-FR" dirty="0"/>
          </a:p>
          <a:p>
            <a:endParaRPr lang="fr-FR" dirty="0"/>
          </a:p>
        </p:txBody>
      </p:sp>
      <p:pic>
        <p:nvPicPr>
          <p:cNvPr id="5" name="Image 4">
            <a:hlinkClick r:id="rId2"/>
            <a:extLst>
              <a:ext uri="{FF2B5EF4-FFF2-40B4-BE49-F238E27FC236}">
                <a16:creationId xmlns:a16="http://schemas.microsoft.com/office/drawing/2014/main" id="{7BB2F567-04CB-4064-90DF-7A069A969619}"/>
              </a:ext>
            </a:extLst>
          </p:cNvPr>
          <p:cNvPicPr>
            <a:picLocks noChangeAspect="1"/>
          </p:cNvPicPr>
          <p:nvPr/>
        </p:nvPicPr>
        <p:blipFill rotWithShape="1">
          <a:blip r:embed="rId3"/>
          <a:srcRect l="8722" t="20254" r="9921" b="12061"/>
          <a:stretch/>
        </p:blipFill>
        <p:spPr>
          <a:xfrm>
            <a:off x="4704622" y="2805912"/>
            <a:ext cx="6463250" cy="3584705"/>
          </a:xfrm>
          <a:prstGeom prst="rect">
            <a:avLst/>
          </a:prstGeom>
        </p:spPr>
      </p:pic>
      <p:sp>
        <p:nvSpPr>
          <p:cNvPr id="6" name="ZoneTexte 5">
            <a:extLst>
              <a:ext uri="{FF2B5EF4-FFF2-40B4-BE49-F238E27FC236}">
                <a16:creationId xmlns:a16="http://schemas.microsoft.com/office/drawing/2014/main" id="{CB7D4AAD-5979-470C-A9D1-15DAD713CA79}"/>
              </a:ext>
            </a:extLst>
          </p:cNvPr>
          <p:cNvSpPr txBox="1"/>
          <p:nvPr/>
        </p:nvSpPr>
        <p:spPr>
          <a:xfrm>
            <a:off x="5362503" y="585216"/>
            <a:ext cx="5493379" cy="1708160"/>
          </a:xfrm>
          <a:prstGeom prst="rect">
            <a:avLst/>
          </a:prstGeom>
          <a:solidFill>
            <a:schemeClr val="accent2"/>
          </a:solidFill>
          <a:ln>
            <a:solidFill>
              <a:schemeClr val="accent2">
                <a:lumMod val="75000"/>
              </a:schemeClr>
            </a:solidFill>
          </a:ln>
        </p:spPr>
        <p:txBody>
          <a:bodyPr wrap="square" rtlCol="0">
            <a:spAutoFit/>
          </a:bodyPr>
          <a:lstStyle/>
          <a:p>
            <a:pPr algn="ctr"/>
            <a:r>
              <a:rPr lang="fr-FR" sz="1500" b="0" i="0" dirty="0">
                <a:solidFill>
                  <a:srgbClr val="000000"/>
                </a:solidFill>
                <a:effectLst/>
                <a:latin typeface="Roboto" panose="02000000000000000000" pitchFamily="2" charset="0"/>
              </a:rPr>
              <a:t>Le data </a:t>
            </a:r>
            <a:r>
              <a:rPr lang="fr-FR" sz="1500" b="0" i="0" dirty="0" err="1">
                <a:solidFill>
                  <a:srgbClr val="000000"/>
                </a:solidFill>
                <a:effectLst/>
                <a:latin typeface="Roboto" panose="02000000000000000000" pitchFamily="2" charset="0"/>
              </a:rPr>
              <a:t>paper</a:t>
            </a:r>
            <a:r>
              <a:rPr lang="fr-FR" sz="1500" b="0" i="0" dirty="0">
                <a:solidFill>
                  <a:srgbClr val="000000"/>
                </a:solidFill>
                <a:effectLst/>
                <a:latin typeface="Roboto" panose="02000000000000000000" pitchFamily="2" charset="0"/>
              </a:rPr>
              <a:t> (data article, data </a:t>
            </a:r>
            <a:r>
              <a:rPr lang="fr-FR" sz="1500" b="0" i="0" dirty="0" err="1">
                <a:solidFill>
                  <a:srgbClr val="000000"/>
                </a:solidFill>
                <a:effectLst/>
                <a:latin typeface="Roboto" panose="02000000000000000000" pitchFamily="2" charset="0"/>
              </a:rPr>
              <a:t>descriptor</a:t>
            </a:r>
            <a:r>
              <a:rPr lang="fr-FR" sz="1500" b="0" i="0" dirty="0">
                <a:solidFill>
                  <a:srgbClr val="000000"/>
                </a:solidFill>
                <a:effectLst/>
                <a:latin typeface="Roboto" panose="02000000000000000000" pitchFamily="2" charset="0"/>
              </a:rPr>
              <a:t>) est une publication qui décrit un jeu de données scientifiques, notamment à l’aide d’informations structurées appelées métadonnées. Contrairement aux articles de recherches classiques, les data </a:t>
            </a:r>
            <a:r>
              <a:rPr lang="fr-FR" sz="1500" b="0" i="0" dirty="0" err="1">
                <a:solidFill>
                  <a:srgbClr val="000000"/>
                </a:solidFill>
                <a:effectLst/>
                <a:latin typeface="Roboto" panose="02000000000000000000" pitchFamily="2" charset="0"/>
              </a:rPr>
              <a:t>papers</a:t>
            </a:r>
            <a:r>
              <a:rPr lang="fr-FR" sz="1500" b="0" i="0" dirty="0">
                <a:solidFill>
                  <a:srgbClr val="000000"/>
                </a:solidFill>
                <a:effectLst/>
                <a:latin typeface="Roboto" panose="02000000000000000000" pitchFamily="2" charset="0"/>
              </a:rPr>
              <a:t> fournissent une voie formalisée au partage des données plutôt que tester des hypothèses ou présenter de nouvelles analyses.</a:t>
            </a:r>
            <a:endParaRPr lang="fr-FR" sz="1500" dirty="0"/>
          </a:p>
        </p:txBody>
      </p:sp>
    </p:spTree>
    <p:extLst>
      <p:ext uri="{BB962C8B-B14F-4D97-AF65-F5344CB8AC3E}">
        <p14:creationId xmlns:p14="http://schemas.microsoft.com/office/powerpoint/2010/main" val="587869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DATA PAPERS</a:t>
            </a:r>
            <a:endParaRPr/>
          </a:p>
        </p:txBody>
      </p:sp>
      <p:sp>
        <p:nvSpPr>
          <p:cNvPr id="872" name="Google Shape;872;p11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a:t>En savoir plus sur les Data Papers : </a:t>
            </a:r>
            <a:endParaRPr/>
          </a:p>
          <a:p>
            <a:pPr marL="91440" lvl="0" indent="0" algn="l" rtl="0">
              <a:lnSpc>
                <a:spcPct val="90000"/>
              </a:lnSpc>
              <a:spcBef>
                <a:spcPts val="1400"/>
              </a:spcBef>
              <a:spcAft>
                <a:spcPts val="0"/>
              </a:spcAft>
              <a:buSzPts val="2200"/>
              <a:buNone/>
            </a:pPr>
            <a:endParaRPr/>
          </a:p>
          <a:p>
            <a:pPr marL="91440" lvl="0" indent="-139700" algn="l" rtl="0">
              <a:lnSpc>
                <a:spcPct val="90000"/>
              </a:lnSpc>
              <a:spcBef>
                <a:spcPts val="1400"/>
              </a:spcBef>
              <a:spcAft>
                <a:spcPts val="0"/>
              </a:spcAft>
              <a:buSzPts val="2200"/>
              <a:buChar char=" "/>
            </a:pPr>
            <a:r>
              <a:rPr lang="fr-FR"/>
              <a:t>DoraNum : fiche pratique Data Paper</a:t>
            </a:r>
            <a:endParaRPr/>
          </a:p>
          <a:p>
            <a:pPr marL="265176" lvl="1" indent="-137159" algn="l" rtl="0">
              <a:lnSpc>
                <a:spcPct val="90000"/>
              </a:lnSpc>
              <a:spcBef>
                <a:spcPts val="400"/>
              </a:spcBef>
              <a:spcAft>
                <a:spcPts val="0"/>
              </a:spcAft>
              <a:buSzPts val="1800"/>
              <a:buChar char="🢝"/>
            </a:pPr>
            <a:r>
              <a:rPr lang="fr-FR" u="sng">
                <a:solidFill>
                  <a:schemeClr val="hlink"/>
                </a:solidFill>
                <a:hlinkClick r:id="rId3"/>
              </a:rPr>
              <a:t>https://doranum.fr/data-paper-data-journal/fiche-synthetique/</a:t>
            </a:r>
            <a:endParaRPr/>
          </a:p>
          <a:p>
            <a:pPr marL="265176" lvl="1" indent="-22859" algn="l" rtl="0">
              <a:lnSpc>
                <a:spcPct val="90000"/>
              </a:lnSpc>
              <a:spcBef>
                <a:spcPts val="600"/>
              </a:spcBef>
              <a:spcAft>
                <a:spcPts val="0"/>
              </a:spcAft>
              <a:buSzPts val="1800"/>
              <a:buNone/>
            </a:pPr>
            <a:endParaRPr/>
          </a:p>
          <a:p>
            <a:pPr marL="128016" lvl="1" indent="0" algn="l" rtl="0">
              <a:lnSpc>
                <a:spcPct val="90000"/>
              </a:lnSpc>
              <a:spcBef>
                <a:spcPts val="600"/>
              </a:spcBef>
              <a:spcAft>
                <a:spcPts val="0"/>
              </a:spcAft>
              <a:buSzPts val="1800"/>
              <a:buNone/>
            </a:pPr>
            <a:endParaRPr/>
          </a:p>
          <a:p>
            <a:pPr marL="128016" lvl="1" indent="0" algn="l" rtl="0">
              <a:lnSpc>
                <a:spcPct val="90000"/>
              </a:lnSpc>
              <a:spcBef>
                <a:spcPts val="600"/>
              </a:spcBef>
              <a:spcAft>
                <a:spcPts val="0"/>
              </a:spcAft>
              <a:buSzPts val="2200"/>
              <a:buNone/>
            </a:pPr>
            <a:r>
              <a:rPr lang="fr-FR" sz="2200"/>
              <a:t>COOP-IST : Publier un Data Paper</a:t>
            </a:r>
            <a:endParaRPr/>
          </a:p>
          <a:p>
            <a:pPr marL="265176" lvl="1" indent="-137159" algn="l" rtl="0">
              <a:lnSpc>
                <a:spcPct val="90000"/>
              </a:lnSpc>
              <a:spcBef>
                <a:spcPts val="600"/>
              </a:spcBef>
              <a:spcAft>
                <a:spcPts val="0"/>
              </a:spcAft>
              <a:buSzPts val="1800"/>
              <a:buChar char="🢝"/>
            </a:pPr>
            <a:r>
              <a:rPr lang="fr-FR" u="sng">
                <a:solidFill>
                  <a:schemeClr val="hlink"/>
                </a:solidFill>
                <a:hlinkClick r:id="rId4"/>
              </a:rPr>
              <a:t>https://coop-ist.cirad.fr/gerer-des-donnees/publier-un-data-paper/1-qu-est-ce-qu-un-data-paper</a:t>
            </a:r>
            <a:endParaRPr/>
          </a:p>
          <a:p>
            <a:pPr marL="265176" lvl="1" indent="-22859" algn="l" rtl="0">
              <a:lnSpc>
                <a:spcPct val="90000"/>
              </a:lnSpc>
              <a:spcBef>
                <a:spcPts val="600"/>
              </a:spcBef>
              <a:spcAft>
                <a:spcPts val="0"/>
              </a:spcAft>
              <a:buSzPts val="1800"/>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CITER un jeu de données</a:t>
            </a:r>
            <a:endParaRPr dirty="0"/>
          </a:p>
        </p:txBody>
      </p:sp>
      <p:sp>
        <p:nvSpPr>
          <p:cNvPr id="872" name="Google Shape;872;p110"/>
          <p:cNvSpPr txBox="1">
            <a:spLocks noGrp="1"/>
          </p:cNvSpPr>
          <p:nvPr>
            <p:ph type="body" idx="1"/>
          </p:nvPr>
        </p:nvSpPr>
        <p:spPr>
          <a:xfrm>
            <a:off x="8634449" y="2286000"/>
            <a:ext cx="3064287"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Voir le document préparé par le CIRAD en 2016, dernière mise à jour en 2021 : </a:t>
            </a:r>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r>
              <a:rPr lang="fr-FR" sz="1600" dirty="0">
                <a:hlinkClick r:id="rId3"/>
              </a:rPr>
              <a:t>https://coop-ist.cirad.fr/gerer-des-donnees/citer-un-jeu-de-donnees/1-comprendre-l-interet-de-publier-et-de-citer-un-jeu-de-donnees-scientifiques</a:t>
            </a:r>
            <a:endParaRPr lang="fr-FR" sz="1600" dirty="0"/>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endParaRPr dirty="0"/>
          </a:p>
          <a:p>
            <a:pPr marL="265176" lvl="1" indent="-22859" algn="l" rtl="0">
              <a:lnSpc>
                <a:spcPct val="90000"/>
              </a:lnSpc>
              <a:spcBef>
                <a:spcPts val="600"/>
              </a:spcBef>
              <a:spcAft>
                <a:spcPts val="0"/>
              </a:spcAft>
              <a:buSzPts val="1800"/>
              <a:buNone/>
            </a:pPr>
            <a:endParaRPr dirty="0"/>
          </a:p>
        </p:txBody>
      </p:sp>
      <p:pic>
        <p:nvPicPr>
          <p:cNvPr id="4" name="Image 3">
            <a:extLst>
              <a:ext uri="{FF2B5EF4-FFF2-40B4-BE49-F238E27FC236}">
                <a16:creationId xmlns:a16="http://schemas.microsoft.com/office/drawing/2014/main" id="{38DF136C-5105-4696-A7EF-554FC5CD96E5}"/>
              </a:ext>
            </a:extLst>
          </p:cNvPr>
          <p:cNvPicPr>
            <a:picLocks noChangeAspect="1"/>
          </p:cNvPicPr>
          <p:nvPr/>
        </p:nvPicPr>
        <p:blipFill rotWithShape="1">
          <a:blip r:embed="rId4"/>
          <a:srcRect l="12182" t="12927" r="10464" b="5039"/>
          <a:stretch/>
        </p:blipFill>
        <p:spPr>
          <a:xfrm>
            <a:off x="1291329" y="1889356"/>
            <a:ext cx="6812628" cy="4816648"/>
          </a:xfrm>
          <a:prstGeom prst="rect">
            <a:avLst/>
          </a:prstGeom>
        </p:spPr>
      </p:pic>
    </p:spTree>
    <p:extLst>
      <p:ext uri="{BB962C8B-B14F-4D97-AF65-F5344CB8AC3E}">
        <p14:creationId xmlns:p14="http://schemas.microsoft.com/office/powerpoint/2010/main" val="1546683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900" dirty="0"/>
              <a:t>Pratiques nouvelles d’archivage de la recherche</a:t>
            </a:r>
          </a:p>
        </p:txBody>
      </p:sp>
      <p:sp>
        <p:nvSpPr>
          <p:cNvPr id="3" name="Espace réservé du contenu 2"/>
          <p:cNvSpPr>
            <a:spLocks noGrp="1"/>
          </p:cNvSpPr>
          <p:nvPr>
            <p:ph idx="1"/>
          </p:nvPr>
        </p:nvSpPr>
        <p:spPr>
          <a:xfrm>
            <a:off x="1024128" y="2484934"/>
            <a:ext cx="9720071" cy="3824425"/>
          </a:xfrm>
        </p:spPr>
        <p:txBody>
          <a:bodyPr>
            <a:normAutofit lnSpcReduction="10000"/>
          </a:bodyPr>
          <a:lstStyle/>
          <a:p>
            <a:r>
              <a:rPr lang="fr-FR" dirty="0"/>
              <a:t>Numérique</a:t>
            </a:r>
          </a:p>
          <a:p>
            <a:pPr lvl="1"/>
            <a:r>
              <a:rPr lang="fr-FR" dirty="0"/>
              <a:t>L’organisation des fiches : Zotero</a:t>
            </a:r>
          </a:p>
          <a:p>
            <a:pPr lvl="1"/>
            <a:r>
              <a:rPr lang="fr-FR" dirty="0"/>
              <a:t>Le lien entre les fiches : </a:t>
            </a:r>
            <a:r>
              <a:rPr lang="fr-FR" dirty="0" err="1"/>
              <a:t>Obsidian</a:t>
            </a:r>
            <a:endParaRPr lang="fr-FR" dirty="0"/>
          </a:p>
          <a:p>
            <a:pPr lvl="1"/>
            <a:r>
              <a:rPr lang="fr-FR" dirty="0"/>
              <a:t>Le processus de pensée : Git</a:t>
            </a:r>
          </a:p>
          <a:p>
            <a:pPr lvl="1"/>
            <a:r>
              <a:rPr lang="fr-FR" dirty="0"/>
              <a:t>Les autres supports : numérisation</a:t>
            </a:r>
          </a:p>
          <a:p>
            <a:pPr lvl="1"/>
            <a:r>
              <a:rPr lang="fr-FR" dirty="0"/>
              <a:t>…</a:t>
            </a:r>
          </a:p>
          <a:p>
            <a:pPr marL="0" indent="0">
              <a:buNone/>
            </a:pPr>
            <a:r>
              <a:rPr lang="fr-FR" dirty="0"/>
              <a:t>Masse</a:t>
            </a:r>
          </a:p>
          <a:p>
            <a:pPr marL="265113" lvl="1" indent="-174625"/>
            <a:r>
              <a:rPr lang="fr-FR" dirty="0"/>
              <a:t>Big data</a:t>
            </a:r>
          </a:p>
          <a:p>
            <a:pPr marL="0" indent="0">
              <a:buNone/>
            </a:pPr>
            <a:r>
              <a:rPr lang="fr-FR" dirty="0"/>
              <a:t>La science ouverte</a:t>
            </a:r>
          </a:p>
          <a:p>
            <a:pPr marL="355600" lvl="1" indent="-285750"/>
            <a:r>
              <a:rPr lang="fr-FR" dirty="0"/>
              <a:t>Historique du libre accès aux publications et aux données : </a:t>
            </a:r>
            <a:r>
              <a:rPr lang="fr-FR" dirty="0">
                <a:hlinkClick r:id="rId2"/>
              </a:rPr>
              <a:t>https://www.ouvrirlascience.fr/un-historique-du-libre-acces-aux-publications-scientifiques-et-aux-donnees/</a:t>
            </a:r>
            <a:endParaRPr lang="fr-FR" dirty="0"/>
          </a:p>
          <a:p>
            <a:pPr marL="0" indent="0">
              <a:buNone/>
            </a:pPr>
            <a:endParaRPr lang="fr-FR" dirty="0"/>
          </a:p>
          <a:p>
            <a:endParaRPr lang="fr-FR" dirty="0"/>
          </a:p>
          <a:p>
            <a:endParaRPr lang="fr-FR" dirty="0"/>
          </a:p>
          <a:p>
            <a:endParaRPr lang="fr-FR" dirty="0"/>
          </a:p>
        </p:txBody>
      </p:sp>
    </p:spTree>
    <p:extLst>
      <p:ext uri="{BB962C8B-B14F-4D97-AF65-F5344CB8AC3E}">
        <p14:creationId xmlns:p14="http://schemas.microsoft.com/office/powerpoint/2010/main" val="4069678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données</a:t>
            </a:r>
          </a:p>
        </p:txBody>
      </p:sp>
      <p:sp>
        <p:nvSpPr>
          <p:cNvPr id="4" name="Espace réservé du texte 3"/>
          <p:cNvSpPr>
            <a:spLocks noGrp="1"/>
          </p:cNvSpPr>
          <p:nvPr>
            <p:ph type="body" idx="1"/>
          </p:nvPr>
        </p:nvSpPr>
        <p:spPr/>
        <p:txBody>
          <a:bodyPr/>
          <a:lstStyle/>
          <a:p>
            <a:r>
              <a:rPr lang="fr-FR" dirty="0"/>
              <a:t>Accompagnement des universités</a:t>
            </a:r>
          </a:p>
        </p:txBody>
      </p:sp>
    </p:spTree>
    <p:extLst>
      <p:ext uri="{BB962C8B-B14F-4D97-AF65-F5344CB8AC3E}">
        <p14:creationId xmlns:p14="http://schemas.microsoft.com/office/powerpoint/2010/main" val="22449651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Plan national pour la science ouverte - 2</a:t>
            </a:r>
          </a:p>
        </p:txBody>
      </p:sp>
      <p:sp>
        <p:nvSpPr>
          <p:cNvPr id="3" name="Espace réservé du contenu 2"/>
          <p:cNvSpPr>
            <a:spLocks noGrp="1"/>
          </p:cNvSpPr>
          <p:nvPr>
            <p:ph idx="1"/>
          </p:nvPr>
        </p:nvSpPr>
        <p:spPr>
          <a:xfrm>
            <a:off x="1024128" y="2286000"/>
            <a:ext cx="9720071" cy="4303264"/>
          </a:xfrm>
        </p:spPr>
        <p:txBody>
          <a:bodyPr>
            <a:normAutofit/>
          </a:bodyPr>
          <a:lstStyle/>
          <a:p>
            <a:r>
              <a:rPr lang="fr-FR" dirty="0"/>
              <a:t>Deuxième axe du plan : STRUCTURER ET OUVRIR LES DONNÉES DE LA RECHERCHE</a:t>
            </a:r>
          </a:p>
          <a:p>
            <a:r>
              <a:rPr lang="fr-FR" dirty="0"/>
              <a:t>Avec 3 mesures : </a:t>
            </a:r>
          </a:p>
          <a:p>
            <a:pPr lvl="1"/>
            <a:r>
              <a:rPr lang="fr-FR" sz="1400" dirty="0"/>
              <a:t>4 - Rendre obligatoire la diffusion ouverte des données de recherche issues de programmes financés par appels à projets sur fonds publics. </a:t>
            </a:r>
          </a:p>
          <a:p>
            <a:pPr lvl="1"/>
            <a:r>
              <a:rPr lang="fr-FR" sz="1400" dirty="0"/>
              <a:t>5 - Créer la fonction d’administrateur des données et le réseau associé au sein des établissements. </a:t>
            </a:r>
          </a:p>
          <a:p>
            <a:pPr lvl="1"/>
            <a:r>
              <a:rPr lang="fr-FR" sz="1400" dirty="0"/>
              <a:t>6 - Créer les conditions et promouvoir l’adoption d’une politique de données ouvertes associées aux articles publiés par les chercheurs.</a:t>
            </a:r>
          </a:p>
          <a:p>
            <a:r>
              <a:rPr lang="fr-FR" dirty="0"/>
              <a:t>Et 4 actions </a:t>
            </a:r>
            <a:r>
              <a:rPr lang="fr-FR" sz="1200" dirty="0"/>
              <a:t>(voir pages suivantes pour le détail) </a:t>
            </a:r>
            <a:r>
              <a:rPr lang="fr-FR" dirty="0"/>
              <a:t>:</a:t>
            </a:r>
          </a:p>
          <a:p>
            <a:pPr lvl="1"/>
            <a:r>
              <a:rPr lang="fr-FR" sz="1400" dirty="0"/>
              <a:t>Accélérer</a:t>
            </a:r>
          </a:p>
          <a:p>
            <a:pPr lvl="1"/>
            <a:r>
              <a:rPr lang="fr-FR" sz="1400" dirty="0"/>
              <a:t>Coordonner</a:t>
            </a:r>
          </a:p>
          <a:p>
            <a:pPr lvl="1"/>
            <a:r>
              <a:rPr lang="fr-FR" sz="1400" dirty="0"/>
              <a:t>Structurer</a:t>
            </a:r>
          </a:p>
          <a:p>
            <a:pPr lvl="1"/>
            <a:r>
              <a:rPr lang="fr-FR" sz="1400" dirty="0"/>
              <a:t>Organiser</a:t>
            </a:r>
          </a:p>
          <a:p>
            <a:r>
              <a:rPr lang="fr-FR" sz="1400" dirty="0">
                <a:hlinkClick r:id="rId2"/>
              </a:rPr>
              <a:t>https://cache.media.enseignementsup-recherche.gouv.fr/file/Actus/67/2/PLAN_NATIONAL_SCIENCE_OUVERTE_978672.pdf</a:t>
            </a:r>
            <a:endParaRPr lang="fr-FR" sz="1400" dirty="0"/>
          </a:p>
        </p:txBody>
      </p:sp>
    </p:spTree>
    <p:extLst>
      <p:ext uri="{BB962C8B-B14F-4D97-AF65-F5344CB8AC3E}">
        <p14:creationId xmlns:p14="http://schemas.microsoft.com/office/powerpoint/2010/main" val="11635244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946DA-2BAB-4880-B534-913BD7AE407E}"/>
              </a:ext>
            </a:extLst>
          </p:cNvPr>
          <p:cNvSpPr>
            <a:spLocks noGrp="1"/>
          </p:cNvSpPr>
          <p:nvPr>
            <p:ph type="title"/>
          </p:nvPr>
        </p:nvSpPr>
        <p:spPr/>
        <p:txBody>
          <a:bodyPr/>
          <a:lstStyle/>
          <a:p>
            <a:r>
              <a:rPr lang="fr-FR" dirty="0"/>
              <a:t>PLAN national pour la science ouverte</a:t>
            </a:r>
          </a:p>
        </p:txBody>
      </p:sp>
      <p:sp>
        <p:nvSpPr>
          <p:cNvPr id="3" name="Espace réservé du contenu 2">
            <a:extLst>
              <a:ext uri="{FF2B5EF4-FFF2-40B4-BE49-F238E27FC236}">
                <a16:creationId xmlns:a16="http://schemas.microsoft.com/office/drawing/2014/main" id="{642A4CA5-0491-430C-A9EA-D2237E2DF43A}"/>
              </a:ext>
            </a:extLst>
          </p:cNvPr>
          <p:cNvSpPr>
            <a:spLocks noGrp="1"/>
          </p:cNvSpPr>
          <p:nvPr>
            <p:ph idx="1"/>
          </p:nvPr>
        </p:nvSpPr>
        <p:spPr/>
        <p:txBody>
          <a:bodyPr>
            <a:normAutofit lnSpcReduction="10000"/>
          </a:bodyPr>
          <a:lstStyle/>
          <a:p>
            <a:r>
              <a:rPr lang="fr-FR" dirty="0"/>
              <a:t>Accélérer </a:t>
            </a:r>
          </a:p>
          <a:p>
            <a:pPr lvl="1"/>
            <a:r>
              <a:rPr lang="fr-FR" dirty="0"/>
              <a:t>Proposer un appel ANR Flash destiné à accélérer l’adoption des principes FAIR et l’ouverture des données de la recherche en France. </a:t>
            </a:r>
          </a:p>
          <a:p>
            <a:pPr lvl="1"/>
            <a:r>
              <a:rPr lang="fr-FR" dirty="0"/>
              <a:t>Créer un prix des données de la recherche récompensant les équipes et projets exemplaires dans ce domaine. </a:t>
            </a:r>
            <a:r>
              <a:rPr lang="fr-FR" dirty="0">
                <a:hlinkClick r:id="rId2"/>
              </a:rPr>
              <a:t>https://www.ouvrirlascience.fr/les-candidatures-pour-le-prix-science-ouverte-des-donnees-de-la-recherche-sont-ouvertes/#:~:text=Chaque%20projet%20laur%C3%A9at%20se%20verra,%3A%20%C2%AB%20mention%20sp%C3%A9ciale%20du%20jury%C2%BB</a:t>
            </a:r>
            <a:endParaRPr lang="fr-FR" dirty="0"/>
          </a:p>
          <a:p>
            <a:pPr lvl="1"/>
            <a:endParaRPr lang="fr-FR" dirty="0"/>
          </a:p>
          <a:p>
            <a:r>
              <a:rPr lang="fr-FR" dirty="0"/>
              <a:t>Coordonner </a:t>
            </a:r>
          </a:p>
          <a:p>
            <a:pPr lvl="1"/>
            <a:r>
              <a:rPr lang="fr-FR" dirty="0"/>
              <a:t>Construire autour de l’administrateur des données un réseau de correspondants dans les établissements, pour répondre aux questions que se posent les chercheurs sur les données de la recherche. </a:t>
            </a:r>
          </a:p>
          <a:p>
            <a:pPr lvl="1"/>
            <a:r>
              <a:rPr lang="fr-FR" dirty="0"/>
              <a:t>Dans le cadre du soutien public aux revues, recommander l’adoption d’une politique de données ouvertes associées aux articles, le développement des articles de données et des revues de données. </a:t>
            </a:r>
          </a:p>
        </p:txBody>
      </p:sp>
    </p:spTree>
    <p:extLst>
      <p:ext uri="{BB962C8B-B14F-4D97-AF65-F5344CB8AC3E}">
        <p14:creationId xmlns:p14="http://schemas.microsoft.com/office/powerpoint/2010/main" val="40656052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946DA-2BAB-4880-B534-913BD7AE407E}"/>
              </a:ext>
            </a:extLst>
          </p:cNvPr>
          <p:cNvSpPr>
            <a:spLocks noGrp="1"/>
          </p:cNvSpPr>
          <p:nvPr>
            <p:ph type="title"/>
          </p:nvPr>
        </p:nvSpPr>
        <p:spPr/>
        <p:txBody>
          <a:bodyPr/>
          <a:lstStyle/>
          <a:p>
            <a:r>
              <a:rPr lang="fr-FR" dirty="0"/>
              <a:t>PLAN national pour la science ouverte</a:t>
            </a:r>
          </a:p>
        </p:txBody>
      </p:sp>
      <p:sp>
        <p:nvSpPr>
          <p:cNvPr id="3" name="Espace réservé du contenu 2">
            <a:extLst>
              <a:ext uri="{FF2B5EF4-FFF2-40B4-BE49-F238E27FC236}">
                <a16:creationId xmlns:a16="http://schemas.microsoft.com/office/drawing/2014/main" id="{642A4CA5-0491-430C-A9EA-D2237E2DF43A}"/>
              </a:ext>
            </a:extLst>
          </p:cNvPr>
          <p:cNvSpPr>
            <a:spLocks noGrp="1"/>
          </p:cNvSpPr>
          <p:nvPr>
            <p:ph idx="1"/>
          </p:nvPr>
        </p:nvSpPr>
        <p:spPr/>
        <p:txBody>
          <a:bodyPr>
            <a:normAutofit/>
          </a:bodyPr>
          <a:lstStyle/>
          <a:p>
            <a:r>
              <a:rPr lang="fr-FR" dirty="0"/>
              <a:t>Structurer </a:t>
            </a:r>
          </a:p>
          <a:p>
            <a:pPr lvl="1"/>
            <a:r>
              <a:rPr lang="fr-FR" dirty="0"/>
              <a:t>Généraliser la mise en place de plans de gestion des données dans les appels à projets de recherche </a:t>
            </a:r>
          </a:p>
          <a:p>
            <a:pPr lvl="1"/>
            <a:r>
              <a:rPr lang="fr-FR" dirty="0"/>
              <a:t>Développer des centres de données thématiques et disciplinaires. </a:t>
            </a:r>
          </a:p>
          <a:p>
            <a:pPr lvl="1"/>
            <a:r>
              <a:rPr lang="fr-FR" dirty="0"/>
              <a:t>Développer un service générique d’accueil et de diffusion des données simples. </a:t>
            </a:r>
          </a:p>
          <a:p>
            <a:pPr lvl="1"/>
            <a:r>
              <a:rPr lang="fr-FR" dirty="0"/>
              <a:t>Engager un processus de certification des infrastructures de données.</a:t>
            </a:r>
          </a:p>
          <a:p>
            <a:r>
              <a:rPr lang="fr-FR" dirty="0"/>
              <a:t>Organiser </a:t>
            </a:r>
          </a:p>
          <a:p>
            <a:pPr lvl="1"/>
            <a:r>
              <a:rPr lang="fr-FR" dirty="0"/>
              <a:t>Soutenir la </a:t>
            </a:r>
            <a:r>
              <a:rPr lang="fr-FR" dirty="0" err="1"/>
              <a:t>Research</a:t>
            </a:r>
            <a:r>
              <a:rPr lang="fr-FR" dirty="0"/>
              <a:t> data alliance (RDA) et créer le chapitre français de l’alliance (RDA France). </a:t>
            </a:r>
          </a:p>
          <a:p>
            <a:pPr lvl="1"/>
            <a:r>
              <a:rPr lang="fr-FR" dirty="0"/>
              <a:t>Soutenir Software </a:t>
            </a:r>
            <a:r>
              <a:rPr lang="fr-FR" dirty="0" err="1"/>
              <a:t>heritage</a:t>
            </a:r>
            <a:r>
              <a:rPr lang="fr-FR" dirty="0"/>
              <a:t>, la bibliothèque des codes sources</a:t>
            </a:r>
          </a:p>
        </p:txBody>
      </p:sp>
    </p:spTree>
    <p:extLst>
      <p:ext uri="{BB962C8B-B14F-4D97-AF65-F5344CB8AC3E}">
        <p14:creationId xmlns:p14="http://schemas.microsoft.com/office/powerpoint/2010/main" val="11850518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ateliers de la donnée</a:t>
            </a:r>
          </a:p>
        </p:txBody>
      </p:sp>
      <p:sp>
        <p:nvSpPr>
          <p:cNvPr id="3" name="Espace réservé du contenu 2"/>
          <p:cNvSpPr>
            <a:spLocks noGrp="1"/>
          </p:cNvSpPr>
          <p:nvPr>
            <p:ph idx="1"/>
          </p:nvPr>
        </p:nvSpPr>
        <p:spPr>
          <a:xfrm>
            <a:off x="1024129" y="5912188"/>
            <a:ext cx="9720070" cy="593313"/>
          </a:xfrm>
        </p:spPr>
        <p:txBody>
          <a:bodyPr>
            <a:normAutofit/>
          </a:bodyPr>
          <a:lstStyle/>
          <a:p>
            <a:r>
              <a:rPr lang="fr-FR" sz="1600" dirty="0">
                <a:hlinkClick r:id="rId2"/>
              </a:rPr>
              <a:t>https://www.ouvrirlascience.fr/recherche-data-gouv-lance-lappel-a-manifestation-dinteret-ateliers-de-la-donnee-presentez-vos-projets/</a:t>
            </a:r>
            <a:endParaRPr lang="fr-FR" sz="1600" dirty="0"/>
          </a:p>
          <a:p>
            <a:endParaRPr lang="fr-FR" dirty="0"/>
          </a:p>
        </p:txBody>
      </p:sp>
      <p:pic>
        <p:nvPicPr>
          <p:cNvPr id="5" name="Image 4">
            <a:extLst>
              <a:ext uri="{FF2B5EF4-FFF2-40B4-BE49-F238E27FC236}">
                <a16:creationId xmlns:a16="http://schemas.microsoft.com/office/drawing/2014/main" id="{F4E30789-052C-4C4F-B287-6AF790849D63}"/>
              </a:ext>
            </a:extLst>
          </p:cNvPr>
          <p:cNvPicPr>
            <a:picLocks noChangeAspect="1"/>
          </p:cNvPicPr>
          <p:nvPr/>
        </p:nvPicPr>
        <p:blipFill rotWithShape="1">
          <a:blip r:embed="rId3"/>
          <a:srcRect l="5872" t="38474" r="36316" b="9415"/>
          <a:stretch/>
        </p:blipFill>
        <p:spPr>
          <a:xfrm>
            <a:off x="2312174" y="1704903"/>
            <a:ext cx="6780496" cy="4074664"/>
          </a:xfrm>
          <a:prstGeom prst="rect">
            <a:avLst/>
          </a:prstGeom>
        </p:spPr>
      </p:pic>
    </p:spTree>
    <p:extLst>
      <p:ext uri="{BB962C8B-B14F-4D97-AF65-F5344CB8AC3E}">
        <p14:creationId xmlns:p14="http://schemas.microsoft.com/office/powerpoint/2010/main" val="9652367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8" name="Google Shape;1048;p136"/>
          <p:cNvSpPr txBox="1"/>
          <p:nvPr/>
        </p:nvSpPr>
        <p:spPr>
          <a:xfrm>
            <a:off x="132168" y="4480143"/>
            <a:ext cx="1309006"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sng" dirty="0">
                <a:solidFill>
                  <a:schemeClr val="dk1"/>
                </a:solidFill>
                <a:latin typeface="Twentieth Century"/>
                <a:ea typeface="Twentieth Century"/>
                <a:cs typeface="Twentieth Century"/>
                <a:sym typeface="Twentieth Century"/>
                <a:hlinkClick r:id="rId3"/>
              </a:rPr>
              <a:t>https://recherche.data.gouv.fr/fr/page/ateliers-de-la-donnee-des-services-generalistes-sur-tout-le-territoire</a:t>
            </a:r>
            <a:endParaRPr lang="fr-FR" sz="1400" u="sng" dirty="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dirty="0">
              <a:solidFill>
                <a:schemeClr val="dk1"/>
              </a:solidFill>
              <a:latin typeface="Twentieth Century"/>
              <a:ea typeface="Twentieth Century"/>
              <a:cs typeface="Twentieth Century"/>
              <a:sym typeface="Twentieth Century"/>
            </a:endParaRPr>
          </a:p>
        </p:txBody>
      </p:sp>
      <p:pic>
        <p:nvPicPr>
          <p:cNvPr id="5" name="Image 4">
            <a:extLst>
              <a:ext uri="{FF2B5EF4-FFF2-40B4-BE49-F238E27FC236}">
                <a16:creationId xmlns:a16="http://schemas.microsoft.com/office/drawing/2014/main" id="{DAC56DBA-BBC0-1D35-A75E-89D45ABE6EFA}"/>
              </a:ext>
            </a:extLst>
          </p:cNvPr>
          <p:cNvPicPr>
            <a:picLocks noChangeAspect="1"/>
          </p:cNvPicPr>
          <p:nvPr/>
        </p:nvPicPr>
        <p:blipFill rotWithShape="1">
          <a:blip r:embed="rId4"/>
          <a:srcRect r="8170"/>
          <a:stretch/>
        </p:blipFill>
        <p:spPr>
          <a:xfrm>
            <a:off x="1908313" y="28917"/>
            <a:ext cx="10283687" cy="6809206"/>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Meta-Atelier de la donnée en Nouvelle Aquitaine</a:t>
            </a:r>
          </a:p>
        </p:txBody>
      </p:sp>
      <p:sp>
        <p:nvSpPr>
          <p:cNvPr id="6" name="Google Shape;1075;p140">
            <a:extLst>
              <a:ext uri="{FF2B5EF4-FFF2-40B4-BE49-F238E27FC236}">
                <a16:creationId xmlns:a16="http://schemas.microsoft.com/office/drawing/2014/main" id="{83FB0A26-5E9B-F473-A030-A7AEBF4E9BC5}"/>
              </a:ext>
            </a:extLst>
          </p:cNvPr>
          <p:cNvSpPr txBox="1">
            <a:spLocks/>
          </p:cNvSpPr>
          <p:nvPr/>
        </p:nvSpPr>
        <p:spPr>
          <a:xfrm>
            <a:off x="1024128" y="2761489"/>
            <a:ext cx="9720071" cy="4023360"/>
          </a:xfrm>
          <a:prstGeom prst="rect">
            <a:avLst/>
          </a:prstGeom>
          <a:noFill/>
          <a:ln>
            <a:noFill/>
          </a:ln>
        </p:spPr>
        <p:txBody>
          <a:bodyPr spcFirstLastPara="1" vert="horz" wrap="square" lIns="45700" tIns="45700" rIns="45700" bIns="45700" rtlCol="0" anchor="t" anchorCtr="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indent="-139700">
              <a:spcBef>
                <a:spcPts val="0"/>
              </a:spcBef>
              <a:spcAft>
                <a:spcPts val="0"/>
              </a:spcAft>
              <a:buSzPts val="2200"/>
            </a:pPr>
            <a:r>
              <a:rPr lang="fr-FR" dirty="0">
                <a:solidFill>
                  <a:srgbClr val="000000"/>
                </a:solidFill>
                <a:latin typeface="Quattrocento Sans"/>
                <a:ea typeface="Quattrocento Sans"/>
                <a:cs typeface="Quattrocento Sans"/>
                <a:sym typeface="Quattrocento Sans"/>
              </a:rPr>
              <a:t>Groupe de travail composé par l’</a:t>
            </a:r>
            <a:r>
              <a:rPr lang="fr-FR" dirty="0" err="1">
                <a:solidFill>
                  <a:srgbClr val="000000"/>
                </a:solidFill>
                <a:latin typeface="Quattrocento Sans"/>
                <a:ea typeface="Quattrocento Sans"/>
                <a:cs typeface="Quattrocento Sans"/>
                <a:sym typeface="Quattrocento Sans"/>
              </a:rPr>
              <a:t>Urfist</a:t>
            </a:r>
            <a:r>
              <a:rPr lang="fr-FR" dirty="0">
                <a:solidFill>
                  <a:srgbClr val="000000"/>
                </a:solidFill>
                <a:latin typeface="Quattrocento Sans"/>
                <a:ea typeface="Quattrocento Sans"/>
                <a:cs typeface="Quattrocento Sans"/>
                <a:sym typeface="Quattrocento Sans"/>
              </a:rPr>
              <a:t> de Bordeaux, les 6 universités de NA + INRIA Bordeaux + </a:t>
            </a:r>
            <a:r>
              <a:rPr lang="fr-FR" dirty="0" err="1">
                <a:solidFill>
                  <a:srgbClr val="000000"/>
                </a:solidFill>
                <a:latin typeface="Quattrocento Sans"/>
                <a:ea typeface="Quattrocento Sans"/>
                <a:cs typeface="Quattrocento Sans"/>
                <a:sym typeface="Quattrocento Sans"/>
              </a:rPr>
              <a:t>SciencesPo</a:t>
            </a:r>
            <a:r>
              <a:rPr lang="fr-FR" dirty="0">
                <a:solidFill>
                  <a:srgbClr val="000000"/>
                </a:solidFill>
                <a:latin typeface="Quattrocento Sans"/>
                <a:ea typeface="Quattrocento Sans"/>
                <a:cs typeface="Quattrocento Sans"/>
                <a:sym typeface="Quattrocento Sans"/>
              </a:rPr>
              <a:t> Bordeaux</a:t>
            </a:r>
          </a:p>
          <a:p>
            <a:pPr indent="-139700">
              <a:spcBef>
                <a:spcPts val="0"/>
              </a:spcBef>
              <a:spcAft>
                <a:spcPts val="0"/>
              </a:spcAft>
              <a:buSzPts val="2200"/>
            </a:pPr>
            <a:endParaRPr lang="fr-FR" dirty="0">
              <a:solidFill>
                <a:srgbClr val="000000"/>
              </a:solidFill>
              <a:latin typeface="Quattrocento Sans"/>
              <a:ea typeface="Quattrocento Sans"/>
              <a:cs typeface="Quattrocento Sans"/>
              <a:sym typeface="Quattrocento Sans"/>
            </a:endParaRPr>
          </a:p>
          <a:p>
            <a:pPr indent="-139700">
              <a:spcBef>
                <a:spcPts val="0"/>
              </a:spcBef>
              <a:spcAft>
                <a:spcPts val="0"/>
              </a:spcAft>
              <a:buSzPts val="2200"/>
            </a:pPr>
            <a:endParaRPr lang="fr-FR" dirty="0">
              <a:solidFill>
                <a:srgbClr val="000000"/>
              </a:solidFill>
              <a:latin typeface="Quattrocento Sans"/>
              <a:ea typeface="Quattrocento Sans"/>
              <a:cs typeface="Quattrocento Sans"/>
              <a:sym typeface="Quattrocento Sans"/>
            </a:endParaRPr>
          </a:p>
          <a:p>
            <a:pPr lvl="1">
              <a:spcBef>
                <a:spcPts val="0"/>
              </a:spcBef>
              <a:spcAft>
                <a:spcPts val="0"/>
              </a:spcAft>
              <a:buSzPts val="2200"/>
            </a:pPr>
            <a:r>
              <a:rPr lang="fr-FR" sz="2000" dirty="0">
                <a:solidFill>
                  <a:srgbClr val="000000"/>
                </a:solidFill>
                <a:latin typeface="Quattrocento Sans"/>
                <a:ea typeface="Quattrocento Sans"/>
                <a:cs typeface="Quattrocento Sans"/>
                <a:sym typeface="Quattrocento Sans"/>
              </a:rPr>
              <a:t>Echanger sur les politiques de données dans les établissements</a:t>
            </a:r>
          </a:p>
          <a:p>
            <a:pPr lvl="1">
              <a:spcBef>
                <a:spcPts val="0"/>
              </a:spcBef>
              <a:spcAft>
                <a:spcPts val="0"/>
              </a:spcAft>
              <a:buSzPts val="2200"/>
            </a:pPr>
            <a:endParaRPr lang="fr-FR" sz="2000" dirty="0">
              <a:solidFill>
                <a:srgbClr val="000000"/>
              </a:solidFill>
              <a:latin typeface="Quattrocento Sans"/>
              <a:ea typeface="Quattrocento Sans"/>
              <a:cs typeface="Quattrocento Sans"/>
              <a:sym typeface="Quattrocento Sans"/>
            </a:endParaRPr>
          </a:p>
          <a:p>
            <a:pPr lvl="1">
              <a:spcBef>
                <a:spcPts val="0"/>
              </a:spcBef>
              <a:spcAft>
                <a:spcPts val="0"/>
              </a:spcAft>
              <a:buSzPts val="2200"/>
            </a:pPr>
            <a:endParaRPr lang="fr-FR" sz="2000" dirty="0">
              <a:solidFill>
                <a:srgbClr val="000000"/>
              </a:solidFill>
              <a:latin typeface="Quattrocento Sans"/>
              <a:ea typeface="Quattrocento Sans"/>
              <a:cs typeface="Quattrocento Sans"/>
              <a:sym typeface="Quattrocento Sans"/>
            </a:endParaRPr>
          </a:p>
          <a:p>
            <a:pPr lvl="1">
              <a:spcBef>
                <a:spcPts val="0"/>
              </a:spcBef>
              <a:spcAft>
                <a:spcPts val="0"/>
              </a:spcAft>
              <a:buSzPts val="2200"/>
            </a:pPr>
            <a:r>
              <a:rPr lang="fr-FR" sz="2000" dirty="0">
                <a:solidFill>
                  <a:srgbClr val="000000"/>
                </a:solidFill>
                <a:latin typeface="Quattrocento Sans"/>
                <a:ea typeface="Quattrocento Sans"/>
                <a:cs typeface="Quattrocento Sans"/>
                <a:sym typeface="Quattrocento Sans"/>
              </a:rPr>
              <a:t>Sensibiliser les </a:t>
            </a:r>
            <a:r>
              <a:rPr lang="fr-FR" sz="2000" dirty="0" err="1">
                <a:solidFill>
                  <a:srgbClr val="000000"/>
                </a:solidFill>
                <a:latin typeface="Quattrocento Sans"/>
                <a:ea typeface="Quattrocento Sans"/>
                <a:cs typeface="Quattrocento Sans"/>
                <a:sym typeface="Quattrocento Sans"/>
              </a:rPr>
              <a:t>chercheur.ses</a:t>
            </a:r>
            <a:r>
              <a:rPr lang="fr-FR" sz="2000" dirty="0">
                <a:solidFill>
                  <a:srgbClr val="000000"/>
                </a:solidFill>
                <a:latin typeface="Quattrocento Sans"/>
                <a:ea typeface="Quattrocento Sans"/>
                <a:cs typeface="Quattrocento Sans"/>
                <a:sym typeface="Quattrocento Sans"/>
              </a:rPr>
              <a:t> aux données de la recherche : Mise en place de formations à distance et en présentiel (Bordeaux, Pau, Poitiers, La Rochelle)</a:t>
            </a:r>
          </a:p>
          <a:p>
            <a:pPr lvl="1">
              <a:spcBef>
                <a:spcPts val="0"/>
              </a:spcBef>
              <a:spcAft>
                <a:spcPts val="0"/>
              </a:spcAft>
              <a:buSzPts val="2200"/>
            </a:pPr>
            <a:endParaRPr lang="fr-FR" sz="2000" dirty="0">
              <a:solidFill>
                <a:srgbClr val="000000"/>
              </a:solidFill>
              <a:latin typeface="Quattrocento Sans"/>
              <a:ea typeface="Quattrocento Sans"/>
              <a:cs typeface="Quattrocento Sans"/>
              <a:sym typeface="Quattrocento Sans"/>
            </a:endParaRPr>
          </a:p>
          <a:p>
            <a:pPr lvl="1">
              <a:spcBef>
                <a:spcPts val="0"/>
              </a:spcBef>
              <a:spcAft>
                <a:spcPts val="0"/>
              </a:spcAft>
              <a:buSzPts val="2200"/>
            </a:pPr>
            <a:endParaRPr lang="fr-FR" sz="2000" dirty="0">
              <a:solidFill>
                <a:srgbClr val="000000"/>
              </a:solidFill>
              <a:latin typeface="Quattrocento Sans"/>
              <a:ea typeface="Quattrocento Sans"/>
              <a:cs typeface="Quattrocento Sans"/>
              <a:sym typeface="Quattrocento Sans"/>
            </a:endParaRPr>
          </a:p>
          <a:p>
            <a:pPr lvl="1">
              <a:spcBef>
                <a:spcPts val="0"/>
              </a:spcBef>
              <a:spcAft>
                <a:spcPts val="0"/>
              </a:spcAft>
              <a:buSzPts val="2200"/>
            </a:pPr>
            <a:r>
              <a:rPr lang="fr-FR" sz="2000" dirty="0">
                <a:solidFill>
                  <a:srgbClr val="000000"/>
                </a:solidFill>
                <a:latin typeface="Quattrocento Sans"/>
                <a:ea typeface="Quattrocento Sans"/>
                <a:cs typeface="Quattrocento Sans"/>
                <a:sym typeface="Quattrocento Sans"/>
              </a:rPr>
              <a:t>Proposer des formations de formateurs sur les données de la recherche </a:t>
            </a:r>
          </a:p>
        </p:txBody>
      </p:sp>
    </p:spTree>
    <p:extLst>
      <p:ext uri="{BB962C8B-B14F-4D97-AF65-F5344CB8AC3E}">
        <p14:creationId xmlns:p14="http://schemas.microsoft.com/office/powerpoint/2010/main" val="7027103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3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CENTRE DE RESSOURCES</a:t>
            </a:r>
            <a:endParaRPr/>
          </a:p>
        </p:txBody>
      </p:sp>
      <p:pic>
        <p:nvPicPr>
          <p:cNvPr id="1054" name="Google Shape;1054;p137"/>
          <p:cNvPicPr preferRelativeResize="0">
            <a:picLocks noGrp="1"/>
          </p:cNvPicPr>
          <p:nvPr>
            <p:ph type="body" idx="1"/>
          </p:nvPr>
        </p:nvPicPr>
        <p:blipFill rotWithShape="1">
          <a:blip r:embed="rId3">
            <a:alphaModFix/>
          </a:blip>
          <a:srcRect l="6509" t="23733" r="1411" b="18953"/>
          <a:stretch/>
        </p:blipFill>
        <p:spPr>
          <a:xfrm>
            <a:off x="635194" y="1961422"/>
            <a:ext cx="10527127" cy="431136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3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5 centres de ressources</a:t>
            </a:r>
            <a:endParaRPr dirty="0"/>
          </a:p>
        </p:txBody>
      </p:sp>
      <p:pic>
        <p:nvPicPr>
          <p:cNvPr id="2050" name="Picture 2">
            <a:extLst>
              <a:ext uri="{FF2B5EF4-FFF2-40B4-BE49-F238E27FC236}">
                <a16:creationId xmlns:a16="http://schemas.microsoft.com/office/drawing/2014/main" id="{2E4E2CFD-40A7-8E8D-18BD-D5432A4BC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28" y="2277201"/>
            <a:ext cx="3726129" cy="1397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3E60B2C-0BF6-A524-AE3B-8B367937D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299" y="2084833"/>
            <a:ext cx="4245731" cy="15896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D7629C3-F15C-A545-22B6-18C25D4E7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125" y="3866868"/>
            <a:ext cx="4249785" cy="15667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8B14895-3C74-6EA9-57B5-A49D113382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238" y="4534739"/>
            <a:ext cx="4098694" cy="15589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2675B90-CA85-1BB9-AE03-EB6BF983E6BA}"/>
              </a:ext>
            </a:extLst>
          </p:cNvPr>
          <p:cNvSpPr txBox="1"/>
          <p:nvPr/>
        </p:nvSpPr>
        <p:spPr>
          <a:xfrm>
            <a:off x="183328" y="6272784"/>
            <a:ext cx="6097162" cy="646331"/>
          </a:xfrm>
          <a:prstGeom prst="rect">
            <a:avLst/>
          </a:prstGeom>
          <a:noFill/>
        </p:spPr>
        <p:txBody>
          <a:bodyPr wrap="square">
            <a:spAutoFit/>
          </a:bodyPr>
          <a:lstStyle/>
          <a:p>
            <a:r>
              <a:rPr lang="fr-FR" dirty="0">
                <a:hlinkClick r:id="rId7"/>
              </a:rPr>
              <a:t>https://recherche.data.gouv.fr/fr/page/centres-de-ressources</a:t>
            </a:r>
            <a:endParaRPr lang="fr-FR" dirty="0"/>
          </a:p>
          <a:p>
            <a:endParaRPr lang="fr-F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Ressources : formation et autoformation</a:t>
            </a:r>
            <a:br>
              <a:rPr lang="fr-FR" dirty="0"/>
            </a:br>
            <a:r>
              <a:rPr lang="fr-FR" dirty="0"/>
              <a:t>Réseau des URFIST</a:t>
            </a:r>
          </a:p>
        </p:txBody>
      </p:sp>
      <p:sp>
        <p:nvSpPr>
          <p:cNvPr id="3" name="Espace réservé du contenu 2"/>
          <p:cNvSpPr>
            <a:spLocks noGrp="1"/>
          </p:cNvSpPr>
          <p:nvPr>
            <p:ph idx="1"/>
          </p:nvPr>
        </p:nvSpPr>
        <p:spPr>
          <a:xfrm>
            <a:off x="1024128" y="2417908"/>
            <a:ext cx="8666562" cy="3854875"/>
          </a:xfrm>
        </p:spPr>
        <p:txBody>
          <a:bodyPr>
            <a:normAutofit lnSpcReduction="10000"/>
          </a:bodyPr>
          <a:lstStyle/>
          <a:p>
            <a:r>
              <a:rPr lang="fr-FR" dirty="0" err="1"/>
              <a:t>Doranum</a:t>
            </a:r>
            <a:r>
              <a:rPr lang="fr-FR" dirty="0"/>
              <a:t> : </a:t>
            </a:r>
            <a:r>
              <a:rPr lang="fr-FR" dirty="0">
                <a:hlinkClick r:id="rId2"/>
              </a:rPr>
              <a:t>https://doranum.fr/</a:t>
            </a:r>
            <a:endParaRPr lang="fr-FR" dirty="0"/>
          </a:p>
          <a:p>
            <a:endParaRPr lang="fr-FR" dirty="0"/>
          </a:p>
          <a:p>
            <a:endParaRPr lang="fr-FR" dirty="0"/>
          </a:p>
          <a:p>
            <a:r>
              <a:rPr lang="fr-FR" dirty="0"/>
              <a:t>Callisto : </a:t>
            </a:r>
          </a:p>
          <a:p>
            <a:r>
              <a:rPr lang="fr-FR" dirty="0">
                <a:hlinkClick r:id="rId3"/>
              </a:rPr>
              <a:t>https://callisto-formation.fr/?theme=boostplus_c07&amp;redirect=0</a:t>
            </a:r>
            <a:endParaRPr lang="fr-FR" dirty="0"/>
          </a:p>
          <a:p>
            <a:endParaRPr lang="fr-FR" dirty="0"/>
          </a:p>
          <a:p>
            <a:endParaRPr lang="fr-FR" dirty="0"/>
          </a:p>
          <a:p>
            <a:r>
              <a:rPr lang="fr-FR" dirty="0"/>
              <a:t>Les formations </a:t>
            </a:r>
            <a:r>
              <a:rPr lang="fr-FR" dirty="0" err="1"/>
              <a:t>urfist</a:t>
            </a:r>
            <a:r>
              <a:rPr lang="fr-FR" dirty="0"/>
              <a:t> </a:t>
            </a:r>
          </a:p>
          <a:p>
            <a:pPr lvl="1"/>
            <a:r>
              <a:rPr lang="fr-FR" dirty="0"/>
              <a:t>FLSO</a:t>
            </a:r>
          </a:p>
        </p:txBody>
      </p:sp>
      <p:pic>
        <p:nvPicPr>
          <p:cNvPr id="3074" name="Picture 2" descr="DoRANum">
            <a:extLst>
              <a:ext uri="{FF2B5EF4-FFF2-40B4-BE49-F238E27FC236}">
                <a16:creationId xmlns:a16="http://schemas.microsoft.com/office/drawing/2014/main" id="{90C5DB14-F750-4E3A-AB23-4BDF5C2CE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601" y="1597326"/>
            <a:ext cx="3409550" cy="19066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ponsive image">
            <a:extLst>
              <a:ext uri="{FF2B5EF4-FFF2-40B4-BE49-F238E27FC236}">
                <a16:creationId xmlns:a16="http://schemas.microsoft.com/office/drawing/2014/main" id="{C84257B1-B2E5-438A-B23A-5B5944A8B2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711" y="3202781"/>
            <a:ext cx="3350473" cy="1142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éseau des URFIST / SYGEFOR – Conjecto">
            <a:extLst>
              <a:ext uri="{FF2B5EF4-FFF2-40B4-BE49-F238E27FC236}">
                <a16:creationId xmlns:a16="http://schemas.microsoft.com/office/drawing/2014/main" id="{613BE9C4-7D8C-43B5-885B-B37B2638C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2118" y="5146188"/>
            <a:ext cx="331470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9D2C4AA6-4902-366A-E9DE-1B8A4BBC57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3578" y="3712213"/>
            <a:ext cx="4249785" cy="15667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5" name="Encre 4">
                <a:extLst>
                  <a:ext uri="{FF2B5EF4-FFF2-40B4-BE49-F238E27FC236}">
                    <a16:creationId xmlns:a16="http://schemas.microsoft.com/office/drawing/2014/main" id="{C76DB98C-1D30-59CA-69EC-01AFF159A60E}"/>
                  </a:ext>
                </a:extLst>
              </p14:cNvPr>
              <p14:cNvContentPartPr/>
              <p14:nvPr/>
            </p14:nvContentPartPr>
            <p14:xfrm>
              <a:off x="8918038" y="3020213"/>
              <a:ext cx="1601280" cy="613080"/>
            </p14:xfrm>
          </p:contentPart>
        </mc:Choice>
        <mc:Fallback xmlns="">
          <p:pic>
            <p:nvPicPr>
              <p:cNvPr id="5" name="Encre 4">
                <a:extLst>
                  <a:ext uri="{FF2B5EF4-FFF2-40B4-BE49-F238E27FC236}">
                    <a16:creationId xmlns:a16="http://schemas.microsoft.com/office/drawing/2014/main" id="{C76DB98C-1D30-59CA-69EC-01AFF159A60E}"/>
                  </a:ext>
                </a:extLst>
              </p:cNvPr>
              <p:cNvPicPr/>
              <p:nvPr/>
            </p:nvPicPr>
            <p:blipFill>
              <a:blip r:embed="rId9"/>
              <a:stretch>
                <a:fillRect/>
              </a:stretch>
            </p:blipFill>
            <p:spPr>
              <a:xfrm>
                <a:off x="8909038" y="3011573"/>
                <a:ext cx="1618920" cy="630720"/>
              </a:xfrm>
              <a:prstGeom prst="rect">
                <a:avLst/>
              </a:prstGeom>
            </p:spPr>
          </p:pic>
        </mc:Fallback>
      </mc:AlternateContent>
      <p:grpSp>
        <p:nvGrpSpPr>
          <p:cNvPr id="9" name="Groupe 8">
            <a:extLst>
              <a:ext uri="{FF2B5EF4-FFF2-40B4-BE49-F238E27FC236}">
                <a16:creationId xmlns:a16="http://schemas.microsoft.com/office/drawing/2014/main" id="{C118C016-4730-74F0-8374-5DDCEECFFD18}"/>
              </a:ext>
            </a:extLst>
          </p:cNvPr>
          <p:cNvGrpSpPr/>
          <p:nvPr/>
        </p:nvGrpSpPr>
        <p:grpSpPr>
          <a:xfrm>
            <a:off x="6158098" y="4740993"/>
            <a:ext cx="3137760" cy="1786320"/>
            <a:chOff x="6058558" y="4360493"/>
            <a:chExt cx="3137760" cy="1786320"/>
          </a:xfrm>
        </p:grpSpPr>
        <mc:AlternateContent xmlns:mc="http://schemas.openxmlformats.org/markup-compatibility/2006" xmlns:p14="http://schemas.microsoft.com/office/powerpoint/2010/main">
          <mc:Choice Requires="p14">
            <p:contentPart p14:bwMode="auto" r:id="rId10">
              <p14:nvContentPartPr>
                <p14:cNvPr id="7" name="Encre 6">
                  <a:extLst>
                    <a:ext uri="{FF2B5EF4-FFF2-40B4-BE49-F238E27FC236}">
                      <a16:creationId xmlns:a16="http://schemas.microsoft.com/office/drawing/2014/main" id="{0BF0476C-38EE-12BE-59F8-167550001EA2}"/>
                    </a:ext>
                  </a:extLst>
                </p14:cNvPr>
                <p14:cNvContentPartPr/>
                <p14:nvPr/>
              </p14:nvContentPartPr>
              <p14:xfrm>
                <a:off x="6058558" y="4360493"/>
                <a:ext cx="1798920" cy="289440"/>
              </p14:xfrm>
            </p:contentPart>
          </mc:Choice>
          <mc:Fallback xmlns="">
            <p:pic>
              <p:nvPicPr>
                <p:cNvPr id="7" name="Encre 6">
                  <a:extLst>
                    <a:ext uri="{FF2B5EF4-FFF2-40B4-BE49-F238E27FC236}">
                      <a16:creationId xmlns:a16="http://schemas.microsoft.com/office/drawing/2014/main" id="{0BF0476C-38EE-12BE-59F8-167550001EA2}"/>
                    </a:ext>
                  </a:extLst>
                </p:cNvPr>
                <p:cNvPicPr/>
                <p:nvPr/>
              </p:nvPicPr>
              <p:blipFill>
                <a:blip r:embed="rId11"/>
                <a:stretch>
                  <a:fillRect/>
                </a:stretch>
              </p:blipFill>
              <p:spPr>
                <a:xfrm>
                  <a:off x="6049918" y="4351493"/>
                  <a:ext cx="181656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Encre 7">
                  <a:extLst>
                    <a:ext uri="{FF2B5EF4-FFF2-40B4-BE49-F238E27FC236}">
                      <a16:creationId xmlns:a16="http://schemas.microsoft.com/office/drawing/2014/main" id="{39E0CA0F-2AAA-FB76-1CDF-EE1AF7309C3F}"/>
                    </a:ext>
                  </a:extLst>
                </p14:cNvPr>
                <p14:cNvContentPartPr/>
                <p14:nvPr/>
              </p14:nvContentPartPr>
              <p14:xfrm>
                <a:off x="7470838" y="4999853"/>
                <a:ext cx="1725480" cy="1146960"/>
              </p14:xfrm>
            </p:contentPart>
          </mc:Choice>
          <mc:Fallback xmlns="">
            <p:pic>
              <p:nvPicPr>
                <p:cNvPr id="8" name="Encre 7">
                  <a:extLst>
                    <a:ext uri="{FF2B5EF4-FFF2-40B4-BE49-F238E27FC236}">
                      <a16:creationId xmlns:a16="http://schemas.microsoft.com/office/drawing/2014/main" id="{39E0CA0F-2AAA-FB76-1CDF-EE1AF7309C3F}"/>
                    </a:ext>
                  </a:extLst>
                </p:cNvPr>
                <p:cNvPicPr/>
                <p:nvPr/>
              </p:nvPicPr>
              <p:blipFill>
                <a:blip r:embed="rId13"/>
                <a:stretch>
                  <a:fillRect/>
                </a:stretch>
              </p:blipFill>
              <p:spPr>
                <a:xfrm>
                  <a:off x="7461838" y="4991213"/>
                  <a:ext cx="1743120" cy="1164600"/>
                </a:xfrm>
                <a:prstGeom prst="rect">
                  <a:avLst/>
                </a:prstGeom>
              </p:spPr>
            </p:pic>
          </mc:Fallback>
        </mc:AlternateContent>
      </p:grpSp>
      <p:grpSp>
        <p:nvGrpSpPr>
          <p:cNvPr id="19" name="Groupe 18">
            <a:extLst>
              <a:ext uri="{FF2B5EF4-FFF2-40B4-BE49-F238E27FC236}">
                <a16:creationId xmlns:a16="http://schemas.microsoft.com/office/drawing/2014/main" id="{100C3A5B-C406-44DE-2059-3160FBD6A067}"/>
              </a:ext>
            </a:extLst>
          </p:cNvPr>
          <p:cNvGrpSpPr/>
          <p:nvPr/>
        </p:nvGrpSpPr>
        <p:grpSpPr>
          <a:xfrm>
            <a:off x="9855838" y="4480733"/>
            <a:ext cx="360" cy="360"/>
            <a:chOff x="9855838" y="4480733"/>
            <a:chExt cx="360" cy="360"/>
          </a:xfrm>
        </p:grpSpPr>
        <mc:AlternateContent xmlns:mc="http://schemas.openxmlformats.org/markup-compatibility/2006" xmlns:p14="http://schemas.microsoft.com/office/powerpoint/2010/main">
          <mc:Choice Requires="p14">
            <p:contentPart p14:bwMode="auto" r:id="rId14">
              <p14:nvContentPartPr>
                <p14:cNvPr id="16" name="Encre 15">
                  <a:extLst>
                    <a:ext uri="{FF2B5EF4-FFF2-40B4-BE49-F238E27FC236}">
                      <a16:creationId xmlns:a16="http://schemas.microsoft.com/office/drawing/2014/main" id="{900FE595-8C4C-E3C8-1B76-67D8431DE350}"/>
                    </a:ext>
                  </a:extLst>
                </p14:cNvPr>
                <p14:cNvContentPartPr/>
                <p14:nvPr/>
              </p14:nvContentPartPr>
              <p14:xfrm>
                <a:off x="9855838" y="4480733"/>
                <a:ext cx="360" cy="360"/>
              </p14:xfrm>
            </p:contentPart>
          </mc:Choice>
          <mc:Fallback xmlns="">
            <p:pic>
              <p:nvPicPr>
                <p:cNvPr id="16" name="Encre 15">
                  <a:extLst>
                    <a:ext uri="{FF2B5EF4-FFF2-40B4-BE49-F238E27FC236}">
                      <a16:creationId xmlns:a16="http://schemas.microsoft.com/office/drawing/2014/main" id="{900FE595-8C4C-E3C8-1B76-67D8431DE350}"/>
                    </a:ext>
                  </a:extLst>
                </p:cNvPr>
                <p:cNvPicPr/>
                <p:nvPr/>
              </p:nvPicPr>
              <p:blipFill>
                <a:blip r:embed="rId15"/>
                <a:stretch>
                  <a:fillRect/>
                </a:stretch>
              </p:blipFill>
              <p:spPr>
                <a:xfrm>
                  <a:off x="9846838" y="44720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Encre 16">
                  <a:extLst>
                    <a:ext uri="{FF2B5EF4-FFF2-40B4-BE49-F238E27FC236}">
                      <a16:creationId xmlns:a16="http://schemas.microsoft.com/office/drawing/2014/main" id="{40653018-5834-321F-6686-94B723CB1AE5}"/>
                    </a:ext>
                  </a:extLst>
                </p14:cNvPr>
                <p14:cNvContentPartPr/>
                <p14:nvPr/>
              </p14:nvContentPartPr>
              <p14:xfrm>
                <a:off x="9855838" y="4480733"/>
                <a:ext cx="360" cy="360"/>
              </p14:xfrm>
            </p:contentPart>
          </mc:Choice>
          <mc:Fallback xmlns="">
            <p:pic>
              <p:nvPicPr>
                <p:cNvPr id="17" name="Encre 16">
                  <a:extLst>
                    <a:ext uri="{FF2B5EF4-FFF2-40B4-BE49-F238E27FC236}">
                      <a16:creationId xmlns:a16="http://schemas.microsoft.com/office/drawing/2014/main" id="{40653018-5834-321F-6686-94B723CB1AE5}"/>
                    </a:ext>
                  </a:extLst>
                </p:cNvPr>
                <p:cNvPicPr/>
                <p:nvPr/>
              </p:nvPicPr>
              <p:blipFill>
                <a:blip r:embed="rId15"/>
                <a:stretch>
                  <a:fillRect/>
                </a:stretch>
              </p:blipFill>
              <p:spPr>
                <a:xfrm>
                  <a:off x="9846838" y="4472093"/>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8" name="Encre 17">
                <a:extLst>
                  <a:ext uri="{FF2B5EF4-FFF2-40B4-BE49-F238E27FC236}">
                    <a16:creationId xmlns:a16="http://schemas.microsoft.com/office/drawing/2014/main" id="{559534B4-6C97-B219-F791-0669775AD058}"/>
                  </a:ext>
                </a:extLst>
              </p14:cNvPr>
              <p14:cNvContentPartPr/>
              <p14:nvPr/>
            </p14:nvContentPartPr>
            <p14:xfrm>
              <a:off x="10414198" y="5653613"/>
              <a:ext cx="360" cy="360"/>
            </p14:xfrm>
          </p:contentPart>
        </mc:Choice>
        <mc:Fallback xmlns="">
          <p:pic>
            <p:nvPicPr>
              <p:cNvPr id="18" name="Encre 17">
                <a:extLst>
                  <a:ext uri="{FF2B5EF4-FFF2-40B4-BE49-F238E27FC236}">
                    <a16:creationId xmlns:a16="http://schemas.microsoft.com/office/drawing/2014/main" id="{559534B4-6C97-B219-F791-0669775AD058}"/>
                  </a:ext>
                </a:extLst>
              </p:cNvPr>
              <p:cNvPicPr/>
              <p:nvPr/>
            </p:nvPicPr>
            <p:blipFill>
              <a:blip r:embed="rId15"/>
              <a:stretch>
                <a:fillRect/>
              </a:stretch>
            </p:blipFill>
            <p:spPr>
              <a:xfrm>
                <a:off x="10405198" y="56449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Encre 19">
                <a:extLst>
                  <a:ext uri="{FF2B5EF4-FFF2-40B4-BE49-F238E27FC236}">
                    <a16:creationId xmlns:a16="http://schemas.microsoft.com/office/drawing/2014/main" id="{CD21BFC3-A2F8-46D7-2A54-E323E92A5F08}"/>
                  </a:ext>
                </a:extLst>
              </p14:cNvPr>
              <p14:cNvContentPartPr/>
              <p14:nvPr/>
            </p14:nvContentPartPr>
            <p14:xfrm>
              <a:off x="9143758" y="4264373"/>
              <a:ext cx="360" cy="360"/>
            </p14:xfrm>
          </p:contentPart>
        </mc:Choice>
        <mc:Fallback xmlns="">
          <p:pic>
            <p:nvPicPr>
              <p:cNvPr id="20" name="Encre 19">
                <a:extLst>
                  <a:ext uri="{FF2B5EF4-FFF2-40B4-BE49-F238E27FC236}">
                    <a16:creationId xmlns:a16="http://schemas.microsoft.com/office/drawing/2014/main" id="{CD21BFC3-A2F8-46D7-2A54-E323E92A5F08}"/>
                  </a:ext>
                </a:extLst>
              </p:cNvPr>
              <p:cNvPicPr/>
              <p:nvPr/>
            </p:nvPicPr>
            <p:blipFill>
              <a:blip r:embed="rId15"/>
              <a:stretch>
                <a:fillRect/>
              </a:stretch>
            </p:blipFill>
            <p:spPr>
              <a:xfrm>
                <a:off x="9134758" y="4255373"/>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1" name="Encre 20">
                <a:extLst>
                  <a:ext uri="{FF2B5EF4-FFF2-40B4-BE49-F238E27FC236}">
                    <a16:creationId xmlns:a16="http://schemas.microsoft.com/office/drawing/2014/main" id="{078B6A38-1115-06AB-B160-A431CA50D70C}"/>
                  </a:ext>
                </a:extLst>
              </p14:cNvPr>
              <p14:cNvContentPartPr/>
              <p14:nvPr/>
            </p14:nvContentPartPr>
            <p14:xfrm>
              <a:off x="8954658" y="5058513"/>
              <a:ext cx="489960" cy="321840"/>
            </p14:xfrm>
          </p:contentPart>
        </mc:Choice>
        <mc:Fallback>
          <p:pic>
            <p:nvPicPr>
              <p:cNvPr id="21" name="Encre 20">
                <a:extLst>
                  <a:ext uri="{FF2B5EF4-FFF2-40B4-BE49-F238E27FC236}">
                    <a16:creationId xmlns:a16="http://schemas.microsoft.com/office/drawing/2014/main" id="{078B6A38-1115-06AB-B160-A431CA50D70C}"/>
                  </a:ext>
                </a:extLst>
              </p:cNvPr>
              <p:cNvPicPr/>
              <p:nvPr/>
            </p:nvPicPr>
            <p:blipFill>
              <a:blip r:embed="rId20"/>
              <a:stretch>
                <a:fillRect/>
              </a:stretch>
            </p:blipFill>
            <p:spPr>
              <a:xfrm>
                <a:off x="8945658" y="5049513"/>
                <a:ext cx="50760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Encre 21">
                <a:extLst>
                  <a:ext uri="{FF2B5EF4-FFF2-40B4-BE49-F238E27FC236}">
                    <a16:creationId xmlns:a16="http://schemas.microsoft.com/office/drawing/2014/main" id="{EA253383-A68E-491A-5CE9-8A36E422F74E}"/>
                  </a:ext>
                </a:extLst>
              </p14:cNvPr>
              <p14:cNvContentPartPr/>
              <p14:nvPr/>
            </p14:nvContentPartPr>
            <p14:xfrm>
              <a:off x="10266238" y="3491813"/>
              <a:ext cx="467280" cy="380160"/>
            </p14:xfrm>
          </p:contentPart>
        </mc:Choice>
        <mc:Fallback xmlns="">
          <p:pic>
            <p:nvPicPr>
              <p:cNvPr id="22" name="Encre 21">
                <a:extLst>
                  <a:ext uri="{FF2B5EF4-FFF2-40B4-BE49-F238E27FC236}">
                    <a16:creationId xmlns:a16="http://schemas.microsoft.com/office/drawing/2014/main" id="{EA253383-A68E-491A-5CE9-8A36E422F74E}"/>
                  </a:ext>
                </a:extLst>
              </p:cNvPr>
              <p:cNvPicPr/>
              <p:nvPr/>
            </p:nvPicPr>
            <p:blipFill>
              <a:blip r:embed="rId22"/>
              <a:stretch>
                <a:fillRect/>
              </a:stretch>
            </p:blipFill>
            <p:spPr>
              <a:xfrm>
                <a:off x="10257598" y="3483173"/>
                <a:ext cx="484920" cy="3978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3" name="Encre 22">
                <a:extLst>
                  <a:ext uri="{FF2B5EF4-FFF2-40B4-BE49-F238E27FC236}">
                    <a16:creationId xmlns:a16="http://schemas.microsoft.com/office/drawing/2014/main" id="{AEC4EAA7-B2A9-9A82-E36C-CBEFA455D9FB}"/>
                  </a:ext>
                </a:extLst>
              </p14:cNvPr>
              <p14:cNvContentPartPr/>
              <p14:nvPr/>
            </p14:nvContentPartPr>
            <p14:xfrm>
              <a:off x="5867401" y="4485016"/>
              <a:ext cx="751320" cy="527400"/>
            </p14:xfrm>
          </p:contentPart>
        </mc:Choice>
        <mc:Fallback>
          <p:pic>
            <p:nvPicPr>
              <p:cNvPr id="23" name="Encre 22">
                <a:extLst>
                  <a:ext uri="{FF2B5EF4-FFF2-40B4-BE49-F238E27FC236}">
                    <a16:creationId xmlns:a16="http://schemas.microsoft.com/office/drawing/2014/main" id="{AEC4EAA7-B2A9-9A82-E36C-CBEFA455D9FB}"/>
                  </a:ext>
                </a:extLst>
              </p:cNvPr>
              <p:cNvPicPr/>
              <p:nvPr/>
            </p:nvPicPr>
            <p:blipFill>
              <a:blip r:embed="rId24"/>
              <a:stretch>
                <a:fillRect/>
              </a:stretch>
            </p:blipFill>
            <p:spPr>
              <a:xfrm>
                <a:off x="5858401" y="4476022"/>
                <a:ext cx="768960" cy="545028"/>
              </a:xfrm>
              <a:prstGeom prst="rect">
                <a:avLst/>
              </a:prstGeom>
            </p:spPr>
          </p:pic>
        </mc:Fallback>
      </mc:AlternateContent>
    </p:spTree>
    <p:extLst>
      <p:ext uri="{BB962C8B-B14F-4D97-AF65-F5344CB8AC3E}">
        <p14:creationId xmlns:p14="http://schemas.microsoft.com/office/powerpoint/2010/main" val="4294934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Textes clés de l’open data / Recherche</a:t>
            </a:r>
          </a:p>
        </p:txBody>
      </p:sp>
      <p:sp>
        <p:nvSpPr>
          <p:cNvPr id="3" name="Espace réservé du contenu 2"/>
          <p:cNvSpPr>
            <a:spLocks noGrp="1"/>
          </p:cNvSpPr>
          <p:nvPr>
            <p:ph idx="1"/>
          </p:nvPr>
        </p:nvSpPr>
        <p:spPr>
          <a:xfrm>
            <a:off x="1024128" y="2286001"/>
            <a:ext cx="9720071" cy="1741548"/>
          </a:xfrm>
        </p:spPr>
        <p:txBody>
          <a:bodyPr>
            <a:normAutofit fontScale="92500" lnSpcReduction="20000"/>
          </a:bodyPr>
          <a:lstStyle/>
          <a:p>
            <a:r>
              <a:rPr lang="fr-FR" dirty="0"/>
              <a:t>2004 : Déclaration de l’OCDE sur l’accès aux données de la recherche financée par des fonds publics : </a:t>
            </a:r>
            <a:r>
              <a:rPr lang="fr-FR" dirty="0">
                <a:hlinkClick r:id="rId2"/>
              </a:rPr>
              <a:t>https://www.ouvrirlascience.fr/declaration-de-locde-sur-lacces-aux-donnees-de-la-recherche-financee-par-des-fonds-publics/</a:t>
            </a:r>
            <a:endParaRPr lang="fr-FR" dirty="0"/>
          </a:p>
          <a:p>
            <a:r>
              <a:rPr lang="fr-FR" dirty="0"/>
              <a:t>2007 : Principes et lignes directrices de l’OCDE pour l’accès aux données de la recherche financée sur fonds publics : </a:t>
            </a:r>
            <a:r>
              <a:rPr lang="fr-FR" dirty="0">
                <a:hlinkClick r:id="rId3"/>
              </a:rPr>
              <a:t>https://www.ouvrirlascience.fr/principes-et-lignes-directrices-de-locde-pour-lacces-aux-donnees-de-la-recherche-financee-sur-fonds-publics/</a:t>
            </a:r>
            <a:endParaRPr lang="fr-FR" dirty="0"/>
          </a:p>
          <a:p>
            <a:endParaRPr lang="fr-FR" dirty="0"/>
          </a:p>
          <a:p>
            <a:endParaRPr lang="fr-FR" dirty="0"/>
          </a:p>
          <a:p>
            <a:endParaRPr lang="fr-FR" dirty="0"/>
          </a:p>
        </p:txBody>
      </p:sp>
      <p:sp>
        <p:nvSpPr>
          <p:cNvPr id="4" name="ZoneTexte 3">
            <a:extLst>
              <a:ext uri="{FF2B5EF4-FFF2-40B4-BE49-F238E27FC236}">
                <a16:creationId xmlns:a16="http://schemas.microsoft.com/office/drawing/2014/main" id="{EA383A3B-212B-442D-AA9D-22D926701FC3}"/>
              </a:ext>
            </a:extLst>
          </p:cNvPr>
          <p:cNvSpPr txBox="1"/>
          <p:nvPr/>
        </p:nvSpPr>
        <p:spPr>
          <a:xfrm>
            <a:off x="1024127" y="4195072"/>
            <a:ext cx="4818261" cy="2308324"/>
          </a:xfrm>
          <a:prstGeom prst="rect">
            <a:avLst/>
          </a:prstGeom>
          <a:noFill/>
        </p:spPr>
        <p:txBody>
          <a:bodyPr wrap="square" rtlCol="0">
            <a:spAutoFit/>
          </a:bodyPr>
          <a:lstStyle/>
          <a:p>
            <a:r>
              <a:rPr lang="fr-FR" sz="1800" dirty="0"/>
              <a:t>A. Ouverture</a:t>
            </a:r>
          </a:p>
          <a:p>
            <a:r>
              <a:rPr lang="fr-FR" sz="1800" dirty="0"/>
              <a:t>B. Flexibilité</a:t>
            </a:r>
          </a:p>
          <a:p>
            <a:r>
              <a:rPr lang="fr-FR" sz="1800" dirty="0"/>
              <a:t>C. Transparence</a:t>
            </a:r>
          </a:p>
          <a:p>
            <a:r>
              <a:rPr lang="fr-FR" sz="1800" dirty="0"/>
              <a:t>D. Conformité au droit</a:t>
            </a:r>
          </a:p>
          <a:p>
            <a:r>
              <a:rPr lang="fr-FR" sz="1800" dirty="0"/>
              <a:t>E. Protection de la propriété intellectuelle</a:t>
            </a:r>
          </a:p>
          <a:p>
            <a:r>
              <a:rPr lang="fr-FR" sz="1800" dirty="0"/>
              <a:t>F. Responsabilité formelle</a:t>
            </a:r>
          </a:p>
          <a:p>
            <a:r>
              <a:rPr lang="fr-FR" sz="1800" dirty="0"/>
              <a:t>G. Professionnalisme</a:t>
            </a:r>
          </a:p>
          <a:p>
            <a:endParaRPr lang="fr-FR" dirty="0"/>
          </a:p>
        </p:txBody>
      </p:sp>
      <p:sp>
        <p:nvSpPr>
          <p:cNvPr id="5" name="ZoneTexte 4">
            <a:extLst>
              <a:ext uri="{FF2B5EF4-FFF2-40B4-BE49-F238E27FC236}">
                <a16:creationId xmlns:a16="http://schemas.microsoft.com/office/drawing/2014/main" id="{1A396D38-E1C0-4E6A-903F-70A01E64BB6E}"/>
              </a:ext>
            </a:extLst>
          </p:cNvPr>
          <p:cNvSpPr txBox="1"/>
          <p:nvPr/>
        </p:nvSpPr>
        <p:spPr>
          <a:xfrm>
            <a:off x="6096000" y="4333571"/>
            <a:ext cx="4818261" cy="2031325"/>
          </a:xfrm>
          <a:prstGeom prst="rect">
            <a:avLst/>
          </a:prstGeom>
          <a:noFill/>
        </p:spPr>
        <p:txBody>
          <a:bodyPr wrap="square" rtlCol="0">
            <a:spAutoFit/>
          </a:bodyPr>
          <a:lstStyle/>
          <a:p>
            <a:r>
              <a:rPr lang="fr-FR" sz="1800" dirty="0"/>
              <a:t>H. Interopérabilité</a:t>
            </a:r>
          </a:p>
          <a:p>
            <a:r>
              <a:rPr lang="fr-FR" sz="1800" dirty="0"/>
              <a:t>I. Qualité</a:t>
            </a:r>
          </a:p>
          <a:p>
            <a:r>
              <a:rPr lang="fr-FR" sz="1800" dirty="0"/>
              <a:t>J. Sécurité</a:t>
            </a:r>
          </a:p>
          <a:p>
            <a:r>
              <a:rPr lang="fr-FR" sz="1800" dirty="0"/>
              <a:t>K. Efficience</a:t>
            </a:r>
          </a:p>
          <a:p>
            <a:r>
              <a:rPr lang="fr-FR" sz="1800" dirty="0"/>
              <a:t>L. Responsabilité de rendre </a:t>
            </a:r>
            <a:r>
              <a:rPr lang="fr-FR" sz="1800" dirty="0" err="1"/>
              <a:t>compt</a:t>
            </a:r>
            <a:endParaRPr lang="fr-FR" sz="1800" dirty="0"/>
          </a:p>
          <a:p>
            <a:r>
              <a:rPr lang="fr-FR" sz="1800" dirty="0"/>
              <a:t>M. Pérennité</a:t>
            </a:r>
          </a:p>
          <a:p>
            <a:endParaRPr lang="fr-FR" dirty="0"/>
          </a:p>
        </p:txBody>
      </p:sp>
    </p:spTree>
    <p:extLst>
      <p:ext uri="{BB962C8B-B14F-4D97-AF65-F5344CB8AC3E}">
        <p14:creationId xmlns:p14="http://schemas.microsoft.com/office/powerpoint/2010/main" val="1382801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4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a:t>LISTES DE DIFFUSION </a:t>
            </a:r>
            <a:endParaRPr/>
          </a:p>
        </p:txBody>
      </p:sp>
      <p:sp>
        <p:nvSpPr>
          <p:cNvPr id="1075" name="Google Shape;1075;p14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datalibrarian</a:t>
            </a:r>
            <a:r>
              <a:rPr lang="fr-FR" b="0" i="0" dirty="0">
                <a:solidFill>
                  <a:srgbClr val="000000"/>
                </a:solidFill>
                <a:latin typeface="Quattrocento Sans"/>
                <a:ea typeface="Quattrocento Sans"/>
                <a:cs typeface="Quattrocento Sans"/>
                <a:sym typeface="Quattrocento Sans"/>
              </a:rPr>
              <a:t> </a:t>
            </a:r>
            <a:r>
              <a:rPr lang="fr-FR" b="0" i="0" u="sng" strike="noStrike" dirty="0">
                <a:solidFill>
                  <a:srgbClr val="00008B"/>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https://t.co/fTZNtf9RrZ</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GT DMP </a:t>
            </a:r>
            <a:r>
              <a:rPr lang="fr-FR" b="0" i="0" u="sng" strike="noStrike" dirty="0">
                <a:solidFill>
                  <a:srgbClr val="00008B"/>
                </a:solid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https://t.co/sICtkus4Ad</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données inter réseaux </a:t>
            </a:r>
            <a:r>
              <a:rPr lang="fr-FR" b="0" i="0" u="sng" strike="noStrike" dirty="0">
                <a:solidFill>
                  <a:srgbClr val="00008B"/>
                </a:solidFill>
                <a:latin typeface="Quattrocento Sans"/>
                <a:ea typeface="Quattrocento Sans"/>
                <a:cs typeface="Quattrocento Sans"/>
                <a:sym typeface="Quattrocento Sans"/>
                <a:hlinkClick r:id="rId5">
                  <a:extLst>
                    <a:ext uri="{A12FA001-AC4F-418D-AE19-62706E023703}">
                      <ahyp:hlinkClr xmlns:ahyp="http://schemas.microsoft.com/office/drawing/2018/hyperlinkcolor" val="tx"/>
                    </a:ext>
                  </a:extLst>
                </a:hlinkClick>
              </a:rPr>
              <a:t>https://t.co/dbumLA8cMe</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research</a:t>
            </a: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dataman</a:t>
            </a:r>
            <a:r>
              <a:rPr lang="fr-FR" b="0" i="0" dirty="0">
                <a:solidFill>
                  <a:srgbClr val="000000"/>
                </a:solidFill>
                <a:latin typeface="Quattrocento Sans"/>
                <a:ea typeface="Quattrocento Sans"/>
                <a:cs typeface="Quattrocento Sans"/>
                <a:sym typeface="Quattrocento Sans"/>
              </a:rPr>
              <a:t> </a:t>
            </a:r>
            <a:r>
              <a:rPr lang="fr-FR" b="0" i="0" u="sng" strike="noStrike" dirty="0">
                <a:solidFill>
                  <a:srgbClr val="00008B"/>
                </a:solidFill>
                <a:latin typeface="Quattrocento Sans"/>
                <a:ea typeface="Quattrocento Sans"/>
                <a:cs typeface="Quattrocento Sans"/>
                <a:sym typeface="Quattrocento Sans"/>
                <a:hlinkClick r:id="rId6">
                  <a:extLst>
                    <a:ext uri="{A12FA001-AC4F-418D-AE19-62706E023703}">
                      <ahyp:hlinkClr xmlns:ahyp="http://schemas.microsoft.com/office/drawing/2018/hyperlinkcolor" val="tx"/>
                    </a:ext>
                  </a:extLst>
                </a:hlinkClick>
              </a:rPr>
              <a:t>https://t.co/hNB8ieGnGe</a:t>
            </a:r>
            <a:endParaRP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Gérer ses données</a:t>
            </a:r>
          </a:p>
        </p:txBody>
      </p:sp>
      <p:sp>
        <p:nvSpPr>
          <p:cNvPr id="4" name="Espace réservé du texte 3"/>
          <p:cNvSpPr>
            <a:spLocks noGrp="1"/>
          </p:cNvSpPr>
          <p:nvPr>
            <p:ph type="body" idx="1"/>
          </p:nvPr>
        </p:nvSpPr>
        <p:spPr/>
        <p:txBody>
          <a:bodyPr/>
          <a:lstStyle/>
          <a:p>
            <a:r>
              <a:rPr lang="fr-FR" dirty="0"/>
              <a:t>Comment faire ?</a:t>
            </a:r>
          </a:p>
        </p:txBody>
      </p:sp>
    </p:spTree>
    <p:extLst>
      <p:ext uri="{BB962C8B-B14F-4D97-AF65-F5344CB8AC3E}">
        <p14:creationId xmlns:p14="http://schemas.microsoft.com/office/powerpoint/2010/main" val="32656635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intentions</a:t>
            </a:r>
          </a:p>
        </p:txBody>
      </p:sp>
      <p:sp>
        <p:nvSpPr>
          <p:cNvPr id="3" name="Espace réservé pour une image  2"/>
          <p:cNvSpPr>
            <a:spLocks noGrp="1"/>
          </p:cNvSpPr>
          <p:nvPr>
            <p:ph type="pic" idx="1"/>
          </p:nvPr>
        </p:nvSpPr>
        <p:spPr/>
        <p:txBody>
          <a:bodyPr/>
          <a:lstStyle/>
          <a:p>
            <a:endParaRPr lang="fr-FR"/>
          </a:p>
        </p:txBody>
      </p:sp>
      <p:sp>
        <p:nvSpPr>
          <p:cNvPr id="4" name="Espace réservé du texte 3"/>
          <p:cNvSpPr>
            <a:spLocks noGrp="1"/>
          </p:cNvSpPr>
          <p:nvPr>
            <p:ph type="body" sz="half" idx="2"/>
          </p:nvPr>
        </p:nvSpPr>
        <p:spPr/>
        <p:txBody>
          <a:bodyPr/>
          <a:lstStyle/>
          <a:p>
            <a:r>
              <a:rPr lang="fr-FR" dirty="0"/>
              <a:t>PGD/DMP</a:t>
            </a:r>
          </a:p>
        </p:txBody>
      </p:sp>
    </p:spTree>
    <p:extLst>
      <p:ext uri="{BB962C8B-B14F-4D97-AF65-F5344CB8AC3E}">
        <p14:creationId xmlns:p14="http://schemas.microsoft.com/office/powerpoint/2010/main" val="34313594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6A38C-7C99-4320-BE18-821CE4F99714}"/>
              </a:ext>
            </a:extLst>
          </p:cNvPr>
          <p:cNvSpPr>
            <a:spLocks noGrp="1"/>
          </p:cNvSpPr>
          <p:nvPr>
            <p:ph type="title"/>
          </p:nvPr>
        </p:nvSpPr>
        <p:spPr/>
        <p:txBody>
          <a:bodyPr/>
          <a:lstStyle/>
          <a:p>
            <a:r>
              <a:rPr lang="fr-FR" dirty="0"/>
              <a:t>Le plan de gestion des données</a:t>
            </a:r>
          </a:p>
        </p:txBody>
      </p:sp>
      <p:sp>
        <p:nvSpPr>
          <p:cNvPr id="5" name="Espace réservé du contenu 4">
            <a:extLst>
              <a:ext uri="{FF2B5EF4-FFF2-40B4-BE49-F238E27FC236}">
                <a16:creationId xmlns:a16="http://schemas.microsoft.com/office/drawing/2014/main" id="{60002432-24B5-49BA-A6EA-401A76570451}"/>
              </a:ext>
            </a:extLst>
          </p:cNvPr>
          <p:cNvSpPr>
            <a:spLocks noGrp="1"/>
          </p:cNvSpPr>
          <p:nvPr>
            <p:ph idx="1"/>
          </p:nvPr>
        </p:nvSpPr>
        <p:spPr>
          <a:xfrm>
            <a:off x="765863" y="2579166"/>
            <a:ext cx="9720071" cy="4023360"/>
          </a:xfrm>
        </p:spPr>
        <p:txBody>
          <a:bodyPr>
            <a:normAutofit lnSpcReduction="10000"/>
          </a:bodyPr>
          <a:lstStyle/>
          <a:p>
            <a:r>
              <a:rPr lang="fr-FR" dirty="0"/>
              <a:t>PGD : Plan de Gestion des Données</a:t>
            </a:r>
          </a:p>
          <a:p>
            <a:r>
              <a:rPr lang="fr-FR" dirty="0"/>
              <a:t>DMP : Data Management Plan </a:t>
            </a:r>
          </a:p>
          <a:p>
            <a:endParaRPr lang="fr-FR" dirty="0"/>
          </a:p>
          <a:p>
            <a:r>
              <a:rPr lang="fr-FR" dirty="0"/>
              <a:t>Présente l’ensemble des solutions pour collecter, diffuser, stocker, publier vos données.</a:t>
            </a:r>
          </a:p>
          <a:p>
            <a:endParaRPr lang="fr-FR" dirty="0"/>
          </a:p>
          <a:p>
            <a:r>
              <a:rPr lang="fr-FR" dirty="0"/>
              <a:t>En général : un PGD au dépôt et un livrable du projet avec 3 versions </a:t>
            </a:r>
          </a:p>
          <a:p>
            <a:pPr lvl="1"/>
            <a:r>
              <a:rPr lang="fr-FR" dirty="0"/>
              <a:t>1 bref PGD lors de la demande de financement ou au démarrage de l’enquête.</a:t>
            </a:r>
          </a:p>
          <a:p>
            <a:pPr lvl="1"/>
            <a:r>
              <a:rPr lang="fr-FR" dirty="0"/>
              <a:t>1 à T0 + 6 mois</a:t>
            </a:r>
          </a:p>
          <a:p>
            <a:pPr lvl="1"/>
            <a:r>
              <a:rPr lang="fr-FR" dirty="0"/>
              <a:t>1 en milieu de projet</a:t>
            </a:r>
          </a:p>
          <a:p>
            <a:pPr lvl="1"/>
            <a:r>
              <a:rPr lang="fr-FR" dirty="0"/>
              <a:t>1 à la fin du projet</a:t>
            </a:r>
          </a:p>
        </p:txBody>
      </p:sp>
    </p:spTree>
    <p:extLst>
      <p:ext uri="{BB962C8B-B14F-4D97-AF65-F5344CB8AC3E}">
        <p14:creationId xmlns:p14="http://schemas.microsoft.com/office/powerpoint/2010/main" val="27158504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PGD/DMP</a:t>
            </a:r>
          </a:p>
        </p:txBody>
      </p:sp>
      <p:sp>
        <p:nvSpPr>
          <p:cNvPr id="3" name="Espace réservé du contenu 2"/>
          <p:cNvSpPr>
            <a:spLocks noGrp="1"/>
          </p:cNvSpPr>
          <p:nvPr>
            <p:ph idx="1"/>
          </p:nvPr>
        </p:nvSpPr>
        <p:spPr>
          <a:xfrm>
            <a:off x="209405" y="4720330"/>
            <a:ext cx="3273691" cy="1852602"/>
          </a:xfrm>
        </p:spPr>
        <p:txBody>
          <a:bodyPr>
            <a:normAutofit/>
          </a:bodyPr>
          <a:lstStyle/>
          <a:p>
            <a:pPr marL="0" indent="0">
              <a:buNone/>
            </a:pPr>
            <a:r>
              <a:rPr lang="fr-FR" sz="1200" dirty="0"/>
              <a:t>Sources</a:t>
            </a:r>
          </a:p>
          <a:p>
            <a:r>
              <a:rPr lang="fr-FR" sz="1200" dirty="0" err="1"/>
              <a:t>Cocaud</a:t>
            </a:r>
            <a:r>
              <a:rPr lang="fr-FR" sz="1200" dirty="0"/>
              <a:t>, Sylvie, et Dominique l’</a:t>
            </a:r>
            <a:r>
              <a:rPr lang="fr-FR" sz="1200" dirty="0" err="1"/>
              <a:t>Hostis</a:t>
            </a:r>
            <a:r>
              <a:rPr lang="fr-FR" sz="1200" dirty="0"/>
              <a:t>. “Pourquoi et comment rédiger un plan de gestion de données ?,” 2019. </a:t>
            </a:r>
            <a:r>
              <a:rPr lang="fr-FR" sz="1200" dirty="0">
                <a:hlinkClick r:id="rId2"/>
              </a:rPr>
              <a:t>https://hal.inrae.fr/hal-02791507</a:t>
            </a:r>
            <a:endParaRPr lang="fr-FR" sz="1200" dirty="0"/>
          </a:p>
          <a:p>
            <a:r>
              <a:rPr lang="fr-FR" sz="1200" dirty="0"/>
              <a:t>Et aussi : Le plan de gestion en bref : </a:t>
            </a:r>
            <a:r>
              <a:rPr lang="fr-FR" sz="1200" dirty="0">
                <a:hlinkClick r:id="rId3"/>
              </a:rPr>
              <a:t>https://bibliotheques.univ-tlse2.fr/medias/photo/what-the-plan_1579000810674-png?ID_FICHE=283251</a:t>
            </a:r>
            <a:endParaRPr lang="fr-FR" sz="1200" dirty="0"/>
          </a:p>
          <a:p>
            <a:endParaRPr lang="fr-FR" sz="1200" dirty="0"/>
          </a:p>
          <a:p>
            <a:endParaRPr lang="fr-FR" sz="1200" dirty="0"/>
          </a:p>
          <a:p>
            <a:endParaRPr lang="fr-FR" dirty="0"/>
          </a:p>
        </p:txBody>
      </p:sp>
      <p:pic>
        <p:nvPicPr>
          <p:cNvPr id="2050" name="Picture 2">
            <a:extLst>
              <a:ext uri="{FF2B5EF4-FFF2-40B4-BE49-F238E27FC236}">
                <a16:creationId xmlns:a16="http://schemas.microsoft.com/office/drawing/2014/main" id="{03B321EA-B363-4FBE-956D-85584FFC8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652" y="1784057"/>
            <a:ext cx="7072571" cy="460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7752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6A38C-7C99-4320-BE18-821CE4F99714}"/>
              </a:ext>
            </a:extLst>
          </p:cNvPr>
          <p:cNvSpPr>
            <a:spLocks noGrp="1"/>
          </p:cNvSpPr>
          <p:nvPr>
            <p:ph type="title"/>
          </p:nvPr>
        </p:nvSpPr>
        <p:spPr/>
        <p:txBody>
          <a:bodyPr/>
          <a:lstStyle/>
          <a:p>
            <a:r>
              <a:rPr lang="fr-FR" dirty="0"/>
              <a:t>ANR et PGD</a:t>
            </a:r>
          </a:p>
        </p:txBody>
      </p:sp>
      <p:sp>
        <p:nvSpPr>
          <p:cNvPr id="3" name="Espace réservé du contenu 2">
            <a:extLst>
              <a:ext uri="{FF2B5EF4-FFF2-40B4-BE49-F238E27FC236}">
                <a16:creationId xmlns:a16="http://schemas.microsoft.com/office/drawing/2014/main" id="{AB8C9EBE-0D60-4FCD-94ED-AE84B5AC0846}"/>
              </a:ext>
            </a:extLst>
          </p:cNvPr>
          <p:cNvSpPr>
            <a:spLocks noGrp="1"/>
          </p:cNvSpPr>
          <p:nvPr>
            <p:ph idx="1"/>
          </p:nvPr>
        </p:nvSpPr>
        <p:spPr>
          <a:xfrm>
            <a:off x="1095777" y="6097072"/>
            <a:ext cx="5139347" cy="565393"/>
          </a:xfrm>
        </p:spPr>
        <p:txBody>
          <a:bodyPr>
            <a:normAutofit/>
          </a:bodyPr>
          <a:lstStyle/>
          <a:p>
            <a:r>
              <a:rPr lang="fr-FR" sz="1200" dirty="0">
                <a:hlinkClick r:id="rId2"/>
              </a:rPr>
              <a:t>https://anr.fr/fileadmin/documents/2019/ANR__Modele_de_DMP_francais_DMPOPIDoR_2019_07_24_mis_en_page_2.pdf</a:t>
            </a:r>
            <a:endParaRPr lang="fr-FR" sz="1200" dirty="0"/>
          </a:p>
          <a:p>
            <a:endParaRPr lang="fr-FR" dirty="0"/>
          </a:p>
          <a:p>
            <a:endParaRPr lang="fr-FR" dirty="0"/>
          </a:p>
          <a:p>
            <a:endParaRPr lang="fr-FR" dirty="0"/>
          </a:p>
          <a:p>
            <a:endParaRPr lang="fr-FR" dirty="0"/>
          </a:p>
        </p:txBody>
      </p:sp>
      <p:sp>
        <p:nvSpPr>
          <p:cNvPr id="6" name="Espace réservé du contenu 2">
            <a:extLst>
              <a:ext uri="{FF2B5EF4-FFF2-40B4-BE49-F238E27FC236}">
                <a16:creationId xmlns:a16="http://schemas.microsoft.com/office/drawing/2014/main" id="{47094912-6A61-4642-B255-550F3883AF73}"/>
              </a:ext>
            </a:extLst>
          </p:cNvPr>
          <p:cNvSpPr txBox="1">
            <a:spLocks/>
          </p:cNvSpPr>
          <p:nvPr/>
        </p:nvSpPr>
        <p:spPr>
          <a:xfrm>
            <a:off x="1095777" y="2654203"/>
            <a:ext cx="9720071" cy="253903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hangingPunct="0">
              <a:lnSpc>
                <a:spcPct val="115000"/>
              </a:lnSpc>
              <a:spcBef>
                <a:spcPts val="1000"/>
              </a:spcBef>
              <a:buNone/>
            </a:pPr>
            <a:r>
              <a:rPr lang="en-US" sz="1600" b="1" cap="all" dirty="0">
                <a:effectLst/>
                <a:ea typeface="MS Gothic" panose="020B0609070205080204" pitchFamily="49" charset="-128"/>
                <a:cs typeface="Times New Roman" panose="02020603050405020304" pitchFamily="18" charset="0"/>
              </a:rPr>
              <a:t>1. Data description and collection or re-use of existing data</a:t>
            </a:r>
            <a:endParaRPr lang="fr-FR" sz="1600" b="1" cap="all" dirty="0">
              <a:effectLst/>
              <a:ea typeface="MS Gothic" panose="020B0609070205080204" pitchFamily="49" charset="-128"/>
              <a:cs typeface="Times New Roman" panose="02020603050405020304" pitchFamily="18" charset="0"/>
            </a:endParaRPr>
          </a:p>
          <a:p>
            <a:pPr marL="0" indent="0">
              <a:buNone/>
            </a:pPr>
            <a:r>
              <a:rPr lang="en-US" sz="1600" b="1" cap="all" dirty="0">
                <a:effectLst/>
                <a:ea typeface="MS Gothic" panose="020B0609070205080204" pitchFamily="49" charset="-128"/>
                <a:cs typeface="Times New Roman" panose="02020603050405020304" pitchFamily="18" charset="0"/>
              </a:rPr>
              <a:t>2. Documentation and data quality</a:t>
            </a:r>
            <a:endParaRPr lang="fr-FR" sz="1600" b="1" cap="all" dirty="0">
              <a:effectLst/>
              <a:ea typeface="MS Gothic" panose="020B0609070205080204" pitchFamily="49" charset="-128"/>
              <a:cs typeface="Times New Roman" panose="02020603050405020304" pitchFamily="18" charset="0"/>
            </a:endParaRPr>
          </a:p>
          <a:p>
            <a:pPr marL="0" indent="0">
              <a:buNone/>
            </a:pPr>
            <a:r>
              <a:rPr lang="en-US" sz="1600" b="1" cap="all" dirty="0">
                <a:effectLst/>
                <a:ea typeface="MS Gothic" panose="020B0609070205080204" pitchFamily="49" charset="-128"/>
                <a:cs typeface="Times New Roman" panose="02020603050405020304" pitchFamily="18" charset="0"/>
              </a:rPr>
              <a:t>3. Storage and backup during the research process</a:t>
            </a:r>
            <a:endParaRPr lang="fr-FR" sz="1600" b="1" cap="all" dirty="0">
              <a:effectLst/>
              <a:ea typeface="MS Gothic" panose="020B0609070205080204" pitchFamily="49" charset="-128"/>
              <a:cs typeface="Times New Roman" panose="02020603050405020304" pitchFamily="18" charset="0"/>
            </a:endParaRPr>
          </a:p>
          <a:p>
            <a:pPr marL="0" indent="0">
              <a:buNone/>
            </a:pPr>
            <a:r>
              <a:rPr lang="en-US" sz="1600" b="1" cap="all" dirty="0">
                <a:effectLst/>
                <a:ea typeface="MS Gothic" panose="020B0609070205080204" pitchFamily="49" charset="-128"/>
                <a:cs typeface="Times New Roman" panose="02020603050405020304" pitchFamily="18" charset="0"/>
              </a:rPr>
              <a:t>4. Legal and ethical requirements, code of conduct</a:t>
            </a:r>
            <a:endParaRPr lang="fr-FR" sz="1600" b="1" cap="all" dirty="0">
              <a:effectLst/>
              <a:ea typeface="MS Gothic" panose="020B0609070205080204" pitchFamily="49" charset="-128"/>
              <a:cs typeface="Times New Roman" panose="02020603050405020304" pitchFamily="18" charset="0"/>
            </a:endParaRPr>
          </a:p>
          <a:p>
            <a:pPr marL="0" indent="0">
              <a:buNone/>
            </a:pPr>
            <a:r>
              <a:rPr lang="en-US" sz="1600" b="1" cap="all" dirty="0">
                <a:effectLst/>
                <a:ea typeface="MS Gothic" panose="020B0609070205080204" pitchFamily="49" charset="-128"/>
                <a:cs typeface="Times New Roman" panose="02020603050405020304" pitchFamily="18" charset="0"/>
              </a:rPr>
              <a:t>5. Data sharing and long-term preservation</a:t>
            </a:r>
            <a:endParaRPr lang="fr-FR" sz="1600" b="1" cap="all" dirty="0">
              <a:effectLst/>
              <a:ea typeface="MS Gothic" panose="020B0609070205080204" pitchFamily="49" charset="-128"/>
              <a:cs typeface="Times New Roman" panose="02020603050405020304" pitchFamily="18" charset="0"/>
            </a:endParaRPr>
          </a:p>
          <a:p>
            <a:pPr marL="0" indent="0">
              <a:buNone/>
            </a:pPr>
            <a:r>
              <a:rPr lang="en-US" sz="1600" b="1" cap="all" dirty="0">
                <a:effectLst/>
                <a:ea typeface="MS Gothic" panose="020B0609070205080204" pitchFamily="49" charset="-128"/>
                <a:cs typeface="Times New Roman" panose="02020603050405020304" pitchFamily="18" charset="0"/>
              </a:rPr>
              <a:t>6. Data management responsibilities and resources</a:t>
            </a:r>
            <a:endParaRPr lang="fr-FR" sz="1600" b="1" cap="all" dirty="0">
              <a:effectLst/>
              <a:ea typeface="MS Gothic" panose="020B0609070205080204" pitchFamily="49" charset="-128"/>
              <a:cs typeface="Times New Roman" panose="02020603050405020304" pitchFamily="18" charset="0"/>
            </a:endParaRPr>
          </a:p>
          <a:p>
            <a:endParaRPr lang="fr-FR" dirty="0"/>
          </a:p>
          <a:p>
            <a:endParaRPr lang="fr-FR" dirty="0"/>
          </a:p>
          <a:p>
            <a:endParaRPr lang="fr-FR" dirty="0"/>
          </a:p>
          <a:p>
            <a:endParaRPr lang="fr-FR" dirty="0"/>
          </a:p>
        </p:txBody>
      </p:sp>
      <p:pic>
        <p:nvPicPr>
          <p:cNvPr id="7" name="Image 6">
            <a:extLst>
              <a:ext uri="{FF2B5EF4-FFF2-40B4-BE49-F238E27FC236}">
                <a16:creationId xmlns:a16="http://schemas.microsoft.com/office/drawing/2014/main" id="{0F85354D-CB52-41FE-B02C-9F7E6964CB42}"/>
              </a:ext>
            </a:extLst>
          </p:cNvPr>
          <p:cNvPicPr>
            <a:picLocks noChangeAspect="1"/>
          </p:cNvPicPr>
          <p:nvPr/>
        </p:nvPicPr>
        <p:blipFill rotWithShape="1">
          <a:blip r:embed="rId3"/>
          <a:srcRect l="7773" t="19644" r="7886" b="41476"/>
          <a:stretch/>
        </p:blipFill>
        <p:spPr>
          <a:xfrm>
            <a:off x="5179274" y="203005"/>
            <a:ext cx="6505502" cy="1999279"/>
          </a:xfrm>
          <a:prstGeom prst="rect">
            <a:avLst/>
          </a:prstGeom>
        </p:spPr>
      </p:pic>
      <p:sp>
        <p:nvSpPr>
          <p:cNvPr id="9" name="ZoneTexte 8">
            <a:extLst>
              <a:ext uri="{FF2B5EF4-FFF2-40B4-BE49-F238E27FC236}">
                <a16:creationId xmlns:a16="http://schemas.microsoft.com/office/drawing/2014/main" id="{1E5ADFBC-EBB2-4009-9806-2999171D3FC4}"/>
              </a:ext>
            </a:extLst>
          </p:cNvPr>
          <p:cNvSpPr txBox="1"/>
          <p:nvPr/>
        </p:nvSpPr>
        <p:spPr>
          <a:xfrm>
            <a:off x="7892808" y="2469537"/>
            <a:ext cx="3994392" cy="369332"/>
          </a:xfrm>
          <a:prstGeom prst="rect">
            <a:avLst/>
          </a:prstGeom>
          <a:noFill/>
        </p:spPr>
        <p:txBody>
          <a:bodyPr wrap="square">
            <a:spAutoFit/>
          </a:bodyPr>
          <a:lstStyle/>
          <a:p>
            <a:r>
              <a:rPr lang="fr-FR" dirty="0">
                <a:hlinkClick r:id="rId4"/>
              </a:rPr>
              <a:t>https://dmp.opidor.fr/public_templates</a:t>
            </a:r>
            <a:endParaRPr lang="fr-FR" dirty="0"/>
          </a:p>
        </p:txBody>
      </p:sp>
      <p:sp>
        <p:nvSpPr>
          <p:cNvPr id="8" name="ZoneTexte 7">
            <a:extLst>
              <a:ext uri="{FF2B5EF4-FFF2-40B4-BE49-F238E27FC236}">
                <a16:creationId xmlns:a16="http://schemas.microsoft.com/office/drawing/2014/main" id="{88E9C68A-B10A-4281-9ED5-8D4B3603254B}"/>
              </a:ext>
            </a:extLst>
          </p:cNvPr>
          <p:cNvSpPr txBox="1"/>
          <p:nvPr/>
        </p:nvSpPr>
        <p:spPr>
          <a:xfrm>
            <a:off x="1191862" y="5534120"/>
            <a:ext cx="6097162" cy="738664"/>
          </a:xfrm>
          <a:prstGeom prst="rect">
            <a:avLst/>
          </a:prstGeom>
          <a:noFill/>
        </p:spPr>
        <p:txBody>
          <a:bodyPr wrap="square">
            <a:spAutoFit/>
          </a:bodyPr>
          <a:lstStyle/>
          <a:p>
            <a:r>
              <a:rPr lang="fr-FR" sz="1200" dirty="0">
                <a:hlinkClick r:id="rId5"/>
              </a:rPr>
              <a:t>https://anr.fr/fr/actualites-de-lanr/details/news/lanr-met-en-place-un-plan-de-gestion-des-donnees-pour-les-projets-finances-des-2019/</a:t>
            </a:r>
            <a:endParaRPr lang="fr-FR" sz="1200" dirty="0"/>
          </a:p>
          <a:p>
            <a:endParaRPr lang="fr-FR" dirty="0"/>
          </a:p>
        </p:txBody>
      </p:sp>
    </p:spTree>
    <p:extLst>
      <p:ext uri="{BB962C8B-B14F-4D97-AF65-F5344CB8AC3E}">
        <p14:creationId xmlns:p14="http://schemas.microsoft.com/office/powerpoint/2010/main" val="23830569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8D55A-1805-4AB8-AF21-65E8822AF079}"/>
              </a:ext>
            </a:extLst>
          </p:cNvPr>
          <p:cNvSpPr>
            <a:spLocks noGrp="1"/>
          </p:cNvSpPr>
          <p:nvPr>
            <p:ph type="title"/>
          </p:nvPr>
        </p:nvSpPr>
        <p:spPr/>
        <p:txBody>
          <a:bodyPr/>
          <a:lstStyle/>
          <a:p>
            <a:r>
              <a:rPr lang="fr-FR" dirty="0"/>
              <a:t>Horizon Europe et DMP</a:t>
            </a:r>
          </a:p>
        </p:txBody>
      </p:sp>
      <p:sp>
        <p:nvSpPr>
          <p:cNvPr id="3" name="Espace réservé du contenu 2">
            <a:extLst>
              <a:ext uri="{FF2B5EF4-FFF2-40B4-BE49-F238E27FC236}">
                <a16:creationId xmlns:a16="http://schemas.microsoft.com/office/drawing/2014/main" id="{24180B82-53ED-41FF-8AAA-FD3C0437A8BB}"/>
              </a:ext>
            </a:extLst>
          </p:cNvPr>
          <p:cNvSpPr>
            <a:spLocks noGrp="1"/>
          </p:cNvSpPr>
          <p:nvPr>
            <p:ph idx="1"/>
          </p:nvPr>
        </p:nvSpPr>
        <p:spPr>
          <a:xfrm>
            <a:off x="1024128" y="2286000"/>
            <a:ext cx="9720071" cy="4205542"/>
          </a:xfrm>
        </p:spPr>
        <p:txBody>
          <a:bodyPr>
            <a:normAutofit fontScale="85000" lnSpcReduction="20000"/>
          </a:bodyPr>
          <a:lstStyle/>
          <a:p>
            <a:r>
              <a:rPr lang="fr-FR" dirty="0">
                <a:hlinkClick r:id="rId2"/>
              </a:rPr>
              <a:t>https://ec.europa.eu/research/participants/docs/h2020-funding-guide/cross-cutting-issues/open-access-data-management/data-management_en.htm</a:t>
            </a:r>
            <a:endParaRPr lang="fr-FR" dirty="0"/>
          </a:p>
          <a:p>
            <a:endParaRPr lang="fr-FR" dirty="0"/>
          </a:p>
          <a:p>
            <a:r>
              <a:rPr lang="fr-FR" b="1" cap="all" dirty="0">
                <a:solidFill>
                  <a:srgbClr val="444444"/>
                </a:solidFill>
                <a:effectLst/>
                <a:latin typeface="fonts/ArmataRegular"/>
              </a:rPr>
              <a:t>1. DATA SUMMARY</a:t>
            </a:r>
          </a:p>
          <a:p>
            <a:r>
              <a:rPr lang="fr-FR" b="1" cap="all" dirty="0">
                <a:solidFill>
                  <a:srgbClr val="444444"/>
                </a:solidFill>
                <a:effectLst/>
                <a:latin typeface="fonts/ArmataRegular"/>
              </a:rPr>
              <a:t>2. FAIR DATA</a:t>
            </a:r>
          </a:p>
          <a:p>
            <a:r>
              <a:rPr lang="fr-FR" b="1" cap="all" dirty="0">
                <a:solidFill>
                  <a:srgbClr val="444444"/>
                </a:solidFill>
                <a:effectLst/>
                <a:latin typeface="fonts/ArmataRegular"/>
              </a:rPr>
              <a:t>3. ALLOCATION OF RESOURCES</a:t>
            </a:r>
          </a:p>
          <a:p>
            <a:r>
              <a:rPr lang="fr-FR" b="1" cap="all" dirty="0">
                <a:solidFill>
                  <a:srgbClr val="444444"/>
                </a:solidFill>
                <a:effectLst/>
                <a:latin typeface="fonts/ArmataRegular"/>
              </a:rPr>
              <a:t>4. DATA SECURITY</a:t>
            </a:r>
          </a:p>
          <a:p>
            <a:r>
              <a:rPr lang="fr-FR" b="1" cap="all" dirty="0">
                <a:solidFill>
                  <a:srgbClr val="444444"/>
                </a:solidFill>
                <a:effectLst/>
                <a:latin typeface="fonts/ArmataRegular"/>
              </a:rPr>
              <a:t>5. ETHICAL ASPECTS</a:t>
            </a:r>
          </a:p>
          <a:p>
            <a:r>
              <a:rPr lang="fr-FR" b="1" cap="all" dirty="0">
                <a:solidFill>
                  <a:srgbClr val="444444"/>
                </a:solidFill>
                <a:effectLst/>
                <a:latin typeface="fonts/ArmataRegular"/>
              </a:rPr>
              <a:t>6. OTHER ISSUES</a:t>
            </a:r>
          </a:p>
          <a:p>
            <a:pPr algn="l"/>
            <a:r>
              <a:rPr lang="en-US" b="1" cap="all" dirty="0">
                <a:solidFill>
                  <a:srgbClr val="444444"/>
                </a:solidFill>
                <a:effectLst/>
                <a:latin typeface="fonts/ArmataRegular"/>
              </a:rPr>
              <a:t>7. FURTHER SUPPORT IN DEVELOPING YOUR DMP</a:t>
            </a:r>
          </a:p>
          <a:p>
            <a:br>
              <a:rPr lang="en-US" dirty="0"/>
            </a:br>
            <a:endParaRPr lang="fr-FR" dirty="0"/>
          </a:p>
        </p:txBody>
      </p:sp>
      <p:pic>
        <p:nvPicPr>
          <p:cNvPr id="5122" name="Picture 2" descr="Accueil | Horizon-europe.gouv.fr">
            <a:extLst>
              <a:ext uri="{FF2B5EF4-FFF2-40B4-BE49-F238E27FC236}">
                <a16:creationId xmlns:a16="http://schemas.microsoft.com/office/drawing/2014/main" id="{45CCA4C1-6381-4669-BE1C-FD0BDDCDA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381" y="2985252"/>
            <a:ext cx="44767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147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8D55A-1805-4AB8-AF21-65E8822AF079}"/>
              </a:ext>
            </a:extLst>
          </p:cNvPr>
          <p:cNvSpPr>
            <a:spLocks noGrp="1"/>
          </p:cNvSpPr>
          <p:nvPr>
            <p:ph type="title"/>
          </p:nvPr>
        </p:nvSpPr>
        <p:spPr/>
        <p:txBody>
          <a:bodyPr/>
          <a:lstStyle/>
          <a:p>
            <a:r>
              <a:rPr lang="fr-FR" dirty="0"/>
              <a:t>Science EUROPE : modèle structuré</a:t>
            </a:r>
          </a:p>
        </p:txBody>
      </p:sp>
      <p:sp>
        <p:nvSpPr>
          <p:cNvPr id="3" name="Espace réservé du contenu 2">
            <a:extLst>
              <a:ext uri="{FF2B5EF4-FFF2-40B4-BE49-F238E27FC236}">
                <a16:creationId xmlns:a16="http://schemas.microsoft.com/office/drawing/2014/main" id="{24180B82-53ED-41FF-8AAA-FD3C0437A8BB}"/>
              </a:ext>
            </a:extLst>
          </p:cNvPr>
          <p:cNvSpPr>
            <a:spLocks noGrp="1"/>
          </p:cNvSpPr>
          <p:nvPr>
            <p:ph idx="1"/>
          </p:nvPr>
        </p:nvSpPr>
        <p:spPr>
          <a:xfrm>
            <a:off x="404192" y="2286000"/>
            <a:ext cx="5191539" cy="4205542"/>
          </a:xfrm>
        </p:spPr>
        <p:txBody>
          <a:bodyPr>
            <a:normAutofit fontScale="85000" lnSpcReduction="20000"/>
          </a:bodyPr>
          <a:lstStyle/>
          <a:p>
            <a:r>
              <a:rPr lang="fr-FR" dirty="0"/>
              <a:t>Le nouveau modèle qui sera suivi par l’ANR</a:t>
            </a:r>
          </a:p>
          <a:p>
            <a:endParaRPr lang="fr-FR" dirty="0"/>
          </a:p>
          <a:p>
            <a:r>
              <a:rPr lang="fr-FR" dirty="0"/>
              <a:t>Principes : </a:t>
            </a:r>
          </a:p>
          <a:p>
            <a:pPr lvl="1"/>
            <a:r>
              <a:rPr lang="fr-FR" dirty="0"/>
              <a:t>Modèle structuré = machine </a:t>
            </a:r>
            <a:r>
              <a:rPr lang="fr-FR" dirty="0" err="1"/>
              <a:t>actionable</a:t>
            </a:r>
            <a:r>
              <a:rPr lang="fr-FR" dirty="0"/>
              <a:t> </a:t>
            </a:r>
            <a:r>
              <a:rPr lang="fr-FR" dirty="0" err="1"/>
              <a:t>dmp</a:t>
            </a:r>
            <a:endParaRPr lang="fr-FR" dirty="0"/>
          </a:p>
          <a:p>
            <a:pPr lvl="1"/>
            <a:r>
              <a:rPr lang="fr-FR" dirty="0"/>
              <a:t>Formulaires </a:t>
            </a:r>
          </a:p>
          <a:p>
            <a:endParaRPr lang="fr-FR" dirty="0"/>
          </a:p>
          <a:p>
            <a:r>
              <a:rPr lang="fr-FR" dirty="0"/>
              <a:t>Avantages :</a:t>
            </a:r>
          </a:p>
          <a:p>
            <a:pPr lvl="1"/>
            <a:r>
              <a:rPr lang="fr-FR" dirty="0"/>
              <a:t>Facilite l’échange d’infos sur les PGD, les statistiques, etc. </a:t>
            </a:r>
          </a:p>
          <a:p>
            <a:pPr lvl="1"/>
            <a:r>
              <a:rPr lang="fr-FR" dirty="0"/>
              <a:t>Facile le remplissage.</a:t>
            </a:r>
          </a:p>
          <a:p>
            <a:endParaRPr lang="fr-FR" dirty="0"/>
          </a:p>
          <a:p>
            <a:r>
              <a:rPr lang="fr-FR" dirty="0"/>
              <a:t>Recommandations : </a:t>
            </a:r>
            <a:r>
              <a:rPr lang="fr-FR" dirty="0">
                <a:hlinkClick r:id="rId2"/>
              </a:rPr>
              <a:t>https://dmp.opidor.fr/template_export/952366587.pdf</a:t>
            </a:r>
            <a:endParaRPr lang="fr-FR" dirty="0"/>
          </a:p>
        </p:txBody>
      </p:sp>
      <p:pic>
        <p:nvPicPr>
          <p:cNvPr id="5" name="Image 4">
            <a:extLst>
              <a:ext uri="{FF2B5EF4-FFF2-40B4-BE49-F238E27FC236}">
                <a16:creationId xmlns:a16="http://schemas.microsoft.com/office/drawing/2014/main" id="{A443C200-6190-A043-79FE-C6BBA6300F54}"/>
              </a:ext>
            </a:extLst>
          </p:cNvPr>
          <p:cNvPicPr>
            <a:picLocks noChangeAspect="1"/>
          </p:cNvPicPr>
          <p:nvPr/>
        </p:nvPicPr>
        <p:blipFill rotWithShape="1">
          <a:blip r:embed="rId3"/>
          <a:srcRect l="11224" t="22174" r="15249" b="9565"/>
          <a:stretch/>
        </p:blipFill>
        <p:spPr>
          <a:xfrm>
            <a:off x="5797891" y="2286000"/>
            <a:ext cx="5989917" cy="3707295"/>
          </a:xfrm>
          <a:prstGeom prst="rect">
            <a:avLst/>
          </a:prstGeom>
        </p:spPr>
      </p:pic>
    </p:spTree>
    <p:extLst>
      <p:ext uri="{BB962C8B-B14F-4D97-AF65-F5344CB8AC3E}">
        <p14:creationId xmlns:p14="http://schemas.microsoft.com/office/powerpoint/2010/main" val="24105449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658FC-1AC1-4021-9F81-35622A10648D}"/>
              </a:ext>
            </a:extLst>
          </p:cNvPr>
          <p:cNvSpPr>
            <a:spLocks noGrp="1"/>
          </p:cNvSpPr>
          <p:nvPr>
            <p:ph type="title"/>
          </p:nvPr>
        </p:nvSpPr>
        <p:spPr/>
        <p:txBody>
          <a:bodyPr/>
          <a:lstStyle/>
          <a:p>
            <a:r>
              <a:rPr lang="fr-FR" dirty="0"/>
              <a:t>DMP OPIDOR</a:t>
            </a:r>
          </a:p>
        </p:txBody>
      </p:sp>
      <p:sp>
        <p:nvSpPr>
          <p:cNvPr id="3" name="Espace réservé du contenu 2">
            <a:extLst>
              <a:ext uri="{FF2B5EF4-FFF2-40B4-BE49-F238E27FC236}">
                <a16:creationId xmlns:a16="http://schemas.microsoft.com/office/drawing/2014/main" id="{A4A955B9-40DF-4C89-99BE-1EAC80736CA0}"/>
              </a:ext>
            </a:extLst>
          </p:cNvPr>
          <p:cNvSpPr>
            <a:spLocks noGrp="1"/>
          </p:cNvSpPr>
          <p:nvPr>
            <p:ph idx="1"/>
          </p:nvPr>
        </p:nvSpPr>
        <p:spPr>
          <a:xfrm>
            <a:off x="888293" y="1852455"/>
            <a:ext cx="5207707" cy="1143000"/>
          </a:xfrm>
        </p:spPr>
        <p:txBody>
          <a:bodyPr>
            <a:normAutofit/>
          </a:bodyPr>
          <a:lstStyle/>
          <a:p>
            <a:r>
              <a:rPr lang="fr-FR" dirty="0"/>
              <a:t>Consulter les modèles : </a:t>
            </a:r>
          </a:p>
          <a:p>
            <a:r>
              <a:rPr lang="fr-FR" dirty="0">
                <a:hlinkClick r:id="rId2"/>
              </a:rPr>
              <a:t>https://dmp.opidor.fr/public_templates</a:t>
            </a:r>
            <a:endParaRPr lang="fr-FR" dirty="0"/>
          </a:p>
          <a:p>
            <a:endParaRPr lang="fr-FR" dirty="0"/>
          </a:p>
          <a:p>
            <a:endParaRPr lang="fr-FR" dirty="0"/>
          </a:p>
          <a:p>
            <a:endParaRPr lang="fr-FR" dirty="0"/>
          </a:p>
        </p:txBody>
      </p:sp>
      <p:pic>
        <p:nvPicPr>
          <p:cNvPr id="6" name="Image 5">
            <a:extLst>
              <a:ext uri="{FF2B5EF4-FFF2-40B4-BE49-F238E27FC236}">
                <a16:creationId xmlns:a16="http://schemas.microsoft.com/office/drawing/2014/main" id="{C266B95C-19F1-0F23-99B7-55B7FC94F93E}"/>
              </a:ext>
            </a:extLst>
          </p:cNvPr>
          <p:cNvPicPr>
            <a:picLocks noChangeAspect="1"/>
          </p:cNvPicPr>
          <p:nvPr/>
        </p:nvPicPr>
        <p:blipFill>
          <a:blip r:embed="rId3"/>
          <a:stretch>
            <a:fillRect/>
          </a:stretch>
        </p:blipFill>
        <p:spPr>
          <a:xfrm>
            <a:off x="625740" y="3381691"/>
            <a:ext cx="5258424" cy="3230216"/>
          </a:xfrm>
          <a:prstGeom prst="rect">
            <a:avLst/>
          </a:prstGeom>
        </p:spPr>
      </p:pic>
      <p:pic>
        <p:nvPicPr>
          <p:cNvPr id="8" name="Image 7">
            <a:extLst>
              <a:ext uri="{FF2B5EF4-FFF2-40B4-BE49-F238E27FC236}">
                <a16:creationId xmlns:a16="http://schemas.microsoft.com/office/drawing/2014/main" id="{53188019-8960-6EBB-DCB4-C80D42A7C3D3}"/>
              </a:ext>
            </a:extLst>
          </p:cNvPr>
          <p:cNvPicPr>
            <a:picLocks noChangeAspect="1"/>
          </p:cNvPicPr>
          <p:nvPr/>
        </p:nvPicPr>
        <p:blipFill>
          <a:blip r:embed="rId4"/>
          <a:stretch>
            <a:fillRect/>
          </a:stretch>
        </p:blipFill>
        <p:spPr>
          <a:xfrm>
            <a:off x="6096000" y="246093"/>
            <a:ext cx="5885837" cy="3677478"/>
          </a:xfrm>
          <a:prstGeom prst="rect">
            <a:avLst/>
          </a:prstGeom>
        </p:spPr>
      </p:pic>
      <p:sp>
        <p:nvSpPr>
          <p:cNvPr id="9" name="Espace réservé du contenu 2">
            <a:extLst>
              <a:ext uri="{FF2B5EF4-FFF2-40B4-BE49-F238E27FC236}">
                <a16:creationId xmlns:a16="http://schemas.microsoft.com/office/drawing/2014/main" id="{BA1B2E22-8758-4E1D-D6D1-29A5BF5BF1E7}"/>
              </a:ext>
            </a:extLst>
          </p:cNvPr>
          <p:cNvSpPr txBox="1">
            <a:spLocks/>
          </p:cNvSpPr>
          <p:nvPr/>
        </p:nvSpPr>
        <p:spPr>
          <a:xfrm>
            <a:off x="6502982" y="5019261"/>
            <a:ext cx="5207707" cy="15926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fr-FR" dirty="0"/>
              <a:t>Consulter des exemples de PGD rédigés</a:t>
            </a:r>
          </a:p>
          <a:p>
            <a:r>
              <a:rPr lang="fr-FR" dirty="0">
                <a:hlinkClick r:id="rId5"/>
              </a:rPr>
              <a:t>https://dmp.opidor.fr/public_plans</a:t>
            </a:r>
            <a:endParaRPr lang="fr-FR" dirty="0"/>
          </a:p>
          <a:p>
            <a:endParaRPr lang="fr-FR" dirty="0"/>
          </a:p>
          <a:p>
            <a:endParaRPr lang="fr-FR" dirty="0"/>
          </a:p>
          <a:p>
            <a:endParaRPr lang="fr-FR" dirty="0"/>
          </a:p>
        </p:txBody>
      </p:sp>
    </p:spTree>
    <p:extLst>
      <p:ext uri="{BB962C8B-B14F-4D97-AF65-F5344CB8AC3E}">
        <p14:creationId xmlns:p14="http://schemas.microsoft.com/office/powerpoint/2010/main" val="1974541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8D55A-1805-4AB8-AF21-65E8822AF079}"/>
              </a:ext>
            </a:extLst>
          </p:cNvPr>
          <p:cNvSpPr>
            <a:spLocks noGrp="1"/>
          </p:cNvSpPr>
          <p:nvPr>
            <p:ph type="title"/>
          </p:nvPr>
        </p:nvSpPr>
        <p:spPr>
          <a:xfrm>
            <a:off x="1024127" y="585216"/>
            <a:ext cx="10594715" cy="1499616"/>
          </a:xfrm>
        </p:spPr>
        <p:txBody>
          <a:bodyPr/>
          <a:lstStyle/>
          <a:p>
            <a:r>
              <a:rPr lang="fr-FR" dirty="0"/>
              <a:t>Les recommandations de votre établissement</a:t>
            </a:r>
          </a:p>
        </p:txBody>
      </p:sp>
      <p:sp>
        <p:nvSpPr>
          <p:cNvPr id="3" name="Espace réservé du contenu 2">
            <a:extLst>
              <a:ext uri="{FF2B5EF4-FFF2-40B4-BE49-F238E27FC236}">
                <a16:creationId xmlns:a16="http://schemas.microsoft.com/office/drawing/2014/main" id="{24180B82-53ED-41FF-8AAA-FD3C0437A8BB}"/>
              </a:ext>
            </a:extLst>
          </p:cNvPr>
          <p:cNvSpPr>
            <a:spLocks noGrp="1"/>
          </p:cNvSpPr>
          <p:nvPr>
            <p:ph idx="1"/>
          </p:nvPr>
        </p:nvSpPr>
        <p:spPr>
          <a:xfrm>
            <a:off x="404192" y="2286000"/>
            <a:ext cx="5191539" cy="4205542"/>
          </a:xfrm>
        </p:spPr>
        <p:txBody>
          <a:bodyPr>
            <a:normAutofit/>
          </a:bodyPr>
          <a:lstStyle/>
          <a:p>
            <a:r>
              <a:rPr lang="fr-FR" dirty="0"/>
              <a:t>Pour ne pas créer un autre modèle</a:t>
            </a:r>
          </a:p>
          <a:p>
            <a:r>
              <a:rPr lang="fr-FR" dirty="0"/>
              <a:t>Mais orienter les collègues vers les réponses locales </a:t>
            </a:r>
          </a:p>
          <a:p>
            <a:endParaRPr lang="fr-FR" dirty="0"/>
          </a:p>
          <a:p>
            <a:r>
              <a:rPr lang="fr-FR" dirty="0"/>
              <a:t>Exemple de l’université de Montpellier : </a:t>
            </a:r>
            <a:r>
              <a:rPr lang="fr-FR" dirty="0">
                <a:hlinkClick r:id="rId2"/>
              </a:rPr>
              <a:t>https://dmp.opidor.fr/public_templates?page=1&amp;search=montpellier</a:t>
            </a:r>
            <a:endParaRPr lang="fr-FR" dirty="0"/>
          </a:p>
          <a:p>
            <a:endParaRPr lang="fr-FR" dirty="0"/>
          </a:p>
          <a:p>
            <a:r>
              <a:rPr lang="fr-FR" dirty="0"/>
              <a:t>Bientôt UPPA et </a:t>
            </a:r>
            <a:r>
              <a:rPr lang="fr-FR" dirty="0" err="1"/>
              <a:t>U.Poitiers</a:t>
            </a:r>
            <a:endParaRPr lang="fr-FR" dirty="0"/>
          </a:p>
        </p:txBody>
      </p:sp>
      <p:pic>
        <p:nvPicPr>
          <p:cNvPr id="6" name="Image 5">
            <a:extLst>
              <a:ext uri="{FF2B5EF4-FFF2-40B4-BE49-F238E27FC236}">
                <a16:creationId xmlns:a16="http://schemas.microsoft.com/office/drawing/2014/main" id="{FDC0C865-9389-D652-DEA1-24E5558C2761}"/>
              </a:ext>
            </a:extLst>
          </p:cNvPr>
          <p:cNvPicPr>
            <a:picLocks noChangeAspect="1"/>
          </p:cNvPicPr>
          <p:nvPr/>
        </p:nvPicPr>
        <p:blipFill>
          <a:blip r:embed="rId3"/>
          <a:stretch>
            <a:fillRect/>
          </a:stretch>
        </p:blipFill>
        <p:spPr>
          <a:xfrm>
            <a:off x="5408277" y="2286000"/>
            <a:ext cx="6379531" cy="4045226"/>
          </a:xfrm>
          <a:prstGeom prst="rect">
            <a:avLst/>
          </a:prstGeom>
        </p:spPr>
      </p:pic>
    </p:spTree>
    <p:extLst>
      <p:ext uri="{BB962C8B-B14F-4D97-AF65-F5344CB8AC3E}">
        <p14:creationId xmlns:p14="http://schemas.microsoft.com/office/powerpoint/2010/main" val="54010866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8590</TotalTime>
  <Words>7025</Words>
  <Application>Microsoft Office PowerPoint</Application>
  <PresentationFormat>Grand écran</PresentationFormat>
  <Paragraphs>641</Paragraphs>
  <Slides>109</Slides>
  <Notes>24</Notes>
  <HiddenSlides>0</HiddenSlides>
  <MMClips>0</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109</vt:i4>
      </vt:variant>
    </vt:vector>
  </HeadingPairs>
  <TitlesOfParts>
    <vt:vector size="127" baseType="lpstr">
      <vt:lpstr>Arial</vt:lpstr>
      <vt:lpstr>Calibri</vt:lpstr>
      <vt:lpstr>DroidSerif-Regular</vt:lpstr>
      <vt:lpstr>fonts/ArmataRegular</vt:lpstr>
      <vt:lpstr>Lato</vt:lpstr>
      <vt:lpstr>Montserrat</vt:lpstr>
      <vt:lpstr>Noto Sans Symbols</vt:lpstr>
      <vt:lpstr>Open Sans</vt:lpstr>
      <vt:lpstr>Palatino-Roman</vt:lpstr>
      <vt:lpstr>Quattrocento Sans</vt:lpstr>
      <vt:lpstr>Roboto</vt:lpstr>
      <vt:lpstr>Tw Cen MT</vt:lpstr>
      <vt:lpstr>Tw Cen MT Condensed</vt:lpstr>
      <vt:lpstr>Twentieth Century</vt:lpstr>
      <vt:lpstr>Verdana</vt:lpstr>
      <vt:lpstr>Wingdings</vt:lpstr>
      <vt:lpstr>Wingdings 3</vt:lpstr>
      <vt:lpstr>Intégral</vt:lpstr>
      <vt:lpstr>Introduction aux  données de la recherche</vt:lpstr>
      <vt:lpstr>Bonjour ! </vt:lpstr>
      <vt:lpstr>Les données, une nécessité</vt:lpstr>
      <vt:lpstr>Archivage</vt:lpstr>
      <vt:lpstr>DONNÉES, ARCHIVAGES, RISQUE</vt:lpstr>
      <vt:lpstr>NIVEAUX DE RISQUE</vt:lpstr>
      <vt:lpstr>Pratiques anciennes d’archivage de la recherche</vt:lpstr>
      <vt:lpstr>Pratiques nouvelles d’archivage de la recherche</vt:lpstr>
      <vt:lpstr>Textes clés de l’open data / Recherche</vt:lpstr>
      <vt:lpstr>Obtenir des financements</vt:lpstr>
      <vt:lpstr>Financeurs et Données</vt:lpstr>
      <vt:lpstr>UE et Données</vt:lpstr>
      <vt:lpstr>ANR et Données</vt:lpstr>
      <vt:lpstr>appels à projet et Données</vt:lpstr>
      <vt:lpstr>Vers une science reproductible</vt:lpstr>
      <vt:lpstr>Reproductibilité de mes recherches</vt:lpstr>
      <vt:lpstr>Ouvrir les données ?</vt:lpstr>
      <vt:lpstr>La feuille de route du MESRI pour les données et les codes </vt:lpstr>
      <vt:lpstr>Science ouverte : entre économie et démocratie</vt:lpstr>
      <vt:lpstr>Les données</vt:lpstr>
      <vt:lpstr>Définitions</vt:lpstr>
      <vt:lpstr>Définitions</vt:lpstr>
      <vt:lpstr>différents types de données (slide Cécile Arènes)</vt:lpstr>
      <vt:lpstr>Différents types de données</vt:lpstr>
      <vt:lpstr>différents types de données</vt:lpstr>
      <vt:lpstr>Le cycle de vie des données </vt:lpstr>
      <vt:lpstr>Données et métadonnées</vt:lpstr>
      <vt:lpstr>Métadonnées</vt:lpstr>
      <vt:lpstr>Métadonnées : données liées</vt:lpstr>
      <vt:lpstr>Metadonnées : exempleS</vt:lpstr>
      <vt:lpstr>Métadonnées : le schéma de métadonnées</vt:lpstr>
      <vt:lpstr>Métadonnées : le schéma de métadonnées</vt:lpstr>
      <vt:lpstr>Métadonnées : le schéma de métadonnées</vt:lpstr>
      <vt:lpstr>Web et Données</vt:lpstr>
      <vt:lpstr>Présentation PowerPoint</vt:lpstr>
      <vt:lpstr>Le principe FAIR</vt:lpstr>
      <vt:lpstr>FAIR : F comme FINDABLE</vt:lpstr>
      <vt:lpstr>FAIR : a comme ACCESSIBLE</vt:lpstr>
      <vt:lpstr>FAIR : I comme INTEROPERABLE</vt:lpstr>
      <vt:lpstr>FAIR : R comme REUSABLE</vt:lpstr>
      <vt:lpstr>Présentation PowerPoint</vt:lpstr>
      <vt:lpstr>Etes-vous FAIR ? VRAIMENT ?</vt:lpstr>
      <vt:lpstr>ORCID ET IDENTIFIANTS CHERCHEURS</vt:lpstr>
      <vt:lpstr>Le fichier read.me  (Slide CECILE ARENES)</vt:lpstr>
      <vt:lpstr>Données et Stockage</vt:lpstr>
      <vt:lpstr>Stockage</vt:lpstr>
      <vt:lpstr>Stocker</vt:lpstr>
      <vt:lpstr>Stockage – travail collaboratif</vt:lpstr>
      <vt:lpstr>Les entrepôts  de donnée de  santé</vt:lpstr>
      <vt:lpstr>Le cadre juridique et éthique  des données</vt:lpstr>
      <vt:lpstr>Open data </vt:lpstr>
      <vt:lpstr>CADRE européen</vt:lpstr>
      <vt:lpstr>Loi Française 1/2</vt:lpstr>
      <vt:lpstr>Loi Française 2/2</vt:lpstr>
      <vt:lpstr>Et mes données ?</vt:lpstr>
      <vt:lpstr>Et mes données ?</vt:lpstr>
      <vt:lpstr>Et mes données ?</vt:lpstr>
      <vt:lpstr>Les données et le droit d’auteur (slide Cecile arenes)</vt:lpstr>
      <vt:lpstr>Le guide d’application de la Loi pour une République numérique pour les données de la recherche</vt:lpstr>
      <vt:lpstr>Cadre éthique</vt:lpstr>
      <vt:lpstr>Cadre éthique</vt:lpstr>
      <vt:lpstr>Données à caractère personnel de santé</vt:lpstr>
      <vt:lpstr>THE CARE PRINCIPLES </vt:lpstr>
      <vt:lpstr>Partage des données</vt:lpstr>
      <vt:lpstr>Partage et sauvegarde</vt:lpstr>
      <vt:lpstr>Les entrepôts - Définitions</vt:lpstr>
      <vt:lpstr>Un exemple : HumaNum</vt:lpstr>
      <vt:lpstr>Les entrepôts – choisir 1/2</vt:lpstr>
      <vt:lpstr>Les entrepôts – choisir 2/2</vt:lpstr>
      <vt:lpstr>TRUSTWORTHY REPOSITORY</vt:lpstr>
      <vt:lpstr>Entrepôts : outil pour faire son choix</vt:lpstr>
      <vt:lpstr>RECHERCHE DATA GOUV</vt:lpstr>
      <vt:lpstr>RECHERCHE DATA GOUV</vt:lpstr>
      <vt:lpstr>CENTRES THÉMATIQUES RECHERCHE DATA GOUV</vt:lpstr>
      <vt:lpstr>Un exemple : Progedo</vt:lpstr>
      <vt:lpstr>LES ENTREPÔTS</vt:lpstr>
      <vt:lpstr>Data Papers</vt:lpstr>
      <vt:lpstr>DATA PAPERS</vt:lpstr>
      <vt:lpstr>CITER un jeu de données</vt:lpstr>
      <vt:lpstr>Les données</vt:lpstr>
      <vt:lpstr>Plan national pour la science ouverte - 2</vt:lpstr>
      <vt:lpstr>PLAN national pour la science ouverte</vt:lpstr>
      <vt:lpstr>PLAN national pour la science ouverte</vt:lpstr>
      <vt:lpstr>Les ateliers de la donnée</vt:lpstr>
      <vt:lpstr>Présentation PowerPoint</vt:lpstr>
      <vt:lpstr>Meta-Atelier de la donnée en Nouvelle Aquitaine</vt:lpstr>
      <vt:lpstr>CENTRE DE RESSOURCES</vt:lpstr>
      <vt:lpstr>5 centres de ressources</vt:lpstr>
      <vt:lpstr>Ressources : formation et autoformation Réseau des URFIST</vt:lpstr>
      <vt:lpstr>LISTES DE DIFFUSION </vt:lpstr>
      <vt:lpstr>Gérer ses données</vt:lpstr>
      <vt:lpstr>Des intentions</vt:lpstr>
      <vt:lpstr>Le plan de gestion des données</vt:lpstr>
      <vt:lpstr>Le PGD/DMP</vt:lpstr>
      <vt:lpstr>ANR et PGD</vt:lpstr>
      <vt:lpstr>Horizon Europe et DMP</vt:lpstr>
      <vt:lpstr>Science EUROPE : modèle structuré</vt:lpstr>
      <vt:lpstr>DMP OPIDOR</vt:lpstr>
      <vt:lpstr>Les recommandations de votre établissement</vt:lpstr>
      <vt:lpstr>DMP OpidoR</vt:lpstr>
      <vt:lpstr>DMP OPIDOR PAS À PAS</vt:lpstr>
      <vt:lpstr>DMP OPIDOR : ÉTAPE 2</vt:lpstr>
      <vt:lpstr>DMP OPIDOR : ÉTAPE 3</vt:lpstr>
      <vt:lpstr>DMP OPIDOR : ÉTAPE 4</vt:lpstr>
      <vt:lpstr>DMP OPIDOR : ÉTAPE 5</vt:lpstr>
      <vt:lpstr>DMP OPIDOR : ÉTAPE 6</vt:lpstr>
      <vt:lpstr>DMP OPIDOR : ÉTAPE 7</vt:lpstr>
      <vt:lpstr>DMP OPIDOR : ÉTAPE 8</vt:lpstr>
      <vt:lpstr>Merci ! </vt:lpstr>
    </vt:vector>
  </TitlesOfParts>
  <Company>Direction de la Documentation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aux  données de la recherche</dc:title>
  <dc:creator>Raphaëlle Bats</dc:creator>
  <cp:lastModifiedBy>raphaelle bats</cp:lastModifiedBy>
  <cp:revision>53</cp:revision>
  <dcterms:created xsi:type="dcterms:W3CDTF">2021-12-22T13:44:04Z</dcterms:created>
  <dcterms:modified xsi:type="dcterms:W3CDTF">2023-10-19T16:38:02Z</dcterms:modified>
</cp:coreProperties>
</file>