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926" r:id="rId2"/>
    <p:sldId id="1002" r:id="rId3"/>
    <p:sldId id="1006" r:id="rId4"/>
    <p:sldId id="1003" r:id="rId5"/>
    <p:sldId id="1005" r:id="rId6"/>
    <p:sldId id="1004" r:id="rId7"/>
    <p:sldId id="1056" r:id="rId8"/>
    <p:sldId id="805" r:id="rId9"/>
    <p:sldId id="806" r:id="rId10"/>
    <p:sldId id="963" r:id="rId11"/>
    <p:sldId id="811" r:id="rId12"/>
    <p:sldId id="964" r:id="rId13"/>
    <p:sldId id="807" r:id="rId14"/>
    <p:sldId id="802" r:id="rId15"/>
    <p:sldId id="1009" r:id="rId16"/>
    <p:sldId id="982" r:id="rId17"/>
    <p:sldId id="1011" r:id="rId18"/>
    <p:sldId id="1012" r:id="rId19"/>
    <p:sldId id="846" r:id="rId20"/>
    <p:sldId id="1066" r:id="rId21"/>
    <p:sldId id="1067" r:id="rId22"/>
    <p:sldId id="873" r:id="rId23"/>
    <p:sldId id="901" r:id="rId24"/>
    <p:sldId id="967" r:id="rId25"/>
    <p:sldId id="848" r:id="rId26"/>
    <p:sldId id="844" r:id="rId27"/>
    <p:sldId id="1021" r:id="rId28"/>
    <p:sldId id="983" r:id="rId29"/>
    <p:sldId id="1037" r:id="rId30"/>
    <p:sldId id="1036" r:id="rId31"/>
    <p:sldId id="984" r:id="rId32"/>
    <p:sldId id="985" r:id="rId33"/>
    <p:sldId id="986" r:id="rId34"/>
    <p:sldId id="987" r:id="rId35"/>
    <p:sldId id="1038" r:id="rId36"/>
    <p:sldId id="906" r:id="rId37"/>
    <p:sldId id="993" r:id="rId38"/>
    <p:sldId id="1039" r:id="rId39"/>
    <p:sldId id="1065" r:id="rId40"/>
    <p:sldId id="1068" r:id="rId41"/>
    <p:sldId id="835" r:id="rId42"/>
    <p:sldId id="1057" r:id="rId43"/>
    <p:sldId id="968" r:id="rId44"/>
    <p:sldId id="1055" r:id="rId45"/>
    <p:sldId id="849" r:id="rId46"/>
    <p:sldId id="850" r:id="rId47"/>
    <p:sldId id="857" r:id="rId48"/>
    <p:sldId id="856" r:id="rId49"/>
    <p:sldId id="1040" r:id="rId50"/>
    <p:sldId id="858" r:id="rId51"/>
    <p:sldId id="855" r:id="rId52"/>
    <p:sldId id="1044" r:id="rId53"/>
    <p:sldId id="1045" r:id="rId54"/>
    <p:sldId id="1046" r:id="rId55"/>
    <p:sldId id="1047" r:id="rId56"/>
    <p:sldId id="1049" r:id="rId57"/>
    <p:sldId id="1050" r:id="rId58"/>
    <p:sldId id="1051" r:id="rId59"/>
    <p:sldId id="1052" r:id="rId60"/>
    <p:sldId id="836" r:id="rId61"/>
    <p:sldId id="1058" r:id="rId62"/>
    <p:sldId id="969" r:id="rId63"/>
    <p:sldId id="817" r:id="rId64"/>
    <p:sldId id="1042" r:id="rId65"/>
    <p:sldId id="1043" r:id="rId66"/>
    <p:sldId id="970" r:id="rId67"/>
    <p:sldId id="1053" r:id="rId68"/>
    <p:sldId id="945" r:id="rId69"/>
    <p:sldId id="1028" r:id="rId70"/>
    <p:sldId id="1054" r:id="rId71"/>
    <p:sldId id="1029" r:id="rId72"/>
    <p:sldId id="1030" r:id="rId73"/>
    <p:sldId id="1031" r:id="rId74"/>
    <p:sldId id="1032" r:id="rId75"/>
    <p:sldId id="1059" r:id="rId76"/>
    <p:sldId id="885" r:id="rId77"/>
    <p:sldId id="879" r:id="rId78"/>
    <p:sldId id="886" r:id="rId79"/>
    <p:sldId id="869" r:id="rId80"/>
    <p:sldId id="871" r:id="rId81"/>
    <p:sldId id="870" r:id="rId82"/>
    <p:sldId id="955" r:id="rId83"/>
    <p:sldId id="956" r:id="rId84"/>
    <p:sldId id="913" r:id="rId85"/>
    <p:sldId id="894" r:id="rId86"/>
    <p:sldId id="1061" r:id="rId87"/>
    <p:sldId id="1062" r:id="rId88"/>
    <p:sldId id="900" r:id="rId89"/>
    <p:sldId id="876" r:id="rId90"/>
    <p:sldId id="877" r:id="rId91"/>
    <p:sldId id="416" r:id="rId92"/>
    <p:sldId id="923" r:id="rId93"/>
    <p:sldId id="998" r:id="rId94"/>
    <p:sldId id="1060" r:id="rId95"/>
    <p:sldId id="995" r:id="rId96"/>
    <p:sldId id="996" r:id="rId97"/>
    <p:sldId id="997" r:id="rId98"/>
    <p:sldId id="1027" r:id="rId99"/>
    <p:sldId id="1022" r:id="rId100"/>
    <p:sldId id="1023" r:id="rId101"/>
    <p:sldId id="1024" r:id="rId102"/>
    <p:sldId id="1025" r:id="rId103"/>
    <p:sldId id="1026" r:id="rId104"/>
    <p:sldId id="845" r:id="rId105"/>
    <p:sldId id="909" r:id="rId106"/>
    <p:sldId id="999" r:id="rId107"/>
    <p:sldId id="1000" r:id="rId108"/>
    <p:sldId id="1001" r:id="rId109"/>
    <p:sldId id="958" r:id="rId110"/>
    <p:sldId id="960" r:id="rId111"/>
    <p:sldId id="961" r:id="rId112"/>
    <p:sldId id="966" r:id="rId1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A1B"/>
    <a:srgbClr val="333333"/>
    <a:srgbClr val="B31B1B"/>
    <a:srgbClr val="FF5050"/>
    <a:srgbClr val="B3B3B3"/>
    <a:srgbClr val="FFFFFF"/>
    <a:srgbClr val="0BEBDE"/>
    <a:srgbClr val="FF75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3" autoAdjust="0"/>
    <p:restoredTop sz="81180" autoAdjust="0"/>
  </p:normalViewPr>
  <p:slideViewPr>
    <p:cSldViewPr snapToGrid="0">
      <p:cViewPr varScale="1">
        <p:scale>
          <a:sx n="78" d="100"/>
          <a:sy n="78" d="100"/>
        </p:scale>
        <p:origin x="856" y="52"/>
      </p:cViewPr>
      <p:guideLst/>
    </p:cSldViewPr>
  </p:slideViewPr>
  <p:outlineViewPr>
    <p:cViewPr>
      <p:scale>
        <a:sx n="33" d="100"/>
        <a:sy n="33" d="100"/>
      </p:scale>
      <p:origin x="0" y="-20604"/>
    </p:cViewPr>
  </p:outlineViewPr>
  <p:notesTextViewPr>
    <p:cViewPr>
      <p:scale>
        <a:sx n="1" d="1"/>
        <a:sy n="1" d="1"/>
      </p:scale>
      <p:origin x="0" y="0"/>
    </p:cViewPr>
  </p:notesTextViewPr>
  <p:sorterViewPr>
    <p:cViewPr>
      <p:scale>
        <a:sx n="70" d="100"/>
        <a:sy n="70" d="100"/>
      </p:scale>
      <p:origin x="0" y="-208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8C565-F3BF-4A84-AE07-9A89EABD0C05}" type="datetimeFigureOut">
              <a:rPr lang="en-US" smtClean="0"/>
              <a:t>2020-12-08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334D6-74E3-493C-842C-2A0D832D0681}" type="slidenum">
              <a:rPr lang="en-US" smtClean="0"/>
              <a:t>‹#›</a:t>
            </a:fld>
            <a:endParaRPr lang="en-US"/>
          </a:p>
        </p:txBody>
      </p:sp>
    </p:spTree>
    <p:extLst>
      <p:ext uri="{BB962C8B-B14F-4D97-AF65-F5344CB8AC3E}">
        <p14:creationId xmlns:p14="http://schemas.microsoft.com/office/powerpoint/2010/main" val="167404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a:t>
            </a:r>
            <a:r>
              <a:rPr lang="en-US" baseline="0" dirty="0"/>
              <a:t> going to </a:t>
            </a:r>
          </a:p>
          <a:p>
            <a:pPr marL="171450" indent="-171450">
              <a:buFontTx/>
              <a:buChar char="-"/>
            </a:pPr>
            <a:r>
              <a:rPr lang="en-US" baseline="0" dirty="0"/>
              <a:t>Very briefly describe the background we are coming from</a:t>
            </a:r>
          </a:p>
          <a:p>
            <a:pPr marL="171450" indent="-171450">
              <a:buFontTx/>
              <a:buChar char="-"/>
            </a:pPr>
            <a:r>
              <a:rPr lang="en-US" baseline="0" dirty="0"/>
              <a:t> Make note of the various elements of progress (and the broader picture) of open science</a:t>
            </a:r>
          </a:p>
          <a:p>
            <a:pPr marL="171450" indent="-171450">
              <a:buFontTx/>
              <a:buChar char="-"/>
            </a:pPr>
            <a:r>
              <a:rPr lang="en-US" baseline="0" dirty="0"/>
              <a:t>Describe some of the ongoing challenges</a:t>
            </a:r>
          </a:p>
          <a:p>
            <a:pPr marL="171450" indent="-171450">
              <a:buFontTx/>
              <a:buChar char="-"/>
            </a:pPr>
            <a:r>
              <a:rPr lang="en-US" baseline="0" dirty="0" smtClean="0"/>
              <a:t>Provide some guidance based on the lessons learned </a:t>
            </a:r>
            <a:r>
              <a:rPr lang="en-US" baseline="0" smtClean="0"/>
              <a:t>in the past year</a:t>
            </a:r>
            <a:endParaRPr lang="en-US" dirty="0"/>
          </a:p>
        </p:txBody>
      </p:sp>
      <p:sp>
        <p:nvSpPr>
          <p:cNvPr id="4" name="Slide Number Placeholder 3"/>
          <p:cNvSpPr>
            <a:spLocks noGrp="1"/>
          </p:cNvSpPr>
          <p:nvPr>
            <p:ph type="sldNum" sz="quarter" idx="10"/>
          </p:nvPr>
        </p:nvSpPr>
        <p:spPr/>
        <p:txBody>
          <a:bodyPr/>
          <a:lstStyle/>
          <a:p>
            <a:fld id="{59C334D6-74E3-493C-842C-2A0D832D0681}" type="slidenum">
              <a:rPr lang="en-US" smtClean="0"/>
              <a:t>1</a:t>
            </a:fld>
            <a:endParaRPr lang="en-US"/>
          </a:p>
        </p:txBody>
      </p:sp>
    </p:spTree>
    <p:extLst>
      <p:ext uri="{BB962C8B-B14F-4D97-AF65-F5344CB8AC3E}">
        <p14:creationId xmlns:p14="http://schemas.microsoft.com/office/powerpoint/2010/main" val="1785029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38</a:t>
            </a:fld>
            <a:endParaRPr lang="en-US"/>
          </a:p>
        </p:txBody>
      </p:sp>
    </p:spTree>
    <p:extLst>
      <p:ext uri="{BB962C8B-B14F-4D97-AF65-F5344CB8AC3E}">
        <p14:creationId xmlns:p14="http://schemas.microsoft.com/office/powerpoint/2010/main" val="251924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41</a:t>
            </a:fld>
            <a:endParaRPr lang="en-US"/>
          </a:p>
        </p:txBody>
      </p:sp>
    </p:spTree>
    <p:extLst>
      <p:ext uri="{BB962C8B-B14F-4D97-AF65-F5344CB8AC3E}">
        <p14:creationId xmlns:p14="http://schemas.microsoft.com/office/powerpoint/2010/main" val="1267524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metadata for this page</a:t>
            </a:r>
          </a:p>
        </p:txBody>
      </p:sp>
      <p:sp>
        <p:nvSpPr>
          <p:cNvPr id="4" name="Slide Number Placeholder 3"/>
          <p:cNvSpPr>
            <a:spLocks noGrp="1"/>
          </p:cNvSpPr>
          <p:nvPr>
            <p:ph type="sldNum" sz="quarter" idx="10"/>
          </p:nvPr>
        </p:nvSpPr>
        <p:spPr/>
        <p:txBody>
          <a:bodyPr/>
          <a:lstStyle/>
          <a:p>
            <a:fld id="{59C334D6-74E3-493C-842C-2A0D832D0681}" type="slidenum">
              <a:rPr lang="en-US" smtClean="0"/>
              <a:t>46</a:t>
            </a:fld>
            <a:endParaRPr lang="en-US"/>
          </a:p>
        </p:txBody>
      </p:sp>
    </p:spTree>
    <p:extLst>
      <p:ext uri="{BB962C8B-B14F-4D97-AF65-F5344CB8AC3E}">
        <p14:creationId xmlns:p14="http://schemas.microsoft.com/office/powerpoint/2010/main" val="116357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52</a:t>
            </a:fld>
            <a:endParaRPr lang="en-US"/>
          </a:p>
        </p:txBody>
      </p:sp>
    </p:spTree>
    <p:extLst>
      <p:ext uri="{BB962C8B-B14F-4D97-AF65-F5344CB8AC3E}">
        <p14:creationId xmlns:p14="http://schemas.microsoft.com/office/powerpoint/2010/main" val="192426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53</a:t>
            </a:fld>
            <a:endParaRPr lang="en-US"/>
          </a:p>
        </p:txBody>
      </p:sp>
    </p:spTree>
    <p:extLst>
      <p:ext uri="{BB962C8B-B14F-4D97-AF65-F5344CB8AC3E}">
        <p14:creationId xmlns:p14="http://schemas.microsoft.com/office/powerpoint/2010/main" val="815361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60</a:t>
            </a:fld>
            <a:endParaRPr lang="en-US"/>
          </a:p>
        </p:txBody>
      </p:sp>
    </p:spTree>
    <p:extLst>
      <p:ext uri="{BB962C8B-B14F-4D97-AF65-F5344CB8AC3E}">
        <p14:creationId xmlns:p14="http://schemas.microsoft.com/office/powerpoint/2010/main" val="1820718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67</a:t>
            </a:fld>
            <a:endParaRPr lang="en-US"/>
          </a:p>
        </p:txBody>
      </p:sp>
    </p:spTree>
    <p:extLst>
      <p:ext uri="{BB962C8B-B14F-4D97-AF65-F5344CB8AC3E}">
        <p14:creationId xmlns:p14="http://schemas.microsoft.com/office/powerpoint/2010/main" val="1345835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70</a:t>
            </a:fld>
            <a:endParaRPr lang="en-US"/>
          </a:p>
        </p:txBody>
      </p:sp>
    </p:spTree>
    <p:extLst>
      <p:ext uri="{BB962C8B-B14F-4D97-AF65-F5344CB8AC3E}">
        <p14:creationId xmlns:p14="http://schemas.microsoft.com/office/powerpoint/2010/main" val="1262317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75</a:t>
            </a:fld>
            <a:endParaRPr lang="en-US"/>
          </a:p>
        </p:txBody>
      </p:sp>
    </p:spTree>
    <p:extLst>
      <p:ext uri="{BB962C8B-B14F-4D97-AF65-F5344CB8AC3E}">
        <p14:creationId xmlns:p14="http://schemas.microsoft.com/office/powerpoint/2010/main" val="387220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5</a:t>
            </a:fld>
            <a:endParaRPr lang="en-US"/>
          </a:p>
        </p:txBody>
      </p:sp>
    </p:spTree>
    <p:extLst>
      <p:ext uri="{BB962C8B-B14F-4D97-AF65-F5344CB8AC3E}">
        <p14:creationId xmlns:p14="http://schemas.microsoft.com/office/powerpoint/2010/main" val="292076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15</a:t>
            </a:fld>
            <a:endParaRPr lang="en-US"/>
          </a:p>
        </p:txBody>
      </p:sp>
    </p:spTree>
    <p:extLst>
      <p:ext uri="{BB962C8B-B14F-4D97-AF65-F5344CB8AC3E}">
        <p14:creationId xmlns:p14="http://schemas.microsoft.com/office/powerpoint/2010/main" val="409875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16</a:t>
            </a:fld>
            <a:endParaRPr lang="en-US"/>
          </a:p>
        </p:txBody>
      </p:sp>
    </p:spTree>
    <p:extLst>
      <p:ext uri="{BB962C8B-B14F-4D97-AF65-F5344CB8AC3E}">
        <p14:creationId xmlns:p14="http://schemas.microsoft.com/office/powerpoint/2010/main" val="268671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8D1544D-F39A-4F55-BC21-9BE909A9BACC}" type="slidenum">
              <a:rPr lang="de-DE" smtClean="0"/>
              <a:t>17</a:t>
            </a:fld>
            <a:endParaRPr lang="de-DE"/>
          </a:p>
        </p:txBody>
      </p:sp>
    </p:spTree>
    <p:extLst>
      <p:ext uri="{BB962C8B-B14F-4D97-AF65-F5344CB8AC3E}">
        <p14:creationId xmlns:p14="http://schemas.microsoft.com/office/powerpoint/2010/main" val="1391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8D1544D-F39A-4F55-BC21-9BE909A9BACC}" type="slidenum">
              <a:rPr lang="de-DE" smtClean="0"/>
              <a:t>18</a:t>
            </a:fld>
            <a:endParaRPr lang="de-DE"/>
          </a:p>
        </p:txBody>
      </p:sp>
    </p:spTree>
    <p:extLst>
      <p:ext uri="{BB962C8B-B14F-4D97-AF65-F5344CB8AC3E}">
        <p14:creationId xmlns:p14="http://schemas.microsoft.com/office/powerpoint/2010/main" val="2942005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27</a:t>
            </a:fld>
            <a:endParaRPr lang="en-US"/>
          </a:p>
        </p:txBody>
      </p:sp>
    </p:spTree>
    <p:extLst>
      <p:ext uri="{BB962C8B-B14F-4D97-AF65-F5344CB8AC3E}">
        <p14:creationId xmlns:p14="http://schemas.microsoft.com/office/powerpoint/2010/main" val="3855183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29</a:t>
            </a:fld>
            <a:endParaRPr lang="en-US"/>
          </a:p>
        </p:txBody>
      </p:sp>
    </p:spTree>
    <p:extLst>
      <p:ext uri="{BB962C8B-B14F-4D97-AF65-F5344CB8AC3E}">
        <p14:creationId xmlns:p14="http://schemas.microsoft.com/office/powerpoint/2010/main" val="3931516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35</a:t>
            </a:fld>
            <a:endParaRPr lang="en-US"/>
          </a:p>
        </p:txBody>
      </p:sp>
    </p:spTree>
    <p:extLst>
      <p:ext uri="{BB962C8B-B14F-4D97-AF65-F5344CB8AC3E}">
        <p14:creationId xmlns:p14="http://schemas.microsoft.com/office/powerpoint/2010/main" val="1891734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98DA53-2AE6-479B-901D-5117A0B269E4}" type="datetimeFigureOut">
              <a:rPr lang="en-US" smtClean="0"/>
              <a:t>2020-12-08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72616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98DA53-2AE6-479B-901D-5117A0B269E4}" type="datetimeFigureOut">
              <a:rPr lang="en-US" smtClean="0"/>
              <a:t>2020-12-08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198230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98DA53-2AE6-479B-901D-5117A0B269E4}" type="datetimeFigureOut">
              <a:rPr lang="en-US" smtClean="0"/>
              <a:t>2020-12-08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2937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2020-12-08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143950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2020-12-08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48284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411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tandard">
    <p:spTree>
      <p:nvGrpSpPr>
        <p:cNvPr id="1" name=""/>
        <p:cNvGrpSpPr/>
        <p:nvPr/>
      </p:nvGrpSpPr>
      <p:grpSpPr>
        <a:xfrm>
          <a:off x="0" y="0"/>
          <a:ext cx="0" cy="0"/>
          <a:chOff x="0" y="0"/>
          <a:chExt cx="0" cy="0"/>
        </a:xfrm>
      </p:grpSpPr>
      <p:pic>
        <p:nvPicPr>
          <p:cNvPr id="4" name="Picture 3"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73321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2020-12-08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316903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entered_Title">
    <p:spTree>
      <p:nvGrpSpPr>
        <p:cNvPr id="1" name=""/>
        <p:cNvGrpSpPr/>
        <p:nvPr/>
      </p:nvGrpSpPr>
      <p:grpSpPr>
        <a:xfrm>
          <a:off x="0" y="0"/>
          <a:ext cx="0" cy="0"/>
          <a:chOff x="0" y="0"/>
          <a:chExt cx="0" cy="0"/>
        </a:xfrm>
      </p:grpSpPr>
      <p:sp>
        <p:nvSpPr>
          <p:cNvPr id="2" name="Title 1"/>
          <p:cNvSpPr>
            <a:spLocks noGrp="1"/>
          </p:cNvSpPr>
          <p:nvPr>
            <p:ph type="title"/>
          </p:nvPr>
        </p:nvSpPr>
        <p:spPr>
          <a:xfrm>
            <a:off x="1203960" y="2464858"/>
            <a:ext cx="9784080" cy="1325563"/>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D098DA53-2AE6-479B-901D-5117A0B269E4}" type="datetimeFigureOut">
              <a:rPr lang="en-US" smtClean="0"/>
              <a:t>2020-12-08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95609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b_Title and Content Narrow">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dirty="0"/>
              <a:t>Click to edit Master title style</a:t>
            </a:r>
          </a:p>
        </p:txBody>
      </p:sp>
      <p:sp>
        <p:nvSpPr>
          <p:cNvPr id="3" name="Content Placeholder 2"/>
          <p:cNvSpPr>
            <a:spLocks noGrp="1"/>
          </p:cNvSpPr>
          <p:nvPr>
            <p:ph idx="1"/>
          </p:nvPr>
        </p:nvSpPr>
        <p:spPr>
          <a:xfrm>
            <a:off x="2152226" y="1847850"/>
            <a:ext cx="7887547" cy="4351338"/>
          </a:xfrm>
        </p:spPr>
        <p:txBody>
          <a:bodyPr/>
          <a:lstStyle>
            <a:lvl1pPr>
              <a:defRPr sz="3600"/>
            </a:lvl1pPr>
            <a:lvl2pPr>
              <a:defRPr sz="3200"/>
            </a:lvl2pPr>
            <a:lvl3pPr>
              <a:defRPr sz="2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2020-12-08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755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98DA53-2AE6-479B-901D-5117A0B269E4}" type="datetimeFigureOut">
              <a:rPr lang="en-US" smtClean="0"/>
              <a:t>2020-12-08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66101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1708" y="365125"/>
            <a:ext cx="9802091" cy="1325563"/>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98DA53-2AE6-479B-901D-5117A0B269E4}" type="datetimeFigureOut">
              <a:rPr lang="en-US" smtClean="0"/>
              <a:t>2020-12-08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
        <p:nvSpPr>
          <p:cNvPr id="8" name="Rectangle 7"/>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58749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98DA53-2AE6-479B-901D-5117A0B269E4}" type="datetimeFigureOut">
              <a:rPr lang="en-US" smtClean="0"/>
              <a:t>2020-12-08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C151D-353C-46B9-AA66-2AB42B8086D8}" type="slidenum">
              <a:rPr lang="en-US" smtClean="0"/>
              <a:t>‹#›</a:t>
            </a:fld>
            <a:endParaRPr lang="en-US"/>
          </a:p>
        </p:txBody>
      </p:sp>
      <p:sp>
        <p:nvSpPr>
          <p:cNvPr id="10" name="Rectangle 9"/>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64377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98DA53-2AE6-479B-901D-5117A0B269E4}" type="datetimeFigureOut">
              <a:rPr lang="en-US" smtClean="0"/>
              <a:t>2020-12-08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46060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8DA53-2AE6-479B-901D-5117A0B269E4}" type="datetimeFigureOut">
              <a:rPr lang="en-US" smtClean="0"/>
              <a:t>2020-12-08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4622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8DA53-2AE6-479B-901D-5117A0B269E4}" type="datetimeFigureOut">
              <a:rPr lang="en-US" smtClean="0"/>
              <a:t>2020-12-08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C151D-353C-46B9-AA66-2AB42B8086D8}" type="slidenum">
              <a:rPr lang="en-US" smtClean="0"/>
              <a:t>‹#›</a:t>
            </a:fld>
            <a:endParaRPr lang="en-US"/>
          </a:p>
        </p:txBody>
      </p:sp>
    </p:spTree>
    <p:extLst>
      <p:ext uri="{BB962C8B-B14F-4D97-AF65-F5344CB8AC3E}">
        <p14:creationId xmlns:p14="http://schemas.microsoft.com/office/powerpoint/2010/main" val="123998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3"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hyperlink" Target="https://aeadataeditor.github.io/aea-de-guidance/protocol-3rd-party-replication.html" TargetMode="External"/><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ithub.com/AEADataEditor/replication-template/"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hyperlink" Target="https://www.force11.org/group/joint-declaration-data-citation-principles-final"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hyperlink" Target="https://www.force11.org/group/joint-declaration-data-citation-principles-final" TargetMode="External"/><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social-science-data-editors.github.io/guidance/addtl-data-citation-guidance.html"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facebook.com/guillaume.beck.realisateur/" TargetMode="External"/><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hyperlink" Target="http://www.worldvaluessurvey.org/WVSDocumentationWV6.jsp" TargetMode="Externa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hyperlink" Target="http://www.worldvaluessurvey.org/WVSDocumentationWV6.jsp" TargetMode="External"/><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hyperlink" Target="https://dimewiki.worldbank.org/wiki/Reproducible_Research" TargetMode="Externa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hyperlink" Target="https://social-science-data-editors.github.io/guidance/" TargetMode="External"/><Relationship Id="rId2" Type="http://schemas.openxmlformats.org/officeDocument/2006/relationships/image" Target="../media/image55.png"/><Relationship Id="rId1" Type="http://schemas.openxmlformats.org/officeDocument/2006/relationships/slideLayout" Target="../slideLayouts/slideLayout6.xml"/><Relationship Id="rId5" Type="http://schemas.openxmlformats.org/officeDocument/2006/relationships/image" Target="../media/image57.jpg"/><Relationship Id="rId4" Type="http://schemas.openxmlformats.org/officeDocument/2006/relationships/image" Target="../media/image56.png"/></Relationships>
</file>

<file path=ppt/slides/_rels/slide91.xml.rels><?xml version="1.0" encoding="UTF-8" standalone="yes"?>
<Relationships xmlns="http://schemas.openxmlformats.org/package/2006/relationships"><Relationship Id="rId2" Type="http://schemas.openxmlformats.org/officeDocument/2006/relationships/hyperlink" Target="https://doi.org/10.5281/zenodo.4311917" TargetMode="Externa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8" Type="http://schemas.openxmlformats.org/officeDocument/2006/relationships/hyperlink" Target="https://www.casd.eu/en/le-centre-dacces-securise-aux-donnees-casd/certification-de-resultats-cascad-casd/" TargetMode="External"/><Relationship Id="rId3" Type="http://schemas.openxmlformats.org/officeDocument/2006/relationships/hyperlink" Target="https://aeadataeditor.github.io/aea-de-guidance/" TargetMode="External"/><Relationship Id="rId7" Type="http://schemas.openxmlformats.org/officeDocument/2006/relationships/hyperlink" Target="https://doi.org/10.5164/IAB.BHP7516.de.en.v1" TargetMode="External"/><Relationship Id="rId2" Type="http://schemas.openxmlformats.org/officeDocument/2006/relationships/hyperlink" Target="https://social-science-data-editors.github.io/guidance/" TargetMode="External"/><Relationship Id="rId1" Type="http://schemas.openxmlformats.org/officeDocument/2006/relationships/slideLayout" Target="../slideLayouts/slideLayout2.xml"/><Relationship Id="rId6" Type="http://schemas.openxmlformats.org/officeDocument/2006/relationships/hyperlink" Target="https://aeadataeditor.github.io/aea-de-guidance/addtl-data-citation-guidance.html" TargetMode="External"/><Relationship Id="rId5" Type="http://schemas.openxmlformats.org/officeDocument/2006/relationships/hyperlink" Target="https://social-science-data-editors.github.io/guidance/Licensing_guidance.html" TargetMode="External"/><Relationship Id="rId10" Type="http://schemas.openxmlformats.org/officeDocument/2006/relationships/image" Target="../media/image58.png"/><Relationship Id="rId4" Type="http://schemas.openxmlformats.org/officeDocument/2006/relationships/hyperlink" Target="https://aeadataeditor.github.io/aea-de-guidance/template-README.html" TargetMode="External"/><Relationship Id="rId9" Type="http://schemas.openxmlformats.org/officeDocument/2006/relationships/image" Target="../media/image5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250350"/>
          </a:xfrm>
        </p:spPr>
        <p:txBody>
          <a:bodyPr>
            <a:normAutofit/>
          </a:bodyPr>
          <a:lstStyle/>
          <a:p>
            <a:r>
              <a:rPr lang="en-US" dirty="0"/>
              <a:t>Practices for Data Transparency and Reproducibility</a:t>
            </a:r>
            <a:br>
              <a:rPr lang="en-US" dirty="0"/>
            </a:br>
            <a:r>
              <a:rPr lang="en-US" sz="2700" dirty="0" smtClean="0"/>
              <a:t>+ some thoughts on the role of institutions</a:t>
            </a:r>
            <a:endParaRPr lang="en-US" dirty="0"/>
          </a:p>
        </p:txBody>
      </p:sp>
      <p:sp>
        <p:nvSpPr>
          <p:cNvPr id="3" name="Subtitle 2"/>
          <p:cNvSpPr>
            <a:spLocks noGrp="1"/>
          </p:cNvSpPr>
          <p:nvPr>
            <p:ph type="subTitle" idx="1"/>
          </p:nvPr>
        </p:nvSpPr>
        <p:spPr>
          <a:xfrm>
            <a:off x="1524000" y="4531658"/>
            <a:ext cx="9144000" cy="2141857"/>
          </a:xfrm>
        </p:spPr>
        <p:txBody>
          <a:bodyPr>
            <a:normAutofit lnSpcReduction="10000"/>
          </a:bodyPr>
          <a:lstStyle/>
          <a:p>
            <a:r>
              <a:rPr lang="en-US" dirty="0"/>
              <a:t>Lars Vilhuber</a:t>
            </a:r>
          </a:p>
          <a:p>
            <a:r>
              <a:rPr lang="en-US" dirty="0"/>
              <a:t>Cornell </a:t>
            </a:r>
            <a:r>
              <a:rPr lang="en-US" dirty="0" smtClean="0"/>
              <a:t>University</a:t>
            </a:r>
          </a:p>
          <a:p>
            <a:r>
              <a:rPr lang="en-US" dirty="0" smtClean="0"/>
              <a:t>Presentation at </a:t>
            </a:r>
            <a:r>
              <a:rPr lang="en-US" b="1" dirty="0" smtClean="0"/>
              <a:t>Brookings</a:t>
            </a:r>
            <a:r>
              <a:rPr lang="en-US" dirty="0" smtClean="0"/>
              <a:t>, December 2020</a:t>
            </a:r>
            <a:endParaRPr lang="en-US" dirty="0"/>
          </a:p>
          <a:p>
            <a:r>
              <a:rPr lang="en-US" sz="1600" dirty="0"/>
              <a:t>The opinions expressed in this talk are solely the authors, and do not represent the views of the U.S. Census Bureau, the American Economic Association, or any of the funding agencies. </a:t>
            </a:r>
          </a:p>
          <a:p>
            <a:r>
              <a:rPr lang="en-US" sz="1600" dirty="0"/>
              <a:t>© Lars Vilhuber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333" y="6371695"/>
            <a:ext cx="762000" cy="142875"/>
          </a:xfrm>
          <a:prstGeom prst="rect">
            <a:avLst/>
          </a:prstGeom>
        </p:spPr>
      </p:pic>
      <p:sp>
        <p:nvSpPr>
          <p:cNvPr id="7" name="Rectangle 6"/>
          <p:cNvSpPr/>
          <p:nvPr/>
        </p:nvSpPr>
        <p:spPr>
          <a:xfrm>
            <a:off x="8467" y="219221"/>
            <a:ext cx="1796270" cy="171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21"/>
            <a:ext cx="4039164" cy="1209844"/>
          </a:xfrm>
          <a:prstGeom prst="rect">
            <a:avLst/>
          </a:prstGeom>
        </p:spPr>
      </p:pic>
    </p:spTree>
    <p:extLst>
      <p:ext uri="{BB962C8B-B14F-4D97-AF65-F5344CB8AC3E}">
        <p14:creationId xmlns:p14="http://schemas.microsoft.com/office/powerpoint/2010/main" val="1402717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smtClean="0">
                <a:solidFill>
                  <a:schemeClr val="bg1"/>
                </a:solidFill>
              </a:rPr>
              <a:t>Why?</a:t>
            </a:r>
            <a:endParaRPr lang="en-US" dirty="0">
              <a:solidFill>
                <a:schemeClr val="bg1"/>
              </a:solidFill>
            </a:endParaRPr>
          </a:p>
        </p:txBody>
      </p:sp>
    </p:spTree>
    <p:extLst>
      <p:ext uri="{BB962C8B-B14F-4D97-AF65-F5344CB8AC3E}">
        <p14:creationId xmlns:p14="http://schemas.microsoft.com/office/powerpoint/2010/main" val="589551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reproducibility check?</a:t>
            </a:r>
            <a:endParaRPr lang="en-US" dirty="0"/>
          </a:p>
        </p:txBody>
      </p:sp>
      <p:sp>
        <p:nvSpPr>
          <p:cNvPr id="2" name="Content Placeholder 1"/>
          <p:cNvSpPr>
            <a:spLocks noGrp="1"/>
          </p:cNvSpPr>
          <p:nvPr>
            <p:ph sz="half" idx="2"/>
          </p:nvPr>
        </p:nvSpPr>
        <p:spPr/>
        <p:txBody>
          <a:bodyPr>
            <a:normAutofit fontScale="92500" lnSpcReduction="10000"/>
          </a:bodyPr>
          <a:lstStyle/>
          <a:p>
            <a:pPr marL="0" indent="0">
              <a:buNone/>
            </a:pPr>
            <a:r>
              <a:rPr lang="en-US" dirty="0" smtClean="0"/>
              <a:t>INSTRUCTIONS</a:t>
            </a:r>
            <a:r>
              <a:rPr lang="en-US" dirty="0"/>
              <a:t>: </a:t>
            </a:r>
            <a:endParaRPr lang="en-US" dirty="0" smtClean="0"/>
          </a:p>
          <a:p>
            <a:r>
              <a:rPr lang="en-US" b="1" dirty="0" smtClean="0"/>
              <a:t>Review </a:t>
            </a:r>
            <a:r>
              <a:rPr lang="en-US" b="1" dirty="0"/>
              <a:t>the code </a:t>
            </a:r>
            <a:r>
              <a:rPr lang="en-US" dirty="0"/>
              <a:t>(but do not run it yet). </a:t>
            </a:r>
            <a:endParaRPr lang="en-US" dirty="0" smtClean="0"/>
          </a:p>
          <a:p>
            <a:r>
              <a:rPr lang="en-US" dirty="0" smtClean="0"/>
              <a:t>Identify </a:t>
            </a:r>
            <a:r>
              <a:rPr lang="en-US" dirty="0"/>
              <a:t>programs that create "analysis files" ("</a:t>
            </a:r>
            <a:r>
              <a:rPr lang="en-US" b="1" dirty="0"/>
              <a:t>data preparation code</a:t>
            </a:r>
            <a:r>
              <a:rPr lang="en-US" dirty="0"/>
              <a:t>"). </a:t>
            </a:r>
            <a:endParaRPr lang="en-US" dirty="0" smtClean="0"/>
          </a:p>
          <a:p>
            <a:r>
              <a:rPr lang="en-US" dirty="0" smtClean="0"/>
              <a:t>Identify </a:t>
            </a:r>
            <a:r>
              <a:rPr lang="en-US" b="1" dirty="0"/>
              <a:t>programs that create tables and figures</a:t>
            </a:r>
            <a:r>
              <a:rPr lang="en-US" dirty="0"/>
              <a:t>. Not every deposit will have separate programs for this</a:t>
            </a:r>
            <a:r>
              <a:rPr lang="en-US" dirty="0" smtClean="0"/>
              <a:t>.</a:t>
            </a:r>
          </a:p>
          <a:p>
            <a:pPr lvl="1"/>
            <a:r>
              <a:rPr lang="en-US" dirty="0" smtClean="0"/>
              <a:t> </a:t>
            </a:r>
            <a:r>
              <a:rPr lang="en-US" dirty="0"/>
              <a:t>Identify all Figure, Table, and any in-text numbers. </a:t>
            </a:r>
          </a:p>
        </p:txBody>
      </p:sp>
      <p:sp>
        <p:nvSpPr>
          <p:cNvPr id="3" name="Content Placeholder 2"/>
          <p:cNvSpPr>
            <a:spLocks noGrp="1"/>
          </p:cNvSpPr>
          <p:nvPr>
            <p:ph sz="half" idx="1"/>
          </p:nvPr>
        </p:nvSpPr>
        <p:spPr/>
        <p:txBody>
          <a:bodyPr>
            <a:normAutofit fontScale="92500" lnSpcReduction="10000"/>
          </a:bodyPr>
          <a:lstStyle/>
          <a:p>
            <a:r>
              <a:rPr lang="en-US" dirty="0"/>
              <a:t>Data checks</a:t>
            </a:r>
          </a:p>
          <a:p>
            <a:r>
              <a:rPr lang="en-US" b="1" dirty="0"/>
              <a:t>Code description</a:t>
            </a:r>
          </a:p>
          <a:p>
            <a:r>
              <a:rPr lang="en-US" dirty="0"/>
              <a:t>Requirements</a:t>
            </a:r>
          </a:p>
          <a:p>
            <a:pPr lvl="1"/>
            <a:r>
              <a:rPr lang="en-US" dirty="0"/>
              <a:t>As stated by author</a:t>
            </a:r>
          </a:p>
          <a:p>
            <a:pPr lvl="1"/>
            <a:r>
              <a:rPr lang="en-US" dirty="0"/>
              <a:t>As encountered by replicator</a:t>
            </a:r>
          </a:p>
          <a:p>
            <a:r>
              <a:rPr lang="en-US" dirty="0"/>
              <a:t>Verbose description of steps to replicate</a:t>
            </a:r>
          </a:p>
          <a:p>
            <a:r>
              <a:rPr lang="en-US" dirty="0"/>
              <a:t>Findings</a:t>
            </a:r>
          </a:p>
          <a:p>
            <a:pPr lvl="1"/>
            <a:r>
              <a:rPr lang="en-US" dirty="0"/>
              <a:t>Compare tables</a:t>
            </a:r>
          </a:p>
          <a:p>
            <a:pPr lvl="1"/>
            <a:r>
              <a:rPr lang="en-US" dirty="0"/>
              <a:t>Compare figures</a:t>
            </a:r>
          </a:p>
          <a:p>
            <a:pPr lvl="1"/>
            <a:r>
              <a:rPr lang="en-US" dirty="0"/>
              <a:t>Compare in-text numbers</a:t>
            </a:r>
          </a:p>
          <a:p>
            <a:endParaRPr lang="en-US" dirty="0"/>
          </a:p>
        </p:txBody>
      </p:sp>
      <p:sp>
        <p:nvSpPr>
          <p:cNvPr id="6" name="Rectangle 5"/>
          <p:cNvSpPr/>
          <p:nvPr/>
        </p:nvSpPr>
        <p:spPr>
          <a:xfrm>
            <a:off x="838200" y="1765979"/>
            <a:ext cx="2972963" cy="473638"/>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37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E-6 1.85185E-6 L 0.00066 0.06852 " pathEditMode="relative" rAng="0" ptsTypes="AA">
                                      <p:cBhvr>
                                        <p:cTn id="6" dur="1000" fill="hold"/>
                                        <p:tgtEl>
                                          <p:spTgt spid="6"/>
                                        </p:tgtEl>
                                        <p:attrNameLst>
                                          <p:attrName>ppt_x</p:attrName>
                                          <p:attrName>ppt_y</p:attrName>
                                        </p:attrNameLst>
                                      </p:cBhvr>
                                      <p:rCtr x="26"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reproducibility check?</a:t>
            </a:r>
            <a:endParaRPr lang="en-US" dirty="0"/>
          </a:p>
        </p:txBody>
      </p:sp>
      <p:sp>
        <p:nvSpPr>
          <p:cNvPr id="2" name="Content Placeholder 1"/>
          <p:cNvSpPr>
            <a:spLocks noGrp="1"/>
          </p:cNvSpPr>
          <p:nvPr>
            <p:ph sz="half" idx="2"/>
          </p:nvPr>
        </p:nvSpPr>
        <p:spPr/>
        <p:txBody>
          <a:bodyPr>
            <a:normAutofit fontScale="92500" lnSpcReduction="10000"/>
          </a:bodyPr>
          <a:lstStyle/>
          <a:p>
            <a:r>
              <a:rPr lang="en-US" dirty="0"/>
              <a:t>Software </a:t>
            </a:r>
            <a:r>
              <a:rPr lang="en-US" dirty="0" smtClean="0"/>
              <a:t>Requirements</a:t>
            </a:r>
          </a:p>
          <a:p>
            <a:pPr lvl="1"/>
            <a:r>
              <a:rPr lang="en-US" dirty="0" smtClean="0"/>
              <a:t>Version of software (Stata 15, </a:t>
            </a:r>
            <a:r>
              <a:rPr lang="en-US" dirty="0" err="1" smtClean="0"/>
              <a:t>Matlab</a:t>
            </a:r>
            <a:r>
              <a:rPr lang="en-US" dirty="0" smtClean="0"/>
              <a:t> R2019b, etc.)</a:t>
            </a:r>
          </a:p>
          <a:p>
            <a:pPr lvl="1"/>
            <a:r>
              <a:rPr lang="en-US" dirty="0" smtClean="0"/>
              <a:t>Complete list and version of packages!</a:t>
            </a:r>
            <a:endParaRPr lang="en-US" dirty="0"/>
          </a:p>
          <a:p>
            <a:r>
              <a:rPr lang="en-US" dirty="0"/>
              <a:t>Computational </a:t>
            </a:r>
            <a:r>
              <a:rPr lang="en-US" dirty="0" smtClean="0"/>
              <a:t>Requirements</a:t>
            </a:r>
          </a:p>
          <a:p>
            <a:pPr lvl="1"/>
            <a:r>
              <a:rPr lang="en-US" dirty="0" smtClean="0"/>
              <a:t>Type, vintage, memory size, speed of computer</a:t>
            </a:r>
          </a:p>
          <a:p>
            <a:pPr lvl="1"/>
            <a:r>
              <a:rPr lang="en-US" dirty="0" smtClean="0"/>
              <a:t>Disk space!</a:t>
            </a:r>
            <a:endParaRPr lang="en-US" dirty="0"/>
          </a:p>
          <a:p>
            <a:r>
              <a:rPr lang="en-US" dirty="0"/>
              <a:t>Time </a:t>
            </a:r>
            <a:r>
              <a:rPr lang="en-US" dirty="0" smtClean="0"/>
              <a:t>Requirements</a:t>
            </a:r>
          </a:p>
          <a:p>
            <a:pPr lvl="1"/>
            <a:r>
              <a:rPr lang="en-US" dirty="0" smtClean="0"/>
              <a:t>Minutes, hours, days, weeks, months?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Data checks</a:t>
            </a:r>
          </a:p>
          <a:p>
            <a:r>
              <a:rPr lang="en-US" dirty="0"/>
              <a:t>Code description</a:t>
            </a:r>
          </a:p>
          <a:p>
            <a:r>
              <a:rPr lang="en-US" b="1" dirty="0"/>
              <a:t>Requirements</a:t>
            </a:r>
          </a:p>
          <a:p>
            <a:pPr lvl="1"/>
            <a:r>
              <a:rPr lang="en-US" dirty="0"/>
              <a:t>As stated by author</a:t>
            </a:r>
          </a:p>
          <a:p>
            <a:pPr lvl="1"/>
            <a:r>
              <a:rPr lang="en-US" dirty="0"/>
              <a:t>As encountered by replicator</a:t>
            </a:r>
          </a:p>
          <a:p>
            <a:r>
              <a:rPr lang="en-US" dirty="0"/>
              <a:t>Verbose description of steps to replicate</a:t>
            </a:r>
          </a:p>
          <a:p>
            <a:r>
              <a:rPr lang="en-US" dirty="0"/>
              <a:t>Findings</a:t>
            </a:r>
          </a:p>
          <a:p>
            <a:pPr lvl="1"/>
            <a:r>
              <a:rPr lang="en-US" dirty="0"/>
              <a:t>Compare tables</a:t>
            </a:r>
          </a:p>
          <a:p>
            <a:pPr lvl="1"/>
            <a:r>
              <a:rPr lang="en-US" dirty="0"/>
              <a:t>Compare figures</a:t>
            </a:r>
          </a:p>
          <a:p>
            <a:pPr lvl="1"/>
            <a:r>
              <a:rPr lang="en-US" dirty="0"/>
              <a:t>Compare in-text numbers</a:t>
            </a:r>
          </a:p>
          <a:p>
            <a:endParaRPr lang="en-US" dirty="0"/>
          </a:p>
        </p:txBody>
      </p:sp>
      <p:sp>
        <p:nvSpPr>
          <p:cNvPr id="5" name="Rectangle 4"/>
          <p:cNvSpPr/>
          <p:nvPr/>
        </p:nvSpPr>
        <p:spPr>
          <a:xfrm>
            <a:off x="838200" y="2212709"/>
            <a:ext cx="2972963" cy="473638"/>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10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E-6 4.07407E-6 L 0.00066 0.06851 " pathEditMode="relative" rAng="0" ptsTypes="AA">
                                      <p:cBhvr>
                                        <p:cTn id="6" dur="1000" fill="hold"/>
                                        <p:tgtEl>
                                          <p:spTgt spid="5"/>
                                        </p:tgtEl>
                                        <p:attrNameLst>
                                          <p:attrName>ppt_x</p:attrName>
                                          <p:attrName>ppt_y</p:attrName>
                                        </p:attrNameLst>
                                      </p:cBhvr>
                                      <p:rCtr x="26"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reproducibility check?</a:t>
            </a:r>
            <a:endParaRPr lang="en-US" dirty="0"/>
          </a:p>
        </p:txBody>
      </p:sp>
      <p:sp>
        <p:nvSpPr>
          <p:cNvPr id="2" name="Content Placeholder 1"/>
          <p:cNvSpPr>
            <a:spLocks noGrp="1"/>
          </p:cNvSpPr>
          <p:nvPr>
            <p:ph sz="half" idx="2"/>
          </p:nvPr>
        </p:nvSpPr>
        <p:spPr/>
        <p:txBody>
          <a:bodyPr>
            <a:normAutofit fontScale="92500" lnSpcReduction="10000"/>
          </a:bodyPr>
          <a:lstStyle/>
          <a:p>
            <a:pPr marL="0" indent="0">
              <a:buNone/>
            </a:pPr>
            <a:r>
              <a:rPr lang="en-US" dirty="0" smtClean="0"/>
              <a:t>INSTRUCTIONS</a:t>
            </a:r>
          </a:p>
          <a:p>
            <a:r>
              <a:rPr lang="en-US" dirty="0" smtClean="0"/>
              <a:t>Provide </a:t>
            </a:r>
            <a:r>
              <a:rPr lang="en-US" dirty="0"/>
              <a:t>details about your process of accessing the code and data. </a:t>
            </a:r>
            <a:endParaRPr lang="en-US" dirty="0" smtClean="0"/>
          </a:p>
          <a:p>
            <a:r>
              <a:rPr lang="en-US" dirty="0" smtClean="0"/>
              <a:t>DO </a:t>
            </a:r>
            <a:r>
              <a:rPr lang="en-US" dirty="0"/>
              <a:t>describe actions that you did as per </a:t>
            </a:r>
            <a:r>
              <a:rPr lang="en-US" dirty="0" smtClean="0"/>
              <a:t>instructions</a:t>
            </a:r>
          </a:p>
          <a:p>
            <a:r>
              <a:rPr lang="en-US" dirty="0" smtClean="0"/>
              <a:t>DO </a:t>
            </a:r>
            <a:r>
              <a:rPr lang="en-US" dirty="0"/>
              <a:t>describe any other actions you needed to do ("I had to make changes in multiple </a:t>
            </a:r>
            <a:r>
              <a:rPr lang="en-US" dirty="0" smtClean="0"/>
              <a:t>programs”)</a:t>
            </a:r>
          </a:p>
          <a:p>
            <a:r>
              <a:rPr lang="en-US" dirty="0" smtClean="0"/>
              <a:t>Findings come later</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Data checks</a:t>
            </a:r>
          </a:p>
          <a:p>
            <a:r>
              <a:rPr lang="en-US" dirty="0"/>
              <a:t>Code description</a:t>
            </a:r>
          </a:p>
          <a:p>
            <a:r>
              <a:rPr lang="en-US" dirty="0"/>
              <a:t>Requirements</a:t>
            </a:r>
          </a:p>
          <a:p>
            <a:pPr lvl="1"/>
            <a:r>
              <a:rPr lang="en-US" dirty="0"/>
              <a:t>As stated by author</a:t>
            </a:r>
          </a:p>
          <a:p>
            <a:pPr lvl="1"/>
            <a:r>
              <a:rPr lang="en-US" dirty="0"/>
              <a:t>As encountered by replicator</a:t>
            </a:r>
          </a:p>
          <a:p>
            <a:r>
              <a:rPr lang="en-US" b="1" dirty="0"/>
              <a:t>Verbose description </a:t>
            </a:r>
            <a:r>
              <a:rPr lang="en-US" dirty="0"/>
              <a:t>of steps to replicate</a:t>
            </a:r>
          </a:p>
          <a:p>
            <a:r>
              <a:rPr lang="en-US" dirty="0"/>
              <a:t>Findings</a:t>
            </a:r>
          </a:p>
          <a:p>
            <a:pPr lvl="1"/>
            <a:r>
              <a:rPr lang="en-US" dirty="0"/>
              <a:t>Compare tables</a:t>
            </a:r>
          </a:p>
          <a:p>
            <a:pPr lvl="1"/>
            <a:r>
              <a:rPr lang="en-US" dirty="0"/>
              <a:t>Compare figures</a:t>
            </a:r>
          </a:p>
          <a:p>
            <a:pPr lvl="1"/>
            <a:r>
              <a:rPr lang="en-US" dirty="0"/>
              <a:t>Compare in-text numbers</a:t>
            </a:r>
          </a:p>
          <a:p>
            <a:endParaRPr lang="en-US" dirty="0"/>
          </a:p>
        </p:txBody>
      </p:sp>
      <p:sp>
        <p:nvSpPr>
          <p:cNvPr id="5" name="Rectangle 4"/>
          <p:cNvSpPr/>
          <p:nvPr/>
        </p:nvSpPr>
        <p:spPr>
          <a:xfrm>
            <a:off x="838200" y="2652458"/>
            <a:ext cx="2972963" cy="473638"/>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7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E-6 3.7037E-6 L 0.00508 0.15509 " pathEditMode="relative" rAng="0" ptsTypes="AA">
                                      <p:cBhvr>
                                        <p:cTn id="6" dur="1000" fill="hold"/>
                                        <p:tgtEl>
                                          <p:spTgt spid="5"/>
                                        </p:tgtEl>
                                        <p:attrNameLst>
                                          <p:attrName>ppt_x</p:attrName>
                                          <p:attrName>ppt_y</p:attrName>
                                        </p:attrNameLst>
                                      </p:cBhvr>
                                      <p:rCtr x="247" y="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reproducibility check?</a:t>
            </a:r>
            <a:endParaRPr lang="en-US" dirty="0"/>
          </a:p>
        </p:txBody>
      </p:sp>
      <p:sp>
        <p:nvSpPr>
          <p:cNvPr id="2" name="Content Placeholder 1"/>
          <p:cNvSpPr>
            <a:spLocks noGrp="1"/>
          </p:cNvSpPr>
          <p:nvPr>
            <p:ph sz="half" idx="2"/>
          </p:nvPr>
        </p:nvSpPr>
        <p:spPr/>
        <p:txBody>
          <a:bodyPr>
            <a:normAutofit fontScale="85000" lnSpcReduction="20000"/>
          </a:bodyPr>
          <a:lstStyle/>
          <a:p>
            <a:pPr marL="0" indent="0">
              <a:buNone/>
            </a:pPr>
            <a:r>
              <a:rPr lang="en-US" dirty="0"/>
              <a:t>INSTRUCTIONS: </a:t>
            </a:r>
            <a:endParaRPr lang="en-US" dirty="0" smtClean="0"/>
          </a:p>
          <a:p>
            <a:r>
              <a:rPr lang="en-US" dirty="0" smtClean="0"/>
              <a:t>Describe </a:t>
            </a:r>
            <a:r>
              <a:rPr lang="en-US" dirty="0"/>
              <a:t>your findings both positive and negative in some detail, for each </a:t>
            </a:r>
            <a:r>
              <a:rPr lang="en-US" b="1" dirty="0"/>
              <a:t>Data Preparation Code, Figure, Table, and any in-text numbers</a:t>
            </a:r>
            <a:r>
              <a:rPr lang="en-US" dirty="0"/>
              <a:t>. </a:t>
            </a:r>
            <a:endParaRPr lang="en-US" dirty="0" smtClean="0"/>
          </a:p>
          <a:p>
            <a:r>
              <a:rPr lang="en-US" dirty="0" smtClean="0"/>
              <a:t>When </a:t>
            </a:r>
            <a:r>
              <a:rPr lang="en-US" dirty="0"/>
              <a:t>errors happen, be as precise as possible. </a:t>
            </a:r>
            <a:endParaRPr lang="en-US" dirty="0" smtClean="0"/>
          </a:p>
          <a:p>
            <a:pPr lvl="1"/>
            <a:r>
              <a:rPr lang="en-US" dirty="0" smtClean="0"/>
              <a:t>For </a:t>
            </a:r>
            <a:r>
              <a:rPr lang="en-US" dirty="0"/>
              <a:t>differences in figures, provide </a:t>
            </a:r>
            <a:r>
              <a:rPr lang="en-US" dirty="0" smtClean="0"/>
              <a:t>screenshot </a:t>
            </a:r>
            <a:r>
              <a:rPr lang="en-US" dirty="0"/>
              <a:t>of </a:t>
            </a:r>
            <a:r>
              <a:rPr lang="en-US" dirty="0" smtClean="0"/>
              <a:t>manuscript figure, </a:t>
            </a:r>
            <a:r>
              <a:rPr lang="en-US" dirty="0"/>
              <a:t>as well as the figure produced by the code you ran. </a:t>
            </a:r>
            <a:endParaRPr lang="en-US" dirty="0" smtClean="0"/>
          </a:p>
          <a:p>
            <a:pPr lvl="1"/>
            <a:r>
              <a:rPr lang="en-US" dirty="0" smtClean="0"/>
              <a:t>For </a:t>
            </a:r>
            <a:r>
              <a:rPr lang="en-US" dirty="0"/>
              <a:t>differences in numbers, provide both the number as reported in the manuscript, as well as the number replicated. </a:t>
            </a:r>
          </a:p>
        </p:txBody>
      </p:sp>
      <p:sp>
        <p:nvSpPr>
          <p:cNvPr id="3" name="Content Placeholder 2"/>
          <p:cNvSpPr>
            <a:spLocks noGrp="1"/>
          </p:cNvSpPr>
          <p:nvPr>
            <p:ph sz="half" idx="1"/>
          </p:nvPr>
        </p:nvSpPr>
        <p:spPr/>
        <p:txBody>
          <a:bodyPr>
            <a:normAutofit fontScale="85000" lnSpcReduction="20000"/>
          </a:bodyPr>
          <a:lstStyle/>
          <a:p>
            <a:r>
              <a:rPr lang="en-US" dirty="0"/>
              <a:t>Data checks</a:t>
            </a:r>
          </a:p>
          <a:p>
            <a:r>
              <a:rPr lang="en-US" dirty="0"/>
              <a:t>Code description</a:t>
            </a:r>
          </a:p>
          <a:p>
            <a:r>
              <a:rPr lang="en-US" dirty="0"/>
              <a:t>Requirements</a:t>
            </a:r>
          </a:p>
          <a:p>
            <a:pPr lvl="1"/>
            <a:r>
              <a:rPr lang="en-US" dirty="0"/>
              <a:t>As stated by author</a:t>
            </a:r>
          </a:p>
          <a:p>
            <a:pPr lvl="1"/>
            <a:r>
              <a:rPr lang="en-US" dirty="0"/>
              <a:t>As encountered by replicator</a:t>
            </a:r>
          </a:p>
          <a:p>
            <a:r>
              <a:rPr lang="en-US" dirty="0"/>
              <a:t>Verbose description of steps to replicate</a:t>
            </a:r>
          </a:p>
          <a:p>
            <a:r>
              <a:rPr lang="en-US" b="1" dirty="0"/>
              <a:t>Findings</a:t>
            </a:r>
          </a:p>
          <a:p>
            <a:pPr lvl="1"/>
            <a:r>
              <a:rPr lang="en-US" dirty="0"/>
              <a:t>Compare tables</a:t>
            </a:r>
          </a:p>
          <a:p>
            <a:pPr lvl="1"/>
            <a:r>
              <a:rPr lang="en-US" dirty="0"/>
              <a:t>Compare figures</a:t>
            </a:r>
          </a:p>
          <a:p>
            <a:pPr lvl="1"/>
            <a:r>
              <a:rPr lang="en-US" dirty="0"/>
              <a:t>Compare in-text numbers</a:t>
            </a:r>
          </a:p>
          <a:p>
            <a:endParaRPr lang="en-US" dirty="0"/>
          </a:p>
        </p:txBody>
      </p:sp>
      <p:sp>
        <p:nvSpPr>
          <p:cNvPr id="5" name="Rectangle 4"/>
          <p:cNvSpPr/>
          <p:nvPr/>
        </p:nvSpPr>
        <p:spPr>
          <a:xfrm>
            <a:off x="1012767" y="3764475"/>
            <a:ext cx="2972963" cy="473638"/>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86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08333E-6 -3.33333E-6 L -0.00104 0.1125 " pathEditMode="relative" rAng="0" ptsTypes="AA">
                                      <p:cBhvr>
                                        <p:cTn id="6" dur="1000" fill="hold"/>
                                        <p:tgtEl>
                                          <p:spTgt spid="5"/>
                                        </p:tgtEl>
                                        <p:attrNameLst>
                                          <p:attrName>ppt_x</p:attrName>
                                          <p:attrName>ppt_y</p:attrName>
                                        </p:attrNameLst>
                                      </p:cBhvr>
                                      <p:rCtr x="-52" y="5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0920" y="1582824"/>
            <a:ext cx="11860567" cy="2800767"/>
          </a:xfrm>
          <a:prstGeom prst="rect">
            <a:avLst/>
          </a:prstGeom>
          <a:noFill/>
        </p:spPr>
        <p:txBody>
          <a:bodyPr wrap="square" rtlCol="0">
            <a:spAutoFit/>
          </a:bodyPr>
          <a:lstStyle/>
          <a:p>
            <a:pPr algn="ctr"/>
            <a:r>
              <a:rPr lang="en-US" sz="8800" dirty="0" smtClean="0">
                <a:solidFill>
                  <a:schemeClr val="bg1"/>
                </a:solidFill>
              </a:rPr>
              <a:t>Coding for Reproducibility</a:t>
            </a:r>
            <a:endParaRPr lang="en-US" dirty="0">
              <a:solidFill>
                <a:schemeClr val="bg1"/>
              </a:solidFill>
            </a:endParaRPr>
          </a:p>
        </p:txBody>
      </p:sp>
    </p:spTree>
    <p:extLst>
      <p:ext uri="{BB962C8B-B14F-4D97-AF65-F5344CB8AC3E}">
        <p14:creationId xmlns:p14="http://schemas.microsoft.com/office/powerpoint/2010/main" val="127113870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Streamlining replication packages</a:t>
            </a:r>
          </a:p>
        </p:txBody>
      </p:sp>
      <p:sp>
        <p:nvSpPr>
          <p:cNvPr id="3" name="Content Placeholder 2"/>
          <p:cNvSpPr>
            <a:spLocks noGrp="1"/>
          </p:cNvSpPr>
          <p:nvPr>
            <p:ph sz="half" idx="1"/>
          </p:nvPr>
        </p:nvSpPr>
        <p:spPr/>
        <p:txBody>
          <a:bodyPr/>
          <a:lstStyle/>
          <a:p>
            <a:r>
              <a:rPr lang="en-US" dirty="0"/>
              <a:t>Master script preferred</a:t>
            </a:r>
          </a:p>
          <a:p>
            <a:pPr lvl="1"/>
            <a:r>
              <a:rPr lang="en-US" dirty="0"/>
              <a:t>Least amount of manual effort</a:t>
            </a:r>
          </a:p>
          <a:p>
            <a:r>
              <a:rPr lang="en-US" dirty="0"/>
              <a:t>No manual manipulation </a:t>
            </a:r>
          </a:p>
          <a:p>
            <a:pPr lvl="1"/>
            <a:r>
              <a:rPr lang="en-US" dirty="0"/>
              <a:t>“Change the parameter to 0.2, then run the code again”</a:t>
            </a:r>
          </a:p>
          <a:p>
            <a:r>
              <a:rPr lang="en-US" dirty="0"/>
              <a:t>No manual copying of results</a:t>
            </a:r>
          </a:p>
          <a:p>
            <a:pPr lvl="1"/>
            <a:r>
              <a:rPr lang="en-US" dirty="0"/>
              <a:t>Write out/save tables and figures using packages</a:t>
            </a:r>
          </a:p>
          <a:p>
            <a:pPr lvl="1"/>
            <a:r>
              <a:rPr lang="en-US" dirty="0"/>
              <a:t>Compute all numbers in package</a:t>
            </a:r>
          </a:p>
        </p:txBody>
      </p:sp>
      <p:sp>
        <p:nvSpPr>
          <p:cNvPr id="4" name="Content Placeholder 3"/>
          <p:cNvSpPr>
            <a:spLocks noGrp="1"/>
          </p:cNvSpPr>
          <p:nvPr>
            <p:ph sz="half" idx="2"/>
          </p:nvPr>
        </p:nvSpPr>
        <p:spPr/>
        <p:txBody>
          <a:bodyPr/>
          <a:lstStyle/>
          <a:p>
            <a:r>
              <a:rPr lang="en-US" dirty="0"/>
              <a:t>No manual install of packages</a:t>
            </a:r>
          </a:p>
          <a:p>
            <a:pPr lvl="1"/>
            <a:r>
              <a:rPr lang="en-US" dirty="0"/>
              <a:t>Use a script to create all directories, install all necessary packages/requirements/etc.</a:t>
            </a:r>
          </a:p>
          <a:p>
            <a:r>
              <a:rPr lang="en-US" dirty="0"/>
              <a:t>Clear instructions!</a:t>
            </a:r>
          </a:p>
        </p:txBody>
      </p: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96077" y="3320257"/>
            <a:ext cx="681037" cy="681037"/>
          </a:xfrm>
          <a:prstGeom prst="rect">
            <a:avLst/>
          </a:prstGeom>
        </p:spPr>
      </p:pic>
    </p:spTree>
    <p:extLst>
      <p:ext uri="{BB962C8B-B14F-4D97-AF65-F5344CB8AC3E}">
        <p14:creationId xmlns:p14="http://schemas.microsoft.com/office/powerpoint/2010/main" val="94519141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tips from the “frequently gotten wrong” bin</a:t>
            </a:r>
            <a:endParaRPr lang="en-US" dirty="0"/>
          </a:p>
        </p:txBody>
      </p:sp>
      <p:sp>
        <p:nvSpPr>
          <p:cNvPr id="3" name="Content Placeholder 2"/>
          <p:cNvSpPr>
            <a:spLocks noGrp="1"/>
          </p:cNvSpPr>
          <p:nvPr>
            <p:ph sz="half" idx="1"/>
          </p:nvPr>
        </p:nvSpPr>
        <p:spPr/>
        <p:txBody>
          <a:bodyPr/>
          <a:lstStyle/>
          <a:p>
            <a:r>
              <a:rPr lang="en-US" dirty="0" smtClean="0"/>
              <a:t>Set the project directory </a:t>
            </a:r>
            <a:r>
              <a:rPr lang="en-US" b="1" u="sng" dirty="0" smtClean="0"/>
              <a:t>ONCE</a:t>
            </a:r>
            <a:r>
              <a:rPr lang="en-US" dirty="0" smtClean="0"/>
              <a:t> in code, or </a:t>
            </a:r>
            <a:r>
              <a:rPr lang="en-US" b="1" u="sng" dirty="0" smtClean="0"/>
              <a:t>NEVER</a:t>
            </a:r>
            <a:r>
              <a:rPr lang="en-US" dirty="0" smtClean="0"/>
              <a:t> </a:t>
            </a:r>
            <a:br>
              <a:rPr lang="en-US" dirty="0" smtClean="0"/>
            </a:br>
            <a:r>
              <a:rPr lang="en-US" sz="2000" dirty="0" smtClean="0">
                <a:solidFill>
                  <a:schemeClr val="accent1"/>
                </a:solidFill>
              </a:rPr>
              <a:t>(Stata, </a:t>
            </a:r>
            <a:r>
              <a:rPr lang="en-US" sz="2000" dirty="0" smtClean="0">
                <a:solidFill>
                  <a:schemeClr val="accent2"/>
                </a:solidFill>
              </a:rPr>
              <a:t>R</a:t>
            </a:r>
            <a:r>
              <a:rPr lang="en-US" sz="2000" dirty="0" smtClean="0">
                <a:solidFill>
                  <a:schemeClr val="accent1"/>
                </a:solidFill>
              </a:rPr>
              <a:t>, </a:t>
            </a:r>
            <a:r>
              <a:rPr lang="en-US" sz="2000" dirty="0" smtClean="0">
                <a:solidFill>
                  <a:schemeClr val="accent6"/>
                </a:solidFill>
              </a:rPr>
              <a:t>Python</a:t>
            </a:r>
            <a:r>
              <a:rPr lang="en-US" sz="2000" dirty="0" smtClean="0">
                <a:solidFill>
                  <a:schemeClr val="accent1"/>
                </a:solidFill>
              </a:rPr>
              <a:t>)</a:t>
            </a:r>
          </a:p>
          <a:p>
            <a:r>
              <a:rPr lang="en-US" dirty="0" smtClean="0"/>
              <a:t>Use </a:t>
            </a:r>
            <a:r>
              <a:rPr lang="en-US" b="1" u="sng" dirty="0" smtClean="0"/>
              <a:t>placeholders</a:t>
            </a:r>
            <a:r>
              <a:rPr lang="en-US" dirty="0" smtClean="0"/>
              <a:t> (</a:t>
            </a:r>
            <a:r>
              <a:rPr lang="en-US" dirty="0" err="1" smtClean="0"/>
              <a:t>globals</a:t>
            </a:r>
            <a:r>
              <a:rPr lang="en-US" dirty="0" smtClean="0"/>
              <a:t>, </a:t>
            </a:r>
            <a:r>
              <a:rPr lang="en-US" dirty="0" err="1" smtClean="0"/>
              <a:t>libnames</a:t>
            </a:r>
            <a:r>
              <a:rPr lang="en-US" dirty="0" smtClean="0"/>
              <a:t>, etc.) for common locations ($CONFDATA, $TABLES, $CODE) </a:t>
            </a:r>
            <a:r>
              <a:rPr lang="en-US" sz="1800" dirty="0">
                <a:solidFill>
                  <a:schemeClr val="accent1"/>
                </a:solidFill>
              </a:rPr>
              <a:t>(Stata, </a:t>
            </a:r>
            <a:r>
              <a:rPr lang="en-US" sz="1800" dirty="0">
                <a:solidFill>
                  <a:schemeClr val="accent2"/>
                </a:solidFill>
              </a:rPr>
              <a:t>R</a:t>
            </a:r>
            <a:r>
              <a:rPr lang="en-US" sz="1800" dirty="0">
                <a:solidFill>
                  <a:schemeClr val="accent1"/>
                </a:solidFill>
              </a:rPr>
              <a:t>, </a:t>
            </a:r>
            <a:r>
              <a:rPr lang="en-US" sz="1800" dirty="0" smtClean="0">
                <a:solidFill>
                  <a:schemeClr val="accent6"/>
                </a:solidFill>
              </a:rPr>
              <a:t>Python, </a:t>
            </a:r>
            <a:r>
              <a:rPr lang="en-US" sz="1800" dirty="0" smtClean="0">
                <a:solidFill>
                  <a:schemeClr val="accent4"/>
                </a:solidFill>
              </a:rPr>
              <a:t>SAS</a:t>
            </a:r>
            <a:r>
              <a:rPr lang="en-US" sz="1800" dirty="0" smtClean="0">
                <a:solidFill>
                  <a:schemeClr val="accent1"/>
                </a:solidFill>
              </a:rPr>
              <a:t>)</a:t>
            </a:r>
            <a:endParaRPr lang="en-US" sz="1800" dirty="0">
              <a:solidFill>
                <a:schemeClr val="accent1"/>
              </a:solidFill>
            </a:endParaRPr>
          </a:p>
          <a:p>
            <a:r>
              <a:rPr lang="en-US" b="1" u="sng" dirty="0" smtClean="0"/>
              <a:t>Write out all tables, figures</a:t>
            </a:r>
            <a:r>
              <a:rPr lang="en-US" dirty="0" smtClean="0"/>
              <a:t>, and in-text numbers into separate files</a:t>
            </a:r>
          </a:p>
          <a:p>
            <a:endParaRPr lang="en-US" dirty="0"/>
          </a:p>
        </p:txBody>
      </p:sp>
      <p:sp>
        <p:nvSpPr>
          <p:cNvPr id="4" name="Content Placeholder 3"/>
          <p:cNvSpPr>
            <a:spLocks noGrp="1"/>
          </p:cNvSpPr>
          <p:nvPr>
            <p:ph sz="half" idx="2"/>
          </p:nvPr>
        </p:nvSpPr>
        <p:spPr/>
        <p:txBody>
          <a:bodyPr/>
          <a:lstStyle/>
          <a:p>
            <a:pPr marL="0" indent="0">
              <a:buNone/>
            </a:pPr>
            <a:r>
              <a:rPr lang="en-US" dirty="0" smtClean="0"/>
              <a:t>If you need to </a:t>
            </a:r>
            <a:r>
              <a:rPr lang="en-US" dirty="0" smtClean="0">
                <a:solidFill>
                  <a:srgbClr val="FF0000"/>
                </a:solidFill>
              </a:rPr>
              <a:t>manually</a:t>
            </a:r>
            <a:r>
              <a:rPr lang="en-US" dirty="0" smtClean="0"/>
              <a:t> modify the code to obtain a series of tables/figures/columns, you’re doing something wrong:</a:t>
            </a:r>
          </a:p>
          <a:p>
            <a:r>
              <a:rPr lang="en-US" dirty="0" smtClean="0"/>
              <a:t>Use </a:t>
            </a:r>
            <a:r>
              <a:rPr lang="en-US" b="1" dirty="0" smtClean="0">
                <a:solidFill>
                  <a:schemeClr val="accent2"/>
                </a:solidFill>
              </a:rPr>
              <a:t>functions</a:t>
            </a:r>
            <a:r>
              <a:rPr lang="en-US" b="1" dirty="0" smtClean="0"/>
              <a:t>, </a:t>
            </a:r>
            <a:r>
              <a:rPr lang="en-US" b="1" dirty="0" smtClean="0">
                <a:solidFill>
                  <a:schemeClr val="accent1"/>
                </a:solidFill>
              </a:rPr>
              <a:t>ado files, programs</a:t>
            </a:r>
            <a:r>
              <a:rPr lang="en-US" b="1" dirty="0" smtClean="0"/>
              <a:t>, </a:t>
            </a:r>
            <a:r>
              <a:rPr lang="en-US" b="1" dirty="0" smtClean="0">
                <a:solidFill>
                  <a:schemeClr val="accent4"/>
                </a:solidFill>
              </a:rPr>
              <a:t>macros</a:t>
            </a:r>
            <a:r>
              <a:rPr lang="en-US" b="1" dirty="0" smtClean="0"/>
              <a:t>, </a:t>
            </a:r>
            <a:r>
              <a:rPr lang="en-US" b="1" dirty="0" smtClean="0">
                <a:solidFill>
                  <a:schemeClr val="accent6"/>
                </a:solidFill>
              </a:rPr>
              <a:t>subroutines</a:t>
            </a:r>
          </a:p>
          <a:p>
            <a:r>
              <a:rPr lang="en-US" dirty="0" smtClean="0"/>
              <a:t>Use </a:t>
            </a:r>
            <a:r>
              <a:rPr lang="en-US" b="1" dirty="0" smtClean="0"/>
              <a:t>loops, parameters, parameter files </a:t>
            </a:r>
            <a:r>
              <a:rPr lang="en-US" dirty="0" smtClean="0"/>
              <a:t>to call those subroutines</a:t>
            </a:r>
            <a:endParaRPr lang="en-US" dirty="0"/>
          </a:p>
        </p:txBody>
      </p:sp>
    </p:spTree>
    <p:extLst>
      <p:ext uri="{BB962C8B-B14F-4D97-AF65-F5344CB8AC3E}">
        <p14:creationId xmlns:p14="http://schemas.microsoft.com/office/powerpoint/2010/main" val="411558664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tips from the “frequently gotten wrong” bin</a:t>
            </a:r>
            <a:endParaRPr lang="en-US" dirty="0"/>
          </a:p>
        </p:txBody>
      </p:sp>
      <p:sp>
        <p:nvSpPr>
          <p:cNvPr id="3" name="Content Placeholder 2"/>
          <p:cNvSpPr>
            <a:spLocks noGrp="1"/>
          </p:cNvSpPr>
          <p:nvPr>
            <p:ph sz="half" idx="1"/>
          </p:nvPr>
        </p:nvSpPr>
        <p:spPr/>
        <p:txBody>
          <a:bodyPr/>
          <a:lstStyle/>
          <a:p>
            <a:pPr marL="0" indent="0">
              <a:buNone/>
            </a:pPr>
            <a:r>
              <a:rPr lang="en-US" dirty="0" smtClean="0"/>
              <a:t>Cleanly </a:t>
            </a:r>
            <a:r>
              <a:rPr lang="en-US" b="1" u="sng" dirty="0" smtClean="0"/>
              <a:t>separate</a:t>
            </a:r>
          </a:p>
          <a:p>
            <a:r>
              <a:rPr lang="en-US" dirty="0" smtClean="0">
                <a:solidFill>
                  <a:schemeClr val="accent2"/>
                </a:solidFill>
              </a:rPr>
              <a:t>Confidential data </a:t>
            </a:r>
            <a:r>
              <a:rPr lang="en-US" dirty="0" smtClean="0"/>
              <a:t>and </a:t>
            </a:r>
            <a:r>
              <a:rPr lang="en-US" dirty="0" smtClean="0">
                <a:solidFill>
                  <a:schemeClr val="accent6"/>
                </a:solidFill>
              </a:rPr>
              <a:t>public use </a:t>
            </a:r>
            <a:r>
              <a:rPr lang="en-US" dirty="0" smtClean="0"/>
              <a:t>data</a:t>
            </a:r>
          </a:p>
          <a:p>
            <a:pPr lvl="1"/>
            <a:r>
              <a:rPr lang="en-US" dirty="0" smtClean="0"/>
              <a:t>You are going to have to provide copies of the public use data without compromising confidentiality</a:t>
            </a:r>
          </a:p>
          <a:p>
            <a:r>
              <a:rPr lang="en-US" dirty="0" smtClean="0">
                <a:solidFill>
                  <a:schemeClr val="accent2"/>
                </a:solidFill>
              </a:rPr>
              <a:t>Confidential parameters </a:t>
            </a:r>
            <a:r>
              <a:rPr lang="en-US" dirty="0" smtClean="0"/>
              <a:t>and the </a:t>
            </a:r>
            <a:r>
              <a:rPr lang="en-US" dirty="0" smtClean="0">
                <a:solidFill>
                  <a:schemeClr val="accent6"/>
                </a:solidFill>
              </a:rPr>
              <a:t>rest of the code</a:t>
            </a:r>
          </a:p>
          <a:p>
            <a:pPr lvl="1"/>
            <a:r>
              <a:rPr lang="en-US" dirty="0" smtClean="0"/>
              <a:t>Reduces need to redact programs</a:t>
            </a:r>
            <a:endParaRPr lang="en-US" dirty="0"/>
          </a:p>
        </p:txBody>
      </p:sp>
      <p:pic>
        <p:nvPicPr>
          <p:cNvPr id="5" name="Content Placeholder 4"/>
          <p:cNvPicPr>
            <a:picLocks noGrp="1" noChangeAspect="1"/>
          </p:cNvPicPr>
          <p:nvPr>
            <p:ph sz="half" idx="2"/>
          </p:nvPr>
        </p:nvPicPr>
        <p:blipFill>
          <a:blip r:embed="rId2"/>
          <a:stretch>
            <a:fillRect/>
          </a:stretch>
        </p:blipFill>
        <p:spPr>
          <a:xfrm>
            <a:off x="6921405" y="3439290"/>
            <a:ext cx="3683189" cy="1124008"/>
          </a:xfrm>
          <a:prstGeom prst="rect">
            <a:avLst/>
          </a:prstGeom>
          <a:ln>
            <a:solidFill>
              <a:schemeClr val="accent1">
                <a:shade val="50000"/>
              </a:schemeClr>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83794078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tips from the “frequently gotten wrong” bin</a:t>
            </a:r>
          </a:p>
        </p:txBody>
      </p:sp>
      <p:sp>
        <p:nvSpPr>
          <p:cNvPr id="3" name="Content Placeholder 2"/>
          <p:cNvSpPr>
            <a:spLocks noGrp="1"/>
          </p:cNvSpPr>
          <p:nvPr>
            <p:ph sz="half" idx="1"/>
          </p:nvPr>
        </p:nvSpPr>
        <p:spPr/>
        <p:txBody>
          <a:bodyPr/>
          <a:lstStyle/>
          <a:p>
            <a:pPr marL="0" indent="0">
              <a:buNone/>
            </a:pPr>
            <a:r>
              <a:rPr lang="en-US" dirty="0" smtClean="0"/>
              <a:t>Have “</a:t>
            </a:r>
            <a:r>
              <a:rPr lang="en-US" b="1" u="sng" dirty="0" smtClean="0"/>
              <a:t>computational empathy</a:t>
            </a:r>
            <a:r>
              <a:rPr lang="en-US" dirty="0" smtClean="0"/>
              <a:t>”</a:t>
            </a:r>
          </a:p>
          <a:p>
            <a:r>
              <a:rPr lang="en-US" dirty="0" smtClean="0"/>
              <a:t>Consider cross-platform </a:t>
            </a:r>
            <a:r>
              <a:rPr lang="en-US" dirty="0" err="1" smtClean="0"/>
              <a:t>programmng</a:t>
            </a:r>
            <a:r>
              <a:rPr lang="en-US" dirty="0" smtClean="0"/>
              <a:t> practices</a:t>
            </a:r>
          </a:p>
          <a:p>
            <a:r>
              <a:rPr lang="en-US" dirty="0" smtClean="0"/>
              <a:t>Consider that the replicator can learn from the process</a:t>
            </a:r>
          </a:p>
          <a:p>
            <a:pPr lvl="1"/>
            <a:r>
              <a:rPr lang="en-US" dirty="0" smtClean="0"/>
              <a:t>They probably don’t have the same knowledge</a:t>
            </a:r>
          </a:p>
          <a:p>
            <a:r>
              <a:rPr lang="en-US" dirty="0" smtClean="0"/>
              <a:t>Consider that the replicator might not have the same modules/packages/etc.</a:t>
            </a:r>
            <a:endParaRPr lang="en-US" dirty="0"/>
          </a:p>
        </p:txBody>
      </p:sp>
      <p:sp>
        <p:nvSpPr>
          <p:cNvPr id="4" name="Content Placeholder 3"/>
          <p:cNvSpPr>
            <a:spLocks noGrp="1"/>
          </p:cNvSpPr>
          <p:nvPr>
            <p:ph sz="half" idx="2"/>
          </p:nvPr>
        </p:nvSpPr>
        <p:spPr/>
        <p:txBody>
          <a:bodyPr/>
          <a:lstStyle/>
          <a:p>
            <a:endParaRPr lang="en-US" dirty="0" smtClean="0"/>
          </a:p>
          <a:p>
            <a:r>
              <a:rPr lang="en-US" dirty="0" smtClean="0"/>
              <a:t>Path and filenames:</a:t>
            </a:r>
          </a:p>
          <a:p>
            <a:pPr lvl="1"/>
            <a:r>
              <a:rPr lang="en-US" dirty="0" smtClean="0">
                <a:solidFill>
                  <a:schemeClr val="accent1"/>
                </a:solidFill>
              </a:rPr>
              <a:t>Stata: always use forward slashes, even on Windows</a:t>
            </a:r>
            <a:br>
              <a:rPr lang="en-US" dirty="0" smtClean="0">
                <a:solidFill>
                  <a:schemeClr val="accent1"/>
                </a:solidFill>
              </a:rPr>
            </a:br>
            <a:r>
              <a:rPr lang="en-US" sz="1800" b="1" dirty="0" smtClean="0">
                <a:solidFill>
                  <a:schemeClr val="accent1"/>
                </a:solidFill>
                <a:latin typeface="Source Code Pro" panose="020B0509030403020204" pitchFamily="49" charset="0"/>
                <a:ea typeface="Source Code Pro" panose="020B0509030403020204" pitchFamily="49" charset="0"/>
              </a:rPr>
              <a:t>use “$data/path/</a:t>
            </a:r>
            <a:r>
              <a:rPr lang="en-US" sz="1800" b="1" dirty="0" err="1" smtClean="0">
                <a:solidFill>
                  <a:schemeClr val="accent1"/>
                </a:solidFill>
                <a:latin typeface="Source Code Pro" panose="020B0509030403020204" pitchFamily="49" charset="0"/>
                <a:ea typeface="Source Code Pro" panose="020B0509030403020204" pitchFamily="49" charset="0"/>
              </a:rPr>
              <a:t>data.dta</a:t>
            </a:r>
            <a:r>
              <a:rPr lang="en-US" sz="1800" b="1" dirty="0" smtClean="0">
                <a:solidFill>
                  <a:schemeClr val="accent1"/>
                </a:solidFill>
                <a:latin typeface="Source Code Pro" panose="020B0509030403020204" pitchFamily="49" charset="0"/>
                <a:ea typeface="Source Code Pro" panose="020B0509030403020204" pitchFamily="49" charset="0"/>
              </a:rPr>
              <a:t>”</a:t>
            </a:r>
          </a:p>
          <a:p>
            <a:pPr lvl="1"/>
            <a:r>
              <a:rPr lang="en-US" dirty="0" smtClean="0">
                <a:solidFill>
                  <a:schemeClr val="accent2"/>
                </a:solidFill>
              </a:rPr>
              <a:t>R: use “</a:t>
            </a:r>
            <a:r>
              <a:rPr lang="en-US" sz="2000" dirty="0" err="1" smtClean="0">
                <a:solidFill>
                  <a:schemeClr val="accent2"/>
                </a:solidFill>
                <a:latin typeface="Source Code Pro" panose="020B0509030403020204" pitchFamily="49" charset="0"/>
                <a:ea typeface="Source Code Pro" panose="020B0509030403020204" pitchFamily="49" charset="0"/>
              </a:rPr>
              <a:t>file.path</a:t>
            </a:r>
            <a:r>
              <a:rPr lang="en-US" sz="2000" dirty="0" smtClean="0">
                <a:solidFill>
                  <a:schemeClr val="accent2"/>
                </a:solidFill>
                <a:latin typeface="Source Code Pro" panose="020B0509030403020204" pitchFamily="49" charset="0"/>
                <a:ea typeface="Source Code Pro" panose="020B0509030403020204" pitchFamily="49" charset="0"/>
              </a:rPr>
              <a:t>()</a:t>
            </a:r>
            <a:r>
              <a:rPr lang="en-US" dirty="0" smtClean="0">
                <a:solidFill>
                  <a:schemeClr val="accent2"/>
                </a:solidFill>
              </a:rPr>
              <a:t>”</a:t>
            </a:r>
            <a:br>
              <a:rPr lang="en-US" dirty="0" smtClean="0">
                <a:solidFill>
                  <a:schemeClr val="accent2"/>
                </a:solidFill>
              </a:rPr>
            </a:br>
            <a:r>
              <a:rPr lang="en-US" sz="1600" b="1" dirty="0" smtClean="0">
                <a:solidFill>
                  <a:schemeClr val="accent2"/>
                </a:solidFill>
                <a:latin typeface="Source Code Pro" panose="020B0509030403020204" pitchFamily="49" charset="0"/>
                <a:ea typeface="Source Code Pro" panose="020B0509030403020204" pitchFamily="49" charset="0"/>
              </a:rPr>
              <a:t>x &lt;- read(</a:t>
            </a:r>
            <a:r>
              <a:rPr lang="en-US" sz="1600" b="1" dirty="0" err="1" smtClean="0">
                <a:solidFill>
                  <a:schemeClr val="accent2"/>
                </a:solidFill>
                <a:latin typeface="Source Code Pro" panose="020B0509030403020204" pitchFamily="49" charset="0"/>
                <a:ea typeface="Source Code Pro" panose="020B0509030403020204" pitchFamily="49" charset="0"/>
              </a:rPr>
              <a:t>file.path</a:t>
            </a:r>
            <a:r>
              <a:rPr lang="en-US" sz="1600" b="1" dirty="0" smtClean="0">
                <a:solidFill>
                  <a:schemeClr val="accent2"/>
                </a:solidFill>
                <a:latin typeface="Source Code Pro" panose="020B0509030403020204" pitchFamily="49" charset="0"/>
                <a:ea typeface="Source Code Pro" panose="020B0509030403020204" pitchFamily="49" charset="0"/>
              </a:rPr>
              <a:t>(data,”</a:t>
            </a:r>
            <a:r>
              <a:rPr lang="en-US" sz="1600" b="1" dirty="0" err="1" smtClean="0">
                <a:solidFill>
                  <a:schemeClr val="accent2"/>
                </a:solidFill>
                <a:latin typeface="Source Code Pro" panose="020B0509030403020204" pitchFamily="49" charset="0"/>
                <a:ea typeface="Source Code Pro" panose="020B0509030403020204" pitchFamily="49" charset="0"/>
              </a:rPr>
              <a:t>data.dta</a:t>
            </a:r>
            <a:r>
              <a:rPr lang="en-US" sz="1600" b="1" dirty="0" smtClean="0">
                <a:solidFill>
                  <a:schemeClr val="accent2"/>
                </a:solidFill>
                <a:latin typeface="Source Code Pro" panose="020B0509030403020204" pitchFamily="49" charset="0"/>
                <a:ea typeface="Source Code Pro" panose="020B0509030403020204" pitchFamily="49" charset="0"/>
              </a:rPr>
              <a:t>”)</a:t>
            </a:r>
          </a:p>
          <a:p>
            <a:pPr lvl="1"/>
            <a:r>
              <a:rPr lang="en-US" dirty="0" smtClean="0">
                <a:solidFill>
                  <a:schemeClr val="accent4"/>
                </a:solidFill>
              </a:rPr>
              <a:t>SAS: use </a:t>
            </a:r>
            <a:r>
              <a:rPr lang="en-US" sz="2000" dirty="0" smtClean="0">
                <a:solidFill>
                  <a:schemeClr val="accent4"/>
                </a:solidFill>
                <a:latin typeface="Source Code Pro" panose="020B0509030403020204" pitchFamily="49" charset="0"/>
                <a:ea typeface="Source Code Pro" panose="020B0509030403020204" pitchFamily="49" charset="0"/>
              </a:rPr>
              <a:t>filename</a:t>
            </a:r>
            <a:r>
              <a:rPr lang="en-US" dirty="0" smtClean="0">
                <a:solidFill>
                  <a:schemeClr val="accent4"/>
                </a:solidFill>
              </a:rPr>
              <a:t> and </a:t>
            </a:r>
            <a:r>
              <a:rPr lang="en-US" sz="2000" dirty="0" err="1" smtClean="0">
                <a:solidFill>
                  <a:schemeClr val="accent4"/>
                </a:solidFill>
                <a:latin typeface="Source Code Pro" panose="020B0509030403020204" pitchFamily="49" charset="0"/>
                <a:ea typeface="Source Code Pro" panose="020B0509030403020204" pitchFamily="49" charset="0"/>
              </a:rPr>
              <a:t>libname</a:t>
            </a:r>
            <a:r>
              <a:rPr lang="en-US" dirty="0" smtClean="0">
                <a:solidFill>
                  <a:schemeClr val="accent4"/>
                </a:solidFill>
              </a:rPr>
              <a:t> to abstract</a:t>
            </a:r>
            <a:br>
              <a:rPr lang="en-US" dirty="0" smtClean="0">
                <a:solidFill>
                  <a:schemeClr val="accent4"/>
                </a:solidFill>
              </a:rPr>
            </a:br>
            <a:r>
              <a:rPr lang="en-US" sz="2000" b="1" dirty="0" smtClean="0">
                <a:solidFill>
                  <a:schemeClr val="accent4"/>
                </a:solidFill>
                <a:latin typeface="Source Code Pro" panose="020B0509030403020204" pitchFamily="49" charset="0"/>
                <a:ea typeface="Source Code Pro" panose="020B0509030403020204" pitchFamily="49" charset="0"/>
              </a:rPr>
              <a:t>data DATALIB.step1;</a:t>
            </a:r>
            <a:br>
              <a:rPr lang="en-US" sz="2000" b="1" dirty="0" smtClean="0">
                <a:solidFill>
                  <a:schemeClr val="accent4"/>
                </a:solidFill>
                <a:latin typeface="Source Code Pro" panose="020B0509030403020204" pitchFamily="49" charset="0"/>
                <a:ea typeface="Source Code Pro" panose="020B0509030403020204" pitchFamily="49" charset="0"/>
              </a:rPr>
            </a:br>
            <a:r>
              <a:rPr lang="en-US" sz="2000" b="1" dirty="0" smtClean="0">
                <a:solidFill>
                  <a:schemeClr val="accent4"/>
                </a:solidFill>
                <a:latin typeface="Source Code Pro" panose="020B0509030403020204" pitchFamily="49" charset="0"/>
                <a:ea typeface="Source Code Pro" panose="020B0509030403020204" pitchFamily="49" charset="0"/>
              </a:rPr>
              <a:t>set CONFLIB.slid_1996;</a:t>
            </a:r>
            <a:endParaRPr lang="en-US" sz="2000" b="1" dirty="0">
              <a:solidFill>
                <a:schemeClr val="accent1"/>
              </a:solidFill>
              <a:latin typeface="Source Code Pro" panose="020B0509030403020204" pitchFamily="49" charset="0"/>
              <a:ea typeface="Source Code Pro" panose="020B0509030403020204" pitchFamily="49" charset="0"/>
            </a:endParaRPr>
          </a:p>
          <a:p>
            <a:pPr lvl="1"/>
            <a:endParaRPr lang="en-US" dirty="0"/>
          </a:p>
        </p:txBody>
      </p:sp>
    </p:spTree>
    <p:extLst>
      <p:ext uri="{BB962C8B-B14F-4D97-AF65-F5344CB8AC3E}">
        <p14:creationId xmlns:p14="http://schemas.microsoft.com/office/powerpoint/2010/main" val="249011844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examples</a:t>
            </a:r>
            <a:endParaRPr lang="en-US" dirty="0"/>
          </a:p>
        </p:txBody>
      </p:sp>
      <p:sp>
        <p:nvSpPr>
          <p:cNvPr id="3" name="Content Placeholder 2"/>
          <p:cNvSpPr>
            <a:spLocks noGrp="1"/>
          </p:cNvSpPr>
          <p:nvPr>
            <p:ph sz="half" idx="1"/>
          </p:nvPr>
        </p:nvSpPr>
        <p:spPr/>
        <p:txBody>
          <a:bodyPr/>
          <a:lstStyle/>
          <a:p>
            <a:r>
              <a:rPr lang="en-US" dirty="0" err="1" smtClean="0"/>
              <a:t>Matlab</a:t>
            </a:r>
            <a:r>
              <a:rPr lang="en-US" dirty="0" smtClean="0"/>
              <a:t>-based simulation</a:t>
            </a:r>
          </a:p>
          <a:p>
            <a:r>
              <a:rPr lang="en-US" dirty="0" smtClean="0"/>
              <a:t>Real example, 10 figures, 4 panels each</a:t>
            </a:r>
            <a:endParaRPr lang="en-US" dirty="0"/>
          </a:p>
        </p:txBody>
      </p:sp>
      <p:sp>
        <p:nvSpPr>
          <p:cNvPr id="4" name="Content Placeholder 3"/>
          <p:cNvSpPr>
            <a:spLocks noGrp="1"/>
          </p:cNvSpPr>
          <p:nvPr>
            <p:ph sz="half" idx="2"/>
          </p:nvPr>
        </p:nvSpPr>
        <p:spPr/>
        <p:txBody>
          <a:bodyPr/>
          <a:lstStyle/>
          <a:p>
            <a:r>
              <a:rPr lang="en-US" dirty="0" smtClean="0">
                <a:solidFill>
                  <a:schemeClr val="accent5"/>
                </a:solidFill>
              </a:rPr>
              <a:t>For Figure 5a, comment line 52, uncomment line 151, run the code, then copy the figure into your document.</a:t>
            </a:r>
          </a:p>
          <a:p>
            <a:r>
              <a:rPr lang="en-US" dirty="0" smtClean="0">
                <a:solidFill>
                  <a:schemeClr val="accent5"/>
                </a:solidFill>
              </a:rPr>
              <a:t>For Figure 5b, comment line 151 again, leave line 52 commented, and change the parameter on line 75 to “3”</a:t>
            </a:r>
          </a:p>
          <a:p>
            <a:r>
              <a:rPr lang="en-US" dirty="0" smtClean="0">
                <a:solidFill>
                  <a:schemeClr val="accent5"/>
                </a:solidFill>
              </a:rPr>
              <a:t>…. </a:t>
            </a:r>
            <a:endParaRPr lang="en-US" dirty="0">
              <a:solidFill>
                <a:schemeClr val="accent5"/>
              </a:solidFill>
            </a:endParaRPr>
          </a:p>
        </p:txBody>
      </p:sp>
    </p:spTree>
    <p:extLst>
      <p:ext uri="{BB962C8B-B14F-4D97-AF65-F5344CB8AC3E}">
        <p14:creationId xmlns:p14="http://schemas.microsoft.com/office/powerpoint/2010/main" val="4227295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curate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000762" y="2742566"/>
            <a:ext cx="6190476" cy="2561905"/>
          </a:xfrm>
        </p:spPr>
      </p:pic>
    </p:spTree>
    <p:extLst>
      <p:ext uri="{BB962C8B-B14F-4D97-AF65-F5344CB8AC3E}">
        <p14:creationId xmlns:p14="http://schemas.microsoft.com/office/powerpoint/2010/main" val="267573075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examples</a:t>
            </a:r>
            <a:endParaRPr lang="en-US" dirty="0"/>
          </a:p>
        </p:txBody>
      </p:sp>
      <p:sp>
        <p:nvSpPr>
          <p:cNvPr id="3" name="Content Placeholder 2"/>
          <p:cNvSpPr>
            <a:spLocks noGrp="1"/>
          </p:cNvSpPr>
          <p:nvPr>
            <p:ph sz="half" idx="1"/>
          </p:nvPr>
        </p:nvSpPr>
        <p:spPr/>
        <p:txBody>
          <a:bodyPr/>
          <a:lstStyle/>
          <a:p>
            <a:r>
              <a:rPr lang="en-US" dirty="0" smtClean="0"/>
              <a:t>Stata-based estimation</a:t>
            </a:r>
          </a:p>
          <a:p>
            <a:r>
              <a:rPr lang="en-US" dirty="0" smtClean="0"/>
              <a:t>4 variants</a:t>
            </a:r>
            <a:endParaRPr lang="en-US" dirty="0"/>
          </a:p>
        </p:txBody>
      </p:sp>
      <p:sp>
        <p:nvSpPr>
          <p:cNvPr id="4" name="Content Placeholder 3"/>
          <p:cNvSpPr>
            <a:spLocks noGrp="1"/>
          </p:cNvSpPr>
          <p:nvPr>
            <p:ph sz="half" idx="2"/>
          </p:nvPr>
        </p:nvSpPr>
        <p:spPr/>
        <p:txBody>
          <a:bodyPr/>
          <a:lstStyle/>
          <a:p>
            <a:r>
              <a:rPr lang="en-US" dirty="0" smtClean="0">
                <a:solidFill>
                  <a:schemeClr val="accent5"/>
                </a:solidFill>
              </a:rPr>
              <a:t>Run the data creation programs, then copy the data to Folder A</a:t>
            </a:r>
          </a:p>
          <a:p>
            <a:r>
              <a:rPr lang="en-US" dirty="0" smtClean="0">
                <a:solidFill>
                  <a:schemeClr val="accent5"/>
                </a:solidFill>
              </a:rPr>
              <a:t>Copy programs “b.do” and “c.do” from Folder A to Folder B, but modify “c.do” on line 20</a:t>
            </a:r>
          </a:p>
          <a:p>
            <a:r>
              <a:rPr lang="en-US" dirty="0" smtClean="0">
                <a:solidFill>
                  <a:schemeClr val="accent5"/>
                </a:solidFill>
              </a:rPr>
              <a:t>Once done, convert the output from “d.do” to a </a:t>
            </a:r>
            <a:r>
              <a:rPr lang="en-US" dirty="0" err="1" smtClean="0">
                <a:solidFill>
                  <a:schemeClr val="accent5"/>
                </a:solidFill>
              </a:rPr>
              <a:t>Matlab</a:t>
            </a:r>
            <a:r>
              <a:rPr lang="en-US" dirty="0" smtClean="0">
                <a:solidFill>
                  <a:schemeClr val="accent5"/>
                </a:solidFill>
              </a:rPr>
              <a:t> file, and run the simulation in Folder B/C</a:t>
            </a:r>
          </a:p>
          <a:p>
            <a:r>
              <a:rPr lang="en-US" dirty="0" smtClean="0">
                <a:solidFill>
                  <a:schemeClr val="accent5"/>
                </a:solidFill>
              </a:rPr>
              <a:t>…. </a:t>
            </a:r>
            <a:endParaRPr lang="en-US" dirty="0">
              <a:solidFill>
                <a:schemeClr val="accent5"/>
              </a:solidFill>
            </a:endParaRPr>
          </a:p>
        </p:txBody>
      </p:sp>
    </p:spTree>
    <p:extLst>
      <p:ext uri="{BB962C8B-B14F-4D97-AF65-F5344CB8AC3E}">
        <p14:creationId xmlns:p14="http://schemas.microsoft.com/office/powerpoint/2010/main" val="350969871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setup</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1 program to prepare the setup</a:t>
            </a:r>
          </a:p>
          <a:p>
            <a:pPr lvl="1"/>
            <a:r>
              <a:rPr lang="en-US" dirty="0" smtClean="0"/>
              <a:t>Installs all packages</a:t>
            </a:r>
          </a:p>
          <a:p>
            <a:pPr lvl="1"/>
            <a:r>
              <a:rPr lang="en-US" dirty="0" smtClean="0"/>
              <a:t>Creates all directories</a:t>
            </a:r>
          </a:p>
          <a:p>
            <a:r>
              <a:rPr lang="en-US" dirty="0" smtClean="0"/>
              <a:t>1 program (or a very small number) that creates the rest</a:t>
            </a:r>
          </a:p>
          <a:p>
            <a:pPr lvl="1"/>
            <a:r>
              <a:rPr lang="en-US" dirty="0" smtClean="0"/>
              <a:t>Possibly with macros/ ado files/ subroutines</a:t>
            </a:r>
          </a:p>
          <a:p>
            <a:pPr lvl="1"/>
            <a:r>
              <a:rPr lang="en-US" dirty="0" smtClean="0"/>
              <a:t>Possibly with parameter files that might differ per directory</a:t>
            </a:r>
          </a:p>
          <a:p>
            <a:r>
              <a:rPr lang="en-US" dirty="0" smtClean="0"/>
              <a:t>All tables and figures are output programmatically</a:t>
            </a:r>
            <a:endParaRPr lang="en-US" dirty="0"/>
          </a:p>
        </p:txBody>
      </p:sp>
      <p:sp>
        <p:nvSpPr>
          <p:cNvPr id="4" name="Content Placeholder 3"/>
          <p:cNvSpPr>
            <a:spLocks noGrp="1"/>
          </p:cNvSpPr>
          <p:nvPr>
            <p:ph sz="half" idx="2"/>
          </p:nvPr>
        </p:nvSpPr>
        <p:spPr/>
        <p:txBody>
          <a:bodyPr>
            <a:normAutofit lnSpcReduction="10000"/>
          </a:bodyPr>
          <a:lstStyle/>
          <a:p>
            <a:r>
              <a:rPr lang="en-US" dirty="0" smtClean="0">
                <a:solidFill>
                  <a:schemeClr val="accent6">
                    <a:lumMod val="50000"/>
                  </a:schemeClr>
                </a:solidFill>
              </a:rPr>
              <a:t>Setting up can be done in all languages</a:t>
            </a:r>
          </a:p>
          <a:p>
            <a:pPr lvl="1"/>
            <a:r>
              <a:rPr lang="en-US" dirty="0" err="1" smtClean="0">
                <a:solidFill>
                  <a:schemeClr val="accent6">
                    <a:lumMod val="50000"/>
                  </a:schemeClr>
                </a:solidFill>
              </a:rPr>
              <a:t>Matlab</a:t>
            </a:r>
            <a:r>
              <a:rPr lang="en-US" dirty="0" smtClean="0">
                <a:solidFill>
                  <a:schemeClr val="accent6">
                    <a:lumMod val="50000"/>
                  </a:schemeClr>
                </a:solidFill>
              </a:rPr>
              <a:t>, Stata, R, Python, Fortran</a:t>
            </a:r>
          </a:p>
          <a:p>
            <a:r>
              <a:rPr lang="en-US" dirty="0" smtClean="0">
                <a:solidFill>
                  <a:schemeClr val="accent6">
                    <a:lumMod val="50000"/>
                  </a:schemeClr>
                </a:solidFill>
              </a:rPr>
              <a:t>Subroutines exist in all languages</a:t>
            </a:r>
          </a:p>
          <a:p>
            <a:pPr lvl="1"/>
            <a:r>
              <a:rPr lang="en-US" dirty="0" smtClean="0">
                <a:solidFill>
                  <a:schemeClr val="accent6">
                    <a:lumMod val="50000"/>
                  </a:schemeClr>
                </a:solidFill>
              </a:rPr>
              <a:t>You might need to learn how!</a:t>
            </a:r>
          </a:p>
          <a:p>
            <a:r>
              <a:rPr lang="en-US" dirty="0" smtClean="0">
                <a:solidFill>
                  <a:schemeClr val="accent6">
                    <a:lumMod val="50000"/>
                  </a:schemeClr>
                </a:solidFill>
              </a:rPr>
              <a:t>Ability to output figures and tables (Excel, </a:t>
            </a:r>
            <a:r>
              <a:rPr lang="en-US" dirty="0" err="1" smtClean="0">
                <a:solidFill>
                  <a:schemeClr val="accent6">
                    <a:lumMod val="50000"/>
                  </a:schemeClr>
                </a:solidFill>
              </a:rPr>
              <a:t>LaTeX</a:t>
            </a:r>
            <a:r>
              <a:rPr lang="en-US" dirty="0" smtClean="0">
                <a:solidFill>
                  <a:schemeClr val="accent6">
                    <a:lumMod val="50000"/>
                  </a:schemeClr>
                </a:solidFill>
              </a:rPr>
              <a:t>) exist in all languages</a:t>
            </a:r>
            <a:endParaRPr lang="en-US" dirty="0">
              <a:solidFill>
                <a:schemeClr val="accent6">
                  <a:lumMod val="50000"/>
                </a:schemeClr>
              </a:solidFill>
            </a:endParaRPr>
          </a:p>
        </p:txBody>
      </p:sp>
    </p:spTree>
    <p:extLst>
      <p:ext uri="{BB962C8B-B14F-4D97-AF65-F5344CB8AC3E}">
        <p14:creationId xmlns:p14="http://schemas.microsoft.com/office/powerpoint/2010/main" val="56180209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prepare the replication package</a:t>
            </a:r>
            <a:endParaRPr lang="en-US" dirty="0"/>
          </a:p>
        </p:txBody>
      </p:sp>
      <p:sp>
        <p:nvSpPr>
          <p:cNvPr id="3" name="Content Placeholder 2"/>
          <p:cNvSpPr>
            <a:spLocks noGrp="1"/>
          </p:cNvSpPr>
          <p:nvPr>
            <p:ph sz="half" idx="1"/>
          </p:nvPr>
        </p:nvSpPr>
        <p:spPr/>
        <p:txBody>
          <a:bodyPr/>
          <a:lstStyle/>
          <a:p>
            <a:r>
              <a:rPr lang="en-US" dirty="0" smtClean="0"/>
              <a:t>README</a:t>
            </a:r>
          </a:p>
          <a:p>
            <a:r>
              <a:rPr lang="en-US" dirty="0" smtClean="0"/>
              <a:t>Full package of all programs, data you intend to provide</a:t>
            </a:r>
          </a:p>
          <a:p>
            <a:r>
              <a:rPr lang="en-US" dirty="0" smtClean="0"/>
              <a:t>ZIP it up</a:t>
            </a:r>
            <a:endParaRPr lang="en-US" dirty="0"/>
          </a:p>
        </p:txBody>
      </p:sp>
      <p:sp>
        <p:nvSpPr>
          <p:cNvPr id="4" name="Content Placeholder 3"/>
          <p:cNvSpPr>
            <a:spLocks noGrp="1"/>
          </p:cNvSpPr>
          <p:nvPr>
            <p:ph sz="half" idx="2"/>
          </p:nvPr>
        </p:nvSpPr>
        <p:spPr/>
        <p:txBody>
          <a:bodyPr/>
          <a:lstStyle/>
          <a:p>
            <a:r>
              <a:rPr lang="en-US" dirty="0" smtClean="0"/>
              <a:t>Now ask an </a:t>
            </a:r>
            <a:r>
              <a:rPr lang="en-US" dirty="0" smtClean="0">
                <a:solidFill>
                  <a:schemeClr val="accent5"/>
                </a:solidFill>
              </a:rPr>
              <a:t>RA/ colleague/ friend/ grandma/ daughter </a:t>
            </a:r>
            <a:r>
              <a:rPr lang="en-US" dirty="0" smtClean="0"/>
              <a:t>not previously involved to</a:t>
            </a:r>
          </a:p>
          <a:p>
            <a:pPr lvl="1"/>
            <a:r>
              <a:rPr lang="en-US" dirty="0" smtClean="0">
                <a:solidFill>
                  <a:schemeClr val="accent6"/>
                </a:solidFill>
              </a:rPr>
              <a:t>Download the package</a:t>
            </a:r>
          </a:p>
          <a:p>
            <a:pPr lvl="1"/>
            <a:r>
              <a:rPr lang="en-US" dirty="0" smtClean="0">
                <a:solidFill>
                  <a:schemeClr val="accent6"/>
                </a:solidFill>
              </a:rPr>
              <a:t>Follow the instructions in the README </a:t>
            </a:r>
            <a:r>
              <a:rPr lang="en-US" dirty="0" smtClean="0">
                <a:solidFill>
                  <a:srgbClr val="C00000"/>
                </a:solidFill>
              </a:rPr>
              <a:t>without talking to you</a:t>
            </a:r>
            <a:r>
              <a:rPr lang="en-US" dirty="0" smtClean="0">
                <a:solidFill>
                  <a:schemeClr val="accent6"/>
                </a:solidFill>
              </a:rPr>
              <a:t>!</a:t>
            </a:r>
          </a:p>
          <a:p>
            <a:pPr lvl="1"/>
            <a:r>
              <a:rPr lang="en-US" dirty="0" smtClean="0">
                <a:solidFill>
                  <a:schemeClr val="accent6"/>
                </a:solidFill>
              </a:rPr>
              <a:t>Compare the results to the paper</a:t>
            </a:r>
          </a:p>
          <a:p>
            <a:pPr lvl="1"/>
            <a:endParaRPr lang="en-US" dirty="0">
              <a:solidFill>
                <a:schemeClr val="accent6"/>
              </a:solidFill>
            </a:endParaRPr>
          </a:p>
        </p:txBody>
      </p:sp>
      <p:grpSp>
        <p:nvGrpSpPr>
          <p:cNvPr id="7" name="Group 6"/>
          <p:cNvGrpSpPr/>
          <p:nvPr/>
        </p:nvGrpSpPr>
        <p:grpSpPr>
          <a:xfrm>
            <a:off x="747712" y="2337878"/>
            <a:ext cx="10606087" cy="4081971"/>
            <a:chOff x="747712" y="2337878"/>
            <a:chExt cx="10606087" cy="4081971"/>
          </a:xfrm>
        </p:grpSpPr>
        <p:pic>
          <p:nvPicPr>
            <p:cNvPr id="5" name="Picture 4"/>
            <p:cNvPicPr>
              <a:picLocks noChangeAspect="1"/>
            </p:cNvPicPr>
            <p:nvPr/>
          </p:nvPicPr>
          <p:blipFill>
            <a:blip r:embed="rId2"/>
            <a:stretch>
              <a:fillRect/>
            </a:stretch>
          </p:blipFill>
          <p:spPr>
            <a:xfrm>
              <a:off x="747712" y="2337878"/>
              <a:ext cx="10606087" cy="4081971"/>
            </a:xfrm>
            <a:prstGeom prst="rect">
              <a:avLst/>
            </a:prstGeom>
            <a:ln w="38100">
              <a:solidFill>
                <a:schemeClr val="tx1"/>
              </a:solidFill>
            </a:ln>
            <a:effectLst>
              <a:outerShdw blurRad="50800" dist="127000" dir="2700000" algn="tl" rotWithShape="0">
                <a:prstClr val="black">
                  <a:alpha val="40000"/>
                </a:prstClr>
              </a:outerShdw>
            </a:effectLst>
          </p:spPr>
        </p:pic>
        <p:sp>
          <p:nvSpPr>
            <p:cNvPr id="6" name="TextBox 5"/>
            <p:cNvSpPr txBox="1"/>
            <p:nvPr/>
          </p:nvSpPr>
          <p:spPr>
            <a:xfrm>
              <a:off x="2824842" y="4120718"/>
              <a:ext cx="5633357" cy="830997"/>
            </a:xfrm>
            <a:prstGeom prst="rect">
              <a:avLst/>
            </a:prstGeom>
            <a:solidFill>
              <a:schemeClr val="bg1"/>
            </a:solidFill>
            <a:ln w="25400">
              <a:solidFill>
                <a:schemeClr val="tx1"/>
              </a:solidFill>
            </a:ln>
          </p:spPr>
          <p:txBody>
            <a:bodyPr wrap="square" rtlCol="0">
              <a:spAutoFit/>
            </a:bodyPr>
            <a:lstStyle/>
            <a:p>
              <a:pPr algn="ctr"/>
              <a:r>
                <a:rPr lang="en-US" sz="4800" dirty="0" smtClean="0"/>
                <a:t>That’s our </a:t>
              </a:r>
              <a:r>
                <a:rPr lang="en-US" sz="4800" dirty="0" smtClean="0">
                  <a:hlinkClick r:id="rId3"/>
                </a:rPr>
                <a:t>Protocol</a:t>
              </a:r>
              <a:r>
                <a:rPr lang="en-US" sz="4800" dirty="0" smtClean="0"/>
                <a:t>!</a:t>
              </a:r>
              <a:endParaRPr lang="en-US" sz="4800" dirty="0"/>
            </a:p>
          </p:txBody>
        </p:sp>
      </p:grpSp>
    </p:spTree>
    <p:extLst>
      <p:ext uri="{BB962C8B-B14F-4D97-AF65-F5344CB8AC3E}">
        <p14:creationId xmlns:p14="http://schemas.microsoft.com/office/powerpoint/2010/main" val="349549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a:t>
            </a:r>
            <a:r>
              <a:rPr lang="en-US" dirty="0" smtClean="0"/>
              <a:t>coding </a:t>
            </a:r>
            <a:r>
              <a:rPr lang="en-US" dirty="0"/>
              <a:t>practices</a:t>
            </a:r>
          </a:p>
        </p:txBody>
      </p:sp>
      <p:sp>
        <p:nvSpPr>
          <p:cNvPr id="3" name="Content Placeholder 2"/>
          <p:cNvSpPr>
            <a:spLocks noGrp="1"/>
          </p:cNvSpPr>
          <p:nvPr>
            <p:ph idx="1"/>
          </p:nvPr>
        </p:nvSpPr>
        <p:spPr/>
        <p:txBody>
          <a:bodyPr/>
          <a:lstStyle/>
          <a:p>
            <a:r>
              <a:rPr lang="en-US" sz="3200" b="1" dirty="0" smtClean="0"/>
              <a:t>Manual/non-automation</a:t>
            </a:r>
          </a:p>
          <a:p>
            <a:endParaRPr lang="en-US" sz="3200" b="1" dirty="0"/>
          </a:p>
          <a:p>
            <a:pPr marL="0" indent="0" algn="ctr">
              <a:buNone/>
            </a:pPr>
            <a:r>
              <a:rPr lang="en-US" dirty="0" smtClean="0">
                <a:latin typeface="Century" panose="02040604050505020304" pitchFamily="18" charset="0"/>
              </a:rPr>
              <a:t>Code produces no meaningful output</a:t>
            </a:r>
          </a:p>
          <a:p>
            <a:pPr marL="0" indent="0" algn="ctr">
              <a:buNone/>
            </a:pPr>
            <a:endParaRPr lang="en-US" dirty="0"/>
          </a:p>
          <a:p>
            <a:r>
              <a:rPr lang="en-US" sz="3200" b="1" dirty="0" smtClean="0"/>
              <a:t>Lack of robustness</a:t>
            </a:r>
            <a:r>
              <a:rPr lang="en-US" dirty="0" smtClean="0"/>
              <a:t>:</a:t>
            </a:r>
            <a:endParaRPr lang="en-US" dirty="0"/>
          </a:p>
          <a:p>
            <a:endParaRPr lang="en-US" dirty="0"/>
          </a:p>
          <a:p>
            <a:pPr marL="0" indent="0" algn="ctr">
              <a:buNone/>
            </a:pPr>
            <a:r>
              <a:rPr lang="en-US" dirty="0" smtClean="0">
                <a:latin typeface="Century" panose="02040604050505020304" pitchFamily="18" charset="0"/>
              </a:rPr>
              <a:t>Bugs in the code</a:t>
            </a:r>
            <a:endParaRPr lang="en-US" dirty="0">
              <a:latin typeface="Century" panose="02040604050505020304" pitchFamily="18" charset="0"/>
            </a:endParaRPr>
          </a:p>
        </p:txBody>
      </p:sp>
    </p:spTree>
    <p:extLst>
      <p:ext uri="{BB962C8B-B14F-4D97-AF65-F5344CB8AC3E}">
        <p14:creationId xmlns:p14="http://schemas.microsoft.com/office/powerpoint/2010/main" val="2595067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citation practices</a:t>
            </a:r>
          </a:p>
        </p:txBody>
      </p:sp>
      <p:sp>
        <p:nvSpPr>
          <p:cNvPr id="3" name="Content Placeholder 2"/>
          <p:cNvSpPr>
            <a:spLocks noGrp="1"/>
          </p:cNvSpPr>
          <p:nvPr>
            <p:ph idx="1"/>
          </p:nvPr>
        </p:nvSpPr>
        <p:spPr/>
        <p:txBody>
          <a:bodyPr/>
          <a:lstStyle/>
          <a:p>
            <a:r>
              <a:rPr lang="en-US" sz="3200" b="1" dirty="0" err="1"/>
              <a:t>Macrodata</a:t>
            </a:r>
            <a:r>
              <a:rPr lang="en-US" sz="3200" b="1" dirty="0"/>
              <a:t>:</a:t>
            </a:r>
          </a:p>
          <a:p>
            <a:pPr marL="0" indent="0" algn="ctr">
              <a:buNone/>
            </a:pPr>
            <a:r>
              <a:rPr lang="en-US" dirty="0">
                <a:latin typeface="Century" panose="02040604050505020304" pitchFamily="18" charset="0"/>
              </a:rPr>
              <a:t>“We use data downloaded from </a:t>
            </a:r>
            <a:br>
              <a:rPr lang="en-US" dirty="0">
                <a:latin typeface="Century" panose="02040604050505020304" pitchFamily="18" charset="0"/>
              </a:rPr>
            </a:br>
            <a:r>
              <a:rPr lang="en-US" dirty="0">
                <a:latin typeface="Century" panose="02040604050505020304" pitchFamily="18" charset="0"/>
              </a:rPr>
              <a:t>the Bureau of Economic Analysis…”</a:t>
            </a:r>
            <a:endParaRPr lang="en-US" dirty="0"/>
          </a:p>
          <a:p>
            <a:r>
              <a:rPr lang="en-US" sz="3200" b="1" dirty="0"/>
              <a:t>Microdata</a:t>
            </a:r>
            <a:r>
              <a:rPr lang="en-US" dirty="0"/>
              <a:t>:</a:t>
            </a:r>
          </a:p>
          <a:p>
            <a:endParaRPr lang="en-US" dirty="0"/>
          </a:p>
          <a:p>
            <a:pPr marL="0" indent="0" algn="ctr">
              <a:buNone/>
            </a:pPr>
            <a:r>
              <a:rPr lang="en-US" dirty="0">
                <a:latin typeface="Century" panose="02040604050505020304" pitchFamily="18" charset="0"/>
              </a:rPr>
              <a:t>“… this paper uses data from </a:t>
            </a:r>
            <a:br>
              <a:rPr lang="en-US" dirty="0">
                <a:latin typeface="Century" panose="02040604050505020304" pitchFamily="18" charset="0"/>
              </a:rPr>
            </a:br>
            <a:r>
              <a:rPr lang="en-US" dirty="0">
                <a:latin typeface="Century" panose="02040604050505020304" pitchFamily="18" charset="0"/>
              </a:rPr>
              <a:t>the Current Population Survey…”</a:t>
            </a:r>
          </a:p>
        </p:txBody>
      </p:sp>
    </p:spTree>
    <p:extLst>
      <p:ext uri="{BB962C8B-B14F-4D97-AF65-F5344CB8AC3E}">
        <p14:creationId xmlns:p14="http://schemas.microsoft.com/office/powerpoint/2010/main" val="1601522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083578" y="1678259"/>
            <a:ext cx="6024844" cy="1446550"/>
          </a:xfrm>
          <a:prstGeom prst="rect">
            <a:avLst/>
          </a:prstGeom>
          <a:noFill/>
        </p:spPr>
        <p:txBody>
          <a:bodyPr wrap="square" rtlCol="0">
            <a:spAutoFit/>
          </a:bodyPr>
          <a:lstStyle/>
          <a:p>
            <a:pPr algn="ctr"/>
            <a:r>
              <a:rPr lang="en-US" sz="8800" dirty="0" smtClean="0">
                <a:solidFill>
                  <a:schemeClr val="bg1"/>
                </a:solidFill>
              </a:rPr>
              <a:t>Actions</a:t>
            </a:r>
            <a:endParaRPr lang="en-US" dirty="0">
              <a:solidFill>
                <a:schemeClr val="bg1"/>
              </a:solidFill>
            </a:endParaRPr>
          </a:p>
        </p:txBody>
      </p:sp>
    </p:spTree>
    <p:extLst>
      <p:ext uri="{BB962C8B-B14F-4D97-AF65-F5344CB8AC3E}">
        <p14:creationId xmlns:p14="http://schemas.microsoft.com/office/powerpoint/2010/main" val="411170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Tree>
    <p:extLst>
      <p:ext uri="{BB962C8B-B14F-4D97-AF65-F5344CB8AC3E}">
        <p14:creationId xmlns:p14="http://schemas.microsoft.com/office/powerpoint/2010/main" val="1499576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6" name="Rectangle 5"/>
          <p:cNvSpPr/>
          <p:nvPr/>
        </p:nvSpPr>
        <p:spPr>
          <a:xfrm>
            <a:off x="635000" y="1564263"/>
            <a:ext cx="9601940" cy="10120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35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feld 33"/>
          <p:cNvSpPr txBox="1"/>
          <p:nvPr/>
        </p:nvSpPr>
        <p:spPr>
          <a:xfrm>
            <a:off x="209841" y="1542732"/>
            <a:ext cx="8948810" cy="553998"/>
          </a:xfrm>
          <a:prstGeom prst="rect">
            <a:avLst/>
          </a:prstGeom>
          <a:noFill/>
        </p:spPr>
        <p:txBody>
          <a:bodyPr wrap="square" rtlCol="0">
            <a:spAutoFit/>
          </a:bodyPr>
          <a:lstStyle/>
          <a:p>
            <a:r>
              <a:rPr lang="en-US" sz="3000" b="1" dirty="0">
                <a:latin typeface="Montserrat" panose="00000500000000000000" pitchFamily="50" charset="0"/>
              </a:rPr>
              <a:t>Replication continuum</a:t>
            </a:r>
            <a:endParaRPr lang="de-DE" sz="3000" dirty="0">
              <a:solidFill>
                <a:schemeClr val="accent3"/>
              </a:solidFill>
              <a:latin typeface="Montserrat" panose="00000500000000000000" pitchFamily="50" charset="0"/>
            </a:endParaRPr>
          </a:p>
        </p:txBody>
      </p:sp>
      <p:sp>
        <p:nvSpPr>
          <p:cNvPr id="102" name="Rectangle 101"/>
          <p:cNvSpPr/>
          <p:nvPr/>
        </p:nvSpPr>
        <p:spPr>
          <a:xfrm>
            <a:off x="209841" y="2038094"/>
            <a:ext cx="1031378" cy="5341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Shape 610">
            <a:extLst>
              <a:ext uri="{FF2B5EF4-FFF2-40B4-BE49-F238E27FC236}">
                <a16:creationId xmlns:a16="http://schemas.microsoft.com/office/drawing/2014/main" id="{617EA7EE-2C68-F149-AB49-BEB043A92D18}"/>
              </a:ext>
            </a:extLst>
          </p:cNvPr>
          <p:cNvSpPr/>
          <p:nvPr/>
        </p:nvSpPr>
        <p:spPr>
          <a:xfrm>
            <a:off x="467046" y="4625501"/>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Reproducibility</a:t>
            </a:r>
            <a:endParaRPr lang="id-ID" sz="1501" b="1" dirty="0">
              <a:latin typeface="Montserrat" panose="00000500000000000000" pitchFamily="50" charset="0"/>
              <a:ea typeface="Roboto"/>
              <a:cs typeface="Roboto"/>
              <a:sym typeface="Roboto"/>
            </a:endParaRPr>
          </a:p>
        </p:txBody>
      </p:sp>
      <p:sp>
        <p:nvSpPr>
          <p:cNvPr id="7" name="Textfeld 29">
            <a:extLst>
              <a:ext uri="{FF2B5EF4-FFF2-40B4-BE49-F238E27FC236}">
                <a16:creationId xmlns:a16="http://schemas.microsoft.com/office/drawing/2014/main" id="{6B716C6D-879D-4D42-89C5-D290E801F606}"/>
              </a:ext>
            </a:extLst>
          </p:cNvPr>
          <p:cNvSpPr txBox="1"/>
          <p:nvPr/>
        </p:nvSpPr>
        <p:spPr>
          <a:xfrm>
            <a:off x="450718" y="5133472"/>
            <a:ext cx="2914825" cy="138499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Narrow Replication (</a:t>
            </a:r>
            <a:r>
              <a:rPr lang="de-DE" sz="1400" dirty="0" err="1">
                <a:solidFill>
                  <a:schemeClr val="bg1">
                    <a:lumMod val="85000"/>
                  </a:schemeClr>
                </a:solidFill>
                <a:latin typeface="+mj-lt"/>
              </a:rPr>
              <a:t>Pesaran</a:t>
            </a:r>
            <a:r>
              <a:rPr lang="de-DE" sz="1400" dirty="0">
                <a:solidFill>
                  <a:schemeClr val="bg1">
                    <a:lumMod val="85000"/>
                  </a:schemeClr>
                </a:solidFill>
                <a:latin typeface="+mj-lt"/>
              </a:rPr>
              <a:t> 2003)</a:t>
            </a:r>
          </a:p>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Pure Replication (</a:t>
            </a:r>
            <a:r>
              <a:rPr lang="de-DE" sz="1400" dirty="0" err="1">
                <a:solidFill>
                  <a:schemeClr val="bg1">
                    <a:lumMod val="85000"/>
                  </a:schemeClr>
                </a:solidFill>
                <a:latin typeface="+mj-lt"/>
              </a:rPr>
              <a:t>Hamermesh</a:t>
            </a:r>
            <a:r>
              <a:rPr lang="de-DE" sz="1400" dirty="0">
                <a:solidFill>
                  <a:schemeClr val="bg1">
                    <a:lumMod val="8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bg1">
                    <a:lumMod val="85000"/>
                  </a:schemeClr>
                </a:solidFill>
                <a:latin typeface="+mj-lt"/>
              </a:rPr>
              <a:t>Verification</a:t>
            </a:r>
            <a:r>
              <a:rPr lang="de-DE" sz="1400" dirty="0">
                <a:solidFill>
                  <a:schemeClr val="bg1">
                    <a:lumMod val="85000"/>
                  </a:schemeClr>
                </a:solidFill>
                <a:latin typeface="+mj-lt"/>
              </a:rPr>
              <a:t> (Clemens 2015)</a:t>
            </a:r>
          </a:p>
        </p:txBody>
      </p:sp>
      <p:sp>
        <p:nvSpPr>
          <p:cNvPr id="8" name="Shape 610">
            <a:extLst>
              <a:ext uri="{FF2B5EF4-FFF2-40B4-BE49-F238E27FC236}">
                <a16:creationId xmlns:a16="http://schemas.microsoft.com/office/drawing/2014/main" id="{7B401221-F159-7944-806E-71343D9B647A}"/>
              </a:ext>
            </a:extLst>
          </p:cNvPr>
          <p:cNvSpPr/>
          <p:nvPr/>
        </p:nvSpPr>
        <p:spPr>
          <a:xfrm>
            <a:off x="4720067" y="4603112"/>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Replicability</a:t>
            </a:r>
            <a:endParaRPr lang="id-ID" sz="1501" b="1" dirty="0">
              <a:latin typeface="Montserrat" panose="00000500000000000000" pitchFamily="50" charset="0"/>
              <a:ea typeface="Roboto"/>
              <a:cs typeface="Roboto"/>
              <a:sym typeface="Roboto"/>
            </a:endParaRPr>
          </a:p>
        </p:txBody>
      </p:sp>
      <p:cxnSp>
        <p:nvCxnSpPr>
          <p:cNvPr id="9" name="Straight Arrow Connector 8">
            <a:extLst>
              <a:ext uri="{FF2B5EF4-FFF2-40B4-BE49-F238E27FC236}">
                <a16:creationId xmlns:a16="http://schemas.microsoft.com/office/drawing/2014/main" id="{A286F938-EA20-1941-9966-69EAAB5F042A}"/>
              </a:ext>
            </a:extLst>
          </p:cNvPr>
          <p:cNvCxnSpPr/>
          <p:nvPr/>
        </p:nvCxnSpPr>
        <p:spPr>
          <a:xfrm>
            <a:off x="615100" y="4343409"/>
            <a:ext cx="10948259" cy="0"/>
          </a:xfrm>
          <a:prstGeom prst="straightConnector1">
            <a:avLst/>
          </a:prstGeom>
          <a:ln w="117475">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Ellipse 28">
            <a:extLst>
              <a:ext uri="{FF2B5EF4-FFF2-40B4-BE49-F238E27FC236}">
                <a16:creationId xmlns:a16="http://schemas.microsoft.com/office/drawing/2014/main" id="{17ED61F6-7386-0946-A29C-5BFA0295B8DD}"/>
              </a:ext>
            </a:extLst>
          </p:cNvPr>
          <p:cNvSpPr/>
          <p:nvPr/>
        </p:nvSpPr>
        <p:spPr>
          <a:xfrm>
            <a:off x="1326276"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sp>
        <p:nvSpPr>
          <p:cNvPr id="12" name="Ellipse 28">
            <a:extLst>
              <a:ext uri="{FF2B5EF4-FFF2-40B4-BE49-F238E27FC236}">
                <a16:creationId xmlns:a16="http://schemas.microsoft.com/office/drawing/2014/main" id="{E678D831-24B4-3441-BB77-0D88AF251CEF}"/>
              </a:ext>
            </a:extLst>
          </p:cNvPr>
          <p:cNvSpPr/>
          <p:nvPr/>
        </p:nvSpPr>
        <p:spPr>
          <a:xfrm>
            <a:off x="10252562"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sp>
        <p:nvSpPr>
          <p:cNvPr id="13" name="Ellipse 28">
            <a:extLst>
              <a:ext uri="{FF2B5EF4-FFF2-40B4-BE49-F238E27FC236}">
                <a16:creationId xmlns:a16="http://schemas.microsoft.com/office/drawing/2014/main" id="{42383DAD-243F-4244-9C1B-9A08ABC07170}"/>
              </a:ext>
            </a:extLst>
          </p:cNvPr>
          <p:cNvSpPr/>
          <p:nvPr/>
        </p:nvSpPr>
        <p:spPr>
          <a:xfrm>
            <a:off x="5595625"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sp>
        <p:nvSpPr>
          <p:cNvPr id="14" name="Textfeld 29">
            <a:extLst>
              <a:ext uri="{FF2B5EF4-FFF2-40B4-BE49-F238E27FC236}">
                <a16:creationId xmlns:a16="http://schemas.microsoft.com/office/drawing/2014/main" id="{31E9F3A0-088B-C042-B24C-C0F3BFC8D18E}"/>
              </a:ext>
            </a:extLst>
          </p:cNvPr>
          <p:cNvSpPr txBox="1"/>
          <p:nvPr/>
        </p:nvSpPr>
        <p:spPr>
          <a:xfrm>
            <a:off x="4720067" y="5097892"/>
            <a:ext cx="3290987" cy="1061829"/>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Wide Replication (</a:t>
            </a:r>
            <a:r>
              <a:rPr lang="de-DE" sz="1400" dirty="0" err="1">
                <a:solidFill>
                  <a:schemeClr val="bg1">
                    <a:lumMod val="85000"/>
                  </a:schemeClr>
                </a:solidFill>
                <a:latin typeface="+mj-lt"/>
              </a:rPr>
              <a:t>Pesaran</a:t>
            </a:r>
            <a:r>
              <a:rPr lang="de-DE" sz="1400" dirty="0">
                <a:solidFill>
                  <a:schemeClr val="bg1">
                    <a:lumMod val="85000"/>
                  </a:schemeClr>
                </a:solidFill>
                <a:latin typeface="+mj-lt"/>
              </a:rPr>
              <a:t> 2003)</a:t>
            </a:r>
          </a:p>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Statistical Replication (</a:t>
            </a:r>
            <a:r>
              <a:rPr lang="de-DE" sz="1400" dirty="0" err="1">
                <a:solidFill>
                  <a:schemeClr val="bg1">
                    <a:lumMod val="85000"/>
                  </a:schemeClr>
                </a:solidFill>
                <a:latin typeface="+mj-lt"/>
              </a:rPr>
              <a:t>Hamermesh</a:t>
            </a:r>
            <a:r>
              <a:rPr lang="de-DE" sz="1400" dirty="0">
                <a:solidFill>
                  <a:schemeClr val="bg1">
                    <a:lumMod val="8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bg1">
                    <a:lumMod val="85000"/>
                  </a:schemeClr>
                </a:solidFill>
                <a:latin typeface="+mj-lt"/>
              </a:rPr>
              <a:t>Reproduction</a:t>
            </a:r>
            <a:r>
              <a:rPr lang="de-DE" sz="1400" dirty="0">
                <a:solidFill>
                  <a:schemeClr val="bg1">
                    <a:lumMod val="85000"/>
                  </a:schemeClr>
                </a:solidFill>
                <a:latin typeface="+mj-lt"/>
              </a:rPr>
              <a:t>/</a:t>
            </a:r>
            <a:r>
              <a:rPr lang="de-DE" sz="1400" dirty="0" err="1">
                <a:solidFill>
                  <a:schemeClr val="bg1">
                    <a:lumMod val="85000"/>
                  </a:schemeClr>
                </a:solidFill>
                <a:latin typeface="+mj-lt"/>
              </a:rPr>
              <a:t>Reanalysis</a:t>
            </a:r>
            <a:r>
              <a:rPr lang="de-DE" sz="1400" dirty="0">
                <a:solidFill>
                  <a:schemeClr val="bg1">
                    <a:lumMod val="85000"/>
                  </a:schemeClr>
                </a:solidFill>
                <a:latin typeface="+mj-lt"/>
              </a:rPr>
              <a:t> (Clemens 2015)</a:t>
            </a:r>
          </a:p>
        </p:txBody>
      </p:sp>
      <p:sp>
        <p:nvSpPr>
          <p:cNvPr id="15" name="Shape 610">
            <a:extLst>
              <a:ext uri="{FF2B5EF4-FFF2-40B4-BE49-F238E27FC236}">
                <a16:creationId xmlns:a16="http://schemas.microsoft.com/office/drawing/2014/main" id="{25628DCA-B093-BD42-99CF-ED182C239EA3}"/>
              </a:ext>
            </a:extLst>
          </p:cNvPr>
          <p:cNvSpPr/>
          <p:nvPr/>
        </p:nvSpPr>
        <p:spPr>
          <a:xfrm>
            <a:off x="9377004" y="4603112"/>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Generalizability</a:t>
            </a:r>
            <a:endParaRPr lang="id-ID" sz="1501" b="1" dirty="0">
              <a:latin typeface="Montserrat" panose="00000500000000000000" pitchFamily="50" charset="0"/>
              <a:ea typeface="Roboto"/>
              <a:cs typeface="Roboto"/>
              <a:sym typeface="Roboto"/>
            </a:endParaRPr>
          </a:p>
        </p:txBody>
      </p:sp>
      <p:sp>
        <p:nvSpPr>
          <p:cNvPr id="16" name="Textfeld 29">
            <a:extLst>
              <a:ext uri="{FF2B5EF4-FFF2-40B4-BE49-F238E27FC236}">
                <a16:creationId xmlns:a16="http://schemas.microsoft.com/office/drawing/2014/main" id="{F74C0FED-F43E-664C-AD70-346213A2FBB0}"/>
              </a:ext>
            </a:extLst>
          </p:cNvPr>
          <p:cNvSpPr txBox="1"/>
          <p:nvPr/>
        </p:nvSpPr>
        <p:spPr>
          <a:xfrm>
            <a:off x="8677339" y="5133472"/>
            <a:ext cx="3290987" cy="1061829"/>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accent3">
                    <a:lumMod val="75000"/>
                  </a:schemeClr>
                </a:solidFill>
                <a:latin typeface="+mj-lt"/>
              </a:rPr>
              <a:t>Wider Replication (</a:t>
            </a:r>
            <a:r>
              <a:rPr lang="de-DE" sz="1400" dirty="0" err="1">
                <a:solidFill>
                  <a:schemeClr val="accent3">
                    <a:lumMod val="75000"/>
                  </a:schemeClr>
                </a:solidFill>
                <a:latin typeface="+mj-lt"/>
              </a:rPr>
              <a:t>Pesaran</a:t>
            </a:r>
            <a:r>
              <a:rPr lang="de-DE" sz="1400" dirty="0">
                <a:solidFill>
                  <a:schemeClr val="accent3">
                    <a:lumMod val="75000"/>
                  </a:schemeClr>
                </a:solidFill>
                <a:latin typeface="+mj-lt"/>
              </a:rPr>
              <a:t> 2003)</a:t>
            </a:r>
          </a:p>
          <a:p>
            <a:pPr marL="171450" indent="-171450">
              <a:lnSpc>
                <a:spcPct val="150000"/>
              </a:lnSpc>
              <a:buFont typeface="Arial" panose="020B0604020202020204" pitchFamily="34" charset="0"/>
              <a:buChar char="•"/>
            </a:pPr>
            <a:r>
              <a:rPr lang="de-DE" sz="1400" dirty="0">
                <a:solidFill>
                  <a:schemeClr val="accent3">
                    <a:lumMod val="75000"/>
                  </a:schemeClr>
                </a:solidFill>
                <a:latin typeface="+mj-lt"/>
              </a:rPr>
              <a:t>Scientific Replication (</a:t>
            </a:r>
            <a:r>
              <a:rPr lang="de-DE" sz="1400" dirty="0" err="1">
                <a:solidFill>
                  <a:schemeClr val="accent3">
                    <a:lumMod val="75000"/>
                  </a:schemeClr>
                </a:solidFill>
                <a:latin typeface="+mj-lt"/>
              </a:rPr>
              <a:t>Hamermesh</a:t>
            </a:r>
            <a:r>
              <a:rPr lang="de-DE" sz="1400" dirty="0">
                <a:solidFill>
                  <a:schemeClr val="accent3">
                    <a:lumMod val="7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accent3">
                    <a:lumMod val="75000"/>
                  </a:schemeClr>
                </a:solidFill>
                <a:latin typeface="+mj-lt"/>
              </a:rPr>
              <a:t>Reanalysis</a:t>
            </a:r>
            <a:r>
              <a:rPr lang="de-DE" sz="1400" dirty="0">
                <a:solidFill>
                  <a:schemeClr val="accent3">
                    <a:lumMod val="75000"/>
                  </a:schemeClr>
                </a:solidFill>
                <a:latin typeface="+mj-lt"/>
              </a:rPr>
              <a:t>/</a:t>
            </a:r>
            <a:r>
              <a:rPr lang="de-DE" sz="1400" dirty="0" err="1">
                <a:solidFill>
                  <a:schemeClr val="accent3">
                    <a:lumMod val="75000"/>
                  </a:schemeClr>
                </a:solidFill>
                <a:latin typeface="+mj-lt"/>
              </a:rPr>
              <a:t>Robustness</a:t>
            </a:r>
            <a:r>
              <a:rPr lang="de-DE" sz="1400" dirty="0">
                <a:solidFill>
                  <a:schemeClr val="accent3">
                    <a:lumMod val="75000"/>
                  </a:schemeClr>
                </a:solidFill>
                <a:latin typeface="+mj-lt"/>
              </a:rPr>
              <a:t> (Clemens 2015)</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229" y="240067"/>
            <a:ext cx="2397369" cy="3596054"/>
          </a:xfrm>
          <a:prstGeom prst="rect">
            <a:avLst/>
          </a:prstGeom>
        </p:spPr>
      </p:pic>
      <p:sp>
        <p:nvSpPr>
          <p:cNvPr id="18" name="TextBox 17"/>
          <p:cNvSpPr txBox="1"/>
          <p:nvPr/>
        </p:nvSpPr>
        <p:spPr>
          <a:xfrm>
            <a:off x="861285" y="2091508"/>
            <a:ext cx="3276987" cy="369332"/>
          </a:xfrm>
          <a:prstGeom prst="rect">
            <a:avLst/>
          </a:prstGeom>
          <a:noFill/>
        </p:spPr>
        <p:txBody>
          <a:bodyPr wrap="none" rtlCol="0">
            <a:spAutoFit/>
          </a:bodyPr>
          <a:lstStyle/>
          <a:p>
            <a:r>
              <a:rPr lang="en-US" dirty="0">
                <a:solidFill>
                  <a:schemeClr val="bg2">
                    <a:lumMod val="75000"/>
                  </a:schemeClr>
                </a:solidFill>
              </a:rPr>
              <a:t>https://doi.org/10.17226/25303</a:t>
            </a:r>
          </a:p>
        </p:txBody>
      </p:sp>
    </p:spTree>
    <p:extLst>
      <p:ext uri="{BB962C8B-B14F-4D97-AF65-F5344CB8AC3E}">
        <p14:creationId xmlns:p14="http://schemas.microsoft.com/office/powerpoint/2010/main" val="78447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feld 33"/>
          <p:cNvSpPr txBox="1"/>
          <p:nvPr/>
        </p:nvSpPr>
        <p:spPr>
          <a:xfrm>
            <a:off x="209841" y="1542732"/>
            <a:ext cx="8948810" cy="553998"/>
          </a:xfrm>
          <a:prstGeom prst="rect">
            <a:avLst/>
          </a:prstGeom>
          <a:noFill/>
        </p:spPr>
        <p:txBody>
          <a:bodyPr wrap="square" rtlCol="0">
            <a:spAutoFit/>
          </a:bodyPr>
          <a:lstStyle/>
          <a:p>
            <a:r>
              <a:rPr lang="en-US" sz="3000" b="1" dirty="0">
                <a:latin typeface="Montserrat" panose="00000500000000000000" pitchFamily="50" charset="0"/>
              </a:rPr>
              <a:t>Replication continuum</a:t>
            </a:r>
            <a:endParaRPr lang="de-DE" sz="3000" dirty="0">
              <a:solidFill>
                <a:schemeClr val="accent3"/>
              </a:solidFill>
              <a:latin typeface="Montserrat" panose="00000500000000000000" pitchFamily="50" charset="0"/>
            </a:endParaRPr>
          </a:p>
        </p:txBody>
      </p:sp>
      <p:sp>
        <p:nvSpPr>
          <p:cNvPr id="102" name="Rectangle 101"/>
          <p:cNvSpPr/>
          <p:nvPr/>
        </p:nvSpPr>
        <p:spPr>
          <a:xfrm>
            <a:off x="209841" y="2038094"/>
            <a:ext cx="1031378" cy="5341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Shape 610">
            <a:extLst>
              <a:ext uri="{FF2B5EF4-FFF2-40B4-BE49-F238E27FC236}">
                <a16:creationId xmlns:a16="http://schemas.microsoft.com/office/drawing/2014/main" id="{617EA7EE-2C68-F149-AB49-BEB043A92D18}"/>
              </a:ext>
            </a:extLst>
          </p:cNvPr>
          <p:cNvSpPr/>
          <p:nvPr/>
        </p:nvSpPr>
        <p:spPr>
          <a:xfrm>
            <a:off x="467046" y="4625501"/>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Reproducibility</a:t>
            </a:r>
            <a:endParaRPr lang="id-ID" sz="1501" b="1" dirty="0">
              <a:latin typeface="Montserrat" panose="00000500000000000000" pitchFamily="50" charset="0"/>
              <a:ea typeface="Roboto"/>
              <a:cs typeface="Roboto"/>
              <a:sym typeface="Roboto"/>
            </a:endParaRPr>
          </a:p>
        </p:txBody>
      </p:sp>
      <p:sp>
        <p:nvSpPr>
          <p:cNvPr id="7" name="Textfeld 29">
            <a:extLst>
              <a:ext uri="{FF2B5EF4-FFF2-40B4-BE49-F238E27FC236}">
                <a16:creationId xmlns:a16="http://schemas.microsoft.com/office/drawing/2014/main" id="{6B716C6D-879D-4D42-89C5-D290E801F606}"/>
              </a:ext>
            </a:extLst>
          </p:cNvPr>
          <p:cNvSpPr txBox="1"/>
          <p:nvPr/>
        </p:nvSpPr>
        <p:spPr>
          <a:xfrm>
            <a:off x="450718" y="5133472"/>
            <a:ext cx="2914825" cy="138499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Narrow Replication (</a:t>
            </a:r>
            <a:r>
              <a:rPr lang="de-DE" sz="1400" dirty="0" err="1">
                <a:solidFill>
                  <a:schemeClr val="bg1">
                    <a:lumMod val="85000"/>
                  </a:schemeClr>
                </a:solidFill>
                <a:latin typeface="+mj-lt"/>
              </a:rPr>
              <a:t>Pesaran</a:t>
            </a:r>
            <a:r>
              <a:rPr lang="de-DE" sz="1400" dirty="0">
                <a:solidFill>
                  <a:schemeClr val="bg1">
                    <a:lumMod val="85000"/>
                  </a:schemeClr>
                </a:solidFill>
                <a:latin typeface="+mj-lt"/>
              </a:rPr>
              <a:t> 2003)</a:t>
            </a:r>
          </a:p>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Pure Replication (</a:t>
            </a:r>
            <a:r>
              <a:rPr lang="de-DE" sz="1400" dirty="0" err="1">
                <a:solidFill>
                  <a:schemeClr val="bg1">
                    <a:lumMod val="85000"/>
                  </a:schemeClr>
                </a:solidFill>
                <a:latin typeface="+mj-lt"/>
              </a:rPr>
              <a:t>Hamermesh</a:t>
            </a:r>
            <a:r>
              <a:rPr lang="de-DE" sz="1400" dirty="0">
                <a:solidFill>
                  <a:schemeClr val="bg1">
                    <a:lumMod val="8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bg1">
                    <a:lumMod val="85000"/>
                  </a:schemeClr>
                </a:solidFill>
                <a:latin typeface="+mj-lt"/>
              </a:rPr>
              <a:t>Verification</a:t>
            </a:r>
            <a:r>
              <a:rPr lang="de-DE" sz="1400" dirty="0">
                <a:solidFill>
                  <a:schemeClr val="bg1">
                    <a:lumMod val="85000"/>
                  </a:schemeClr>
                </a:solidFill>
                <a:latin typeface="+mj-lt"/>
              </a:rPr>
              <a:t> (Clemens 2015)</a:t>
            </a:r>
          </a:p>
        </p:txBody>
      </p:sp>
      <p:cxnSp>
        <p:nvCxnSpPr>
          <p:cNvPr id="9" name="Straight Arrow Connector 8">
            <a:extLst>
              <a:ext uri="{FF2B5EF4-FFF2-40B4-BE49-F238E27FC236}">
                <a16:creationId xmlns:a16="http://schemas.microsoft.com/office/drawing/2014/main" id="{A286F938-EA20-1941-9966-69EAAB5F042A}"/>
              </a:ext>
            </a:extLst>
          </p:cNvPr>
          <p:cNvCxnSpPr/>
          <p:nvPr/>
        </p:nvCxnSpPr>
        <p:spPr>
          <a:xfrm>
            <a:off x="615100" y="4343409"/>
            <a:ext cx="10948259" cy="0"/>
          </a:xfrm>
          <a:prstGeom prst="straightConnector1">
            <a:avLst/>
          </a:prstGeom>
          <a:ln w="117475">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Ellipse 28">
            <a:extLst>
              <a:ext uri="{FF2B5EF4-FFF2-40B4-BE49-F238E27FC236}">
                <a16:creationId xmlns:a16="http://schemas.microsoft.com/office/drawing/2014/main" id="{17ED61F6-7386-0946-A29C-5BFA0295B8DD}"/>
              </a:ext>
            </a:extLst>
          </p:cNvPr>
          <p:cNvSpPr/>
          <p:nvPr/>
        </p:nvSpPr>
        <p:spPr>
          <a:xfrm>
            <a:off x="1326276"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cxnSp>
        <p:nvCxnSpPr>
          <p:cNvPr id="18" name="Straight Arrow Connector 17">
            <a:extLst>
              <a:ext uri="{FF2B5EF4-FFF2-40B4-BE49-F238E27FC236}">
                <a16:creationId xmlns:a16="http://schemas.microsoft.com/office/drawing/2014/main" id="{9853D58C-613D-D243-A9B2-88AE15222990}"/>
              </a:ext>
            </a:extLst>
          </p:cNvPr>
          <p:cNvCxnSpPr>
            <a:cxnSpLocks/>
          </p:cNvCxnSpPr>
          <p:nvPr/>
        </p:nvCxnSpPr>
        <p:spPr>
          <a:xfrm flipH="1">
            <a:off x="1741378" y="3094850"/>
            <a:ext cx="1674802" cy="966468"/>
          </a:xfrm>
          <a:prstGeom prst="straightConnector1">
            <a:avLst/>
          </a:prstGeom>
          <a:ln w="857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nvGraphicFramePr>
        <p:xfrm>
          <a:off x="3102866" y="2454198"/>
          <a:ext cx="6525387" cy="1112520"/>
        </p:xfrm>
        <a:graphic>
          <a:graphicData uri="http://schemas.openxmlformats.org/drawingml/2006/table">
            <a:tbl>
              <a:tblPr bandRow="1">
                <a:tableStyleId>{21E4AEA4-8DFA-4A89-87EB-49C32662AFE0}</a:tableStyleId>
              </a:tblPr>
              <a:tblGrid>
                <a:gridCol w="1748975">
                  <a:extLst>
                    <a:ext uri="{9D8B030D-6E8A-4147-A177-3AD203B41FA5}">
                      <a16:colId xmlns:a16="http://schemas.microsoft.com/office/drawing/2014/main" val="3059663525"/>
                    </a:ext>
                  </a:extLst>
                </a:gridCol>
                <a:gridCol w="1447359">
                  <a:extLst>
                    <a:ext uri="{9D8B030D-6E8A-4147-A177-3AD203B41FA5}">
                      <a16:colId xmlns:a16="http://schemas.microsoft.com/office/drawing/2014/main" val="997961929"/>
                    </a:ext>
                  </a:extLst>
                </a:gridCol>
                <a:gridCol w="1629535">
                  <a:extLst>
                    <a:ext uri="{9D8B030D-6E8A-4147-A177-3AD203B41FA5}">
                      <a16:colId xmlns:a16="http://schemas.microsoft.com/office/drawing/2014/main" val="2093557392"/>
                    </a:ext>
                  </a:extLst>
                </a:gridCol>
                <a:gridCol w="1699518">
                  <a:extLst>
                    <a:ext uri="{9D8B030D-6E8A-4147-A177-3AD203B41FA5}">
                      <a16:colId xmlns:a16="http://schemas.microsoft.com/office/drawing/2014/main" val="767439659"/>
                    </a:ext>
                  </a:extLst>
                </a:gridCol>
              </a:tblGrid>
              <a:tr h="370840">
                <a:tc>
                  <a:txBody>
                    <a:bodyPr/>
                    <a:lstStyle/>
                    <a:p>
                      <a:r>
                        <a:rPr lang="en-US" dirty="0"/>
                        <a:t>Same data</a:t>
                      </a:r>
                    </a:p>
                  </a:txBody>
                  <a:tcPr/>
                </a:tc>
                <a:tc>
                  <a:txBody>
                    <a:bodyPr/>
                    <a:lstStyle/>
                    <a:p>
                      <a:r>
                        <a:rPr lang="en-US" dirty="0"/>
                        <a:t>Same code</a:t>
                      </a:r>
                    </a:p>
                  </a:txBody>
                  <a:tcPr/>
                </a:tc>
                <a:tc>
                  <a:txBody>
                    <a:bodyPr/>
                    <a:lstStyle/>
                    <a:p>
                      <a:r>
                        <a:rPr lang="en-US" dirty="0"/>
                        <a:t>Same methods</a:t>
                      </a:r>
                    </a:p>
                  </a:txBody>
                  <a:tcPr/>
                </a:tc>
                <a:tc>
                  <a:txBody>
                    <a:bodyPr/>
                    <a:lstStyle/>
                    <a:p>
                      <a:r>
                        <a:rPr lang="en-US" dirty="0"/>
                        <a:t>Same context</a:t>
                      </a:r>
                    </a:p>
                  </a:txBody>
                  <a:tcPr/>
                </a:tc>
                <a:extLst>
                  <a:ext uri="{0D108BD9-81ED-4DB2-BD59-A6C34878D82A}">
                    <a16:rowId xmlns:a16="http://schemas.microsoft.com/office/drawing/2014/main" val="74547416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27781400"/>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0678684"/>
                  </a:ext>
                </a:extLst>
              </a:tr>
            </a:tbl>
          </a:graphicData>
        </a:graphic>
      </p:graphicFrame>
    </p:spTree>
    <p:extLst>
      <p:ext uri="{BB962C8B-B14F-4D97-AF65-F5344CB8AC3E}">
        <p14:creationId xmlns:p14="http://schemas.microsoft.com/office/powerpoint/2010/main" val="184036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AEA Pre-Publication Verification</a:t>
            </a:r>
          </a:p>
        </p:txBody>
      </p:sp>
      <p:sp>
        <p:nvSpPr>
          <p:cNvPr id="3" name="Content Placeholder 2"/>
          <p:cNvSpPr>
            <a:spLocks noGrp="1"/>
          </p:cNvSpPr>
          <p:nvPr>
            <p:ph idx="1"/>
          </p:nvPr>
        </p:nvSpPr>
        <p:spPr/>
        <p:txBody>
          <a:bodyPr/>
          <a:lstStyle/>
          <a:p>
            <a:r>
              <a:rPr lang="en-US" dirty="0"/>
              <a:t>Every paper that receives a “conditional acceptance” is verified</a:t>
            </a:r>
          </a:p>
          <a:p>
            <a:pPr lvl="1"/>
            <a:r>
              <a:rPr lang="en-US" i="1" dirty="0"/>
              <a:t>Data citations</a:t>
            </a:r>
          </a:p>
          <a:p>
            <a:pPr lvl="1"/>
            <a:r>
              <a:rPr lang="en-US" i="1" dirty="0"/>
              <a:t>Quality of </a:t>
            </a:r>
            <a:r>
              <a:rPr lang="en-US" i="1" dirty="0" smtClean="0"/>
              <a:t>README </a:t>
            </a:r>
            <a:br>
              <a:rPr lang="en-US" i="1" dirty="0" smtClean="0"/>
            </a:br>
            <a:r>
              <a:rPr lang="en-US" i="1" dirty="0" smtClean="0"/>
              <a:t>(Data Availability Statement)</a:t>
            </a:r>
            <a:endParaRPr lang="en-US" i="1" dirty="0"/>
          </a:p>
          <a:p>
            <a:pPr lvl="1"/>
            <a:r>
              <a:rPr lang="en-US" i="1" dirty="0"/>
              <a:t>Quality of code</a:t>
            </a:r>
          </a:p>
          <a:p>
            <a:pPr lvl="1"/>
            <a:r>
              <a:rPr lang="en-US" i="1" dirty="0"/>
              <a:t>Reproducibility of code</a:t>
            </a:r>
          </a:p>
          <a:p>
            <a:pPr lvl="1"/>
            <a:r>
              <a:rPr lang="en-US" i="1" dirty="0"/>
              <a:t>Quality of metadata in the repository</a:t>
            </a:r>
          </a:p>
          <a:p>
            <a:pPr lvl="1"/>
            <a:endParaRPr lang="en-US" i="1" dirty="0"/>
          </a:p>
          <a:p>
            <a:pPr lvl="1"/>
            <a:endParaRPr lang="en-US" i="1" dirty="0">
              <a:solidFill>
                <a:schemeClr val="bg2">
                  <a:lumMod val="75000"/>
                </a:schemeClr>
              </a:solidFill>
            </a:endParaRPr>
          </a:p>
        </p:txBody>
      </p:sp>
    </p:spTree>
    <p:extLst>
      <p:ext uri="{BB962C8B-B14F-4D97-AF65-F5344CB8AC3E}">
        <p14:creationId xmlns:p14="http://schemas.microsoft.com/office/powerpoint/2010/main" val="1574307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Themes in today’s talk</a:t>
            </a:r>
            <a:endParaRPr lang="en-US" dirty="0"/>
          </a:p>
        </p:txBody>
      </p:sp>
      <p:sp>
        <p:nvSpPr>
          <p:cNvPr id="6" name="Content Placeholder 5"/>
          <p:cNvSpPr>
            <a:spLocks noGrp="1"/>
          </p:cNvSpPr>
          <p:nvPr>
            <p:ph sz="half" idx="1"/>
          </p:nvPr>
        </p:nvSpPr>
        <p:spPr/>
        <p:txBody>
          <a:bodyPr/>
          <a:lstStyle/>
          <a:p>
            <a:r>
              <a:rPr lang="en-US" dirty="0" smtClean="0"/>
              <a:t>What we do at the AEA</a:t>
            </a:r>
          </a:p>
          <a:p>
            <a:pPr lvl="1"/>
            <a:r>
              <a:rPr lang="en-US" dirty="0" smtClean="0"/>
              <a:t>Pre-publication verification of reproducibility</a:t>
            </a:r>
          </a:p>
          <a:p>
            <a:pPr lvl="1"/>
            <a:r>
              <a:rPr lang="en-US" dirty="0" smtClean="0"/>
              <a:t>Archiving </a:t>
            </a:r>
          </a:p>
          <a:p>
            <a:pPr lvl="1"/>
            <a:r>
              <a:rPr lang="en-US" dirty="0" smtClean="0"/>
              <a:t>Provenance documentation</a:t>
            </a:r>
          </a:p>
          <a:p>
            <a:r>
              <a:rPr lang="en-US" dirty="0" smtClean="0"/>
              <a:t>Why we do what we do</a:t>
            </a:r>
          </a:p>
          <a:p>
            <a:r>
              <a:rPr lang="en-US" dirty="0"/>
              <a:t>Impediments to reproducibility</a:t>
            </a:r>
          </a:p>
          <a:p>
            <a:pPr lvl="1"/>
            <a:r>
              <a:rPr lang="en-US" dirty="0" smtClean="0"/>
              <a:t>Data access</a:t>
            </a:r>
          </a:p>
          <a:p>
            <a:pPr lvl="1"/>
            <a:r>
              <a:rPr lang="en-US" dirty="0" smtClean="0"/>
              <a:t>Scale</a:t>
            </a:r>
          </a:p>
          <a:p>
            <a:pPr lvl="1"/>
            <a:r>
              <a:rPr lang="en-US" dirty="0" smtClean="0"/>
              <a:t>Skill</a:t>
            </a:r>
          </a:p>
        </p:txBody>
      </p:sp>
      <p:sp>
        <p:nvSpPr>
          <p:cNvPr id="7" name="Content Placeholder 6"/>
          <p:cNvSpPr>
            <a:spLocks noGrp="1"/>
          </p:cNvSpPr>
          <p:nvPr>
            <p:ph sz="half" idx="2"/>
          </p:nvPr>
        </p:nvSpPr>
        <p:spPr/>
        <p:txBody>
          <a:bodyPr anchor="ctr"/>
          <a:lstStyle/>
          <a:p>
            <a:pPr marL="0" indent="0" algn="ctr">
              <a:buNone/>
            </a:pPr>
            <a:r>
              <a:rPr lang="en-US" i="1" dirty="0"/>
              <a:t>Possible role for institutions</a:t>
            </a:r>
          </a:p>
          <a:p>
            <a:endParaRPr lang="en-US" dirty="0"/>
          </a:p>
        </p:txBody>
      </p:sp>
    </p:spTree>
    <p:extLst>
      <p:ext uri="{BB962C8B-B14F-4D97-AF65-F5344CB8AC3E}">
        <p14:creationId xmlns:p14="http://schemas.microsoft.com/office/powerpoint/2010/main" val="1940077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2881993" y="616403"/>
            <a:ext cx="1134836" cy="112667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Project</a:t>
            </a:r>
            <a:endParaRPr lang="en-US" dirty="0"/>
          </a:p>
        </p:txBody>
      </p:sp>
      <p:sp>
        <p:nvSpPr>
          <p:cNvPr id="6" name="Explosion 1 5"/>
          <p:cNvSpPr/>
          <p:nvPr/>
        </p:nvSpPr>
        <p:spPr>
          <a:xfrm>
            <a:off x="620486" y="342900"/>
            <a:ext cx="1730828" cy="1673679"/>
          </a:xfrm>
          <a:prstGeom prst="irregularSeal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Idea</a:t>
            </a:r>
            <a:endParaRPr lang="en-US" dirty="0">
              <a:solidFill>
                <a:schemeClr val="tx1"/>
              </a:solidFill>
            </a:endParaRPr>
          </a:p>
        </p:txBody>
      </p:sp>
      <p:sp>
        <p:nvSpPr>
          <p:cNvPr id="7" name="Flowchart: Alternate Process 6"/>
          <p:cNvSpPr/>
          <p:nvPr/>
        </p:nvSpPr>
        <p:spPr>
          <a:xfrm>
            <a:off x="4430486" y="616402"/>
            <a:ext cx="1134836" cy="112667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Paper</a:t>
            </a:r>
            <a:endParaRPr lang="en-US" dirty="0"/>
          </a:p>
        </p:txBody>
      </p:sp>
      <p:sp>
        <p:nvSpPr>
          <p:cNvPr id="8" name="Flowchart: Decision 7"/>
          <p:cNvSpPr/>
          <p:nvPr/>
        </p:nvSpPr>
        <p:spPr>
          <a:xfrm>
            <a:off x="7486729" y="493257"/>
            <a:ext cx="2476499" cy="13675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a:t>
            </a:r>
            <a:endParaRPr lang="en-US" dirty="0"/>
          </a:p>
        </p:txBody>
      </p:sp>
      <p:sp>
        <p:nvSpPr>
          <p:cNvPr id="10" name="Flowchart: Decision 9"/>
          <p:cNvSpPr/>
          <p:nvPr/>
        </p:nvSpPr>
        <p:spPr>
          <a:xfrm>
            <a:off x="7486729" y="2281910"/>
            <a:ext cx="2476499" cy="13675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Refereeing process</a:t>
            </a:r>
            <a:endParaRPr lang="en-US" dirty="0"/>
          </a:p>
        </p:txBody>
      </p:sp>
      <p:sp>
        <p:nvSpPr>
          <p:cNvPr id="11" name="Flowchart: Decision 10"/>
          <p:cNvSpPr/>
          <p:nvPr/>
        </p:nvSpPr>
        <p:spPr>
          <a:xfrm>
            <a:off x="7486728" y="4027187"/>
            <a:ext cx="2476499" cy="13675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Cond.</a:t>
            </a:r>
          </a:p>
          <a:p>
            <a:pPr algn="ctr"/>
            <a:r>
              <a:rPr lang="en-US" sz="1600" dirty="0" smtClean="0"/>
              <a:t>Acceptance</a:t>
            </a:r>
            <a:endParaRPr lang="en-US" sz="1600" dirty="0"/>
          </a:p>
        </p:txBody>
      </p:sp>
      <p:sp>
        <p:nvSpPr>
          <p:cNvPr id="12" name="Flowchart: Decision 11"/>
          <p:cNvSpPr/>
          <p:nvPr/>
        </p:nvSpPr>
        <p:spPr>
          <a:xfrm>
            <a:off x="2211161" y="4027186"/>
            <a:ext cx="2476499" cy="13675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Final</a:t>
            </a:r>
          </a:p>
          <a:p>
            <a:pPr algn="ctr"/>
            <a:r>
              <a:rPr lang="en-US" sz="1600" dirty="0" smtClean="0"/>
              <a:t>Acceptance</a:t>
            </a:r>
            <a:endParaRPr lang="en-US" sz="1600" dirty="0"/>
          </a:p>
        </p:txBody>
      </p:sp>
      <p:sp>
        <p:nvSpPr>
          <p:cNvPr id="13" name="10-Point Star 12"/>
          <p:cNvSpPr/>
          <p:nvPr/>
        </p:nvSpPr>
        <p:spPr>
          <a:xfrm>
            <a:off x="547007" y="4086378"/>
            <a:ext cx="1167493" cy="1249136"/>
          </a:xfrm>
          <a:prstGeom prst="star1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Publication</a:t>
            </a:r>
            <a:endParaRPr lang="en-US" sz="1100" dirty="0">
              <a:solidFill>
                <a:schemeClr val="tx1"/>
              </a:solidFill>
            </a:endParaRPr>
          </a:p>
        </p:txBody>
      </p:sp>
      <p:cxnSp>
        <p:nvCxnSpPr>
          <p:cNvPr id="15" name="Straight Arrow Connector 14"/>
          <p:cNvCxnSpPr>
            <a:endCxn id="5" idx="1"/>
          </p:cNvCxnSpPr>
          <p:nvPr/>
        </p:nvCxnSpPr>
        <p:spPr>
          <a:xfrm>
            <a:off x="1962238" y="1179737"/>
            <a:ext cx="919755" cy="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7" idx="1"/>
          </p:cNvCxnSpPr>
          <p:nvPr/>
        </p:nvCxnSpPr>
        <p:spPr>
          <a:xfrm flipV="1">
            <a:off x="4016829" y="1179738"/>
            <a:ext cx="41365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8" idx="1"/>
          </p:cNvCxnSpPr>
          <p:nvPr/>
        </p:nvCxnSpPr>
        <p:spPr>
          <a:xfrm flipV="1">
            <a:off x="5565322" y="1177018"/>
            <a:ext cx="1921407" cy="27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2"/>
            <a:endCxn id="10" idx="0"/>
          </p:cNvCxnSpPr>
          <p:nvPr/>
        </p:nvCxnSpPr>
        <p:spPr>
          <a:xfrm>
            <a:off x="8724979" y="1860778"/>
            <a:ext cx="0" cy="4211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2"/>
            <a:endCxn id="11" idx="0"/>
          </p:cNvCxnSpPr>
          <p:nvPr/>
        </p:nvCxnSpPr>
        <p:spPr>
          <a:xfrm flipH="1">
            <a:off x="8724978" y="3649431"/>
            <a:ext cx="1" cy="3777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1"/>
            <a:endCxn id="12" idx="3"/>
          </p:cNvCxnSpPr>
          <p:nvPr/>
        </p:nvCxnSpPr>
        <p:spPr>
          <a:xfrm flipH="1" flipV="1">
            <a:off x="4687660" y="4710947"/>
            <a:ext cx="2799068"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2" idx="1"/>
          </p:cNvCxnSpPr>
          <p:nvPr/>
        </p:nvCxnSpPr>
        <p:spPr>
          <a:xfrm flipH="1" flipV="1">
            <a:off x="1606858" y="4710946"/>
            <a:ext cx="604303"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51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nodeType="afterEffect">
                                  <p:stCondLst>
                                    <p:cond delay="25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25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nodeType="afterEffect">
                                  <p:stCondLst>
                                    <p:cond delay="250"/>
                                  </p:stCondLst>
                                  <p:childTnLst>
                                    <p:set>
                                      <p:cBhvr>
                                        <p:cTn id="24" dur="1" fill="hold">
                                          <p:stCondLst>
                                            <p:cond delay="0"/>
                                          </p:stCondLst>
                                        </p:cTn>
                                        <p:tgtEl>
                                          <p:spTgt spid="19"/>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25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1750"/>
                            </p:stCondLst>
                            <p:childTnLst>
                              <p:par>
                                <p:cTn id="29" presetID="1" presetClass="entr" presetSubtype="0" fill="hold" nodeType="afterEffect">
                                  <p:stCondLst>
                                    <p:cond delay="25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grpId="0" nodeType="afterEffect">
                                  <p:stCondLst>
                                    <p:cond delay="25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2250"/>
                            </p:stCondLst>
                            <p:childTnLst>
                              <p:par>
                                <p:cTn id="35" presetID="1" presetClass="entr" presetSubtype="0" fill="hold" nodeType="afterEffect">
                                  <p:stCondLst>
                                    <p:cond delay="250"/>
                                  </p:stCondLst>
                                  <p:childTnLst>
                                    <p:set>
                                      <p:cBhvr>
                                        <p:cTn id="36" dur="1" fill="hold">
                                          <p:stCondLst>
                                            <p:cond delay="0"/>
                                          </p:stCondLst>
                                        </p:cTn>
                                        <p:tgtEl>
                                          <p:spTgt spid="31"/>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25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2750"/>
                            </p:stCondLst>
                            <p:childTnLst>
                              <p:par>
                                <p:cTn id="41" presetID="1" presetClass="entr" presetSubtype="0" fill="hold" nodeType="afterEffect">
                                  <p:stCondLst>
                                    <p:cond delay="250"/>
                                  </p:stCondLst>
                                  <p:childTnLst>
                                    <p:set>
                                      <p:cBhvr>
                                        <p:cTn id="42" dur="1" fill="hold">
                                          <p:stCondLst>
                                            <p:cond delay="0"/>
                                          </p:stCondLst>
                                        </p:cTn>
                                        <p:tgtEl>
                                          <p:spTgt spid="34"/>
                                        </p:tgtEl>
                                        <p:attrNameLst>
                                          <p:attrName>style.visibility</p:attrName>
                                        </p:attrNameLst>
                                      </p:cBhvr>
                                      <p:to>
                                        <p:strVal val="visible"/>
                                      </p:to>
                                    </p:set>
                                  </p:childTnLst>
                                </p:cTn>
                              </p:par>
                            </p:childTnLst>
                          </p:cTn>
                        </p:par>
                        <p:par>
                          <p:cTn id="43" fill="hold">
                            <p:stCondLst>
                              <p:cond delay="3000"/>
                            </p:stCondLst>
                            <p:childTnLst>
                              <p:par>
                                <p:cTn id="44" presetID="1" presetClass="entr" presetSubtype="0" fill="hold" grpId="0" nodeType="afterEffect">
                                  <p:stCondLst>
                                    <p:cond delay="25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Internal Storage 3"/>
          <p:cNvSpPr/>
          <p:nvPr/>
        </p:nvSpPr>
        <p:spPr>
          <a:xfrm>
            <a:off x="5266200" y="4248830"/>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Reproducibility check</a:t>
            </a:r>
            <a:endParaRPr lang="en-US" dirty="0">
              <a:solidFill>
                <a:schemeClr val="tx1"/>
              </a:solidFill>
            </a:endParaRPr>
          </a:p>
        </p:txBody>
      </p:sp>
      <p:sp>
        <p:nvSpPr>
          <p:cNvPr id="5" name="Flowchart: Alternate Process 4"/>
          <p:cNvSpPr/>
          <p:nvPr/>
        </p:nvSpPr>
        <p:spPr>
          <a:xfrm>
            <a:off x="2881993" y="616403"/>
            <a:ext cx="1134836" cy="112667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Project</a:t>
            </a:r>
            <a:endParaRPr lang="en-US" dirty="0"/>
          </a:p>
        </p:txBody>
      </p:sp>
      <p:sp>
        <p:nvSpPr>
          <p:cNvPr id="6" name="Explosion 1 5"/>
          <p:cNvSpPr/>
          <p:nvPr/>
        </p:nvSpPr>
        <p:spPr>
          <a:xfrm>
            <a:off x="620486" y="342900"/>
            <a:ext cx="1730828" cy="1673679"/>
          </a:xfrm>
          <a:prstGeom prst="irregularSeal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Idea</a:t>
            </a:r>
            <a:endParaRPr lang="en-US" dirty="0">
              <a:solidFill>
                <a:schemeClr val="tx1"/>
              </a:solidFill>
            </a:endParaRPr>
          </a:p>
        </p:txBody>
      </p:sp>
      <p:sp>
        <p:nvSpPr>
          <p:cNvPr id="7" name="Flowchart: Alternate Process 6"/>
          <p:cNvSpPr/>
          <p:nvPr/>
        </p:nvSpPr>
        <p:spPr>
          <a:xfrm>
            <a:off x="4430486" y="616402"/>
            <a:ext cx="1134836" cy="112667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Paper</a:t>
            </a:r>
            <a:endParaRPr lang="en-US" dirty="0"/>
          </a:p>
        </p:txBody>
      </p:sp>
      <p:sp>
        <p:nvSpPr>
          <p:cNvPr id="8" name="Flowchart: Decision 7"/>
          <p:cNvSpPr/>
          <p:nvPr/>
        </p:nvSpPr>
        <p:spPr>
          <a:xfrm>
            <a:off x="7486729" y="493257"/>
            <a:ext cx="2476499" cy="13675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a:t>
            </a:r>
            <a:endParaRPr lang="en-US" dirty="0"/>
          </a:p>
        </p:txBody>
      </p:sp>
      <p:sp>
        <p:nvSpPr>
          <p:cNvPr id="10" name="Flowchart: Decision 9"/>
          <p:cNvSpPr/>
          <p:nvPr/>
        </p:nvSpPr>
        <p:spPr>
          <a:xfrm>
            <a:off x="7486729" y="2281910"/>
            <a:ext cx="2476499" cy="13675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Refereeing process</a:t>
            </a:r>
            <a:endParaRPr lang="en-US" dirty="0"/>
          </a:p>
        </p:txBody>
      </p:sp>
      <p:sp>
        <p:nvSpPr>
          <p:cNvPr id="11" name="Flowchart: Decision 10"/>
          <p:cNvSpPr/>
          <p:nvPr/>
        </p:nvSpPr>
        <p:spPr>
          <a:xfrm>
            <a:off x="7486728" y="4027187"/>
            <a:ext cx="2476499" cy="13675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Cond.</a:t>
            </a:r>
          </a:p>
          <a:p>
            <a:pPr algn="ctr"/>
            <a:r>
              <a:rPr lang="en-US" sz="1600" dirty="0" smtClean="0"/>
              <a:t>Acceptance</a:t>
            </a:r>
            <a:endParaRPr lang="en-US" sz="1600" dirty="0"/>
          </a:p>
        </p:txBody>
      </p:sp>
      <p:sp>
        <p:nvSpPr>
          <p:cNvPr id="12" name="Flowchart: Decision 11"/>
          <p:cNvSpPr/>
          <p:nvPr/>
        </p:nvSpPr>
        <p:spPr>
          <a:xfrm>
            <a:off x="2211161" y="4027186"/>
            <a:ext cx="2476499" cy="13675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Final</a:t>
            </a:r>
          </a:p>
          <a:p>
            <a:pPr algn="ctr"/>
            <a:r>
              <a:rPr lang="en-US" sz="1600" dirty="0" smtClean="0"/>
              <a:t>Acceptance</a:t>
            </a:r>
            <a:endParaRPr lang="en-US" sz="1600" dirty="0"/>
          </a:p>
        </p:txBody>
      </p:sp>
      <p:sp>
        <p:nvSpPr>
          <p:cNvPr id="13" name="10-Point Star 12"/>
          <p:cNvSpPr/>
          <p:nvPr/>
        </p:nvSpPr>
        <p:spPr>
          <a:xfrm>
            <a:off x="547007" y="4086378"/>
            <a:ext cx="1167493" cy="1249136"/>
          </a:xfrm>
          <a:prstGeom prst="star1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Publication</a:t>
            </a:r>
            <a:endParaRPr lang="en-US" sz="1100" dirty="0">
              <a:solidFill>
                <a:schemeClr val="tx1"/>
              </a:solidFill>
            </a:endParaRPr>
          </a:p>
        </p:txBody>
      </p:sp>
      <p:cxnSp>
        <p:nvCxnSpPr>
          <p:cNvPr id="15" name="Straight Arrow Connector 14"/>
          <p:cNvCxnSpPr>
            <a:endCxn id="5" idx="1"/>
          </p:cNvCxnSpPr>
          <p:nvPr/>
        </p:nvCxnSpPr>
        <p:spPr>
          <a:xfrm>
            <a:off x="1962238" y="1179737"/>
            <a:ext cx="919755" cy="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7" idx="1"/>
          </p:cNvCxnSpPr>
          <p:nvPr/>
        </p:nvCxnSpPr>
        <p:spPr>
          <a:xfrm flipV="1">
            <a:off x="4016829" y="1179738"/>
            <a:ext cx="41365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8" idx="1"/>
          </p:cNvCxnSpPr>
          <p:nvPr/>
        </p:nvCxnSpPr>
        <p:spPr>
          <a:xfrm flipV="1">
            <a:off x="5565322" y="1177018"/>
            <a:ext cx="1921407" cy="27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2"/>
            <a:endCxn id="10" idx="0"/>
          </p:cNvCxnSpPr>
          <p:nvPr/>
        </p:nvCxnSpPr>
        <p:spPr>
          <a:xfrm>
            <a:off x="8724979" y="1860778"/>
            <a:ext cx="0" cy="4211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2"/>
            <a:endCxn id="11" idx="0"/>
          </p:cNvCxnSpPr>
          <p:nvPr/>
        </p:nvCxnSpPr>
        <p:spPr>
          <a:xfrm flipH="1">
            <a:off x="8724978" y="3649431"/>
            <a:ext cx="1" cy="3777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1"/>
            <a:endCxn id="12" idx="3"/>
          </p:cNvCxnSpPr>
          <p:nvPr/>
        </p:nvCxnSpPr>
        <p:spPr>
          <a:xfrm flipH="1" flipV="1">
            <a:off x="4687660" y="4710947"/>
            <a:ext cx="2799068"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2" idx="1"/>
          </p:cNvCxnSpPr>
          <p:nvPr/>
        </p:nvCxnSpPr>
        <p:spPr>
          <a:xfrm flipH="1" flipV="1">
            <a:off x="1606858" y="4710946"/>
            <a:ext cx="604303"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1"/>
            <a:endCxn id="4" idx="3"/>
          </p:cNvCxnSpPr>
          <p:nvPr/>
        </p:nvCxnSpPr>
        <p:spPr>
          <a:xfrm flipH="1" flipV="1">
            <a:off x="6908187" y="4710946"/>
            <a:ext cx="578541" cy="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1"/>
            <a:endCxn id="12" idx="3"/>
          </p:cNvCxnSpPr>
          <p:nvPr/>
        </p:nvCxnSpPr>
        <p:spPr>
          <a:xfrm flipH="1">
            <a:off x="4687660" y="4710946"/>
            <a:ext cx="57854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606858" y="4710945"/>
            <a:ext cx="57854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43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4"/>
                                        </p:tgtEl>
                                      </p:cBhvr>
                                    </p:animEffect>
                                    <p:set>
                                      <p:cBhvr>
                                        <p:cTn id="10" dur="1" fill="hold">
                                          <p:stCondLst>
                                            <p:cond delay="499"/>
                                          </p:stCondLst>
                                        </p:cTn>
                                        <p:tgtEl>
                                          <p:spTgt spid="34"/>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nodeType="afterEffect">
                                  <p:stCondLst>
                                    <p:cond delay="25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25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50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Reproducibility Check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480" y="1690688"/>
            <a:ext cx="7886700" cy="3513963"/>
          </a:xfr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67252" y="3957148"/>
            <a:ext cx="3742509" cy="2495006"/>
          </a:xfrm>
          <a:prstGeom prst="rect">
            <a:avLst/>
          </a:prstGeom>
        </p:spPr>
      </p:pic>
    </p:spTree>
    <p:extLst>
      <p:ext uri="{BB962C8B-B14F-4D97-AF65-F5344CB8AC3E}">
        <p14:creationId xmlns:p14="http://schemas.microsoft.com/office/powerpoint/2010/main" val="2956989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doing that?</a:t>
            </a:r>
          </a:p>
        </p:txBody>
      </p:sp>
      <p:sp>
        <p:nvSpPr>
          <p:cNvPr id="3" name="Content Placeholder 2"/>
          <p:cNvSpPr>
            <a:spLocks noGrp="1"/>
          </p:cNvSpPr>
          <p:nvPr>
            <p:ph idx="1"/>
          </p:nvPr>
        </p:nvSpPr>
        <p:spPr/>
        <p:txBody>
          <a:bodyPr>
            <a:normAutofit fontScale="77500" lnSpcReduction="20000"/>
          </a:bodyPr>
          <a:lstStyle/>
          <a:p>
            <a:r>
              <a:rPr lang="en-US" u="sng" dirty="0"/>
              <a:t>Earlier reproducibility work</a:t>
            </a:r>
            <a:r>
              <a:rPr lang="en-US" dirty="0"/>
              <a:t>: </a:t>
            </a:r>
            <a:r>
              <a:rPr lang="en-US" b="1" dirty="0"/>
              <a:t>Flavio </a:t>
            </a:r>
            <a:r>
              <a:rPr lang="en-US" b="1" dirty="0" err="1"/>
              <a:t>Stanchi</a:t>
            </a:r>
            <a:r>
              <a:rPr lang="en-US" b="1" dirty="0"/>
              <a:t> </a:t>
            </a:r>
            <a:r>
              <a:rPr lang="en-US" dirty="0"/>
              <a:t>(now at </a:t>
            </a:r>
            <a:r>
              <a:rPr lang="en-US" dirty="0" err="1"/>
              <a:t>AirBnb</a:t>
            </a:r>
            <a:r>
              <a:rPr lang="en-US" dirty="0"/>
              <a:t>), </a:t>
            </a:r>
            <a:r>
              <a:rPr lang="en-US" b="1" dirty="0" err="1"/>
              <a:t>Sylverie</a:t>
            </a:r>
            <a:r>
              <a:rPr lang="en-US" b="1" dirty="0"/>
              <a:t> Herbert</a:t>
            </a:r>
            <a:r>
              <a:rPr lang="en-US" dirty="0"/>
              <a:t> </a:t>
            </a:r>
            <a:r>
              <a:rPr lang="en-US" dirty="0" smtClean="0"/>
              <a:t>(</a:t>
            </a:r>
            <a:r>
              <a:rPr lang="en-US" dirty="0" err="1" smtClean="0"/>
              <a:t>Banque</a:t>
            </a:r>
            <a:r>
              <a:rPr lang="en-US" dirty="0" smtClean="0"/>
              <a:t> de France), </a:t>
            </a:r>
            <a:r>
              <a:rPr lang="en-US" b="1" dirty="0" err="1"/>
              <a:t>Hautahi</a:t>
            </a:r>
            <a:r>
              <a:rPr lang="en-US" b="1" dirty="0"/>
              <a:t> </a:t>
            </a:r>
            <a:r>
              <a:rPr lang="en-US" b="1" dirty="0" err="1"/>
              <a:t>Kingi</a:t>
            </a:r>
            <a:r>
              <a:rPr lang="en-US" dirty="0"/>
              <a:t> (</a:t>
            </a:r>
            <a:r>
              <a:rPr lang="en-US" dirty="0" err="1"/>
              <a:t>Impaq</a:t>
            </a:r>
            <a:r>
              <a:rPr lang="en-US" dirty="0" smtClean="0"/>
              <a:t>)</a:t>
            </a:r>
          </a:p>
          <a:p>
            <a:r>
              <a:rPr lang="en-US" u="sng" dirty="0" smtClean="0"/>
              <a:t>Assistant</a:t>
            </a:r>
            <a:r>
              <a:rPr lang="en-US" dirty="0" smtClean="0"/>
              <a:t>: </a:t>
            </a:r>
            <a:r>
              <a:rPr lang="en-US" b="1" dirty="0" smtClean="0"/>
              <a:t>Michael </a:t>
            </a:r>
            <a:r>
              <a:rPr lang="en-US" b="1" dirty="0" err="1" smtClean="0"/>
              <a:t>Darisse</a:t>
            </a:r>
            <a:endParaRPr lang="en-US" b="1" dirty="0"/>
          </a:p>
          <a:p>
            <a:r>
              <a:rPr lang="en-US" u="sng" dirty="0"/>
              <a:t>Current lead graduate </a:t>
            </a:r>
            <a:r>
              <a:rPr lang="en-US" u="sng" dirty="0" smtClean="0"/>
              <a:t>student</a:t>
            </a:r>
            <a:r>
              <a:rPr lang="en-US" dirty="0" smtClean="0"/>
              <a:t>: </a:t>
            </a:r>
            <a:r>
              <a:rPr lang="en-US" b="1" dirty="0" smtClean="0"/>
              <a:t>Harry Son </a:t>
            </a:r>
            <a:r>
              <a:rPr lang="en-US" dirty="0" smtClean="0"/>
              <a:t>(since Aug </a:t>
            </a:r>
            <a:r>
              <a:rPr lang="en-US" dirty="0"/>
              <a:t>2020)</a:t>
            </a:r>
          </a:p>
          <a:p>
            <a:r>
              <a:rPr lang="en-US" u="sng" dirty="0"/>
              <a:t>Current and past undergraduate students</a:t>
            </a:r>
            <a:r>
              <a:rPr lang="en-US" dirty="0"/>
              <a:t>: Alexia Ge, Anthony Peraza, </a:t>
            </a:r>
            <a:r>
              <a:rPr lang="en-US" dirty="0">
                <a:solidFill>
                  <a:schemeClr val="accent1"/>
                </a:solidFill>
              </a:rPr>
              <a:t>Craig Schulman</a:t>
            </a:r>
            <a:r>
              <a:rPr lang="en-US" dirty="0"/>
              <a:t>, Elijah B. Ruiz, Gabriel Bond, Jason S. Katz, </a:t>
            </a:r>
            <a:r>
              <a:rPr lang="en-US" dirty="0" err="1"/>
              <a:t>Jeong</a:t>
            </a:r>
            <a:r>
              <a:rPr lang="en-US" dirty="0"/>
              <a:t> Hyun Lee, </a:t>
            </a:r>
            <a:r>
              <a:rPr lang="en-US" dirty="0" err="1"/>
              <a:t>Jiayin</a:t>
            </a:r>
            <a:r>
              <a:rPr lang="en-US" dirty="0"/>
              <a:t> Song, John Park, </a:t>
            </a:r>
            <a:r>
              <a:rPr lang="en-US" dirty="0">
                <a:solidFill>
                  <a:schemeClr val="accent1">
                    <a:lumMod val="75000"/>
                  </a:schemeClr>
                </a:solidFill>
              </a:rPr>
              <a:t>Joshua Passel</a:t>
            </a:r>
            <a:r>
              <a:rPr lang="en-US" dirty="0"/>
              <a:t>, </a:t>
            </a:r>
            <a:r>
              <a:rPr lang="en-US" dirty="0" err="1"/>
              <a:t>Kirubeal</a:t>
            </a:r>
            <a:r>
              <a:rPr lang="en-US" dirty="0"/>
              <a:t> T. </a:t>
            </a:r>
            <a:r>
              <a:rPr lang="en-US" dirty="0" err="1"/>
              <a:t>Wondimu</a:t>
            </a:r>
            <a:r>
              <a:rPr lang="en-US" dirty="0"/>
              <a:t>, </a:t>
            </a:r>
            <a:r>
              <a:rPr lang="en-US" dirty="0" err="1"/>
              <a:t>Linchen</a:t>
            </a:r>
            <a:r>
              <a:rPr lang="en-US" dirty="0"/>
              <a:t> Zhang, </a:t>
            </a:r>
            <a:r>
              <a:rPr lang="en-US" dirty="0">
                <a:solidFill>
                  <a:schemeClr val="accent1"/>
                </a:solidFill>
              </a:rPr>
              <a:t>Louis Liu</a:t>
            </a:r>
            <a:r>
              <a:rPr lang="en-US" dirty="0">
                <a:solidFill>
                  <a:schemeClr val="accent1">
                    <a:lumMod val="75000"/>
                  </a:schemeClr>
                </a:solidFill>
              </a:rPr>
              <a:t>, </a:t>
            </a:r>
            <a:r>
              <a:rPr lang="en-US" dirty="0"/>
              <a:t>Luis Lopez Cabrera, Luke O’Leary, Mary-Jo </a:t>
            </a:r>
            <a:r>
              <a:rPr lang="en-US" dirty="0" err="1"/>
              <a:t>Ajiduah</a:t>
            </a:r>
            <a:r>
              <a:rPr lang="en-US" dirty="0"/>
              <a:t>, Naomi Li, Nicholas Swan, </a:t>
            </a:r>
            <a:r>
              <a:rPr lang="en-US" dirty="0" err="1"/>
              <a:t>Nishat</a:t>
            </a:r>
            <a:r>
              <a:rPr lang="en-US" dirty="0"/>
              <a:t> </a:t>
            </a:r>
            <a:r>
              <a:rPr lang="en-US" dirty="0" err="1"/>
              <a:t>Peuly</a:t>
            </a:r>
            <a:r>
              <a:rPr lang="en-US" dirty="0"/>
              <a:t>, </a:t>
            </a:r>
            <a:r>
              <a:rPr lang="en-US" dirty="0">
                <a:solidFill>
                  <a:schemeClr val="accent1"/>
                </a:solidFill>
              </a:rPr>
              <a:t>Ryan Ali</a:t>
            </a:r>
            <a:r>
              <a:rPr lang="en-US" dirty="0"/>
              <a:t>, Samuel Frey, </a:t>
            </a:r>
            <a:r>
              <a:rPr lang="en-US" dirty="0" err="1"/>
              <a:t>Siyang</a:t>
            </a:r>
            <a:r>
              <a:rPr lang="en-US" dirty="0"/>
              <a:t> (Elaine) Yu, </a:t>
            </a:r>
            <a:r>
              <a:rPr lang="en-US" dirty="0">
                <a:solidFill>
                  <a:schemeClr val="accent1"/>
                </a:solidFill>
              </a:rPr>
              <a:t>Steve </a:t>
            </a:r>
            <a:r>
              <a:rPr lang="en-US" dirty="0" err="1">
                <a:solidFill>
                  <a:schemeClr val="accent1"/>
                </a:solidFill>
              </a:rPr>
              <a:t>Yeh</a:t>
            </a:r>
            <a:r>
              <a:rPr lang="en-US" dirty="0"/>
              <a:t>, </a:t>
            </a:r>
            <a:r>
              <a:rPr lang="en-US" dirty="0" err="1">
                <a:solidFill>
                  <a:schemeClr val="accent1">
                    <a:lumMod val="75000"/>
                  </a:schemeClr>
                </a:solidFill>
              </a:rPr>
              <a:t>Weilun</a:t>
            </a:r>
            <a:r>
              <a:rPr lang="en-US" dirty="0">
                <a:solidFill>
                  <a:schemeClr val="accent1">
                    <a:lumMod val="75000"/>
                  </a:schemeClr>
                </a:solidFill>
              </a:rPr>
              <a:t> Shi</a:t>
            </a:r>
            <a:r>
              <a:rPr lang="en-US" dirty="0"/>
              <a:t>, William Hernandez, </a:t>
            </a:r>
            <a:r>
              <a:rPr lang="en-US" dirty="0" err="1"/>
              <a:t>Yanyun</a:t>
            </a:r>
            <a:r>
              <a:rPr lang="en-US" dirty="0"/>
              <a:t> (Iris) Chen, Yuan-</a:t>
            </a:r>
            <a:r>
              <a:rPr lang="en-US" dirty="0" err="1"/>
              <a:t>Hsuan</a:t>
            </a:r>
            <a:r>
              <a:rPr lang="en-US" dirty="0"/>
              <a:t> (Sharon) Lin, </a:t>
            </a:r>
            <a:r>
              <a:rPr lang="en-US" dirty="0" err="1">
                <a:solidFill>
                  <a:schemeClr val="accent1">
                    <a:lumMod val="75000"/>
                  </a:schemeClr>
                </a:solidFill>
              </a:rPr>
              <a:t>Zebang</a:t>
            </a:r>
            <a:r>
              <a:rPr lang="en-US" dirty="0">
                <a:solidFill>
                  <a:schemeClr val="accent1">
                    <a:lumMod val="75000"/>
                  </a:schemeClr>
                </a:solidFill>
              </a:rPr>
              <a:t> Xu</a:t>
            </a:r>
            <a:r>
              <a:rPr lang="en-US" dirty="0"/>
              <a:t>, Xing Su, </a:t>
            </a:r>
            <a:r>
              <a:rPr lang="en-US" dirty="0" err="1"/>
              <a:t>Jiazhen</a:t>
            </a:r>
            <a:r>
              <a:rPr lang="en-US" dirty="0"/>
              <a:t> Tan , </a:t>
            </a:r>
            <a:r>
              <a:rPr lang="en-US" dirty="0" err="1"/>
              <a:t>Xueshi</a:t>
            </a:r>
            <a:r>
              <a:rPr lang="en-US" dirty="0"/>
              <a:t> Su, </a:t>
            </a:r>
            <a:r>
              <a:rPr lang="en-US" dirty="0" err="1"/>
              <a:t>Vendela</a:t>
            </a:r>
            <a:r>
              <a:rPr lang="en-US" dirty="0"/>
              <a:t> Norman, Anderson Park, </a:t>
            </a:r>
            <a:r>
              <a:rPr lang="en-US" dirty="0" err="1">
                <a:solidFill>
                  <a:schemeClr val="accent1"/>
                </a:solidFill>
              </a:rPr>
              <a:t>Nehedin</a:t>
            </a:r>
            <a:r>
              <a:rPr lang="en-US" dirty="0">
                <a:solidFill>
                  <a:schemeClr val="accent1"/>
                </a:solidFill>
              </a:rPr>
              <a:t> Juarez</a:t>
            </a:r>
            <a:r>
              <a:rPr lang="en-US" dirty="0"/>
              <a:t>, </a:t>
            </a:r>
            <a:r>
              <a:rPr lang="en-US" dirty="0" err="1"/>
              <a:t>Rubal</a:t>
            </a:r>
            <a:r>
              <a:rPr lang="en-US" dirty="0"/>
              <a:t> Mistry, </a:t>
            </a:r>
            <a:r>
              <a:rPr lang="en-US" dirty="0" err="1"/>
              <a:t>Syon</a:t>
            </a:r>
            <a:r>
              <a:rPr lang="en-US" dirty="0"/>
              <a:t> </a:t>
            </a:r>
            <a:r>
              <a:rPr lang="en-US" dirty="0" err="1"/>
              <a:t>Verma</a:t>
            </a:r>
            <a:r>
              <a:rPr lang="en-US" dirty="0"/>
              <a:t>, William Silverman, </a:t>
            </a:r>
            <a:r>
              <a:rPr lang="en-US" dirty="0">
                <a:solidFill>
                  <a:schemeClr val="accent1">
                    <a:lumMod val="75000"/>
                  </a:schemeClr>
                </a:solidFill>
              </a:rPr>
              <a:t>Zechariah </a:t>
            </a:r>
            <a:r>
              <a:rPr lang="en-US" dirty="0" err="1" smtClean="0">
                <a:solidFill>
                  <a:schemeClr val="accent1">
                    <a:lumMod val="75000"/>
                  </a:schemeClr>
                </a:solidFill>
              </a:rPr>
              <a:t>Karsana</a:t>
            </a:r>
            <a:r>
              <a:rPr lang="en-US" dirty="0">
                <a:solidFill>
                  <a:schemeClr val="accent1">
                    <a:lumMod val="75000"/>
                  </a:schemeClr>
                </a:solidFill>
              </a:rPr>
              <a:t>, </a:t>
            </a:r>
            <a:r>
              <a:rPr lang="en-US" dirty="0"/>
              <a:t>Franklin </a:t>
            </a:r>
            <a:r>
              <a:rPr lang="en-US" dirty="0" err="1" smtClean="0"/>
              <a:t>Omullo</a:t>
            </a:r>
            <a:r>
              <a:rPr lang="en-US" dirty="0" smtClean="0">
                <a:solidFill>
                  <a:schemeClr val="accent1">
                    <a:lumMod val="75000"/>
                  </a:schemeClr>
                </a:solidFill>
              </a:rPr>
              <a:t>, Liam </a:t>
            </a:r>
            <a:r>
              <a:rPr lang="en-US" dirty="0">
                <a:solidFill>
                  <a:schemeClr val="accent1">
                    <a:lumMod val="75000"/>
                  </a:schemeClr>
                </a:solidFill>
              </a:rPr>
              <a:t>P. </a:t>
            </a:r>
            <a:r>
              <a:rPr lang="en-US" dirty="0" err="1" smtClean="0">
                <a:solidFill>
                  <a:schemeClr val="accent1">
                    <a:lumMod val="75000"/>
                  </a:schemeClr>
                </a:solidFill>
              </a:rPr>
              <a:t>Cushen</a:t>
            </a:r>
            <a:r>
              <a:rPr lang="en-US" dirty="0" smtClean="0">
                <a:solidFill>
                  <a:schemeClr val="accent1">
                    <a:lumMod val="75000"/>
                  </a:schemeClr>
                </a:solidFill>
              </a:rPr>
              <a:t>, </a:t>
            </a:r>
            <a:r>
              <a:rPr lang="en-US" dirty="0" err="1" smtClean="0">
                <a:solidFill>
                  <a:schemeClr val="accent1">
                    <a:lumMod val="75000"/>
                  </a:schemeClr>
                </a:solidFill>
              </a:rPr>
              <a:t>Ololade</a:t>
            </a:r>
            <a:r>
              <a:rPr lang="en-US" dirty="0" smtClean="0">
                <a:solidFill>
                  <a:schemeClr val="accent1">
                    <a:lumMod val="75000"/>
                  </a:schemeClr>
                </a:solidFill>
              </a:rPr>
              <a:t> </a:t>
            </a:r>
            <a:r>
              <a:rPr lang="en-US" dirty="0" err="1" smtClean="0">
                <a:solidFill>
                  <a:schemeClr val="accent1">
                    <a:lumMod val="75000"/>
                  </a:schemeClr>
                </a:solidFill>
              </a:rPr>
              <a:t>Omotoba</a:t>
            </a:r>
            <a:r>
              <a:rPr lang="en-US" dirty="0" smtClean="0">
                <a:solidFill>
                  <a:schemeClr val="accent1">
                    <a:lumMod val="75000"/>
                  </a:schemeClr>
                </a:solidFill>
              </a:rPr>
              <a:t>, Lydia Reiner, </a:t>
            </a:r>
            <a:r>
              <a:rPr lang="en-US" dirty="0" err="1" smtClean="0">
                <a:solidFill>
                  <a:schemeClr val="accent1">
                    <a:lumMod val="75000"/>
                  </a:schemeClr>
                </a:solidFill>
              </a:rPr>
              <a:t>Xiangru</a:t>
            </a:r>
            <a:r>
              <a:rPr lang="en-US" dirty="0" smtClean="0">
                <a:solidFill>
                  <a:schemeClr val="accent1">
                    <a:lumMod val="75000"/>
                  </a:schemeClr>
                </a:solidFill>
              </a:rPr>
              <a:t> Li, Melanie Chen, </a:t>
            </a:r>
            <a:r>
              <a:rPr lang="en-US" dirty="0" smtClean="0"/>
              <a:t>Peter </a:t>
            </a:r>
            <a:r>
              <a:rPr lang="en-US" dirty="0"/>
              <a:t>Rafael </a:t>
            </a:r>
            <a:r>
              <a:rPr lang="en-US" dirty="0" smtClean="0"/>
              <a:t>Sanchez</a:t>
            </a:r>
            <a:r>
              <a:rPr lang="en-US" dirty="0" smtClean="0">
                <a:solidFill>
                  <a:schemeClr val="accent1">
                    <a:lumMod val="75000"/>
                  </a:schemeClr>
                </a:solidFill>
              </a:rPr>
              <a:t>, Jill Crosby, Matthew </a:t>
            </a:r>
            <a:r>
              <a:rPr lang="en-US" dirty="0">
                <a:solidFill>
                  <a:schemeClr val="accent1">
                    <a:lumMod val="75000"/>
                  </a:schemeClr>
                </a:solidFill>
              </a:rPr>
              <a:t>H. </a:t>
            </a:r>
            <a:r>
              <a:rPr lang="en-US" dirty="0" smtClean="0">
                <a:solidFill>
                  <a:schemeClr val="accent1">
                    <a:lumMod val="75000"/>
                  </a:schemeClr>
                </a:solidFill>
              </a:rPr>
              <a:t>Wang, </a:t>
            </a:r>
            <a:r>
              <a:rPr lang="en-US" dirty="0">
                <a:solidFill>
                  <a:schemeClr val="accent1"/>
                </a:solidFill>
              </a:rPr>
              <a:t>Daniella </a:t>
            </a:r>
            <a:r>
              <a:rPr lang="en-US" dirty="0" smtClean="0">
                <a:solidFill>
                  <a:schemeClr val="accent1"/>
                </a:solidFill>
              </a:rPr>
              <a:t>Pena</a:t>
            </a:r>
            <a:r>
              <a:rPr lang="en-US" dirty="0">
                <a:solidFill>
                  <a:schemeClr val="accent1"/>
                </a:solidFill>
              </a:rPr>
              <a:t>, Julia </a:t>
            </a:r>
            <a:r>
              <a:rPr lang="en-US" dirty="0" smtClean="0">
                <a:solidFill>
                  <a:schemeClr val="accent1"/>
                </a:solidFill>
              </a:rPr>
              <a:t>Zimmerman, Kate Hofer</a:t>
            </a:r>
            <a:r>
              <a:rPr lang="en-US" dirty="0">
                <a:solidFill>
                  <a:schemeClr val="accent1"/>
                </a:solidFill>
              </a:rPr>
              <a:t>, </a:t>
            </a:r>
            <a:r>
              <a:rPr lang="en-US" dirty="0" err="1">
                <a:solidFill>
                  <a:schemeClr val="accent1"/>
                </a:solidFill>
              </a:rPr>
              <a:t>Tarangana</a:t>
            </a:r>
            <a:r>
              <a:rPr lang="en-US" dirty="0">
                <a:solidFill>
                  <a:schemeClr val="accent1"/>
                </a:solidFill>
              </a:rPr>
              <a:t> </a:t>
            </a:r>
            <a:r>
              <a:rPr lang="en-US" dirty="0" err="1">
                <a:solidFill>
                  <a:schemeClr val="accent1"/>
                </a:solidFill>
              </a:rPr>
              <a:t>Thapa</a:t>
            </a:r>
            <a:endParaRPr lang="en-US" dirty="0">
              <a:solidFill>
                <a:schemeClr val="accent1"/>
              </a:solidFill>
            </a:endParaRPr>
          </a:p>
          <a:p>
            <a:r>
              <a:rPr lang="en-US" u="sng" dirty="0" smtClean="0"/>
              <a:t>Former </a:t>
            </a:r>
            <a:r>
              <a:rPr lang="en-US" u="sng" dirty="0"/>
              <a:t>graduate students</a:t>
            </a:r>
            <a:r>
              <a:rPr lang="en-US" dirty="0"/>
              <a:t>: </a:t>
            </a:r>
            <a:r>
              <a:rPr lang="en-US" b="1" dirty="0"/>
              <a:t>David </a:t>
            </a:r>
            <a:r>
              <a:rPr lang="en-US" b="1" dirty="0" err="1"/>
              <a:t>Wasser</a:t>
            </a:r>
            <a:r>
              <a:rPr lang="en-US" b="1" dirty="0"/>
              <a:t>, Meredith Welch, </a:t>
            </a:r>
            <a:r>
              <a:rPr lang="en-US" dirty="0" smtClean="0"/>
              <a:t>Aviv </a:t>
            </a:r>
            <a:r>
              <a:rPr lang="en-US" dirty="0" err="1"/>
              <a:t>Caspi</a:t>
            </a:r>
            <a:r>
              <a:rPr lang="en-US" dirty="0"/>
              <a:t>, Leah Kim</a:t>
            </a:r>
          </a:p>
        </p:txBody>
      </p:sp>
    </p:spTree>
    <p:extLst>
      <p:ext uri="{BB962C8B-B14F-4D97-AF65-F5344CB8AC3E}">
        <p14:creationId xmlns:p14="http://schemas.microsoft.com/office/powerpoint/2010/main" val="2549076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little diversity in software</a:t>
            </a:r>
            <a:endParaRPr lang="en-US" dirty="0"/>
          </a:p>
        </p:txBody>
      </p:sp>
      <p:sp>
        <p:nvSpPr>
          <p:cNvPr id="3" name="Content Placeholder 2"/>
          <p:cNvSpPr>
            <a:spLocks noGrp="1"/>
          </p:cNvSpPr>
          <p:nvPr>
            <p:ph sz="half" idx="1"/>
          </p:nvPr>
        </p:nvSpPr>
        <p:spPr/>
        <p:txBody>
          <a:bodyPr/>
          <a:lstStyle/>
          <a:p>
            <a:r>
              <a:rPr lang="en-US" b="1" dirty="0"/>
              <a:t>Stata</a:t>
            </a:r>
            <a:r>
              <a:rPr lang="en-US" dirty="0"/>
              <a:t> is the most popular statistical software in the journals of the AEA </a:t>
            </a:r>
            <a:br>
              <a:rPr lang="en-US" dirty="0"/>
            </a:br>
            <a:r>
              <a:rPr lang="en-US" dirty="0"/>
              <a:t>(</a:t>
            </a:r>
            <a:r>
              <a:rPr lang="en-US" sz="3600" b="1" dirty="0">
                <a:solidFill>
                  <a:schemeClr val="accent1">
                    <a:lumMod val="75000"/>
                  </a:schemeClr>
                </a:solidFill>
              </a:rPr>
              <a:t>72.96%</a:t>
            </a:r>
            <a:r>
              <a:rPr lang="en-US" dirty="0"/>
              <a:t> of all supplements) </a:t>
            </a:r>
          </a:p>
          <a:p>
            <a:r>
              <a:rPr lang="en-US" dirty="0"/>
              <a:t>followed by </a:t>
            </a:r>
            <a:r>
              <a:rPr lang="en-US" b="1" dirty="0" err="1"/>
              <a:t>Matlab</a:t>
            </a:r>
            <a:r>
              <a:rPr lang="en-US" dirty="0"/>
              <a:t> (</a:t>
            </a:r>
            <a:r>
              <a:rPr lang="en-US" sz="4000" b="1" dirty="0">
                <a:solidFill>
                  <a:schemeClr val="accent2"/>
                </a:solidFill>
              </a:rPr>
              <a:t>22.45%</a:t>
            </a:r>
            <a:r>
              <a:rPr lang="en-US" dirty="0"/>
              <a:t>)</a:t>
            </a:r>
          </a:p>
        </p:txBody>
      </p:sp>
      <p:pic>
        <p:nvPicPr>
          <p:cNvPr id="10" name="Content Placeholder 9"/>
          <p:cNvPicPr>
            <a:picLocks noGrp="1" noChangeAspect="1"/>
          </p:cNvPicPr>
          <p:nvPr>
            <p:ph sz="half" idx="2"/>
          </p:nvPr>
        </p:nvPicPr>
        <p:blipFill>
          <a:blip r:embed="rId2"/>
          <a:stretch>
            <a:fillRect/>
          </a:stretch>
        </p:blipFill>
        <p:spPr>
          <a:xfrm>
            <a:off x="6172200" y="2152621"/>
            <a:ext cx="5181600" cy="3697346"/>
          </a:xfrm>
          <a:prstGeom prst="rect">
            <a:avLst/>
          </a:prstGeom>
        </p:spPr>
      </p:pic>
    </p:spTree>
    <p:extLst>
      <p:ext uri="{BB962C8B-B14F-4D97-AF65-F5344CB8AC3E}">
        <p14:creationId xmlns:p14="http://schemas.microsoft.com/office/powerpoint/2010/main" val="2741418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4294967295"/>
          </p:nvPr>
        </p:nvPicPr>
        <p:blipFill>
          <a:blip r:embed="rId3"/>
          <a:stretch>
            <a:fillRect/>
          </a:stretch>
        </p:blipFill>
        <p:spPr>
          <a:xfrm>
            <a:off x="216816" y="17463"/>
            <a:ext cx="11717338" cy="6840537"/>
          </a:xfrm>
          <a:prstGeom prst="rect">
            <a:avLst/>
          </a:prstGeom>
        </p:spPr>
      </p:pic>
    </p:spTree>
    <p:extLst>
      <p:ext uri="{BB962C8B-B14F-4D97-AF65-F5344CB8AC3E}">
        <p14:creationId xmlns:p14="http://schemas.microsoft.com/office/powerpoint/2010/main" val="4080185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Stats on reproduced articles</a:t>
            </a:r>
          </a:p>
        </p:txBody>
      </p:sp>
      <p:sp>
        <p:nvSpPr>
          <p:cNvPr id="10" name="Content Placeholder 9"/>
          <p:cNvSpPr>
            <a:spLocks noGrp="1"/>
          </p:cNvSpPr>
          <p:nvPr>
            <p:ph sz="half" idx="1"/>
          </p:nvPr>
        </p:nvSpPr>
        <p:spPr/>
        <p:txBody>
          <a:bodyPr>
            <a:normAutofit/>
          </a:bodyPr>
          <a:lstStyle/>
          <a:p>
            <a:pPr marL="0" indent="0">
              <a:buNone/>
            </a:pPr>
            <a:r>
              <a:rPr lang="en-US" dirty="0"/>
              <a:t>Between </a:t>
            </a:r>
            <a:r>
              <a:rPr lang="en-US" dirty="0" smtClean="0"/>
              <a:t>Dec 1, 2019 and Nov 30, 2020, </a:t>
            </a:r>
            <a:r>
              <a:rPr lang="en-US" dirty="0"/>
              <a:t>the AEA Data Editor team </a:t>
            </a:r>
            <a:r>
              <a:rPr lang="en-US" dirty="0" smtClean="0"/>
              <a:t>processed </a:t>
            </a:r>
            <a:endParaRPr lang="en-US" dirty="0"/>
          </a:p>
          <a:p>
            <a:r>
              <a:rPr lang="en-US" sz="3600" b="1" dirty="0" smtClean="0">
                <a:solidFill>
                  <a:schemeClr val="accent6">
                    <a:lumMod val="75000"/>
                  </a:schemeClr>
                </a:solidFill>
              </a:rPr>
              <a:t>854 assessment requests</a:t>
            </a:r>
            <a:endParaRPr lang="en-US" sz="3600" b="1" dirty="0">
              <a:solidFill>
                <a:schemeClr val="accent6">
                  <a:lumMod val="75000"/>
                </a:schemeClr>
              </a:solidFill>
            </a:endParaRPr>
          </a:p>
        </p:txBody>
      </p:sp>
      <p:sp>
        <p:nvSpPr>
          <p:cNvPr id="3" name="Content Placeholder 2"/>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595334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Tree>
    <p:extLst>
      <p:ext uri="{BB962C8B-B14F-4D97-AF65-F5344CB8AC3E}">
        <p14:creationId xmlns:p14="http://schemas.microsoft.com/office/powerpoint/2010/main" val="3943019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20043" y="2581438"/>
            <a:ext cx="2737673" cy="369332"/>
          </a:xfrm>
          <a:prstGeom prst="rect">
            <a:avLst/>
          </a:prstGeom>
          <a:noFill/>
        </p:spPr>
        <p:txBody>
          <a:bodyPr wrap="none" rtlCol="0">
            <a:spAutoFit/>
          </a:bodyPr>
          <a:lstStyle/>
          <a:p>
            <a:r>
              <a:rPr lang="en-US" dirty="0" smtClean="0"/>
              <a:t>Can we access all the data?</a:t>
            </a:r>
            <a:endParaRPr lang="en-US" dirty="0"/>
          </a:p>
        </p:txBody>
      </p:sp>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Request  for evaluation</a:t>
            </a:r>
            <a:endParaRPr lang="en-US" dirty="0"/>
          </a:p>
        </p:txBody>
      </p:sp>
      <p:sp>
        <p:nvSpPr>
          <p:cNvPr id="25" name="Flowchart: Document 24"/>
          <p:cNvSpPr/>
          <p:nvPr/>
        </p:nvSpPr>
        <p:spPr>
          <a:xfrm>
            <a:off x="9144001" y="571028"/>
            <a:ext cx="1966451" cy="12963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on</a:t>
            </a:r>
          </a:p>
          <a:p>
            <a:pPr algn="ctr"/>
            <a:r>
              <a:rPr lang="en-US" dirty="0"/>
              <a:t>p</a:t>
            </a:r>
            <a:r>
              <a:rPr lang="en-US" dirty="0" smtClean="0"/>
              <a:t>rovenance and data citations</a:t>
            </a:r>
            <a:endParaRPr lang="en-US" dirty="0"/>
          </a:p>
        </p:txBody>
      </p:sp>
      <p:sp>
        <p:nvSpPr>
          <p:cNvPr id="26" name="Flowchart: Process 25"/>
          <p:cNvSpPr/>
          <p:nvPr/>
        </p:nvSpPr>
        <p:spPr>
          <a:xfrm>
            <a:off x="3254478" y="571027"/>
            <a:ext cx="1927123" cy="12963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citation and provenance analysis</a:t>
            </a:r>
            <a:endParaRPr lang="en-US" dirty="0"/>
          </a:p>
        </p:txBody>
      </p:sp>
      <p:sp>
        <p:nvSpPr>
          <p:cNvPr id="27" name="Flowchart: Decision 26"/>
          <p:cNvSpPr/>
          <p:nvPr/>
        </p:nvSpPr>
        <p:spPr>
          <a:xfrm>
            <a:off x="3357716" y="2397771"/>
            <a:ext cx="1720645" cy="786581"/>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Process 29"/>
          <p:cNvSpPr/>
          <p:nvPr/>
        </p:nvSpPr>
        <p:spPr>
          <a:xfrm>
            <a:off x="5869247" y="2293882"/>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Conduct reproducibility check</a:t>
            </a:r>
            <a:endParaRPr lang="en-US" dirty="0"/>
          </a:p>
        </p:txBody>
      </p:sp>
      <p:sp>
        <p:nvSpPr>
          <p:cNvPr id="35" name="Flowchart: Document 34"/>
          <p:cNvSpPr/>
          <p:nvPr/>
        </p:nvSpPr>
        <p:spPr>
          <a:xfrm>
            <a:off x="9144001" y="2142887"/>
            <a:ext cx="1966451" cy="1296348"/>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on</a:t>
            </a:r>
          </a:p>
          <a:p>
            <a:pPr algn="ctr"/>
            <a:r>
              <a:rPr lang="en-US" dirty="0" smtClean="0"/>
              <a:t>computational reproducibility</a:t>
            </a:r>
            <a:endParaRPr lang="en-US" dirty="0"/>
          </a:p>
        </p:txBody>
      </p:sp>
      <p:cxnSp>
        <p:nvCxnSpPr>
          <p:cNvPr id="39" name="Straight Arrow Connector 38"/>
          <p:cNvCxnSpPr>
            <a:stCxn id="24" idx="3"/>
            <a:endCxn id="26" idx="1"/>
          </p:cNvCxnSpPr>
          <p:nvPr/>
        </p:nvCxnSpPr>
        <p:spPr>
          <a:xfrm>
            <a:off x="2428567" y="1219201"/>
            <a:ext cx="82591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6" idx="2"/>
            <a:endCxn id="27" idx="0"/>
          </p:cNvCxnSpPr>
          <p:nvPr/>
        </p:nvCxnSpPr>
        <p:spPr>
          <a:xfrm flipH="1">
            <a:off x="4218039" y="1867375"/>
            <a:ext cx="1" cy="53039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7" idx="3"/>
            <a:endCxn id="30" idx="1"/>
          </p:cNvCxnSpPr>
          <p:nvPr/>
        </p:nvCxnSpPr>
        <p:spPr>
          <a:xfrm flipV="1">
            <a:off x="5078361" y="2791061"/>
            <a:ext cx="790886" cy="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0" idx="3"/>
            <a:endCxn id="35" idx="1"/>
          </p:cNvCxnSpPr>
          <p:nvPr/>
        </p:nvCxnSpPr>
        <p:spPr>
          <a:xfrm>
            <a:off x="7816034" y="2791061"/>
            <a:ext cx="1327967" cy="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6" idx="3"/>
            <a:endCxn id="25" idx="1"/>
          </p:cNvCxnSpPr>
          <p:nvPr/>
        </p:nvCxnSpPr>
        <p:spPr>
          <a:xfrm>
            <a:off x="5181601" y="1219201"/>
            <a:ext cx="3962400" cy="1"/>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10295" y="2421729"/>
            <a:ext cx="485518" cy="369332"/>
          </a:xfrm>
          <a:prstGeom prst="rect">
            <a:avLst/>
          </a:prstGeom>
          <a:noFill/>
        </p:spPr>
        <p:txBody>
          <a:bodyPr wrap="none" rtlCol="0">
            <a:spAutoFit/>
          </a:bodyPr>
          <a:lstStyle/>
          <a:p>
            <a:r>
              <a:rPr lang="en-US" dirty="0" smtClean="0"/>
              <a:t>Yes</a:t>
            </a:r>
            <a:endParaRPr lang="en-US" dirty="0"/>
          </a:p>
        </p:txBody>
      </p:sp>
    </p:spTree>
    <p:extLst>
      <p:ext uri="{BB962C8B-B14F-4D97-AF65-F5344CB8AC3E}">
        <p14:creationId xmlns:p14="http://schemas.microsoft.com/office/powerpoint/2010/main" val="284497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wipe(left)">
                                      <p:cBhvr>
                                        <p:cTn id="10" dur="500"/>
                                        <p:tgtEl>
                                          <p:spTgt spid="69"/>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par>
                          <p:cTn id="32" fill="hold">
                            <p:stCondLst>
                              <p:cond delay="0"/>
                            </p:stCondLst>
                            <p:childTnLst>
                              <p:par>
                                <p:cTn id="33" presetID="22" presetClass="entr" presetSubtype="8"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6" grpId="0" animBg="1"/>
      <p:bldP spid="27" grpId="0" animBg="1"/>
      <p:bldP spid="30" grpId="0" animBg="1"/>
      <p:bldP spid="35"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sz="half" idx="1"/>
          </p:nvPr>
        </p:nvSpPr>
        <p:spPr/>
        <p:txBody>
          <a:bodyPr>
            <a:normAutofit fontScale="77500" lnSpcReduction="2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Content Placeholder 1"/>
          <p:cNvSpPr>
            <a:spLocks noGrp="1"/>
          </p:cNvSpPr>
          <p:nvPr>
            <p:ph sz="half" idx="2"/>
          </p:nvPr>
        </p:nvSpPr>
        <p:spPr>
          <a:xfrm>
            <a:off x="6172199" y="1304862"/>
            <a:ext cx="5181600" cy="1041526"/>
          </a:xfrm>
          <a:solidFill>
            <a:schemeClr val="bg1"/>
          </a:solidFill>
          <a:ln w="63500">
            <a:solidFill>
              <a:schemeClr val="accent1">
                <a:shade val="50000"/>
              </a:schemeClr>
            </a:solidFill>
          </a:ln>
          <a:effectLst>
            <a:outerShdw blurRad="50800" dist="38100" dir="2700000" algn="tl" rotWithShape="0">
              <a:prstClr val="black">
                <a:alpha val="40000"/>
              </a:prstClr>
            </a:outerShdw>
          </a:effectLst>
        </p:spPr>
        <p:txBody>
          <a:bodyPr anchor="ctr">
            <a:normAutofit fontScale="77500" lnSpcReduction="20000"/>
          </a:bodyPr>
          <a:lstStyle/>
          <a:p>
            <a:pPr marL="0" indent="0" algn="ctr">
              <a:buNone/>
            </a:pPr>
            <a:r>
              <a:rPr lang="en-US" sz="4000" b="1" dirty="0" smtClean="0"/>
              <a:t>Restricted-access data </a:t>
            </a:r>
            <a:br>
              <a:rPr lang="en-US" sz="4000" b="1" dirty="0" smtClean="0"/>
            </a:br>
            <a:r>
              <a:rPr lang="en-US" sz="4000" b="1" dirty="0" smtClean="0"/>
              <a:t>pose a challenge</a:t>
            </a:r>
            <a:endParaRPr lang="en-US" sz="4000" b="1" dirty="0"/>
          </a:p>
        </p:txBody>
      </p:sp>
      <p:sp>
        <p:nvSpPr>
          <p:cNvPr id="3" name="TextBox 2"/>
          <p:cNvSpPr txBox="1"/>
          <p:nvPr/>
        </p:nvSpPr>
        <p:spPr>
          <a:xfrm>
            <a:off x="6366327" y="2630425"/>
            <a:ext cx="4793343" cy="707886"/>
          </a:xfrm>
          <a:prstGeom prst="rect">
            <a:avLst/>
          </a:prstGeom>
          <a:noFill/>
        </p:spPr>
        <p:txBody>
          <a:bodyPr wrap="square" rtlCol="0">
            <a:spAutoFit/>
          </a:bodyPr>
          <a:lstStyle/>
          <a:p>
            <a:pPr algn="ctr"/>
            <a:r>
              <a:rPr lang="en-US" sz="2000" b="1" dirty="0" smtClean="0">
                <a:solidFill>
                  <a:srgbClr val="C00000"/>
                </a:solidFill>
              </a:rPr>
              <a:t>How do you check code when the data access is complex?</a:t>
            </a:r>
            <a:endParaRPr lang="en-US" sz="2000" b="1" dirty="0">
              <a:solidFill>
                <a:srgbClr val="C00000"/>
              </a:solidFill>
            </a:endParaRPr>
          </a:p>
        </p:txBody>
      </p:sp>
      <p:sp>
        <p:nvSpPr>
          <p:cNvPr id="6" name="TextBox 5"/>
          <p:cNvSpPr txBox="1"/>
          <p:nvPr/>
        </p:nvSpPr>
        <p:spPr>
          <a:xfrm>
            <a:off x="6366326" y="3647351"/>
            <a:ext cx="4793343" cy="707886"/>
          </a:xfrm>
          <a:prstGeom prst="rect">
            <a:avLst/>
          </a:prstGeom>
          <a:noFill/>
        </p:spPr>
        <p:txBody>
          <a:bodyPr wrap="square" rtlCol="0">
            <a:spAutoFit/>
          </a:bodyPr>
          <a:lstStyle/>
          <a:p>
            <a:pPr algn="ctr"/>
            <a:r>
              <a:rPr lang="en-US" sz="2000" b="1" dirty="0" smtClean="0">
                <a:solidFill>
                  <a:schemeClr val="accent1">
                    <a:lumMod val="75000"/>
                  </a:schemeClr>
                </a:solidFill>
              </a:rPr>
              <a:t>How do you improve archives when you do not control data management?</a:t>
            </a:r>
            <a:endParaRPr lang="en-US" sz="2000" b="1" dirty="0">
              <a:solidFill>
                <a:schemeClr val="accent1">
                  <a:lumMod val="75000"/>
                </a:schemeClr>
              </a:solidFill>
            </a:endParaRPr>
          </a:p>
        </p:txBody>
      </p:sp>
      <p:sp>
        <p:nvSpPr>
          <p:cNvPr id="7" name="TextBox 6"/>
          <p:cNvSpPr txBox="1"/>
          <p:nvPr/>
        </p:nvSpPr>
        <p:spPr>
          <a:xfrm>
            <a:off x="6366326" y="4639274"/>
            <a:ext cx="4793343" cy="707886"/>
          </a:xfrm>
          <a:prstGeom prst="rect">
            <a:avLst/>
          </a:prstGeom>
          <a:noFill/>
        </p:spPr>
        <p:txBody>
          <a:bodyPr wrap="square" rtlCol="0">
            <a:spAutoFit/>
          </a:bodyPr>
          <a:lstStyle/>
          <a:p>
            <a:pPr algn="ctr"/>
            <a:r>
              <a:rPr lang="en-US" sz="2000" b="1" dirty="0" smtClean="0">
                <a:solidFill>
                  <a:schemeClr val="accent6">
                    <a:lumMod val="75000"/>
                  </a:schemeClr>
                </a:solidFill>
              </a:rPr>
              <a:t>How do you document data provenance when you cannot provide the data?</a:t>
            </a:r>
            <a:endParaRPr lang="en-US" sz="2000" b="1" dirty="0">
              <a:solidFill>
                <a:schemeClr val="accent6">
                  <a:lumMod val="75000"/>
                </a:schemeClr>
              </a:solidFill>
            </a:endParaRPr>
          </a:p>
        </p:txBody>
      </p:sp>
    </p:spTree>
    <p:extLst>
      <p:ext uri="{BB962C8B-B14F-4D97-AF65-F5344CB8AC3E}">
        <p14:creationId xmlns:p14="http://schemas.microsoft.com/office/powerpoint/2010/main" val="360540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What we do at the AEA</a:t>
            </a:r>
            <a:endParaRPr lang="en-US" dirty="0"/>
          </a:p>
        </p:txBody>
      </p:sp>
    </p:spTree>
    <p:extLst>
      <p:ext uri="{BB962C8B-B14F-4D97-AF65-F5344CB8AC3E}">
        <p14:creationId xmlns:p14="http://schemas.microsoft.com/office/powerpoint/2010/main" val="2107713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20043" y="2581438"/>
            <a:ext cx="2737673" cy="369332"/>
          </a:xfrm>
          <a:prstGeom prst="rect">
            <a:avLst/>
          </a:prstGeom>
          <a:noFill/>
        </p:spPr>
        <p:txBody>
          <a:bodyPr wrap="none" rtlCol="0">
            <a:spAutoFit/>
          </a:bodyPr>
          <a:lstStyle/>
          <a:p>
            <a:r>
              <a:rPr lang="en-US" dirty="0" smtClean="0"/>
              <a:t>Can we access all the data?</a:t>
            </a:r>
            <a:endParaRPr lang="en-US" dirty="0"/>
          </a:p>
        </p:txBody>
      </p:sp>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Request  for evaluation</a:t>
            </a:r>
            <a:endParaRPr lang="en-US" dirty="0"/>
          </a:p>
        </p:txBody>
      </p:sp>
      <p:sp>
        <p:nvSpPr>
          <p:cNvPr id="25" name="Flowchart: Document 24"/>
          <p:cNvSpPr/>
          <p:nvPr/>
        </p:nvSpPr>
        <p:spPr>
          <a:xfrm>
            <a:off x="9144001" y="571028"/>
            <a:ext cx="1966451" cy="12963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on</a:t>
            </a:r>
          </a:p>
          <a:p>
            <a:pPr algn="ctr"/>
            <a:r>
              <a:rPr lang="en-US" dirty="0"/>
              <a:t>p</a:t>
            </a:r>
            <a:r>
              <a:rPr lang="en-US" dirty="0" smtClean="0"/>
              <a:t>rovenance and data citations</a:t>
            </a:r>
            <a:endParaRPr lang="en-US" dirty="0"/>
          </a:p>
        </p:txBody>
      </p:sp>
      <p:sp>
        <p:nvSpPr>
          <p:cNvPr id="26" name="Flowchart: Process 25"/>
          <p:cNvSpPr/>
          <p:nvPr/>
        </p:nvSpPr>
        <p:spPr>
          <a:xfrm>
            <a:off x="3254478" y="571027"/>
            <a:ext cx="1927123" cy="12963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citation and provenance analysis</a:t>
            </a:r>
            <a:endParaRPr lang="en-US" dirty="0"/>
          </a:p>
        </p:txBody>
      </p:sp>
      <p:sp>
        <p:nvSpPr>
          <p:cNvPr id="27" name="Flowchart: Decision 26"/>
          <p:cNvSpPr/>
          <p:nvPr/>
        </p:nvSpPr>
        <p:spPr>
          <a:xfrm>
            <a:off x="3357716" y="2397771"/>
            <a:ext cx="1720645" cy="786581"/>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p:cNvSpPr/>
          <p:nvPr/>
        </p:nvSpPr>
        <p:spPr>
          <a:xfrm>
            <a:off x="3357716" y="3664834"/>
            <a:ext cx="1720645" cy="786581"/>
          </a:xfrm>
          <a:prstGeom prst="flowChartDecis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41752" y="3664834"/>
            <a:ext cx="2115964" cy="646331"/>
          </a:xfrm>
          <a:prstGeom prst="rect">
            <a:avLst/>
          </a:prstGeom>
          <a:noFill/>
        </p:spPr>
        <p:txBody>
          <a:bodyPr wrap="none" rtlCol="0">
            <a:spAutoFit/>
          </a:bodyPr>
          <a:lstStyle/>
          <a:p>
            <a:r>
              <a:rPr lang="en-US" dirty="0" smtClean="0"/>
              <a:t>Do we know how/</a:t>
            </a:r>
          </a:p>
          <a:p>
            <a:r>
              <a:rPr lang="en-US" dirty="0" smtClean="0"/>
              <a:t>somebody who can?</a:t>
            </a:r>
            <a:endParaRPr lang="en-US" dirty="0"/>
          </a:p>
        </p:txBody>
      </p:sp>
      <p:sp>
        <p:nvSpPr>
          <p:cNvPr id="30" name="Flowchart: Process 29"/>
          <p:cNvSpPr/>
          <p:nvPr/>
        </p:nvSpPr>
        <p:spPr>
          <a:xfrm>
            <a:off x="5869247" y="2293882"/>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Conduct reproducibility check</a:t>
            </a:r>
            <a:endParaRPr lang="en-US" dirty="0"/>
          </a:p>
        </p:txBody>
      </p:sp>
      <p:sp>
        <p:nvSpPr>
          <p:cNvPr id="31" name="Flowchart: Process 30"/>
          <p:cNvSpPr/>
          <p:nvPr/>
        </p:nvSpPr>
        <p:spPr>
          <a:xfrm>
            <a:off x="3244644" y="5513555"/>
            <a:ext cx="1946787" cy="994358"/>
          </a:xfrm>
          <a:prstGeom prst="flowChart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Conduct</a:t>
            </a:r>
          </a:p>
          <a:p>
            <a:pPr algn="ctr"/>
            <a:r>
              <a:rPr lang="en-US" dirty="0" smtClean="0"/>
              <a:t>Code</a:t>
            </a:r>
          </a:p>
          <a:p>
            <a:pPr algn="ctr"/>
            <a:r>
              <a:rPr lang="en-US" dirty="0" smtClean="0"/>
              <a:t>check</a:t>
            </a:r>
            <a:endParaRPr lang="en-US" dirty="0"/>
          </a:p>
        </p:txBody>
      </p:sp>
      <p:sp>
        <p:nvSpPr>
          <p:cNvPr id="35" name="Flowchart: Document 34"/>
          <p:cNvSpPr/>
          <p:nvPr/>
        </p:nvSpPr>
        <p:spPr>
          <a:xfrm>
            <a:off x="9144001" y="2142887"/>
            <a:ext cx="1966451" cy="1296348"/>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on</a:t>
            </a:r>
          </a:p>
          <a:p>
            <a:pPr algn="ctr"/>
            <a:r>
              <a:rPr lang="en-US" dirty="0" smtClean="0"/>
              <a:t>computational reproducibility</a:t>
            </a:r>
            <a:endParaRPr lang="en-US" dirty="0"/>
          </a:p>
        </p:txBody>
      </p:sp>
      <p:sp>
        <p:nvSpPr>
          <p:cNvPr id="36" name="Flowchart: Document 35"/>
          <p:cNvSpPr/>
          <p:nvPr/>
        </p:nvSpPr>
        <p:spPr>
          <a:xfrm>
            <a:off x="9144001" y="5521437"/>
            <a:ext cx="1966451" cy="1072403"/>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on</a:t>
            </a:r>
          </a:p>
          <a:p>
            <a:pPr algn="ctr"/>
            <a:r>
              <a:rPr lang="en-US" dirty="0" smtClean="0"/>
              <a:t>potential reproducibility</a:t>
            </a:r>
            <a:endParaRPr lang="en-US" dirty="0"/>
          </a:p>
        </p:txBody>
      </p:sp>
      <p:cxnSp>
        <p:nvCxnSpPr>
          <p:cNvPr id="39" name="Straight Arrow Connector 38"/>
          <p:cNvCxnSpPr>
            <a:stCxn id="24" idx="3"/>
            <a:endCxn id="26" idx="1"/>
          </p:cNvCxnSpPr>
          <p:nvPr/>
        </p:nvCxnSpPr>
        <p:spPr>
          <a:xfrm>
            <a:off x="2428567" y="1219201"/>
            <a:ext cx="82591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6" idx="2"/>
            <a:endCxn id="27" idx="0"/>
          </p:cNvCxnSpPr>
          <p:nvPr/>
        </p:nvCxnSpPr>
        <p:spPr>
          <a:xfrm flipH="1">
            <a:off x="4218039" y="1867375"/>
            <a:ext cx="1" cy="53039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2"/>
            <a:endCxn id="28" idx="0"/>
          </p:cNvCxnSpPr>
          <p:nvPr/>
        </p:nvCxnSpPr>
        <p:spPr>
          <a:xfrm>
            <a:off x="4218039" y="3184352"/>
            <a:ext cx="0" cy="48048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8" idx="2"/>
            <a:endCxn id="31" idx="0"/>
          </p:cNvCxnSpPr>
          <p:nvPr/>
        </p:nvCxnSpPr>
        <p:spPr>
          <a:xfrm flipH="1">
            <a:off x="4218038" y="4451415"/>
            <a:ext cx="1" cy="106214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7" idx="3"/>
            <a:endCxn id="30" idx="1"/>
          </p:cNvCxnSpPr>
          <p:nvPr/>
        </p:nvCxnSpPr>
        <p:spPr>
          <a:xfrm flipV="1">
            <a:off x="5078361" y="2791061"/>
            <a:ext cx="790886" cy="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8" idx="3"/>
            <a:endCxn id="92" idx="1"/>
          </p:cNvCxnSpPr>
          <p:nvPr/>
        </p:nvCxnSpPr>
        <p:spPr>
          <a:xfrm flipV="1">
            <a:off x="5078361" y="4053644"/>
            <a:ext cx="395319" cy="448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0" idx="3"/>
            <a:endCxn id="35" idx="1"/>
          </p:cNvCxnSpPr>
          <p:nvPr/>
        </p:nvCxnSpPr>
        <p:spPr>
          <a:xfrm>
            <a:off x="7816034" y="2791061"/>
            <a:ext cx="1327967" cy="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6" idx="3"/>
            <a:endCxn id="25" idx="1"/>
          </p:cNvCxnSpPr>
          <p:nvPr/>
        </p:nvCxnSpPr>
        <p:spPr>
          <a:xfrm>
            <a:off x="5181601" y="1219201"/>
            <a:ext cx="3962400" cy="1"/>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5561656" y="3915515"/>
            <a:ext cx="4798141" cy="1450389"/>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Elbow Connector 77"/>
          <p:cNvCxnSpPr>
            <a:stCxn id="91" idx="3"/>
            <a:endCxn id="35" idx="3"/>
          </p:cNvCxnSpPr>
          <p:nvPr/>
        </p:nvCxnSpPr>
        <p:spPr>
          <a:xfrm flipV="1">
            <a:off x="9927588" y="2791061"/>
            <a:ext cx="1182864" cy="1849648"/>
          </a:xfrm>
          <a:prstGeom prst="bentConnector3">
            <a:avLst>
              <a:gd name="adj1" fmla="val 145953"/>
            </a:avLst>
          </a:prstGeom>
          <a:ln w="5715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1" name="Flowchart: Process 90"/>
          <p:cNvSpPr/>
          <p:nvPr/>
        </p:nvSpPr>
        <p:spPr>
          <a:xfrm>
            <a:off x="7980801" y="4143530"/>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Conducts reproducibility check</a:t>
            </a:r>
            <a:endParaRPr lang="en-US" dirty="0"/>
          </a:p>
        </p:txBody>
      </p:sp>
      <p:sp>
        <p:nvSpPr>
          <p:cNvPr id="92" name="Flowchart: Process 91"/>
          <p:cNvSpPr/>
          <p:nvPr/>
        </p:nvSpPr>
        <p:spPr>
          <a:xfrm>
            <a:off x="5473680" y="3720027"/>
            <a:ext cx="2001520" cy="667233"/>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Contact</a:t>
            </a:r>
          </a:p>
          <a:p>
            <a:pPr algn="ctr"/>
            <a:r>
              <a:rPr lang="en-US" dirty="0" smtClean="0"/>
              <a:t>third party</a:t>
            </a:r>
            <a:endParaRPr lang="en-US" dirty="0"/>
          </a:p>
        </p:txBody>
      </p:sp>
      <p:cxnSp>
        <p:nvCxnSpPr>
          <p:cNvPr id="93" name="Elbow Connector 92"/>
          <p:cNvCxnSpPr>
            <a:stCxn id="92" idx="2"/>
            <a:endCxn id="91" idx="1"/>
          </p:cNvCxnSpPr>
          <p:nvPr/>
        </p:nvCxnSpPr>
        <p:spPr>
          <a:xfrm rot="16200000" flipH="1">
            <a:off x="7100896" y="3760803"/>
            <a:ext cx="253449" cy="1506361"/>
          </a:xfrm>
          <a:prstGeom prst="bentConnector2">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31" idx="3"/>
            <a:endCxn id="36" idx="1"/>
          </p:cNvCxnSpPr>
          <p:nvPr/>
        </p:nvCxnSpPr>
        <p:spPr>
          <a:xfrm>
            <a:off x="5191431" y="6010734"/>
            <a:ext cx="3952570" cy="46905"/>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762463" y="3169702"/>
            <a:ext cx="455574" cy="369332"/>
          </a:xfrm>
          <a:prstGeom prst="rect">
            <a:avLst/>
          </a:prstGeom>
          <a:noFill/>
        </p:spPr>
        <p:txBody>
          <a:bodyPr wrap="none" rtlCol="0">
            <a:spAutoFit/>
          </a:bodyPr>
          <a:lstStyle/>
          <a:p>
            <a:r>
              <a:rPr lang="en-US" dirty="0" smtClean="0"/>
              <a:t>No</a:t>
            </a:r>
            <a:endParaRPr lang="en-US" dirty="0"/>
          </a:p>
        </p:txBody>
      </p:sp>
      <p:sp>
        <p:nvSpPr>
          <p:cNvPr id="32" name="TextBox 31"/>
          <p:cNvSpPr txBox="1"/>
          <p:nvPr/>
        </p:nvSpPr>
        <p:spPr>
          <a:xfrm>
            <a:off x="3776934" y="4682558"/>
            <a:ext cx="455574" cy="369332"/>
          </a:xfrm>
          <a:prstGeom prst="rect">
            <a:avLst/>
          </a:prstGeom>
          <a:noFill/>
        </p:spPr>
        <p:txBody>
          <a:bodyPr wrap="none" rtlCol="0">
            <a:spAutoFit/>
          </a:bodyPr>
          <a:lstStyle/>
          <a:p>
            <a:r>
              <a:rPr lang="en-US" dirty="0" smtClean="0"/>
              <a:t>No</a:t>
            </a:r>
            <a:endParaRPr lang="en-US" dirty="0"/>
          </a:p>
        </p:txBody>
      </p:sp>
      <p:sp>
        <p:nvSpPr>
          <p:cNvPr id="33" name="TextBox 32"/>
          <p:cNvSpPr txBox="1"/>
          <p:nvPr/>
        </p:nvSpPr>
        <p:spPr>
          <a:xfrm>
            <a:off x="5048233" y="3634596"/>
            <a:ext cx="485518" cy="369332"/>
          </a:xfrm>
          <a:prstGeom prst="rect">
            <a:avLst/>
          </a:prstGeom>
          <a:noFill/>
        </p:spPr>
        <p:txBody>
          <a:bodyPr wrap="none" rtlCol="0">
            <a:spAutoFit/>
          </a:bodyPr>
          <a:lstStyle/>
          <a:p>
            <a:r>
              <a:rPr lang="en-US" dirty="0" smtClean="0"/>
              <a:t>Yes</a:t>
            </a:r>
            <a:endParaRPr lang="en-US" dirty="0"/>
          </a:p>
        </p:txBody>
      </p:sp>
    </p:spTree>
    <p:extLst>
      <p:ext uri="{BB962C8B-B14F-4D97-AF65-F5344CB8AC3E}">
        <p14:creationId xmlns:p14="http://schemas.microsoft.com/office/powerpoint/2010/main" val="12462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par>
                          <p:cTn id="22" fill="hold">
                            <p:stCondLst>
                              <p:cond delay="0"/>
                            </p:stCondLst>
                            <p:childTnLst>
                              <p:par>
                                <p:cTn id="23" presetID="22" presetClass="entr" presetSubtype="8" fill="hold" nodeType="after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wipe(left)">
                                      <p:cBhvr>
                                        <p:cTn id="25" dur="500"/>
                                        <p:tgtEl>
                                          <p:spTgt spid="10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0"/>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animBg="1"/>
      <p:bldP spid="36" grpId="0" animBg="1"/>
      <p:bldP spid="90" grpId="0" animBg="1"/>
      <p:bldP spid="91" grpId="0" animBg="1"/>
      <p:bldP spid="92" grpId="0" animBg="1"/>
      <p:bldP spid="2" grpId="0"/>
      <p:bldP spid="32"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Request  for evaluation</a:t>
            </a:r>
            <a:endParaRPr lang="en-US" dirty="0"/>
          </a:p>
        </p:txBody>
      </p:sp>
      <p:sp>
        <p:nvSpPr>
          <p:cNvPr id="25" name="Flowchart: Document 24"/>
          <p:cNvSpPr/>
          <p:nvPr/>
        </p:nvSpPr>
        <p:spPr>
          <a:xfrm>
            <a:off x="9144001" y="571028"/>
            <a:ext cx="1966451" cy="12963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on</a:t>
            </a:r>
          </a:p>
          <a:p>
            <a:pPr algn="ctr"/>
            <a:r>
              <a:rPr lang="en-US" dirty="0"/>
              <a:t>p</a:t>
            </a:r>
            <a:r>
              <a:rPr lang="en-US" dirty="0" smtClean="0"/>
              <a:t>rovenance and data citations</a:t>
            </a:r>
            <a:endParaRPr lang="en-US" dirty="0"/>
          </a:p>
        </p:txBody>
      </p:sp>
      <p:sp>
        <p:nvSpPr>
          <p:cNvPr id="35" name="Flowchart: Document 34"/>
          <p:cNvSpPr/>
          <p:nvPr/>
        </p:nvSpPr>
        <p:spPr>
          <a:xfrm>
            <a:off x="9144001" y="2142887"/>
            <a:ext cx="1966451" cy="1296348"/>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on</a:t>
            </a:r>
          </a:p>
          <a:p>
            <a:pPr algn="ctr"/>
            <a:r>
              <a:rPr lang="en-US" dirty="0" smtClean="0"/>
              <a:t>computational reproducibility</a:t>
            </a:r>
            <a:endParaRPr lang="en-US" dirty="0"/>
          </a:p>
        </p:txBody>
      </p:sp>
      <p:sp>
        <p:nvSpPr>
          <p:cNvPr id="36" name="Flowchart: Document 35"/>
          <p:cNvSpPr/>
          <p:nvPr/>
        </p:nvSpPr>
        <p:spPr>
          <a:xfrm>
            <a:off x="9144001" y="5521437"/>
            <a:ext cx="1966451" cy="1072403"/>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on</a:t>
            </a:r>
          </a:p>
          <a:p>
            <a:pPr algn="ctr"/>
            <a:r>
              <a:rPr lang="en-US" dirty="0" smtClean="0"/>
              <a:t>potential reproducibility</a:t>
            </a:r>
            <a:endParaRPr lang="en-US" dirty="0"/>
          </a:p>
        </p:txBody>
      </p:sp>
      <p:cxnSp>
        <p:nvCxnSpPr>
          <p:cNvPr id="39" name="Straight Arrow Connector 38"/>
          <p:cNvCxnSpPr>
            <a:stCxn id="24" idx="3"/>
          </p:cNvCxnSpPr>
          <p:nvPr/>
        </p:nvCxnSpPr>
        <p:spPr>
          <a:xfrm flipV="1">
            <a:off x="2428567" y="1209040"/>
            <a:ext cx="793486" cy="1016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lowchart: Process 1"/>
          <p:cNvSpPr/>
          <p:nvPr/>
        </p:nvSpPr>
        <p:spPr>
          <a:xfrm>
            <a:off x="3222053" y="571028"/>
            <a:ext cx="5130800" cy="3799840"/>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840480" y="856460"/>
            <a:ext cx="3893946" cy="3223098"/>
          </a:xfrm>
          <a:prstGeom prst="rect">
            <a:avLst/>
          </a:prstGeom>
        </p:spPr>
      </p:pic>
      <p:cxnSp>
        <p:nvCxnSpPr>
          <p:cNvPr id="59" name="Straight Arrow Connector 58"/>
          <p:cNvCxnSpPr/>
          <p:nvPr/>
        </p:nvCxnSpPr>
        <p:spPr>
          <a:xfrm>
            <a:off x="8432800" y="1209040"/>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432800" y="2668299"/>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8392826" y="4033043"/>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40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0 0 L 0 -0.25 E" pathEditMode="relative" ptsTypes="">
                                      <p:cBhvr>
                                        <p:cTn id="6" dur="2000" fill="hold"/>
                                        <p:tgtEl>
                                          <p:spTgt spid="36"/>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31"/>
          <p:cNvSpPr/>
          <p:nvPr/>
        </p:nvSpPr>
        <p:spPr>
          <a:xfrm>
            <a:off x="9143997" y="4341348"/>
            <a:ext cx="1966451" cy="155212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Summary indicator of reproducibility</a:t>
            </a:r>
            <a:endParaRPr lang="en-US" dirty="0">
              <a:solidFill>
                <a:schemeClr val="tx1"/>
              </a:solidFill>
            </a:endParaRPr>
          </a:p>
        </p:txBody>
      </p:sp>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Request  for evaluation</a:t>
            </a:r>
            <a:endParaRPr lang="en-US" dirty="0"/>
          </a:p>
        </p:txBody>
      </p:sp>
      <p:sp>
        <p:nvSpPr>
          <p:cNvPr id="36" name="Flowchart: Document 35"/>
          <p:cNvSpPr/>
          <p:nvPr/>
        </p:nvSpPr>
        <p:spPr>
          <a:xfrm>
            <a:off x="9144000" y="3116184"/>
            <a:ext cx="1966451" cy="1547576"/>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r>
              <a:rPr lang="en-US" dirty="0" smtClean="0"/>
              <a:t>Report on</a:t>
            </a:r>
          </a:p>
          <a:p>
            <a:pPr algn="ctr"/>
            <a:r>
              <a:rPr lang="en-US" dirty="0" smtClean="0"/>
              <a:t>potential reproducibility</a:t>
            </a:r>
            <a:endParaRPr lang="en-US" dirty="0"/>
          </a:p>
        </p:txBody>
      </p:sp>
      <p:cxnSp>
        <p:nvCxnSpPr>
          <p:cNvPr id="39" name="Straight Arrow Connector 38"/>
          <p:cNvCxnSpPr>
            <a:stCxn id="24" idx="3"/>
          </p:cNvCxnSpPr>
          <p:nvPr/>
        </p:nvCxnSpPr>
        <p:spPr>
          <a:xfrm flipV="1">
            <a:off x="2428567" y="1209040"/>
            <a:ext cx="793486" cy="1016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lowchart: Process 1"/>
          <p:cNvSpPr/>
          <p:nvPr/>
        </p:nvSpPr>
        <p:spPr>
          <a:xfrm>
            <a:off x="3222053" y="571028"/>
            <a:ext cx="5130800" cy="3799840"/>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840480" y="856460"/>
            <a:ext cx="3893946" cy="3223098"/>
          </a:xfrm>
          <a:prstGeom prst="rect">
            <a:avLst/>
          </a:prstGeom>
        </p:spPr>
      </p:pic>
      <p:cxnSp>
        <p:nvCxnSpPr>
          <p:cNvPr id="59" name="Straight Arrow Connector 58"/>
          <p:cNvCxnSpPr/>
          <p:nvPr/>
        </p:nvCxnSpPr>
        <p:spPr>
          <a:xfrm>
            <a:off x="8432800" y="1209040"/>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432800" y="2668299"/>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8432800" y="3715588"/>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5" name="Flowchart: Document 34"/>
          <p:cNvSpPr/>
          <p:nvPr/>
        </p:nvSpPr>
        <p:spPr>
          <a:xfrm>
            <a:off x="9143998" y="2256329"/>
            <a:ext cx="1966451" cy="1309832"/>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Report on</a:t>
            </a:r>
          </a:p>
          <a:p>
            <a:pPr algn="ctr"/>
            <a:r>
              <a:rPr lang="en-US" dirty="0" smtClean="0"/>
              <a:t>computational reproducibility</a:t>
            </a:r>
            <a:endParaRPr lang="en-US" dirty="0"/>
          </a:p>
        </p:txBody>
      </p:sp>
      <p:sp>
        <p:nvSpPr>
          <p:cNvPr id="25" name="Flowchart: Document 24"/>
          <p:cNvSpPr/>
          <p:nvPr/>
        </p:nvSpPr>
        <p:spPr>
          <a:xfrm>
            <a:off x="9143998" y="1297238"/>
            <a:ext cx="1966451" cy="122163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on</a:t>
            </a:r>
          </a:p>
          <a:p>
            <a:pPr algn="ctr"/>
            <a:r>
              <a:rPr lang="en-US" dirty="0"/>
              <a:t>p</a:t>
            </a:r>
            <a:r>
              <a:rPr lang="en-US" dirty="0" smtClean="0"/>
              <a:t>rovenance and data citations</a:t>
            </a:r>
            <a:endParaRPr lang="en-US" dirty="0"/>
          </a:p>
        </p:txBody>
      </p:sp>
    </p:spTree>
    <p:extLst>
      <p:ext uri="{BB962C8B-B14F-4D97-AF65-F5344CB8AC3E}">
        <p14:creationId xmlns:p14="http://schemas.microsoft.com/office/powerpoint/2010/main" val="132259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reproducibility check?</a:t>
            </a:r>
            <a:endParaRPr lang="en-US" dirty="0"/>
          </a:p>
        </p:txBody>
      </p:sp>
      <p:pic>
        <p:nvPicPr>
          <p:cNvPr id="7" name="Content Placeholder 6"/>
          <p:cNvPicPr>
            <a:picLocks noGrp="1" noChangeAspect="1"/>
          </p:cNvPicPr>
          <p:nvPr>
            <p:ph sz="half" idx="1"/>
          </p:nvPr>
        </p:nvPicPr>
        <p:blipFill>
          <a:blip r:embed="rId2"/>
          <a:stretch>
            <a:fillRect/>
          </a:stretch>
        </p:blipFill>
        <p:spPr>
          <a:xfrm>
            <a:off x="838200" y="3230668"/>
            <a:ext cx="5181600" cy="1541252"/>
          </a:xfrm>
          <a:prstGeom prst="rect">
            <a:avLst/>
          </a:prstGeom>
        </p:spPr>
      </p:pic>
      <p:pic>
        <p:nvPicPr>
          <p:cNvPr id="8" name="Content Placeholder 7"/>
          <p:cNvPicPr>
            <a:picLocks noGrp="1" noChangeAspect="1"/>
          </p:cNvPicPr>
          <p:nvPr>
            <p:ph sz="half" idx="2"/>
          </p:nvPr>
        </p:nvPicPr>
        <p:blipFill>
          <a:blip r:embed="rId3"/>
          <a:stretch>
            <a:fillRect/>
          </a:stretch>
        </p:blipFill>
        <p:spPr>
          <a:xfrm>
            <a:off x="6172200" y="2731093"/>
            <a:ext cx="5181600" cy="2500646"/>
          </a:xfrm>
          <a:prstGeom prst="rect">
            <a:avLst/>
          </a:prstGeom>
        </p:spPr>
      </p:pic>
    </p:spTree>
    <p:extLst>
      <p:ext uri="{BB962C8B-B14F-4D97-AF65-F5344CB8AC3E}">
        <p14:creationId xmlns:p14="http://schemas.microsoft.com/office/powerpoint/2010/main" val="18911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reproducibility check?</a:t>
            </a:r>
            <a:endParaRPr lang="en-US" dirty="0"/>
          </a:p>
        </p:txBody>
      </p:sp>
      <p:pic>
        <p:nvPicPr>
          <p:cNvPr id="7" name="Content Placeholder 6"/>
          <p:cNvPicPr>
            <a:picLocks noGrp="1" noChangeAspect="1"/>
          </p:cNvPicPr>
          <p:nvPr>
            <p:ph sz="half" idx="1"/>
          </p:nvPr>
        </p:nvPicPr>
        <p:blipFill>
          <a:blip r:embed="rId2"/>
          <a:stretch>
            <a:fillRect/>
          </a:stretch>
        </p:blipFill>
        <p:spPr>
          <a:xfrm>
            <a:off x="838200" y="3230668"/>
            <a:ext cx="5181600" cy="1541252"/>
          </a:xfrm>
          <a:prstGeom prst="rect">
            <a:avLst/>
          </a:prstGeom>
        </p:spPr>
      </p:pic>
      <p:sp>
        <p:nvSpPr>
          <p:cNvPr id="2" name="Content Placeholder 1"/>
          <p:cNvSpPr>
            <a:spLocks noGrp="1"/>
          </p:cNvSpPr>
          <p:nvPr>
            <p:ph sz="half" idx="2"/>
          </p:nvPr>
        </p:nvSpPr>
        <p:spPr/>
        <p:txBody>
          <a:bodyPr>
            <a:normAutofit fontScale="92500" lnSpcReduction="10000"/>
          </a:bodyPr>
          <a:lstStyle/>
          <a:p>
            <a:r>
              <a:rPr lang="en-US" dirty="0" smtClean="0"/>
              <a:t>Data checks</a:t>
            </a:r>
          </a:p>
          <a:p>
            <a:r>
              <a:rPr lang="en-US" dirty="0" smtClean="0"/>
              <a:t>Code description</a:t>
            </a:r>
          </a:p>
          <a:p>
            <a:r>
              <a:rPr lang="en-US" dirty="0" smtClean="0"/>
              <a:t>Requirements</a:t>
            </a:r>
          </a:p>
          <a:p>
            <a:pPr lvl="1"/>
            <a:r>
              <a:rPr lang="en-US" dirty="0" smtClean="0"/>
              <a:t>As stated by author</a:t>
            </a:r>
          </a:p>
          <a:p>
            <a:pPr lvl="1"/>
            <a:r>
              <a:rPr lang="en-US" dirty="0" smtClean="0"/>
              <a:t>As encountered by replicator</a:t>
            </a:r>
          </a:p>
          <a:p>
            <a:r>
              <a:rPr lang="en-US" dirty="0" smtClean="0"/>
              <a:t>Verbose description of steps to replicate</a:t>
            </a:r>
          </a:p>
          <a:p>
            <a:r>
              <a:rPr lang="en-US" dirty="0" smtClean="0"/>
              <a:t>Findings</a:t>
            </a:r>
          </a:p>
          <a:p>
            <a:pPr lvl="1"/>
            <a:r>
              <a:rPr lang="en-US" dirty="0" smtClean="0"/>
              <a:t>Compare tables</a:t>
            </a:r>
          </a:p>
          <a:p>
            <a:pPr lvl="1"/>
            <a:r>
              <a:rPr lang="en-US" dirty="0" smtClean="0"/>
              <a:t>Compare figures</a:t>
            </a:r>
          </a:p>
          <a:p>
            <a:pPr lvl="1"/>
            <a:r>
              <a:rPr lang="en-US" dirty="0" smtClean="0"/>
              <a:t>Compare in-text numbers</a:t>
            </a:r>
            <a:endParaRPr lang="en-US" dirty="0"/>
          </a:p>
        </p:txBody>
      </p:sp>
    </p:spTree>
    <p:extLst>
      <p:ext uri="{BB962C8B-B14F-4D97-AF65-F5344CB8AC3E}">
        <p14:creationId xmlns:p14="http://schemas.microsoft.com/office/powerpoint/2010/main" val="3730787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sz="half" idx="1"/>
          </p:nvPr>
        </p:nvSpPr>
        <p:spPr/>
        <p:txBody>
          <a:bodyPr>
            <a:normAutofit fontScale="77500" lnSpcReduction="2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Content Placeholder 1"/>
          <p:cNvSpPr>
            <a:spLocks noGrp="1"/>
          </p:cNvSpPr>
          <p:nvPr>
            <p:ph sz="half" idx="2"/>
          </p:nvPr>
        </p:nvSpPr>
        <p:spPr>
          <a:xfrm>
            <a:off x="6172199" y="1304862"/>
            <a:ext cx="5181600" cy="1041526"/>
          </a:xfrm>
          <a:solidFill>
            <a:schemeClr val="bg1"/>
          </a:solidFill>
          <a:ln w="63500">
            <a:solidFill>
              <a:schemeClr val="accent1">
                <a:shade val="50000"/>
              </a:schemeClr>
            </a:solidFill>
          </a:ln>
          <a:effectLst>
            <a:outerShdw blurRad="50800" dist="38100" dir="2700000" algn="tl" rotWithShape="0">
              <a:prstClr val="black">
                <a:alpha val="40000"/>
              </a:prstClr>
            </a:outerShdw>
          </a:effectLst>
        </p:spPr>
        <p:txBody>
          <a:bodyPr anchor="ctr">
            <a:normAutofit fontScale="77500" lnSpcReduction="20000"/>
          </a:bodyPr>
          <a:lstStyle/>
          <a:p>
            <a:pPr marL="0" indent="0" algn="ctr">
              <a:buNone/>
            </a:pPr>
            <a:r>
              <a:rPr lang="en-US" sz="4000" b="1" dirty="0" smtClean="0"/>
              <a:t>Restricted-access data </a:t>
            </a:r>
            <a:br>
              <a:rPr lang="en-US" sz="4000" b="1" dirty="0" smtClean="0"/>
            </a:br>
            <a:r>
              <a:rPr lang="en-US" sz="4000" b="1" dirty="0" smtClean="0"/>
              <a:t>pose a challenge</a:t>
            </a:r>
            <a:endParaRPr lang="en-US" sz="4000" b="1" dirty="0"/>
          </a:p>
        </p:txBody>
      </p:sp>
      <p:sp>
        <p:nvSpPr>
          <p:cNvPr id="3" name="TextBox 2"/>
          <p:cNvSpPr txBox="1"/>
          <p:nvPr/>
        </p:nvSpPr>
        <p:spPr>
          <a:xfrm>
            <a:off x="6366327" y="2630425"/>
            <a:ext cx="4793343" cy="707886"/>
          </a:xfrm>
          <a:prstGeom prst="rect">
            <a:avLst/>
          </a:prstGeom>
          <a:noFill/>
        </p:spPr>
        <p:txBody>
          <a:bodyPr wrap="square" rtlCol="0">
            <a:spAutoFit/>
          </a:bodyPr>
          <a:lstStyle/>
          <a:p>
            <a:pPr algn="ctr"/>
            <a:r>
              <a:rPr lang="en-US" sz="2000" b="1" dirty="0" smtClean="0">
                <a:solidFill>
                  <a:srgbClr val="C00000"/>
                </a:solidFill>
              </a:rPr>
              <a:t>How do you check code when the data access is complex?</a:t>
            </a:r>
            <a:endParaRPr lang="en-US" sz="2000" b="1" dirty="0">
              <a:solidFill>
                <a:srgbClr val="C00000"/>
              </a:solidFill>
            </a:endParaRPr>
          </a:p>
        </p:txBody>
      </p:sp>
      <p:sp>
        <p:nvSpPr>
          <p:cNvPr id="6" name="TextBox 5"/>
          <p:cNvSpPr txBox="1"/>
          <p:nvPr/>
        </p:nvSpPr>
        <p:spPr>
          <a:xfrm>
            <a:off x="6366326" y="3647351"/>
            <a:ext cx="4793343" cy="707886"/>
          </a:xfrm>
          <a:prstGeom prst="rect">
            <a:avLst/>
          </a:prstGeom>
          <a:noFill/>
        </p:spPr>
        <p:txBody>
          <a:bodyPr wrap="square" rtlCol="0">
            <a:spAutoFit/>
          </a:bodyPr>
          <a:lstStyle/>
          <a:p>
            <a:pPr algn="ctr"/>
            <a:r>
              <a:rPr lang="en-US" sz="2000" b="1" dirty="0" smtClean="0">
                <a:solidFill>
                  <a:schemeClr val="accent1">
                    <a:lumMod val="75000"/>
                  </a:schemeClr>
                </a:solidFill>
              </a:rPr>
              <a:t>How do you improve archives when you do not control data management?</a:t>
            </a:r>
            <a:endParaRPr lang="en-US" sz="2000" b="1" dirty="0">
              <a:solidFill>
                <a:schemeClr val="accent1">
                  <a:lumMod val="75000"/>
                </a:schemeClr>
              </a:solidFill>
            </a:endParaRPr>
          </a:p>
        </p:txBody>
      </p:sp>
      <p:sp>
        <p:nvSpPr>
          <p:cNvPr id="7" name="TextBox 6"/>
          <p:cNvSpPr txBox="1"/>
          <p:nvPr/>
        </p:nvSpPr>
        <p:spPr>
          <a:xfrm>
            <a:off x="6366326" y="4639274"/>
            <a:ext cx="4793343" cy="707886"/>
          </a:xfrm>
          <a:prstGeom prst="rect">
            <a:avLst/>
          </a:prstGeom>
          <a:noFill/>
        </p:spPr>
        <p:txBody>
          <a:bodyPr wrap="square" rtlCol="0">
            <a:spAutoFit/>
          </a:bodyPr>
          <a:lstStyle/>
          <a:p>
            <a:pPr algn="ctr"/>
            <a:r>
              <a:rPr lang="en-US" sz="2000" b="1" dirty="0">
                <a:solidFill>
                  <a:schemeClr val="accent6">
                    <a:lumMod val="75000"/>
                  </a:schemeClr>
                </a:solidFill>
              </a:rPr>
              <a:t>How do you document data provenance when you cannot provide the data?</a:t>
            </a:r>
          </a:p>
        </p:txBody>
      </p:sp>
      <p:sp>
        <p:nvSpPr>
          <p:cNvPr id="8" name="Rectangle 7"/>
          <p:cNvSpPr/>
          <p:nvPr/>
        </p:nvSpPr>
        <p:spPr>
          <a:xfrm>
            <a:off x="764309" y="1675067"/>
            <a:ext cx="5255491" cy="19722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85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work with 3</a:t>
            </a:r>
            <a:r>
              <a:rPr lang="en-US" baseline="30000" dirty="0" smtClean="0"/>
              <a:t>rd</a:t>
            </a:r>
            <a:r>
              <a:rPr lang="en-US" dirty="0" smtClean="0"/>
              <a:t> parties</a:t>
            </a:r>
            <a:endParaRPr lang="en-US" dirty="0"/>
          </a:p>
        </p:txBody>
      </p:sp>
      <p:sp>
        <p:nvSpPr>
          <p:cNvPr id="5" name="Content Placeholder 4"/>
          <p:cNvSpPr>
            <a:spLocks noGrp="1"/>
          </p:cNvSpPr>
          <p:nvPr>
            <p:ph sz="half" idx="1"/>
          </p:nvPr>
        </p:nvSpPr>
        <p:spPr/>
        <p:txBody>
          <a:bodyPr/>
          <a:lstStyle/>
          <a:p>
            <a:r>
              <a:rPr lang="en-US" dirty="0" err="1"/>
              <a:t>c</a:t>
            </a:r>
            <a:r>
              <a:rPr lang="en-US" dirty="0" err="1" smtClean="0"/>
              <a:t>ascad</a:t>
            </a:r>
            <a:r>
              <a:rPr lang="en-US" dirty="0" smtClean="0"/>
              <a:t> – Using confidential data!</a:t>
            </a:r>
          </a:p>
          <a:p>
            <a:pPr lvl="1"/>
            <a:r>
              <a:rPr lang="en-US" dirty="0" smtClean="0"/>
              <a:t>DADS</a:t>
            </a:r>
          </a:p>
          <a:p>
            <a:pPr lvl="1"/>
            <a:r>
              <a:rPr lang="en-US" dirty="0" smtClean="0"/>
              <a:t>French customs data</a:t>
            </a:r>
            <a:endParaRPr lang="en-US" dirty="0"/>
          </a:p>
          <a:p>
            <a:r>
              <a:rPr lang="en-US" dirty="0" smtClean="0"/>
              <a:t>CISER (R-Squared)</a:t>
            </a:r>
          </a:p>
          <a:p>
            <a:r>
              <a:rPr lang="en-US" dirty="0" smtClean="0"/>
              <a:t>Various contributors with access to confidential data</a:t>
            </a:r>
          </a:p>
          <a:p>
            <a:pPr lvl="1"/>
            <a:r>
              <a:rPr lang="en-US" dirty="0" smtClean="0"/>
              <a:t>Authors</a:t>
            </a:r>
          </a:p>
          <a:p>
            <a:pPr lvl="1"/>
            <a:r>
              <a:rPr lang="en-US" dirty="0" smtClean="0"/>
              <a:t>Their institutions </a:t>
            </a:r>
          </a:p>
          <a:p>
            <a:pPr lvl="1"/>
            <a:r>
              <a:rPr lang="en-US" dirty="0" smtClean="0"/>
              <a:t>Network of known groups with access (less frequent)</a:t>
            </a:r>
            <a:endParaRPr lang="en-US" dirty="0"/>
          </a:p>
        </p:txBody>
      </p:sp>
      <p:pic>
        <p:nvPicPr>
          <p:cNvPr id="7" name="Content Placeholder 6"/>
          <p:cNvPicPr>
            <a:picLocks noGrp="1" noChangeAspect="1"/>
          </p:cNvPicPr>
          <p:nvPr>
            <p:ph sz="half" idx="2"/>
          </p:nvPr>
        </p:nvPicPr>
        <p:blipFill>
          <a:blip r:embed="rId2"/>
          <a:stretch>
            <a:fillRect/>
          </a:stretch>
        </p:blipFill>
        <p:spPr>
          <a:xfrm>
            <a:off x="7097731" y="1387155"/>
            <a:ext cx="3230336" cy="2293842"/>
          </a:xfrm>
          <a:prstGeom prst="rect">
            <a:avLst/>
          </a:prstGeom>
          <a:effectLst>
            <a:outerShdw blurRad="50800" dist="127000" dir="2700000" algn="tl" rotWithShape="0">
              <a:prstClr val="black">
                <a:alpha val="40000"/>
              </a:prstClr>
            </a:outerShdw>
          </a:effectLst>
        </p:spPr>
      </p:pic>
      <p:grpSp>
        <p:nvGrpSpPr>
          <p:cNvPr id="11" name="Group 10"/>
          <p:cNvGrpSpPr/>
          <p:nvPr/>
        </p:nvGrpSpPr>
        <p:grpSpPr>
          <a:xfrm>
            <a:off x="5985348" y="4008267"/>
            <a:ext cx="3697741" cy="1855372"/>
            <a:chOff x="5985348" y="4008267"/>
            <a:chExt cx="3697741" cy="1855372"/>
          </a:xfrm>
          <a:effectLst>
            <a:outerShdw blurRad="50800" dist="127000" dir="2700000" algn="tl" rotWithShape="0">
              <a:prstClr val="black">
                <a:alpha val="40000"/>
              </a:prstClr>
            </a:outerShdw>
          </a:effectLst>
        </p:grpSpPr>
        <p:pic>
          <p:nvPicPr>
            <p:cNvPr id="8" name="Picture 7"/>
            <p:cNvPicPr>
              <a:picLocks noChangeAspect="1"/>
            </p:cNvPicPr>
            <p:nvPr/>
          </p:nvPicPr>
          <p:blipFill>
            <a:blip r:embed="rId3"/>
            <a:stretch>
              <a:fillRect/>
            </a:stretch>
          </p:blipFill>
          <p:spPr>
            <a:xfrm>
              <a:off x="5985348" y="4008267"/>
              <a:ext cx="3697741" cy="654261"/>
            </a:xfrm>
            <a:prstGeom prst="rect">
              <a:avLst/>
            </a:prstGeom>
          </p:spPr>
        </p:pic>
        <p:pic>
          <p:nvPicPr>
            <p:cNvPr id="9" name="Picture 8"/>
            <p:cNvPicPr>
              <a:picLocks noChangeAspect="1"/>
            </p:cNvPicPr>
            <p:nvPr/>
          </p:nvPicPr>
          <p:blipFill>
            <a:blip r:embed="rId4"/>
            <a:stretch>
              <a:fillRect/>
            </a:stretch>
          </p:blipFill>
          <p:spPr>
            <a:xfrm>
              <a:off x="6019800" y="5109482"/>
              <a:ext cx="3101642" cy="754157"/>
            </a:xfrm>
            <a:prstGeom prst="rect">
              <a:avLst/>
            </a:prstGeom>
          </p:spPr>
        </p:pic>
        <p:pic>
          <p:nvPicPr>
            <p:cNvPr id="10" name="Picture 9"/>
            <p:cNvPicPr>
              <a:picLocks noChangeAspect="1"/>
            </p:cNvPicPr>
            <p:nvPr/>
          </p:nvPicPr>
          <p:blipFill>
            <a:blip r:embed="rId5"/>
            <a:stretch>
              <a:fillRect/>
            </a:stretch>
          </p:blipFill>
          <p:spPr>
            <a:xfrm>
              <a:off x="6019800" y="4599748"/>
              <a:ext cx="1752600" cy="509734"/>
            </a:xfrm>
            <a:prstGeom prst="rect">
              <a:avLst/>
            </a:prstGeom>
          </p:spPr>
        </p:pic>
      </p:grpSp>
    </p:spTree>
    <p:extLst>
      <p:ext uri="{BB962C8B-B14F-4D97-AF65-F5344CB8AC3E}">
        <p14:creationId xmlns:p14="http://schemas.microsoft.com/office/powerpoint/2010/main" val="88428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work with 3</a:t>
            </a:r>
            <a:r>
              <a:rPr lang="en-US" baseline="30000" dirty="0" smtClean="0"/>
              <a:t>rd</a:t>
            </a:r>
            <a:r>
              <a:rPr lang="en-US" dirty="0" smtClean="0"/>
              <a:t> parties</a:t>
            </a:r>
            <a:endParaRPr lang="en-US" dirty="0"/>
          </a:p>
        </p:txBody>
      </p:sp>
      <p:sp>
        <p:nvSpPr>
          <p:cNvPr id="5" name="Content Placeholder 4"/>
          <p:cNvSpPr>
            <a:spLocks noGrp="1"/>
          </p:cNvSpPr>
          <p:nvPr>
            <p:ph sz="half" idx="1"/>
          </p:nvPr>
        </p:nvSpPr>
        <p:spPr/>
        <p:txBody>
          <a:bodyPr>
            <a:normAutofit lnSpcReduction="10000"/>
          </a:bodyPr>
          <a:lstStyle/>
          <a:p>
            <a:r>
              <a:rPr lang="en-US" dirty="0" err="1"/>
              <a:t>cascad</a:t>
            </a:r>
            <a:r>
              <a:rPr lang="en-US" dirty="0"/>
              <a:t> – Using confidential data!</a:t>
            </a:r>
          </a:p>
          <a:p>
            <a:pPr lvl="1"/>
            <a:r>
              <a:rPr lang="en-US" dirty="0"/>
              <a:t>DADS</a:t>
            </a:r>
          </a:p>
          <a:p>
            <a:pPr lvl="1"/>
            <a:r>
              <a:rPr lang="en-US" dirty="0"/>
              <a:t>French customs data</a:t>
            </a:r>
          </a:p>
          <a:p>
            <a:r>
              <a:rPr lang="en-US" dirty="0" smtClean="0"/>
              <a:t>CISER (R-Squared)</a:t>
            </a:r>
          </a:p>
          <a:p>
            <a:r>
              <a:rPr lang="en-US" dirty="0" smtClean="0"/>
              <a:t>Various contributors with access to confidential data</a:t>
            </a:r>
          </a:p>
          <a:p>
            <a:pPr lvl="1"/>
            <a:r>
              <a:rPr lang="en-US" dirty="0" smtClean="0"/>
              <a:t>Authors</a:t>
            </a:r>
          </a:p>
          <a:p>
            <a:pPr lvl="1"/>
            <a:r>
              <a:rPr lang="en-US" dirty="0" smtClean="0"/>
              <a:t>Their institutions </a:t>
            </a:r>
          </a:p>
          <a:p>
            <a:pPr lvl="1"/>
            <a:r>
              <a:rPr lang="en-US" dirty="0" smtClean="0"/>
              <a:t>Network of known groups with access (less frequent)</a:t>
            </a:r>
            <a:endParaRPr lang="en-US" dirty="0"/>
          </a:p>
        </p:txBody>
      </p:sp>
      <p:sp>
        <p:nvSpPr>
          <p:cNvPr id="3" name="Content Placeholder 2"/>
          <p:cNvSpPr>
            <a:spLocks noGrp="1"/>
          </p:cNvSpPr>
          <p:nvPr>
            <p:ph sz="half" idx="2"/>
          </p:nvPr>
        </p:nvSpPr>
        <p:spPr/>
        <p:txBody>
          <a:bodyPr>
            <a:normAutofit lnSpcReduction="10000"/>
          </a:bodyPr>
          <a:lstStyle/>
          <a:p>
            <a:pPr marL="0" indent="0">
              <a:buNone/>
            </a:pPr>
            <a:r>
              <a:rPr lang="en-US" dirty="0" smtClean="0"/>
              <a:t>Some examples:</a:t>
            </a:r>
          </a:p>
          <a:p>
            <a:r>
              <a:rPr lang="en-US" dirty="0" smtClean="0"/>
              <a:t>IFAU (Swedish data)</a:t>
            </a:r>
          </a:p>
          <a:p>
            <a:r>
              <a:rPr lang="en-US" dirty="0" smtClean="0"/>
              <a:t>Fed Board (proprietary data)</a:t>
            </a:r>
          </a:p>
          <a:p>
            <a:r>
              <a:rPr lang="en-US" dirty="0" smtClean="0"/>
              <a:t>Upjohn Institute (US admin data)</a:t>
            </a:r>
          </a:p>
          <a:p>
            <a:r>
              <a:rPr lang="en-US" dirty="0" smtClean="0"/>
              <a:t>JCT (US tax data)</a:t>
            </a:r>
          </a:p>
          <a:p>
            <a:r>
              <a:rPr lang="en-US" dirty="0" smtClean="0"/>
              <a:t>Banco do Portugal (LEED)</a:t>
            </a:r>
          </a:p>
          <a:p>
            <a:r>
              <a:rPr lang="en-US" dirty="0" smtClean="0"/>
              <a:t>IAB (German data)</a:t>
            </a:r>
          </a:p>
          <a:p>
            <a:r>
              <a:rPr lang="en-US" i="1" dirty="0" smtClean="0"/>
              <a:t>Graduate students </a:t>
            </a:r>
            <a:r>
              <a:rPr lang="en-US" dirty="0" smtClean="0"/>
              <a:t>at Wharton, Chicago, Yale, Wisconsin, Cornell</a:t>
            </a:r>
          </a:p>
          <a:p>
            <a:endParaRPr lang="en-US" dirty="0" smtClean="0"/>
          </a:p>
          <a:p>
            <a:endParaRPr lang="en-US" dirty="0"/>
          </a:p>
        </p:txBody>
      </p:sp>
    </p:spTree>
    <p:extLst>
      <p:ext uri="{BB962C8B-B14F-4D97-AF65-F5344CB8AC3E}">
        <p14:creationId xmlns:p14="http://schemas.microsoft.com/office/powerpoint/2010/main" val="27975923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chemeClr val="accent2"/>
                </a:solidFill>
              </a:rPr>
              <a:t>A role for institutions?</a:t>
            </a:r>
            <a:endParaRPr lang="en-US" sz="5400" b="1" dirty="0">
              <a:solidFill>
                <a:schemeClr val="accent2"/>
              </a:solidFill>
            </a:endParaRPr>
          </a:p>
        </p:txBody>
      </p:sp>
      <p:sp>
        <p:nvSpPr>
          <p:cNvPr id="5" name="Content Placeholder 4"/>
          <p:cNvSpPr>
            <a:spLocks noGrp="1"/>
          </p:cNvSpPr>
          <p:nvPr>
            <p:ph sz="half" idx="1"/>
          </p:nvPr>
        </p:nvSpPr>
        <p:spPr/>
        <p:txBody>
          <a:bodyPr>
            <a:normAutofit fontScale="77500" lnSpcReduction="2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8" name="Rectangle 7"/>
          <p:cNvSpPr/>
          <p:nvPr/>
        </p:nvSpPr>
        <p:spPr>
          <a:xfrm>
            <a:off x="764309" y="1675067"/>
            <a:ext cx="5255491" cy="19722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half" idx="2"/>
          </p:nvPr>
        </p:nvSpPr>
        <p:spPr/>
        <p:txBody>
          <a:bodyPr/>
          <a:lstStyle/>
          <a:p>
            <a:r>
              <a:rPr lang="en-US" dirty="0" smtClean="0">
                <a:solidFill>
                  <a:schemeClr val="accent2"/>
                </a:solidFill>
              </a:rPr>
              <a:t>Institutions can have their own reproducibility teams</a:t>
            </a:r>
          </a:p>
          <a:p>
            <a:r>
              <a:rPr lang="en-US" dirty="0" smtClean="0">
                <a:solidFill>
                  <a:schemeClr val="accent2"/>
                </a:solidFill>
              </a:rPr>
              <a:t>Checks can be part of due diligence checks</a:t>
            </a:r>
          </a:p>
          <a:p>
            <a:r>
              <a:rPr lang="en-US" dirty="0" smtClean="0">
                <a:solidFill>
                  <a:schemeClr val="accent2"/>
                </a:solidFill>
              </a:rPr>
              <a:t>Checks should be conducted when results are to be used in critical publications</a:t>
            </a:r>
          </a:p>
          <a:p>
            <a:r>
              <a:rPr lang="en-US" dirty="0" smtClean="0">
                <a:solidFill>
                  <a:schemeClr val="accent2"/>
                </a:solidFill>
              </a:rPr>
              <a:t>Institution-specific workflows can incorporate reproducible practices</a:t>
            </a:r>
            <a:endParaRPr lang="en-US" dirty="0">
              <a:solidFill>
                <a:schemeClr val="accent2"/>
              </a:solidFill>
            </a:endParaRPr>
          </a:p>
        </p:txBody>
      </p:sp>
    </p:spTree>
    <p:extLst>
      <p:ext uri="{BB962C8B-B14F-4D97-AF65-F5344CB8AC3E}">
        <p14:creationId xmlns:p14="http://schemas.microsoft.com/office/powerpoint/2010/main" val="2436137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Internal Storage 3"/>
          <p:cNvSpPr/>
          <p:nvPr/>
        </p:nvSpPr>
        <p:spPr>
          <a:xfrm>
            <a:off x="10370860" y="2503554"/>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Reproducibility check</a:t>
            </a:r>
            <a:endParaRPr lang="en-US" dirty="0">
              <a:solidFill>
                <a:schemeClr val="tx1"/>
              </a:solidFill>
            </a:endParaRPr>
          </a:p>
        </p:txBody>
      </p:sp>
      <p:sp>
        <p:nvSpPr>
          <p:cNvPr id="5" name="Flowchart: Alternate Process 4"/>
          <p:cNvSpPr/>
          <p:nvPr/>
        </p:nvSpPr>
        <p:spPr>
          <a:xfrm>
            <a:off x="2881993" y="616403"/>
            <a:ext cx="1134836" cy="112667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Project</a:t>
            </a:r>
            <a:endParaRPr lang="en-US" dirty="0"/>
          </a:p>
        </p:txBody>
      </p:sp>
      <p:sp>
        <p:nvSpPr>
          <p:cNvPr id="6" name="Explosion 1 5"/>
          <p:cNvSpPr/>
          <p:nvPr/>
        </p:nvSpPr>
        <p:spPr>
          <a:xfrm>
            <a:off x="620486" y="342900"/>
            <a:ext cx="1730828" cy="1673679"/>
          </a:xfrm>
          <a:prstGeom prst="irregularSeal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Idea</a:t>
            </a:r>
            <a:endParaRPr lang="en-US" dirty="0">
              <a:solidFill>
                <a:schemeClr val="tx1"/>
              </a:solidFill>
            </a:endParaRPr>
          </a:p>
        </p:txBody>
      </p:sp>
      <p:sp>
        <p:nvSpPr>
          <p:cNvPr id="7" name="Flowchart: Alternate Process 6"/>
          <p:cNvSpPr/>
          <p:nvPr/>
        </p:nvSpPr>
        <p:spPr>
          <a:xfrm>
            <a:off x="4430486" y="616402"/>
            <a:ext cx="1134836" cy="112667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Paper</a:t>
            </a:r>
            <a:endParaRPr lang="en-US" dirty="0"/>
          </a:p>
        </p:txBody>
      </p:sp>
      <p:sp>
        <p:nvSpPr>
          <p:cNvPr id="8" name="Flowchart: Decision 7"/>
          <p:cNvSpPr/>
          <p:nvPr/>
        </p:nvSpPr>
        <p:spPr>
          <a:xfrm>
            <a:off x="7486729" y="493257"/>
            <a:ext cx="2476499" cy="13675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a:t>
            </a:r>
            <a:endParaRPr lang="en-US" dirty="0"/>
          </a:p>
        </p:txBody>
      </p:sp>
      <p:sp>
        <p:nvSpPr>
          <p:cNvPr id="10" name="Flowchart: Decision 9"/>
          <p:cNvSpPr/>
          <p:nvPr/>
        </p:nvSpPr>
        <p:spPr>
          <a:xfrm>
            <a:off x="7486729" y="2281910"/>
            <a:ext cx="2476499" cy="13675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Refereeing process</a:t>
            </a:r>
            <a:endParaRPr lang="en-US" dirty="0"/>
          </a:p>
        </p:txBody>
      </p:sp>
      <p:sp>
        <p:nvSpPr>
          <p:cNvPr id="11" name="Flowchart: Decision 10"/>
          <p:cNvSpPr/>
          <p:nvPr/>
        </p:nvSpPr>
        <p:spPr>
          <a:xfrm>
            <a:off x="7486728" y="4027187"/>
            <a:ext cx="2476499" cy="13675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Cond.</a:t>
            </a:r>
          </a:p>
          <a:p>
            <a:pPr algn="ctr"/>
            <a:r>
              <a:rPr lang="en-US" sz="1600" dirty="0" smtClean="0"/>
              <a:t>Acceptance</a:t>
            </a:r>
            <a:endParaRPr lang="en-US" sz="1600" dirty="0"/>
          </a:p>
        </p:txBody>
      </p:sp>
      <p:sp>
        <p:nvSpPr>
          <p:cNvPr id="12" name="Flowchart: Decision 11"/>
          <p:cNvSpPr/>
          <p:nvPr/>
        </p:nvSpPr>
        <p:spPr>
          <a:xfrm>
            <a:off x="2211161" y="4027186"/>
            <a:ext cx="2476499" cy="13675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Final</a:t>
            </a:r>
          </a:p>
          <a:p>
            <a:pPr algn="ctr"/>
            <a:r>
              <a:rPr lang="en-US" sz="1600" dirty="0" smtClean="0"/>
              <a:t>Acceptance</a:t>
            </a:r>
            <a:endParaRPr lang="en-US" sz="1600" dirty="0"/>
          </a:p>
        </p:txBody>
      </p:sp>
      <p:sp>
        <p:nvSpPr>
          <p:cNvPr id="13" name="10-Point Star 12"/>
          <p:cNvSpPr/>
          <p:nvPr/>
        </p:nvSpPr>
        <p:spPr>
          <a:xfrm>
            <a:off x="547007" y="4086378"/>
            <a:ext cx="1167493" cy="1249136"/>
          </a:xfrm>
          <a:prstGeom prst="star1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Publication</a:t>
            </a:r>
            <a:endParaRPr lang="en-US" sz="1100" dirty="0">
              <a:solidFill>
                <a:schemeClr val="tx1"/>
              </a:solidFill>
            </a:endParaRPr>
          </a:p>
        </p:txBody>
      </p:sp>
      <p:cxnSp>
        <p:nvCxnSpPr>
          <p:cNvPr id="15" name="Straight Arrow Connector 14"/>
          <p:cNvCxnSpPr>
            <a:endCxn id="5" idx="1"/>
          </p:cNvCxnSpPr>
          <p:nvPr/>
        </p:nvCxnSpPr>
        <p:spPr>
          <a:xfrm>
            <a:off x="1962238" y="1179737"/>
            <a:ext cx="919755" cy="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7" idx="1"/>
          </p:cNvCxnSpPr>
          <p:nvPr/>
        </p:nvCxnSpPr>
        <p:spPr>
          <a:xfrm flipV="1">
            <a:off x="4016829" y="1179738"/>
            <a:ext cx="41365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8" idx="1"/>
          </p:cNvCxnSpPr>
          <p:nvPr/>
        </p:nvCxnSpPr>
        <p:spPr>
          <a:xfrm flipV="1">
            <a:off x="5565322" y="1177018"/>
            <a:ext cx="1921407" cy="27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2"/>
            <a:endCxn id="10" idx="0"/>
          </p:cNvCxnSpPr>
          <p:nvPr/>
        </p:nvCxnSpPr>
        <p:spPr>
          <a:xfrm>
            <a:off x="8724979" y="1860778"/>
            <a:ext cx="0" cy="4211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2"/>
            <a:endCxn id="11" idx="0"/>
          </p:cNvCxnSpPr>
          <p:nvPr/>
        </p:nvCxnSpPr>
        <p:spPr>
          <a:xfrm flipH="1">
            <a:off x="8724978" y="3649431"/>
            <a:ext cx="1" cy="3777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1"/>
            <a:endCxn id="12" idx="3"/>
          </p:cNvCxnSpPr>
          <p:nvPr/>
        </p:nvCxnSpPr>
        <p:spPr>
          <a:xfrm flipH="1" flipV="1">
            <a:off x="4687660" y="4710947"/>
            <a:ext cx="2799068"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2" idx="1"/>
          </p:cNvCxnSpPr>
          <p:nvPr/>
        </p:nvCxnSpPr>
        <p:spPr>
          <a:xfrm flipH="1" flipV="1">
            <a:off x="1606858" y="4710946"/>
            <a:ext cx="604303"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606858" y="4710945"/>
            <a:ext cx="57854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a:endCxn id="4" idx="1"/>
          </p:cNvCxnSpPr>
          <p:nvPr/>
        </p:nvCxnSpPr>
        <p:spPr>
          <a:xfrm flipV="1">
            <a:off x="9963228" y="2965670"/>
            <a:ext cx="407632"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4" idx="2"/>
            <a:endCxn id="11" idx="3"/>
          </p:cNvCxnSpPr>
          <p:nvPr/>
        </p:nvCxnSpPr>
        <p:spPr>
          <a:xfrm rot="5400000">
            <a:off x="9935960" y="3455054"/>
            <a:ext cx="1283162" cy="1228627"/>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Flowchart: Internal Storage 29"/>
          <p:cNvSpPr/>
          <p:nvPr/>
        </p:nvSpPr>
        <p:spPr>
          <a:xfrm>
            <a:off x="5427485" y="4248829"/>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Reproducibility check</a:t>
            </a:r>
            <a:endParaRPr lang="en-US" dirty="0">
              <a:solidFill>
                <a:schemeClr val="tx1"/>
              </a:solidFill>
            </a:endParaRPr>
          </a:p>
        </p:txBody>
      </p:sp>
    </p:spTree>
    <p:extLst>
      <p:ext uri="{BB962C8B-B14F-4D97-AF65-F5344CB8AC3E}">
        <p14:creationId xmlns:p14="http://schemas.microsoft.com/office/powerpoint/2010/main" val="114833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childTnLst>
                                </p:cTn>
                              </p:par>
                              <p:par>
                                <p:cTn id="11" presetID="10" presetClass="exit" presetSubtype="0" fill="hold" nodeType="withEffect">
                                  <p:stCondLst>
                                    <p:cond delay="50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2000"/>
                            </p:stCondLst>
                            <p:childTnLst>
                              <p:par>
                                <p:cTn id="19" presetID="1" presetClass="entr" presetSubtype="0" fill="hold" nodeType="afterEffect">
                                  <p:stCondLst>
                                    <p:cond delay="50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369332"/>
          </a:xfrm>
          <a:prstGeom prst="rect">
            <a:avLst/>
          </a:prstGeom>
          <a:noFill/>
        </p:spPr>
        <p:txBody>
          <a:bodyPr wrap="square" rtlCol="0">
            <a:spAutoFit/>
          </a:bodyPr>
          <a:lstStyle/>
          <a:p>
            <a:pPr algn="ct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3679322" y="338816"/>
            <a:ext cx="4552950" cy="1809750"/>
          </a:xfrm>
          <a:prstGeom prst="rect">
            <a:avLst/>
          </a:prstGeom>
        </p:spPr>
      </p:pic>
      <p:pic>
        <p:nvPicPr>
          <p:cNvPr id="6" name="Picture 5"/>
          <p:cNvPicPr>
            <a:picLocks noChangeAspect="1"/>
          </p:cNvPicPr>
          <p:nvPr/>
        </p:nvPicPr>
        <p:blipFill>
          <a:blip r:embed="rId3"/>
          <a:stretch>
            <a:fillRect/>
          </a:stretch>
        </p:blipFill>
        <p:spPr>
          <a:xfrm>
            <a:off x="4147816" y="2344976"/>
            <a:ext cx="3615963" cy="4120203"/>
          </a:xfrm>
          <a:prstGeom prst="rect">
            <a:avLst/>
          </a:prstGeom>
        </p:spPr>
      </p:pic>
    </p:spTree>
    <p:extLst>
      <p:ext uri="{BB962C8B-B14F-4D97-AF65-F5344CB8AC3E}">
        <p14:creationId xmlns:p14="http://schemas.microsoft.com/office/powerpoint/2010/main" val="1265229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05494" y="234097"/>
            <a:ext cx="6838685" cy="2969045"/>
          </a:xfrm>
          <a:prstGeom prst="rect">
            <a:avLst/>
          </a:prstGeom>
          <a:solidFill>
            <a:schemeClr val="bg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Internal Storage 3"/>
          <p:cNvSpPr/>
          <p:nvPr/>
        </p:nvSpPr>
        <p:spPr>
          <a:xfrm>
            <a:off x="10370860" y="2503554"/>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Reproducibility check</a:t>
            </a:r>
            <a:endParaRPr lang="en-US" dirty="0">
              <a:solidFill>
                <a:schemeClr val="tx1"/>
              </a:solidFill>
            </a:endParaRPr>
          </a:p>
        </p:txBody>
      </p:sp>
      <p:sp>
        <p:nvSpPr>
          <p:cNvPr id="5" name="Flowchart: Alternate Process 4"/>
          <p:cNvSpPr/>
          <p:nvPr/>
        </p:nvSpPr>
        <p:spPr>
          <a:xfrm>
            <a:off x="2881993" y="616403"/>
            <a:ext cx="1134836" cy="112667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Project</a:t>
            </a:r>
            <a:endParaRPr lang="en-US" dirty="0"/>
          </a:p>
        </p:txBody>
      </p:sp>
      <p:sp>
        <p:nvSpPr>
          <p:cNvPr id="6" name="Explosion 1 5"/>
          <p:cNvSpPr/>
          <p:nvPr/>
        </p:nvSpPr>
        <p:spPr>
          <a:xfrm>
            <a:off x="620486" y="342900"/>
            <a:ext cx="1730828" cy="1673679"/>
          </a:xfrm>
          <a:prstGeom prst="irregularSeal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Idea</a:t>
            </a:r>
            <a:endParaRPr lang="en-US" dirty="0">
              <a:solidFill>
                <a:schemeClr val="tx1"/>
              </a:solidFill>
            </a:endParaRPr>
          </a:p>
        </p:txBody>
      </p:sp>
      <p:sp>
        <p:nvSpPr>
          <p:cNvPr id="7" name="Flowchart: Alternate Process 6"/>
          <p:cNvSpPr/>
          <p:nvPr/>
        </p:nvSpPr>
        <p:spPr>
          <a:xfrm>
            <a:off x="4430486" y="616402"/>
            <a:ext cx="1134836" cy="112667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Paper</a:t>
            </a:r>
            <a:endParaRPr lang="en-US" dirty="0"/>
          </a:p>
        </p:txBody>
      </p:sp>
      <p:sp>
        <p:nvSpPr>
          <p:cNvPr id="8" name="Flowchart: Decision 7"/>
          <p:cNvSpPr/>
          <p:nvPr/>
        </p:nvSpPr>
        <p:spPr>
          <a:xfrm>
            <a:off x="7486729" y="493257"/>
            <a:ext cx="2476499" cy="13675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a:t>
            </a:r>
            <a:endParaRPr lang="en-US" dirty="0"/>
          </a:p>
        </p:txBody>
      </p:sp>
      <p:sp>
        <p:nvSpPr>
          <p:cNvPr id="10" name="Flowchart: Decision 9"/>
          <p:cNvSpPr/>
          <p:nvPr/>
        </p:nvSpPr>
        <p:spPr>
          <a:xfrm>
            <a:off x="7486729" y="2281910"/>
            <a:ext cx="2476499" cy="13675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Refereeing process</a:t>
            </a:r>
            <a:endParaRPr lang="en-US" dirty="0"/>
          </a:p>
        </p:txBody>
      </p:sp>
      <p:sp>
        <p:nvSpPr>
          <p:cNvPr id="11" name="Flowchart: Decision 10"/>
          <p:cNvSpPr/>
          <p:nvPr/>
        </p:nvSpPr>
        <p:spPr>
          <a:xfrm>
            <a:off x="7486728" y="4027187"/>
            <a:ext cx="2476499" cy="13675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Cond.</a:t>
            </a:r>
          </a:p>
          <a:p>
            <a:pPr algn="ctr"/>
            <a:r>
              <a:rPr lang="en-US" sz="1600" dirty="0" smtClean="0"/>
              <a:t>Acceptance</a:t>
            </a:r>
            <a:endParaRPr lang="en-US" sz="1600" dirty="0"/>
          </a:p>
        </p:txBody>
      </p:sp>
      <p:sp>
        <p:nvSpPr>
          <p:cNvPr id="12" name="Flowchart: Decision 11"/>
          <p:cNvSpPr/>
          <p:nvPr/>
        </p:nvSpPr>
        <p:spPr>
          <a:xfrm>
            <a:off x="2211161" y="4027186"/>
            <a:ext cx="2476499" cy="13675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Final</a:t>
            </a:r>
          </a:p>
          <a:p>
            <a:pPr algn="ctr"/>
            <a:r>
              <a:rPr lang="en-US" sz="1600" dirty="0" smtClean="0"/>
              <a:t>Acceptance</a:t>
            </a:r>
            <a:endParaRPr lang="en-US" sz="1600" dirty="0"/>
          </a:p>
        </p:txBody>
      </p:sp>
      <p:sp>
        <p:nvSpPr>
          <p:cNvPr id="13" name="10-Point Star 12"/>
          <p:cNvSpPr/>
          <p:nvPr/>
        </p:nvSpPr>
        <p:spPr>
          <a:xfrm>
            <a:off x="547007" y="4086378"/>
            <a:ext cx="1167493" cy="1249136"/>
          </a:xfrm>
          <a:prstGeom prst="star1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Publication</a:t>
            </a:r>
            <a:endParaRPr lang="en-US" sz="1100" dirty="0">
              <a:solidFill>
                <a:schemeClr val="tx1"/>
              </a:solidFill>
            </a:endParaRPr>
          </a:p>
        </p:txBody>
      </p:sp>
      <p:cxnSp>
        <p:nvCxnSpPr>
          <p:cNvPr id="15" name="Straight Arrow Connector 14"/>
          <p:cNvCxnSpPr>
            <a:endCxn id="5" idx="1"/>
          </p:cNvCxnSpPr>
          <p:nvPr/>
        </p:nvCxnSpPr>
        <p:spPr>
          <a:xfrm>
            <a:off x="1962238" y="1179737"/>
            <a:ext cx="919755" cy="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7" idx="1"/>
          </p:cNvCxnSpPr>
          <p:nvPr/>
        </p:nvCxnSpPr>
        <p:spPr>
          <a:xfrm flipV="1">
            <a:off x="4016829" y="1179738"/>
            <a:ext cx="41365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8" idx="1"/>
          </p:cNvCxnSpPr>
          <p:nvPr/>
        </p:nvCxnSpPr>
        <p:spPr>
          <a:xfrm flipV="1">
            <a:off x="5565322" y="1177018"/>
            <a:ext cx="1921407" cy="27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2"/>
            <a:endCxn id="10" idx="0"/>
          </p:cNvCxnSpPr>
          <p:nvPr/>
        </p:nvCxnSpPr>
        <p:spPr>
          <a:xfrm>
            <a:off x="8724979" y="1860778"/>
            <a:ext cx="0" cy="4211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1"/>
            <a:endCxn id="12" idx="3"/>
          </p:cNvCxnSpPr>
          <p:nvPr/>
        </p:nvCxnSpPr>
        <p:spPr>
          <a:xfrm flipH="1" flipV="1">
            <a:off x="4687660" y="4710947"/>
            <a:ext cx="2799068"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2" idx="1"/>
          </p:cNvCxnSpPr>
          <p:nvPr/>
        </p:nvCxnSpPr>
        <p:spPr>
          <a:xfrm flipH="1" flipV="1">
            <a:off x="1606858" y="4710946"/>
            <a:ext cx="604303"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606858" y="4710945"/>
            <a:ext cx="57854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a:endCxn id="4" idx="1"/>
          </p:cNvCxnSpPr>
          <p:nvPr/>
        </p:nvCxnSpPr>
        <p:spPr>
          <a:xfrm flipV="1">
            <a:off x="9963228" y="2965670"/>
            <a:ext cx="407632"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4" idx="2"/>
            <a:endCxn id="11" idx="3"/>
          </p:cNvCxnSpPr>
          <p:nvPr/>
        </p:nvCxnSpPr>
        <p:spPr>
          <a:xfrm rot="5400000">
            <a:off x="9935960" y="3455054"/>
            <a:ext cx="1283162" cy="1228627"/>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Flowchart: Internal Storage 24"/>
          <p:cNvSpPr/>
          <p:nvPr/>
        </p:nvSpPr>
        <p:spPr>
          <a:xfrm>
            <a:off x="5266200" y="2141346"/>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Reproducibility check</a:t>
            </a:r>
            <a:endParaRPr lang="en-US" dirty="0">
              <a:solidFill>
                <a:schemeClr val="tx1"/>
              </a:solidFill>
            </a:endParaRPr>
          </a:p>
        </p:txBody>
      </p:sp>
      <p:cxnSp>
        <p:nvCxnSpPr>
          <p:cNvPr id="2" name="Elbow Connector 1"/>
          <p:cNvCxnSpPr>
            <a:stCxn id="7" idx="2"/>
            <a:endCxn id="25" idx="1"/>
          </p:cNvCxnSpPr>
          <p:nvPr/>
        </p:nvCxnSpPr>
        <p:spPr>
          <a:xfrm rot="16200000" flipH="1">
            <a:off x="4701858" y="2039119"/>
            <a:ext cx="860389" cy="268296"/>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25" idx="0"/>
            <a:endCxn id="8" idx="1"/>
          </p:cNvCxnSpPr>
          <p:nvPr/>
        </p:nvCxnSpPr>
        <p:spPr>
          <a:xfrm rot="5400000" flipH="1" flipV="1">
            <a:off x="6304797" y="959415"/>
            <a:ext cx="964328" cy="1399535"/>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2"/>
          <a:stretch>
            <a:fillRect/>
          </a:stretch>
        </p:blipFill>
        <p:spPr>
          <a:xfrm>
            <a:off x="6417988" y="369588"/>
            <a:ext cx="658245" cy="1365612"/>
          </a:xfrm>
          <a:prstGeom prst="rect">
            <a:avLst/>
          </a:prstGeom>
        </p:spPr>
      </p:pic>
    </p:spTree>
    <p:extLst>
      <p:ext uri="{BB962C8B-B14F-4D97-AF65-F5344CB8AC3E}">
        <p14:creationId xmlns:p14="http://schemas.microsoft.com/office/powerpoint/2010/main" val="53370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par>
                          <p:cTn id="14" fill="hold">
                            <p:stCondLst>
                              <p:cond delay="500"/>
                            </p:stCondLst>
                            <p:childTnLst>
                              <p:par>
                                <p:cTn id="15" presetID="10" presetClass="exit" presetSubtype="0" fill="hold" nodeType="afterEffect">
                                  <p:stCondLst>
                                    <p:cond delay="50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grpId="0" nodeType="afterEffect">
                                  <p:stCondLst>
                                    <p:cond delay="250"/>
                                  </p:stCondLst>
                                  <p:childTnLst>
                                    <p:set>
                                      <p:cBhvr>
                                        <p:cTn id="23" dur="1" fill="hold">
                                          <p:stCondLst>
                                            <p:cond delay="0"/>
                                          </p:stCondLst>
                                        </p:cTn>
                                        <p:tgtEl>
                                          <p:spTgt spid="25"/>
                                        </p:tgtEl>
                                        <p:attrNameLst>
                                          <p:attrName>style.visibility</p:attrName>
                                        </p:attrNameLst>
                                      </p:cBhvr>
                                      <p:to>
                                        <p:strVal val="visible"/>
                                      </p:to>
                                    </p:set>
                                  </p:childTnLst>
                                </p:cTn>
                              </p:par>
                            </p:childTnLst>
                          </p:cTn>
                        </p:par>
                        <p:par>
                          <p:cTn id="24" fill="hold">
                            <p:stCondLst>
                              <p:cond delay="1750"/>
                            </p:stCondLst>
                            <p:childTnLst>
                              <p:par>
                                <p:cTn id="25" presetID="1"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par>
                          <p:cTn id="27" fill="hold">
                            <p:stCondLst>
                              <p:cond delay="1750"/>
                            </p:stCondLst>
                            <p:childTnLst>
                              <p:par>
                                <p:cTn id="28" presetID="10" presetClass="entr" presetSubtype="0" fill="hold" grpId="0" nodeType="afterEffect">
                                  <p:stCondLst>
                                    <p:cond delay="5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Rectangle 1"/>
          <p:cNvSpPr/>
          <p:nvPr/>
        </p:nvSpPr>
        <p:spPr>
          <a:xfrm>
            <a:off x="838200" y="3346882"/>
            <a:ext cx="9601940" cy="10120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85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2800767"/>
          </a:xfrm>
          <a:prstGeom prst="rect">
            <a:avLst/>
          </a:prstGeom>
          <a:noFill/>
        </p:spPr>
        <p:txBody>
          <a:bodyPr wrap="square" rtlCol="0">
            <a:spAutoFit/>
          </a:bodyPr>
          <a:lstStyle/>
          <a:p>
            <a:pPr algn="ctr"/>
            <a:r>
              <a:rPr lang="en-US" sz="8800" dirty="0" smtClean="0">
                <a:solidFill>
                  <a:schemeClr val="bg1"/>
                </a:solidFill>
              </a:rPr>
              <a:t>Why we do what we do</a:t>
            </a:r>
            <a:endParaRPr lang="en-US" dirty="0">
              <a:solidFill>
                <a:schemeClr val="bg1"/>
              </a:solidFill>
            </a:endParaRPr>
          </a:p>
        </p:txBody>
      </p:sp>
    </p:spTree>
    <p:extLst>
      <p:ext uri="{BB962C8B-B14F-4D97-AF65-F5344CB8AC3E}">
        <p14:creationId xmlns:p14="http://schemas.microsoft.com/office/powerpoint/2010/main" val="2832489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Data citations and metadata</a:t>
            </a:r>
          </a:p>
        </p:txBody>
      </p:sp>
      <p:sp>
        <p:nvSpPr>
          <p:cNvPr id="3" name="Content Placeholder 2"/>
          <p:cNvSpPr>
            <a:spLocks noGrp="1"/>
          </p:cNvSpPr>
          <p:nvPr>
            <p:ph idx="1"/>
          </p:nvPr>
        </p:nvSpPr>
        <p:spPr/>
        <p:txBody>
          <a:bodyPr>
            <a:normAutofit/>
          </a:bodyPr>
          <a:lstStyle/>
          <a:p>
            <a:pPr marL="457200" lvl="1" indent="0">
              <a:buNone/>
            </a:pPr>
            <a:r>
              <a:rPr lang="en-US" sz="4000" dirty="0"/>
              <a:t>What is </a:t>
            </a:r>
            <a:r>
              <a:rPr lang="en-US" sz="4000" b="1" dirty="0"/>
              <a:t>FAIR</a:t>
            </a:r>
            <a:r>
              <a:rPr lang="en-US" sz="4000" dirty="0"/>
              <a:t>?</a:t>
            </a:r>
          </a:p>
          <a:p>
            <a:pPr lvl="1"/>
            <a:r>
              <a:rPr lang="en-US" sz="4800" b="1" dirty="0"/>
              <a:t>F</a:t>
            </a:r>
            <a:r>
              <a:rPr lang="en-US" sz="4000" dirty="0"/>
              <a:t>indable, </a:t>
            </a:r>
          </a:p>
          <a:p>
            <a:pPr lvl="1"/>
            <a:r>
              <a:rPr lang="en-US" sz="4800" b="1" dirty="0"/>
              <a:t>A</a:t>
            </a:r>
            <a:r>
              <a:rPr lang="en-US" sz="4000" dirty="0"/>
              <a:t>ccessible, </a:t>
            </a:r>
          </a:p>
          <a:p>
            <a:pPr lvl="1"/>
            <a:r>
              <a:rPr lang="en-US" sz="4800" b="1" dirty="0"/>
              <a:t>I</a:t>
            </a:r>
            <a:r>
              <a:rPr lang="en-US" sz="4000" dirty="0"/>
              <a:t>nteroperable, and </a:t>
            </a:r>
          </a:p>
          <a:p>
            <a:pPr lvl="1"/>
            <a:r>
              <a:rPr lang="en-US" sz="4800" b="1" dirty="0"/>
              <a:t>R</a:t>
            </a:r>
            <a:r>
              <a:rPr lang="en-US" sz="4000" dirty="0"/>
              <a:t>e-usable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194" y="1690688"/>
            <a:ext cx="3438525" cy="4238625"/>
          </a:xfrm>
          <a:prstGeom prst="rect">
            <a:avLst/>
          </a:prstGeom>
        </p:spPr>
      </p:pic>
      <p:sp>
        <p:nvSpPr>
          <p:cNvPr id="5" name="Rectangle 4"/>
          <p:cNvSpPr/>
          <p:nvPr/>
        </p:nvSpPr>
        <p:spPr>
          <a:xfrm>
            <a:off x="2152226" y="2490107"/>
            <a:ext cx="4134274" cy="734786"/>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341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Opacity of traditional journal replication packages</a:t>
            </a:r>
            <a:endParaRPr lang="en-US" dirty="0"/>
          </a:p>
        </p:txBody>
      </p:sp>
      <p:pic>
        <p:nvPicPr>
          <p:cNvPr id="8" name="Content Placeholder 7"/>
          <p:cNvPicPr>
            <a:picLocks noGrp="1" noChangeAspect="1"/>
          </p:cNvPicPr>
          <p:nvPr>
            <p:ph sz="half" idx="1"/>
          </p:nvPr>
        </p:nvPicPr>
        <p:blipFill>
          <a:blip r:embed="rId2"/>
          <a:stretch>
            <a:fillRect/>
          </a:stretch>
        </p:blipFill>
        <p:spPr>
          <a:xfrm>
            <a:off x="838200" y="2263316"/>
            <a:ext cx="4003221" cy="2685468"/>
          </a:xfrm>
          <a:prstGeom prst="rect">
            <a:avLst/>
          </a:prstGeom>
        </p:spPr>
      </p:pic>
      <p:pic>
        <p:nvPicPr>
          <p:cNvPr id="9" name="Content Placeholder 8"/>
          <p:cNvPicPr>
            <a:picLocks noGrp="1" noChangeAspect="1"/>
          </p:cNvPicPr>
          <p:nvPr>
            <p:ph sz="half" idx="2"/>
          </p:nvPr>
        </p:nvPicPr>
        <p:blipFill>
          <a:blip r:embed="rId3"/>
          <a:stretch>
            <a:fillRect/>
          </a:stretch>
        </p:blipFill>
        <p:spPr>
          <a:xfrm>
            <a:off x="5208814" y="3147100"/>
            <a:ext cx="5181600" cy="3044382"/>
          </a:xfrm>
          <a:prstGeom prst="rect">
            <a:avLst/>
          </a:prstGeom>
        </p:spPr>
      </p:pic>
      <p:sp>
        <p:nvSpPr>
          <p:cNvPr id="10" name="Oval 9"/>
          <p:cNvSpPr/>
          <p:nvPr/>
        </p:nvSpPr>
        <p:spPr>
          <a:xfrm>
            <a:off x="5021036" y="3630543"/>
            <a:ext cx="1657350" cy="432707"/>
          </a:xfrm>
          <a:prstGeom prst="ellipse">
            <a:avLst/>
          </a:prstGeom>
          <a:noFill/>
          <a:ln w="857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8585" y="4516077"/>
            <a:ext cx="1657350" cy="432707"/>
          </a:xfrm>
          <a:prstGeom prst="ellipse">
            <a:avLst/>
          </a:prstGeom>
          <a:noFill/>
          <a:ln w="857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5208814" y="1115943"/>
            <a:ext cx="5194935" cy="2514600"/>
          </a:xfrm>
          <a:prstGeom prst="rect">
            <a:avLst/>
          </a:prstGeom>
        </p:spPr>
      </p:pic>
      <p:sp>
        <p:nvSpPr>
          <p:cNvPr id="14" name="TextBox 13"/>
          <p:cNvSpPr txBox="1"/>
          <p:nvPr/>
        </p:nvSpPr>
        <p:spPr>
          <a:xfrm>
            <a:off x="3089068" y="4516077"/>
            <a:ext cx="3363685" cy="1446550"/>
          </a:xfrm>
          <a:prstGeom prst="rect">
            <a:avLst/>
          </a:prstGeom>
          <a:solidFill>
            <a:schemeClr val="bg1"/>
          </a:solidFill>
          <a:ln w="31750">
            <a:solidFill>
              <a:schemeClr val="tx1"/>
            </a:solidFill>
          </a:ln>
        </p:spPr>
        <p:txBody>
          <a:bodyPr wrap="square" rtlCol="0">
            <a:spAutoFit/>
          </a:bodyPr>
          <a:lstStyle/>
          <a:p>
            <a:pPr algn="ctr"/>
            <a:r>
              <a:rPr lang="en-US" sz="4400" dirty="0" smtClean="0"/>
              <a:t>Zip files or </a:t>
            </a:r>
            <a:br>
              <a:rPr lang="en-US" sz="4400" dirty="0" smtClean="0"/>
            </a:br>
            <a:r>
              <a:rPr lang="en-US" sz="4400" dirty="0" smtClean="0"/>
              <a:t>no files</a:t>
            </a:r>
            <a:endParaRPr lang="en-US" sz="4400" dirty="0"/>
          </a:p>
        </p:txBody>
      </p:sp>
      <p:cxnSp>
        <p:nvCxnSpPr>
          <p:cNvPr id="16" name="Straight Arrow Connector 15"/>
          <p:cNvCxnSpPr/>
          <p:nvPr/>
        </p:nvCxnSpPr>
        <p:spPr>
          <a:xfrm flipV="1">
            <a:off x="4465864" y="4063250"/>
            <a:ext cx="742950" cy="54140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029196" y="4792508"/>
            <a:ext cx="1524358" cy="72890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7048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Full-featured repository</a:t>
            </a:r>
          </a:p>
        </p:txBody>
      </p:sp>
      <p:pic>
        <p:nvPicPr>
          <p:cNvPr id="4" name="Content Placeholder 3"/>
          <p:cNvPicPr>
            <a:picLocks noGrp="1" noChangeAspect="1"/>
          </p:cNvPicPr>
          <p:nvPr>
            <p:ph idx="1"/>
          </p:nvPr>
        </p:nvPicPr>
        <p:blipFill>
          <a:blip r:embed="rId2"/>
          <a:stretch>
            <a:fillRect/>
          </a:stretch>
        </p:blipFill>
        <p:spPr>
          <a:prstGeom prst="rect">
            <a:avLst/>
          </a:prstGeom>
        </p:spPr>
      </p:pic>
    </p:spTree>
    <p:extLst>
      <p:ext uri="{BB962C8B-B14F-4D97-AF65-F5344CB8AC3E}">
        <p14:creationId xmlns:p14="http://schemas.microsoft.com/office/powerpoint/2010/main" val="395633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data principles rely on metadata</a:t>
            </a:r>
          </a:p>
        </p:txBody>
      </p:sp>
      <p:pic>
        <p:nvPicPr>
          <p:cNvPr id="6" name="Content Placeholder 5"/>
          <p:cNvPicPr>
            <a:picLocks noGrp="1" noChangeAspect="1"/>
          </p:cNvPicPr>
          <p:nvPr>
            <p:ph idx="1"/>
          </p:nvPr>
        </p:nvPicPr>
        <p:blipFill>
          <a:blip r:embed="rId3"/>
          <a:stretch>
            <a:fillRect/>
          </a:stretch>
        </p:blipFill>
        <p:spPr>
          <a:xfrm>
            <a:off x="2245180" y="1331625"/>
            <a:ext cx="6627760" cy="5904427"/>
          </a:xfrm>
          <a:prstGeom prst="rect">
            <a:avLst/>
          </a:prstGeom>
        </p:spPr>
      </p:pic>
    </p:spTree>
    <p:extLst>
      <p:ext uri="{BB962C8B-B14F-4D97-AF65-F5344CB8AC3E}">
        <p14:creationId xmlns:p14="http://schemas.microsoft.com/office/powerpoint/2010/main" val="230652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338387" y="146957"/>
            <a:ext cx="7315200" cy="29672816"/>
          </a:xfrm>
          <a:prstGeom prst="rect">
            <a:avLst/>
          </a:prstGeom>
        </p:spPr>
      </p:pic>
    </p:spTree>
    <p:extLst>
      <p:ext uri="{BB962C8B-B14F-4D97-AF65-F5344CB8AC3E}">
        <p14:creationId xmlns:p14="http://schemas.microsoft.com/office/powerpoint/2010/main" val="237385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338387" y="146957"/>
            <a:ext cx="7315200" cy="29672816"/>
          </a:xfrm>
          <a:prstGeom prst="rect">
            <a:avLst/>
          </a:prstGeom>
        </p:spPr>
      </p:pic>
      <p:sp>
        <p:nvSpPr>
          <p:cNvPr id="8" name="Rectangle 7"/>
          <p:cNvSpPr/>
          <p:nvPr/>
        </p:nvSpPr>
        <p:spPr>
          <a:xfrm>
            <a:off x="2302329" y="130629"/>
            <a:ext cx="7339692" cy="746215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755322" y="3600450"/>
            <a:ext cx="8677275" cy="1143000"/>
          </a:xfrm>
          <a:prstGeom prst="rect">
            <a:avLst/>
          </a:prstGeom>
          <a:ln w="31750">
            <a:solidFill>
              <a:schemeClr val="tx1"/>
            </a:solidFill>
          </a:ln>
          <a:effectLst>
            <a:outerShdw blurRad="50800" dist="1270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1755322" y="788194"/>
            <a:ext cx="8877300" cy="1962150"/>
          </a:xfrm>
          <a:prstGeom prst="rect">
            <a:avLst/>
          </a:prstGeom>
          <a:ln w="31750">
            <a:solidFill>
              <a:schemeClr val="tx1"/>
            </a:solidFill>
          </a:ln>
          <a:effectLst>
            <a:outerShdw blurRad="50800" dist="1270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1755322" y="5431291"/>
            <a:ext cx="8448675" cy="1057275"/>
          </a:xfrm>
          <a:prstGeom prst="rect">
            <a:avLst/>
          </a:prstGeom>
          <a:ln w="31750">
            <a:solidFill>
              <a:schemeClr val="tx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141415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338387" y="146957"/>
            <a:ext cx="7315200" cy="29672816"/>
          </a:xfrm>
          <a:prstGeom prst="rect">
            <a:avLst/>
          </a:prstGeom>
        </p:spPr>
      </p:pic>
      <p:sp>
        <p:nvSpPr>
          <p:cNvPr id="8" name="Rectangle 7"/>
          <p:cNvSpPr/>
          <p:nvPr/>
        </p:nvSpPr>
        <p:spPr>
          <a:xfrm>
            <a:off x="2302329" y="130629"/>
            <a:ext cx="7339692" cy="746215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1278940" y="2657188"/>
            <a:ext cx="8560240" cy="1485976"/>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1009904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Rectangle 1"/>
          <p:cNvSpPr/>
          <p:nvPr/>
        </p:nvSpPr>
        <p:spPr>
          <a:xfrm>
            <a:off x="775607" y="2277836"/>
            <a:ext cx="9927772" cy="1151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4335" y="3881211"/>
            <a:ext cx="9927772" cy="346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5607" y="4773386"/>
            <a:ext cx="9927772" cy="1151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5412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338387" y="146957"/>
            <a:ext cx="7315200" cy="29672816"/>
          </a:xfrm>
          <a:prstGeom prst="rect">
            <a:avLst/>
          </a:prstGeom>
        </p:spPr>
      </p:pic>
      <p:sp>
        <p:nvSpPr>
          <p:cNvPr id="8" name="Rectangle 7"/>
          <p:cNvSpPr/>
          <p:nvPr/>
        </p:nvSpPr>
        <p:spPr>
          <a:xfrm>
            <a:off x="2302329" y="130629"/>
            <a:ext cx="7339692" cy="746215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16786" y="2215170"/>
            <a:ext cx="11125772" cy="2819545"/>
          </a:xfrm>
          <a:prstGeom prst="rect">
            <a:avLst/>
          </a:prstGeom>
          <a:effectLst>
            <a:outerShdw blurRad="50800" dist="469900" dir="2700000" algn="tl" rotWithShape="0">
              <a:prstClr val="black">
                <a:alpha val="40000"/>
              </a:prstClr>
            </a:outerShdw>
          </a:effectLst>
        </p:spPr>
      </p:pic>
    </p:spTree>
    <p:extLst>
      <p:ext uri="{BB962C8B-B14F-4D97-AF65-F5344CB8AC3E}">
        <p14:creationId xmlns:p14="http://schemas.microsoft.com/office/powerpoint/2010/main" val="42014842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findability relies on metadata</a:t>
            </a:r>
          </a:p>
        </p:txBody>
      </p:sp>
      <p:pic>
        <p:nvPicPr>
          <p:cNvPr id="6" name="Content Placeholder 5"/>
          <p:cNvPicPr>
            <a:picLocks noGrp="1" noChangeAspect="1"/>
          </p:cNvPicPr>
          <p:nvPr>
            <p:ph idx="1"/>
          </p:nvPr>
        </p:nvPicPr>
        <p:blipFill>
          <a:blip r:embed="rId2"/>
          <a:stretch>
            <a:fillRect/>
          </a:stretch>
        </p:blipFill>
        <p:spPr>
          <a:xfrm>
            <a:off x="659268" y="1690688"/>
            <a:ext cx="11532732" cy="5532106"/>
          </a:xfrm>
          <a:prstGeom prst="rect">
            <a:avLst/>
          </a:prstGeom>
        </p:spPr>
      </p:pic>
    </p:spTree>
    <p:extLst>
      <p:ext uri="{BB962C8B-B14F-4D97-AF65-F5344CB8AC3E}">
        <p14:creationId xmlns:p14="http://schemas.microsoft.com/office/powerpoint/2010/main" val="24963571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sz="half" idx="1"/>
          </p:nvPr>
        </p:nvSpPr>
        <p:spPr/>
        <p:txBody>
          <a:bodyPr>
            <a:normAutofit fontScale="77500" lnSpcReduction="2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Content Placeholder 1"/>
          <p:cNvSpPr>
            <a:spLocks noGrp="1"/>
          </p:cNvSpPr>
          <p:nvPr>
            <p:ph sz="half" idx="2"/>
          </p:nvPr>
        </p:nvSpPr>
        <p:spPr>
          <a:xfrm>
            <a:off x="6172199" y="1304862"/>
            <a:ext cx="5181600" cy="1041526"/>
          </a:xfrm>
          <a:solidFill>
            <a:schemeClr val="bg1"/>
          </a:solidFill>
          <a:ln w="63500">
            <a:solidFill>
              <a:schemeClr val="accent1">
                <a:shade val="50000"/>
              </a:schemeClr>
            </a:solidFill>
          </a:ln>
          <a:effectLst>
            <a:outerShdw blurRad="50800" dist="38100" dir="2700000" algn="tl" rotWithShape="0">
              <a:prstClr val="black">
                <a:alpha val="40000"/>
              </a:prstClr>
            </a:outerShdw>
          </a:effectLst>
        </p:spPr>
        <p:txBody>
          <a:bodyPr anchor="ctr">
            <a:normAutofit fontScale="77500" lnSpcReduction="20000"/>
          </a:bodyPr>
          <a:lstStyle/>
          <a:p>
            <a:pPr marL="0" indent="0" algn="ctr">
              <a:buNone/>
            </a:pPr>
            <a:r>
              <a:rPr lang="en-US" sz="4000" b="1" dirty="0" smtClean="0"/>
              <a:t>Restricted-access data </a:t>
            </a:r>
            <a:br>
              <a:rPr lang="en-US" sz="4000" b="1" dirty="0" smtClean="0"/>
            </a:br>
            <a:r>
              <a:rPr lang="en-US" sz="4000" b="1" dirty="0" smtClean="0"/>
              <a:t>pose a challenge</a:t>
            </a:r>
            <a:endParaRPr lang="en-US" sz="4000" b="1" dirty="0"/>
          </a:p>
        </p:txBody>
      </p:sp>
      <p:sp>
        <p:nvSpPr>
          <p:cNvPr id="3" name="TextBox 2"/>
          <p:cNvSpPr txBox="1"/>
          <p:nvPr/>
        </p:nvSpPr>
        <p:spPr>
          <a:xfrm>
            <a:off x="6366327" y="2630425"/>
            <a:ext cx="4793343" cy="707886"/>
          </a:xfrm>
          <a:prstGeom prst="rect">
            <a:avLst/>
          </a:prstGeom>
          <a:noFill/>
        </p:spPr>
        <p:txBody>
          <a:bodyPr wrap="square" rtlCol="0">
            <a:spAutoFit/>
          </a:bodyPr>
          <a:lstStyle/>
          <a:p>
            <a:pPr algn="ctr"/>
            <a:r>
              <a:rPr lang="en-US" sz="2000" b="1" dirty="0" smtClean="0">
                <a:solidFill>
                  <a:srgbClr val="C00000"/>
                </a:solidFill>
              </a:rPr>
              <a:t>How do you check code when the data access is complex?</a:t>
            </a:r>
            <a:endParaRPr lang="en-US" sz="2000" b="1" dirty="0">
              <a:solidFill>
                <a:srgbClr val="C00000"/>
              </a:solidFill>
            </a:endParaRPr>
          </a:p>
        </p:txBody>
      </p:sp>
      <p:sp>
        <p:nvSpPr>
          <p:cNvPr id="6" name="TextBox 5"/>
          <p:cNvSpPr txBox="1"/>
          <p:nvPr/>
        </p:nvSpPr>
        <p:spPr>
          <a:xfrm>
            <a:off x="6366326" y="3647351"/>
            <a:ext cx="4793343" cy="707886"/>
          </a:xfrm>
          <a:prstGeom prst="rect">
            <a:avLst/>
          </a:prstGeom>
          <a:noFill/>
        </p:spPr>
        <p:txBody>
          <a:bodyPr wrap="square" rtlCol="0">
            <a:spAutoFit/>
          </a:bodyPr>
          <a:lstStyle/>
          <a:p>
            <a:pPr algn="ctr"/>
            <a:r>
              <a:rPr lang="en-US" sz="2000" b="1" dirty="0" smtClean="0">
                <a:solidFill>
                  <a:schemeClr val="accent1">
                    <a:lumMod val="75000"/>
                  </a:schemeClr>
                </a:solidFill>
              </a:rPr>
              <a:t>How do you improve archives when you do not control data management?</a:t>
            </a:r>
            <a:endParaRPr lang="en-US" sz="2000" b="1" dirty="0">
              <a:solidFill>
                <a:schemeClr val="accent1">
                  <a:lumMod val="75000"/>
                </a:schemeClr>
              </a:solidFill>
            </a:endParaRPr>
          </a:p>
        </p:txBody>
      </p:sp>
      <p:sp>
        <p:nvSpPr>
          <p:cNvPr id="7" name="TextBox 6"/>
          <p:cNvSpPr txBox="1"/>
          <p:nvPr/>
        </p:nvSpPr>
        <p:spPr>
          <a:xfrm>
            <a:off x="6366326" y="4639274"/>
            <a:ext cx="4793343" cy="707886"/>
          </a:xfrm>
          <a:prstGeom prst="rect">
            <a:avLst/>
          </a:prstGeom>
          <a:noFill/>
        </p:spPr>
        <p:txBody>
          <a:bodyPr wrap="square" rtlCol="0">
            <a:spAutoFit/>
          </a:bodyPr>
          <a:lstStyle/>
          <a:p>
            <a:pPr algn="ctr"/>
            <a:r>
              <a:rPr lang="en-US" sz="2000" b="1" dirty="0">
                <a:solidFill>
                  <a:schemeClr val="accent6">
                    <a:lumMod val="75000"/>
                  </a:schemeClr>
                </a:solidFill>
              </a:rPr>
              <a:t>How do you document data provenance when you cannot provide the data?</a:t>
            </a:r>
          </a:p>
        </p:txBody>
      </p:sp>
      <p:sp>
        <p:nvSpPr>
          <p:cNvPr id="8" name="Rectangle 7"/>
          <p:cNvSpPr/>
          <p:nvPr/>
        </p:nvSpPr>
        <p:spPr>
          <a:xfrm>
            <a:off x="764309" y="3627866"/>
            <a:ext cx="5255491" cy="95535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74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chemeClr val="accent2"/>
                </a:solidFill>
              </a:rPr>
              <a:t>A role for institutions?</a:t>
            </a:r>
            <a:endParaRPr lang="en-US" sz="5400" b="1" dirty="0">
              <a:solidFill>
                <a:schemeClr val="accent2"/>
              </a:solidFill>
            </a:endParaRPr>
          </a:p>
        </p:txBody>
      </p:sp>
      <p:sp>
        <p:nvSpPr>
          <p:cNvPr id="5" name="Content Placeholder 4"/>
          <p:cNvSpPr>
            <a:spLocks noGrp="1"/>
          </p:cNvSpPr>
          <p:nvPr>
            <p:ph sz="half" idx="1"/>
          </p:nvPr>
        </p:nvSpPr>
        <p:spPr/>
        <p:txBody>
          <a:bodyPr>
            <a:normAutofit fontScale="77500" lnSpcReduction="2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8" name="Rectangle 7"/>
          <p:cNvSpPr/>
          <p:nvPr/>
        </p:nvSpPr>
        <p:spPr>
          <a:xfrm>
            <a:off x="685800" y="3648363"/>
            <a:ext cx="5255491" cy="95033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half" idx="2"/>
          </p:nvPr>
        </p:nvSpPr>
        <p:spPr/>
        <p:txBody>
          <a:bodyPr/>
          <a:lstStyle/>
          <a:p>
            <a:r>
              <a:rPr lang="en-US" dirty="0" smtClean="0">
                <a:solidFill>
                  <a:schemeClr val="accent2"/>
                </a:solidFill>
              </a:rPr>
              <a:t>Institutions can (must?) provide infrastructure for archives</a:t>
            </a:r>
          </a:p>
          <a:p>
            <a:pPr lvl="1"/>
            <a:r>
              <a:rPr lang="en-US" dirty="0" smtClean="0">
                <a:solidFill>
                  <a:schemeClr val="accent2"/>
                </a:solidFill>
              </a:rPr>
              <a:t>Internal-only (dark)</a:t>
            </a:r>
          </a:p>
          <a:p>
            <a:pPr lvl="1"/>
            <a:r>
              <a:rPr lang="en-US" dirty="0" smtClean="0">
                <a:solidFill>
                  <a:schemeClr val="accent2"/>
                </a:solidFill>
              </a:rPr>
              <a:t>Internal with public metadata (FAIR!)</a:t>
            </a:r>
          </a:p>
          <a:p>
            <a:pPr lvl="1"/>
            <a:r>
              <a:rPr lang="en-US" dirty="0" smtClean="0">
                <a:solidFill>
                  <a:schemeClr val="accent2"/>
                </a:solidFill>
              </a:rPr>
              <a:t>Public</a:t>
            </a:r>
          </a:p>
          <a:p>
            <a:pPr lvl="1"/>
            <a:r>
              <a:rPr lang="en-US" dirty="0" smtClean="0">
                <a:solidFill>
                  <a:schemeClr val="accent2"/>
                </a:solidFill>
              </a:rPr>
              <a:t>Mix of the above</a:t>
            </a:r>
          </a:p>
          <a:p>
            <a:r>
              <a:rPr lang="en-US" dirty="0" smtClean="0">
                <a:solidFill>
                  <a:schemeClr val="accent2"/>
                </a:solidFill>
              </a:rPr>
              <a:t>Institutions provide researchers with information (citation, access protocols)</a:t>
            </a:r>
          </a:p>
        </p:txBody>
      </p:sp>
    </p:spTree>
    <p:extLst>
      <p:ext uri="{BB962C8B-B14F-4D97-AF65-F5344CB8AC3E}">
        <p14:creationId xmlns:p14="http://schemas.microsoft.com/office/powerpoint/2010/main" val="22690843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An example with documents</a:t>
            </a:r>
            <a:endParaRPr lang="en-US" dirty="0"/>
          </a:p>
        </p:txBody>
      </p:sp>
    </p:spTree>
    <p:extLst>
      <p:ext uri="{BB962C8B-B14F-4D97-AF65-F5344CB8AC3E}">
        <p14:creationId xmlns:p14="http://schemas.microsoft.com/office/powerpoint/2010/main" val="2469191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Confidential documents</a:t>
            </a:r>
            <a:endParaRPr lang="en-US" dirty="0"/>
          </a:p>
        </p:txBody>
      </p:sp>
      <p:sp>
        <p:nvSpPr>
          <p:cNvPr id="4" name="Content Placeholder 3"/>
          <p:cNvSpPr>
            <a:spLocks noGrp="1"/>
          </p:cNvSpPr>
          <p:nvPr>
            <p:ph sz="half" idx="1"/>
          </p:nvPr>
        </p:nvSpPr>
        <p:spPr/>
        <p:txBody>
          <a:bodyPr>
            <a:normAutofit lnSpcReduction="10000"/>
          </a:bodyPr>
          <a:lstStyle/>
          <a:p>
            <a:pPr marL="0" indent="0">
              <a:buNone/>
            </a:pPr>
            <a:r>
              <a:rPr lang="en-US" dirty="0" smtClean="0"/>
              <a:t>Example: Census Bureau CES Technical Notes</a:t>
            </a:r>
          </a:p>
          <a:p>
            <a:r>
              <a:rPr lang="en-US" dirty="0" smtClean="0"/>
              <a:t>Documentation on confidential data with often confidential methods</a:t>
            </a:r>
          </a:p>
          <a:p>
            <a:r>
              <a:rPr lang="en-US" dirty="0" smtClean="0"/>
              <a:t>Since 2019, a </a:t>
            </a:r>
            <a:r>
              <a:rPr lang="en-US" dirty="0" err="1" smtClean="0"/>
              <a:t>RePEc</a:t>
            </a:r>
            <a:r>
              <a:rPr lang="en-US" dirty="0" smtClean="0"/>
              <a:t>-indexed series</a:t>
            </a:r>
          </a:p>
          <a:p>
            <a:pPr lvl="1"/>
            <a:r>
              <a:rPr lang="en-US" dirty="0" smtClean="0"/>
              <a:t>Metadata (availability, authors, title, abstract) are public</a:t>
            </a:r>
          </a:p>
          <a:p>
            <a:pPr lvl="1"/>
            <a:r>
              <a:rPr lang="en-US" dirty="0" smtClean="0"/>
              <a:t>Data (actual paper) remains restricted</a:t>
            </a:r>
            <a:endParaRPr lang="en-US" dirty="0"/>
          </a:p>
        </p:txBody>
      </p:sp>
      <p:pic>
        <p:nvPicPr>
          <p:cNvPr id="6" name="Content Placeholder 5"/>
          <p:cNvPicPr>
            <a:picLocks noGrp="1" noChangeAspect="1"/>
          </p:cNvPicPr>
          <p:nvPr>
            <p:ph sz="half" idx="2"/>
          </p:nvPr>
        </p:nvPicPr>
        <p:blipFill>
          <a:blip r:embed="rId2"/>
          <a:stretch>
            <a:fillRect/>
          </a:stretch>
        </p:blipFill>
        <p:spPr>
          <a:xfrm>
            <a:off x="6436168" y="1825625"/>
            <a:ext cx="4653664" cy="4351338"/>
          </a:xfrm>
          <a:prstGeom prst="rect">
            <a:avLst/>
          </a:prstGeom>
        </p:spPr>
      </p:pic>
    </p:spTree>
    <p:extLst>
      <p:ext uri="{BB962C8B-B14F-4D97-AF65-F5344CB8AC3E}">
        <p14:creationId xmlns:p14="http://schemas.microsoft.com/office/powerpoint/2010/main" val="974148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An example with data</a:t>
            </a:r>
            <a:endParaRPr lang="en-US" dirty="0"/>
          </a:p>
        </p:txBody>
      </p:sp>
    </p:spTree>
    <p:extLst>
      <p:ext uri="{BB962C8B-B14F-4D97-AF65-F5344CB8AC3E}">
        <p14:creationId xmlns:p14="http://schemas.microsoft.com/office/powerpoint/2010/main" val="21285301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4" name="Content Placeholder 3"/>
          <p:cNvPicPr>
            <a:picLocks noGrp="1" noChangeAspect="1"/>
          </p:cNvPicPr>
          <p:nvPr>
            <p:ph idx="1"/>
          </p:nvPr>
        </p:nvPicPr>
        <p:blipFill>
          <a:blip r:embed="rId2"/>
          <a:stretch>
            <a:fillRect/>
          </a:stretch>
        </p:blipFill>
        <p:spPr>
          <a:xfrm>
            <a:off x="2473779" y="1479363"/>
            <a:ext cx="7111895" cy="6458818"/>
          </a:xfrm>
          <a:prstGeom prst="rect">
            <a:avLst/>
          </a:prstGeom>
        </p:spPr>
      </p:pic>
      <p:pic>
        <p:nvPicPr>
          <p:cNvPr id="5" name="Picture 4"/>
          <p:cNvPicPr>
            <a:picLocks noChangeAspect="1"/>
          </p:cNvPicPr>
          <p:nvPr/>
        </p:nvPicPr>
        <p:blipFill>
          <a:blip r:embed="rId3"/>
          <a:stretch>
            <a:fillRect/>
          </a:stretch>
        </p:blipFill>
        <p:spPr>
          <a:xfrm>
            <a:off x="1924050" y="2524805"/>
            <a:ext cx="8801100" cy="2428875"/>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4463140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4" name="Content Placeholder 3"/>
          <p:cNvPicPr>
            <a:picLocks noGrp="1" noChangeAspect="1"/>
          </p:cNvPicPr>
          <p:nvPr>
            <p:ph idx="1"/>
          </p:nvPr>
        </p:nvPicPr>
        <p:blipFill>
          <a:blip r:embed="rId2"/>
          <a:stretch>
            <a:fillRect/>
          </a:stretch>
        </p:blipFill>
        <p:spPr>
          <a:xfrm>
            <a:off x="2473779" y="1479363"/>
            <a:ext cx="7111895" cy="6458818"/>
          </a:xfrm>
          <a:prstGeom prst="rect">
            <a:avLst/>
          </a:prstGeom>
        </p:spPr>
      </p:pic>
      <p:pic>
        <p:nvPicPr>
          <p:cNvPr id="5" name="Picture 4"/>
          <p:cNvPicPr>
            <a:picLocks noChangeAspect="1"/>
          </p:cNvPicPr>
          <p:nvPr/>
        </p:nvPicPr>
        <p:blipFill>
          <a:blip r:embed="rId3"/>
          <a:stretch>
            <a:fillRect/>
          </a:stretch>
        </p:blipFill>
        <p:spPr>
          <a:xfrm>
            <a:off x="1924050" y="2524805"/>
            <a:ext cx="8801100" cy="2428875"/>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9099909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7" name="Content Placeholder 6"/>
          <p:cNvPicPr>
            <a:picLocks noGrp="1" noChangeAspect="1"/>
          </p:cNvPicPr>
          <p:nvPr>
            <p:ph idx="1"/>
          </p:nvPr>
        </p:nvPicPr>
        <p:blipFill>
          <a:blip r:embed="rId2"/>
          <a:stretch>
            <a:fillRect/>
          </a:stretch>
        </p:blipFill>
        <p:spPr>
          <a:xfrm>
            <a:off x="2555422" y="1298155"/>
            <a:ext cx="6121431" cy="5823598"/>
          </a:xfrm>
          <a:prstGeom prst="rect">
            <a:avLst/>
          </a:prstGeom>
        </p:spPr>
      </p:pic>
      <p:pic>
        <p:nvPicPr>
          <p:cNvPr id="8" name="Picture 7"/>
          <p:cNvPicPr>
            <a:picLocks noChangeAspect="1"/>
          </p:cNvPicPr>
          <p:nvPr/>
        </p:nvPicPr>
        <p:blipFill>
          <a:blip r:embed="rId3"/>
          <a:stretch>
            <a:fillRect/>
          </a:stretch>
        </p:blipFill>
        <p:spPr>
          <a:xfrm>
            <a:off x="1876425" y="2466975"/>
            <a:ext cx="8439150" cy="1924050"/>
          </a:xfrm>
          <a:prstGeom prst="rect">
            <a:avLst/>
          </a:prstGeom>
          <a:ln>
            <a:solidFill>
              <a:schemeClr val="tx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31842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89965" y="3802931"/>
            <a:ext cx="2203268" cy="517439"/>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0193" y="2954064"/>
            <a:ext cx="7241177" cy="385433"/>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94760" y="2681203"/>
            <a:ext cx="7543800" cy="386862"/>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AEA Data &amp; Code Availability Policy (2019)</a:t>
            </a:r>
          </a:p>
        </p:txBody>
      </p:sp>
      <p:sp>
        <p:nvSpPr>
          <p:cNvPr id="7" name="Rectangle 6"/>
          <p:cNvSpPr/>
          <p:nvPr/>
        </p:nvSpPr>
        <p:spPr>
          <a:xfrm>
            <a:off x="5686696" y="4857587"/>
            <a:ext cx="5129349" cy="391079"/>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pPr fontAlgn="base"/>
            <a:r>
              <a:rPr lang="en-US" dirty="0">
                <a:solidFill>
                  <a:schemeClr val="bg1">
                    <a:lumMod val="75000"/>
                  </a:schemeClr>
                </a:solidFill>
              </a:rPr>
              <a:t>It is the policy of the American Economic Association to publish papers only if the data used in the analysis are </a:t>
            </a:r>
            <a:r>
              <a:rPr lang="en-US" b="1" u="sng" dirty="0"/>
              <a:t>clearly and precisely </a:t>
            </a:r>
            <a:r>
              <a:rPr lang="en-US" dirty="0">
                <a:solidFill>
                  <a:schemeClr val="bg1">
                    <a:lumMod val="75000"/>
                  </a:schemeClr>
                </a:solidFill>
              </a:rPr>
              <a:t>documented and </a:t>
            </a:r>
            <a:r>
              <a:rPr lang="en-US" b="1" u="sng" dirty="0"/>
              <a:t>access to the data and code is clearly and precisely documented and is non-exclusive to the authors.</a:t>
            </a:r>
          </a:p>
          <a:p>
            <a:pPr fontAlgn="base"/>
            <a:r>
              <a:rPr lang="en-US" dirty="0">
                <a:solidFill>
                  <a:schemeClr val="bg1">
                    <a:lumMod val="75000"/>
                  </a:schemeClr>
                </a:solidFill>
              </a:rPr>
              <a:t>Authors of accepted papers that contain empirical work, simulations, or experimental work must </a:t>
            </a:r>
            <a:r>
              <a:rPr lang="en-US" sz="3200" b="1" dirty="0">
                <a:solidFill>
                  <a:schemeClr val="accent2">
                    <a:lumMod val="75000"/>
                  </a:schemeClr>
                </a:solidFill>
              </a:rPr>
              <a:t>provide</a:t>
            </a:r>
            <a:r>
              <a:rPr lang="en-US" dirty="0">
                <a:solidFill>
                  <a:schemeClr val="bg1">
                    <a:lumMod val="75000"/>
                  </a:schemeClr>
                </a:solidFill>
              </a:rPr>
              <a:t>, </a:t>
            </a:r>
            <a:r>
              <a:rPr lang="en-US" sz="3200" b="1" dirty="0">
                <a:solidFill>
                  <a:schemeClr val="accent6">
                    <a:lumMod val="75000"/>
                  </a:schemeClr>
                </a:solidFill>
              </a:rPr>
              <a:t>prior to acceptance</a:t>
            </a:r>
            <a:r>
              <a:rPr lang="en-US" dirty="0">
                <a:solidFill>
                  <a:schemeClr val="bg1">
                    <a:lumMod val="75000"/>
                  </a:schemeClr>
                </a:solidFill>
              </a:rPr>
              <a:t>, the data, programs, and other details of the computations </a:t>
            </a:r>
            <a:r>
              <a:rPr lang="en-US" sz="3200" b="1" dirty="0">
                <a:solidFill>
                  <a:schemeClr val="accent4">
                    <a:lumMod val="75000"/>
                  </a:schemeClr>
                </a:solidFill>
              </a:rPr>
              <a:t>sufficient to permit replication</a:t>
            </a:r>
            <a:r>
              <a:rPr lang="en-US" dirty="0">
                <a:solidFill>
                  <a:schemeClr val="bg1">
                    <a:lumMod val="75000"/>
                  </a:schemeClr>
                </a:solidFill>
              </a:rPr>
              <a:t>, as well as </a:t>
            </a:r>
            <a:r>
              <a:rPr lang="en-US" b="1" dirty="0">
                <a:solidFill>
                  <a:schemeClr val="accent1">
                    <a:lumMod val="75000"/>
                  </a:schemeClr>
                </a:solidFill>
              </a:rPr>
              <a:t>information about access to data and programs.</a:t>
            </a:r>
          </a:p>
          <a:p>
            <a:endParaRPr lang="en-US" dirty="0"/>
          </a:p>
        </p:txBody>
      </p:sp>
    </p:spTree>
    <p:extLst>
      <p:ext uri="{BB962C8B-B14F-4D97-AF65-F5344CB8AC3E}">
        <p14:creationId xmlns:p14="http://schemas.microsoft.com/office/powerpoint/2010/main" val="407748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Rectangle 1"/>
          <p:cNvSpPr/>
          <p:nvPr/>
        </p:nvSpPr>
        <p:spPr>
          <a:xfrm>
            <a:off x="838200" y="4291846"/>
            <a:ext cx="9601940" cy="17538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51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2800767"/>
          </a:xfrm>
          <a:prstGeom prst="rect">
            <a:avLst/>
          </a:prstGeom>
          <a:noFill/>
        </p:spPr>
        <p:txBody>
          <a:bodyPr wrap="square" rtlCol="0">
            <a:spAutoFit/>
          </a:bodyPr>
          <a:lstStyle/>
          <a:p>
            <a:pPr algn="ctr"/>
            <a:r>
              <a:rPr lang="en-US" sz="8800" dirty="0" smtClean="0">
                <a:solidFill>
                  <a:schemeClr val="bg1"/>
                </a:solidFill>
              </a:rPr>
              <a:t>Why we do what we do</a:t>
            </a:r>
            <a:endParaRPr lang="en-US" dirty="0">
              <a:solidFill>
                <a:schemeClr val="bg1"/>
              </a:solidFill>
            </a:endParaRPr>
          </a:p>
        </p:txBody>
      </p:sp>
    </p:spTree>
    <p:extLst>
      <p:ext uri="{BB962C8B-B14F-4D97-AF65-F5344CB8AC3E}">
        <p14:creationId xmlns:p14="http://schemas.microsoft.com/office/powerpoint/2010/main" val="3869421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Starts with Data Citations</a:t>
            </a:r>
          </a:p>
        </p:txBody>
      </p:sp>
      <p:sp>
        <p:nvSpPr>
          <p:cNvPr id="3" name="Content Placeholder 2"/>
          <p:cNvSpPr>
            <a:spLocks noGrp="1"/>
          </p:cNvSpPr>
          <p:nvPr>
            <p:ph idx="1"/>
          </p:nvPr>
        </p:nvSpPr>
        <p:spPr/>
        <p:txBody>
          <a:bodyPr/>
          <a:lstStyle/>
          <a:p>
            <a:r>
              <a:rPr lang="en-US" dirty="0"/>
              <a:t>Data Citation Principles</a:t>
            </a:r>
          </a:p>
          <a:p>
            <a:r>
              <a:rPr lang="en-US" dirty="0"/>
              <a:t>Image of a standard data citation</a:t>
            </a:r>
          </a:p>
        </p:txBody>
      </p:sp>
      <p:pic>
        <p:nvPicPr>
          <p:cNvPr id="5" name="Picture 4"/>
          <p:cNvPicPr>
            <a:picLocks noChangeAspect="1"/>
          </p:cNvPicPr>
          <p:nvPr/>
        </p:nvPicPr>
        <p:blipFill>
          <a:blip r:embed="rId2"/>
          <a:stretch>
            <a:fillRect/>
          </a:stretch>
        </p:blipFill>
        <p:spPr>
          <a:xfrm>
            <a:off x="1468060" y="456045"/>
            <a:ext cx="5810549" cy="67821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247" y="2201142"/>
            <a:ext cx="1591056" cy="1048512"/>
          </a:xfrm>
          <a:prstGeom prst="rect">
            <a:avLst/>
          </a:prstGeom>
        </p:spPr>
      </p:pic>
      <p:sp>
        <p:nvSpPr>
          <p:cNvPr id="7" name="TextBox 6"/>
          <p:cNvSpPr txBox="1"/>
          <p:nvPr/>
        </p:nvSpPr>
        <p:spPr>
          <a:xfrm>
            <a:off x="8088508" y="5971629"/>
            <a:ext cx="3902529" cy="769441"/>
          </a:xfrm>
          <a:prstGeom prst="rect">
            <a:avLst/>
          </a:prstGeom>
          <a:noFill/>
        </p:spPr>
        <p:txBody>
          <a:bodyPr wrap="square" rtlCol="0">
            <a:spAutoFit/>
          </a:bodyPr>
          <a:lstStyle/>
          <a:p>
            <a:r>
              <a:rPr lang="en-US" sz="1100" dirty="0">
                <a:solidFill>
                  <a:schemeClr val="bg2">
                    <a:lumMod val="75000"/>
                  </a:schemeClr>
                </a:solidFill>
              </a:rPr>
              <a:t>Data Citation Synthesis Group: Joint Declaration of Data Citation Principles. </a:t>
            </a:r>
            <a:r>
              <a:rPr lang="en-US" sz="1100" dirty="0" err="1">
                <a:solidFill>
                  <a:schemeClr val="bg2">
                    <a:lumMod val="75000"/>
                  </a:schemeClr>
                </a:solidFill>
              </a:rPr>
              <a:t>Martone</a:t>
            </a:r>
            <a:r>
              <a:rPr lang="en-US" sz="1100" dirty="0">
                <a:solidFill>
                  <a:schemeClr val="bg2">
                    <a:lumMod val="75000"/>
                  </a:schemeClr>
                </a:solidFill>
              </a:rPr>
              <a:t> M. (ed.) San Diego CA: FORCE11; 2014 [</a:t>
            </a:r>
            <a:r>
              <a:rPr lang="en-US" sz="1100" dirty="0">
                <a:solidFill>
                  <a:schemeClr val="bg2">
                    <a:lumMod val="75000"/>
                  </a:schemeClr>
                </a:solidFill>
                <a:hlinkClick r:id="rId4"/>
              </a:rPr>
              <a:t>https://www.force11.org/group/joint-declaration-data-citation-principles-final</a:t>
            </a:r>
            <a:r>
              <a:rPr lang="en-US" sz="1100" dirty="0">
                <a:solidFill>
                  <a:schemeClr val="bg2">
                    <a:lumMod val="75000"/>
                  </a:schemeClr>
                </a:solidFill>
              </a:rPr>
              <a:t>].</a:t>
            </a:r>
          </a:p>
        </p:txBody>
      </p:sp>
    </p:spTree>
    <p:extLst>
      <p:ext uri="{BB962C8B-B14F-4D97-AF65-F5344CB8AC3E}">
        <p14:creationId xmlns:p14="http://schemas.microsoft.com/office/powerpoint/2010/main" val="1620498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Starts with Data Citations</a:t>
            </a:r>
          </a:p>
        </p:txBody>
      </p:sp>
      <p:sp>
        <p:nvSpPr>
          <p:cNvPr id="3" name="Content Placeholder 2"/>
          <p:cNvSpPr>
            <a:spLocks noGrp="1"/>
          </p:cNvSpPr>
          <p:nvPr>
            <p:ph idx="1"/>
          </p:nvPr>
        </p:nvSpPr>
        <p:spPr/>
        <p:txBody>
          <a:bodyPr/>
          <a:lstStyle/>
          <a:p>
            <a:r>
              <a:rPr lang="en-US" dirty="0"/>
              <a:t>Data Citation Principles</a:t>
            </a:r>
          </a:p>
          <a:p>
            <a:r>
              <a:rPr lang="en-US" dirty="0"/>
              <a:t>Image of a standard data citation</a:t>
            </a:r>
          </a:p>
        </p:txBody>
      </p:sp>
      <p:pic>
        <p:nvPicPr>
          <p:cNvPr id="5" name="Picture 4"/>
          <p:cNvPicPr>
            <a:picLocks noChangeAspect="1"/>
          </p:cNvPicPr>
          <p:nvPr/>
        </p:nvPicPr>
        <p:blipFill>
          <a:blip r:embed="rId2"/>
          <a:stretch>
            <a:fillRect/>
          </a:stretch>
        </p:blipFill>
        <p:spPr>
          <a:xfrm>
            <a:off x="1468060" y="456045"/>
            <a:ext cx="5810549" cy="67821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247" y="2201142"/>
            <a:ext cx="1591056" cy="1048512"/>
          </a:xfrm>
          <a:prstGeom prst="rect">
            <a:avLst/>
          </a:prstGeom>
        </p:spPr>
      </p:pic>
      <p:pic>
        <p:nvPicPr>
          <p:cNvPr id="6" name="Picture 5"/>
          <p:cNvPicPr>
            <a:picLocks noChangeAspect="1"/>
          </p:cNvPicPr>
          <p:nvPr/>
        </p:nvPicPr>
        <p:blipFill>
          <a:blip r:embed="rId4"/>
          <a:stretch>
            <a:fillRect/>
          </a:stretch>
        </p:blipFill>
        <p:spPr>
          <a:xfrm>
            <a:off x="1255939" y="3533795"/>
            <a:ext cx="10153650" cy="1190625"/>
          </a:xfrm>
          <a:prstGeom prst="rect">
            <a:avLst/>
          </a:prstGeom>
          <a:ln w="25400">
            <a:solidFill>
              <a:schemeClr val="accent1"/>
            </a:solidFill>
          </a:ln>
          <a:effectLst>
            <a:outerShdw blurRad="50800" dist="127000" dir="2700000" algn="tl" rotWithShape="0">
              <a:prstClr val="black">
                <a:alpha val="40000"/>
              </a:prstClr>
            </a:outerShdw>
          </a:effectLst>
        </p:spPr>
      </p:pic>
      <p:sp>
        <p:nvSpPr>
          <p:cNvPr id="7" name="TextBox 6"/>
          <p:cNvSpPr txBox="1"/>
          <p:nvPr/>
        </p:nvSpPr>
        <p:spPr>
          <a:xfrm>
            <a:off x="8088508" y="5971629"/>
            <a:ext cx="3902529" cy="769441"/>
          </a:xfrm>
          <a:prstGeom prst="rect">
            <a:avLst/>
          </a:prstGeom>
          <a:noFill/>
        </p:spPr>
        <p:txBody>
          <a:bodyPr wrap="square" rtlCol="0">
            <a:spAutoFit/>
          </a:bodyPr>
          <a:lstStyle/>
          <a:p>
            <a:r>
              <a:rPr lang="en-US" sz="1100" dirty="0">
                <a:solidFill>
                  <a:schemeClr val="bg2">
                    <a:lumMod val="75000"/>
                  </a:schemeClr>
                </a:solidFill>
              </a:rPr>
              <a:t>Data Citation Synthesis Group: Joint Declaration of Data Citation Principles. </a:t>
            </a:r>
            <a:r>
              <a:rPr lang="en-US" sz="1100" dirty="0" err="1">
                <a:solidFill>
                  <a:schemeClr val="bg2">
                    <a:lumMod val="75000"/>
                  </a:schemeClr>
                </a:solidFill>
              </a:rPr>
              <a:t>Martone</a:t>
            </a:r>
            <a:r>
              <a:rPr lang="en-US" sz="1100" dirty="0">
                <a:solidFill>
                  <a:schemeClr val="bg2">
                    <a:lumMod val="75000"/>
                  </a:schemeClr>
                </a:solidFill>
              </a:rPr>
              <a:t> M. (ed.) San Diego CA: FORCE11; 2014 [</a:t>
            </a:r>
            <a:r>
              <a:rPr lang="en-US" sz="1100" dirty="0">
                <a:solidFill>
                  <a:schemeClr val="bg2">
                    <a:lumMod val="75000"/>
                  </a:schemeClr>
                </a:solidFill>
                <a:hlinkClick r:id="rId5"/>
              </a:rPr>
              <a:t>https://www.force11.org/group/joint-declaration-data-citation-principles-final</a:t>
            </a:r>
            <a:r>
              <a:rPr lang="en-US" sz="1100" dirty="0">
                <a:solidFill>
                  <a:schemeClr val="bg2">
                    <a:lumMod val="75000"/>
                  </a:schemeClr>
                </a:solidFill>
              </a:rPr>
              <a:t>].</a:t>
            </a:r>
          </a:p>
        </p:txBody>
      </p:sp>
    </p:spTree>
    <p:extLst>
      <p:ext uri="{BB962C8B-B14F-4D97-AF65-F5344CB8AC3E}">
        <p14:creationId xmlns:p14="http://schemas.microsoft.com/office/powerpoint/2010/main" val="236175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citations are hard</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723185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citations are </a:t>
            </a:r>
            <a:r>
              <a:rPr lang="en-US" b="1" u="sng" dirty="0" smtClean="0"/>
              <a:t>perceived as</a:t>
            </a:r>
            <a:r>
              <a:rPr lang="en-US" dirty="0" smtClean="0"/>
              <a:t> hard</a:t>
            </a:r>
            <a:endParaRPr lang="en-US" dirty="0"/>
          </a:p>
        </p:txBody>
      </p:sp>
      <p:sp>
        <p:nvSpPr>
          <p:cNvPr id="3" name="Content Placeholder 2"/>
          <p:cNvSpPr>
            <a:spLocks noGrp="1"/>
          </p:cNvSpPr>
          <p:nvPr>
            <p:ph sz="half" idx="1"/>
          </p:nvPr>
        </p:nvSpPr>
        <p:spPr/>
        <p:txBody>
          <a:bodyPr/>
          <a:lstStyle/>
          <a:p>
            <a:r>
              <a:rPr lang="en-US" dirty="0" smtClean="0"/>
              <a:t>Authors provide “their” data</a:t>
            </a:r>
          </a:p>
          <a:p>
            <a:r>
              <a:rPr lang="en-US" dirty="0" smtClean="0"/>
              <a:t>Authors don’t know where their data came from</a:t>
            </a:r>
          </a:p>
          <a:p>
            <a:r>
              <a:rPr lang="en-US" dirty="0" smtClean="0"/>
              <a:t>Authors describe the data provenance in generic terms</a:t>
            </a:r>
          </a:p>
          <a:p>
            <a:pPr lvl="1"/>
            <a:r>
              <a:rPr lang="en-US" dirty="0" smtClean="0"/>
              <a:t>Which may be in line with journalistic standards, but not academic</a:t>
            </a:r>
            <a:endParaRPr lang="en-US" dirty="0"/>
          </a:p>
        </p:txBody>
      </p:sp>
      <p:sp>
        <p:nvSpPr>
          <p:cNvPr id="5" name="Content Placeholder 4"/>
          <p:cNvSpPr>
            <a:spLocks noGrp="1"/>
          </p:cNvSpPr>
          <p:nvPr>
            <p:ph sz="half" idx="2"/>
          </p:nvPr>
        </p:nvSpPr>
        <p:spPr/>
        <p:txBody>
          <a:bodyPr/>
          <a:lstStyle/>
          <a:p>
            <a:endParaRPr lang="en-US"/>
          </a:p>
        </p:txBody>
      </p:sp>
      <p:pic>
        <p:nvPicPr>
          <p:cNvPr id="4" name="Picture 3"/>
          <p:cNvPicPr>
            <a:picLocks noChangeAspect="1"/>
          </p:cNvPicPr>
          <p:nvPr/>
        </p:nvPicPr>
        <p:blipFill>
          <a:blip r:embed="rId2"/>
          <a:stretch>
            <a:fillRect/>
          </a:stretch>
        </p:blipFill>
        <p:spPr>
          <a:xfrm>
            <a:off x="5836957" y="2037532"/>
            <a:ext cx="6096851" cy="3429479"/>
          </a:xfrm>
          <a:prstGeom prst="rect">
            <a:avLst/>
          </a:prstGeom>
          <a:ln>
            <a:solidFill>
              <a:schemeClr val="tx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82101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citations</a:t>
            </a:r>
            <a:endParaRPr lang="en-US" dirty="0"/>
          </a:p>
        </p:txBody>
      </p:sp>
      <p:sp>
        <p:nvSpPr>
          <p:cNvPr id="3" name="Content Placeholder 2"/>
          <p:cNvSpPr>
            <a:spLocks noGrp="1"/>
          </p:cNvSpPr>
          <p:nvPr>
            <p:ph idx="1"/>
          </p:nvPr>
        </p:nvSpPr>
        <p:spPr>
          <a:xfrm>
            <a:off x="584683" y="1866900"/>
            <a:ext cx="3260695" cy="4351338"/>
          </a:xfrm>
        </p:spPr>
        <p:txBody>
          <a:bodyPr>
            <a:normAutofit/>
          </a:bodyPr>
          <a:lstStyle/>
          <a:p>
            <a:r>
              <a:rPr lang="en-US" sz="2800" dirty="0" smtClean="0"/>
              <a:t>Creating specific guidance in the absence of strong discipline-specific guidance</a:t>
            </a:r>
          </a:p>
          <a:p>
            <a:endParaRPr lang="en-US" sz="2800" dirty="0"/>
          </a:p>
        </p:txBody>
      </p:sp>
      <p:pic>
        <p:nvPicPr>
          <p:cNvPr id="5" name="Picture 4">
            <a:hlinkClick r:id="rId2"/>
          </p:cNvPr>
          <p:cNvPicPr>
            <a:picLocks noChangeAspect="1"/>
          </p:cNvPicPr>
          <p:nvPr/>
        </p:nvPicPr>
        <p:blipFill>
          <a:blip r:embed="rId3"/>
          <a:stretch>
            <a:fillRect/>
          </a:stretch>
        </p:blipFill>
        <p:spPr>
          <a:xfrm>
            <a:off x="4143076" y="1847850"/>
            <a:ext cx="7691736" cy="3810000"/>
          </a:xfrm>
          <a:prstGeom prst="rect">
            <a:avLst/>
          </a:prstGeom>
          <a:ln>
            <a:solidFill>
              <a:schemeClr val="accent1"/>
            </a:solidFill>
          </a:ln>
          <a:effectLst>
            <a:outerShdw blurRad="50800" dist="127000" dir="2700000" algn="tl" rotWithShape="0">
              <a:prstClr val="black">
                <a:alpha val="40000"/>
              </a:prstClr>
            </a:outerShdw>
          </a:effectLst>
        </p:spPr>
      </p:pic>
      <p:sp>
        <p:nvSpPr>
          <p:cNvPr id="6" name="TextBox 5"/>
          <p:cNvSpPr txBox="1"/>
          <p:nvPr/>
        </p:nvSpPr>
        <p:spPr>
          <a:xfrm>
            <a:off x="3437164" y="5848906"/>
            <a:ext cx="8686800" cy="369332"/>
          </a:xfrm>
          <a:prstGeom prst="rect">
            <a:avLst/>
          </a:prstGeom>
          <a:noFill/>
        </p:spPr>
        <p:txBody>
          <a:bodyPr wrap="square" rtlCol="0">
            <a:spAutoFit/>
          </a:bodyPr>
          <a:lstStyle/>
          <a:p>
            <a:r>
              <a:rPr lang="en-US" dirty="0">
                <a:hlinkClick r:id="rId2"/>
              </a:rPr>
              <a:t>https://</a:t>
            </a:r>
            <a:r>
              <a:rPr lang="en-US" dirty="0" smtClean="0">
                <a:hlinkClick r:id="rId2"/>
              </a:rPr>
              <a:t>social-science-data-editors.github.io/guidance/addtl-data-citation-guidance.html</a:t>
            </a:r>
            <a:r>
              <a:rPr lang="en-US" dirty="0" smtClean="0"/>
              <a:t> </a:t>
            </a:r>
            <a:endParaRPr lang="en-US" dirty="0"/>
          </a:p>
        </p:txBody>
      </p:sp>
    </p:spTree>
    <p:extLst>
      <p:ext uri="{BB962C8B-B14F-4D97-AF65-F5344CB8AC3E}">
        <p14:creationId xmlns:p14="http://schemas.microsoft.com/office/powerpoint/2010/main" val="15155152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sz="half" idx="1"/>
          </p:nvPr>
        </p:nvSpPr>
        <p:spPr/>
        <p:txBody>
          <a:bodyPr>
            <a:normAutofit fontScale="77500" lnSpcReduction="2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Content Placeholder 1"/>
          <p:cNvSpPr>
            <a:spLocks noGrp="1"/>
          </p:cNvSpPr>
          <p:nvPr>
            <p:ph sz="half" idx="2"/>
          </p:nvPr>
        </p:nvSpPr>
        <p:spPr>
          <a:xfrm>
            <a:off x="6172199" y="1304862"/>
            <a:ext cx="5181600" cy="1041526"/>
          </a:xfrm>
          <a:solidFill>
            <a:schemeClr val="bg1"/>
          </a:solidFill>
          <a:ln w="63500">
            <a:solidFill>
              <a:schemeClr val="accent1">
                <a:shade val="50000"/>
              </a:schemeClr>
            </a:solidFill>
          </a:ln>
          <a:effectLst>
            <a:outerShdw blurRad="50800" dist="38100" dir="2700000" algn="tl" rotWithShape="0">
              <a:prstClr val="black">
                <a:alpha val="40000"/>
              </a:prstClr>
            </a:outerShdw>
          </a:effectLst>
        </p:spPr>
        <p:txBody>
          <a:bodyPr anchor="ctr">
            <a:normAutofit fontScale="77500" lnSpcReduction="20000"/>
          </a:bodyPr>
          <a:lstStyle/>
          <a:p>
            <a:pPr marL="0" indent="0" algn="ctr">
              <a:buNone/>
            </a:pPr>
            <a:r>
              <a:rPr lang="en-US" sz="4000" b="1" dirty="0" smtClean="0"/>
              <a:t>Restricted-access data </a:t>
            </a:r>
            <a:br>
              <a:rPr lang="en-US" sz="4000" b="1" dirty="0" smtClean="0"/>
            </a:br>
            <a:r>
              <a:rPr lang="en-US" sz="4000" b="1" dirty="0" smtClean="0"/>
              <a:t>pose a challenge</a:t>
            </a:r>
            <a:endParaRPr lang="en-US" sz="4000" b="1" dirty="0"/>
          </a:p>
        </p:txBody>
      </p:sp>
      <p:sp>
        <p:nvSpPr>
          <p:cNvPr id="3" name="TextBox 2"/>
          <p:cNvSpPr txBox="1"/>
          <p:nvPr/>
        </p:nvSpPr>
        <p:spPr>
          <a:xfrm>
            <a:off x="6366327" y="2630425"/>
            <a:ext cx="4793343" cy="707886"/>
          </a:xfrm>
          <a:prstGeom prst="rect">
            <a:avLst/>
          </a:prstGeom>
          <a:noFill/>
        </p:spPr>
        <p:txBody>
          <a:bodyPr wrap="square" rtlCol="0">
            <a:spAutoFit/>
          </a:bodyPr>
          <a:lstStyle/>
          <a:p>
            <a:pPr algn="ctr"/>
            <a:r>
              <a:rPr lang="en-US" sz="2000" b="1" dirty="0" smtClean="0">
                <a:solidFill>
                  <a:srgbClr val="C00000"/>
                </a:solidFill>
              </a:rPr>
              <a:t>How do you check code when the data access is complex?</a:t>
            </a:r>
            <a:endParaRPr lang="en-US" sz="2000" b="1" dirty="0">
              <a:solidFill>
                <a:srgbClr val="C00000"/>
              </a:solidFill>
            </a:endParaRPr>
          </a:p>
        </p:txBody>
      </p:sp>
      <p:sp>
        <p:nvSpPr>
          <p:cNvPr id="6" name="TextBox 5"/>
          <p:cNvSpPr txBox="1"/>
          <p:nvPr/>
        </p:nvSpPr>
        <p:spPr>
          <a:xfrm>
            <a:off x="6366326" y="3647351"/>
            <a:ext cx="4793343" cy="707886"/>
          </a:xfrm>
          <a:prstGeom prst="rect">
            <a:avLst/>
          </a:prstGeom>
          <a:noFill/>
        </p:spPr>
        <p:txBody>
          <a:bodyPr wrap="square" rtlCol="0">
            <a:spAutoFit/>
          </a:bodyPr>
          <a:lstStyle/>
          <a:p>
            <a:pPr algn="ctr"/>
            <a:r>
              <a:rPr lang="en-US" sz="2000" b="1" dirty="0" smtClean="0">
                <a:solidFill>
                  <a:schemeClr val="accent1">
                    <a:lumMod val="75000"/>
                  </a:schemeClr>
                </a:solidFill>
              </a:rPr>
              <a:t>How do you improve archives when you do not control data management?</a:t>
            </a:r>
            <a:endParaRPr lang="en-US" sz="2000" b="1" dirty="0">
              <a:solidFill>
                <a:schemeClr val="accent1">
                  <a:lumMod val="75000"/>
                </a:schemeClr>
              </a:solidFill>
            </a:endParaRPr>
          </a:p>
        </p:txBody>
      </p:sp>
      <p:sp>
        <p:nvSpPr>
          <p:cNvPr id="7" name="TextBox 6"/>
          <p:cNvSpPr txBox="1"/>
          <p:nvPr/>
        </p:nvSpPr>
        <p:spPr>
          <a:xfrm>
            <a:off x="6366326" y="4639274"/>
            <a:ext cx="4793343" cy="707886"/>
          </a:xfrm>
          <a:prstGeom prst="rect">
            <a:avLst/>
          </a:prstGeom>
          <a:noFill/>
        </p:spPr>
        <p:txBody>
          <a:bodyPr wrap="square" rtlCol="0">
            <a:spAutoFit/>
          </a:bodyPr>
          <a:lstStyle/>
          <a:p>
            <a:pPr algn="ctr"/>
            <a:r>
              <a:rPr lang="en-US" sz="2000" b="1" dirty="0">
                <a:solidFill>
                  <a:schemeClr val="accent6">
                    <a:lumMod val="75000"/>
                  </a:schemeClr>
                </a:solidFill>
              </a:rPr>
              <a:t>How do you document data provenance when you cannot provide the data?</a:t>
            </a:r>
          </a:p>
        </p:txBody>
      </p:sp>
      <p:sp>
        <p:nvSpPr>
          <p:cNvPr id="9" name="Rectangle 8"/>
          <p:cNvSpPr/>
          <p:nvPr/>
        </p:nvSpPr>
        <p:spPr>
          <a:xfrm>
            <a:off x="840508" y="4531179"/>
            <a:ext cx="5255491" cy="15022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94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restricted-access data</a:t>
            </a:r>
            <a:endParaRPr lang="en-US" dirty="0"/>
          </a:p>
        </p:txBody>
      </p:sp>
      <p:sp>
        <p:nvSpPr>
          <p:cNvPr id="3" name="Content Placeholder 2"/>
          <p:cNvSpPr>
            <a:spLocks noGrp="1"/>
          </p:cNvSpPr>
          <p:nvPr>
            <p:ph idx="1"/>
          </p:nvPr>
        </p:nvSpPr>
        <p:spPr>
          <a:xfrm>
            <a:off x="2144062" y="2672443"/>
            <a:ext cx="7887547" cy="1973036"/>
          </a:xfrm>
        </p:spPr>
        <p:txBody>
          <a:bodyPr>
            <a:normAutofit/>
          </a:bodyPr>
          <a:lstStyle/>
          <a:p>
            <a:pPr marL="0" indent="0" algn="ctr">
              <a:buNone/>
            </a:pPr>
            <a:r>
              <a:rPr lang="en-US" sz="4800" dirty="0" smtClean="0"/>
              <a:t>“Well, I can’t download the data, so I can’t cite it.”</a:t>
            </a:r>
            <a:endParaRPr lang="en-US" sz="4800" dirty="0"/>
          </a:p>
        </p:txBody>
      </p:sp>
    </p:spTree>
    <p:extLst>
      <p:ext uri="{BB962C8B-B14F-4D97-AF65-F5344CB8AC3E}">
        <p14:creationId xmlns:p14="http://schemas.microsoft.com/office/powerpoint/2010/main" val="3298275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prstGeom prst="rect">
            <a:avLst/>
          </a:prstGeom>
          <a:noFill/>
        </p:spPr>
        <p:txBody>
          <a:bodyPr wrap="square" rtlCol="0">
            <a:spAutoFit/>
          </a:bodyPr>
          <a:lstStyle/>
          <a:p>
            <a:pPr algn="ctr"/>
            <a:r>
              <a:rPr lang="en-US" b="1" dirty="0" smtClean="0">
                <a:solidFill>
                  <a:schemeClr val="accent6">
                    <a:lumMod val="75000"/>
                  </a:schemeClr>
                </a:solidFill>
              </a:rPr>
              <a:t>How do you document data provenance when you cannot provide the data?</a:t>
            </a:r>
            <a:endParaRPr lang="en-US" b="1" dirty="0">
              <a:solidFill>
                <a:schemeClr val="accent6">
                  <a:lumMod val="75000"/>
                </a:schemeClr>
              </a:solidFill>
            </a:endParaRPr>
          </a:p>
        </p:txBody>
      </p:sp>
      <p:sp>
        <p:nvSpPr>
          <p:cNvPr id="8" name="TextBox 7"/>
          <p:cNvSpPr txBox="1"/>
          <p:nvPr/>
        </p:nvSpPr>
        <p:spPr>
          <a:xfrm rot="19611180">
            <a:off x="3454401" y="3464542"/>
            <a:ext cx="4891315" cy="923330"/>
          </a:xfrm>
          <a:prstGeom prst="rect">
            <a:avLst/>
          </a:prstGeom>
          <a:solidFill>
            <a:schemeClr val="bg1"/>
          </a:solidFill>
          <a:ln>
            <a:solidFill>
              <a:srgbClr val="FF0000"/>
            </a:solidFill>
          </a:ln>
        </p:spPr>
        <p:txBody>
          <a:bodyPr wrap="square" rtlCol="0">
            <a:spAutoFit/>
          </a:bodyPr>
          <a:lstStyle/>
          <a:p>
            <a:pPr algn="ctr"/>
            <a:r>
              <a:rPr lang="en-US" sz="5400" dirty="0" smtClean="0">
                <a:solidFill>
                  <a:srgbClr val="FF0000"/>
                </a:solidFill>
              </a:rPr>
              <a:t>Wrong question!</a:t>
            </a:r>
            <a:endParaRPr lang="en-US" sz="5400" dirty="0">
              <a:solidFill>
                <a:srgbClr val="FF0000"/>
              </a:solidFill>
            </a:endParaRPr>
          </a:p>
        </p:txBody>
      </p:sp>
    </p:spTree>
    <p:extLst>
      <p:ext uri="{BB962C8B-B14F-4D97-AF65-F5344CB8AC3E}">
        <p14:creationId xmlns:p14="http://schemas.microsoft.com/office/powerpoint/2010/main" val="76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2800767"/>
          </a:xfrm>
          <a:prstGeom prst="rect">
            <a:avLst/>
          </a:prstGeom>
          <a:noFill/>
        </p:spPr>
        <p:txBody>
          <a:bodyPr wrap="square" rtlCol="0">
            <a:spAutoFit/>
          </a:bodyPr>
          <a:lstStyle/>
          <a:p>
            <a:pPr algn="ctr"/>
            <a:r>
              <a:rPr lang="en-US" sz="8800" dirty="0" smtClean="0">
                <a:solidFill>
                  <a:schemeClr val="bg1"/>
                </a:solidFill>
              </a:rPr>
              <a:t>Why we do what we do</a:t>
            </a:r>
            <a:endParaRPr lang="en-US" dirty="0">
              <a:solidFill>
                <a:schemeClr val="bg1"/>
              </a:solidFill>
            </a:endParaRPr>
          </a:p>
        </p:txBody>
      </p:sp>
    </p:spTree>
    <p:extLst>
      <p:ext uri="{BB962C8B-B14F-4D97-AF65-F5344CB8AC3E}">
        <p14:creationId xmlns:p14="http://schemas.microsoft.com/office/powerpoint/2010/main" val="211396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sz="half" idx="1"/>
          </p:nvPr>
        </p:nvSpPr>
        <p:spPr/>
        <p:txBody>
          <a:bodyPr>
            <a:normAutofit fontScale="77500" lnSpcReduction="2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Content Placeholder 1"/>
          <p:cNvSpPr>
            <a:spLocks noGrp="1"/>
          </p:cNvSpPr>
          <p:nvPr>
            <p:ph sz="half" idx="2"/>
          </p:nvPr>
        </p:nvSpPr>
        <p:spPr>
          <a:xfrm>
            <a:off x="6172199" y="1304862"/>
            <a:ext cx="5181600" cy="1041526"/>
          </a:xfrm>
          <a:solidFill>
            <a:schemeClr val="bg1"/>
          </a:solidFill>
          <a:ln w="63500">
            <a:solidFill>
              <a:schemeClr val="accent1">
                <a:shade val="50000"/>
              </a:schemeClr>
            </a:solidFill>
          </a:ln>
          <a:effectLst>
            <a:outerShdw blurRad="50800" dist="38100" dir="2700000" algn="tl" rotWithShape="0">
              <a:prstClr val="black">
                <a:alpha val="40000"/>
              </a:prstClr>
            </a:outerShdw>
          </a:effectLst>
        </p:spPr>
        <p:txBody>
          <a:bodyPr anchor="ctr">
            <a:normAutofit fontScale="77500" lnSpcReduction="20000"/>
          </a:bodyPr>
          <a:lstStyle/>
          <a:p>
            <a:pPr marL="0" indent="0" algn="ctr">
              <a:buNone/>
            </a:pPr>
            <a:r>
              <a:rPr lang="en-US" sz="4000" b="1" dirty="0" smtClean="0"/>
              <a:t>Restricted-access data </a:t>
            </a:r>
            <a:br>
              <a:rPr lang="en-US" sz="4000" b="1" dirty="0" smtClean="0"/>
            </a:br>
            <a:r>
              <a:rPr lang="en-US" sz="4000" b="1" dirty="0" smtClean="0"/>
              <a:t>pose a challenge</a:t>
            </a:r>
            <a:endParaRPr lang="en-US" sz="4000" b="1" dirty="0"/>
          </a:p>
        </p:txBody>
      </p:sp>
      <p:sp>
        <p:nvSpPr>
          <p:cNvPr id="3" name="TextBox 2"/>
          <p:cNvSpPr txBox="1"/>
          <p:nvPr/>
        </p:nvSpPr>
        <p:spPr>
          <a:xfrm>
            <a:off x="6366327" y="2630425"/>
            <a:ext cx="4793343" cy="707886"/>
          </a:xfrm>
          <a:prstGeom prst="rect">
            <a:avLst/>
          </a:prstGeom>
          <a:noFill/>
        </p:spPr>
        <p:txBody>
          <a:bodyPr wrap="square" rtlCol="0">
            <a:spAutoFit/>
          </a:bodyPr>
          <a:lstStyle/>
          <a:p>
            <a:pPr algn="ctr"/>
            <a:r>
              <a:rPr lang="en-US" sz="2000" b="1" dirty="0" smtClean="0">
                <a:solidFill>
                  <a:srgbClr val="C00000"/>
                </a:solidFill>
              </a:rPr>
              <a:t>How do you check code when the data access is complex?</a:t>
            </a:r>
            <a:endParaRPr lang="en-US" sz="2000" b="1" dirty="0">
              <a:solidFill>
                <a:srgbClr val="C00000"/>
              </a:solidFill>
            </a:endParaRPr>
          </a:p>
        </p:txBody>
      </p:sp>
      <p:sp>
        <p:nvSpPr>
          <p:cNvPr id="6" name="TextBox 5"/>
          <p:cNvSpPr txBox="1"/>
          <p:nvPr/>
        </p:nvSpPr>
        <p:spPr>
          <a:xfrm>
            <a:off x="6366326" y="3647351"/>
            <a:ext cx="4793343" cy="707886"/>
          </a:xfrm>
          <a:prstGeom prst="rect">
            <a:avLst/>
          </a:prstGeom>
          <a:noFill/>
        </p:spPr>
        <p:txBody>
          <a:bodyPr wrap="square" rtlCol="0">
            <a:spAutoFit/>
          </a:bodyPr>
          <a:lstStyle/>
          <a:p>
            <a:pPr algn="ctr"/>
            <a:r>
              <a:rPr lang="en-US" sz="2000" b="1" dirty="0" smtClean="0">
                <a:solidFill>
                  <a:schemeClr val="accent1">
                    <a:lumMod val="75000"/>
                  </a:schemeClr>
                </a:solidFill>
              </a:rPr>
              <a:t>How do you improve archives when you do not control data management?</a:t>
            </a:r>
            <a:endParaRPr lang="en-US" sz="2000" b="1" dirty="0">
              <a:solidFill>
                <a:schemeClr val="accent1">
                  <a:lumMod val="75000"/>
                </a:schemeClr>
              </a:solidFill>
            </a:endParaRPr>
          </a:p>
        </p:txBody>
      </p:sp>
      <p:sp>
        <p:nvSpPr>
          <p:cNvPr id="7" name="TextBox 6"/>
          <p:cNvSpPr txBox="1"/>
          <p:nvPr/>
        </p:nvSpPr>
        <p:spPr>
          <a:xfrm>
            <a:off x="6366326" y="4639274"/>
            <a:ext cx="4793343" cy="707886"/>
          </a:xfrm>
          <a:prstGeom prst="rect">
            <a:avLst/>
          </a:prstGeom>
          <a:noFill/>
        </p:spPr>
        <p:txBody>
          <a:bodyPr wrap="square" rtlCol="0">
            <a:spAutoFit/>
          </a:bodyPr>
          <a:lstStyle/>
          <a:p>
            <a:pPr algn="ctr"/>
            <a:r>
              <a:rPr lang="en-US" sz="2000" b="1" dirty="0" smtClean="0">
                <a:solidFill>
                  <a:schemeClr val="accent6">
                    <a:lumMod val="75000"/>
                  </a:schemeClr>
                </a:solidFill>
              </a:rPr>
              <a:t>How do you document data provenance when you don’t </a:t>
            </a:r>
            <a:r>
              <a:rPr lang="en-US" sz="2000" b="1" u="sng" dirty="0" smtClean="0">
                <a:solidFill>
                  <a:schemeClr val="accent6">
                    <a:lumMod val="75000"/>
                  </a:schemeClr>
                </a:solidFill>
              </a:rPr>
              <a:t>control</a:t>
            </a:r>
            <a:r>
              <a:rPr lang="en-US" sz="2000" b="1" dirty="0" smtClean="0">
                <a:solidFill>
                  <a:schemeClr val="accent6">
                    <a:lumMod val="75000"/>
                  </a:schemeClr>
                </a:solidFill>
              </a:rPr>
              <a:t> the process?</a:t>
            </a:r>
            <a:endParaRPr lang="en-US" sz="2000" b="1" dirty="0">
              <a:solidFill>
                <a:schemeClr val="accent6">
                  <a:lumMod val="75000"/>
                </a:schemeClr>
              </a:solidFill>
            </a:endParaRPr>
          </a:p>
        </p:txBody>
      </p:sp>
      <p:sp>
        <p:nvSpPr>
          <p:cNvPr id="8" name="Rectangle 7"/>
          <p:cNvSpPr/>
          <p:nvPr/>
        </p:nvSpPr>
        <p:spPr>
          <a:xfrm>
            <a:off x="840508" y="4531179"/>
            <a:ext cx="5255491" cy="15022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7418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did you get the data in first place?</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You </a:t>
            </a:r>
            <a:r>
              <a:rPr lang="en-US" b="1" dirty="0" smtClean="0"/>
              <a:t>applied</a:t>
            </a:r>
            <a:r>
              <a:rPr lang="en-US" dirty="0" smtClean="0"/>
              <a:t> for the data </a:t>
            </a:r>
            <a:br>
              <a:rPr lang="en-US" dirty="0" smtClean="0"/>
            </a:br>
            <a:r>
              <a:rPr lang="en-US" b="1" dirty="0" smtClean="0"/>
              <a:t>through a process</a:t>
            </a:r>
          </a:p>
          <a:p>
            <a:r>
              <a:rPr lang="en-US" dirty="0" smtClean="0"/>
              <a:t>You </a:t>
            </a:r>
            <a:r>
              <a:rPr lang="en-US" b="1" dirty="0" smtClean="0"/>
              <a:t>purchased</a:t>
            </a:r>
            <a:r>
              <a:rPr lang="en-US" dirty="0" smtClean="0"/>
              <a:t> the data from a provider</a:t>
            </a:r>
          </a:p>
          <a:p>
            <a:r>
              <a:rPr lang="en-US" dirty="0" smtClean="0"/>
              <a:t>You signed an </a:t>
            </a:r>
            <a:r>
              <a:rPr lang="en-US" b="1" dirty="0" smtClean="0"/>
              <a:t>Non-Disclosure Agreement (NDA) </a:t>
            </a:r>
            <a:r>
              <a:rPr lang="en-US" dirty="0" smtClean="0"/>
              <a:t>with a company</a:t>
            </a:r>
          </a:p>
          <a:p>
            <a:r>
              <a:rPr lang="en-US" dirty="0" smtClean="0"/>
              <a:t>Your </a:t>
            </a:r>
            <a:r>
              <a:rPr lang="en-US" b="1" dirty="0" smtClean="0"/>
              <a:t>university</a:t>
            </a:r>
            <a:r>
              <a:rPr lang="en-US" dirty="0" smtClean="0"/>
              <a:t> has an </a:t>
            </a:r>
            <a:r>
              <a:rPr lang="en-US" b="1" dirty="0" smtClean="0"/>
              <a:t>agreement</a:t>
            </a:r>
            <a:r>
              <a:rPr lang="en-US" dirty="0" smtClean="0"/>
              <a:t> with a data provider</a:t>
            </a:r>
          </a:p>
          <a:p>
            <a:pPr marL="0" indent="0" algn="ctr">
              <a:buNone/>
            </a:pPr>
            <a:r>
              <a:rPr lang="en-US" dirty="0" smtClean="0"/>
              <a:t>…</a:t>
            </a:r>
            <a:endParaRPr lang="en-US" dirty="0"/>
          </a:p>
        </p:txBody>
      </p:sp>
      <p:pic>
        <p:nvPicPr>
          <p:cNvPr id="5" name="Content Placeholder 4"/>
          <p:cNvPicPr>
            <a:picLocks noGrp="1" noChangeAspect="1"/>
          </p:cNvPicPr>
          <p:nvPr>
            <p:ph sz="half" idx="2"/>
          </p:nvPr>
        </p:nvPicPr>
        <p:blipFill>
          <a:blip r:embed="rId2"/>
          <a:stretch>
            <a:fillRect/>
          </a:stretch>
        </p:blipFill>
        <p:spPr>
          <a:xfrm>
            <a:off x="6172200" y="2310077"/>
            <a:ext cx="5181600" cy="3382433"/>
          </a:xfrm>
          <a:prstGeom prst="rect">
            <a:avLst/>
          </a:prstGeom>
        </p:spPr>
      </p:pic>
    </p:spTree>
    <p:extLst>
      <p:ext uri="{BB962C8B-B14F-4D97-AF65-F5344CB8AC3E}">
        <p14:creationId xmlns:p14="http://schemas.microsoft.com/office/powerpoint/2010/main" val="289357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50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50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0" nodeType="afterEffect">
                                  <p:stCondLst>
                                    <p:cond delay="50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must have described the data</a:t>
            </a:r>
            <a:endParaRPr lang="en-US" dirty="0"/>
          </a:p>
        </p:txBody>
      </p:sp>
      <p:sp>
        <p:nvSpPr>
          <p:cNvPr id="3" name="Content Placeholder 2"/>
          <p:cNvSpPr>
            <a:spLocks noGrp="1"/>
          </p:cNvSpPr>
          <p:nvPr>
            <p:ph sz="half" idx="1"/>
          </p:nvPr>
        </p:nvSpPr>
        <p:spPr/>
        <p:txBody>
          <a:bodyPr/>
          <a:lstStyle/>
          <a:p>
            <a:r>
              <a:rPr lang="en-US" dirty="0" smtClean="0"/>
              <a:t>You must have </a:t>
            </a:r>
            <a:r>
              <a:rPr lang="en-US" b="1" u="sng" dirty="0" smtClean="0"/>
              <a:t>named</a:t>
            </a:r>
            <a:r>
              <a:rPr lang="en-US" dirty="0" smtClean="0"/>
              <a:t> the dataset you wanted</a:t>
            </a:r>
          </a:p>
          <a:p>
            <a:r>
              <a:rPr lang="en-US" dirty="0"/>
              <a:t>You downloaded the data from </a:t>
            </a:r>
            <a:r>
              <a:rPr lang="en-US" dirty="0" err="1"/>
              <a:t>from</a:t>
            </a:r>
            <a:r>
              <a:rPr lang="en-US" dirty="0"/>
              <a:t> an </a:t>
            </a:r>
            <a:r>
              <a:rPr lang="en-US" b="1" u="sng" dirty="0"/>
              <a:t>online query </a:t>
            </a:r>
            <a:r>
              <a:rPr lang="en-US" b="1" u="sng" dirty="0" smtClean="0"/>
              <a:t>system</a:t>
            </a:r>
          </a:p>
          <a:p>
            <a:r>
              <a:rPr lang="en-US" dirty="0" smtClean="0"/>
              <a:t>You </a:t>
            </a:r>
            <a:r>
              <a:rPr lang="en-US" b="1" u="sng" dirty="0" smtClean="0"/>
              <a:t>specified the extract </a:t>
            </a:r>
            <a:r>
              <a:rPr lang="en-US" dirty="0" smtClean="0"/>
              <a:t>from a company database </a:t>
            </a:r>
            <a:br>
              <a:rPr lang="en-US" dirty="0" smtClean="0"/>
            </a:br>
            <a:r>
              <a:rPr lang="en-US" dirty="0" smtClean="0"/>
              <a:t>(in words, in SQL, etc.)</a:t>
            </a:r>
            <a:endParaRPr lang="en-US" b="1" u="sng" dirty="0" smtClean="0"/>
          </a:p>
          <a:p>
            <a:pPr marL="0" indent="0" algn="ctr">
              <a:buNone/>
            </a:pPr>
            <a:r>
              <a:rPr lang="en-US" dirty="0" smtClean="0"/>
              <a:t>…</a:t>
            </a:r>
          </a:p>
          <a:p>
            <a:endParaRPr lang="en-US" b="1" u="sng" dirty="0"/>
          </a:p>
        </p:txBody>
      </p:sp>
      <p:pic>
        <p:nvPicPr>
          <p:cNvPr id="5" name="Content Placeholder 4"/>
          <p:cNvPicPr>
            <a:picLocks noGrp="1" noChangeAspect="1"/>
          </p:cNvPicPr>
          <p:nvPr>
            <p:ph sz="half" idx="2"/>
          </p:nvPr>
        </p:nvPicPr>
        <p:blipFill>
          <a:blip r:embed="rId2"/>
          <a:stretch>
            <a:fillRect/>
          </a:stretch>
        </p:blipFill>
        <p:spPr>
          <a:xfrm>
            <a:off x="6172200" y="2083064"/>
            <a:ext cx="5181600" cy="3836460"/>
          </a:xfrm>
          <a:prstGeom prst="rect">
            <a:avLst/>
          </a:prstGeom>
        </p:spPr>
      </p:pic>
      <p:pic>
        <p:nvPicPr>
          <p:cNvPr id="6" name="Picture 5"/>
          <p:cNvPicPr>
            <a:picLocks noChangeAspect="1"/>
          </p:cNvPicPr>
          <p:nvPr/>
        </p:nvPicPr>
        <p:blipFill>
          <a:blip r:embed="rId3"/>
          <a:stretch>
            <a:fillRect/>
          </a:stretch>
        </p:blipFill>
        <p:spPr>
          <a:xfrm>
            <a:off x="5942590" y="2167949"/>
            <a:ext cx="8872538" cy="3819525"/>
          </a:xfrm>
          <a:prstGeom prst="rect">
            <a:avLst/>
          </a:prstGeom>
        </p:spPr>
      </p:pic>
    </p:spTree>
    <p:extLst>
      <p:ext uri="{BB962C8B-B14F-4D97-AF65-F5344CB8AC3E}">
        <p14:creationId xmlns:p14="http://schemas.microsoft.com/office/powerpoint/2010/main" val="356372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xfrm>
            <a:off x="1203960" y="2472075"/>
            <a:ext cx="9784080" cy="1311128"/>
          </a:xfrm>
          <a:prstGeom prst="rect">
            <a:avLst/>
          </a:prstGeom>
          <a:noFill/>
        </p:spPr>
        <p:txBody>
          <a:bodyPr wrap="square" rtlCol="0">
            <a:spAutoFit/>
          </a:bodyPr>
          <a:lstStyle/>
          <a:p>
            <a:pPr algn="ctr"/>
            <a:r>
              <a:rPr lang="en-US" b="1" dirty="0">
                <a:solidFill>
                  <a:schemeClr val="accent6">
                    <a:lumMod val="75000"/>
                  </a:schemeClr>
                </a:solidFill>
              </a:rPr>
              <a:t>How do you document data provenance when you don’t control the process?</a:t>
            </a:r>
          </a:p>
        </p:txBody>
      </p:sp>
    </p:spTree>
    <p:extLst>
      <p:ext uri="{BB962C8B-B14F-4D97-AF65-F5344CB8AC3E}">
        <p14:creationId xmlns:p14="http://schemas.microsoft.com/office/powerpoint/2010/main" val="18262374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accent6">
                    <a:lumMod val="75000"/>
                  </a:schemeClr>
                </a:solidFill>
              </a:rPr>
              <a:t>How do you document data </a:t>
            </a:r>
            <a:r>
              <a:rPr lang="en-US" b="1" dirty="0" smtClean="0">
                <a:solidFill>
                  <a:schemeClr val="accent6">
                    <a:lumMod val="75000"/>
                  </a:schemeClr>
                </a:solidFill>
              </a:rPr>
              <a:t>provenance?</a:t>
            </a:r>
            <a:endParaRPr lang="en-US" dirty="0"/>
          </a:p>
        </p:txBody>
      </p:sp>
      <p:sp>
        <p:nvSpPr>
          <p:cNvPr id="4" name="Content Placeholder 3"/>
          <p:cNvSpPr>
            <a:spLocks noGrp="1"/>
          </p:cNvSpPr>
          <p:nvPr>
            <p:ph idx="1"/>
          </p:nvPr>
        </p:nvSpPr>
        <p:spPr/>
        <p:txBody>
          <a:bodyPr/>
          <a:lstStyle/>
          <a:p>
            <a:r>
              <a:rPr lang="en-US" dirty="0" smtClean="0"/>
              <a:t>What do you need to request?</a:t>
            </a:r>
          </a:p>
          <a:p>
            <a:pPr lvl="1"/>
            <a:r>
              <a:rPr lang="en-US" dirty="0" smtClean="0"/>
              <a:t>Name, specification, DOI, etc.</a:t>
            </a:r>
          </a:p>
          <a:p>
            <a:r>
              <a:rPr lang="en-US" dirty="0" smtClean="0"/>
              <a:t>Where do you need to request it?</a:t>
            </a:r>
          </a:p>
          <a:p>
            <a:pPr lvl="1"/>
            <a:r>
              <a:rPr lang="en-US" dirty="0" smtClean="0"/>
              <a:t>Website, your local CRDCN, a Freedom of Information Act officer, etc.</a:t>
            </a:r>
          </a:p>
          <a:p>
            <a:r>
              <a:rPr lang="en-US" dirty="0"/>
              <a:t> </a:t>
            </a:r>
            <a:r>
              <a:rPr lang="en-US" dirty="0" smtClean="0"/>
              <a:t>Details, details:</a:t>
            </a:r>
          </a:p>
          <a:p>
            <a:pPr lvl="1"/>
            <a:r>
              <a:rPr lang="en-US" dirty="0" smtClean="0"/>
              <a:t>Copy of your request form?</a:t>
            </a:r>
          </a:p>
          <a:p>
            <a:pPr lvl="1"/>
            <a:r>
              <a:rPr lang="en-US" dirty="0" smtClean="0"/>
              <a:t>Copy of your request letter?</a:t>
            </a:r>
          </a:p>
          <a:p>
            <a:pPr lvl="1"/>
            <a:r>
              <a:rPr lang="en-US" dirty="0" smtClean="0"/>
              <a:t>Etc.</a:t>
            </a:r>
          </a:p>
          <a:p>
            <a:r>
              <a:rPr lang="en-US" dirty="0" smtClean="0"/>
              <a:t>Don’t assume (too much) prior knowledge!</a:t>
            </a:r>
          </a:p>
          <a:p>
            <a:endParaRPr lang="en-US" dirty="0"/>
          </a:p>
        </p:txBody>
      </p:sp>
    </p:spTree>
    <p:extLst>
      <p:ext uri="{BB962C8B-B14F-4D97-AF65-F5344CB8AC3E}">
        <p14:creationId xmlns:p14="http://schemas.microsoft.com/office/powerpoint/2010/main" val="18195798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chemeClr val="accent2"/>
                </a:solidFill>
              </a:rPr>
              <a:t>A role for institutions?</a:t>
            </a:r>
            <a:endParaRPr lang="en-US" sz="5400" b="1" dirty="0">
              <a:solidFill>
                <a:schemeClr val="accent2"/>
              </a:solidFill>
            </a:endParaRPr>
          </a:p>
        </p:txBody>
      </p:sp>
      <p:sp>
        <p:nvSpPr>
          <p:cNvPr id="5" name="Content Placeholder 4"/>
          <p:cNvSpPr>
            <a:spLocks noGrp="1"/>
          </p:cNvSpPr>
          <p:nvPr>
            <p:ph sz="half" idx="1"/>
          </p:nvPr>
        </p:nvSpPr>
        <p:spPr/>
        <p:txBody>
          <a:bodyPr>
            <a:normAutofit fontScale="77500" lnSpcReduction="2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9" name="Content Placeholder 8"/>
          <p:cNvSpPr>
            <a:spLocks noGrp="1"/>
          </p:cNvSpPr>
          <p:nvPr>
            <p:ph sz="half" idx="2"/>
          </p:nvPr>
        </p:nvSpPr>
        <p:spPr/>
        <p:txBody>
          <a:bodyPr>
            <a:normAutofit fontScale="77500" lnSpcReduction="20000"/>
          </a:bodyPr>
          <a:lstStyle/>
          <a:p>
            <a:r>
              <a:rPr lang="en-US" dirty="0" smtClean="0">
                <a:solidFill>
                  <a:schemeClr val="accent2"/>
                </a:solidFill>
              </a:rPr>
              <a:t>Institutions (data librarian!) can provide researchers with</a:t>
            </a:r>
          </a:p>
          <a:p>
            <a:pPr lvl="1"/>
            <a:r>
              <a:rPr lang="en-US" sz="2800" dirty="0" smtClean="0">
                <a:solidFill>
                  <a:schemeClr val="accent2"/>
                </a:solidFill>
              </a:rPr>
              <a:t>The necessary information about original sources</a:t>
            </a:r>
          </a:p>
          <a:p>
            <a:pPr lvl="1"/>
            <a:r>
              <a:rPr lang="en-US" sz="2800" dirty="0" smtClean="0">
                <a:solidFill>
                  <a:schemeClr val="accent2"/>
                </a:solidFill>
              </a:rPr>
              <a:t>Conveying the necessary access information </a:t>
            </a:r>
          </a:p>
          <a:p>
            <a:pPr lvl="1"/>
            <a:r>
              <a:rPr lang="en-US" sz="2800" dirty="0" smtClean="0">
                <a:solidFill>
                  <a:schemeClr val="accent2"/>
                </a:solidFill>
              </a:rPr>
              <a:t>Arrange for permission to redistribute extracts</a:t>
            </a:r>
          </a:p>
          <a:p>
            <a:r>
              <a:rPr lang="en-US" dirty="0" smtClean="0">
                <a:solidFill>
                  <a:schemeClr val="accent2"/>
                </a:solidFill>
              </a:rPr>
              <a:t>Data providers can</a:t>
            </a:r>
          </a:p>
          <a:p>
            <a:pPr lvl="1"/>
            <a:r>
              <a:rPr lang="en-US" sz="2800" dirty="0" smtClean="0">
                <a:solidFill>
                  <a:schemeClr val="accent2"/>
                </a:solidFill>
              </a:rPr>
              <a:t>Provide suggested citations</a:t>
            </a:r>
          </a:p>
          <a:p>
            <a:pPr lvl="1"/>
            <a:r>
              <a:rPr lang="en-US" sz="2800" dirty="0" smtClean="0">
                <a:solidFill>
                  <a:schemeClr val="accent2"/>
                </a:solidFill>
              </a:rPr>
              <a:t>Be clear about original sources!</a:t>
            </a:r>
          </a:p>
          <a:p>
            <a:pPr lvl="1"/>
            <a:r>
              <a:rPr lang="en-US" sz="2800" dirty="0" smtClean="0">
                <a:solidFill>
                  <a:schemeClr val="accent2"/>
                </a:solidFill>
              </a:rPr>
              <a:t>Information about persistence</a:t>
            </a:r>
          </a:p>
          <a:p>
            <a:pPr lvl="1"/>
            <a:r>
              <a:rPr lang="en-US" sz="2800" dirty="0" smtClean="0">
                <a:solidFill>
                  <a:schemeClr val="accent2"/>
                </a:solidFill>
              </a:rPr>
              <a:t>Potentially be clearer about the rights to redistribute</a:t>
            </a:r>
          </a:p>
        </p:txBody>
      </p:sp>
      <p:sp>
        <p:nvSpPr>
          <p:cNvPr id="6" name="Rectangle 5"/>
          <p:cNvSpPr/>
          <p:nvPr/>
        </p:nvSpPr>
        <p:spPr>
          <a:xfrm>
            <a:off x="840508" y="4531179"/>
            <a:ext cx="5255491" cy="15022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2066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89965" y="3802931"/>
            <a:ext cx="2203268" cy="517439"/>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0193" y="2954064"/>
            <a:ext cx="7241177" cy="385433"/>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94760" y="2681203"/>
            <a:ext cx="7543800" cy="386862"/>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AEA “Data Availability Policy” (2019)</a:t>
            </a:r>
          </a:p>
        </p:txBody>
      </p:sp>
      <p:sp>
        <p:nvSpPr>
          <p:cNvPr id="7" name="Rectangle 6"/>
          <p:cNvSpPr/>
          <p:nvPr/>
        </p:nvSpPr>
        <p:spPr>
          <a:xfrm>
            <a:off x="5686696" y="4857587"/>
            <a:ext cx="5129349" cy="391079"/>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pPr fontAlgn="base"/>
            <a:r>
              <a:rPr lang="en-US" dirty="0">
                <a:solidFill>
                  <a:schemeClr val="bg1">
                    <a:lumMod val="75000"/>
                  </a:schemeClr>
                </a:solidFill>
              </a:rPr>
              <a:t>It is the policy of the American Economic Association to publish papers only if the data used in the analysis are </a:t>
            </a:r>
            <a:r>
              <a:rPr lang="en-US" b="1" u="sng" dirty="0"/>
              <a:t>clearly and precisely </a:t>
            </a:r>
            <a:r>
              <a:rPr lang="en-US" dirty="0">
                <a:solidFill>
                  <a:schemeClr val="bg1">
                    <a:lumMod val="75000"/>
                  </a:schemeClr>
                </a:solidFill>
              </a:rPr>
              <a:t>documented and </a:t>
            </a:r>
            <a:r>
              <a:rPr lang="en-US" b="1" u="sng" dirty="0"/>
              <a:t>access to the data and code is clearly and precisely documented and is non-exclusive to the authors.</a:t>
            </a:r>
          </a:p>
          <a:p>
            <a:pPr fontAlgn="base"/>
            <a:r>
              <a:rPr lang="en-US" dirty="0">
                <a:solidFill>
                  <a:schemeClr val="bg1">
                    <a:lumMod val="75000"/>
                  </a:schemeClr>
                </a:solidFill>
              </a:rPr>
              <a:t>Authors of accepted papers that contain empirical work, simulations, or experimental work must </a:t>
            </a:r>
            <a:r>
              <a:rPr lang="en-US" sz="3200" b="1" dirty="0">
                <a:solidFill>
                  <a:schemeClr val="accent2">
                    <a:lumMod val="75000"/>
                  </a:schemeClr>
                </a:solidFill>
              </a:rPr>
              <a:t>provide</a:t>
            </a:r>
            <a:r>
              <a:rPr lang="en-US" dirty="0">
                <a:solidFill>
                  <a:schemeClr val="bg1">
                    <a:lumMod val="75000"/>
                  </a:schemeClr>
                </a:solidFill>
              </a:rPr>
              <a:t>, </a:t>
            </a:r>
            <a:r>
              <a:rPr lang="en-US" sz="3200" b="1" dirty="0">
                <a:solidFill>
                  <a:schemeClr val="accent6">
                    <a:lumMod val="75000"/>
                  </a:schemeClr>
                </a:solidFill>
              </a:rPr>
              <a:t>prior to acceptance</a:t>
            </a:r>
            <a:r>
              <a:rPr lang="en-US" dirty="0">
                <a:solidFill>
                  <a:schemeClr val="bg1">
                    <a:lumMod val="75000"/>
                  </a:schemeClr>
                </a:solidFill>
              </a:rPr>
              <a:t>, the data, programs, and other details of the computations </a:t>
            </a:r>
            <a:r>
              <a:rPr lang="en-US" sz="3200" b="1" dirty="0">
                <a:solidFill>
                  <a:schemeClr val="accent4">
                    <a:lumMod val="75000"/>
                  </a:schemeClr>
                </a:solidFill>
              </a:rPr>
              <a:t>sufficient to permit replication</a:t>
            </a:r>
            <a:r>
              <a:rPr lang="en-US" dirty="0">
                <a:solidFill>
                  <a:schemeClr val="bg1">
                    <a:lumMod val="75000"/>
                  </a:schemeClr>
                </a:solidFill>
              </a:rPr>
              <a:t>, as well as </a:t>
            </a:r>
            <a:r>
              <a:rPr lang="en-US" b="1" dirty="0">
                <a:solidFill>
                  <a:schemeClr val="accent1">
                    <a:lumMod val="75000"/>
                  </a:schemeClr>
                </a:solidFill>
              </a:rPr>
              <a:t>information about access to data and programs.</a:t>
            </a:r>
          </a:p>
          <a:p>
            <a:endParaRPr lang="en-US" dirty="0"/>
          </a:p>
        </p:txBody>
      </p:sp>
      <p:sp>
        <p:nvSpPr>
          <p:cNvPr id="8" name="Rectangle 7"/>
          <p:cNvSpPr/>
          <p:nvPr/>
        </p:nvSpPr>
        <p:spPr>
          <a:xfrm>
            <a:off x="1010193" y="2604407"/>
            <a:ext cx="10517778" cy="92256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54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 manuscript is checked</a:t>
            </a:r>
          </a:p>
        </p:txBody>
      </p:sp>
      <p:sp>
        <p:nvSpPr>
          <p:cNvPr id="3" name="Content Placeholder 2"/>
          <p:cNvSpPr>
            <a:spLocks noGrp="1"/>
          </p:cNvSpPr>
          <p:nvPr>
            <p:ph idx="1"/>
          </p:nvPr>
        </p:nvSpPr>
        <p:spPr/>
        <p:txBody>
          <a:bodyPr>
            <a:normAutofit/>
          </a:bodyPr>
          <a:lstStyle/>
          <a:p>
            <a:r>
              <a:rPr lang="en-US" dirty="0"/>
              <a:t>What datasets are used</a:t>
            </a:r>
          </a:p>
          <a:p>
            <a:r>
              <a:rPr lang="en-US" dirty="0"/>
              <a:t>Are they cited?</a:t>
            </a:r>
          </a:p>
          <a:p>
            <a:r>
              <a:rPr lang="en-US" dirty="0"/>
              <a:t>Is there additional information on access? </a:t>
            </a:r>
          </a:p>
          <a:p>
            <a:pPr lvl="1"/>
            <a:r>
              <a:rPr lang="en-US" dirty="0"/>
              <a:t>→ URL leads to exact data?</a:t>
            </a:r>
          </a:p>
          <a:p>
            <a:pPr lvl="1"/>
            <a:r>
              <a:rPr lang="en-US" dirty="0"/>
              <a:t>→ URL leads to application procedure?</a:t>
            </a:r>
          </a:p>
          <a:p>
            <a:pPr lvl="1"/>
            <a:r>
              <a:rPr lang="en-US" dirty="0"/>
              <a:t>→ other access procedure is described?</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88466" y="1501454"/>
            <a:ext cx="3902614" cy="2750713"/>
          </a:xfrm>
          <a:prstGeom prst="rect">
            <a:avLst/>
          </a:prstGeom>
        </p:spPr>
      </p:pic>
      <p:sp>
        <p:nvSpPr>
          <p:cNvPr id="5" name="TextBox 4"/>
          <p:cNvSpPr txBox="1"/>
          <p:nvPr/>
        </p:nvSpPr>
        <p:spPr>
          <a:xfrm>
            <a:off x="8164947" y="6545584"/>
            <a:ext cx="4775200" cy="276999"/>
          </a:xfrm>
          <a:prstGeom prst="rect">
            <a:avLst/>
          </a:prstGeom>
          <a:noFill/>
        </p:spPr>
        <p:txBody>
          <a:bodyPr wrap="square" rtlCol="0">
            <a:spAutoFit/>
          </a:bodyPr>
          <a:lstStyle/>
          <a:p>
            <a:r>
              <a:rPr lang="fr-FR" sz="1200" dirty="0">
                <a:solidFill>
                  <a:schemeClr val="bg1">
                    <a:lumMod val="85000"/>
                  </a:schemeClr>
                </a:solidFill>
              </a:rPr>
              <a:t>Le labyrinthe des juges, par </a:t>
            </a:r>
            <a:r>
              <a:rPr lang="fr-FR" sz="1200" dirty="0">
                <a:solidFill>
                  <a:schemeClr val="bg1">
                    <a:lumMod val="85000"/>
                  </a:schemeClr>
                </a:solidFill>
                <a:hlinkClick r:id="rId3"/>
              </a:rPr>
              <a:t>Guillaume Beck</a:t>
            </a:r>
            <a:endParaRPr lang="en-US" sz="1200" dirty="0">
              <a:solidFill>
                <a:schemeClr val="bg1">
                  <a:lumMod val="85000"/>
                </a:schemeClr>
              </a:solidFill>
            </a:endParaRPr>
          </a:p>
        </p:txBody>
      </p:sp>
    </p:spTree>
    <p:extLst>
      <p:ext uri="{BB962C8B-B14F-4D97-AF65-F5344CB8AC3E}">
        <p14:creationId xmlns:p14="http://schemas.microsoft.com/office/powerpoint/2010/main" val="282198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50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grpId="0" nodeType="withEffect">
                                  <p:stCondLst>
                                    <p:cond delay="50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 manuscript is checked</a:t>
            </a:r>
          </a:p>
        </p:txBody>
      </p:sp>
      <p:sp>
        <p:nvSpPr>
          <p:cNvPr id="3" name="Content Placeholder 2"/>
          <p:cNvSpPr>
            <a:spLocks noGrp="1"/>
          </p:cNvSpPr>
          <p:nvPr>
            <p:ph idx="1"/>
          </p:nvPr>
        </p:nvSpPr>
        <p:spPr/>
        <p:txBody>
          <a:bodyPr>
            <a:normAutofit/>
          </a:bodyPr>
          <a:lstStyle/>
          <a:p>
            <a:r>
              <a:rPr lang="en-US" dirty="0"/>
              <a:t>What datasets are used</a:t>
            </a:r>
          </a:p>
          <a:p>
            <a:r>
              <a:rPr lang="en-US" dirty="0"/>
              <a:t>Are they cited?</a:t>
            </a:r>
          </a:p>
          <a:p>
            <a:r>
              <a:rPr lang="en-US" dirty="0"/>
              <a:t>Is there additional information on access? </a:t>
            </a:r>
          </a:p>
          <a:p>
            <a:r>
              <a:rPr lang="en-US" dirty="0"/>
              <a:t>Is there license/ data use information?</a:t>
            </a:r>
          </a:p>
          <a:p>
            <a:pPr lvl="1"/>
            <a:r>
              <a:rPr lang="en-US" dirty="0"/>
              <a:t>→ </a:t>
            </a:r>
            <a:r>
              <a:rPr lang="en-US" b="1" u="sng" dirty="0">
                <a:solidFill>
                  <a:schemeClr val="accent6">
                    <a:lumMod val="75000"/>
                  </a:schemeClr>
                </a:solidFill>
              </a:rPr>
              <a:t>Should</a:t>
            </a:r>
            <a:r>
              <a:rPr lang="en-US" dirty="0"/>
              <a:t> the author provide the data?</a:t>
            </a:r>
          </a:p>
          <a:p>
            <a:pPr lvl="1"/>
            <a:r>
              <a:rPr lang="en-US" dirty="0"/>
              <a:t>→ Is the author </a:t>
            </a:r>
            <a:r>
              <a:rPr lang="en-US" b="1" u="sng" dirty="0">
                <a:solidFill>
                  <a:srgbClr val="FF0000"/>
                </a:solidFill>
              </a:rPr>
              <a:t>allowed</a:t>
            </a:r>
            <a:r>
              <a:rPr lang="en-US" dirty="0"/>
              <a:t> to provide data?</a:t>
            </a:r>
          </a:p>
        </p:txBody>
      </p:sp>
    </p:spTree>
    <p:extLst>
      <p:ext uri="{BB962C8B-B14F-4D97-AF65-F5344CB8AC3E}">
        <p14:creationId xmlns:p14="http://schemas.microsoft.com/office/powerpoint/2010/main" val="427869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Academic data publisher</a:t>
            </a:r>
          </a:p>
        </p:txBody>
      </p:sp>
      <p:pic>
        <p:nvPicPr>
          <p:cNvPr id="4" name="Content Placeholder 3"/>
          <p:cNvPicPr>
            <a:picLocks noGrp="1" noChangeAspect="1"/>
          </p:cNvPicPr>
          <p:nvPr>
            <p:ph idx="1"/>
          </p:nvPr>
        </p:nvPicPr>
        <p:blipFill>
          <a:blip r:embed="rId2"/>
          <a:stretch>
            <a:fillRect/>
          </a:stretch>
        </p:blipFill>
        <p:spPr>
          <a:xfrm>
            <a:off x="2152650" y="2148271"/>
            <a:ext cx="7886700" cy="3750496"/>
          </a:xfrm>
          <a:prstGeom prst="rect">
            <a:avLst/>
          </a:prstGeom>
        </p:spPr>
      </p:pic>
    </p:spTree>
    <p:extLst>
      <p:ext uri="{BB962C8B-B14F-4D97-AF65-F5344CB8AC3E}">
        <p14:creationId xmlns:p14="http://schemas.microsoft.com/office/powerpoint/2010/main" val="580498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AF8F-F213-4D6A-B8D4-6C51FA80B1D2}"/>
              </a:ext>
            </a:extLst>
          </p:cNvPr>
          <p:cNvSpPr>
            <a:spLocks noGrp="1"/>
          </p:cNvSpPr>
          <p:nvPr>
            <p:ph type="title"/>
          </p:nvPr>
        </p:nvSpPr>
        <p:spPr>
          <a:xfrm>
            <a:off x="1554480" y="365125"/>
            <a:ext cx="9784080" cy="1325563"/>
          </a:xfrm>
        </p:spPr>
        <p:txBody>
          <a:bodyPr/>
          <a:lstStyle/>
          <a:p>
            <a:r>
              <a:rPr lang="en-US" dirty="0"/>
              <a:t>Some key statistics</a:t>
            </a:r>
          </a:p>
        </p:txBody>
      </p:sp>
      <p:graphicFrame>
        <p:nvGraphicFramePr>
          <p:cNvPr id="4" name="Content Placeholder 3">
            <a:extLst>
              <a:ext uri="{FF2B5EF4-FFF2-40B4-BE49-F238E27FC236}">
                <a16:creationId xmlns:a16="http://schemas.microsoft.com/office/drawing/2014/main" id="{3451F396-6739-4D9A-829C-7DA5C7C1255F}"/>
              </a:ext>
            </a:extLst>
          </p:cNvPr>
          <p:cNvGraphicFramePr>
            <a:graphicFrameLocks noGrp="1"/>
          </p:cNvGraphicFramePr>
          <p:nvPr>
            <p:ph idx="1"/>
          </p:nvPr>
        </p:nvGraphicFramePr>
        <p:xfrm>
          <a:off x="939522" y="1865598"/>
          <a:ext cx="10515601" cy="4079240"/>
        </p:xfrm>
        <a:graphic>
          <a:graphicData uri="http://schemas.openxmlformats.org/drawingml/2006/table">
            <a:tbl>
              <a:tblPr firstRow="1" bandRow="1">
                <a:tableStyleId>{5C22544A-7EE6-4342-B048-85BDC9FD1C3A}</a:tableStyleId>
              </a:tblPr>
              <a:tblGrid>
                <a:gridCol w="3928811">
                  <a:extLst>
                    <a:ext uri="{9D8B030D-6E8A-4147-A177-3AD203B41FA5}">
                      <a16:colId xmlns:a16="http://schemas.microsoft.com/office/drawing/2014/main" val="2413352468"/>
                    </a:ext>
                  </a:extLst>
                </a:gridCol>
                <a:gridCol w="465667">
                  <a:extLst>
                    <a:ext uri="{9D8B030D-6E8A-4147-A177-3AD203B41FA5}">
                      <a16:colId xmlns:a16="http://schemas.microsoft.com/office/drawing/2014/main" val="2890217199"/>
                    </a:ext>
                  </a:extLst>
                </a:gridCol>
                <a:gridCol w="372533">
                  <a:extLst>
                    <a:ext uri="{9D8B030D-6E8A-4147-A177-3AD203B41FA5}">
                      <a16:colId xmlns:a16="http://schemas.microsoft.com/office/drawing/2014/main" val="317470476"/>
                    </a:ext>
                  </a:extLst>
                </a:gridCol>
                <a:gridCol w="728134">
                  <a:extLst>
                    <a:ext uri="{9D8B030D-6E8A-4147-A177-3AD203B41FA5}">
                      <a16:colId xmlns:a16="http://schemas.microsoft.com/office/drawing/2014/main" val="1459328702"/>
                    </a:ext>
                  </a:extLst>
                </a:gridCol>
                <a:gridCol w="975265">
                  <a:extLst>
                    <a:ext uri="{9D8B030D-6E8A-4147-A177-3AD203B41FA5}">
                      <a16:colId xmlns:a16="http://schemas.microsoft.com/office/drawing/2014/main" val="1056862685"/>
                    </a:ext>
                  </a:extLst>
                </a:gridCol>
                <a:gridCol w="1294082">
                  <a:extLst>
                    <a:ext uri="{9D8B030D-6E8A-4147-A177-3AD203B41FA5}">
                      <a16:colId xmlns:a16="http://schemas.microsoft.com/office/drawing/2014/main" val="1873812096"/>
                    </a:ext>
                  </a:extLst>
                </a:gridCol>
                <a:gridCol w="424176">
                  <a:extLst>
                    <a:ext uri="{9D8B030D-6E8A-4147-A177-3AD203B41FA5}">
                      <a16:colId xmlns:a16="http://schemas.microsoft.com/office/drawing/2014/main" val="200168760"/>
                    </a:ext>
                  </a:extLst>
                </a:gridCol>
                <a:gridCol w="1440647">
                  <a:extLst>
                    <a:ext uri="{9D8B030D-6E8A-4147-A177-3AD203B41FA5}">
                      <a16:colId xmlns:a16="http://schemas.microsoft.com/office/drawing/2014/main" val="3288696754"/>
                    </a:ext>
                  </a:extLst>
                </a:gridCol>
                <a:gridCol w="886286">
                  <a:extLst>
                    <a:ext uri="{9D8B030D-6E8A-4147-A177-3AD203B41FA5}">
                      <a16:colId xmlns:a16="http://schemas.microsoft.com/office/drawing/2014/main" val="3813918256"/>
                    </a:ext>
                  </a:extLst>
                </a:gridCol>
              </a:tblGrid>
              <a:tr h="370840">
                <a:tc>
                  <a:txBody>
                    <a:bodyPr/>
                    <a:lstStyle/>
                    <a:p>
                      <a:pPr algn="l" fontAlgn="b"/>
                      <a:r>
                        <a:rPr lang="en-US" sz="2000" b="1" i="0" u="none" strike="noStrike" dirty="0">
                          <a:solidFill>
                            <a:srgbClr val="000000"/>
                          </a:solidFill>
                          <a:effectLst/>
                          <a:latin typeface="Calibri" panose="020F0502020204030204" pitchFamily="34" charset="0"/>
                        </a:rPr>
                        <a:t>Study</a:t>
                      </a:r>
                    </a:p>
                  </a:txBody>
                  <a:tcPr marL="6350" marR="6350" marT="6350" marB="0" anchor="b"/>
                </a:tc>
                <a:tc>
                  <a:txBody>
                    <a:bodyPr/>
                    <a:lstStyle/>
                    <a:p>
                      <a:pPr algn="l" fontAlgn="b"/>
                      <a:r>
                        <a:rPr lang="en-US" sz="1600" b="1" i="0" u="none" strike="noStrike" dirty="0">
                          <a:solidFill>
                            <a:srgbClr val="000000"/>
                          </a:solidFill>
                          <a:effectLst/>
                          <a:latin typeface="Calibri" panose="020F0502020204030204" pitchFamily="34" charset="0"/>
                        </a:rPr>
                        <a:t>Year</a:t>
                      </a:r>
                    </a:p>
                  </a:txBody>
                  <a:tcPr marL="6350" marR="6350" marT="6350" marB="0" anchor="b"/>
                </a:tc>
                <a:tc>
                  <a:txBody>
                    <a:bodyPr/>
                    <a:lstStyle/>
                    <a:p>
                      <a:pPr algn="l" fontAlgn="b"/>
                      <a:r>
                        <a:rPr lang="en-US" sz="1600" b="1" i="0" u="none" strike="noStrike" dirty="0">
                          <a:solidFill>
                            <a:srgbClr val="000000"/>
                          </a:solidFill>
                          <a:effectLst/>
                          <a:latin typeface="Calibri" panose="020F0502020204030204" pitchFamily="34" charset="0"/>
                        </a:rPr>
                        <a:t>N</a:t>
                      </a:r>
                    </a:p>
                  </a:txBody>
                  <a:tcPr marL="6350" marR="6350" marT="6350" marB="0" anchor="b"/>
                </a:tc>
                <a:tc>
                  <a:txBody>
                    <a:bodyPr/>
                    <a:lstStyle/>
                    <a:p>
                      <a:pPr algn="l" fontAlgn="b"/>
                      <a:r>
                        <a:rPr lang="en-US" sz="1600" b="1" i="0" u="none" strike="noStrike" dirty="0">
                          <a:solidFill>
                            <a:srgbClr val="000000"/>
                          </a:solidFill>
                          <a:effectLst/>
                          <a:latin typeface="Calibri" panose="020F0502020204030204" pitchFamily="34" charset="0"/>
                        </a:rPr>
                        <a:t>Success</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Type</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Type-R</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Type-Data</a:t>
                      </a:r>
                    </a:p>
                  </a:txBody>
                  <a:tcPr marL="6350" marR="6350" marT="6350" marB="0" anchor="b"/>
                </a:tc>
                <a:tc>
                  <a:txBody>
                    <a:bodyPr/>
                    <a:lstStyle/>
                    <a:p>
                      <a:pPr algn="l" fontAlgn="b"/>
                      <a:r>
                        <a:rPr lang="en-US" sz="2000" b="1" i="0" u="none" strike="noStrike" dirty="0">
                          <a:solidFill>
                            <a:srgbClr val="000000"/>
                          </a:solidFill>
                          <a:effectLst/>
                          <a:latin typeface="Calibri" panose="020F0502020204030204" pitchFamily="34" charset="0"/>
                        </a:rPr>
                        <a:t>Percent</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Field</a:t>
                      </a:r>
                    </a:p>
                  </a:txBody>
                  <a:tcPr marL="6350" marR="6350" marT="6350" marB="0" anchor="b"/>
                </a:tc>
                <a:extLst>
                  <a:ext uri="{0D108BD9-81ED-4DB2-BD59-A6C34878D82A}">
                    <a16:rowId xmlns:a16="http://schemas.microsoft.com/office/drawing/2014/main" val="198475438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Dewald</a:t>
                      </a:r>
                      <a:r>
                        <a:rPr lang="en-US" sz="2000" b="1" i="0" u="none" strike="noStrike" dirty="0">
                          <a:solidFill>
                            <a:srgbClr val="000000"/>
                          </a:solidFill>
                          <a:effectLst/>
                          <a:latin typeface="Calibri" panose="020F0502020204030204" pitchFamily="34" charset="0"/>
                        </a:rPr>
                        <a:t> </a:t>
                      </a:r>
                      <a:r>
                        <a:rPr lang="en-US" sz="2000" b="1" i="0" u="none" strike="noStrike" dirty="0" err="1">
                          <a:solidFill>
                            <a:srgbClr val="000000"/>
                          </a:solidFill>
                          <a:effectLst/>
                          <a:latin typeface="Calibri" panose="020F0502020204030204" pitchFamily="34" charset="0"/>
                        </a:rPr>
                        <a:t>Thursby</a:t>
                      </a:r>
                      <a:r>
                        <a:rPr lang="en-US" sz="2000" b="1" i="0" u="none" strike="noStrike" dirty="0">
                          <a:solidFill>
                            <a:srgbClr val="000000"/>
                          </a:solidFill>
                          <a:effectLst/>
                          <a:latin typeface="Calibri" panose="020F0502020204030204" pitchFamily="34" charset="0"/>
                        </a:rPr>
                        <a:t> Anderson</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1986</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54</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4%</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580831559"/>
                  </a:ext>
                </a:extLst>
              </a:tr>
              <a:tr h="370840">
                <a:tc>
                  <a:txBody>
                    <a:bodyPr/>
                    <a:lstStyle/>
                    <a:p>
                      <a:pPr algn="l" fontAlgn="b"/>
                      <a:r>
                        <a:rPr lang="en-US" sz="2000" b="1" i="0" u="none" strike="noStrike" dirty="0" err="1">
                          <a:solidFill>
                            <a:srgbClr val="000000"/>
                          </a:solidFill>
                          <a:effectLst/>
                          <a:latin typeface="Calibri" panose="020F0502020204030204" pitchFamily="34" charset="0"/>
                        </a:rPr>
                        <a:t>Dewald</a:t>
                      </a:r>
                      <a:r>
                        <a:rPr lang="en-US" sz="2000" b="1" i="0" u="none" strike="noStrike" dirty="0">
                          <a:solidFill>
                            <a:srgbClr val="000000"/>
                          </a:solidFill>
                          <a:effectLst/>
                          <a:latin typeface="Calibri" panose="020F0502020204030204" pitchFamily="34" charset="0"/>
                        </a:rPr>
                        <a:t> </a:t>
                      </a:r>
                      <a:r>
                        <a:rPr lang="en-US" sz="2000" b="1" i="0" u="none" strike="noStrike" dirty="0" err="1">
                          <a:solidFill>
                            <a:srgbClr val="000000"/>
                          </a:solidFill>
                          <a:effectLst/>
                          <a:latin typeface="Calibri" panose="020F0502020204030204" pitchFamily="34" charset="0"/>
                        </a:rPr>
                        <a:t>Thursby</a:t>
                      </a:r>
                      <a:r>
                        <a:rPr lang="en-US" sz="2000" b="1" i="0" u="none" strike="noStrike" dirty="0">
                          <a:solidFill>
                            <a:srgbClr val="000000"/>
                          </a:solidFill>
                          <a:effectLst/>
                          <a:latin typeface="Calibri" panose="020F0502020204030204" pitchFamily="34" charset="0"/>
                        </a:rPr>
                        <a:t> Anderson</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1986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54</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7</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Partial</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13%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3976549581"/>
                  </a:ext>
                </a:extLst>
              </a:tr>
              <a:tr h="370840">
                <a:tc>
                  <a:txBody>
                    <a:bodyPr/>
                    <a:lstStyle/>
                    <a:p>
                      <a:pPr algn="l" fontAlgn="b"/>
                      <a:r>
                        <a:rPr lang="en-US" sz="2000" b="1" i="0" u="none" strike="noStrike" dirty="0">
                          <a:solidFill>
                            <a:srgbClr val="000000"/>
                          </a:solidFill>
                          <a:effectLst/>
                          <a:latin typeface="Calibri" panose="020F0502020204030204" pitchFamily="34" charset="0"/>
                        </a:rPr>
                        <a:t>McCullough </a:t>
                      </a:r>
                      <a:r>
                        <a:rPr lang="en-US" sz="2000" b="1" i="0" u="none" strike="noStrike" dirty="0" err="1">
                          <a:solidFill>
                            <a:srgbClr val="000000"/>
                          </a:solidFill>
                          <a:effectLst/>
                          <a:latin typeface="Calibri" panose="020F0502020204030204" pitchFamily="34" charset="0"/>
                        </a:rPr>
                        <a:t>McGeary</a:t>
                      </a:r>
                      <a:r>
                        <a:rPr lang="en-US" sz="2000" b="1" i="0" u="none" strike="noStrike" dirty="0">
                          <a:solidFill>
                            <a:srgbClr val="000000"/>
                          </a:solidFill>
                          <a:effectLst/>
                          <a:latin typeface="Calibri" panose="020F0502020204030204" pitchFamily="34" charset="0"/>
                        </a:rPr>
                        <a:t> Harrison</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2006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186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14</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All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8%</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117373902"/>
                  </a:ext>
                </a:extLst>
              </a:tr>
              <a:tr h="370840">
                <a:tc>
                  <a:txBody>
                    <a:bodyPr/>
                    <a:lstStyle/>
                    <a:p>
                      <a:pPr algn="l" fontAlgn="b"/>
                      <a:r>
                        <a:rPr lang="en-US" sz="2000" b="1" i="0" u="none" strike="noStrike" dirty="0">
                          <a:solidFill>
                            <a:srgbClr val="000000"/>
                          </a:solidFill>
                          <a:effectLst/>
                          <a:latin typeface="Calibri" panose="020F0502020204030204" pitchFamily="34" charset="0"/>
                        </a:rPr>
                        <a:t>McCullough </a:t>
                      </a:r>
                      <a:r>
                        <a:rPr lang="en-US" sz="2000" b="1" i="0" u="none" strike="noStrike" dirty="0" err="1">
                          <a:solidFill>
                            <a:srgbClr val="000000"/>
                          </a:solidFill>
                          <a:effectLst/>
                          <a:latin typeface="Calibri" panose="020F0502020204030204" pitchFamily="34" charset="0"/>
                        </a:rPr>
                        <a:t>McGeary</a:t>
                      </a:r>
                      <a:r>
                        <a:rPr lang="en-US" sz="2000" b="1" i="0" u="none" strike="noStrike" dirty="0">
                          <a:solidFill>
                            <a:srgbClr val="000000"/>
                          </a:solidFill>
                          <a:effectLst/>
                          <a:latin typeface="Calibri" panose="020F0502020204030204" pitchFamily="34" charset="0"/>
                        </a:rPr>
                        <a:t> Harrison</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2006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62</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14</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23%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97608523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Nosek</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2015</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100</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36</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gridSpan="2">
                  <a:txBody>
                    <a:bodyPr/>
                    <a:lstStyle/>
                    <a:p>
                      <a:pPr algn="l" fontAlgn="b"/>
                      <a:r>
                        <a:rPr lang="en-US" sz="1100" b="0" i="0" u="none" strike="noStrike" dirty="0">
                          <a:solidFill>
                            <a:srgbClr val="000000"/>
                          </a:solidFill>
                          <a:effectLst/>
                          <a:latin typeface="Calibri" panose="020F0502020204030204" pitchFamily="34" charset="0"/>
                        </a:rPr>
                        <a:t>Replication</a:t>
                      </a:r>
                    </a:p>
                  </a:txBody>
                  <a:tcPr marL="6350" marR="6350" marT="6350" marB="0" anchor="b"/>
                </a:tc>
                <a:tc hMerge="1">
                  <a:txBody>
                    <a:bodyPr/>
                    <a:lstStyle/>
                    <a:p>
                      <a:endParaRPr lang="en-US"/>
                    </a:p>
                  </a:txBody>
                  <a:tcPr/>
                </a:tc>
                <a:tc>
                  <a:txBody>
                    <a:bodyPr/>
                    <a:lstStyle/>
                    <a:p>
                      <a:pPr algn="r" fontAlgn="b"/>
                      <a:r>
                        <a:rPr lang="en-US" sz="2000" b="1" i="0" u="none" strike="noStrike" dirty="0">
                          <a:solidFill>
                            <a:srgbClr val="000000"/>
                          </a:solidFill>
                          <a:effectLst/>
                          <a:latin typeface="Calibri" panose="020F0502020204030204" pitchFamily="34" charset="0"/>
                        </a:rPr>
                        <a:t>36%</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Psychology</a:t>
                      </a:r>
                    </a:p>
                  </a:txBody>
                  <a:tcPr marL="6350" marR="6350" marT="6350" marB="0" anchor="b"/>
                </a:tc>
                <a:extLst>
                  <a:ext uri="{0D108BD9-81ED-4DB2-BD59-A6C34878D82A}">
                    <a16:rowId xmlns:a16="http://schemas.microsoft.com/office/drawing/2014/main" val="230235946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Camerer</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18</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11</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gridSpan="2">
                  <a:txBody>
                    <a:bodyPr/>
                    <a:lstStyle/>
                    <a:p>
                      <a:pPr algn="l" fontAlgn="b"/>
                      <a:r>
                        <a:rPr lang="en-US" sz="1100" b="0" i="0" u="none" strike="noStrike">
                          <a:solidFill>
                            <a:srgbClr val="000000"/>
                          </a:solidFill>
                          <a:effectLst/>
                          <a:latin typeface="Calibri" panose="020F0502020204030204" pitchFamily="34" charset="0"/>
                        </a:rPr>
                        <a:t>Replication</a:t>
                      </a:r>
                    </a:p>
                  </a:txBody>
                  <a:tcPr marL="6350" marR="6350" marT="6350" marB="0" anchor="b"/>
                </a:tc>
                <a:tc hMerge="1">
                  <a:txBody>
                    <a:bodyPr/>
                    <a:lstStyle/>
                    <a:p>
                      <a:endParaRPr lang="en-US"/>
                    </a:p>
                  </a:txBody>
                  <a:tcPr/>
                </a:tc>
                <a:tc>
                  <a:txBody>
                    <a:bodyPr/>
                    <a:lstStyle/>
                    <a:p>
                      <a:pPr algn="r" fontAlgn="b"/>
                      <a:r>
                        <a:rPr lang="en-US" sz="2000" b="1" i="0" u="none" strike="noStrike" dirty="0">
                          <a:solidFill>
                            <a:srgbClr val="000000"/>
                          </a:solidFill>
                          <a:effectLst/>
                          <a:latin typeface="Calibri" panose="020F0502020204030204" pitchFamily="34" charset="0"/>
                        </a:rPr>
                        <a:t>61%</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Experimental Econ</a:t>
                      </a:r>
                    </a:p>
                  </a:txBody>
                  <a:tcPr marL="6350" marR="6350" marT="6350" marB="0" anchor="b"/>
                </a:tc>
                <a:extLst>
                  <a:ext uri="{0D108BD9-81ED-4DB2-BD59-A6C34878D82A}">
                    <a16:rowId xmlns:a16="http://schemas.microsoft.com/office/drawing/2014/main" val="481993381"/>
                  </a:ext>
                </a:extLst>
              </a:tr>
              <a:tr h="370840">
                <a:tc>
                  <a:txBody>
                    <a:bodyPr/>
                    <a:lstStyle/>
                    <a:p>
                      <a:pPr algn="l" fontAlgn="b"/>
                      <a:r>
                        <a:rPr lang="en-US" sz="2000" b="1" i="0" u="none" strike="noStrike" dirty="0">
                          <a:solidFill>
                            <a:srgbClr val="000000"/>
                          </a:solidFill>
                          <a:effectLst/>
                          <a:latin typeface="Calibri" panose="020F0502020204030204" pitchFamily="34" charset="0"/>
                        </a:rPr>
                        <a:t>Chang Li</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2017</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67</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33%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Macroeconomics</a:t>
                      </a:r>
                    </a:p>
                  </a:txBody>
                  <a:tcPr marL="6350" marR="6350" marT="6350" marB="0" anchor="b"/>
                </a:tc>
                <a:extLst>
                  <a:ext uri="{0D108BD9-81ED-4DB2-BD59-A6C34878D82A}">
                    <a16:rowId xmlns:a16="http://schemas.microsoft.com/office/drawing/2014/main" val="3221944619"/>
                  </a:ext>
                </a:extLst>
              </a:tr>
              <a:tr h="370840">
                <a:tc>
                  <a:txBody>
                    <a:bodyPr/>
                    <a:lstStyle/>
                    <a:p>
                      <a:pPr algn="l" fontAlgn="b"/>
                      <a:r>
                        <a:rPr lang="en-US" sz="2000" b="1" i="0" u="none" strike="noStrike" dirty="0" err="1">
                          <a:solidFill>
                            <a:srgbClr val="000000"/>
                          </a:solidFill>
                          <a:effectLst/>
                          <a:latin typeface="Calibri" panose="020F0502020204030204" pitchFamily="34" charset="0"/>
                        </a:rPr>
                        <a:t>Kingi</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2018</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274</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69</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All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25%</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1152551520"/>
                  </a:ext>
                </a:extLst>
              </a:tr>
              <a:tr h="370840">
                <a:tc>
                  <a:txBody>
                    <a:bodyPr/>
                    <a:lstStyle/>
                    <a:p>
                      <a:pPr algn="l" fontAlgn="b"/>
                      <a:r>
                        <a:rPr lang="en-US" sz="2000" b="1" i="0" u="none" strike="noStrike" dirty="0" err="1">
                          <a:solidFill>
                            <a:srgbClr val="000000"/>
                          </a:solidFill>
                          <a:effectLst/>
                          <a:latin typeface="Calibri" panose="020F0502020204030204" pitchFamily="34" charset="0"/>
                        </a:rPr>
                        <a:t>Kingi</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2018</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162</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69</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43%</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50582355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Kingi</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2018</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162</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137</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Partial</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85%</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948453544"/>
                  </a:ext>
                </a:extLst>
              </a:tr>
            </a:tbl>
          </a:graphicData>
        </a:graphic>
      </p:graphicFrame>
      <p:sp>
        <p:nvSpPr>
          <p:cNvPr id="3" name="Rectangle 2"/>
          <p:cNvSpPr/>
          <p:nvPr/>
        </p:nvSpPr>
        <p:spPr>
          <a:xfrm>
            <a:off x="774700" y="4737100"/>
            <a:ext cx="10858500" cy="1333500"/>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25283" y="6239934"/>
            <a:ext cx="5757333" cy="369332"/>
          </a:xfrm>
          <a:prstGeom prst="rect">
            <a:avLst/>
          </a:prstGeom>
          <a:noFill/>
        </p:spPr>
        <p:txBody>
          <a:bodyPr wrap="square" rtlCol="0">
            <a:spAutoFit/>
          </a:bodyPr>
          <a:lstStyle/>
          <a:p>
            <a:pPr algn="ctr"/>
            <a:r>
              <a:rPr lang="en-US" dirty="0" err="1">
                <a:solidFill>
                  <a:schemeClr val="bg1">
                    <a:lumMod val="85000"/>
                  </a:schemeClr>
                </a:solidFill>
              </a:rPr>
              <a:t>Kingi</a:t>
            </a:r>
            <a:r>
              <a:rPr lang="en-US" dirty="0">
                <a:solidFill>
                  <a:schemeClr val="bg1">
                    <a:lumMod val="85000"/>
                  </a:schemeClr>
                </a:solidFill>
              </a:rPr>
              <a:t> et al numbers are preliminary. Do not cite or quote.</a:t>
            </a:r>
          </a:p>
        </p:txBody>
      </p:sp>
    </p:spTree>
    <p:extLst>
      <p:ext uri="{BB962C8B-B14F-4D97-AF65-F5344CB8AC3E}">
        <p14:creationId xmlns:p14="http://schemas.microsoft.com/office/powerpoint/2010/main" val="179623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Academic data publisher</a:t>
            </a:r>
          </a:p>
        </p:txBody>
      </p:sp>
      <p:pic>
        <p:nvPicPr>
          <p:cNvPr id="4" name="Content Placeholder 3"/>
          <p:cNvPicPr>
            <a:picLocks noGrp="1" noChangeAspect="1"/>
          </p:cNvPicPr>
          <p:nvPr>
            <p:ph idx="1"/>
          </p:nvPr>
        </p:nvPicPr>
        <p:blipFill>
          <a:blip r:embed="rId2"/>
          <a:stretch>
            <a:fillRect/>
          </a:stretch>
        </p:blipFill>
        <p:spPr>
          <a:xfrm>
            <a:off x="2152650" y="2148271"/>
            <a:ext cx="7886700" cy="3750496"/>
          </a:xfrm>
          <a:prstGeom prst="rect">
            <a:avLst/>
          </a:prstGeom>
        </p:spPr>
      </p:pic>
      <p:pic>
        <p:nvPicPr>
          <p:cNvPr id="3" name="Picture 2"/>
          <p:cNvPicPr>
            <a:picLocks noChangeAspect="1"/>
          </p:cNvPicPr>
          <p:nvPr/>
        </p:nvPicPr>
        <p:blipFill>
          <a:blip r:embed="rId3"/>
          <a:stretch>
            <a:fillRect/>
          </a:stretch>
        </p:blipFill>
        <p:spPr>
          <a:xfrm>
            <a:off x="2780723" y="3597275"/>
            <a:ext cx="6057900" cy="1085850"/>
          </a:xfrm>
          <a:prstGeom prst="rect">
            <a:avLst/>
          </a:prstGeom>
          <a:ln w="38100">
            <a:solidFill>
              <a:srgbClr val="C00000"/>
            </a:solidFill>
          </a:ln>
          <a:effectLst>
            <a:outerShdw blurRad="50800" dist="1270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1125434" y="1532289"/>
            <a:ext cx="9627095" cy="615982"/>
          </a:xfrm>
          <a:prstGeom prst="rect">
            <a:avLst/>
          </a:prstGeom>
        </p:spPr>
      </p:pic>
    </p:spTree>
    <p:extLst>
      <p:ext uri="{BB962C8B-B14F-4D97-AF65-F5344CB8AC3E}">
        <p14:creationId xmlns:p14="http://schemas.microsoft.com/office/powerpoint/2010/main" val="463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Academic data publisher-new!</a:t>
            </a:r>
          </a:p>
        </p:txBody>
      </p:sp>
      <p:pic>
        <p:nvPicPr>
          <p:cNvPr id="4" name="Content Placeholder 3"/>
          <p:cNvPicPr>
            <a:picLocks noGrp="1" noChangeAspect="1"/>
          </p:cNvPicPr>
          <p:nvPr>
            <p:ph idx="1"/>
          </p:nvPr>
        </p:nvPicPr>
        <p:blipFill>
          <a:blip r:embed="rId2"/>
          <a:stretch>
            <a:fillRect/>
          </a:stretch>
        </p:blipFill>
        <p:spPr>
          <a:xfrm>
            <a:off x="2152650" y="2148271"/>
            <a:ext cx="7886700" cy="3750496"/>
          </a:xfrm>
          <a:prstGeom prst="rect">
            <a:avLst/>
          </a:prstGeom>
        </p:spPr>
      </p:pic>
      <p:pic>
        <p:nvPicPr>
          <p:cNvPr id="5" name="Picture 4"/>
          <p:cNvPicPr>
            <a:picLocks noChangeAspect="1"/>
          </p:cNvPicPr>
          <p:nvPr/>
        </p:nvPicPr>
        <p:blipFill>
          <a:blip r:embed="rId3"/>
          <a:stretch>
            <a:fillRect/>
          </a:stretch>
        </p:blipFill>
        <p:spPr>
          <a:xfrm>
            <a:off x="2266227" y="3800475"/>
            <a:ext cx="7400925" cy="1085850"/>
          </a:xfrm>
          <a:prstGeom prst="rect">
            <a:avLst/>
          </a:prstGeom>
          <a:ln w="34925">
            <a:solidFill>
              <a:schemeClr val="tx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7750494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we check them!</a:t>
            </a:r>
            <a:endParaRPr lang="en-US" dirty="0"/>
          </a:p>
        </p:txBody>
      </p:sp>
      <p:sp>
        <p:nvSpPr>
          <p:cNvPr id="3" name="Content Placeholder 2"/>
          <p:cNvSpPr>
            <a:spLocks noGrp="1"/>
          </p:cNvSpPr>
          <p:nvPr>
            <p:ph sz="half" idx="1"/>
          </p:nvPr>
        </p:nvSpPr>
        <p:spPr/>
        <p:txBody>
          <a:bodyPr>
            <a:normAutofit/>
          </a:bodyPr>
          <a:lstStyle/>
          <a:p>
            <a:r>
              <a:rPr lang="en-US" dirty="0" smtClean="0"/>
              <a:t>If the URL does not work, we make a note.</a:t>
            </a:r>
          </a:p>
          <a:p>
            <a:r>
              <a:rPr lang="en-US" dirty="0" smtClean="0"/>
              <a:t>If the site requires registration, we try it out.</a:t>
            </a:r>
          </a:p>
          <a:p>
            <a:pPr lvl="1"/>
            <a:r>
              <a:rPr lang="en-US" dirty="0" smtClean="0"/>
              <a:t>How long?</a:t>
            </a:r>
          </a:p>
          <a:p>
            <a:pPr lvl="1"/>
            <a:r>
              <a:rPr lang="en-US" dirty="0" smtClean="0"/>
              <a:t>Any requirements?</a:t>
            </a:r>
            <a:endParaRPr lang="en-US" dirty="0"/>
          </a:p>
        </p:txBody>
      </p:sp>
      <p:sp>
        <p:nvSpPr>
          <p:cNvPr id="4" name="Content Placeholder 3"/>
          <p:cNvSpPr>
            <a:spLocks noGrp="1"/>
          </p:cNvSpPr>
          <p:nvPr>
            <p:ph sz="half" idx="2"/>
          </p:nvPr>
        </p:nvSpPr>
        <p:spPr/>
        <p:txBody>
          <a:bodyPr>
            <a:normAutofit/>
          </a:bodyPr>
          <a:lstStyle/>
          <a:p>
            <a:r>
              <a:rPr lang="en-US" dirty="0" smtClean="0"/>
              <a:t>What does the site say?</a:t>
            </a:r>
          </a:p>
          <a:p>
            <a:pPr marL="0" indent="0">
              <a:buNone/>
            </a:pPr>
            <a:r>
              <a:rPr lang="en-US" sz="1600" dirty="0">
                <a:solidFill>
                  <a:schemeClr val="accent5"/>
                </a:solidFill>
              </a:rPr>
              <a:t>Please use the following citation when referring to this file in the different versions:</a:t>
            </a:r>
            <a:br>
              <a:rPr lang="en-US" sz="1600" dirty="0">
                <a:solidFill>
                  <a:schemeClr val="accent5"/>
                </a:solidFill>
              </a:rPr>
            </a:br>
            <a:r>
              <a:rPr lang="en-US" sz="1600" dirty="0" err="1">
                <a:solidFill>
                  <a:schemeClr val="accent5"/>
                </a:solidFill>
              </a:rPr>
              <a:t>Inglehart</a:t>
            </a:r>
            <a:r>
              <a:rPr lang="en-US" sz="1600" dirty="0">
                <a:solidFill>
                  <a:schemeClr val="accent5"/>
                </a:solidFill>
              </a:rPr>
              <a:t>, R., C. </a:t>
            </a:r>
            <a:r>
              <a:rPr lang="en-US" sz="1600" dirty="0" err="1">
                <a:solidFill>
                  <a:schemeClr val="accent5"/>
                </a:solidFill>
              </a:rPr>
              <a:t>Haerpfer</a:t>
            </a:r>
            <a:r>
              <a:rPr lang="en-US" sz="1600" dirty="0">
                <a:solidFill>
                  <a:schemeClr val="accent5"/>
                </a:solidFill>
              </a:rPr>
              <a:t>, A. Moreno, C. </a:t>
            </a:r>
            <a:r>
              <a:rPr lang="en-US" sz="1600" dirty="0" err="1">
                <a:solidFill>
                  <a:schemeClr val="accent5"/>
                </a:solidFill>
              </a:rPr>
              <a:t>Welzel</a:t>
            </a:r>
            <a:r>
              <a:rPr lang="en-US" sz="1600" dirty="0">
                <a:solidFill>
                  <a:schemeClr val="accent5"/>
                </a:solidFill>
              </a:rPr>
              <a:t>, K. </a:t>
            </a:r>
            <a:r>
              <a:rPr lang="en-US" sz="1600" dirty="0" err="1">
                <a:solidFill>
                  <a:schemeClr val="accent5"/>
                </a:solidFill>
              </a:rPr>
              <a:t>Kizilova</a:t>
            </a:r>
            <a:r>
              <a:rPr lang="en-US" sz="1600" dirty="0">
                <a:solidFill>
                  <a:schemeClr val="accent5"/>
                </a:solidFill>
              </a:rPr>
              <a:t>, J. </a:t>
            </a:r>
            <a:r>
              <a:rPr lang="en-US" sz="1600" dirty="0" err="1">
                <a:solidFill>
                  <a:schemeClr val="accent5"/>
                </a:solidFill>
              </a:rPr>
              <a:t>Diez</a:t>
            </a:r>
            <a:r>
              <a:rPr lang="en-US" sz="1600" dirty="0">
                <a:solidFill>
                  <a:schemeClr val="accent5"/>
                </a:solidFill>
              </a:rPr>
              <a:t>-Medrano, M. Lagos, P. Norris, E. </a:t>
            </a:r>
            <a:r>
              <a:rPr lang="en-US" sz="1600" dirty="0" err="1">
                <a:solidFill>
                  <a:schemeClr val="accent5"/>
                </a:solidFill>
              </a:rPr>
              <a:t>Ponarin</a:t>
            </a:r>
            <a:r>
              <a:rPr lang="en-US" sz="1600" dirty="0">
                <a:solidFill>
                  <a:schemeClr val="accent5"/>
                </a:solidFill>
              </a:rPr>
              <a:t> &amp; B. </a:t>
            </a:r>
            <a:r>
              <a:rPr lang="en-US" sz="1600" dirty="0" err="1">
                <a:solidFill>
                  <a:schemeClr val="accent5"/>
                </a:solidFill>
              </a:rPr>
              <a:t>Puranen</a:t>
            </a:r>
            <a:r>
              <a:rPr lang="en-US" sz="1600" dirty="0">
                <a:solidFill>
                  <a:schemeClr val="accent5"/>
                </a:solidFill>
              </a:rPr>
              <a:t> et al. (eds.). 2014. World Values Survey: Round Six - Country-Pooled </a:t>
            </a:r>
            <a:r>
              <a:rPr lang="en-US" sz="1600" dirty="0" err="1">
                <a:solidFill>
                  <a:schemeClr val="accent5"/>
                </a:solidFill>
              </a:rPr>
              <a:t>Datafile</a:t>
            </a:r>
            <a:r>
              <a:rPr lang="en-US" sz="1600" dirty="0">
                <a:solidFill>
                  <a:schemeClr val="accent5"/>
                </a:solidFill>
              </a:rPr>
              <a:t> Version: </a:t>
            </a:r>
            <a:r>
              <a:rPr lang="en-US" sz="1600" dirty="0">
                <a:solidFill>
                  <a:schemeClr val="accent5"/>
                </a:solidFill>
                <a:hlinkClick r:id="rId2"/>
              </a:rPr>
              <a:t>www.worldvaluessurvey.org/WVSDocumentationWV6.jsp</a:t>
            </a:r>
            <a:r>
              <a:rPr lang="en-US" sz="1600" dirty="0">
                <a:solidFill>
                  <a:schemeClr val="accent5"/>
                </a:solidFill>
              </a:rPr>
              <a:t>. Madrid: JD Systems Institute</a:t>
            </a:r>
            <a:r>
              <a:rPr lang="en-US" sz="1600" dirty="0" smtClean="0">
                <a:solidFill>
                  <a:schemeClr val="accent5"/>
                </a:solidFill>
              </a:rPr>
              <a:t>.</a:t>
            </a:r>
          </a:p>
          <a:p>
            <a:r>
              <a:rPr lang="en-US" dirty="0"/>
              <a:t>Is that in the README / Paper/ Appendix</a:t>
            </a:r>
            <a:r>
              <a:rPr lang="en-US" dirty="0" smtClean="0"/>
              <a:t>?</a:t>
            </a:r>
          </a:p>
          <a:p>
            <a:endParaRPr lang="en-US" dirty="0"/>
          </a:p>
        </p:txBody>
      </p:sp>
    </p:spTree>
    <p:extLst>
      <p:ext uri="{BB962C8B-B14F-4D97-AF65-F5344CB8AC3E}">
        <p14:creationId xmlns:p14="http://schemas.microsoft.com/office/powerpoint/2010/main" val="21401682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we check them!</a:t>
            </a:r>
            <a:endParaRPr lang="en-US" dirty="0"/>
          </a:p>
        </p:txBody>
      </p:sp>
      <p:pic>
        <p:nvPicPr>
          <p:cNvPr id="5" name="Content Placeholder 4"/>
          <p:cNvPicPr>
            <a:picLocks noGrp="1" noChangeAspect="1"/>
          </p:cNvPicPr>
          <p:nvPr>
            <p:ph sz="half" idx="1"/>
          </p:nvPr>
        </p:nvPicPr>
        <p:blipFill>
          <a:blip r:embed="rId2"/>
          <a:stretch>
            <a:fillRect/>
          </a:stretch>
        </p:blipFill>
        <p:spPr>
          <a:xfrm>
            <a:off x="1384288" y="1825625"/>
            <a:ext cx="4089424" cy="4351338"/>
          </a:xfrm>
          <a:prstGeom prst="rect">
            <a:avLst/>
          </a:prstGeom>
        </p:spPr>
      </p:pic>
      <p:sp>
        <p:nvSpPr>
          <p:cNvPr id="4" name="Content Placeholder 3"/>
          <p:cNvSpPr>
            <a:spLocks noGrp="1"/>
          </p:cNvSpPr>
          <p:nvPr>
            <p:ph sz="half" idx="2"/>
          </p:nvPr>
        </p:nvSpPr>
        <p:spPr/>
        <p:txBody>
          <a:bodyPr>
            <a:normAutofit/>
          </a:bodyPr>
          <a:lstStyle/>
          <a:p>
            <a:r>
              <a:rPr lang="en-US" dirty="0" smtClean="0"/>
              <a:t>What does the site say?</a:t>
            </a:r>
          </a:p>
          <a:p>
            <a:pPr marL="0" indent="0">
              <a:buNone/>
            </a:pPr>
            <a:r>
              <a:rPr lang="en-US" sz="1600" dirty="0">
                <a:solidFill>
                  <a:schemeClr val="accent5"/>
                </a:solidFill>
              </a:rPr>
              <a:t>Please use the following citation when referring to this file in the different versions:</a:t>
            </a:r>
            <a:br>
              <a:rPr lang="en-US" sz="1600" dirty="0">
                <a:solidFill>
                  <a:schemeClr val="accent5"/>
                </a:solidFill>
              </a:rPr>
            </a:br>
            <a:r>
              <a:rPr lang="en-US" sz="1600" dirty="0" err="1">
                <a:solidFill>
                  <a:schemeClr val="accent5"/>
                </a:solidFill>
              </a:rPr>
              <a:t>Inglehart</a:t>
            </a:r>
            <a:r>
              <a:rPr lang="en-US" sz="1600" dirty="0">
                <a:solidFill>
                  <a:schemeClr val="accent5"/>
                </a:solidFill>
              </a:rPr>
              <a:t>, R., C. </a:t>
            </a:r>
            <a:r>
              <a:rPr lang="en-US" sz="1600" dirty="0" err="1">
                <a:solidFill>
                  <a:schemeClr val="accent5"/>
                </a:solidFill>
              </a:rPr>
              <a:t>Haerpfer</a:t>
            </a:r>
            <a:r>
              <a:rPr lang="en-US" sz="1600" dirty="0">
                <a:solidFill>
                  <a:schemeClr val="accent5"/>
                </a:solidFill>
              </a:rPr>
              <a:t>, A. Moreno, C. </a:t>
            </a:r>
            <a:r>
              <a:rPr lang="en-US" sz="1600" dirty="0" err="1">
                <a:solidFill>
                  <a:schemeClr val="accent5"/>
                </a:solidFill>
              </a:rPr>
              <a:t>Welzel</a:t>
            </a:r>
            <a:r>
              <a:rPr lang="en-US" sz="1600" dirty="0">
                <a:solidFill>
                  <a:schemeClr val="accent5"/>
                </a:solidFill>
              </a:rPr>
              <a:t>, K. </a:t>
            </a:r>
            <a:r>
              <a:rPr lang="en-US" sz="1600" dirty="0" err="1">
                <a:solidFill>
                  <a:schemeClr val="accent5"/>
                </a:solidFill>
              </a:rPr>
              <a:t>Kizilova</a:t>
            </a:r>
            <a:r>
              <a:rPr lang="en-US" sz="1600" dirty="0">
                <a:solidFill>
                  <a:schemeClr val="accent5"/>
                </a:solidFill>
              </a:rPr>
              <a:t>, J. </a:t>
            </a:r>
            <a:r>
              <a:rPr lang="en-US" sz="1600" dirty="0" err="1">
                <a:solidFill>
                  <a:schemeClr val="accent5"/>
                </a:solidFill>
              </a:rPr>
              <a:t>Diez</a:t>
            </a:r>
            <a:r>
              <a:rPr lang="en-US" sz="1600" dirty="0">
                <a:solidFill>
                  <a:schemeClr val="accent5"/>
                </a:solidFill>
              </a:rPr>
              <a:t>-Medrano, M. Lagos, P. Norris, E. </a:t>
            </a:r>
            <a:r>
              <a:rPr lang="en-US" sz="1600" dirty="0" err="1">
                <a:solidFill>
                  <a:schemeClr val="accent5"/>
                </a:solidFill>
              </a:rPr>
              <a:t>Ponarin</a:t>
            </a:r>
            <a:r>
              <a:rPr lang="en-US" sz="1600" dirty="0">
                <a:solidFill>
                  <a:schemeClr val="accent5"/>
                </a:solidFill>
              </a:rPr>
              <a:t> &amp; B. </a:t>
            </a:r>
            <a:r>
              <a:rPr lang="en-US" sz="1600" dirty="0" err="1">
                <a:solidFill>
                  <a:schemeClr val="accent5"/>
                </a:solidFill>
              </a:rPr>
              <a:t>Puranen</a:t>
            </a:r>
            <a:r>
              <a:rPr lang="en-US" sz="1600" dirty="0">
                <a:solidFill>
                  <a:schemeClr val="accent5"/>
                </a:solidFill>
              </a:rPr>
              <a:t> et al. (eds.). 2014. World Values Survey: Round Six - Country-Pooled </a:t>
            </a:r>
            <a:r>
              <a:rPr lang="en-US" sz="1600" dirty="0" err="1">
                <a:solidFill>
                  <a:schemeClr val="accent5"/>
                </a:solidFill>
              </a:rPr>
              <a:t>Datafile</a:t>
            </a:r>
            <a:r>
              <a:rPr lang="en-US" sz="1600" dirty="0">
                <a:solidFill>
                  <a:schemeClr val="accent5"/>
                </a:solidFill>
              </a:rPr>
              <a:t> Version: </a:t>
            </a:r>
            <a:r>
              <a:rPr lang="en-US" sz="1600" dirty="0">
                <a:solidFill>
                  <a:schemeClr val="accent5"/>
                </a:solidFill>
                <a:hlinkClick r:id="rId3"/>
              </a:rPr>
              <a:t>www.worldvaluessurvey.org/WVSDocumentationWV6.jsp</a:t>
            </a:r>
            <a:r>
              <a:rPr lang="en-US" sz="1600" dirty="0">
                <a:solidFill>
                  <a:schemeClr val="accent5"/>
                </a:solidFill>
              </a:rPr>
              <a:t>. Madrid: JD Systems Institute</a:t>
            </a:r>
            <a:r>
              <a:rPr lang="en-US" sz="1600" dirty="0" smtClean="0">
                <a:solidFill>
                  <a:schemeClr val="accent5"/>
                </a:solidFill>
              </a:rPr>
              <a:t>.</a:t>
            </a:r>
          </a:p>
          <a:p>
            <a:r>
              <a:rPr lang="en-US" dirty="0"/>
              <a:t>Is that in the README / Paper/ Appendix</a:t>
            </a:r>
            <a:r>
              <a:rPr lang="en-US" dirty="0" smtClean="0"/>
              <a:t>?</a:t>
            </a:r>
          </a:p>
          <a:p>
            <a:r>
              <a:rPr lang="en-US" dirty="0" smtClean="0"/>
              <a:t>Are all the conditions met/described?</a:t>
            </a:r>
          </a:p>
          <a:p>
            <a:endParaRPr lang="en-US" dirty="0"/>
          </a:p>
        </p:txBody>
      </p:sp>
      <p:sp>
        <p:nvSpPr>
          <p:cNvPr id="6" name="Oval 5"/>
          <p:cNvSpPr/>
          <p:nvPr/>
        </p:nvSpPr>
        <p:spPr>
          <a:xfrm>
            <a:off x="1094014" y="5510893"/>
            <a:ext cx="2906486" cy="66607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3963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7238" y="607836"/>
            <a:ext cx="6477333" cy="3645087"/>
          </a:xfrm>
          <a:prstGeom prst="rect">
            <a:avLst/>
          </a:prstGeom>
          <a:effectLst>
            <a:outerShdw blurRad="50800" dist="127000" dir="2700000" algn="tl" rotWithShape="0">
              <a:prstClr val="black">
                <a:alpha val="40000"/>
              </a:prstClr>
            </a:outerShdw>
          </a:effectLst>
        </p:spPr>
      </p:pic>
      <p:pic>
        <p:nvPicPr>
          <p:cNvPr id="7" name="Picture 6"/>
          <p:cNvPicPr>
            <a:picLocks noChangeAspect="1"/>
          </p:cNvPicPr>
          <p:nvPr/>
        </p:nvPicPr>
        <p:blipFill>
          <a:blip r:embed="rId3"/>
          <a:stretch>
            <a:fillRect/>
          </a:stretch>
        </p:blipFill>
        <p:spPr>
          <a:xfrm>
            <a:off x="827840" y="2439905"/>
            <a:ext cx="6445581" cy="3626036"/>
          </a:xfrm>
          <a:prstGeom prst="rect">
            <a:avLst/>
          </a:prstGeom>
          <a:effectLst>
            <a:outerShdw blurRad="50800" dist="127000" dir="2700000" algn="tl" rotWithShape="0">
              <a:prstClr val="black">
                <a:alpha val="40000"/>
              </a:prstClr>
            </a:outerShdw>
          </a:effectLst>
        </p:spPr>
      </p:pic>
      <p:sp>
        <p:nvSpPr>
          <p:cNvPr id="8" name="TextBox 7"/>
          <p:cNvSpPr txBox="1"/>
          <p:nvPr/>
        </p:nvSpPr>
        <p:spPr>
          <a:xfrm>
            <a:off x="3019927" y="1961148"/>
            <a:ext cx="6292516" cy="2554545"/>
          </a:xfrm>
          <a:prstGeom prst="rect">
            <a:avLst/>
          </a:prstGeom>
          <a:solidFill>
            <a:schemeClr val="bg1"/>
          </a:solidFill>
          <a:ln>
            <a:solidFill>
              <a:srgbClr val="B31B1B"/>
            </a:solidFill>
          </a:ln>
          <a:effectLst>
            <a:outerShdw blurRad="50800" dist="127000" dir="2700000" algn="tl" rotWithShape="0">
              <a:prstClr val="black">
                <a:alpha val="40000"/>
              </a:prstClr>
            </a:outerShdw>
          </a:effectLst>
        </p:spPr>
        <p:txBody>
          <a:bodyPr wrap="square" rtlCol="0">
            <a:spAutoFit/>
          </a:bodyPr>
          <a:lstStyle/>
          <a:p>
            <a:pPr algn="ctr"/>
            <a:r>
              <a:rPr lang="en-US" sz="4000" b="1" dirty="0"/>
              <a:t>Provide data citations (in manuscript) and data availability statements (in README or appendix) </a:t>
            </a:r>
          </a:p>
        </p:txBody>
      </p:sp>
    </p:spTree>
    <p:extLst>
      <p:ext uri="{BB962C8B-B14F-4D97-AF65-F5344CB8AC3E}">
        <p14:creationId xmlns:p14="http://schemas.microsoft.com/office/powerpoint/2010/main" val="20754980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7100" y="1384300"/>
            <a:ext cx="7717573" cy="1446550"/>
          </a:xfrm>
          <a:prstGeom prst="rect">
            <a:avLst/>
          </a:prstGeom>
          <a:noFill/>
        </p:spPr>
        <p:txBody>
          <a:bodyPr wrap="square" rtlCol="0">
            <a:spAutoFit/>
          </a:bodyPr>
          <a:lstStyle/>
          <a:p>
            <a:pPr algn="ctr"/>
            <a:r>
              <a:rPr lang="en-US" sz="8800" dirty="0" smtClean="0">
                <a:solidFill>
                  <a:schemeClr val="bg1"/>
                </a:solidFill>
              </a:rPr>
              <a:t>Take-away</a:t>
            </a:r>
            <a:endParaRPr lang="en-US" dirty="0">
              <a:solidFill>
                <a:schemeClr val="bg1"/>
              </a:solidFill>
            </a:endParaRPr>
          </a:p>
        </p:txBody>
      </p:sp>
    </p:spTree>
    <p:extLst>
      <p:ext uri="{BB962C8B-B14F-4D97-AF65-F5344CB8AC3E}">
        <p14:creationId xmlns:p14="http://schemas.microsoft.com/office/powerpoint/2010/main" val="8851715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for institutions: </a:t>
            </a:r>
            <a:br>
              <a:rPr lang="en-US" dirty="0" smtClean="0"/>
            </a:br>
            <a:r>
              <a:rPr lang="en-US" sz="4800" b="1" dirty="0" smtClean="0"/>
              <a:t>Help establish provenance</a:t>
            </a:r>
            <a:endParaRPr lang="en-US" b="1" dirty="0"/>
          </a:p>
        </p:txBody>
      </p:sp>
      <p:sp>
        <p:nvSpPr>
          <p:cNvPr id="3" name="Content Placeholder 2"/>
          <p:cNvSpPr>
            <a:spLocks noGrp="1"/>
          </p:cNvSpPr>
          <p:nvPr>
            <p:ph sz="half" idx="1"/>
          </p:nvPr>
        </p:nvSpPr>
        <p:spPr>
          <a:xfrm>
            <a:off x="838200" y="1825625"/>
            <a:ext cx="5181600" cy="2436132"/>
          </a:xfrm>
        </p:spPr>
        <p:txBody>
          <a:bodyPr/>
          <a:lstStyle/>
          <a:p>
            <a:r>
              <a:rPr lang="en-US" dirty="0" smtClean="0"/>
              <a:t>Create internal and external archives</a:t>
            </a:r>
          </a:p>
          <a:p>
            <a:pPr lvl="1"/>
            <a:r>
              <a:rPr lang="en-US" dirty="0" smtClean="0"/>
              <a:t>FAIR metadata</a:t>
            </a:r>
          </a:p>
          <a:p>
            <a:pPr lvl="1"/>
            <a:r>
              <a:rPr lang="en-US" dirty="0" smtClean="0"/>
              <a:t>Clear access protocols</a:t>
            </a:r>
          </a:p>
          <a:p>
            <a:endParaRPr lang="en-US" dirty="0"/>
          </a:p>
        </p:txBody>
      </p:sp>
      <p:sp>
        <p:nvSpPr>
          <p:cNvPr id="4" name="Content Placeholder 3"/>
          <p:cNvSpPr>
            <a:spLocks noGrp="1"/>
          </p:cNvSpPr>
          <p:nvPr>
            <p:ph sz="half" idx="2"/>
          </p:nvPr>
        </p:nvSpPr>
        <p:spPr>
          <a:xfrm>
            <a:off x="6172200" y="1825624"/>
            <a:ext cx="5181600" cy="2525939"/>
          </a:xfrm>
        </p:spPr>
        <p:txBody>
          <a:bodyPr/>
          <a:lstStyle/>
          <a:p>
            <a:r>
              <a:rPr lang="en-US" dirty="0" smtClean="0"/>
              <a:t>Provide researchers with robust information on corporate data sources</a:t>
            </a:r>
          </a:p>
          <a:p>
            <a:pPr lvl="1"/>
            <a:r>
              <a:rPr lang="en-US" dirty="0" smtClean="0"/>
              <a:t>Where do they come from</a:t>
            </a:r>
          </a:p>
          <a:p>
            <a:pPr lvl="1"/>
            <a:r>
              <a:rPr lang="en-US" dirty="0" smtClean="0"/>
              <a:t>How can somebody access them</a:t>
            </a:r>
          </a:p>
          <a:p>
            <a:pPr lvl="1"/>
            <a:r>
              <a:rPr lang="en-US" dirty="0" smtClean="0"/>
              <a:t>Ability to redistribute</a:t>
            </a:r>
            <a:endParaRPr lang="en-US" dirty="0"/>
          </a:p>
        </p:txBody>
      </p:sp>
      <p:sp>
        <p:nvSpPr>
          <p:cNvPr id="5" name="TextBox 4"/>
          <p:cNvSpPr txBox="1"/>
          <p:nvPr/>
        </p:nvSpPr>
        <p:spPr>
          <a:xfrm>
            <a:off x="838200" y="4261757"/>
            <a:ext cx="4574721" cy="1477328"/>
          </a:xfrm>
          <a:prstGeom prst="rect">
            <a:avLst/>
          </a:prstGeom>
          <a:solidFill>
            <a:schemeClr val="bg1"/>
          </a:solidFill>
          <a:ln>
            <a:solidFill>
              <a:schemeClr val="tx1"/>
            </a:solidFill>
          </a:ln>
          <a:effectLst>
            <a:outerShdw blurRad="50800" dist="1270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smtClean="0">
                <a:solidFill>
                  <a:schemeClr val="accent2"/>
                </a:solidFill>
              </a:rPr>
              <a:t>Clearly shared resources</a:t>
            </a:r>
          </a:p>
          <a:p>
            <a:pPr marL="285750" indent="-285750">
              <a:buFont typeface="Arial" panose="020B0604020202020204" pitchFamily="34" charset="0"/>
              <a:buChar char="•"/>
            </a:pPr>
            <a:r>
              <a:rPr lang="en-US" dirty="0" smtClean="0">
                <a:solidFill>
                  <a:schemeClr val="accent2"/>
                </a:solidFill>
              </a:rPr>
              <a:t>Relevant for internal purposes </a:t>
            </a:r>
            <a:br>
              <a:rPr lang="en-US" dirty="0" smtClean="0">
                <a:solidFill>
                  <a:schemeClr val="accent2"/>
                </a:solidFill>
              </a:rPr>
            </a:br>
            <a:r>
              <a:rPr lang="en-US" dirty="0" smtClean="0">
                <a:solidFill>
                  <a:schemeClr val="accent2"/>
                </a:solidFill>
              </a:rPr>
              <a:t>(reliability of results)</a:t>
            </a:r>
          </a:p>
          <a:p>
            <a:pPr marL="285750" indent="-285750">
              <a:buFont typeface="Arial" panose="020B0604020202020204" pitchFamily="34" charset="0"/>
              <a:buChar char="•"/>
            </a:pPr>
            <a:r>
              <a:rPr lang="en-US" dirty="0" smtClean="0">
                <a:solidFill>
                  <a:schemeClr val="accent2"/>
                </a:solidFill>
              </a:rPr>
              <a:t>Requires </a:t>
            </a:r>
            <a:r>
              <a:rPr lang="en-US" b="1" u="sng" dirty="0" smtClean="0">
                <a:solidFill>
                  <a:schemeClr val="accent2"/>
                </a:solidFill>
              </a:rPr>
              <a:t>real resources, expertise</a:t>
            </a:r>
          </a:p>
          <a:p>
            <a:pPr marL="285750" indent="-285750">
              <a:buFont typeface="Arial" panose="020B0604020202020204" pitchFamily="34" charset="0"/>
              <a:buChar char="•"/>
            </a:pPr>
            <a:r>
              <a:rPr lang="en-US" dirty="0" smtClean="0">
                <a:solidFill>
                  <a:schemeClr val="accent2"/>
                </a:solidFill>
              </a:rPr>
              <a:t>Can rely on established standards and tools</a:t>
            </a:r>
            <a:endParaRPr lang="en-US" dirty="0">
              <a:solidFill>
                <a:schemeClr val="accent2"/>
              </a:solidFill>
            </a:endParaRPr>
          </a:p>
        </p:txBody>
      </p:sp>
      <p:sp>
        <p:nvSpPr>
          <p:cNvPr id="7" name="TextBox 6"/>
          <p:cNvSpPr txBox="1"/>
          <p:nvPr/>
        </p:nvSpPr>
        <p:spPr>
          <a:xfrm>
            <a:off x="6276975" y="4261757"/>
            <a:ext cx="4972050" cy="1754326"/>
          </a:xfrm>
          <a:prstGeom prst="rect">
            <a:avLst/>
          </a:prstGeom>
          <a:solidFill>
            <a:schemeClr val="bg1"/>
          </a:solidFill>
          <a:ln>
            <a:solidFill>
              <a:schemeClr val="tx1"/>
            </a:solidFill>
          </a:ln>
          <a:effectLst>
            <a:outerShdw blurRad="50800" dist="1270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smtClean="0">
                <a:solidFill>
                  <a:schemeClr val="accent2"/>
                </a:solidFill>
              </a:rPr>
              <a:t>Requires awareness of licensing and contracting</a:t>
            </a:r>
          </a:p>
          <a:p>
            <a:pPr marL="285750" indent="-285750">
              <a:buFont typeface="Arial" panose="020B0604020202020204" pitchFamily="34" charset="0"/>
              <a:buChar char="•"/>
            </a:pPr>
            <a:r>
              <a:rPr lang="en-US" dirty="0" smtClean="0">
                <a:solidFill>
                  <a:schemeClr val="accent2"/>
                </a:solidFill>
              </a:rPr>
              <a:t>Conveyed to people who are not aware of those things</a:t>
            </a:r>
          </a:p>
          <a:p>
            <a:pPr marL="285750" indent="-285750">
              <a:buFont typeface="Arial" panose="020B0604020202020204" pitchFamily="34" charset="0"/>
              <a:buChar char="•"/>
            </a:pPr>
            <a:r>
              <a:rPr lang="en-US" dirty="0" smtClean="0">
                <a:solidFill>
                  <a:schemeClr val="accent2"/>
                </a:solidFill>
              </a:rPr>
              <a:t>Requires awareness of others’ abilities and access </a:t>
            </a:r>
            <a:br>
              <a:rPr lang="en-US" dirty="0" smtClean="0">
                <a:solidFill>
                  <a:schemeClr val="accent2"/>
                </a:solidFill>
              </a:rPr>
            </a:br>
            <a:r>
              <a:rPr lang="en-US" i="1" dirty="0" smtClean="0">
                <a:solidFill>
                  <a:schemeClr val="accent2"/>
                </a:solidFill>
              </a:rPr>
              <a:t>(who can afford a Bloomberg subscription?)</a:t>
            </a:r>
          </a:p>
        </p:txBody>
      </p:sp>
    </p:spTree>
    <p:extLst>
      <p:ext uri="{BB962C8B-B14F-4D97-AF65-F5344CB8AC3E}">
        <p14:creationId xmlns:p14="http://schemas.microsoft.com/office/powerpoint/2010/main" val="666578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for institutions: </a:t>
            </a:r>
            <a:br>
              <a:rPr lang="en-US" dirty="0" smtClean="0"/>
            </a:br>
            <a:r>
              <a:rPr lang="en-US" sz="4800" b="1" dirty="0" smtClean="0"/>
              <a:t>Help establish computational reproducibility</a:t>
            </a:r>
            <a:endParaRPr lang="en-US" b="1" dirty="0"/>
          </a:p>
        </p:txBody>
      </p:sp>
      <p:sp>
        <p:nvSpPr>
          <p:cNvPr id="3" name="Content Placeholder 2"/>
          <p:cNvSpPr>
            <a:spLocks noGrp="1"/>
          </p:cNvSpPr>
          <p:nvPr>
            <p:ph sz="half" idx="1"/>
          </p:nvPr>
        </p:nvSpPr>
        <p:spPr>
          <a:xfrm>
            <a:off x="838200" y="1825625"/>
            <a:ext cx="5181600" cy="3643020"/>
          </a:xfrm>
        </p:spPr>
        <p:txBody>
          <a:bodyPr>
            <a:normAutofit/>
          </a:bodyPr>
          <a:lstStyle/>
          <a:p>
            <a:r>
              <a:rPr lang="en-US" dirty="0" smtClean="0"/>
              <a:t>Provide training to researchers</a:t>
            </a:r>
          </a:p>
          <a:p>
            <a:r>
              <a:rPr lang="en-US" dirty="0" smtClean="0"/>
              <a:t>Provide training to RAs</a:t>
            </a:r>
          </a:p>
          <a:p>
            <a:pPr lvl="1"/>
            <a:r>
              <a:rPr lang="en-US" dirty="0" smtClean="0"/>
              <a:t>Provide RAs to researchers</a:t>
            </a:r>
          </a:p>
          <a:p>
            <a:r>
              <a:rPr lang="en-US" dirty="0" smtClean="0"/>
              <a:t>Provide standardized project setups</a:t>
            </a:r>
          </a:p>
          <a:p>
            <a:pPr lvl="1"/>
            <a:r>
              <a:rPr lang="en-US" dirty="0" smtClean="0"/>
              <a:t>Example World Bank (</a:t>
            </a:r>
            <a:r>
              <a:rPr lang="en-US" dirty="0" smtClean="0">
                <a:hlinkClick r:id="rId2"/>
              </a:rPr>
              <a:t>DIME</a:t>
            </a:r>
            <a:r>
              <a:rPr lang="en-US" dirty="0" smtClean="0"/>
              <a:t>)</a:t>
            </a:r>
          </a:p>
          <a:p>
            <a:endParaRPr lang="en-US" dirty="0" smtClean="0"/>
          </a:p>
          <a:p>
            <a:endParaRPr lang="en-US" dirty="0"/>
          </a:p>
        </p:txBody>
      </p:sp>
      <p:sp>
        <p:nvSpPr>
          <p:cNvPr id="4" name="Content Placeholder 3"/>
          <p:cNvSpPr>
            <a:spLocks noGrp="1"/>
          </p:cNvSpPr>
          <p:nvPr>
            <p:ph sz="half" idx="2"/>
          </p:nvPr>
        </p:nvSpPr>
        <p:spPr>
          <a:xfrm>
            <a:off x="6172200" y="1825624"/>
            <a:ext cx="5181600" cy="2958647"/>
          </a:xfrm>
        </p:spPr>
        <p:txBody>
          <a:bodyPr>
            <a:normAutofit/>
          </a:bodyPr>
          <a:lstStyle/>
          <a:p>
            <a:r>
              <a:rPr lang="en-US" dirty="0" smtClean="0"/>
              <a:t>Provide reproducibility checks</a:t>
            </a:r>
          </a:p>
          <a:p>
            <a:pPr lvl="1"/>
            <a:r>
              <a:rPr lang="en-US" dirty="0" smtClean="0"/>
              <a:t>On-demand by journals</a:t>
            </a:r>
          </a:p>
          <a:p>
            <a:pPr lvl="1"/>
            <a:r>
              <a:rPr lang="en-US" dirty="0" smtClean="0"/>
              <a:t>As a regular part of publication procedures (working papers, documents, etc.)</a:t>
            </a:r>
          </a:p>
          <a:p>
            <a:pPr lvl="1"/>
            <a:r>
              <a:rPr lang="en-US" dirty="0" smtClean="0"/>
              <a:t>As part of regular internal (peer-) review processes</a:t>
            </a:r>
          </a:p>
          <a:p>
            <a:pPr lvl="1"/>
            <a:endParaRPr lang="en-US" dirty="0"/>
          </a:p>
        </p:txBody>
      </p:sp>
      <p:sp>
        <p:nvSpPr>
          <p:cNvPr id="8" name="TextBox 7"/>
          <p:cNvSpPr txBox="1"/>
          <p:nvPr/>
        </p:nvSpPr>
        <p:spPr>
          <a:xfrm>
            <a:off x="6172200" y="4669971"/>
            <a:ext cx="4972050" cy="369332"/>
          </a:xfrm>
          <a:prstGeom prst="rect">
            <a:avLst/>
          </a:prstGeom>
          <a:solidFill>
            <a:schemeClr val="bg1"/>
          </a:solidFill>
          <a:ln>
            <a:solidFill>
              <a:schemeClr val="tx1"/>
            </a:solidFill>
          </a:ln>
          <a:effectLst>
            <a:outerShdw blurRad="50800" dist="1270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smtClean="0">
                <a:solidFill>
                  <a:schemeClr val="accent2"/>
                </a:solidFill>
              </a:rPr>
              <a:t>Already done for the AEA on an ad-hoc basis!</a:t>
            </a:r>
            <a:endParaRPr lang="en-US" i="1" dirty="0" smtClean="0">
              <a:solidFill>
                <a:schemeClr val="accent2"/>
              </a:solidFill>
            </a:endParaRPr>
          </a:p>
        </p:txBody>
      </p:sp>
    </p:spTree>
    <p:extLst>
      <p:ext uri="{BB962C8B-B14F-4D97-AF65-F5344CB8AC3E}">
        <p14:creationId xmlns:p14="http://schemas.microsoft.com/office/powerpoint/2010/main" val="41335385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7100" y="1384300"/>
            <a:ext cx="7717573" cy="2800767"/>
          </a:xfrm>
          <a:prstGeom prst="rect">
            <a:avLst/>
          </a:prstGeom>
          <a:noFill/>
        </p:spPr>
        <p:txBody>
          <a:bodyPr wrap="square" rtlCol="0">
            <a:spAutoFit/>
          </a:bodyPr>
          <a:lstStyle/>
          <a:p>
            <a:pPr algn="ctr"/>
            <a:r>
              <a:rPr lang="en-US" sz="8800" dirty="0" smtClean="0">
                <a:solidFill>
                  <a:schemeClr val="bg1"/>
                </a:solidFill>
              </a:rPr>
              <a:t>The role for  </a:t>
            </a:r>
            <a:r>
              <a:rPr lang="en-US" sz="8800" dirty="0">
                <a:solidFill>
                  <a:schemeClr val="bg1"/>
                </a:solidFill>
              </a:rPr>
              <a:t>journals</a:t>
            </a:r>
            <a:endParaRPr lang="en-US" dirty="0">
              <a:solidFill>
                <a:schemeClr val="bg1"/>
              </a:solidFill>
            </a:endParaRPr>
          </a:p>
        </p:txBody>
      </p:sp>
    </p:spTree>
    <p:extLst>
      <p:ext uri="{BB962C8B-B14F-4D97-AF65-F5344CB8AC3E}">
        <p14:creationId xmlns:p14="http://schemas.microsoft.com/office/powerpoint/2010/main" val="31220100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Transportability</a:t>
            </a:r>
          </a:p>
        </p:txBody>
      </p:sp>
      <p:sp>
        <p:nvSpPr>
          <p:cNvPr id="3" name="Content Placeholder 2"/>
          <p:cNvSpPr>
            <a:spLocks noGrp="1"/>
          </p:cNvSpPr>
          <p:nvPr>
            <p:ph idx="1"/>
          </p:nvPr>
        </p:nvSpPr>
        <p:spPr>
          <a:xfrm>
            <a:off x="838200" y="2578099"/>
            <a:ext cx="10515600" cy="3598863"/>
          </a:xfrm>
        </p:spPr>
        <p:txBody>
          <a:bodyPr>
            <a:normAutofit/>
          </a:bodyPr>
          <a:lstStyle/>
          <a:p>
            <a:pPr marL="0" indent="0" algn="ctr">
              <a:buNone/>
            </a:pPr>
            <a:r>
              <a:rPr lang="en-US" sz="4800" dirty="0"/>
              <a:t>Any standards, tools, methods: must be transportable across journals (no custom solutions)</a:t>
            </a:r>
          </a:p>
        </p:txBody>
      </p:sp>
    </p:spTree>
    <p:extLst>
      <p:ext uri="{BB962C8B-B14F-4D97-AF65-F5344CB8AC3E}">
        <p14:creationId xmlns:p14="http://schemas.microsoft.com/office/powerpoint/2010/main" val="3069789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t>
            </a:r>
            <a:r>
              <a:rPr lang="en-US" dirty="0" smtClean="0"/>
              <a:t>previous analysis</a:t>
            </a:r>
            <a:endParaRPr lang="en-US" dirty="0"/>
          </a:p>
        </p:txBody>
      </p:sp>
      <p:sp>
        <p:nvSpPr>
          <p:cNvPr id="4" name="Content Placeholder 3"/>
          <p:cNvSpPr>
            <a:spLocks noGrp="1"/>
          </p:cNvSpPr>
          <p:nvPr>
            <p:ph sz="half" idx="1"/>
          </p:nvPr>
        </p:nvSpPr>
        <p:spPr/>
        <p:txBody>
          <a:bodyPr/>
          <a:lstStyle/>
          <a:p>
            <a:r>
              <a:rPr lang="en-US" sz="3600" b="1" dirty="0"/>
              <a:t>40% </a:t>
            </a:r>
            <a:r>
              <a:rPr lang="en-US" dirty="0"/>
              <a:t>use restricted-access data</a:t>
            </a:r>
          </a:p>
          <a:p>
            <a:r>
              <a:rPr lang="en-US" sz="3600" b="1" dirty="0"/>
              <a:t>25% </a:t>
            </a:r>
            <a:r>
              <a:rPr lang="en-US" dirty="0"/>
              <a:t>use public-use data and are mostly or completely reproducible</a:t>
            </a:r>
          </a:p>
          <a:p>
            <a:r>
              <a:rPr lang="en-US" sz="3600" b="1" dirty="0"/>
              <a:t>25% </a:t>
            </a:r>
            <a:r>
              <a:rPr lang="en-US" dirty="0"/>
              <a:t>use public-use data and are only partially reproducible</a:t>
            </a:r>
          </a:p>
          <a:p>
            <a:r>
              <a:rPr lang="en-US" sz="3600" b="1" dirty="0"/>
              <a:t>10% </a:t>
            </a:r>
            <a:r>
              <a:rPr lang="en-US" dirty="0"/>
              <a:t>fail to yield useful results</a:t>
            </a:r>
          </a:p>
        </p:txBody>
      </p:sp>
      <p:pic>
        <p:nvPicPr>
          <p:cNvPr id="6" name="Content Placeholder 5"/>
          <p:cNvPicPr>
            <a:picLocks noGrp="1" noChangeAspect="1"/>
          </p:cNvPicPr>
          <p:nvPr>
            <p:ph sz="half" idx="2"/>
          </p:nvPr>
        </p:nvPicPr>
        <p:blipFill>
          <a:blip r:embed="rId2"/>
          <a:stretch>
            <a:fillRect/>
          </a:stretch>
        </p:blipFill>
        <p:spPr>
          <a:xfrm>
            <a:off x="6481716" y="1825625"/>
            <a:ext cx="4562568" cy="4351338"/>
          </a:xfrm>
          <a:prstGeom prst="rect">
            <a:avLst/>
          </a:prstGeom>
        </p:spPr>
      </p:pic>
      <p:grpSp>
        <p:nvGrpSpPr>
          <p:cNvPr id="14" name="Group 13"/>
          <p:cNvGrpSpPr/>
          <p:nvPr/>
        </p:nvGrpSpPr>
        <p:grpSpPr>
          <a:xfrm>
            <a:off x="6019800" y="1690688"/>
            <a:ext cx="3338513" cy="1766887"/>
            <a:chOff x="6019800" y="1690688"/>
            <a:chExt cx="3338513" cy="1766887"/>
          </a:xfrm>
        </p:grpSpPr>
        <p:sp>
          <p:nvSpPr>
            <p:cNvPr id="7" name="Rectangle 6"/>
            <p:cNvSpPr/>
            <p:nvPr/>
          </p:nvSpPr>
          <p:spPr>
            <a:xfrm>
              <a:off x="6019800" y="1690688"/>
              <a:ext cx="2018731" cy="9160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It’s only ½ full!</a:t>
              </a:r>
            </a:p>
          </p:txBody>
        </p:sp>
        <p:cxnSp>
          <p:nvCxnSpPr>
            <p:cNvPr id="9" name="Straight Arrow Connector 8"/>
            <p:cNvCxnSpPr/>
            <p:nvPr/>
          </p:nvCxnSpPr>
          <p:spPr>
            <a:xfrm>
              <a:off x="7847463" y="2374710"/>
              <a:ext cx="1510850" cy="1082865"/>
            </a:xfrm>
            <a:prstGeom prst="straightConnector1">
              <a:avLst/>
            </a:prstGeom>
            <a:ln w="1174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886165" y="4148954"/>
            <a:ext cx="3472148" cy="1157288"/>
            <a:chOff x="5886165" y="4148954"/>
            <a:chExt cx="3472148" cy="1157288"/>
          </a:xfrm>
        </p:grpSpPr>
        <p:sp>
          <p:nvSpPr>
            <p:cNvPr id="10" name="Rectangle 9"/>
            <p:cNvSpPr/>
            <p:nvPr/>
          </p:nvSpPr>
          <p:spPr>
            <a:xfrm>
              <a:off x="5886165" y="4148954"/>
              <a:ext cx="2286000" cy="1157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Hey, it’s not empty!</a:t>
              </a:r>
            </a:p>
          </p:txBody>
        </p:sp>
        <p:cxnSp>
          <p:nvCxnSpPr>
            <p:cNvPr id="13" name="Straight Arrow Connector 12"/>
            <p:cNvCxnSpPr/>
            <p:nvPr/>
          </p:nvCxnSpPr>
          <p:spPr>
            <a:xfrm>
              <a:off x="8038531" y="4514850"/>
              <a:ext cx="1319782" cy="414338"/>
            </a:xfrm>
            <a:prstGeom prst="straightConnector1">
              <a:avLst/>
            </a:prstGeom>
            <a:ln w="1206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338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science “guild”</a:t>
            </a:r>
          </a:p>
        </p:txBody>
      </p:sp>
      <p:pic>
        <p:nvPicPr>
          <p:cNvPr id="4" name="Content Placeholder 3"/>
          <p:cNvPicPr>
            <a:picLocks noGrp="1" noChangeAspect="1"/>
          </p:cNvPicPr>
          <p:nvPr>
            <p:ph sz="half" idx="1"/>
          </p:nvPr>
        </p:nvPicPr>
        <p:blipFill>
          <a:blip r:embed="rId2"/>
          <a:stretch>
            <a:fillRect/>
          </a:stretch>
        </p:blipFill>
        <p:spPr>
          <a:xfrm>
            <a:off x="838200" y="2061134"/>
            <a:ext cx="5181600" cy="3880320"/>
          </a:xfrm>
          <a:prstGeom prst="rect">
            <a:avLst/>
          </a:prstGeom>
        </p:spPr>
      </p:pic>
      <p:sp>
        <p:nvSpPr>
          <p:cNvPr id="5" name="Content Placeholder 4"/>
          <p:cNvSpPr>
            <a:spLocks noGrp="1"/>
          </p:cNvSpPr>
          <p:nvPr>
            <p:ph sz="half" idx="2"/>
          </p:nvPr>
        </p:nvSpPr>
        <p:spPr>
          <a:xfrm>
            <a:off x="6172200" y="2273299"/>
            <a:ext cx="5181600" cy="3903663"/>
          </a:xfrm>
        </p:spPr>
        <p:txBody>
          <a:bodyPr>
            <a:normAutofit/>
          </a:bodyPr>
          <a:lstStyle/>
          <a:p>
            <a:pPr marL="0" indent="0" algn="ctr">
              <a:buNone/>
            </a:pPr>
            <a:r>
              <a:rPr lang="en-US" sz="4400" dirty="0">
                <a:hlinkClick r:id="rId3"/>
              </a:rPr>
              <a:t>https://</a:t>
            </a:r>
            <a:br>
              <a:rPr lang="en-US" sz="4400" dirty="0">
                <a:hlinkClick r:id="rId3"/>
              </a:rPr>
            </a:br>
            <a:r>
              <a:rPr lang="en-US" sz="4400" dirty="0">
                <a:hlinkClick r:id="rId3"/>
              </a:rPr>
              <a:t>social-science</a:t>
            </a:r>
            <a:br>
              <a:rPr lang="en-US" sz="4400" dirty="0">
                <a:hlinkClick r:id="rId3"/>
              </a:rPr>
            </a:br>
            <a:r>
              <a:rPr lang="en-US" sz="4400" dirty="0">
                <a:hlinkClick r:id="rId3"/>
              </a:rPr>
              <a:t>-data-editors.</a:t>
            </a:r>
            <a:br>
              <a:rPr lang="en-US" sz="4400" dirty="0">
                <a:hlinkClick r:id="rId3"/>
              </a:rPr>
            </a:br>
            <a:r>
              <a:rPr lang="en-US" sz="4400" dirty="0">
                <a:hlinkClick r:id="rId3"/>
              </a:rPr>
              <a:t>github.io/</a:t>
            </a:r>
            <a:br>
              <a:rPr lang="en-US" sz="4400" dirty="0">
                <a:hlinkClick r:id="rId3"/>
              </a:rPr>
            </a:br>
            <a:r>
              <a:rPr lang="en-US" sz="4400" dirty="0">
                <a:hlinkClick r:id="rId3"/>
              </a:rPr>
              <a:t>guidance/</a:t>
            </a:r>
            <a:endParaRPr lang="en-US" sz="4400" dirty="0"/>
          </a:p>
        </p:txBody>
      </p:sp>
      <p:pic>
        <p:nvPicPr>
          <p:cNvPr id="7" name="Picture 6"/>
          <p:cNvPicPr>
            <a:picLocks noChangeAspect="1"/>
          </p:cNvPicPr>
          <p:nvPr/>
        </p:nvPicPr>
        <p:blipFill>
          <a:blip r:embed="rId4"/>
          <a:stretch>
            <a:fillRect/>
          </a:stretch>
        </p:blipFill>
        <p:spPr>
          <a:xfrm>
            <a:off x="6613236" y="365702"/>
            <a:ext cx="4740563" cy="169543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963" y="2061133"/>
            <a:ext cx="5902710" cy="3990565"/>
          </a:xfrm>
          <a:prstGeom prst="rect">
            <a:avLst/>
          </a:prstGeom>
        </p:spPr>
      </p:pic>
    </p:spTree>
    <p:extLst>
      <p:ext uri="{BB962C8B-B14F-4D97-AF65-F5344CB8AC3E}">
        <p14:creationId xmlns:p14="http://schemas.microsoft.com/office/powerpoint/2010/main" val="17222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397000" y="1981200"/>
            <a:ext cx="10071100"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Thank you!</a:t>
            </a:r>
          </a:p>
          <a:p>
            <a:pPr algn="ctr"/>
            <a:endParaRPr lang="en-US" sz="6600" b="1" dirty="0"/>
          </a:p>
          <a:p>
            <a:pPr algn="ctr"/>
            <a:r>
              <a:rPr lang="en-US" sz="4400" b="1" dirty="0">
                <a:solidFill>
                  <a:schemeClr val="bg1"/>
                </a:solidFill>
                <a:hlinkClick r:id="rId2"/>
              </a:rPr>
              <a:t>https</a:t>
            </a:r>
            <a:r>
              <a:rPr lang="en-US" sz="4400" b="1">
                <a:solidFill>
                  <a:schemeClr val="bg1"/>
                </a:solidFill>
                <a:hlinkClick r:id="rId2"/>
              </a:rPr>
              <a:t>://</a:t>
            </a:r>
            <a:r>
              <a:rPr lang="en-US" sz="4400" b="1" smtClean="0">
                <a:solidFill>
                  <a:schemeClr val="bg1"/>
                </a:solidFill>
                <a:hlinkClick r:id="rId2"/>
              </a:rPr>
              <a:t>doi.org/10.5281/zenodo.</a:t>
            </a:r>
            <a:r>
              <a:rPr lang="en-US" sz="4400" b="1" smtClean="0">
                <a:solidFill>
                  <a:schemeClr val="bg1"/>
                </a:solidFill>
                <a:hlinkClick r:id="rId2"/>
              </a:rPr>
              <a:t>4311917</a:t>
            </a:r>
            <a:r>
              <a:rPr lang="en-US" sz="4400" b="1" smtClean="0">
                <a:solidFill>
                  <a:schemeClr val="bg1"/>
                </a:solidFill>
              </a:rPr>
              <a:t> </a:t>
            </a:r>
            <a:endParaRPr lang="en-US" sz="5400" b="1" dirty="0">
              <a:solidFill>
                <a:schemeClr val="bg1"/>
              </a:solidFill>
            </a:endParaRPr>
          </a:p>
        </p:txBody>
      </p:sp>
    </p:spTree>
    <p:extLst>
      <p:ext uri="{BB962C8B-B14F-4D97-AF65-F5344CB8AC3E}">
        <p14:creationId xmlns:p14="http://schemas.microsoft.com/office/powerpoint/2010/main" val="6762755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CBF9-945C-AC4F-9904-6BB5D9ED8925}"/>
              </a:ext>
            </a:extLst>
          </p:cNvPr>
          <p:cNvSpPr>
            <a:spLocks noGrp="1"/>
          </p:cNvSpPr>
          <p:nvPr>
            <p:ph type="title"/>
          </p:nvPr>
        </p:nvSpPr>
        <p:spPr/>
        <p:txBody>
          <a:bodyPr/>
          <a:lstStyle/>
          <a:p>
            <a:r>
              <a:rPr lang="en-US" dirty="0"/>
              <a:t>Some resources</a:t>
            </a:r>
          </a:p>
        </p:txBody>
      </p:sp>
      <p:sp>
        <p:nvSpPr>
          <p:cNvPr id="3" name="Content Placeholder 2">
            <a:extLst>
              <a:ext uri="{FF2B5EF4-FFF2-40B4-BE49-F238E27FC236}">
                <a16:creationId xmlns:a16="http://schemas.microsoft.com/office/drawing/2014/main" id="{B9245957-D01A-BF49-BAB0-6B930B2DC2CC}"/>
              </a:ext>
            </a:extLst>
          </p:cNvPr>
          <p:cNvSpPr>
            <a:spLocks noGrp="1"/>
          </p:cNvSpPr>
          <p:nvPr>
            <p:ph idx="1"/>
          </p:nvPr>
        </p:nvSpPr>
        <p:spPr/>
        <p:txBody>
          <a:bodyPr/>
          <a:lstStyle/>
          <a:p>
            <a:r>
              <a:rPr lang="en-US" dirty="0">
                <a:hlinkClick r:id="rId2"/>
              </a:rPr>
              <a:t>https://social-science-data-editors.github.io/guidance/</a:t>
            </a:r>
            <a:r>
              <a:rPr lang="en-US" dirty="0"/>
              <a:t> </a:t>
            </a:r>
          </a:p>
          <a:p>
            <a:r>
              <a:rPr lang="en-US" dirty="0">
                <a:hlinkClick r:id="rId3"/>
              </a:rPr>
              <a:t>https://aeadataeditor.github.io/aea-de-guidance/</a:t>
            </a:r>
            <a:endParaRPr lang="en-US" dirty="0"/>
          </a:p>
          <a:p>
            <a:pPr lvl="1"/>
            <a:r>
              <a:rPr lang="en-US" b="1" dirty="0">
                <a:hlinkClick r:id="rId4"/>
              </a:rPr>
              <a:t>template README</a:t>
            </a:r>
            <a:r>
              <a:rPr lang="en-US" dirty="0"/>
              <a:t> </a:t>
            </a:r>
          </a:p>
          <a:p>
            <a:pPr lvl="1"/>
            <a:r>
              <a:rPr lang="en-US" dirty="0">
                <a:hlinkClick r:id="rId5"/>
              </a:rPr>
              <a:t>discussion of licensing</a:t>
            </a:r>
            <a:endParaRPr lang="en-US" dirty="0"/>
          </a:p>
          <a:p>
            <a:pPr lvl="1"/>
            <a:r>
              <a:rPr lang="en-US" dirty="0">
                <a:hlinkClick r:id="rId6"/>
              </a:rPr>
              <a:t>data citation guidance</a:t>
            </a:r>
            <a:endParaRPr lang="en-US" dirty="0"/>
          </a:p>
          <a:p>
            <a:r>
              <a:rPr lang="en-US" dirty="0"/>
              <a:t>German example:</a:t>
            </a:r>
          </a:p>
          <a:p>
            <a:pPr lvl="1"/>
            <a:r>
              <a:rPr lang="en-US" dirty="0"/>
              <a:t>Establishment History Panel (BHP)  DOI: </a:t>
            </a:r>
            <a:r>
              <a:rPr lang="en-US" dirty="0">
                <a:hlinkClick r:id="rId7"/>
              </a:rPr>
              <a:t>10.5164/IAB.BHP7516.de.en.v1</a:t>
            </a:r>
            <a:endParaRPr lang="en-US" dirty="0"/>
          </a:p>
          <a:p>
            <a:r>
              <a:rPr lang="en-US" dirty="0"/>
              <a:t>French verification service “</a:t>
            </a:r>
            <a:r>
              <a:rPr lang="en-US" dirty="0" err="1" smtClean="0"/>
              <a:t>cascad</a:t>
            </a:r>
            <a:r>
              <a:rPr lang="en-US" dirty="0" smtClean="0"/>
              <a:t>” </a:t>
            </a:r>
            <a:r>
              <a:rPr lang="en-US" dirty="0"/>
              <a:t>within French RDC CASD</a:t>
            </a:r>
          </a:p>
          <a:p>
            <a:pPr lvl="1"/>
            <a:r>
              <a:rPr lang="en-US" dirty="0">
                <a:hlinkClick r:id="rId8"/>
              </a:rPr>
              <a:t>https://www.casd.eu/en/le-centre-dacces-securise-aux-donnees-casd/certification-de-resultats-cascad-casd/</a:t>
            </a:r>
            <a:r>
              <a:rPr lang="en-US" dirty="0"/>
              <a:t> </a:t>
            </a:r>
          </a:p>
          <a:p>
            <a:pPr lvl="1"/>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6E97958D-F905-FA47-B11A-5F6EBCECBE49}"/>
              </a:ext>
            </a:extLst>
          </p:cNvPr>
          <p:cNvPicPr>
            <a:picLocks noChangeAspect="1"/>
          </p:cNvPicPr>
          <p:nvPr/>
        </p:nvPicPr>
        <p:blipFill>
          <a:blip r:embed="rId9"/>
          <a:stretch>
            <a:fillRect/>
          </a:stretch>
        </p:blipFill>
        <p:spPr>
          <a:xfrm>
            <a:off x="9259390" y="1605695"/>
            <a:ext cx="1915885" cy="685204"/>
          </a:xfrm>
          <a:prstGeom prst="rect">
            <a:avLst/>
          </a:prstGeom>
        </p:spPr>
      </p:pic>
      <p:pic>
        <p:nvPicPr>
          <p:cNvPr id="5" name="Picture 4">
            <a:extLst>
              <a:ext uri="{FF2B5EF4-FFF2-40B4-BE49-F238E27FC236}">
                <a16:creationId xmlns:a16="http://schemas.microsoft.com/office/drawing/2014/main" id="{DF2AA0D5-F1E5-E849-B719-A59C9640D71A}"/>
              </a:ext>
            </a:extLst>
          </p:cNvPr>
          <p:cNvPicPr>
            <a:picLocks noChangeAspect="1"/>
          </p:cNvPicPr>
          <p:nvPr/>
        </p:nvPicPr>
        <p:blipFill>
          <a:blip r:embed="rId10"/>
          <a:stretch>
            <a:fillRect/>
          </a:stretch>
        </p:blipFill>
        <p:spPr>
          <a:xfrm>
            <a:off x="8833757" y="2290899"/>
            <a:ext cx="1546860" cy="524730"/>
          </a:xfrm>
          <a:prstGeom prst="rect">
            <a:avLst/>
          </a:prstGeom>
        </p:spPr>
      </p:pic>
    </p:spTree>
    <p:extLst>
      <p:ext uri="{BB962C8B-B14F-4D97-AF65-F5344CB8AC3E}">
        <p14:creationId xmlns:p14="http://schemas.microsoft.com/office/powerpoint/2010/main" val="15965026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421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Extras</a:t>
            </a:r>
            <a:endParaRPr lang="en-US" dirty="0"/>
          </a:p>
        </p:txBody>
      </p:sp>
    </p:spTree>
    <p:extLst>
      <p:ext uri="{BB962C8B-B14F-4D97-AF65-F5344CB8AC3E}">
        <p14:creationId xmlns:p14="http://schemas.microsoft.com/office/powerpoint/2010/main" val="339055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a (data) citation</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hlinkClick r:id="rId2"/>
              </a:rPr>
              <a:t>ICPSR</a:t>
            </a:r>
            <a:r>
              <a:rPr lang="en-US" dirty="0" smtClean="0"/>
              <a:t> </a:t>
            </a:r>
            <a:r>
              <a:rPr lang="en-US" dirty="0"/>
              <a:t>notes that a citation should include the following items</a:t>
            </a:r>
            <a:r>
              <a:rPr lang="en-US" dirty="0" smtClean="0"/>
              <a:t>:</a:t>
            </a:r>
            <a:endParaRPr lang="en-US" dirty="0"/>
          </a:p>
          <a:p>
            <a:r>
              <a:rPr lang="en-US" dirty="0" smtClean="0">
                <a:solidFill>
                  <a:schemeClr val="accent2"/>
                </a:solidFill>
              </a:rPr>
              <a:t>Author</a:t>
            </a:r>
            <a:endParaRPr lang="en-US" dirty="0">
              <a:solidFill>
                <a:schemeClr val="accent2"/>
              </a:solidFill>
            </a:endParaRPr>
          </a:p>
          <a:p>
            <a:r>
              <a:rPr lang="en-US" dirty="0" smtClean="0">
                <a:solidFill>
                  <a:schemeClr val="accent6"/>
                </a:solidFill>
              </a:rPr>
              <a:t>Title</a:t>
            </a:r>
          </a:p>
          <a:p>
            <a:r>
              <a:rPr lang="en-US" dirty="0" smtClean="0">
                <a:solidFill>
                  <a:schemeClr val="accent1"/>
                </a:solidFill>
              </a:rPr>
              <a:t>Distributor</a:t>
            </a:r>
            <a:endParaRPr lang="en-US" dirty="0">
              <a:solidFill>
                <a:schemeClr val="accent1"/>
              </a:solidFill>
            </a:endParaRPr>
          </a:p>
          <a:p>
            <a:r>
              <a:rPr lang="en-US" dirty="0" smtClean="0">
                <a:solidFill>
                  <a:schemeClr val="accent4"/>
                </a:solidFill>
              </a:rPr>
              <a:t>Date</a:t>
            </a:r>
            <a:endParaRPr lang="en-US" dirty="0">
              <a:solidFill>
                <a:schemeClr val="accent4"/>
              </a:solidFill>
            </a:endParaRPr>
          </a:p>
          <a:p>
            <a:r>
              <a:rPr lang="en-US" dirty="0" smtClean="0">
                <a:solidFill>
                  <a:schemeClr val="accent4">
                    <a:lumMod val="75000"/>
                  </a:schemeClr>
                </a:solidFill>
              </a:rPr>
              <a:t>Version</a:t>
            </a:r>
            <a:endParaRPr lang="en-US" dirty="0">
              <a:solidFill>
                <a:schemeClr val="accent4">
                  <a:lumMod val="75000"/>
                </a:schemeClr>
              </a:solidFill>
            </a:endParaRPr>
          </a:p>
          <a:p>
            <a:r>
              <a:rPr lang="en-US" dirty="0" smtClean="0">
                <a:solidFill>
                  <a:srgbClr val="C00000"/>
                </a:solidFill>
              </a:rPr>
              <a:t>Persistent identifier</a:t>
            </a:r>
            <a:endParaRPr lang="en-US" dirty="0">
              <a:solidFill>
                <a:srgbClr val="C00000"/>
              </a:solidFill>
            </a:endParaRPr>
          </a:p>
        </p:txBody>
      </p:sp>
      <p:sp>
        <p:nvSpPr>
          <p:cNvPr id="4" name="Content Placeholder 3"/>
          <p:cNvSpPr>
            <a:spLocks noGrp="1"/>
          </p:cNvSpPr>
          <p:nvPr>
            <p:ph sz="half" idx="2"/>
          </p:nvPr>
        </p:nvSpPr>
        <p:spPr/>
        <p:txBody>
          <a:bodyPr>
            <a:normAutofit lnSpcReduction="10000"/>
          </a:bodyPr>
          <a:lstStyle/>
          <a:p>
            <a:pPr marL="0" indent="0">
              <a:buNone/>
            </a:pPr>
            <a:r>
              <a:rPr lang="en-US" b="1" dirty="0"/>
              <a:t>Suggested Citation:</a:t>
            </a:r>
          </a:p>
          <a:p>
            <a:pPr marL="0" indent="0">
              <a:buNone/>
            </a:pPr>
            <a:r>
              <a:rPr lang="en-US" sz="3600" dirty="0">
                <a:solidFill>
                  <a:schemeClr val="accent2"/>
                </a:solidFill>
              </a:rPr>
              <a:t>S&amp;P Dow Jones Indices LLC</a:t>
            </a:r>
            <a:r>
              <a:rPr lang="en-US" sz="3600" dirty="0"/>
              <a:t>, </a:t>
            </a:r>
            <a:r>
              <a:rPr lang="en-US" sz="3600" i="1" dirty="0">
                <a:solidFill>
                  <a:schemeClr val="accent6"/>
                </a:solidFill>
              </a:rPr>
              <a:t>S&amp;P 500 [SP500]</a:t>
            </a:r>
            <a:r>
              <a:rPr lang="en-US" sz="3600" dirty="0">
                <a:solidFill>
                  <a:schemeClr val="accent6"/>
                </a:solidFill>
              </a:rPr>
              <a:t>, </a:t>
            </a:r>
            <a:r>
              <a:rPr lang="en-US" sz="3600" dirty="0"/>
              <a:t>retrieved from </a:t>
            </a:r>
            <a:r>
              <a:rPr lang="en-US" sz="3600" dirty="0">
                <a:solidFill>
                  <a:schemeClr val="accent1"/>
                </a:solidFill>
              </a:rPr>
              <a:t>FRED, Federal Reserve Bank of St. Louis</a:t>
            </a:r>
            <a:r>
              <a:rPr lang="en-US" sz="3600" dirty="0"/>
              <a:t>; </a:t>
            </a:r>
            <a:r>
              <a:rPr lang="en-US" sz="3600" dirty="0">
                <a:solidFill>
                  <a:srgbClr val="C00000"/>
                </a:solidFill>
              </a:rPr>
              <a:t>https://fred.stlouisfed.org/series/SP500</a:t>
            </a:r>
            <a:r>
              <a:rPr lang="en-US" sz="3600" dirty="0"/>
              <a:t>,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18082513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a (data) citation</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smtClean="0">
                <a:hlinkClick r:id="rId2"/>
              </a:rPr>
              <a:t>ICPSR</a:t>
            </a:r>
            <a:r>
              <a:rPr lang="en-US" dirty="0" smtClean="0"/>
              <a:t> </a:t>
            </a:r>
            <a:r>
              <a:rPr lang="en-US" dirty="0"/>
              <a:t>notes that a citation should include the following items</a:t>
            </a:r>
            <a:r>
              <a:rPr lang="en-US" dirty="0" smtClean="0"/>
              <a:t>:</a:t>
            </a:r>
            <a:endParaRPr lang="en-US" dirty="0"/>
          </a:p>
          <a:p>
            <a:r>
              <a:rPr lang="en-US" dirty="0" smtClean="0">
                <a:solidFill>
                  <a:schemeClr val="accent2"/>
                </a:solidFill>
              </a:rPr>
              <a:t>Author</a:t>
            </a:r>
            <a:endParaRPr lang="en-US" dirty="0">
              <a:solidFill>
                <a:schemeClr val="accent2"/>
              </a:solidFill>
            </a:endParaRPr>
          </a:p>
          <a:p>
            <a:r>
              <a:rPr lang="en-US" dirty="0" smtClean="0">
                <a:solidFill>
                  <a:schemeClr val="accent6"/>
                </a:solidFill>
              </a:rPr>
              <a:t>Title</a:t>
            </a:r>
          </a:p>
          <a:p>
            <a:r>
              <a:rPr lang="en-US" dirty="0" smtClean="0">
                <a:solidFill>
                  <a:schemeClr val="accent1"/>
                </a:solidFill>
              </a:rPr>
              <a:t>Distributor</a:t>
            </a:r>
            <a:endParaRPr lang="en-US" dirty="0">
              <a:solidFill>
                <a:schemeClr val="accent1"/>
              </a:solidFill>
            </a:endParaRPr>
          </a:p>
          <a:p>
            <a:r>
              <a:rPr lang="en-US" dirty="0" smtClean="0">
                <a:solidFill>
                  <a:schemeClr val="accent4"/>
                </a:solidFill>
              </a:rPr>
              <a:t>Date</a:t>
            </a:r>
            <a:endParaRPr lang="en-US" dirty="0">
              <a:solidFill>
                <a:schemeClr val="accent4"/>
              </a:solidFill>
            </a:endParaRPr>
          </a:p>
          <a:p>
            <a:r>
              <a:rPr lang="en-US" dirty="0" smtClean="0">
                <a:solidFill>
                  <a:srgbClr val="C00000"/>
                </a:solidFill>
              </a:rPr>
              <a:t>Version</a:t>
            </a:r>
            <a:endParaRPr lang="en-US" dirty="0">
              <a:solidFill>
                <a:srgbClr val="C00000"/>
              </a:solidFill>
            </a:endParaRPr>
          </a:p>
          <a:p>
            <a:r>
              <a:rPr lang="en-US" dirty="0" smtClean="0">
                <a:solidFill>
                  <a:srgbClr val="C00000"/>
                </a:solidFill>
              </a:rPr>
              <a:t>Persistent identifier</a:t>
            </a:r>
            <a:endParaRPr lang="en-US" dirty="0">
              <a:solidFill>
                <a:srgbClr val="C00000"/>
              </a:solidFill>
            </a:endParaRPr>
          </a:p>
        </p:txBody>
      </p:sp>
      <p:sp>
        <p:nvSpPr>
          <p:cNvPr id="4" name="Content Placeholder 3"/>
          <p:cNvSpPr>
            <a:spLocks noGrp="1"/>
          </p:cNvSpPr>
          <p:nvPr>
            <p:ph sz="half" idx="2"/>
          </p:nvPr>
        </p:nvSpPr>
        <p:spPr/>
        <p:txBody>
          <a:bodyPr>
            <a:normAutofit fontScale="92500" lnSpcReduction="10000"/>
          </a:bodyPr>
          <a:lstStyle/>
          <a:p>
            <a:pPr marL="0" indent="0">
              <a:buNone/>
            </a:pPr>
            <a:r>
              <a:rPr lang="en-US" b="1" dirty="0" smtClean="0"/>
              <a:t>Constructed </a:t>
            </a:r>
            <a:r>
              <a:rPr lang="en-US" b="1" dirty="0"/>
              <a:t>Citation:</a:t>
            </a:r>
          </a:p>
          <a:p>
            <a:pPr marL="0" indent="0">
              <a:buNone/>
            </a:pPr>
            <a:r>
              <a:rPr lang="en-US" sz="3600" dirty="0">
                <a:solidFill>
                  <a:schemeClr val="accent2"/>
                </a:solidFill>
              </a:rPr>
              <a:t>Institute for Employment Research (IAB</a:t>
            </a:r>
            <a:r>
              <a:rPr lang="en-US" sz="3600" dirty="0" smtClean="0">
                <a:solidFill>
                  <a:schemeClr val="accent2"/>
                </a:solidFill>
              </a:rPr>
              <a:t>), </a:t>
            </a:r>
            <a:r>
              <a:rPr lang="en-US" sz="3600" dirty="0" smtClean="0">
                <a:solidFill>
                  <a:schemeClr val="accent6"/>
                </a:solidFill>
              </a:rPr>
              <a:t>Establishment </a:t>
            </a:r>
            <a:r>
              <a:rPr lang="en-US" sz="3600" dirty="0">
                <a:solidFill>
                  <a:schemeClr val="accent6"/>
                </a:solidFill>
              </a:rPr>
              <a:t>History Panel 1975-2018</a:t>
            </a:r>
            <a:r>
              <a:rPr lang="en-US" sz="3600" dirty="0"/>
              <a:t>. </a:t>
            </a:r>
            <a:r>
              <a:rPr lang="en-US" sz="3600" dirty="0" smtClean="0"/>
              <a:t>Accessed via the </a:t>
            </a:r>
            <a:r>
              <a:rPr lang="en-US" sz="3600" dirty="0">
                <a:solidFill>
                  <a:schemeClr val="accent1"/>
                </a:solidFill>
              </a:rPr>
              <a:t>Research Data Centre (FDZ) of the German Federal Employment Agency </a:t>
            </a:r>
            <a:r>
              <a:rPr lang="en-US" sz="3600" dirty="0" smtClean="0">
                <a:solidFill>
                  <a:srgbClr val="C00000"/>
                </a:solidFill>
              </a:rPr>
              <a:t>DOI</a:t>
            </a:r>
            <a:r>
              <a:rPr lang="en-US" sz="3600" dirty="0">
                <a:solidFill>
                  <a:srgbClr val="C00000"/>
                </a:solidFill>
              </a:rPr>
              <a:t>: 10.5164/IAB.BHP7518.de.en.v1</a:t>
            </a:r>
            <a:r>
              <a:rPr lang="en-US" sz="3600" dirty="0"/>
              <a:t> </a:t>
            </a:r>
            <a:r>
              <a:rPr lang="en-US" sz="3600" dirty="0" smtClean="0">
                <a:solidFill>
                  <a:schemeClr val="accent4"/>
                </a:solidFill>
              </a:rPr>
              <a:t>June </a:t>
            </a:r>
            <a:r>
              <a:rPr lang="en-US" sz="3600" dirty="0">
                <a:solidFill>
                  <a:schemeClr val="accent4"/>
                </a:solidFill>
              </a:rPr>
              <a:t>26, 2020</a:t>
            </a:r>
            <a:r>
              <a:rPr lang="en-US" sz="3600" dirty="0"/>
              <a:t>. </a:t>
            </a:r>
          </a:p>
        </p:txBody>
      </p:sp>
    </p:spTree>
    <p:extLst>
      <p:ext uri="{BB962C8B-B14F-4D97-AF65-F5344CB8AC3E}">
        <p14:creationId xmlns:p14="http://schemas.microsoft.com/office/powerpoint/2010/main" val="30373134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a (data) citation</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hlinkClick r:id="rId2"/>
              </a:rPr>
              <a:t>ICPSR</a:t>
            </a:r>
            <a:r>
              <a:rPr lang="en-US" dirty="0" smtClean="0"/>
              <a:t> </a:t>
            </a:r>
            <a:r>
              <a:rPr lang="en-US" dirty="0"/>
              <a:t>notes that a citation should include the following items</a:t>
            </a:r>
            <a:r>
              <a:rPr lang="en-US" dirty="0" smtClean="0"/>
              <a:t>:</a:t>
            </a:r>
            <a:endParaRPr lang="en-US" dirty="0"/>
          </a:p>
          <a:p>
            <a:r>
              <a:rPr lang="en-US" dirty="0" smtClean="0">
                <a:solidFill>
                  <a:schemeClr val="accent2"/>
                </a:solidFill>
              </a:rPr>
              <a:t>Author</a:t>
            </a:r>
            <a:endParaRPr lang="en-US" dirty="0">
              <a:solidFill>
                <a:schemeClr val="accent2"/>
              </a:solidFill>
            </a:endParaRPr>
          </a:p>
          <a:p>
            <a:r>
              <a:rPr lang="en-US" dirty="0" smtClean="0">
                <a:solidFill>
                  <a:schemeClr val="accent6"/>
                </a:solidFill>
              </a:rPr>
              <a:t>Title</a:t>
            </a:r>
          </a:p>
          <a:p>
            <a:r>
              <a:rPr lang="en-US" dirty="0" smtClean="0">
                <a:solidFill>
                  <a:schemeClr val="accent1"/>
                </a:solidFill>
              </a:rPr>
              <a:t>Distributor</a:t>
            </a:r>
            <a:endParaRPr lang="en-US" dirty="0">
              <a:solidFill>
                <a:schemeClr val="accent1"/>
              </a:solidFill>
            </a:endParaRPr>
          </a:p>
          <a:p>
            <a:r>
              <a:rPr lang="en-US" dirty="0" smtClean="0">
                <a:solidFill>
                  <a:schemeClr val="accent4"/>
                </a:solidFill>
              </a:rPr>
              <a:t>Date</a:t>
            </a:r>
            <a:endParaRPr lang="en-US" dirty="0">
              <a:solidFill>
                <a:schemeClr val="accent4"/>
              </a:solidFill>
            </a:endParaRPr>
          </a:p>
          <a:p>
            <a:r>
              <a:rPr lang="en-US" dirty="0" smtClean="0">
                <a:solidFill>
                  <a:srgbClr val="C00000"/>
                </a:solidFill>
              </a:rPr>
              <a:t>Version</a:t>
            </a:r>
            <a:endParaRPr lang="en-US" dirty="0">
              <a:solidFill>
                <a:srgbClr val="C00000"/>
              </a:solidFill>
            </a:endParaRPr>
          </a:p>
          <a:p>
            <a:r>
              <a:rPr lang="en-US" dirty="0" smtClean="0">
                <a:solidFill>
                  <a:schemeClr val="accent2">
                    <a:lumMod val="20000"/>
                    <a:lumOff val="80000"/>
                  </a:schemeClr>
                </a:solidFill>
              </a:rPr>
              <a:t>Persistent identifier</a:t>
            </a:r>
            <a:endParaRPr lang="en-US" dirty="0">
              <a:solidFill>
                <a:schemeClr val="accent2">
                  <a:lumMod val="20000"/>
                  <a:lumOff val="80000"/>
                </a:schemeClr>
              </a:solidFill>
            </a:endParaRPr>
          </a:p>
        </p:txBody>
      </p:sp>
      <p:sp>
        <p:nvSpPr>
          <p:cNvPr id="4" name="Content Placeholder 3"/>
          <p:cNvSpPr>
            <a:spLocks noGrp="1"/>
          </p:cNvSpPr>
          <p:nvPr>
            <p:ph sz="half" idx="2"/>
          </p:nvPr>
        </p:nvSpPr>
        <p:spPr/>
        <p:txBody>
          <a:bodyPr>
            <a:normAutofit/>
          </a:bodyPr>
          <a:lstStyle/>
          <a:p>
            <a:pPr marL="0" indent="0">
              <a:buNone/>
            </a:pPr>
            <a:r>
              <a:rPr lang="en-US" b="1" dirty="0" smtClean="0"/>
              <a:t>Constructed </a:t>
            </a:r>
            <a:r>
              <a:rPr lang="en-US" b="1" dirty="0"/>
              <a:t>Citation:</a:t>
            </a:r>
          </a:p>
          <a:p>
            <a:pPr marL="0" indent="0">
              <a:buNone/>
            </a:pPr>
            <a:r>
              <a:rPr lang="en-US" sz="3600" dirty="0" smtClean="0">
                <a:solidFill>
                  <a:schemeClr val="accent2"/>
                </a:solidFill>
              </a:rPr>
              <a:t>US Census Bureau, </a:t>
            </a:r>
            <a:r>
              <a:rPr lang="en-US" sz="3600" dirty="0" smtClean="0">
                <a:solidFill>
                  <a:schemeClr val="accent6"/>
                </a:solidFill>
              </a:rPr>
              <a:t>Longitudinal Business Database (LBD) </a:t>
            </a:r>
            <a:r>
              <a:rPr lang="en-US" sz="3600" dirty="0">
                <a:solidFill>
                  <a:srgbClr val="C00000"/>
                </a:solidFill>
              </a:rPr>
              <a:t>1975-2018</a:t>
            </a:r>
            <a:r>
              <a:rPr lang="en-US" sz="3600" dirty="0"/>
              <a:t>. </a:t>
            </a:r>
            <a:r>
              <a:rPr lang="en-US" sz="3600" dirty="0" smtClean="0"/>
              <a:t>Last accessed via the </a:t>
            </a:r>
            <a:r>
              <a:rPr lang="en-US" sz="3600" dirty="0">
                <a:solidFill>
                  <a:schemeClr val="accent1"/>
                </a:solidFill>
              </a:rPr>
              <a:t>F</a:t>
            </a:r>
            <a:r>
              <a:rPr lang="en-US" sz="3600" dirty="0" smtClean="0">
                <a:solidFill>
                  <a:schemeClr val="accent1"/>
                </a:solidFill>
              </a:rPr>
              <a:t>ederal Statistical Research </a:t>
            </a:r>
            <a:r>
              <a:rPr lang="en-US" sz="3600" dirty="0">
                <a:solidFill>
                  <a:schemeClr val="accent1"/>
                </a:solidFill>
              </a:rPr>
              <a:t>Data Centre (</a:t>
            </a:r>
            <a:r>
              <a:rPr lang="en-US" sz="3600" dirty="0" smtClean="0">
                <a:solidFill>
                  <a:schemeClr val="accent1"/>
                </a:solidFill>
              </a:rPr>
              <a:t>FSRDC) </a:t>
            </a:r>
            <a:r>
              <a:rPr lang="en-US" sz="3600" dirty="0" smtClean="0">
                <a:solidFill>
                  <a:schemeClr val="accent4"/>
                </a:solidFill>
              </a:rPr>
              <a:t>June </a:t>
            </a:r>
            <a:r>
              <a:rPr lang="en-US" sz="3600" dirty="0">
                <a:solidFill>
                  <a:schemeClr val="accent4"/>
                </a:solidFill>
              </a:rPr>
              <a:t>26, 2020</a:t>
            </a:r>
            <a:r>
              <a:rPr lang="en-US" sz="3600" dirty="0"/>
              <a:t>. </a:t>
            </a:r>
          </a:p>
        </p:txBody>
      </p:sp>
    </p:spTree>
    <p:extLst>
      <p:ext uri="{BB962C8B-B14F-4D97-AF65-F5344CB8AC3E}">
        <p14:creationId xmlns:p14="http://schemas.microsoft.com/office/powerpoint/2010/main" val="5230853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What is the reproducibility check?</a:t>
            </a:r>
          </a:p>
        </p:txBody>
      </p:sp>
    </p:spTree>
    <p:extLst>
      <p:ext uri="{BB962C8B-B14F-4D97-AF65-F5344CB8AC3E}">
        <p14:creationId xmlns:p14="http://schemas.microsoft.com/office/powerpoint/2010/main" val="19986475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reproducibility check?</a:t>
            </a:r>
            <a:endParaRPr lang="en-US" dirty="0"/>
          </a:p>
        </p:txBody>
      </p:sp>
      <p:sp>
        <p:nvSpPr>
          <p:cNvPr id="2" name="Content Placeholder 1"/>
          <p:cNvSpPr>
            <a:spLocks noGrp="1"/>
          </p:cNvSpPr>
          <p:nvPr>
            <p:ph sz="half" idx="2"/>
          </p:nvPr>
        </p:nvSpPr>
        <p:spPr/>
        <p:txBody>
          <a:bodyPr>
            <a:normAutofit fontScale="92500" lnSpcReduction="10000"/>
          </a:bodyPr>
          <a:lstStyle/>
          <a:p>
            <a:pPr marL="0" indent="0">
              <a:buNone/>
            </a:pPr>
            <a:r>
              <a:rPr lang="en-US" dirty="0" smtClean="0"/>
              <a:t>INSTRUCTIONS</a:t>
            </a:r>
            <a:r>
              <a:rPr lang="en-US" dirty="0"/>
              <a:t>: When data are present, run checks</a:t>
            </a:r>
            <a:r>
              <a:rPr lang="en-US" dirty="0" smtClean="0"/>
              <a:t>:</a:t>
            </a:r>
            <a:endParaRPr lang="en-US" dirty="0"/>
          </a:p>
          <a:p>
            <a:r>
              <a:rPr lang="en-US" sz="3200" b="1" dirty="0"/>
              <a:t>C</a:t>
            </a:r>
            <a:r>
              <a:rPr lang="en-US" sz="3200" b="1" dirty="0" smtClean="0"/>
              <a:t>an </a:t>
            </a:r>
            <a:r>
              <a:rPr lang="en-US" sz="3200" b="1" dirty="0"/>
              <a:t>data be read </a:t>
            </a:r>
            <a:r>
              <a:rPr lang="en-US" dirty="0"/>
              <a:t>(using software indicated by author)?</a:t>
            </a:r>
          </a:p>
          <a:p>
            <a:r>
              <a:rPr lang="en-US" dirty="0" smtClean="0"/>
              <a:t>Is </a:t>
            </a:r>
            <a:r>
              <a:rPr lang="en-US" dirty="0"/>
              <a:t>data in </a:t>
            </a:r>
            <a:r>
              <a:rPr lang="en-US" sz="3200" b="1" dirty="0"/>
              <a:t>archive-ready formats </a:t>
            </a:r>
            <a:r>
              <a:rPr lang="en-US" dirty="0"/>
              <a:t>(CSV, TXT) or in custom formats (DTA, SAS7BDAT, </a:t>
            </a:r>
            <a:r>
              <a:rPr lang="en-US" dirty="0" err="1"/>
              <a:t>Rdata</a:t>
            </a:r>
            <a:r>
              <a:rPr lang="en-US" dirty="0"/>
              <a:t>)? </a:t>
            </a:r>
            <a:endParaRPr lang="en-US" dirty="0" smtClean="0"/>
          </a:p>
          <a:p>
            <a:r>
              <a:rPr lang="en-US" dirty="0" smtClean="0"/>
              <a:t>Does </a:t>
            </a:r>
            <a:r>
              <a:rPr lang="en-US" dirty="0"/>
              <a:t>the </a:t>
            </a:r>
            <a:r>
              <a:rPr lang="en-US" dirty="0" smtClean="0"/>
              <a:t>dataset </a:t>
            </a:r>
            <a:r>
              <a:rPr lang="en-US" sz="3400" b="1" dirty="0"/>
              <a:t>have variable </a:t>
            </a:r>
            <a:r>
              <a:rPr lang="en-US" sz="3400" b="1" dirty="0" smtClean="0"/>
              <a:t>labels?</a:t>
            </a:r>
            <a:endParaRPr lang="en-US" dirty="0"/>
          </a:p>
          <a:p>
            <a:r>
              <a:rPr lang="en-US" dirty="0" smtClean="0"/>
              <a:t>Run </a:t>
            </a:r>
            <a:r>
              <a:rPr lang="en-US" b="1" dirty="0"/>
              <a:t>check for </a:t>
            </a:r>
            <a:r>
              <a:rPr lang="en-US" b="1" dirty="0" smtClean="0"/>
              <a:t>PII</a:t>
            </a:r>
            <a:r>
              <a:rPr lang="en-US" dirty="0" smtClean="0"/>
              <a:t>. </a:t>
            </a:r>
            <a:r>
              <a:rPr lang="en-US" dirty="0"/>
              <a:t>Apply judgement.</a:t>
            </a:r>
          </a:p>
          <a:p>
            <a:endParaRPr lang="en-US" dirty="0"/>
          </a:p>
          <a:p>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a:t>Data checks</a:t>
            </a:r>
          </a:p>
          <a:p>
            <a:r>
              <a:rPr lang="en-US" dirty="0"/>
              <a:t>Code description</a:t>
            </a:r>
          </a:p>
          <a:p>
            <a:r>
              <a:rPr lang="en-US" dirty="0"/>
              <a:t>Requirements</a:t>
            </a:r>
          </a:p>
          <a:p>
            <a:pPr lvl="1"/>
            <a:r>
              <a:rPr lang="en-US" dirty="0"/>
              <a:t>As stated by author</a:t>
            </a:r>
          </a:p>
          <a:p>
            <a:pPr lvl="1"/>
            <a:r>
              <a:rPr lang="en-US" dirty="0"/>
              <a:t>As encountered by replicator</a:t>
            </a:r>
          </a:p>
          <a:p>
            <a:r>
              <a:rPr lang="en-US" dirty="0"/>
              <a:t>Verbose description of steps to replicate</a:t>
            </a:r>
          </a:p>
          <a:p>
            <a:r>
              <a:rPr lang="en-US" dirty="0"/>
              <a:t>Findings</a:t>
            </a:r>
          </a:p>
          <a:p>
            <a:pPr lvl="1"/>
            <a:r>
              <a:rPr lang="en-US" dirty="0"/>
              <a:t>Compare tables</a:t>
            </a:r>
          </a:p>
          <a:p>
            <a:pPr lvl="1"/>
            <a:r>
              <a:rPr lang="en-US" dirty="0"/>
              <a:t>Compare figures</a:t>
            </a:r>
          </a:p>
          <a:p>
            <a:pPr lvl="1"/>
            <a:r>
              <a:rPr lang="en-US" dirty="0"/>
              <a:t>Compare in-text numbers</a:t>
            </a:r>
          </a:p>
          <a:p>
            <a:endParaRPr lang="en-US" dirty="0"/>
          </a:p>
        </p:txBody>
      </p:sp>
      <p:sp>
        <p:nvSpPr>
          <p:cNvPr id="6" name="Rectangle 5"/>
          <p:cNvSpPr/>
          <p:nvPr/>
        </p:nvSpPr>
        <p:spPr>
          <a:xfrm>
            <a:off x="838200" y="1765979"/>
            <a:ext cx="2972963" cy="473638"/>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790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23F4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4047</Words>
  <Application>Microsoft Office PowerPoint</Application>
  <PresentationFormat>Widescreen</PresentationFormat>
  <Paragraphs>876</Paragraphs>
  <Slides>112</Slides>
  <Notes>18</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112</vt:i4>
      </vt:variant>
    </vt:vector>
  </HeadingPairs>
  <TitlesOfParts>
    <vt:vector size="120" baseType="lpstr">
      <vt:lpstr>Arial</vt:lpstr>
      <vt:lpstr>Calibri</vt:lpstr>
      <vt:lpstr>Calibri Light</vt:lpstr>
      <vt:lpstr>Century</vt:lpstr>
      <vt:lpstr>Montserrat</vt:lpstr>
      <vt:lpstr>Roboto</vt:lpstr>
      <vt:lpstr>Source Code Pro</vt:lpstr>
      <vt:lpstr>Office Theme</vt:lpstr>
      <vt:lpstr>Practices for Data Transparency and Reproducibility + some thoughts on the role of institutions</vt:lpstr>
      <vt:lpstr>Themes in today’s talk</vt:lpstr>
      <vt:lpstr>What we do at the AEA</vt:lpstr>
      <vt:lpstr>PowerPoint Presentation</vt:lpstr>
      <vt:lpstr>Current efforts at the AEA</vt:lpstr>
      <vt:lpstr>AEA Data &amp; Code Availability Policy (2019)</vt:lpstr>
      <vt:lpstr>PowerPoint Presentation</vt:lpstr>
      <vt:lpstr>Some key statistics</vt:lpstr>
      <vt:lpstr>In previous analysis</vt:lpstr>
      <vt:lpstr>PowerPoint Presentation</vt:lpstr>
      <vt:lpstr>Failure to curate</vt:lpstr>
      <vt:lpstr>Poor coding practices</vt:lpstr>
      <vt:lpstr>Poor citation practices</vt:lpstr>
      <vt:lpstr>PowerPoint Presentation</vt:lpstr>
      <vt:lpstr>Current efforts at the AEA</vt:lpstr>
      <vt:lpstr>Current efforts at the AEA</vt:lpstr>
      <vt:lpstr>PowerPoint Presentation</vt:lpstr>
      <vt:lpstr>PowerPoint Presentation</vt:lpstr>
      <vt:lpstr>AEA Pre-Publication Verification</vt:lpstr>
      <vt:lpstr>PowerPoint Presentation</vt:lpstr>
      <vt:lpstr>PowerPoint Presentation</vt:lpstr>
      <vt:lpstr>Action: Reproducibility Check</vt:lpstr>
      <vt:lpstr>Who is doing that?</vt:lpstr>
      <vt:lpstr>Very little diversity in software</vt:lpstr>
      <vt:lpstr>PowerPoint Presentation</vt:lpstr>
      <vt:lpstr>Stats on reproduced articles</vt:lpstr>
      <vt:lpstr>Current efforts at the AEA</vt:lpstr>
      <vt:lpstr>PowerPoint Presentation</vt:lpstr>
      <vt:lpstr>Current efforts at the AEA</vt:lpstr>
      <vt:lpstr>PowerPoint Presentation</vt:lpstr>
      <vt:lpstr>PowerPoint Presentation</vt:lpstr>
      <vt:lpstr>PowerPoint Presentation</vt:lpstr>
      <vt:lpstr>What is the reproducibility check?</vt:lpstr>
      <vt:lpstr>What is the reproducibility check?</vt:lpstr>
      <vt:lpstr>Current efforts at the AEA</vt:lpstr>
      <vt:lpstr>We work with 3rd parties</vt:lpstr>
      <vt:lpstr>Also work with 3rd parties</vt:lpstr>
      <vt:lpstr>A role for institutions?</vt:lpstr>
      <vt:lpstr>PowerPoint Presentation</vt:lpstr>
      <vt:lpstr>PowerPoint Presentation</vt:lpstr>
      <vt:lpstr>Current efforts at the AEA</vt:lpstr>
      <vt:lpstr>PowerPoint Presentation</vt:lpstr>
      <vt:lpstr>Action: Data citations and metadata</vt:lpstr>
      <vt:lpstr>Opacity of traditional journal replication packages</vt:lpstr>
      <vt:lpstr>Full-featured repository</vt:lpstr>
      <vt:lpstr>FAIR data principles rely on metadata</vt:lpstr>
      <vt:lpstr>PowerPoint Presentation</vt:lpstr>
      <vt:lpstr>PowerPoint Presentation</vt:lpstr>
      <vt:lpstr>PowerPoint Presentation</vt:lpstr>
      <vt:lpstr>PowerPoint Presentation</vt:lpstr>
      <vt:lpstr>… and findability relies on metadata</vt:lpstr>
      <vt:lpstr>Current efforts at the AEA</vt:lpstr>
      <vt:lpstr>A role for institutions?</vt:lpstr>
      <vt:lpstr>An example with documents</vt:lpstr>
      <vt:lpstr>Confidential documents</vt:lpstr>
      <vt:lpstr>An example with data</vt:lpstr>
      <vt:lpstr>Example 4: German Restricted-access</vt:lpstr>
      <vt:lpstr>Example 4: German Restricted-access</vt:lpstr>
      <vt:lpstr>Example 4: German Restricted-access</vt:lpstr>
      <vt:lpstr>Current efforts at the AEA</vt:lpstr>
      <vt:lpstr>PowerPoint Presentation</vt:lpstr>
      <vt:lpstr>Starts with Data Citations</vt:lpstr>
      <vt:lpstr>Starts with Data Citations</vt:lpstr>
      <vt:lpstr>Data citations are hard</vt:lpstr>
      <vt:lpstr>Data citations are perceived as hard</vt:lpstr>
      <vt:lpstr>Data citations</vt:lpstr>
      <vt:lpstr>Current efforts at the AEA</vt:lpstr>
      <vt:lpstr>Citing restricted-access data</vt:lpstr>
      <vt:lpstr>How do you document data provenance when you cannot provide the data?</vt:lpstr>
      <vt:lpstr>Current efforts at the AEA</vt:lpstr>
      <vt:lpstr>How did you get the data in first place?</vt:lpstr>
      <vt:lpstr>You must have described the data</vt:lpstr>
      <vt:lpstr>How do you document data provenance when you don’t control the process?</vt:lpstr>
      <vt:lpstr>How do you document data provenance?</vt:lpstr>
      <vt:lpstr>A role for institutions?</vt:lpstr>
      <vt:lpstr>AEA “Data Availability Policy” (2019)</vt:lpstr>
      <vt:lpstr>Every manuscript is checked</vt:lpstr>
      <vt:lpstr>Every manuscript is checked</vt:lpstr>
      <vt:lpstr>Example 2: Academic data publisher</vt:lpstr>
      <vt:lpstr>Example 2: Academic data publisher</vt:lpstr>
      <vt:lpstr>Example 2: Academic data publisher-new!</vt:lpstr>
      <vt:lpstr>And we check them!</vt:lpstr>
      <vt:lpstr>And we check them!</vt:lpstr>
      <vt:lpstr>PowerPoint Presentation</vt:lpstr>
      <vt:lpstr>PowerPoint Presentation</vt:lpstr>
      <vt:lpstr>Role for institutions:  Help establish provenance</vt:lpstr>
      <vt:lpstr>Role for institutions:  Help establish computational reproducibility</vt:lpstr>
      <vt:lpstr>PowerPoint Presentation</vt:lpstr>
      <vt:lpstr>Goal: Transportability</vt:lpstr>
      <vt:lpstr>Social science “guild”</vt:lpstr>
      <vt:lpstr>PowerPoint Presentation</vt:lpstr>
      <vt:lpstr>Some resources</vt:lpstr>
      <vt:lpstr>PowerPoint Presentation</vt:lpstr>
      <vt:lpstr>Extras</vt:lpstr>
      <vt:lpstr>Element of a (data) citation</vt:lpstr>
      <vt:lpstr>Element of a (data) citation</vt:lpstr>
      <vt:lpstr>Element of a (data) citation</vt:lpstr>
      <vt:lpstr>What is the reproducibility check?</vt:lpstr>
      <vt:lpstr>What is the reproducibility check?</vt:lpstr>
      <vt:lpstr>What is the reproducibility check?</vt:lpstr>
      <vt:lpstr>What is the reproducibility check?</vt:lpstr>
      <vt:lpstr>What is the reproducibility check?</vt:lpstr>
      <vt:lpstr>What is the reproducibility check?</vt:lpstr>
      <vt:lpstr>PowerPoint Presentation</vt:lpstr>
      <vt:lpstr>Streamlining replication packages</vt:lpstr>
      <vt:lpstr>Some tips from the “frequently gotten wrong” bin</vt:lpstr>
      <vt:lpstr>Some tips from the “frequently gotten wrong” bin</vt:lpstr>
      <vt:lpstr>Some tips from the “frequently gotten wrong” bin</vt:lpstr>
      <vt:lpstr>Extreme examples</vt:lpstr>
      <vt:lpstr>Extreme examples</vt:lpstr>
      <vt:lpstr>Ideal setup</vt:lpstr>
      <vt:lpstr>How to prepare the replication package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Increased Transparency, and Reproducibility in Economics</dc:title>
  <dc:creator>Lars Vilhuber</dc:creator>
  <cp:lastModifiedBy>Lars Vilhuber</cp:lastModifiedBy>
  <cp:revision>89</cp:revision>
  <dcterms:created xsi:type="dcterms:W3CDTF">2020-03-31T02:20:35Z</dcterms:created>
  <dcterms:modified xsi:type="dcterms:W3CDTF">2020-12-08T19:06:52Z</dcterms:modified>
</cp:coreProperties>
</file>