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15"/>
  </p:notesMasterIdLst>
  <p:sldIdLst>
    <p:sldId id="256" r:id="rId2"/>
    <p:sldId id="257" r:id="rId3"/>
    <p:sldId id="272" r:id="rId4"/>
    <p:sldId id="259" r:id="rId5"/>
    <p:sldId id="260" r:id="rId6"/>
    <p:sldId id="261" r:id="rId7"/>
    <p:sldId id="262" r:id="rId8"/>
    <p:sldId id="263" r:id="rId9"/>
    <p:sldId id="264" r:id="rId10"/>
    <p:sldId id="265" r:id="rId11"/>
    <p:sldId id="267" r:id="rId12"/>
    <p:sldId id="268" r:id="rId13"/>
    <p:sldId id="271"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888" y="-104"/>
      </p:cViewPr>
      <p:guideLst>
        <p:guide orient="horz" pos="1620"/>
        <p:guide pos="2880"/>
      </p:guideLst>
    </p:cSldViewPr>
  </p:slideViewPr>
  <p:notesTextViewPr>
    <p:cViewPr>
      <p:scale>
        <a:sx n="100" d="100"/>
        <a:sy n="100" d="100"/>
      </p:scale>
      <p:origin x="0" y="4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6882163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 name="Shape 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fr-CH" dirty="0" smtClean="0"/>
              <a:t>Good morning my esteemed colleagues</a:t>
            </a:r>
            <a:r>
              <a:rPr lang="fr-CH" baseline="0" dirty="0" smtClean="0"/>
              <a:t> and friends, I would like to thank Mark and Juriaan for having me with you despite the somewhat sluggish Italian procedure to nominate me to this committee. I look forward to working with you on what I find to be a very timely and exciting challenge. Somebody wiser than me said that a challenge is just the negative framing of an opportunity, and I will now play devil’s advocate and share with you why I think the challenge at hand might actually be an opportunity to right some wrongs that we bring with us since long times past</a:t>
            </a:r>
            <a:r>
              <a:rPr lang="mr-IN" baseline="0" dirty="0" smtClean="0"/>
              <a: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fr-CH" dirty="0" smtClean="0"/>
              <a:t>A couple of years ago a manuscript</a:t>
            </a:r>
            <a:r>
              <a:rPr lang="fr-CH" baseline="0" dirty="0" smtClean="0"/>
              <a:t> was published whose authors claimed pigeons could be trained in histological lesions recognition to the point of outperforming specialized human professionals at the same task. Intriguingly, their performances would also beat ML trained for the same task</a:t>
            </a:r>
            <a:r>
              <a:rPr lang="mr-IN" baseline="0" dirty="0" smtClean="0"/>
              <a:t>…</a:t>
            </a:r>
            <a:r>
              <a:rPr lang="fr-CH" baseline="0" dirty="0" smtClean="0"/>
              <a:t> this might be unsurprising, given the birds evolutionary history and their impressive vision apparata</a:t>
            </a:r>
            <a:r>
              <a:rPr lang="mr-IN" baseline="0" dirty="0" smtClean="0"/>
              <a:t>…</a:t>
            </a:r>
            <a:r>
              <a:rPr lang="fr-CH" baseline="0" dirty="0" smtClean="0"/>
              <a:t> However, less surprisingly maybe, the paper did not cause ripples in the medical community, and nobody jumped the boat to declare that we could substitute pathologists with pigeons</a:t>
            </a:r>
            <a:r>
              <a:rPr lang="mr-IN" baseline="0" dirty="0" smtClean="0"/>
              <a:t>…</a:t>
            </a:r>
            <a:r>
              <a:rPr lang="fr-CH" baseline="0" dirty="0" smtClean="0"/>
              <a:t>despite the consistency of their results were nothing short of the best publications about ML in healthcare.</a:t>
            </a:r>
            <a:br>
              <a:rPr lang="fr-CH" baseline="0" dirty="0" smtClean="0"/>
            </a:br>
            <a:r>
              <a:rPr lang="fr-CH" baseline="0" dirty="0" smtClean="0"/>
              <a:t>One reason could be the complexity of deploying them on the field (although most hospitals have stabulary facilities for biomedical research)</a:t>
            </a:r>
            <a:r>
              <a:rPr lang="mr-IN" baseline="0" dirty="0" smtClean="0"/>
              <a:t>…</a:t>
            </a:r>
            <a:r>
              <a:rPr lang="fr-CH" baseline="0" dirty="0" smtClean="0"/>
              <a:t> However, another factor undeniably at play is the cultural bias we have towards birds, and pigeons in particular</a:t>
            </a:r>
            <a:r>
              <a:rPr lang="mr-IN" baseline="0" dirty="0" smtClean="0"/>
              <a:t>…</a:t>
            </a:r>
            <a:r>
              <a:rPr lang="fr-CH" baseline="0" dirty="0" smtClean="0"/>
              <a:t> would you entrust them with this life critical task?</a:t>
            </a:r>
            <a:br>
              <a:rPr lang="fr-CH" baseline="0" dirty="0" smtClean="0"/>
            </a:br>
            <a:r>
              <a:rPr lang="fr-CH" baseline="0" dirty="0" smtClean="0"/>
              <a:t>The same can be said, though, of excess reliance on any technological artifact. We know they are bound to fail, but all too often we like to turn a blind eye to this fallibility, and we allow providers to disclose more of the supposed added value, than the accompanying liabilities.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fr-CH" dirty="0" smtClean="0"/>
              <a:t>The pigeon is a good example of an</a:t>
            </a:r>
            <a:r>
              <a:rPr lang="fr-CH" baseline="0" dirty="0" smtClean="0"/>
              <a:t> obviously poor human control</a:t>
            </a:r>
            <a:r>
              <a:rPr lang="mr-IN" baseline="0" dirty="0" smtClean="0"/>
              <a:t>…</a:t>
            </a:r>
            <a:r>
              <a:rPr lang="fr-CH" baseline="0" dirty="0" smtClean="0"/>
              <a:t> Even if we had taught it the trick to perfection (equivalent to encoding the morality of a certain set of actions into an autonomous system), we would not trust it to see the context eye-to-eye with us, there is hardly anything in this life that we value above exerything else at all and any time when it touches our realities, ours and our dear ones’ lives.</a:t>
            </a:r>
          </a:p>
          <a:p>
            <a:pPr lvl="0">
              <a:spcBef>
                <a:spcPts val="0"/>
              </a:spcBef>
              <a:buNone/>
            </a:pPr>
            <a:r>
              <a:rPr lang="fr-CH" baseline="0" dirty="0" smtClean="0"/>
              <a:t>We leave under a social contract in which anyone and everyone is accountable and responsible to a certain extent for what she/he is doing of participating in</a:t>
            </a:r>
            <a:r>
              <a:rPr lang="mr-IN" baseline="0" dirty="0" smtClean="0"/>
              <a:t>…</a:t>
            </a:r>
            <a:r>
              <a:rPr lang="fr-CH" baseline="0" dirty="0" smtClean="0"/>
              <a:t> and even our education and rieducation systems rely on the actors having skin in the game</a:t>
            </a:r>
            <a:r>
              <a:rPr lang="mr-IN" baseline="0" dirty="0" smtClean="0"/>
              <a:t>…</a:t>
            </a:r>
            <a:r>
              <a:rPr lang="fr-CH" baseline="0" dirty="0" smtClean="0"/>
              <a:t> it would be very dangerous socially to introduce agents which experience no costs for mistakes and correction.</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fr-CH" dirty="0" smtClean="0"/>
              <a:t>No system works in a void, and what we are looking for, I would argue, is a socio-technical approach to the problem. We need to design</a:t>
            </a:r>
            <a:r>
              <a:rPr lang="fr-CH" baseline="0" dirty="0" smtClean="0"/>
              <a:t> the technology, and redesign the organization, to nurture the behaviours we want, to sense the emergence of new and unpredicted behaviours, and to offer the necessary tools and means to reflect on actions and intentions and to adapt to evolving practices and challenges.</a:t>
            </a:r>
            <a:br>
              <a:rPr lang="fr-CH" baseline="0" dirty="0" smtClean="0"/>
            </a:br>
            <a:r>
              <a:rPr lang="fr-CH" baseline="0" dirty="0" smtClean="0"/>
              <a:t>This of designing for evolving ecosystems, as recently admitted by the CEO of Ideo.org, is a new challenge to us</a:t>
            </a:r>
            <a:r>
              <a:rPr lang="mr-IN" baseline="0" dirty="0" smtClean="0"/>
              <a:t>…</a:t>
            </a:r>
            <a:r>
              <a:rPr lang="fr-CH" baseline="0" dirty="0" smtClean="0"/>
              <a:t> for until now we could design for ecosystems that would evolve slowly enough to be approximated as stable for meaningful enough cicles of life.</a:t>
            </a:r>
            <a:br>
              <a:rPr lang="fr-CH" baseline="0" dirty="0" smtClean="0"/>
            </a:br>
            <a:r>
              <a:rPr lang="fr-CH" baseline="0" dirty="0" smtClean="0"/>
              <a:t>1) We need to train operators and decision maker, to recover the skills that would be otherwise lost to automation and that should be the last resort of resilience when in doubts of a failing system, 2) we need to design the organizations for effective situational awareness, reshaping the chains of command learning from best practices from the past (legions vs phalanxes?) and from other realities (2 pizzas teams? Explorer/pioneers/city-planners?), 3) and we need to design technology to support conversations and negotiations of values and meanings, not just to enact finite sets of actions.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fr-CH" dirty="0" smtClean="0"/>
              <a:t>This is my « signature » slide since 2002, which I present to my clinical colleagues and I am delighted to be using it today for thanking you for you</a:t>
            </a:r>
            <a:r>
              <a:rPr lang="fr-CH" baseline="0" dirty="0" smtClean="0"/>
              <a:t> attention. I look forward to the debate that will bring us together for the next year or so. Are there any comments or questions to my presentation today?</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fr-CH" dirty="0" smtClean="0"/>
              <a:t>But first I guess an</a:t>
            </a:r>
            <a:r>
              <a:rPr lang="fr-CH" baseline="0" dirty="0" smtClean="0"/>
              <a:t> introduction is due: I am a medical doctor, an internist by education and practice, although my Alma Mater might consider me a rather exotic one, since I obtained special authorization to integrate in my already quite packed curriculum also a few qualifying courses like Advanced Physics, Systems Dynamics, Philosophical Hermeneutics, Epistemology, Cultural Antropology, Molecular Neurobiology and Neuropharmacology, and even History of Modern Cinema</a:t>
            </a:r>
            <a:r>
              <a:rPr lang="mr-IN" baseline="0" dirty="0" smtClean="0"/>
              <a:t>…</a:t>
            </a:r>
            <a:r>
              <a:rPr lang="fr-CH" baseline="0" dirty="0" smtClean="0"/>
              <a:t> Over the past couple of decades my interests and my documented scientific production have been « all over the place » (as a senior colleague once candidly commented) as I have worked on anything from entropy based automatic detection of genes in the newly published genome sequences at the turn of the century, all the way to welfare finance, of course with a sizeable contribution to more orthodox bench-to-bedside literature</a:t>
            </a:r>
            <a:r>
              <a:rPr lang="mr-IN" baseline="0" dirty="0" smtClean="0"/>
              <a:t>…</a:t>
            </a:r>
            <a:r>
              <a:rPr lang="fr-CH" baseline="0" dirty="0" smtClean="0"/>
              <a:t/>
            </a:r>
            <a:br>
              <a:rPr lang="fr-CH" baseline="0" dirty="0" smtClean="0"/>
            </a:br>
            <a:r>
              <a:rPr lang="fr-CH" baseline="0" dirty="0" smtClean="0"/>
              <a:t>Today I am the Chairman of the Board of Directors of the Dutch public benefit organization, SCImPULSE Foundation, I founded together with two partners in crime 5 years ago, I am scientific attaché at CERN for the medical application of large IT infrastructure and AI solutions from high energy physics, I am ethical advisor to a number of EU H2020 projects (opencare, poprebel, </a:t>
            </a:r>
            <a:r>
              <a:rPr lang="mr-IN" baseline="0" dirty="0" smtClean="0"/>
              <a:t>…</a:t>
            </a:r>
            <a:r>
              <a:rPr lang="fr-CH" baseline="0" dirty="0" smtClean="0"/>
              <a:t>), and I am director or strategy advisor to a small number of European startups (Hephesto Ltd, Edgeryders OU, Cerebro SA, </a:t>
            </a:r>
            <a:r>
              <a:rPr lang="mr-IN" baseline="0" dirty="0" smtClean="0"/>
              <a:t>…</a:t>
            </a:r>
            <a:r>
              <a:rPr lang="fr-CH" baseline="0" dirty="0" smtClean="0"/>
              <a:t>)</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fr-CH" dirty="0" smtClean="0"/>
              <a:t>Now that I have</a:t>
            </a:r>
            <a:r>
              <a:rPr lang="fr-CH" baseline="0" dirty="0" smtClean="0"/>
              <a:t> disclosed to you my background, and biases, let’s get to the heart of the matter. The challenge we are talking about today is already here, and it has to do with growing human personnel reliance on advanced tools, accompanied by disappearing abilities and shrinking professional resilience. </a:t>
            </a:r>
            <a:r>
              <a:rPr lang="fr-CH" baseline="0" dirty="0" smtClean="0"/>
              <a:t>In 2016 and 2017 a series of maritime accidents sparked public talks about GPS spoofing and navy personnel’s excessive reliance of technology, after the reinstatement of </a:t>
            </a:r>
            <a:r>
              <a:rPr lang="fr-CH" baseline="0" smtClean="0"/>
              <a:t>sextant training (a practice dismissed in 1998 because of GPS) in the curriculum for </a:t>
            </a:r>
            <a:r>
              <a:rPr lang="fr-CH" baseline="0" dirty="0" smtClean="0"/>
              <a:t>naval officers in 2015</a:t>
            </a:r>
            <a:r>
              <a:rPr lang="mr-IN" baseline="0" dirty="0" smtClean="0"/>
              <a:t>…</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fr-CH" baseline="0" dirty="0" smtClean="0"/>
              <a:t>Meaningful control is a challenge that is very familial with anyone who had to deal with potentially life-shaping decisions for tens of people every day, almost any day of professional life. In this, as in many other aspects, doctors and military personnel share more than public opinion is usually comfortable to admit.</a:t>
            </a:r>
          </a:p>
          <a:p>
            <a:pPr lvl="0">
              <a:spcBef>
                <a:spcPts val="0"/>
              </a:spcBef>
              <a:buNone/>
            </a:pPr>
            <a:r>
              <a:rPr lang="fr-CH" baseline="0" dirty="0" smtClean="0"/>
              <a:t>Let me talk of what I am very well acquainted with, first: in medicine, the quality of a decision can only be measured post-hoc, by weighting its outcome against the updated expectations of what would have been the natural course of events, or what alternatives could/should have been contempletated.</a:t>
            </a:r>
          </a:p>
          <a:p>
            <a:pPr lvl="0">
              <a:spcBef>
                <a:spcPts val="0"/>
              </a:spcBef>
              <a:buNone/>
            </a:pPr>
            <a:r>
              <a:rPr lang="fr-CH" baseline="0" dirty="0" smtClean="0"/>
              <a:t>Since doctors have not inherited any mystic secret to clairevoyance, their practice relies on gathering information concerning the present, what we would label as data in our context today, and in trying to weight the uncertainty associated to each competing interpretation and the potential damage of acting or not on it, to design and negotiate that course of action we call care.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fr-CH" dirty="0" smtClean="0"/>
              <a:t>However, the data, and the tools we used to collect and treat</a:t>
            </a:r>
            <a:r>
              <a:rPr lang="fr-CH" baseline="0" dirty="0" smtClean="0"/>
              <a:t> them, shape our world view</a:t>
            </a:r>
            <a:r>
              <a:rPr lang="mr-IN" baseline="0" dirty="0" smtClean="0"/>
              <a: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mr-IN" dirty="0" smtClean="0"/>
              <a:t>…</a:t>
            </a:r>
            <a:r>
              <a:rPr lang="fr-CH" dirty="0" smtClean="0"/>
              <a:t>some better than others, doctors are versed</a:t>
            </a:r>
            <a:r>
              <a:rPr lang="fr-CH" baseline="0" dirty="0" smtClean="0"/>
              <a:t> in asking themselves what assumptions have guided the emergence of a certain narrative, or have prompted the search and collection of certain piecies of evidence, taking a step back to reflect on the second and third level intentionalities from which the current predicamente has arised.</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fr-CH" dirty="0" smtClean="0"/>
              <a:t>Military</a:t>
            </a:r>
            <a:r>
              <a:rPr lang="fr-CH" baseline="0" dirty="0" smtClean="0"/>
              <a:t> do that too</a:t>
            </a:r>
            <a:r>
              <a:rPr lang="mr-IN" baseline="0" dirty="0" smtClean="0"/>
              <a:t>…</a:t>
            </a:r>
            <a:r>
              <a:rPr lang="fr-CH" baseline="0" dirty="0" smtClean="0"/>
              <a:t> Time cannot be stopped, but adequate designs of the chain of command can turn it into an invaluable ally. Is enough context inherited together with proposed evaluations? Is there enough education about the situation, how it is sensed and measured, and how to influence these practices, within every relevant layer of the organization?</a:t>
            </a:r>
          </a:p>
          <a:p>
            <a:pPr lvl="0">
              <a:spcBef>
                <a:spcPts val="0"/>
              </a:spcBef>
              <a:buNone/>
            </a:pPr>
            <a:r>
              <a:rPr lang="fr-CH" baseline="0" dirty="0" smtClean="0"/>
              <a:t>In facts, meaningful control sits at the interface of two enormous philosophical traditions (and I am delighted to have heard someone mentioning Wittgenstein already): that of epistemology, or our reflection about how we come to know the world; and that of hermeneutics, or our reflection about how we can weight the value and impact of phenomena at the time of their realization, and in followup times. Trivializing: was winning a lottery a true blessing if just months after one of the children of the winner dies in a sport car accident, and the family becomes the victim of a kidnap and ransom attack after the spotlight on the news? </a:t>
            </a:r>
            <a:r>
              <a:rPr lang="mr-IN" baseline="0" dirty="0" smtClean="0"/>
              <a:t>…</a:t>
            </a:r>
            <a:r>
              <a:rPr lang="fr-CH" baseline="0" dirty="0" smtClean="0"/>
              <a:t>to asnwer this question, one would have to collect information about concurrent circumstances, and dynamics of access to relevant informations by the actors</a:t>
            </a:r>
            <a:r>
              <a:rPr lang="mr-IN" baseline="0" dirty="0" smtClean="0"/>
              <a:t>…</a:t>
            </a:r>
            <a:r>
              <a:rPr lang="fr-CH" baseline="0" dirty="0" smtClean="0"/>
              <a:t> Only a player capable of accessing information timely would be able to exercise true to word « meaningful control », by being able to estimate the dependability of informations and interpretations, and by having the option to estimate consequences within and across the boundaries of her/his domain of action</a:t>
            </a:r>
            <a:r>
              <a:rPr lang="mr-IN" baseline="0" dirty="0" smtClean="0"/>
              <a: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fr-CH" dirty="0" smtClean="0"/>
              <a:t>But how</a:t>
            </a:r>
            <a:r>
              <a:rPr lang="fr-CH" baseline="0" dirty="0" smtClean="0"/>
              <a:t> often the problem truly lies in how nested has the chain of command become? This is arguably a passive strategy of deresponsabilization, with at least two values: 1) the possibility for higher ups to disperse accountability somewhere in the middle of the chain and 2) the dampening of resistances from the bottom thanks to the partial deprivation of context that seems innocently justified by the layers of specialization in the chain of control</a:t>
            </a:r>
            <a:r>
              <a:rPr lang="mr-IN" baseline="0" dirty="0" smtClean="0"/>
              <a:t>…</a:t>
            </a:r>
            <a:endParaRPr lang="fr-CH" baseline="0" dirty="0" smtClean="0"/>
          </a:p>
          <a:p>
            <a:pPr lvl="0">
              <a:spcBef>
                <a:spcPts val="0"/>
              </a:spcBef>
              <a:buNone/>
            </a:pPr>
            <a:r>
              <a:rPr lang="fr-CH" baseline="0" dirty="0" smtClean="0"/>
              <a:t>This begs that we first ask ourself « cui prodest? » </a:t>
            </a:r>
            <a:r>
              <a:rPr lang="mr-IN" baseline="0" dirty="0" smtClean="0"/>
              <a:t>…</a:t>
            </a:r>
            <a:r>
              <a:rPr lang="fr-CH" baseline="0" dirty="0" smtClean="0"/>
              <a:t>meaningful control, whom for?</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fr-CH" dirty="0" smtClean="0"/>
              <a:t>My answer is clear: meaningful control can at times make life more complicated</a:t>
            </a:r>
            <a:r>
              <a:rPr lang="fr-CH" baseline="0" dirty="0" smtClean="0"/>
              <a:t> for the entity running it, which will face a decrease in efficiency, by modern management theory standards</a:t>
            </a:r>
            <a:r>
              <a:rPr lang="mr-IN" baseline="0" dirty="0" smtClean="0"/>
              <a:t>…</a:t>
            </a:r>
            <a:r>
              <a:rPr lang="fr-CH" baseline="0" dirty="0" smtClean="0"/>
              <a:t> but it undebatably produces an increase in effectiveness, which constitutes a definite value for the people we serve.</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lvl="0" algn="ctr">
              <a:spcBef>
                <a:spcPts val="0"/>
              </a:spcBef>
              <a:buClr>
                <a:schemeClr val="dk2"/>
              </a:buClr>
              <a:buNone/>
              <a:defRPr>
                <a:solidFill>
                  <a:schemeClr val="dk2"/>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05978"/>
            <a:ext cx="8229600" cy="85725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3" name="Shape 13"/>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05978"/>
            <a:ext cx="8229600" cy="85725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lvl="0" algn="ctr">
              <a:spcBef>
                <a:spcPts val="360"/>
              </a:spcBef>
              <a:buSzPct val="100000"/>
              <a:buNone/>
              <a:defRPr sz="1800"/>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25" name="Shape 25"/>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6" name="Shape 26"/>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lvl="0">
              <a:spcBef>
                <a:spcPts val="0"/>
              </a:spcBef>
              <a:buClr>
                <a:schemeClr val="dk1"/>
              </a:buClr>
              <a:buSzPct val="100000"/>
              <a:buNone/>
              <a:defRPr sz="3600" b="1">
                <a:solidFill>
                  <a:schemeClr val="dk1"/>
                </a:solidFill>
              </a:defRPr>
            </a:lvl1pPr>
            <a:lvl2pPr lvl="1">
              <a:spcBef>
                <a:spcPts val="0"/>
              </a:spcBef>
              <a:buClr>
                <a:schemeClr val="dk1"/>
              </a:buClr>
              <a:buSzPct val="100000"/>
              <a:buNone/>
              <a:defRPr sz="3600" b="1">
                <a:solidFill>
                  <a:schemeClr val="dk1"/>
                </a:solidFill>
              </a:defRPr>
            </a:lvl2pPr>
            <a:lvl3pPr lvl="2">
              <a:spcBef>
                <a:spcPts val="0"/>
              </a:spcBef>
              <a:buClr>
                <a:schemeClr val="dk1"/>
              </a:buClr>
              <a:buSzPct val="100000"/>
              <a:buNone/>
              <a:defRPr sz="3600" b="1">
                <a:solidFill>
                  <a:schemeClr val="dk1"/>
                </a:solidFill>
              </a:defRPr>
            </a:lvl3pPr>
            <a:lvl4pPr lvl="3">
              <a:spcBef>
                <a:spcPts val="0"/>
              </a:spcBef>
              <a:buClr>
                <a:schemeClr val="dk1"/>
              </a:buClr>
              <a:buSzPct val="100000"/>
              <a:buNone/>
              <a:defRPr sz="3600" b="1">
                <a:solidFill>
                  <a:schemeClr val="dk1"/>
                </a:solidFill>
              </a:defRPr>
            </a:lvl4pPr>
            <a:lvl5pPr lvl="4">
              <a:spcBef>
                <a:spcPts val="0"/>
              </a:spcBef>
              <a:buClr>
                <a:schemeClr val="dk1"/>
              </a:buClr>
              <a:buSzPct val="100000"/>
              <a:buNone/>
              <a:defRPr sz="3600" b="1">
                <a:solidFill>
                  <a:schemeClr val="dk1"/>
                </a:solidFill>
              </a:defRPr>
            </a:lvl5pPr>
            <a:lvl6pPr lvl="5">
              <a:spcBef>
                <a:spcPts val="0"/>
              </a:spcBef>
              <a:buClr>
                <a:schemeClr val="dk1"/>
              </a:buClr>
              <a:buSzPct val="100000"/>
              <a:buNone/>
              <a:defRPr sz="3600" b="1">
                <a:solidFill>
                  <a:schemeClr val="dk1"/>
                </a:solidFill>
              </a:defRPr>
            </a:lvl6pPr>
            <a:lvl7pPr lvl="6">
              <a:spcBef>
                <a:spcPts val="0"/>
              </a:spcBef>
              <a:buClr>
                <a:schemeClr val="dk1"/>
              </a:buClr>
              <a:buSzPct val="100000"/>
              <a:buNone/>
              <a:defRPr sz="3600" b="1">
                <a:solidFill>
                  <a:schemeClr val="dk1"/>
                </a:solidFill>
              </a:defRPr>
            </a:lvl7pPr>
            <a:lvl8pPr lvl="7">
              <a:spcBef>
                <a:spcPts val="0"/>
              </a:spcBef>
              <a:buClr>
                <a:schemeClr val="dk1"/>
              </a:buClr>
              <a:buSzPct val="100000"/>
              <a:buNone/>
              <a:defRPr sz="3600" b="1">
                <a:solidFill>
                  <a:schemeClr val="dk1"/>
                </a:solidFill>
              </a:defRPr>
            </a:lvl8pPr>
            <a:lvl9pPr lvl="8">
              <a:spcBef>
                <a:spcPts val="0"/>
              </a:spcBef>
              <a:buClr>
                <a:schemeClr val="dk1"/>
              </a:buClr>
              <a:buSzPct val="100000"/>
              <a:buNone/>
              <a:defRPr sz="3600" b="1">
                <a:solidFill>
                  <a:schemeClr val="dk1"/>
                </a:solidFill>
              </a:defRPr>
            </a:lvl9pPr>
          </a:lstStyle>
          <a:p>
            <a:endParaRPr/>
          </a:p>
        </p:txBody>
      </p:sp>
      <p:sp>
        <p:nvSpPr>
          <p:cNvPr id="7" name="Shape 7"/>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lvl="0">
              <a:spcBef>
                <a:spcPts val="600"/>
              </a:spcBef>
              <a:buClr>
                <a:schemeClr val="dk1"/>
              </a:buClr>
              <a:buSzPct val="100000"/>
              <a:defRPr sz="3000">
                <a:solidFill>
                  <a:schemeClr val="dk1"/>
                </a:solidFill>
              </a:defRPr>
            </a:lvl1pPr>
            <a:lvl2pPr lvl="1">
              <a:spcBef>
                <a:spcPts val="480"/>
              </a:spcBef>
              <a:buClr>
                <a:schemeClr val="dk1"/>
              </a:buClr>
              <a:buSzPct val="100000"/>
              <a:defRPr sz="2400">
                <a:solidFill>
                  <a:schemeClr val="dk1"/>
                </a:solidFill>
              </a:defRPr>
            </a:lvl2pPr>
            <a:lvl3pPr lvl="2">
              <a:spcBef>
                <a:spcPts val="480"/>
              </a:spcBef>
              <a:buClr>
                <a:schemeClr val="dk1"/>
              </a:buClr>
              <a:buSzPct val="100000"/>
              <a:defRPr sz="2400">
                <a:solidFill>
                  <a:schemeClr val="dk1"/>
                </a:solidFill>
              </a:defRPr>
            </a:lvl3pPr>
            <a:lvl4pPr lvl="3">
              <a:spcBef>
                <a:spcPts val="360"/>
              </a:spcBef>
              <a:buClr>
                <a:schemeClr val="dk1"/>
              </a:buClr>
              <a:buSzPct val="100000"/>
              <a:defRPr sz="1800">
                <a:solidFill>
                  <a:schemeClr val="dk1"/>
                </a:solidFill>
              </a:defRPr>
            </a:lvl4pPr>
            <a:lvl5pPr lvl="4">
              <a:spcBef>
                <a:spcPts val="360"/>
              </a:spcBef>
              <a:buClr>
                <a:schemeClr val="dk1"/>
              </a:buClr>
              <a:buSzPct val="100000"/>
              <a:defRPr sz="1800">
                <a:solidFill>
                  <a:schemeClr val="dk1"/>
                </a:solidFill>
              </a:defRPr>
            </a:lvl5pPr>
            <a:lvl6pPr lvl="5">
              <a:spcBef>
                <a:spcPts val="360"/>
              </a:spcBef>
              <a:buClr>
                <a:schemeClr val="dk1"/>
              </a:buClr>
              <a:buSzPct val="100000"/>
              <a:defRPr sz="1800">
                <a:solidFill>
                  <a:schemeClr val="dk1"/>
                </a:solidFill>
              </a:defRPr>
            </a:lvl6pPr>
            <a:lvl7pPr lvl="6">
              <a:spcBef>
                <a:spcPts val="360"/>
              </a:spcBef>
              <a:buClr>
                <a:schemeClr val="dk1"/>
              </a:buClr>
              <a:buSzPct val="100000"/>
              <a:defRPr sz="1800">
                <a:solidFill>
                  <a:schemeClr val="dk1"/>
                </a:solidFill>
              </a:defRPr>
            </a:lvl7pPr>
            <a:lvl8pPr lvl="7">
              <a:spcBef>
                <a:spcPts val="360"/>
              </a:spcBef>
              <a:buClr>
                <a:schemeClr val="dk1"/>
              </a:buClr>
              <a:buSzPct val="100000"/>
              <a:defRPr sz="1800">
                <a:solidFill>
                  <a:schemeClr val="dk1"/>
                </a:solidFill>
              </a:defRPr>
            </a:lvl8pPr>
            <a:lvl9pPr lvl="8">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457200" y="4657204"/>
            <a:ext cx="8229600" cy="268799"/>
          </a:xfrm>
          <a:prstGeom prst="rect">
            <a:avLst/>
          </a:prstGeom>
        </p:spPr>
        <p:txBody>
          <a:bodyPr lIns="91425" tIns="91425" rIns="91425" bIns="91425" anchor="t" anchorCtr="0">
            <a:noAutofit/>
          </a:bodyPr>
          <a:lstStyle/>
          <a:p>
            <a:pPr lvl="0" algn="r">
              <a:spcBef>
                <a:spcPts val="0"/>
              </a:spcBef>
              <a:spcAft>
                <a:spcPts val="600"/>
              </a:spcAft>
              <a:buClr>
                <a:schemeClr val="dk1"/>
              </a:buClr>
              <a:buSzPct val="137500"/>
              <a:buFont typeface="Arial"/>
              <a:buNone/>
            </a:pPr>
            <a:r>
              <a:rPr lang="en" sz="800" dirty="0">
                <a:solidFill>
                  <a:srgbClr val="434343"/>
                </a:solidFill>
                <a:latin typeface="Calibri"/>
                <a:ea typeface="Calibri"/>
                <a:cs typeface="Calibri"/>
                <a:sym typeface="Calibri"/>
              </a:rPr>
              <a:t>The SCimPulse foundation © </a:t>
            </a:r>
            <a:r>
              <a:rPr lang="en" sz="800" dirty="0" smtClean="0">
                <a:solidFill>
                  <a:srgbClr val="434343"/>
                </a:solidFill>
                <a:latin typeface="Calibri"/>
                <a:ea typeface="Calibri"/>
                <a:cs typeface="Calibri"/>
                <a:sym typeface="Calibri"/>
              </a:rPr>
              <a:t>201</a:t>
            </a:r>
            <a:r>
              <a:rPr lang="fr-CH" sz="800" dirty="0" smtClean="0">
                <a:solidFill>
                  <a:srgbClr val="434343"/>
                </a:solidFill>
                <a:latin typeface="Calibri"/>
                <a:ea typeface="Calibri"/>
                <a:cs typeface="Calibri"/>
                <a:sym typeface="Calibri"/>
              </a:rPr>
              <a:t>9</a:t>
            </a:r>
            <a:endParaRPr lang="en" sz="800" dirty="0">
              <a:solidFill>
                <a:srgbClr val="434343"/>
              </a:solidFill>
              <a:latin typeface="Calibri"/>
              <a:ea typeface="Calibri"/>
              <a:cs typeface="Calibri"/>
              <a:sym typeface="Calibri"/>
            </a:endParaRPr>
          </a:p>
        </p:txBody>
      </p:sp>
      <p:grpSp>
        <p:nvGrpSpPr>
          <p:cNvPr id="32" name="Shape 32"/>
          <p:cNvGrpSpPr/>
          <p:nvPr/>
        </p:nvGrpSpPr>
        <p:grpSpPr>
          <a:xfrm>
            <a:off x="0" y="2107025"/>
            <a:ext cx="9153474" cy="911125"/>
            <a:chOff x="0" y="2107025"/>
            <a:chExt cx="9153474" cy="911125"/>
          </a:xfrm>
        </p:grpSpPr>
        <p:cxnSp>
          <p:nvCxnSpPr>
            <p:cNvPr id="33" name="Shape 33"/>
            <p:cNvCxnSpPr/>
            <p:nvPr/>
          </p:nvCxnSpPr>
          <p:spPr>
            <a:xfrm>
              <a:off x="2278675" y="2571750"/>
              <a:ext cx="6874799" cy="0"/>
            </a:xfrm>
            <a:prstGeom prst="straightConnector1">
              <a:avLst/>
            </a:prstGeom>
            <a:noFill/>
            <a:ln w="19050" cap="flat" cmpd="sng">
              <a:solidFill>
                <a:srgbClr val="000000"/>
              </a:solidFill>
              <a:prstDash val="solid"/>
              <a:round/>
              <a:headEnd type="none" w="lg" len="lg"/>
              <a:tailEnd type="none" w="lg" len="lg"/>
            </a:ln>
          </p:spPr>
        </p:cxnSp>
        <p:pic>
          <p:nvPicPr>
            <p:cNvPr id="34" name="Shape 34"/>
            <p:cNvPicPr preferRelativeResize="0"/>
            <p:nvPr/>
          </p:nvPicPr>
          <p:blipFill>
            <a:blip r:embed="rId3">
              <a:alphaModFix/>
            </a:blip>
            <a:stretch>
              <a:fillRect/>
            </a:stretch>
          </p:blipFill>
          <p:spPr>
            <a:xfrm>
              <a:off x="0" y="2107025"/>
              <a:ext cx="2435424" cy="911125"/>
            </a:xfrm>
            <a:prstGeom prst="rect">
              <a:avLst/>
            </a:prstGeom>
            <a:noFill/>
            <a:ln>
              <a:noFill/>
            </a:ln>
          </p:spPr>
        </p:pic>
      </p:grpSp>
      <p:sp>
        <p:nvSpPr>
          <p:cNvPr id="2" name="TextBox 1"/>
          <p:cNvSpPr txBox="1"/>
          <p:nvPr/>
        </p:nvSpPr>
        <p:spPr>
          <a:xfrm>
            <a:off x="87160" y="858058"/>
            <a:ext cx="9056840" cy="1200329"/>
          </a:xfrm>
          <a:prstGeom prst="rect">
            <a:avLst/>
          </a:prstGeom>
          <a:noFill/>
        </p:spPr>
        <p:txBody>
          <a:bodyPr wrap="square" rtlCol="0">
            <a:spAutoFit/>
          </a:bodyPr>
          <a:lstStyle/>
          <a:p>
            <a:pPr algn="ctr"/>
            <a:r>
              <a:rPr lang="en-US" sz="3600" dirty="0" smtClean="0">
                <a:latin typeface="Calibri"/>
                <a:cs typeface="Calibri"/>
              </a:rPr>
              <a:t>The complexity of meaningful control</a:t>
            </a:r>
          </a:p>
          <a:p>
            <a:pPr algn="ctr"/>
            <a:r>
              <a:rPr lang="en-US" sz="3600" dirty="0">
                <a:latin typeface="Calibri"/>
                <a:cs typeface="Calibri"/>
              </a:rPr>
              <a:t>o</a:t>
            </a:r>
            <a:r>
              <a:rPr lang="en-US" sz="3600" dirty="0" smtClean="0">
                <a:latin typeface="Calibri"/>
                <a:cs typeface="Calibri"/>
              </a:rPr>
              <a:t>r The </a:t>
            </a:r>
            <a:r>
              <a:rPr lang="en-US" sz="3600" dirty="0">
                <a:latin typeface="Calibri"/>
                <a:cs typeface="Calibri"/>
              </a:rPr>
              <a:t>A</a:t>
            </a:r>
            <a:r>
              <a:rPr lang="en-US" sz="3600" dirty="0" smtClean="0">
                <a:latin typeface="Calibri"/>
                <a:cs typeface="Calibri"/>
              </a:rPr>
              <a:t>rt of War</a:t>
            </a:r>
            <a:endParaRPr lang="en-US" sz="3600" dirty="0">
              <a:latin typeface="Calibri"/>
              <a:cs typeface="Calibri"/>
            </a:endParaRPr>
          </a:p>
        </p:txBody>
      </p:sp>
      <p:sp>
        <p:nvSpPr>
          <p:cNvPr id="3" name="TextBox 2"/>
          <p:cNvSpPr txBox="1"/>
          <p:nvPr/>
        </p:nvSpPr>
        <p:spPr>
          <a:xfrm>
            <a:off x="0" y="3043050"/>
            <a:ext cx="9143999" cy="738664"/>
          </a:xfrm>
          <a:prstGeom prst="rect">
            <a:avLst/>
          </a:prstGeom>
          <a:noFill/>
        </p:spPr>
        <p:txBody>
          <a:bodyPr wrap="square" rtlCol="0">
            <a:spAutoFit/>
          </a:bodyPr>
          <a:lstStyle/>
          <a:p>
            <a:pPr algn="ctr"/>
            <a:r>
              <a:rPr lang="en-US" dirty="0" smtClean="0"/>
              <a:t>Marco Manca, MD</a:t>
            </a:r>
          </a:p>
          <a:p>
            <a:pPr algn="ctr"/>
            <a:r>
              <a:rPr lang="en-US" dirty="0" smtClean="0">
                <a:solidFill>
                  <a:schemeClr val="bg2"/>
                </a:solidFill>
              </a:rPr>
              <a:t>Chairman of the Board of Directors</a:t>
            </a:r>
          </a:p>
          <a:p>
            <a:pPr algn="ctr"/>
            <a:r>
              <a:rPr lang="en-US" dirty="0" smtClean="0">
                <a:solidFill>
                  <a:schemeClr val="bg2"/>
                </a:solidFill>
              </a:rPr>
              <a:t> </a:t>
            </a:r>
            <a:r>
              <a:rPr lang="en-US" dirty="0" err="1" smtClean="0">
                <a:solidFill>
                  <a:schemeClr val="bg2"/>
                </a:solidFill>
              </a:rPr>
              <a:t>SCImPULSE</a:t>
            </a:r>
            <a:r>
              <a:rPr lang="en-US" dirty="0" smtClean="0">
                <a:solidFill>
                  <a:schemeClr val="bg2"/>
                </a:solidFill>
              </a:rPr>
              <a:t> Foundation</a:t>
            </a:r>
            <a:endParaRPr lang="en-US" dirty="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457200" y="4664679"/>
            <a:ext cx="8229600" cy="261299"/>
          </a:xfrm>
          <a:prstGeom prst="rect">
            <a:avLst/>
          </a:prstGeom>
        </p:spPr>
        <p:txBody>
          <a:bodyPr lIns="91425" tIns="91425" rIns="91425" bIns="91425" anchor="t" anchorCtr="0">
            <a:noAutofit/>
          </a:bodyPr>
          <a:lstStyle/>
          <a:p>
            <a:pPr lvl="0" algn="r" rtl="0">
              <a:spcBef>
                <a:spcPts val="0"/>
              </a:spcBef>
              <a:spcAft>
                <a:spcPts val="600"/>
              </a:spcAft>
              <a:buNone/>
            </a:pPr>
            <a:r>
              <a:rPr lang="en" sz="800" dirty="0">
                <a:solidFill>
                  <a:srgbClr val="434343"/>
                </a:solidFill>
                <a:latin typeface="Verdana"/>
                <a:ea typeface="Verdana"/>
                <a:cs typeface="Verdana"/>
                <a:sym typeface="Verdana"/>
              </a:rPr>
              <a:t>The SCimPulse foundation © </a:t>
            </a:r>
            <a:r>
              <a:rPr lang="en" sz="800" dirty="0" smtClean="0">
                <a:solidFill>
                  <a:srgbClr val="434343"/>
                </a:solidFill>
                <a:latin typeface="Verdana"/>
                <a:ea typeface="Verdana"/>
                <a:cs typeface="Verdana"/>
                <a:sym typeface="Verdana"/>
              </a:rPr>
              <a:t>201</a:t>
            </a:r>
            <a:r>
              <a:rPr lang="fr-CH" sz="800" dirty="0" smtClean="0">
                <a:solidFill>
                  <a:srgbClr val="434343"/>
                </a:solidFill>
                <a:latin typeface="Verdana"/>
                <a:ea typeface="Verdana"/>
                <a:cs typeface="Verdana"/>
                <a:sym typeface="Verdana"/>
              </a:rPr>
              <a:t>9</a:t>
            </a:r>
            <a:endParaRPr lang="en" sz="800" dirty="0">
              <a:solidFill>
                <a:srgbClr val="434343"/>
              </a:solidFill>
              <a:latin typeface="Verdana"/>
              <a:ea typeface="Verdana"/>
              <a:cs typeface="Verdana"/>
              <a:sym typeface="Verdana"/>
            </a:endParaRPr>
          </a:p>
        </p:txBody>
      </p:sp>
      <p:cxnSp>
        <p:nvCxnSpPr>
          <p:cNvPr id="40" name="Shape 40"/>
          <p:cNvCxnSpPr/>
          <p:nvPr/>
        </p:nvCxnSpPr>
        <p:spPr>
          <a:xfrm>
            <a:off x="1385450" y="4697100"/>
            <a:ext cx="7763400" cy="0"/>
          </a:xfrm>
          <a:prstGeom prst="straightConnector1">
            <a:avLst/>
          </a:prstGeom>
          <a:noFill/>
          <a:ln w="19050" cap="flat" cmpd="sng">
            <a:solidFill>
              <a:srgbClr val="000000"/>
            </a:solidFill>
            <a:prstDash val="solid"/>
            <a:round/>
            <a:headEnd type="none" w="lg" len="lg"/>
            <a:tailEnd type="none" w="lg" len="lg"/>
          </a:ln>
        </p:spPr>
      </p:cxnSp>
      <p:pic>
        <p:nvPicPr>
          <p:cNvPr id="41" name="Shape 41"/>
          <p:cNvPicPr preferRelativeResize="0"/>
          <p:nvPr/>
        </p:nvPicPr>
        <p:blipFill>
          <a:blip r:embed="rId3">
            <a:alphaModFix/>
          </a:blip>
          <a:stretch>
            <a:fillRect/>
          </a:stretch>
        </p:blipFill>
        <p:spPr>
          <a:xfrm>
            <a:off x="-4750" y="4232375"/>
            <a:ext cx="2435424" cy="911125"/>
          </a:xfrm>
          <a:prstGeom prst="rect">
            <a:avLst/>
          </a:prstGeom>
          <a:noFill/>
          <a:ln>
            <a:noFill/>
          </a:ln>
        </p:spPr>
      </p:pic>
      <p:cxnSp>
        <p:nvCxnSpPr>
          <p:cNvPr id="42" name="Shape 42"/>
          <p:cNvCxnSpPr/>
          <p:nvPr/>
        </p:nvCxnSpPr>
        <p:spPr>
          <a:xfrm rot="10800000">
            <a:off x="1160775" y="-24"/>
            <a:ext cx="0" cy="4695599"/>
          </a:xfrm>
          <a:prstGeom prst="straightConnector1">
            <a:avLst/>
          </a:prstGeom>
          <a:noFill/>
          <a:ln w="19050" cap="flat" cmpd="sng">
            <a:solidFill>
              <a:schemeClr val="dk2"/>
            </a:solidFill>
            <a:prstDash val="solid"/>
            <a:round/>
            <a:headEnd type="none" w="lg" len="lg"/>
            <a:tailEnd type="none" w="lg" len="lg"/>
          </a:ln>
        </p:spPr>
      </p:cxnSp>
      <p:pic>
        <p:nvPicPr>
          <p:cNvPr id="6" name="Picture 5"/>
          <p:cNvPicPr>
            <a:picLocks noChangeAspect="1"/>
          </p:cNvPicPr>
          <p:nvPr/>
        </p:nvPicPr>
        <p:blipFill>
          <a:blip r:embed="rId4"/>
          <a:stretch>
            <a:fillRect/>
          </a:stretch>
        </p:blipFill>
        <p:spPr>
          <a:xfrm>
            <a:off x="1236454" y="221606"/>
            <a:ext cx="7912396" cy="4154008"/>
          </a:xfrm>
          <a:prstGeom prst="rect">
            <a:avLst/>
          </a:prstGeom>
        </p:spPr>
      </p:pic>
    </p:spTree>
    <p:extLst>
      <p:ext uri="{BB962C8B-B14F-4D97-AF65-F5344CB8AC3E}">
        <p14:creationId xmlns:p14="http://schemas.microsoft.com/office/powerpoint/2010/main" val="271930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457200" y="4664679"/>
            <a:ext cx="8229600" cy="261299"/>
          </a:xfrm>
          <a:prstGeom prst="rect">
            <a:avLst/>
          </a:prstGeom>
        </p:spPr>
        <p:txBody>
          <a:bodyPr lIns="91425" tIns="91425" rIns="91425" bIns="91425" anchor="t" anchorCtr="0">
            <a:noAutofit/>
          </a:bodyPr>
          <a:lstStyle/>
          <a:p>
            <a:pPr lvl="0" algn="r" rtl="0">
              <a:spcBef>
                <a:spcPts val="0"/>
              </a:spcBef>
              <a:spcAft>
                <a:spcPts val="600"/>
              </a:spcAft>
              <a:buNone/>
            </a:pPr>
            <a:r>
              <a:rPr lang="en" sz="800" dirty="0">
                <a:solidFill>
                  <a:srgbClr val="434343"/>
                </a:solidFill>
                <a:latin typeface="Verdana"/>
                <a:ea typeface="Verdana"/>
                <a:cs typeface="Verdana"/>
                <a:sym typeface="Verdana"/>
              </a:rPr>
              <a:t>The SCimPulse foundation © </a:t>
            </a:r>
            <a:r>
              <a:rPr lang="en" sz="800" dirty="0" smtClean="0">
                <a:solidFill>
                  <a:srgbClr val="434343"/>
                </a:solidFill>
                <a:latin typeface="Verdana"/>
                <a:ea typeface="Verdana"/>
                <a:cs typeface="Verdana"/>
                <a:sym typeface="Verdana"/>
              </a:rPr>
              <a:t>201</a:t>
            </a:r>
            <a:r>
              <a:rPr lang="fr-CH" sz="800" dirty="0" smtClean="0">
                <a:solidFill>
                  <a:srgbClr val="434343"/>
                </a:solidFill>
                <a:latin typeface="Verdana"/>
                <a:ea typeface="Verdana"/>
                <a:cs typeface="Verdana"/>
                <a:sym typeface="Verdana"/>
              </a:rPr>
              <a:t>9</a:t>
            </a:r>
            <a:endParaRPr lang="en" sz="800" dirty="0">
              <a:solidFill>
                <a:srgbClr val="434343"/>
              </a:solidFill>
              <a:latin typeface="Verdana"/>
              <a:ea typeface="Verdana"/>
              <a:cs typeface="Verdana"/>
              <a:sym typeface="Verdana"/>
            </a:endParaRPr>
          </a:p>
        </p:txBody>
      </p:sp>
      <p:cxnSp>
        <p:nvCxnSpPr>
          <p:cNvPr id="40" name="Shape 40"/>
          <p:cNvCxnSpPr/>
          <p:nvPr/>
        </p:nvCxnSpPr>
        <p:spPr>
          <a:xfrm>
            <a:off x="1385450" y="4697100"/>
            <a:ext cx="7763400" cy="0"/>
          </a:xfrm>
          <a:prstGeom prst="straightConnector1">
            <a:avLst/>
          </a:prstGeom>
          <a:noFill/>
          <a:ln w="19050" cap="flat" cmpd="sng">
            <a:solidFill>
              <a:srgbClr val="000000"/>
            </a:solidFill>
            <a:prstDash val="solid"/>
            <a:round/>
            <a:headEnd type="none" w="lg" len="lg"/>
            <a:tailEnd type="none" w="lg" len="lg"/>
          </a:ln>
        </p:spPr>
      </p:cxnSp>
      <p:pic>
        <p:nvPicPr>
          <p:cNvPr id="41" name="Shape 41"/>
          <p:cNvPicPr preferRelativeResize="0"/>
          <p:nvPr/>
        </p:nvPicPr>
        <p:blipFill>
          <a:blip r:embed="rId3">
            <a:alphaModFix/>
          </a:blip>
          <a:stretch>
            <a:fillRect/>
          </a:stretch>
        </p:blipFill>
        <p:spPr>
          <a:xfrm>
            <a:off x="-4750" y="4232375"/>
            <a:ext cx="2435424" cy="911125"/>
          </a:xfrm>
          <a:prstGeom prst="rect">
            <a:avLst/>
          </a:prstGeom>
          <a:noFill/>
          <a:ln>
            <a:noFill/>
          </a:ln>
        </p:spPr>
      </p:pic>
      <p:cxnSp>
        <p:nvCxnSpPr>
          <p:cNvPr id="42" name="Shape 42"/>
          <p:cNvCxnSpPr/>
          <p:nvPr/>
        </p:nvCxnSpPr>
        <p:spPr>
          <a:xfrm rot="10800000">
            <a:off x="1160775" y="-24"/>
            <a:ext cx="0" cy="4695599"/>
          </a:xfrm>
          <a:prstGeom prst="straightConnector1">
            <a:avLst/>
          </a:prstGeom>
          <a:noFill/>
          <a:ln w="19050" cap="flat" cmpd="sng">
            <a:solidFill>
              <a:schemeClr val="dk2"/>
            </a:solidFill>
            <a:prstDash val="solid"/>
            <a:round/>
            <a:headEnd type="none" w="lg" len="lg"/>
            <a:tailEnd type="none" w="lg" len="lg"/>
          </a:ln>
        </p:spPr>
      </p:cxnSp>
      <p:sp>
        <p:nvSpPr>
          <p:cNvPr id="6" name="Title 1"/>
          <p:cNvSpPr txBox="1">
            <a:spLocks/>
          </p:cNvSpPr>
          <p:nvPr/>
        </p:nvSpPr>
        <p:spPr>
          <a:xfrm>
            <a:off x="784225" y="34561"/>
            <a:ext cx="8607425" cy="43854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defRPr/>
            </a:pPr>
            <a:r>
              <a:rPr lang="en-US" sz="1800" b="1" dirty="0" smtClean="0"/>
              <a:t>What do I hope you are thinking now?</a:t>
            </a:r>
            <a:endParaRPr lang="en-US" sz="1800" b="1" dirty="0"/>
          </a:p>
        </p:txBody>
      </p:sp>
      <p:grpSp>
        <p:nvGrpSpPr>
          <p:cNvPr id="3" name="Group 2"/>
          <p:cNvGrpSpPr/>
          <p:nvPr/>
        </p:nvGrpSpPr>
        <p:grpSpPr>
          <a:xfrm>
            <a:off x="4550052" y="2490033"/>
            <a:ext cx="4477215" cy="2527395"/>
            <a:chOff x="154708" y="477537"/>
            <a:chExt cx="8454227" cy="6024547"/>
          </a:xfrm>
        </p:grpSpPr>
        <p:pic>
          <p:nvPicPr>
            <p:cNvPr id="8" name="Picture 7"/>
            <p:cNvPicPr>
              <a:picLocks noChangeAspect="1"/>
            </p:cNvPicPr>
            <p:nvPr/>
          </p:nvPicPr>
          <p:blipFill>
            <a:blip r:embed="rId4"/>
            <a:stretch>
              <a:fillRect/>
            </a:stretch>
          </p:blipFill>
          <p:spPr>
            <a:xfrm>
              <a:off x="4163935" y="2084400"/>
              <a:ext cx="4445000" cy="3251200"/>
            </a:xfrm>
            <a:prstGeom prst="rect">
              <a:avLst/>
            </a:prstGeom>
          </p:spPr>
        </p:pic>
        <p:pic>
          <p:nvPicPr>
            <p:cNvPr id="9" name="Picture 8"/>
            <p:cNvPicPr>
              <a:picLocks noChangeAspect="1"/>
            </p:cNvPicPr>
            <p:nvPr/>
          </p:nvPicPr>
          <p:blipFill>
            <a:blip r:embed="rId5"/>
            <a:stretch>
              <a:fillRect/>
            </a:stretch>
          </p:blipFill>
          <p:spPr>
            <a:xfrm>
              <a:off x="154708" y="953367"/>
              <a:ext cx="4717303" cy="3537977"/>
            </a:xfrm>
            <a:prstGeom prst="rect">
              <a:avLst/>
            </a:prstGeom>
          </p:spPr>
        </p:pic>
        <p:pic>
          <p:nvPicPr>
            <p:cNvPr id="10" name="Picture 9"/>
            <p:cNvPicPr>
              <a:picLocks noChangeAspect="1"/>
            </p:cNvPicPr>
            <p:nvPr/>
          </p:nvPicPr>
          <p:blipFill>
            <a:blip r:embed="rId6"/>
            <a:stretch>
              <a:fillRect/>
            </a:stretch>
          </p:blipFill>
          <p:spPr>
            <a:xfrm>
              <a:off x="3619605" y="477537"/>
              <a:ext cx="4445000" cy="3594100"/>
            </a:xfrm>
            <a:prstGeom prst="rect">
              <a:avLst/>
            </a:prstGeom>
          </p:spPr>
        </p:pic>
        <p:sp>
          <p:nvSpPr>
            <p:cNvPr id="11" name="TextBox 10"/>
            <p:cNvSpPr txBox="1"/>
            <p:nvPr/>
          </p:nvSpPr>
          <p:spPr>
            <a:xfrm>
              <a:off x="360653" y="4427313"/>
              <a:ext cx="3505343" cy="2074771"/>
            </a:xfrm>
            <a:prstGeom prst="rect">
              <a:avLst/>
            </a:prstGeom>
            <a:noFill/>
          </p:spPr>
          <p:txBody>
            <a:bodyPr wrap="square" rtlCol="0">
              <a:spAutoFit/>
            </a:bodyPr>
            <a:lstStyle/>
            <a:p>
              <a:r>
                <a:rPr lang="en-US" sz="1200" dirty="0"/>
                <a:t>René </a:t>
              </a:r>
              <a:r>
                <a:rPr lang="en-US" sz="1200" dirty="0" err="1"/>
                <a:t>Goscinny</a:t>
              </a:r>
              <a:r>
                <a:rPr lang="en-US" sz="1200" dirty="0"/>
                <a:t> </a:t>
              </a:r>
              <a:r>
                <a:rPr lang="en-US" sz="1200" dirty="0" smtClean="0"/>
                <a:t>and </a:t>
              </a:r>
              <a:r>
                <a:rPr lang="en-US" sz="1200" dirty="0"/>
                <a:t>Albert </a:t>
              </a:r>
              <a:r>
                <a:rPr lang="en-US" sz="1200" dirty="0" err="1" smtClean="0"/>
                <a:t>Uderzo’s</a:t>
              </a:r>
              <a:r>
                <a:rPr lang="en-US" sz="1200" dirty="0" smtClean="0"/>
                <a:t> </a:t>
              </a:r>
              <a:r>
                <a:rPr lang="en-US" sz="1200" dirty="0" err="1" smtClean="0"/>
                <a:t>Asterix</a:t>
              </a:r>
              <a:r>
                <a:rPr lang="en-US" sz="1200" baseline="30000" dirty="0"/>
                <a:t>©</a:t>
              </a:r>
              <a:endParaRPr lang="en-US" sz="1200" dirty="0"/>
            </a:p>
          </p:txBody>
        </p:sp>
      </p:grpSp>
      <p:sp>
        <p:nvSpPr>
          <p:cNvPr id="4" name="TextBox 3"/>
          <p:cNvSpPr txBox="1"/>
          <p:nvPr/>
        </p:nvSpPr>
        <p:spPr>
          <a:xfrm>
            <a:off x="2141642" y="887445"/>
            <a:ext cx="6545158" cy="1815882"/>
          </a:xfrm>
          <a:prstGeom prst="rect">
            <a:avLst/>
          </a:prstGeom>
          <a:noFill/>
        </p:spPr>
        <p:txBody>
          <a:bodyPr wrap="square" rtlCol="0">
            <a:spAutoFit/>
          </a:bodyPr>
          <a:lstStyle/>
          <a:p>
            <a:pPr marL="285750" indent="-285750">
              <a:buFont typeface="Arial"/>
              <a:buChar char="•"/>
            </a:pPr>
            <a:r>
              <a:rPr lang="en-US" dirty="0" smtClean="0"/>
              <a:t>Morality ≠ ethics</a:t>
            </a:r>
          </a:p>
          <a:p>
            <a:pPr marL="285750" indent="-285750">
              <a:buFont typeface="Arial"/>
              <a:buChar char="•"/>
            </a:pPr>
            <a:r>
              <a:rPr lang="en-US" dirty="0" smtClean="0"/>
              <a:t>Context is paramount and we need to draw the boarder of what is done for whom</a:t>
            </a:r>
          </a:p>
          <a:p>
            <a:pPr marL="285750" indent="-285750">
              <a:buFont typeface="Arial"/>
              <a:buChar char="•"/>
            </a:pPr>
            <a:r>
              <a:rPr lang="en-US" dirty="0"/>
              <a:t>a</a:t>
            </a:r>
            <a:r>
              <a:rPr lang="en-US" dirty="0" smtClean="0"/>
              <a:t>nd what we wanted to achieve</a:t>
            </a:r>
          </a:p>
          <a:p>
            <a:pPr marL="285750" indent="-285750">
              <a:buFont typeface="Arial"/>
              <a:buChar char="•"/>
            </a:pPr>
            <a:r>
              <a:rPr lang="en-US" dirty="0" smtClean="0"/>
              <a:t>Agency is associated to skin in the game in the social contracts that govern most (if not all) human societies</a:t>
            </a:r>
          </a:p>
          <a:p>
            <a:pPr marL="285750" indent="-285750">
              <a:buFont typeface="Arial"/>
              <a:buChar char="•"/>
            </a:pPr>
            <a:r>
              <a:rPr lang="en-US" dirty="0" smtClean="0"/>
              <a:t>There is no easy way out, it is only possible to design the organization to be accountable and to learn from mistakes</a:t>
            </a:r>
            <a:endParaRPr lang="en-US" dirty="0"/>
          </a:p>
        </p:txBody>
      </p:sp>
    </p:spTree>
    <p:extLst>
      <p:ext uri="{BB962C8B-B14F-4D97-AF65-F5344CB8AC3E}">
        <p14:creationId xmlns:p14="http://schemas.microsoft.com/office/powerpoint/2010/main" val="271930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457200" y="4664679"/>
            <a:ext cx="8229600" cy="261299"/>
          </a:xfrm>
          <a:prstGeom prst="rect">
            <a:avLst/>
          </a:prstGeom>
        </p:spPr>
        <p:txBody>
          <a:bodyPr lIns="91425" tIns="91425" rIns="91425" bIns="91425" anchor="t" anchorCtr="0">
            <a:noAutofit/>
          </a:bodyPr>
          <a:lstStyle/>
          <a:p>
            <a:pPr lvl="0" algn="r" rtl="0">
              <a:spcBef>
                <a:spcPts val="0"/>
              </a:spcBef>
              <a:spcAft>
                <a:spcPts val="600"/>
              </a:spcAft>
              <a:buNone/>
            </a:pPr>
            <a:r>
              <a:rPr lang="en" sz="800" dirty="0">
                <a:solidFill>
                  <a:srgbClr val="434343"/>
                </a:solidFill>
                <a:latin typeface="Verdana"/>
                <a:ea typeface="Verdana"/>
                <a:cs typeface="Verdana"/>
                <a:sym typeface="Verdana"/>
              </a:rPr>
              <a:t>The SCimPulse foundation © </a:t>
            </a:r>
            <a:r>
              <a:rPr lang="en" sz="800" dirty="0" smtClean="0">
                <a:solidFill>
                  <a:srgbClr val="434343"/>
                </a:solidFill>
                <a:latin typeface="Verdana"/>
                <a:ea typeface="Verdana"/>
                <a:cs typeface="Verdana"/>
                <a:sym typeface="Verdana"/>
              </a:rPr>
              <a:t>201</a:t>
            </a:r>
            <a:r>
              <a:rPr lang="fr-CH" sz="800" dirty="0" smtClean="0">
                <a:solidFill>
                  <a:srgbClr val="434343"/>
                </a:solidFill>
                <a:latin typeface="Verdana"/>
                <a:ea typeface="Verdana"/>
                <a:cs typeface="Verdana"/>
                <a:sym typeface="Verdana"/>
              </a:rPr>
              <a:t>9</a:t>
            </a:r>
            <a:endParaRPr lang="en" sz="800" dirty="0">
              <a:solidFill>
                <a:srgbClr val="434343"/>
              </a:solidFill>
              <a:latin typeface="Verdana"/>
              <a:ea typeface="Verdana"/>
              <a:cs typeface="Verdana"/>
              <a:sym typeface="Verdana"/>
            </a:endParaRPr>
          </a:p>
        </p:txBody>
      </p:sp>
      <p:cxnSp>
        <p:nvCxnSpPr>
          <p:cNvPr id="40" name="Shape 40"/>
          <p:cNvCxnSpPr/>
          <p:nvPr/>
        </p:nvCxnSpPr>
        <p:spPr>
          <a:xfrm>
            <a:off x="1385450" y="4697100"/>
            <a:ext cx="7763400" cy="0"/>
          </a:xfrm>
          <a:prstGeom prst="straightConnector1">
            <a:avLst/>
          </a:prstGeom>
          <a:noFill/>
          <a:ln w="19050" cap="flat" cmpd="sng">
            <a:solidFill>
              <a:srgbClr val="000000"/>
            </a:solidFill>
            <a:prstDash val="solid"/>
            <a:round/>
            <a:headEnd type="none" w="lg" len="lg"/>
            <a:tailEnd type="none" w="lg" len="lg"/>
          </a:ln>
        </p:spPr>
      </p:cxnSp>
      <p:pic>
        <p:nvPicPr>
          <p:cNvPr id="41" name="Shape 41"/>
          <p:cNvPicPr preferRelativeResize="0"/>
          <p:nvPr/>
        </p:nvPicPr>
        <p:blipFill>
          <a:blip r:embed="rId3">
            <a:alphaModFix/>
          </a:blip>
          <a:stretch>
            <a:fillRect/>
          </a:stretch>
        </p:blipFill>
        <p:spPr>
          <a:xfrm>
            <a:off x="-4750" y="4232375"/>
            <a:ext cx="2435424" cy="911125"/>
          </a:xfrm>
          <a:prstGeom prst="rect">
            <a:avLst/>
          </a:prstGeom>
          <a:noFill/>
          <a:ln>
            <a:noFill/>
          </a:ln>
        </p:spPr>
      </p:pic>
      <p:cxnSp>
        <p:nvCxnSpPr>
          <p:cNvPr id="42" name="Shape 42"/>
          <p:cNvCxnSpPr/>
          <p:nvPr/>
        </p:nvCxnSpPr>
        <p:spPr>
          <a:xfrm rot="10800000">
            <a:off x="1160775" y="-24"/>
            <a:ext cx="0" cy="4695599"/>
          </a:xfrm>
          <a:prstGeom prst="straightConnector1">
            <a:avLst/>
          </a:prstGeom>
          <a:noFill/>
          <a:ln w="19050" cap="flat" cmpd="sng">
            <a:solidFill>
              <a:schemeClr val="dk2"/>
            </a:solidFill>
            <a:prstDash val="solid"/>
            <a:round/>
            <a:headEnd type="none" w="lg" len="lg"/>
            <a:tailEnd type="none" w="lg" len="lg"/>
          </a:ln>
        </p:spPr>
      </p:cxnSp>
      <p:pic>
        <p:nvPicPr>
          <p:cNvPr id="6" name="Picture 5"/>
          <p:cNvPicPr>
            <a:picLocks noChangeAspect="1"/>
          </p:cNvPicPr>
          <p:nvPr/>
        </p:nvPicPr>
        <p:blipFill>
          <a:blip r:embed="rId4"/>
          <a:stretch>
            <a:fillRect/>
          </a:stretch>
        </p:blipFill>
        <p:spPr>
          <a:xfrm>
            <a:off x="1785936" y="1019011"/>
            <a:ext cx="6668566" cy="2193462"/>
          </a:xfrm>
          <a:prstGeom prst="rect">
            <a:avLst/>
          </a:prstGeom>
        </p:spPr>
      </p:pic>
      <p:sp>
        <p:nvSpPr>
          <p:cNvPr id="7" name="Title 1"/>
          <p:cNvSpPr txBox="1">
            <a:spLocks/>
          </p:cNvSpPr>
          <p:nvPr/>
        </p:nvSpPr>
        <p:spPr>
          <a:xfrm>
            <a:off x="784225" y="34561"/>
            <a:ext cx="8607425" cy="43854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defRPr/>
            </a:pPr>
            <a:r>
              <a:rPr lang="en-US" sz="1800" b="1" dirty="0" smtClean="0"/>
              <a:t>Technological </a:t>
            </a:r>
            <a:r>
              <a:rPr lang="en-US" sz="1800" b="1" dirty="0" err="1" smtClean="0"/>
              <a:t>solutionism</a:t>
            </a:r>
            <a:endParaRPr lang="en-US" sz="1800" b="1" dirty="0"/>
          </a:p>
        </p:txBody>
      </p:sp>
    </p:spTree>
    <p:extLst>
      <p:ext uri="{BB962C8B-B14F-4D97-AF65-F5344CB8AC3E}">
        <p14:creationId xmlns:p14="http://schemas.microsoft.com/office/powerpoint/2010/main" val="271930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457200" y="4664679"/>
            <a:ext cx="8229600" cy="261299"/>
          </a:xfrm>
          <a:prstGeom prst="rect">
            <a:avLst/>
          </a:prstGeom>
        </p:spPr>
        <p:txBody>
          <a:bodyPr lIns="91425" tIns="91425" rIns="91425" bIns="91425" anchor="t" anchorCtr="0">
            <a:noAutofit/>
          </a:bodyPr>
          <a:lstStyle/>
          <a:p>
            <a:pPr lvl="0" algn="r" rtl="0">
              <a:spcBef>
                <a:spcPts val="0"/>
              </a:spcBef>
              <a:spcAft>
                <a:spcPts val="600"/>
              </a:spcAft>
              <a:buNone/>
            </a:pPr>
            <a:r>
              <a:rPr lang="en" sz="800" dirty="0">
                <a:solidFill>
                  <a:srgbClr val="434343"/>
                </a:solidFill>
                <a:latin typeface="Verdana"/>
                <a:ea typeface="Verdana"/>
                <a:cs typeface="Verdana"/>
                <a:sym typeface="Verdana"/>
              </a:rPr>
              <a:t>The SCimPulse foundation © </a:t>
            </a:r>
            <a:r>
              <a:rPr lang="en" sz="800" dirty="0" smtClean="0">
                <a:solidFill>
                  <a:srgbClr val="434343"/>
                </a:solidFill>
                <a:latin typeface="Verdana"/>
                <a:ea typeface="Verdana"/>
                <a:cs typeface="Verdana"/>
                <a:sym typeface="Verdana"/>
              </a:rPr>
              <a:t>201</a:t>
            </a:r>
            <a:r>
              <a:rPr lang="fr-CH" sz="800" dirty="0" smtClean="0">
                <a:solidFill>
                  <a:srgbClr val="434343"/>
                </a:solidFill>
                <a:latin typeface="Verdana"/>
                <a:ea typeface="Verdana"/>
                <a:cs typeface="Verdana"/>
                <a:sym typeface="Verdana"/>
              </a:rPr>
              <a:t>9</a:t>
            </a:r>
            <a:endParaRPr lang="en" sz="800" dirty="0">
              <a:solidFill>
                <a:srgbClr val="434343"/>
              </a:solidFill>
              <a:latin typeface="Verdana"/>
              <a:ea typeface="Verdana"/>
              <a:cs typeface="Verdana"/>
              <a:sym typeface="Verdana"/>
            </a:endParaRPr>
          </a:p>
        </p:txBody>
      </p:sp>
      <p:cxnSp>
        <p:nvCxnSpPr>
          <p:cNvPr id="40" name="Shape 40"/>
          <p:cNvCxnSpPr/>
          <p:nvPr/>
        </p:nvCxnSpPr>
        <p:spPr>
          <a:xfrm>
            <a:off x="1385450" y="4697100"/>
            <a:ext cx="7763400" cy="0"/>
          </a:xfrm>
          <a:prstGeom prst="straightConnector1">
            <a:avLst/>
          </a:prstGeom>
          <a:noFill/>
          <a:ln w="19050" cap="flat" cmpd="sng">
            <a:solidFill>
              <a:srgbClr val="000000"/>
            </a:solidFill>
            <a:prstDash val="solid"/>
            <a:round/>
            <a:headEnd type="none" w="lg" len="lg"/>
            <a:tailEnd type="none" w="lg" len="lg"/>
          </a:ln>
        </p:spPr>
      </p:cxnSp>
      <p:pic>
        <p:nvPicPr>
          <p:cNvPr id="41" name="Shape 41"/>
          <p:cNvPicPr preferRelativeResize="0"/>
          <p:nvPr/>
        </p:nvPicPr>
        <p:blipFill>
          <a:blip r:embed="rId3">
            <a:alphaModFix/>
          </a:blip>
          <a:stretch>
            <a:fillRect/>
          </a:stretch>
        </p:blipFill>
        <p:spPr>
          <a:xfrm>
            <a:off x="-4750" y="4232375"/>
            <a:ext cx="2435424" cy="911125"/>
          </a:xfrm>
          <a:prstGeom prst="rect">
            <a:avLst/>
          </a:prstGeom>
          <a:noFill/>
          <a:ln>
            <a:noFill/>
          </a:ln>
        </p:spPr>
      </p:pic>
      <p:cxnSp>
        <p:nvCxnSpPr>
          <p:cNvPr id="42" name="Shape 42"/>
          <p:cNvCxnSpPr/>
          <p:nvPr/>
        </p:nvCxnSpPr>
        <p:spPr>
          <a:xfrm rot="10800000">
            <a:off x="1160775" y="-24"/>
            <a:ext cx="0" cy="4695599"/>
          </a:xfrm>
          <a:prstGeom prst="straightConnector1">
            <a:avLst/>
          </a:prstGeom>
          <a:noFill/>
          <a:ln w="19050" cap="flat" cmpd="sng">
            <a:solidFill>
              <a:schemeClr val="dk2"/>
            </a:solidFill>
            <a:prstDash val="solid"/>
            <a:round/>
            <a:headEnd type="none" w="lg" len="lg"/>
            <a:tailEnd type="none" w="lg" len="lg"/>
          </a:ln>
        </p:spPr>
      </p:cxnSp>
      <p:sp>
        <p:nvSpPr>
          <p:cNvPr id="6" name="Text Box 2"/>
          <p:cNvSpPr txBox="1">
            <a:spLocks noChangeArrowheads="1"/>
          </p:cNvSpPr>
          <p:nvPr/>
        </p:nvSpPr>
        <p:spPr bwMode="auto">
          <a:xfrm>
            <a:off x="2004953" y="-24"/>
            <a:ext cx="6302506" cy="1077218"/>
          </a:xfrm>
          <a:prstGeom prst="rect">
            <a:avLst/>
          </a:prstGeom>
          <a:noFill/>
          <a:ln w="9525">
            <a:noFill/>
            <a:miter lim="800000"/>
            <a:headEnd/>
            <a:tailEnd/>
          </a:ln>
          <a:effectLst/>
        </p:spPr>
        <p:txBody>
          <a:bodyPr wrap="square">
            <a:spAutoFit/>
          </a:bodyPr>
          <a:lstStyle/>
          <a:p>
            <a:pPr algn="ctr">
              <a:defRPr/>
            </a:pPr>
            <a:r>
              <a:rPr lang="it-IT" sz="3200" dirty="0">
                <a:solidFill>
                  <a:schemeClr val="tx1">
                    <a:lumMod val="75000"/>
                    <a:lumOff val="25000"/>
                  </a:schemeClr>
                </a:solidFill>
              </a:rPr>
              <a:t>“</a:t>
            </a:r>
            <a:r>
              <a:rPr lang="it-IT" sz="3200" dirty="0" err="1">
                <a:solidFill>
                  <a:schemeClr val="tx1">
                    <a:lumMod val="75000"/>
                    <a:lumOff val="25000"/>
                  </a:schemeClr>
                </a:solidFill>
              </a:rPr>
              <a:t>Prediction</a:t>
            </a:r>
            <a:r>
              <a:rPr lang="it-IT" sz="3200" dirty="0">
                <a:solidFill>
                  <a:schemeClr val="tx1">
                    <a:lumMod val="75000"/>
                    <a:lumOff val="25000"/>
                  </a:schemeClr>
                </a:solidFill>
              </a:rPr>
              <a:t> </a:t>
            </a:r>
            <a:r>
              <a:rPr lang="it-IT" sz="3200" dirty="0" err="1">
                <a:solidFill>
                  <a:schemeClr val="tx1">
                    <a:lumMod val="75000"/>
                    <a:lumOff val="25000"/>
                  </a:schemeClr>
                </a:solidFill>
              </a:rPr>
              <a:t>is</a:t>
            </a:r>
            <a:r>
              <a:rPr lang="it-IT" sz="3200" dirty="0">
                <a:solidFill>
                  <a:schemeClr val="tx1">
                    <a:lumMod val="75000"/>
                    <a:lumOff val="25000"/>
                  </a:schemeClr>
                </a:solidFill>
              </a:rPr>
              <a:t> </a:t>
            </a:r>
            <a:r>
              <a:rPr lang="it-IT" sz="3200" dirty="0" err="1">
                <a:solidFill>
                  <a:schemeClr val="tx1">
                    <a:lumMod val="75000"/>
                    <a:lumOff val="25000"/>
                  </a:schemeClr>
                </a:solidFill>
              </a:rPr>
              <a:t>very</a:t>
            </a:r>
            <a:r>
              <a:rPr lang="it-IT" sz="3200" dirty="0">
                <a:solidFill>
                  <a:schemeClr val="tx1">
                    <a:lumMod val="75000"/>
                    <a:lumOff val="25000"/>
                  </a:schemeClr>
                </a:solidFill>
              </a:rPr>
              <a:t> </a:t>
            </a:r>
            <a:r>
              <a:rPr lang="it-IT" sz="3200" dirty="0" err="1">
                <a:solidFill>
                  <a:schemeClr val="tx1">
                    <a:lumMod val="75000"/>
                    <a:lumOff val="25000"/>
                  </a:schemeClr>
                </a:solidFill>
              </a:rPr>
              <a:t>difficult</a:t>
            </a:r>
            <a:r>
              <a:rPr lang="it-IT" sz="3200" dirty="0">
                <a:solidFill>
                  <a:schemeClr val="tx1">
                    <a:lumMod val="75000"/>
                    <a:lumOff val="25000"/>
                  </a:schemeClr>
                </a:solidFill>
              </a:rPr>
              <a:t>.</a:t>
            </a:r>
          </a:p>
          <a:p>
            <a:pPr algn="ctr">
              <a:defRPr/>
            </a:pPr>
            <a:r>
              <a:rPr lang="it-IT" sz="3200" dirty="0" err="1">
                <a:solidFill>
                  <a:schemeClr val="tx1">
                    <a:lumMod val="75000"/>
                    <a:lumOff val="25000"/>
                  </a:schemeClr>
                </a:solidFill>
              </a:rPr>
              <a:t>Especially</a:t>
            </a:r>
            <a:r>
              <a:rPr lang="it-IT" sz="3200" dirty="0">
                <a:solidFill>
                  <a:schemeClr val="tx1">
                    <a:lumMod val="75000"/>
                    <a:lumOff val="25000"/>
                  </a:schemeClr>
                </a:solidFill>
              </a:rPr>
              <a:t> </a:t>
            </a:r>
            <a:r>
              <a:rPr lang="it-IT" sz="3200" dirty="0" err="1">
                <a:solidFill>
                  <a:schemeClr val="tx1">
                    <a:lumMod val="75000"/>
                    <a:lumOff val="25000"/>
                  </a:schemeClr>
                </a:solidFill>
              </a:rPr>
              <a:t>about</a:t>
            </a:r>
            <a:r>
              <a:rPr lang="it-IT" sz="3200" dirty="0">
                <a:solidFill>
                  <a:schemeClr val="tx1">
                    <a:lumMod val="75000"/>
                    <a:lumOff val="25000"/>
                  </a:schemeClr>
                </a:solidFill>
              </a:rPr>
              <a:t> the future.”</a:t>
            </a:r>
          </a:p>
        </p:txBody>
      </p:sp>
      <p:sp>
        <p:nvSpPr>
          <p:cNvPr id="7" name="Text Box 3"/>
          <p:cNvSpPr txBox="1">
            <a:spLocks noChangeArrowheads="1"/>
          </p:cNvSpPr>
          <p:nvPr/>
        </p:nvSpPr>
        <p:spPr bwMode="auto">
          <a:xfrm>
            <a:off x="5223742" y="1073629"/>
            <a:ext cx="2646343" cy="525934"/>
          </a:xfrm>
          <a:prstGeom prst="rect">
            <a:avLst/>
          </a:prstGeom>
          <a:noFill/>
          <a:ln w="9525">
            <a:noFill/>
            <a:miter lim="800000"/>
            <a:headEnd/>
            <a:tailEnd/>
          </a:ln>
          <a:effectLst/>
        </p:spPr>
        <p:txBody>
          <a:bodyPr wrap="square">
            <a:spAutoFit/>
          </a:bodyPr>
          <a:lstStyle/>
          <a:p>
            <a:pPr>
              <a:defRPr/>
            </a:pPr>
            <a:r>
              <a:rPr lang="it-IT" dirty="0" err="1">
                <a:solidFill>
                  <a:schemeClr val="tx1">
                    <a:lumMod val="75000"/>
                    <a:lumOff val="25000"/>
                  </a:schemeClr>
                </a:solidFill>
              </a:rPr>
              <a:t>Niels</a:t>
            </a:r>
            <a:r>
              <a:rPr lang="it-IT" dirty="0">
                <a:solidFill>
                  <a:schemeClr val="tx1">
                    <a:lumMod val="75000"/>
                    <a:lumOff val="25000"/>
                  </a:schemeClr>
                </a:solidFill>
              </a:rPr>
              <a:t> </a:t>
            </a:r>
            <a:r>
              <a:rPr lang="it-IT" dirty="0" err="1">
                <a:solidFill>
                  <a:schemeClr val="tx1">
                    <a:lumMod val="75000"/>
                    <a:lumOff val="25000"/>
                  </a:schemeClr>
                </a:solidFill>
              </a:rPr>
              <a:t>Bohr</a:t>
            </a:r>
            <a:r>
              <a:rPr lang="it-IT" dirty="0">
                <a:solidFill>
                  <a:schemeClr val="tx1">
                    <a:lumMod val="75000"/>
                    <a:lumOff val="25000"/>
                  </a:schemeClr>
                </a:solidFill>
              </a:rPr>
              <a:t> (1885-1962)</a:t>
            </a:r>
          </a:p>
          <a:p>
            <a:pPr>
              <a:defRPr/>
            </a:pPr>
            <a:r>
              <a:rPr lang="it-IT" dirty="0" err="1">
                <a:solidFill>
                  <a:schemeClr val="tx1">
                    <a:lumMod val="75000"/>
                    <a:lumOff val="25000"/>
                  </a:schemeClr>
                </a:solidFill>
              </a:rPr>
              <a:t>Danish</a:t>
            </a:r>
            <a:r>
              <a:rPr lang="it-IT" dirty="0">
                <a:solidFill>
                  <a:schemeClr val="tx1">
                    <a:lumMod val="75000"/>
                    <a:lumOff val="25000"/>
                  </a:schemeClr>
                </a:solidFill>
              </a:rPr>
              <a:t> </a:t>
            </a:r>
            <a:r>
              <a:rPr lang="it-IT" dirty="0" err="1">
                <a:solidFill>
                  <a:schemeClr val="tx1">
                    <a:lumMod val="75000"/>
                    <a:lumOff val="25000"/>
                  </a:schemeClr>
                </a:solidFill>
              </a:rPr>
              <a:t>phycisist</a:t>
            </a:r>
            <a:endParaRPr lang="it-IT" dirty="0">
              <a:solidFill>
                <a:schemeClr val="tx1">
                  <a:lumMod val="75000"/>
                  <a:lumOff val="25000"/>
                </a:schemeClr>
              </a:solidFill>
            </a:endParaRPr>
          </a:p>
        </p:txBody>
      </p:sp>
      <p:pic>
        <p:nvPicPr>
          <p:cNvPr id="8" name="Picture 4" descr="handWithSpher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6362" y="1240430"/>
            <a:ext cx="2202676" cy="312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3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457200" y="4664679"/>
            <a:ext cx="8229600" cy="261299"/>
          </a:xfrm>
          <a:prstGeom prst="rect">
            <a:avLst/>
          </a:prstGeom>
        </p:spPr>
        <p:txBody>
          <a:bodyPr lIns="91425" tIns="91425" rIns="91425" bIns="91425" anchor="t" anchorCtr="0">
            <a:noAutofit/>
          </a:bodyPr>
          <a:lstStyle/>
          <a:p>
            <a:pPr lvl="0" algn="r" rtl="0">
              <a:spcBef>
                <a:spcPts val="0"/>
              </a:spcBef>
              <a:spcAft>
                <a:spcPts val="600"/>
              </a:spcAft>
              <a:buNone/>
            </a:pPr>
            <a:r>
              <a:rPr lang="en" sz="800" dirty="0">
                <a:solidFill>
                  <a:srgbClr val="434343"/>
                </a:solidFill>
                <a:latin typeface="Verdana"/>
                <a:ea typeface="Verdana"/>
                <a:cs typeface="Verdana"/>
                <a:sym typeface="Verdana"/>
              </a:rPr>
              <a:t>The SCimPulse foundation © </a:t>
            </a:r>
            <a:r>
              <a:rPr lang="en" sz="800" dirty="0" smtClean="0">
                <a:solidFill>
                  <a:srgbClr val="434343"/>
                </a:solidFill>
                <a:latin typeface="Verdana"/>
                <a:ea typeface="Verdana"/>
                <a:cs typeface="Verdana"/>
                <a:sym typeface="Verdana"/>
              </a:rPr>
              <a:t>201</a:t>
            </a:r>
            <a:r>
              <a:rPr lang="fr-CH" sz="800" dirty="0" smtClean="0">
                <a:solidFill>
                  <a:srgbClr val="434343"/>
                </a:solidFill>
                <a:latin typeface="Verdana"/>
                <a:ea typeface="Verdana"/>
                <a:cs typeface="Verdana"/>
                <a:sym typeface="Verdana"/>
              </a:rPr>
              <a:t>9</a:t>
            </a:r>
            <a:endParaRPr lang="en" sz="800" dirty="0">
              <a:solidFill>
                <a:srgbClr val="434343"/>
              </a:solidFill>
              <a:latin typeface="Verdana"/>
              <a:ea typeface="Verdana"/>
              <a:cs typeface="Verdana"/>
              <a:sym typeface="Verdana"/>
            </a:endParaRPr>
          </a:p>
        </p:txBody>
      </p:sp>
      <p:cxnSp>
        <p:nvCxnSpPr>
          <p:cNvPr id="40" name="Shape 40"/>
          <p:cNvCxnSpPr/>
          <p:nvPr/>
        </p:nvCxnSpPr>
        <p:spPr>
          <a:xfrm>
            <a:off x="1385450" y="4697100"/>
            <a:ext cx="7763400" cy="0"/>
          </a:xfrm>
          <a:prstGeom prst="straightConnector1">
            <a:avLst/>
          </a:prstGeom>
          <a:noFill/>
          <a:ln w="19050" cap="flat" cmpd="sng">
            <a:solidFill>
              <a:srgbClr val="000000"/>
            </a:solidFill>
            <a:prstDash val="solid"/>
            <a:round/>
            <a:headEnd type="none" w="lg" len="lg"/>
            <a:tailEnd type="none" w="lg" len="lg"/>
          </a:ln>
        </p:spPr>
      </p:cxnSp>
      <p:pic>
        <p:nvPicPr>
          <p:cNvPr id="41" name="Shape 41"/>
          <p:cNvPicPr preferRelativeResize="0"/>
          <p:nvPr/>
        </p:nvPicPr>
        <p:blipFill>
          <a:blip r:embed="rId3">
            <a:alphaModFix/>
          </a:blip>
          <a:stretch>
            <a:fillRect/>
          </a:stretch>
        </p:blipFill>
        <p:spPr>
          <a:xfrm>
            <a:off x="-4750" y="4232375"/>
            <a:ext cx="2435424" cy="911125"/>
          </a:xfrm>
          <a:prstGeom prst="rect">
            <a:avLst/>
          </a:prstGeom>
          <a:noFill/>
          <a:ln>
            <a:noFill/>
          </a:ln>
        </p:spPr>
      </p:pic>
      <p:cxnSp>
        <p:nvCxnSpPr>
          <p:cNvPr id="42" name="Shape 42"/>
          <p:cNvCxnSpPr/>
          <p:nvPr/>
        </p:nvCxnSpPr>
        <p:spPr>
          <a:xfrm rot="10800000">
            <a:off x="1160775" y="-24"/>
            <a:ext cx="0" cy="4695599"/>
          </a:xfrm>
          <a:prstGeom prst="straightConnector1">
            <a:avLst/>
          </a:prstGeom>
          <a:noFill/>
          <a:ln w="19050" cap="flat" cmpd="sng">
            <a:solidFill>
              <a:schemeClr val="dk2"/>
            </a:solidFill>
            <a:prstDash val="solid"/>
            <a:round/>
            <a:headEnd type="none" w="lg" len="lg"/>
            <a:tailEnd type="none" w="lg" len="lg"/>
          </a:ln>
        </p:spPr>
      </p:cxnSp>
      <p:grpSp>
        <p:nvGrpSpPr>
          <p:cNvPr id="6" name="Group 5"/>
          <p:cNvGrpSpPr/>
          <p:nvPr/>
        </p:nvGrpSpPr>
        <p:grpSpPr>
          <a:xfrm>
            <a:off x="5638957" y="0"/>
            <a:ext cx="3429144" cy="4476272"/>
            <a:chOff x="5638957" y="0"/>
            <a:chExt cx="3429144" cy="4476272"/>
          </a:xfrm>
        </p:grpSpPr>
        <p:pic>
          <p:nvPicPr>
            <p:cNvPr id="7" name="Picture 6"/>
            <p:cNvPicPr>
              <a:picLocks noChangeAspect="1"/>
            </p:cNvPicPr>
            <p:nvPr/>
          </p:nvPicPr>
          <p:blipFill>
            <a:blip r:embed="rId4"/>
            <a:stretch>
              <a:fillRect/>
            </a:stretch>
          </p:blipFill>
          <p:spPr>
            <a:xfrm>
              <a:off x="5638957" y="0"/>
              <a:ext cx="3321105" cy="4476272"/>
            </a:xfrm>
            <a:prstGeom prst="rect">
              <a:avLst/>
            </a:prstGeom>
          </p:spPr>
        </p:pic>
        <p:sp>
          <p:nvSpPr>
            <p:cNvPr id="8" name="TextBox 7"/>
            <p:cNvSpPr txBox="1"/>
            <p:nvPr/>
          </p:nvSpPr>
          <p:spPr>
            <a:xfrm>
              <a:off x="5638957" y="4136207"/>
              <a:ext cx="3429144" cy="215444"/>
            </a:xfrm>
            <a:prstGeom prst="rect">
              <a:avLst/>
            </a:prstGeom>
            <a:noFill/>
          </p:spPr>
          <p:txBody>
            <a:bodyPr wrap="none" rtlCol="0">
              <a:spAutoFit/>
            </a:bodyPr>
            <a:lstStyle/>
            <a:p>
              <a:r>
                <a:rPr lang="en-US" sz="800" dirty="0" smtClean="0">
                  <a:solidFill>
                    <a:schemeClr val="bg1"/>
                  </a:solidFill>
                </a:rPr>
                <a:t>A young Luciano Pavarotti interpreting Rodolfo (La </a:t>
              </a:r>
              <a:r>
                <a:rPr lang="en-US" sz="800" dirty="0" err="1" smtClean="0">
                  <a:solidFill>
                    <a:schemeClr val="bg1"/>
                  </a:solidFill>
                </a:rPr>
                <a:t>Boheme</a:t>
              </a:r>
              <a:r>
                <a:rPr lang="en-US" sz="800" dirty="0" smtClean="0">
                  <a:solidFill>
                    <a:schemeClr val="bg1"/>
                  </a:solidFill>
                </a:rPr>
                <a:t>) in the ‘60s</a:t>
              </a:r>
              <a:endParaRPr lang="en-US" sz="800" dirty="0">
                <a:solidFill>
                  <a:schemeClr val="bg1"/>
                </a:solidFill>
              </a:endParaRPr>
            </a:p>
          </p:txBody>
        </p:sp>
      </p:grpSp>
      <p:sp>
        <p:nvSpPr>
          <p:cNvPr id="9" name="TextBox 8"/>
          <p:cNvSpPr txBox="1"/>
          <p:nvPr/>
        </p:nvSpPr>
        <p:spPr>
          <a:xfrm>
            <a:off x="2318126" y="1421330"/>
            <a:ext cx="1317288" cy="1169551"/>
          </a:xfrm>
          <a:prstGeom prst="rect">
            <a:avLst/>
          </a:prstGeom>
          <a:noFill/>
        </p:spPr>
        <p:txBody>
          <a:bodyPr wrap="none" rtlCol="0">
            <a:spAutoFit/>
          </a:bodyPr>
          <a:lstStyle/>
          <a:p>
            <a:r>
              <a:rPr lang="en-US" dirty="0" smtClean="0"/>
              <a:t>Who am I?</a:t>
            </a:r>
          </a:p>
          <a:p>
            <a:endParaRPr lang="en-US" dirty="0"/>
          </a:p>
          <a:p>
            <a:r>
              <a:rPr lang="en-US" dirty="0" smtClean="0"/>
              <a:t>What do I do?</a:t>
            </a:r>
          </a:p>
          <a:p>
            <a:endParaRPr lang="en-US" dirty="0"/>
          </a:p>
          <a:p>
            <a:r>
              <a:rPr lang="en-US" dirty="0" smtClean="0"/>
              <a:t>How do I live?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457200" y="4664679"/>
            <a:ext cx="8229600" cy="261299"/>
          </a:xfrm>
          <a:prstGeom prst="rect">
            <a:avLst/>
          </a:prstGeom>
        </p:spPr>
        <p:txBody>
          <a:bodyPr lIns="91425" tIns="91425" rIns="91425" bIns="91425" anchor="t" anchorCtr="0">
            <a:noAutofit/>
          </a:bodyPr>
          <a:lstStyle/>
          <a:p>
            <a:pPr lvl="0" algn="r" rtl="0">
              <a:spcBef>
                <a:spcPts val="0"/>
              </a:spcBef>
              <a:spcAft>
                <a:spcPts val="600"/>
              </a:spcAft>
              <a:buNone/>
            </a:pPr>
            <a:r>
              <a:rPr lang="en" sz="800" dirty="0">
                <a:solidFill>
                  <a:srgbClr val="434343"/>
                </a:solidFill>
                <a:latin typeface="Verdana"/>
                <a:ea typeface="Verdana"/>
                <a:cs typeface="Verdana"/>
                <a:sym typeface="Verdana"/>
              </a:rPr>
              <a:t>The SCimPulse foundation © </a:t>
            </a:r>
            <a:r>
              <a:rPr lang="en" sz="800" dirty="0" smtClean="0">
                <a:solidFill>
                  <a:srgbClr val="434343"/>
                </a:solidFill>
                <a:latin typeface="Verdana"/>
                <a:ea typeface="Verdana"/>
                <a:cs typeface="Verdana"/>
                <a:sym typeface="Verdana"/>
              </a:rPr>
              <a:t>201</a:t>
            </a:r>
            <a:r>
              <a:rPr lang="fr-CH" sz="800" dirty="0" smtClean="0">
                <a:solidFill>
                  <a:srgbClr val="434343"/>
                </a:solidFill>
                <a:latin typeface="Verdana"/>
                <a:ea typeface="Verdana"/>
                <a:cs typeface="Verdana"/>
                <a:sym typeface="Verdana"/>
              </a:rPr>
              <a:t>9</a:t>
            </a:r>
            <a:endParaRPr lang="en" sz="800" dirty="0">
              <a:solidFill>
                <a:srgbClr val="434343"/>
              </a:solidFill>
              <a:latin typeface="Verdana"/>
              <a:ea typeface="Verdana"/>
              <a:cs typeface="Verdana"/>
              <a:sym typeface="Verdana"/>
            </a:endParaRPr>
          </a:p>
        </p:txBody>
      </p:sp>
      <p:cxnSp>
        <p:nvCxnSpPr>
          <p:cNvPr id="40" name="Shape 40"/>
          <p:cNvCxnSpPr/>
          <p:nvPr/>
        </p:nvCxnSpPr>
        <p:spPr>
          <a:xfrm>
            <a:off x="1385450" y="4697100"/>
            <a:ext cx="7763400" cy="0"/>
          </a:xfrm>
          <a:prstGeom prst="straightConnector1">
            <a:avLst/>
          </a:prstGeom>
          <a:noFill/>
          <a:ln w="19050" cap="flat" cmpd="sng">
            <a:solidFill>
              <a:srgbClr val="000000"/>
            </a:solidFill>
            <a:prstDash val="solid"/>
            <a:round/>
            <a:headEnd type="none" w="lg" len="lg"/>
            <a:tailEnd type="none" w="lg" len="lg"/>
          </a:ln>
        </p:spPr>
      </p:cxnSp>
      <p:pic>
        <p:nvPicPr>
          <p:cNvPr id="41" name="Shape 41"/>
          <p:cNvPicPr preferRelativeResize="0"/>
          <p:nvPr/>
        </p:nvPicPr>
        <p:blipFill>
          <a:blip r:embed="rId3">
            <a:alphaModFix/>
          </a:blip>
          <a:stretch>
            <a:fillRect/>
          </a:stretch>
        </p:blipFill>
        <p:spPr>
          <a:xfrm>
            <a:off x="-4750" y="4232375"/>
            <a:ext cx="2435424" cy="911125"/>
          </a:xfrm>
          <a:prstGeom prst="rect">
            <a:avLst/>
          </a:prstGeom>
          <a:noFill/>
          <a:ln>
            <a:noFill/>
          </a:ln>
        </p:spPr>
      </p:pic>
      <p:cxnSp>
        <p:nvCxnSpPr>
          <p:cNvPr id="42" name="Shape 42"/>
          <p:cNvCxnSpPr/>
          <p:nvPr/>
        </p:nvCxnSpPr>
        <p:spPr>
          <a:xfrm rot="10800000">
            <a:off x="1160775" y="-24"/>
            <a:ext cx="0" cy="4695599"/>
          </a:xfrm>
          <a:prstGeom prst="straightConnector1">
            <a:avLst/>
          </a:prstGeom>
          <a:noFill/>
          <a:ln w="19050" cap="flat" cmpd="sng">
            <a:solidFill>
              <a:schemeClr val="dk2"/>
            </a:solidFill>
            <a:prstDash val="solid"/>
            <a:round/>
            <a:headEnd type="none" w="lg" len="lg"/>
            <a:tailEnd type="none" w="lg" len="lg"/>
          </a:ln>
        </p:spPr>
      </p:cxnSp>
      <p:pic>
        <p:nvPicPr>
          <p:cNvPr id="6" name="Picture 5" descr="Screen Shot 2017-10-02 at 08.03.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5422" y="659862"/>
            <a:ext cx="5782696" cy="3862935"/>
          </a:xfrm>
          <a:prstGeom prst="rect">
            <a:avLst/>
          </a:prstGeom>
        </p:spPr>
      </p:pic>
      <p:sp>
        <p:nvSpPr>
          <p:cNvPr id="7" name="Title 1"/>
          <p:cNvSpPr txBox="1">
            <a:spLocks/>
          </p:cNvSpPr>
          <p:nvPr/>
        </p:nvSpPr>
        <p:spPr>
          <a:xfrm>
            <a:off x="784225" y="34561"/>
            <a:ext cx="8607425" cy="43854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defRPr/>
            </a:pPr>
            <a:r>
              <a:rPr lang="en-US" sz="1800" b="1" dirty="0" smtClean="0"/>
              <a:t>Did you not see that one coming?!</a:t>
            </a:r>
            <a:endParaRPr lang="en-US" sz="1800" b="1" dirty="0"/>
          </a:p>
        </p:txBody>
      </p:sp>
    </p:spTree>
    <p:extLst>
      <p:ext uri="{BB962C8B-B14F-4D97-AF65-F5344CB8AC3E}">
        <p14:creationId xmlns:p14="http://schemas.microsoft.com/office/powerpoint/2010/main" val="150193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457200" y="4664679"/>
            <a:ext cx="8229600" cy="261299"/>
          </a:xfrm>
          <a:prstGeom prst="rect">
            <a:avLst/>
          </a:prstGeom>
        </p:spPr>
        <p:txBody>
          <a:bodyPr lIns="91425" tIns="91425" rIns="91425" bIns="91425" anchor="t" anchorCtr="0">
            <a:noAutofit/>
          </a:bodyPr>
          <a:lstStyle/>
          <a:p>
            <a:pPr lvl="0" algn="r" rtl="0">
              <a:spcBef>
                <a:spcPts val="0"/>
              </a:spcBef>
              <a:spcAft>
                <a:spcPts val="600"/>
              </a:spcAft>
              <a:buNone/>
            </a:pPr>
            <a:r>
              <a:rPr lang="en" sz="800" dirty="0">
                <a:solidFill>
                  <a:srgbClr val="434343"/>
                </a:solidFill>
                <a:latin typeface="Verdana"/>
                <a:ea typeface="Verdana"/>
                <a:cs typeface="Verdana"/>
                <a:sym typeface="Verdana"/>
              </a:rPr>
              <a:t>The SCimPulse foundation © </a:t>
            </a:r>
            <a:r>
              <a:rPr lang="en" sz="800" dirty="0" smtClean="0">
                <a:solidFill>
                  <a:srgbClr val="434343"/>
                </a:solidFill>
                <a:latin typeface="Verdana"/>
                <a:ea typeface="Verdana"/>
                <a:cs typeface="Verdana"/>
                <a:sym typeface="Verdana"/>
              </a:rPr>
              <a:t>201</a:t>
            </a:r>
            <a:r>
              <a:rPr lang="fr-CH" sz="800" dirty="0" smtClean="0">
                <a:solidFill>
                  <a:srgbClr val="434343"/>
                </a:solidFill>
                <a:latin typeface="Verdana"/>
                <a:ea typeface="Verdana"/>
                <a:cs typeface="Verdana"/>
                <a:sym typeface="Verdana"/>
              </a:rPr>
              <a:t>9</a:t>
            </a:r>
            <a:endParaRPr lang="en" sz="800" dirty="0">
              <a:solidFill>
                <a:srgbClr val="434343"/>
              </a:solidFill>
              <a:latin typeface="Verdana"/>
              <a:ea typeface="Verdana"/>
              <a:cs typeface="Verdana"/>
              <a:sym typeface="Verdana"/>
            </a:endParaRPr>
          </a:p>
        </p:txBody>
      </p:sp>
      <p:cxnSp>
        <p:nvCxnSpPr>
          <p:cNvPr id="40" name="Shape 40"/>
          <p:cNvCxnSpPr/>
          <p:nvPr/>
        </p:nvCxnSpPr>
        <p:spPr>
          <a:xfrm>
            <a:off x="1385450" y="4697100"/>
            <a:ext cx="7763400" cy="0"/>
          </a:xfrm>
          <a:prstGeom prst="straightConnector1">
            <a:avLst/>
          </a:prstGeom>
          <a:noFill/>
          <a:ln w="19050" cap="flat" cmpd="sng">
            <a:solidFill>
              <a:srgbClr val="000000"/>
            </a:solidFill>
            <a:prstDash val="solid"/>
            <a:round/>
            <a:headEnd type="none" w="lg" len="lg"/>
            <a:tailEnd type="none" w="lg" len="lg"/>
          </a:ln>
        </p:spPr>
      </p:cxnSp>
      <p:pic>
        <p:nvPicPr>
          <p:cNvPr id="41" name="Shape 41"/>
          <p:cNvPicPr preferRelativeResize="0"/>
          <p:nvPr/>
        </p:nvPicPr>
        <p:blipFill>
          <a:blip r:embed="rId3">
            <a:alphaModFix/>
          </a:blip>
          <a:stretch>
            <a:fillRect/>
          </a:stretch>
        </p:blipFill>
        <p:spPr>
          <a:xfrm>
            <a:off x="-4750" y="4232375"/>
            <a:ext cx="2435424" cy="911125"/>
          </a:xfrm>
          <a:prstGeom prst="rect">
            <a:avLst/>
          </a:prstGeom>
          <a:noFill/>
          <a:ln>
            <a:noFill/>
          </a:ln>
        </p:spPr>
      </p:pic>
      <p:cxnSp>
        <p:nvCxnSpPr>
          <p:cNvPr id="42" name="Shape 42"/>
          <p:cNvCxnSpPr/>
          <p:nvPr/>
        </p:nvCxnSpPr>
        <p:spPr>
          <a:xfrm rot="10800000">
            <a:off x="1160775" y="-24"/>
            <a:ext cx="0" cy="4695599"/>
          </a:xfrm>
          <a:prstGeom prst="straightConnector1">
            <a:avLst/>
          </a:prstGeom>
          <a:noFill/>
          <a:ln w="19050" cap="flat" cmpd="sng">
            <a:solidFill>
              <a:schemeClr val="dk2"/>
            </a:solidFill>
            <a:prstDash val="solid"/>
            <a:round/>
            <a:headEnd type="none" w="lg" len="lg"/>
            <a:tailEnd type="none" w="lg" len="lg"/>
          </a:ln>
        </p:spPr>
      </p:cxnSp>
      <p:pic>
        <p:nvPicPr>
          <p:cNvPr id="6" name="Picture 2" descr="Screen Shot 2015-04-12 at 15.50.3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60774" y="435221"/>
            <a:ext cx="3997569" cy="2267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creen Shot 2015-04-12 at 15.50.4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02420" y="2382065"/>
            <a:ext cx="4343888" cy="147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a:spLocks noChangeArrowheads="1"/>
          </p:cNvSpPr>
          <p:nvPr/>
        </p:nvSpPr>
        <p:spPr bwMode="auto">
          <a:xfrm>
            <a:off x="5287962" y="551258"/>
            <a:ext cx="386088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1400" dirty="0">
                <a:solidFill>
                  <a:schemeClr val="tx1"/>
                </a:solidFill>
              </a:rPr>
              <a:t>EBM is a good catchphrase but how do we combine (1) clinical experience and expertise; (2) scientific evidence; and (3) patient values and preferences, to provide high-quality services?</a:t>
            </a:r>
          </a:p>
        </p:txBody>
      </p:sp>
      <p:sp>
        <p:nvSpPr>
          <p:cNvPr id="9" name="TextBox 5"/>
          <p:cNvSpPr txBox="1">
            <a:spLocks noChangeArrowheads="1"/>
          </p:cNvSpPr>
          <p:nvPr/>
        </p:nvSpPr>
        <p:spPr bwMode="auto">
          <a:xfrm>
            <a:off x="5158343" y="1720809"/>
            <a:ext cx="17886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FF6600"/>
                </a:solidFill>
              </a:rPr>
              <a:t>Data = known unknown</a:t>
            </a:r>
          </a:p>
        </p:txBody>
      </p:sp>
      <p:sp>
        <p:nvSpPr>
          <p:cNvPr id="10" name="TextBox 6"/>
          <p:cNvSpPr txBox="1">
            <a:spLocks noChangeArrowheads="1"/>
          </p:cNvSpPr>
          <p:nvPr/>
        </p:nvSpPr>
        <p:spPr bwMode="auto">
          <a:xfrm>
            <a:off x="5158343" y="2030372"/>
            <a:ext cx="21474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FF6600"/>
                </a:solidFill>
              </a:rPr>
              <a:t>Culture = heuristic structures</a:t>
            </a:r>
          </a:p>
        </p:txBody>
      </p:sp>
      <p:sp>
        <p:nvSpPr>
          <p:cNvPr id="11" name="TextBox 7"/>
          <p:cNvSpPr txBox="1">
            <a:spLocks noChangeArrowheads="1"/>
          </p:cNvSpPr>
          <p:nvPr/>
        </p:nvSpPr>
        <p:spPr bwMode="auto">
          <a:xfrm>
            <a:off x="1231900" y="3051053"/>
            <a:ext cx="3388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FF6600"/>
                </a:solidFill>
              </a:rPr>
              <a:t>Diagnosis/prognosis = </a:t>
            </a:r>
            <a:r>
              <a:rPr lang="en-US" sz="1200" dirty="0" err="1">
                <a:solidFill>
                  <a:srgbClr val="FF6600"/>
                </a:solidFill>
              </a:rPr>
              <a:t>judgement</a:t>
            </a:r>
            <a:r>
              <a:rPr lang="en-US" sz="1200" dirty="0">
                <a:solidFill>
                  <a:srgbClr val="FF6600"/>
                </a:solidFill>
              </a:rPr>
              <a:t> of competing</a:t>
            </a:r>
          </a:p>
          <a:p>
            <a:r>
              <a:rPr lang="en-US" sz="1200" dirty="0">
                <a:solidFill>
                  <a:srgbClr val="FF6600"/>
                </a:solidFill>
              </a:rPr>
              <a:t>interpretation</a:t>
            </a:r>
          </a:p>
        </p:txBody>
      </p:sp>
      <p:sp>
        <p:nvSpPr>
          <p:cNvPr id="12" name="TextBox 8"/>
          <p:cNvSpPr txBox="1">
            <a:spLocks noChangeArrowheads="1"/>
          </p:cNvSpPr>
          <p:nvPr/>
        </p:nvSpPr>
        <p:spPr bwMode="auto">
          <a:xfrm>
            <a:off x="1231900" y="4099513"/>
            <a:ext cx="7814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a:solidFill>
                  <a:srgbClr val="FF0000"/>
                </a:solidFill>
              </a:rPr>
              <a:t>Choice of course of action = transition from the domain of facts to the domain of values, </a:t>
            </a:r>
            <a:r>
              <a:rPr lang="en-US" sz="1200" b="1" dirty="0">
                <a:solidFill>
                  <a:srgbClr val="FF0000"/>
                </a:solidFill>
              </a:rPr>
              <a:t>from what we </a:t>
            </a:r>
            <a:r>
              <a:rPr lang="en-US" sz="1200" b="1" i="1" dirty="0">
                <a:solidFill>
                  <a:srgbClr val="FF0000"/>
                </a:solidFill>
              </a:rPr>
              <a:t>know</a:t>
            </a:r>
            <a:r>
              <a:rPr lang="en-US" sz="1200" b="1" dirty="0">
                <a:solidFill>
                  <a:srgbClr val="FF0000"/>
                </a:solidFill>
              </a:rPr>
              <a:t> to what we </a:t>
            </a:r>
            <a:r>
              <a:rPr lang="en-US" sz="1200" b="1" i="1" dirty="0">
                <a:solidFill>
                  <a:srgbClr val="FF0000"/>
                </a:solidFill>
              </a:rPr>
              <a:t>should do</a:t>
            </a:r>
            <a:endParaRPr lang="en-US" sz="1200" b="1" dirty="0">
              <a:solidFill>
                <a:srgbClr val="FF0000"/>
              </a:solidFill>
            </a:endParaRPr>
          </a:p>
        </p:txBody>
      </p:sp>
      <p:sp>
        <p:nvSpPr>
          <p:cNvPr id="13" name="Title 1"/>
          <p:cNvSpPr txBox="1">
            <a:spLocks/>
          </p:cNvSpPr>
          <p:nvPr/>
        </p:nvSpPr>
        <p:spPr>
          <a:xfrm>
            <a:off x="784225" y="34561"/>
            <a:ext cx="8607425" cy="43854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defRPr/>
            </a:pPr>
            <a:r>
              <a:rPr lang="en-US" sz="1800" b="1" dirty="0" smtClean="0"/>
              <a:t>What is meaningful?</a:t>
            </a:r>
            <a:endParaRPr lang="en-US" sz="1800" b="1" dirty="0"/>
          </a:p>
        </p:txBody>
      </p:sp>
    </p:spTree>
    <p:extLst>
      <p:ext uri="{BB962C8B-B14F-4D97-AF65-F5344CB8AC3E}">
        <p14:creationId xmlns:p14="http://schemas.microsoft.com/office/powerpoint/2010/main" val="271930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457200" y="4664679"/>
            <a:ext cx="8229600" cy="261299"/>
          </a:xfrm>
          <a:prstGeom prst="rect">
            <a:avLst/>
          </a:prstGeom>
        </p:spPr>
        <p:txBody>
          <a:bodyPr lIns="91425" tIns="91425" rIns="91425" bIns="91425" anchor="t" anchorCtr="0">
            <a:noAutofit/>
          </a:bodyPr>
          <a:lstStyle/>
          <a:p>
            <a:pPr lvl="0" algn="r" rtl="0">
              <a:spcBef>
                <a:spcPts val="0"/>
              </a:spcBef>
              <a:spcAft>
                <a:spcPts val="600"/>
              </a:spcAft>
              <a:buNone/>
            </a:pPr>
            <a:r>
              <a:rPr lang="en" sz="800" dirty="0">
                <a:solidFill>
                  <a:srgbClr val="434343"/>
                </a:solidFill>
                <a:latin typeface="Verdana"/>
                <a:ea typeface="Verdana"/>
                <a:cs typeface="Verdana"/>
                <a:sym typeface="Verdana"/>
              </a:rPr>
              <a:t>The SCimPulse foundation © </a:t>
            </a:r>
            <a:r>
              <a:rPr lang="en" sz="800" dirty="0" smtClean="0">
                <a:solidFill>
                  <a:srgbClr val="434343"/>
                </a:solidFill>
                <a:latin typeface="Verdana"/>
                <a:ea typeface="Verdana"/>
                <a:cs typeface="Verdana"/>
                <a:sym typeface="Verdana"/>
              </a:rPr>
              <a:t>201</a:t>
            </a:r>
            <a:r>
              <a:rPr lang="fr-CH" sz="800" dirty="0" smtClean="0">
                <a:solidFill>
                  <a:srgbClr val="434343"/>
                </a:solidFill>
                <a:latin typeface="Verdana"/>
                <a:ea typeface="Verdana"/>
                <a:cs typeface="Verdana"/>
                <a:sym typeface="Verdana"/>
              </a:rPr>
              <a:t>9</a:t>
            </a:r>
            <a:endParaRPr lang="en" sz="800" dirty="0">
              <a:solidFill>
                <a:srgbClr val="434343"/>
              </a:solidFill>
              <a:latin typeface="Verdana"/>
              <a:ea typeface="Verdana"/>
              <a:cs typeface="Verdana"/>
              <a:sym typeface="Verdana"/>
            </a:endParaRPr>
          </a:p>
        </p:txBody>
      </p:sp>
      <p:cxnSp>
        <p:nvCxnSpPr>
          <p:cNvPr id="40" name="Shape 40"/>
          <p:cNvCxnSpPr/>
          <p:nvPr/>
        </p:nvCxnSpPr>
        <p:spPr>
          <a:xfrm>
            <a:off x="1385450" y="4697100"/>
            <a:ext cx="7763400" cy="0"/>
          </a:xfrm>
          <a:prstGeom prst="straightConnector1">
            <a:avLst/>
          </a:prstGeom>
          <a:noFill/>
          <a:ln w="19050" cap="flat" cmpd="sng">
            <a:solidFill>
              <a:srgbClr val="000000"/>
            </a:solidFill>
            <a:prstDash val="solid"/>
            <a:round/>
            <a:headEnd type="none" w="lg" len="lg"/>
            <a:tailEnd type="none" w="lg" len="lg"/>
          </a:ln>
        </p:spPr>
      </p:cxnSp>
      <p:pic>
        <p:nvPicPr>
          <p:cNvPr id="41" name="Shape 41"/>
          <p:cNvPicPr preferRelativeResize="0"/>
          <p:nvPr/>
        </p:nvPicPr>
        <p:blipFill>
          <a:blip r:embed="rId3">
            <a:alphaModFix/>
          </a:blip>
          <a:stretch>
            <a:fillRect/>
          </a:stretch>
        </p:blipFill>
        <p:spPr>
          <a:xfrm>
            <a:off x="-4750" y="4232375"/>
            <a:ext cx="2435424" cy="911125"/>
          </a:xfrm>
          <a:prstGeom prst="rect">
            <a:avLst/>
          </a:prstGeom>
          <a:noFill/>
          <a:ln>
            <a:noFill/>
          </a:ln>
        </p:spPr>
      </p:pic>
      <p:cxnSp>
        <p:nvCxnSpPr>
          <p:cNvPr id="42" name="Shape 42"/>
          <p:cNvCxnSpPr/>
          <p:nvPr/>
        </p:nvCxnSpPr>
        <p:spPr>
          <a:xfrm rot="10800000">
            <a:off x="1160775" y="-24"/>
            <a:ext cx="0" cy="4695599"/>
          </a:xfrm>
          <a:prstGeom prst="straightConnector1">
            <a:avLst/>
          </a:prstGeom>
          <a:noFill/>
          <a:ln w="19050" cap="flat" cmpd="sng">
            <a:solidFill>
              <a:schemeClr val="dk2"/>
            </a:solidFill>
            <a:prstDash val="solid"/>
            <a:round/>
            <a:headEnd type="none" w="lg" len="lg"/>
            <a:tailEnd type="none" w="lg" len="lg"/>
          </a:ln>
        </p:spPr>
      </p:cxnSp>
      <p:sp>
        <p:nvSpPr>
          <p:cNvPr id="7" name="TextBox 6"/>
          <p:cNvSpPr txBox="1"/>
          <p:nvPr/>
        </p:nvSpPr>
        <p:spPr>
          <a:xfrm>
            <a:off x="2687819" y="4356902"/>
            <a:ext cx="4844721" cy="307777"/>
          </a:xfrm>
          <a:prstGeom prst="rect">
            <a:avLst/>
          </a:prstGeom>
          <a:noFill/>
        </p:spPr>
        <p:txBody>
          <a:bodyPr wrap="none" rtlCol="0">
            <a:spAutoFit/>
          </a:bodyPr>
          <a:lstStyle/>
          <a:p>
            <a:r>
              <a:rPr lang="en-US" dirty="0"/>
              <a:t>https://</a:t>
            </a:r>
            <a:r>
              <a:rPr lang="en-US" dirty="0" err="1"/>
              <a:t>www.autodeskresearch.com</a:t>
            </a:r>
            <a:r>
              <a:rPr lang="en-US" dirty="0"/>
              <a:t>/publications/</a:t>
            </a:r>
            <a:r>
              <a:rPr lang="en-US" dirty="0" err="1"/>
              <a:t>samestats</a:t>
            </a:r>
            <a:endParaRPr lang="en-US" dirty="0"/>
          </a:p>
        </p:txBody>
      </p:sp>
      <p:pic>
        <p:nvPicPr>
          <p:cNvPr id="8" name="Picture 7" descr="Screen Shot 2017-10-01 at 23.04.2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3871" y="125555"/>
            <a:ext cx="7609708" cy="4231347"/>
          </a:xfrm>
          <a:prstGeom prst="rect">
            <a:avLst/>
          </a:prstGeom>
        </p:spPr>
      </p:pic>
      <p:pic>
        <p:nvPicPr>
          <p:cNvPr id="9" name="Picture 8" descr="Screen Shot 2017-10-01 at 23.04.1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3226" y="1148815"/>
            <a:ext cx="6896100" cy="2425700"/>
          </a:xfrm>
          <a:prstGeom prst="rect">
            <a:avLst/>
          </a:prstGeom>
        </p:spPr>
      </p:pic>
    </p:spTree>
    <p:extLst>
      <p:ext uri="{BB962C8B-B14F-4D97-AF65-F5344CB8AC3E}">
        <p14:creationId xmlns:p14="http://schemas.microsoft.com/office/powerpoint/2010/main" val="271930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457200" y="4664679"/>
            <a:ext cx="8229600" cy="261299"/>
          </a:xfrm>
          <a:prstGeom prst="rect">
            <a:avLst/>
          </a:prstGeom>
        </p:spPr>
        <p:txBody>
          <a:bodyPr lIns="91425" tIns="91425" rIns="91425" bIns="91425" anchor="t" anchorCtr="0">
            <a:noAutofit/>
          </a:bodyPr>
          <a:lstStyle/>
          <a:p>
            <a:pPr lvl="0" algn="r" rtl="0">
              <a:spcBef>
                <a:spcPts val="0"/>
              </a:spcBef>
              <a:spcAft>
                <a:spcPts val="600"/>
              </a:spcAft>
              <a:buNone/>
            </a:pPr>
            <a:r>
              <a:rPr lang="en" sz="800" dirty="0">
                <a:solidFill>
                  <a:srgbClr val="434343"/>
                </a:solidFill>
                <a:latin typeface="Verdana"/>
                <a:ea typeface="Verdana"/>
                <a:cs typeface="Verdana"/>
                <a:sym typeface="Verdana"/>
              </a:rPr>
              <a:t>The SCimPulse foundation © </a:t>
            </a:r>
            <a:r>
              <a:rPr lang="en" sz="800" dirty="0" smtClean="0">
                <a:solidFill>
                  <a:srgbClr val="434343"/>
                </a:solidFill>
                <a:latin typeface="Verdana"/>
                <a:ea typeface="Verdana"/>
                <a:cs typeface="Verdana"/>
                <a:sym typeface="Verdana"/>
              </a:rPr>
              <a:t>201</a:t>
            </a:r>
            <a:r>
              <a:rPr lang="fr-CH" sz="800" dirty="0" smtClean="0">
                <a:solidFill>
                  <a:srgbClr val="434343"/>
                </a:solidFill>
                <a:latin typeface="Verdana"/>
                <a:ea typeface="Verdana"/>
                <a:cs typeface="Verdana"/>
                <a:sym typeface="Verdana"/>
              </a:rPr>
              <a:t>9</a:t>
            </a:r>
            <a:endParaRPr lang="en" sz="800" dirty="0">
              <a:solidFill>
                <a:srgbClr val="434343"/>
              </a:solidFill>
              <a:latin typeface="Verdana"/>
              <a:ea typeface="Verdana"/>
              <a:cs typeface="Verdana"/>
              <a:sym typeface="Verdana"/>
            </a:endParaRPr>
          </a:p>
        </p:txBody>
      </p:sp>
      <p:cxnSp>
        <p:nvCxnSpPr>
          <p:cNvPr id="40" name="Shape 40"/>
          <p:cNvCxnSpPr/>
          <p:nvPr/>
        </p:nvCxnSpPr>
        <p:spPr>
          <a:xfrm>
            <a:off x="1385450" y="4697100"/>
            <a:ext cx="7763400" cy="0"/>
          </a:xfrm>
          <a:prstGeom prst="straightConnector1">
            <a:avLst/>
          </a:prstGeom>
          <a:noFill/>
          <a:ln w="19050" cap="flat" cmpd="sng">
            <a:solidFill>
              <a:srgbClr val="000000"/>
            </a:solidFill>
            <a:prstDash val="solid"/>
            <a:round/>
            <a:headEnd type="none" w="lg" len="lg"/>
            <a:tailEnd type="none" w="lg" len="lg"/>
          </a:ln>
        </p:spPr>
      </p:cxnSp>
      <p:pic>
        <p:nvPicPr>
          <p:cNvPr id="41" name="Shape 41"/>
          <p:cNvPicPr preferRelativeResize="0"/>
          <p:nvPr/>
        </p:nvPicPr>
        <p:blipFill>
          <a:blip r:embed="rId3">
            <a:alphaModFix/>
          </a:blip>
          <a:stretch>
            <a:fillRect/>
          </a:stretch>
        </p:blipFill>
        <p:spPr>
          <a:xfrm>
            <a:off x="-4750" y="4232375"/>
            <a:ext cx="2435424" cy="911125"/>
          </a:xfrm>
          <a:prstGeom prst="rect">
            <a:avLst/>
          </a:prstGeom>
          <a:noFill/>
          <a:ln>
            <a:noFill/>
          </a:ln>
        </p:spPr>
      </p:pic>
      <p:cxnSp>
        <p:nvCxnSpPr>
          <p:cNvPr id="42" name="Shape 42"/>
          <p:cNvCxnSpPr/>
          <p:nvPr/>
        </p:nvCxnSpPr>
        <p:spPr>
          <a:xfrm rot="10800000">
            <a:off x="1160775" y="-24"/>
            <a:ext cx="0" cy="4695599"/>
          </a:xfrm>
          <a:prstGeom prst="straightConnector1">
            <a:avLst/>
          </a:prstGeom>
          <a:noFill/>
          <a:ln w="19050" cap="flat" cmpd="sng">
            <a:solidFill>
              <a:schemeClr val="dk2"/>
            </a:solidFill>
            <a:prstDash val="solid"/>
            <a:round/>
            <a:headEnd type="none" w="lg" len="lg"/>
            <a:tailEnd type="none" w="lg" len="lg"/>
          </a:ln>
        </p:spPr>
      </p:cxnSp>
      <p:sp>
        <p:nvSpPr>
          <p:cNvPr id="6" name="CasellaDiTesto 3"/>
          <p:cNvSpPr txBox="1"/>
          <p:nvPr/>
        </p:nvSpPr>
        <p:spPr>
          <a:xfrm>
            <a:off x="1331640" y="2276872"/>
            <a:ext cx="5184576" cy="984885"/>
          </a:xfrm>
          <a:prstGeom prst="rect">
            <a:avLst/>
          </a:prstGeom>
          <a:noFill/>
        </p:spPr>
        <p:txBody>
          <a:bodyPr wrap="square" rtlCol="0">
            <a:spAutoFit/>
          </a:bodyPr>
          <a:lstStyle/>
          <a:p>
            <a:pPr algn="just"/>
            <a:r>
              <a:rPr lang="it-IT" sz="2000" dirty="0" smtClean="0">
                <a:solidFill>
                  <a:schemeClr val="tx1">
                    <a:lumMod val="85000"/>
                    <a:lumOff val="15000"/>
                  </a:schemeClr>
                </a:solidFill>
              </a:rPr>
              <a:t>“The </a:t>
            </a:r>
            <a:r>
              <a:rPr lang="it-IT" sz="2000" i="1" dirty="0" err="1" smtClean="0">
                <a:solidFill>
                  <a:srgbClr val="FF0000"/>
                </a:solidFill>
              </a:rPr>
              <a:t>who</a:t>
            </a:r>
            <a:r>
              <a:rPr lang="it-IT" sz="2000" dirty="0" smtClean="0">
                <a:solidFill>
                  <a:schemeClr val="tx1">
                    <a:lumMod val="85000"/>
                    <a:lumOff val="15000"/>
                  </a:schemeClr>
                </a:solidFill>
              </a:rPr>
              <a:t> and </a:t>
            </a:r>
            <a:r>
              <a:rPr lang="it-IT" sz="2000" i="1" dirty="0" err="1" smtClean="0">
                <a:solidFill>
                  <a:srgbClr val="FF0000"/>
                </a:solidFill>
              </a:rPr>
              <a:t>why</a:t>
            </a:r>
            <a:r>
              <a:rPr lang="it-IT" sz="2000" dirty="0" smtClean="0">
                <a:solidFill>
                  <a:schemeClr val="tx1">
                    <a:lumMod val="85000"/>
                    <a:lumOff val="15000"/>
                  </a:schemeClr>
                </a:solidFill>
              </a:rPr>
              <a:t> </a:t>
            </a:r>
            <a:r>
              <a:rPr lang="it-IT" sz="2000" dirty="0" err="1" smtClean="0">
                <a:solidFill>
                  <a:schemeClr val="tx1">
                    <a:lumMod val="85000"/>
                    <a:lumOff val="15000"/>
                  </a:schemeClr>
                </a:solidFill>
              </a:rPr>
              <a:t>will</a:t>
            </a:r>
            <a:r>
              <a:rPr lang="it-IT" sz="2000" dirty="0" smtClean="0">
                <a:solidFill>
                  <a:schemeClr val="tx1">
                    <a:lumMod val="85000"/>
                    <a:lumOff val="15000"/>
                  </a:schemeClr>
                </a:solidFill>
              </a:rPr>
              <a:t> </a:t>
            </a:r>
            <a:r>
              <a:rPr lang="it-IT" sz="2000" dirty="0" err="1" smtClean="0">
                <a:solidFill>
                  <a:schemeClr val="tx1">
                    <a:lumMod val="85000"/>
                    <a:lumOff val="15000"/>
                  </a:schemeClr>
                </a:solidFill>
              </a:rPr>
              <a:t>let</a:t>
            </a:r>
            <a:r>
              <a:rPr lang="it-IT" sz="2000" dirty="0" smtClean="0">
                <a:solidFill>
                  <a:schemeClr val="tx1">
                    <a:lumMod val="85000"/>
                    <a:lumOff val="15000"/>
                  </a:schemeClr>
                </a:solidFill>
              </a:rPr>
              <a:t> </a:t>
            </a:r>
            <a:r>
              <a:rPr lang="it-IT" sz="2000" dirty="0" err="1" smtClean="0">
                <a:solidFill>
                  <a:schemeClr val="tx1">
                    <a:lumMod val="85000"/>
                    <a:lumOff val="15000"/>
                  </a:schemeClr>
                </a:solidFill>
              </a:rPr>
              <a:t>us</a:t>
            </a:r>
            <a:r>
              <a:rPr lang="it-IT" sz="2000" dirty="0" smtClean="0">
                <a:solidFill>
                  <a:schemeClr val="tx1">
                    <a:lumMod val="85000"/>
                    <a:lumOff val="15000"/>
                  </a:schemeClr>
                </a:solidFill>
              </a:rPr>
              <a:t> </a:t>
            </a:r>
            <a:r>
              <a:rPr lang="it-IT" sz="2000" dirty="0" err="1" smtClean="0">
                <a:solidFill>
                  <a:schemeClr val="tx1">
                    <a:lumMod val="85000"/>
                    <a:lumOff val="15000"/>
                  </a:schemeClr>
                </a:solidFill>
              </a:rPr>
              <a:t>discover</a:t>
            </a:r>
            <a:r>
              <a:rPr lang="it-IT" sz="2000" dirty="0" smtClean="0">
                <a:solidFill>
                  <a:schemeClr val="tx1">
                    <a:lumMod val="85000"/>
                    <a:lumOff val="15000"/>
                  </a:schemeClr>
                </a:solidFill>
              </a:rPr>
              <a:t> the </a:t>
            </a:r>
            <a:r>
              <a:rPr lang="it-IT" sz="2000" i="1" dirty="0" err="1" smtClean="0">
                <a:solidFill>
                  <a:schemeClr val="tx1">
                    <a:lumMod val="85000"/>
                    <a:lumOff val="15000"/>
                  </a:schemeClr>
                </a:solidFill>
              </a:rPr>
              <a:t>how</a:t>
            </a:r>
            <a:r>
              <a:rPr lang="it-IT" sz="2000" dirty="0" smtClean="0">
                <a:solidFill>
                  <a:schemeClr val="tx1">
                    <a:lumMod val="85000"/>
                    <a:lumOff val="15000"/>
                  </a:schemeClr>
                </a:solidFill>
              </a:rPr>
              <a:t> and </a:t>
            </a:r>
            <a:r>
              <a:rPr lang="it-IT" sz="2000" i="1" dirty="0" err="1" smtClean="0">
                <a:solidFill>
                  <a:schemeClr val="tx1">
                    <a:lumMod val="85000"/>
                    <a:lumOff val="15000"/>
                  </a:schemeClr>
                </a:solidFill>
              </a:rPr>
              <a:t>what</a:t>
            </a:r>
            <a:r>
              <a:rPr lang="it-IT" sz="2000" dirty="0" smtClean="0">
                <a:solidFill>
                  <a:schemeClr val="tx1">
                    <a:lumMod val="85000"/>
                    <a:lumOff val="15000"/>
                  </a:schemeClr>
                </a:solidFill>
              </a:rPr>
              <a:t>”</a:t>
            </a:r>
          </a:p>
          <a:p>
            <a:pPr algn="ctr"/>
            <a:r>
              <a:rPr lang="it-IT" dirty="0" err="1" smtClean="0">
                <a:solidFill>
                  <a:schemeClr val="tx1">
                    <a:lumMod val="85000"/>
                    <a:lumOff val="15000"/>
                  </a:schemeClr>
                </a:solidFill>
              </a:rPr>
              <a:t>Agent</a:t>
            </a:r>
            <a:r>
              <a:rPr lang="it-IT" dirty="0" smtClean="0">
                <a:solidFill>
                  <a:schemeClr val="tx1">
                    <a:lumMod val="85000"/>
                    <a:lumOff val="15000"/>
                  </a:schemeClr>
                </a:solidFill>
              </a:rPr>
              <a:t>  Maxwell Smart</a:t>
            </a:r>
            <a:endParaRPr lang="it-IT" dirty="0">
              <a:solidFill>
                <a:schemeClr val="tx1">
                  <a:lumMod val="85000"/>
                  <a:lumOff val="15000"/>
                </a:schemeClr>
              </a:solidFill>
            </a:endParaRPr>
          </a:p>
        </p:txBody>
      </p:sp>
      <p:pic>
        <p:nvPicPr>
          <p:cNvPr id="7" name="Picture 2" descr="http://t2.gstatic.com/images?q=tbn:ANd9GcSZU6lqQU-0K09XfcMr_mIOlRoI7vXLR36Lly0x984e99KuCH8Y1g"/>
          <p:cNvPicPr>
            <a:picLocks noChangeAspect="1" noChangeArrowheads="1"/>
          </p:cNvPicPr>
          <p:nvPr/>
        </p:nvPicPr>
        <p:blipFill>
          <a:blip r:embed="rId4" cstate="print"/>
          <a:srcRect/>
          <a:stretch>
            <a:fillRect/>
          </a:stretch>
        </p:blipFill>
        <p:spPr bwMode="auto">
          <a:xfrm>
            <a:off x="6588224" y="1628800"/>
            <a:ext cx="2160240" cy="2727154"/>
          </a:xfrm>
          <a:prstGeom prst="rect">
            <a:avLst/>
          </a:prstGeom>
          <a:noFill/>
        </p:spPr>
      </p:pic>
    </p:spTree>
    <p:extLst>
      <p:ext uri="{BB962C8B-B14F-4D97-AF65-F5344CB8AC3E}">
        <p14:creationId xmlns:p14="http://schemas.microsoft.com/office/powerpoint/2010/main" val="271930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457200" y="4664679"/>
            <a:ext cx="8229600" cy="261299"/>
          </a:xfrm>
          <a:prstGeom prst="rect">
            <a:avLst/>
          </a:prstGeom>
        </p:spPr>
        <p:txBody>
          <a:bodyPr lIns="91425" tIns="91425" rIns="91425" bIns="91425" anchor="t" anchorCtr="0">
            <a:noAutofit/>
          </a:bodyPr>
          <a:lstStyle/>
          <a:p>
            <a:pPr lvl="0" algn="r" rtl="0">
              <a:spcBef>
                <a:spcPts val="0"/>
              </a:spcBef>
              <a:spcAft>
                <a:spcPts val="600"/>
              </a:spcAft>
              <a:buNone/>
            </a:pPr>
            <a:r>
              <a:rPr lang="en" sz="800" dirty="0">
                <a:solidFill>
                  <a:srgbClr val="434343"/>
                </a:solidFill>
                <a:latin typeface="Verdana"/>
                <a:ea typeface="Verdana"/>
                <a:cs typeface="Verdana"/>
                <a:sym typeface="Verdana"/>
              </a:rPr>
              <a:t>The SCimPulse foundation © </a:t>
            </a:r>
            <a:r>
              <a:rPr lang="en" sz="800" dirty="0" smtClean="0">
                <a:solidFill>
                  <a:srgbClr val="434343"/>
                </a:solidFill>
                <a:latin typeface="Verdana"/>
                <a:ea typeface="Verdana"/>
                <a:cs typeface="Verdana"/>
                <a:sym typeface="Verdana"/>
              </a:rPr>
              <a:t>201</a:t>
            </a:r>
            <a:r>
              <a:rPr lang="fr-CH" sz="800" dirty="0" smtClean="0">
                <a:solidFill>
                  <a:srgbClr val="434343"/>
                </a:solidFill>
                <a:latin typeface="Verdana"/>
                <a:ea typeface="Verdana"/>
                <a:cs typeface="Verdana"/>
                <a:sym typeface="Verdana"/>
              </a:rPr>
              <a:t>9</a:t>
            </a:r>
            <a:endParaRPr lang="en" sz="800" dirty="0">
              <a:solidFill>
                <a:srgbClr val="434343"/>
              </a:solidFill>
              <a:latin typeface="Verdana"/>
              <a:ea typeface="Verdana"/>
              <a:cs typeface="Verdana"/>
              <a:sym typeface="Verdana"/>
            </a:endParaRPr>
          </a:p>
        </p:txBody>
      </p:sp>
      <p:cxnSp>
        <p:nvCxnSpPr>
          <p:cNvPr id="40" name="Shape 40"/>
          <p:cNvCxnSpPr/>
          <p:nvPr/>
        </p:nvCxnSpPr>
        <p:spPr>
          <a:xfrm>
            <a:off x="1385450" y="4697100"/>
            <a:ext cx="7763400" cy="0"/>
          </a:xfrm>
          <a:prstGeom prst="straightConnector1">
            <a:avLst/>
          </a:prstGeom>
          <a:noFill/>
          <a:ln w="19050" cap="flat" cmpd="sng">
            <a:solidFill>
              <a:srgbClr val="000000"/>
            </a:solidFill>
            <a:prstDash val="solid"/>
            <a:round/>
            <a:headEnd type="none" w="lg" len="lg"/>
            <a:tailEnd type="none" w="lg" len="lg"/>
          </a:ln>
        </p:spPr>
      </p:cxnSp>
      <p:pic>
        <p:nvPicPr>
          <p:cNvPr id="41" name="Shape 41"/>
          <p:cNvPicPr preferRelativeResize="0"/>
          <p:nvPr/>
        </p:nvPicPr>
        <p:blipFill>
          <a:blip r:embed="rId3">
            <a:alphaModFix/>
          </a:blip>
          <a:stretch>
            <a:fillRect/>
          </a:stretch>
        </p:blipFill>
        <p:spPr>
          <a:xfrm>
            <a:off x="-4750" y="4232375"/>
            <a:ext cx="2435424" cy="911125"/>
          </a:xfrm>
          <a:prstGeom prst="rect">
            <a:avLst/>
          </a:prstGeom>
          <a:noFill/>
          <a:ln>
            <a:noFill/>
          </a:ln>
        </p:spPr>
      </p:pic>
      <p:cxnSp>
        <p:nvCxnSpPr>
          <p:cNvPr id="42" name="Shape 42"/>
          <p:cNvCxnSpPr/>
          <p:nvPr/>
        </p:nvCxnSpPr>
        <p:spPr>
          <a:xfrm rot="10800000">
            <a:off x="1160775" y="-24"/>
            <a:ext cx="0" cy="4695599"/>
          </a:xfrm>
          <a:prstGeom prst="straightConnector1">
            <a:avLst/>
          </a:prstGeom>
          <a:noFill/>
          <a:ln w="19050" cap="flat" cmpd="sng">
            <a:solidFill>
              <a:schemeClr val="dk2"/>
            </a:solidFill>
            <a:prstDash val="solid"/>
            <a:round/>
            <a:headEnd type="none" w="lg" len="lg"/>
            <a:tailEnd type="none" w="lg" len="lg"/>
          </a:ln>
        </p:spPr>
      </p:cxnSp>
      <p:sp>
        <p:nvSpPr>
          <p:cNvPr id="6" name="TextBox 5"/>
          <p:cNvSpPr txBox="1"/>
          <p:nvPr/>
        </p:nvSpPr>
        <p:spPr>
          <a:xfrm>
            <a:off x="1632766" y="846750"/>
            <a:ext cx="2580175" cy="3108544"/>
          </a:xfrm>
          <a:prstGeom prst="rect">
            <a:avLst/>
          </a:prstGeom>
          <a:noFill/>
        </p:spPr>
        <p:txBody>
          <a:bodyPr wrap="square" rtlCol="0">
            <a:spAutoFit/>
          </a:bodyPr>
          <a:lstStyle/>
          <a:p>
            <a:pPr algn="just"/>
            <a:r>
              <a:rPr lang="en-US" dirty="0" smtClean="0"/>
              <a:t>“…This </a:t>
            </a:r>
            <a:r>
              <a:rPr lang="en-US" dirty="0"/>
              <a:t>is a useful metaphor to illustrate that although humans think they are very clever at adapting to the changing world, they don’t necessarily </a:t>
            </a:r>
            <a:r>
              <a:rPr lang="en-US" dirty="0" err="1"/>
              <a:t>recognise</a:t>
            </a:r>
            <a:r>
              <a:rPr lang="en-US" dirty="0"/>
              <a:t> the need to jump out of that world and take charge of it, not just adapt to it. There is a risk of being blissfully unaware that the world is changing so dramatically that there is danger of boiling alive whilst asleep</a:t>
            </a:r>
            <a:r>
              <a:rPr lang="en-US" dirty="0" smtClean="0"/>
              <a:t>.”</a:t>
            </a:r>
            <a:endParaRPr lang="en-US" dirty="0"/>
          </a:p>
        </p:txBody>
      </p:sp>
      <p:pic>
        <p:nvPicPr>
          <p:cNvPr id="7" name="Picture 6"/>
          <p:cNvPicPr>
            <a:picLocks noChangeAspect="1"/>
          </p:cNvPicPr>
          <p:nvPr/>
        </p:nvPicPr>
        <p:blipFill>
          <a:blip r:embed="rId4"/>
          <a:stretch>
            <a:fillRect/>
          </a:stretch>
        </p:blipFill>
        <p:spPr>
          <a:xfrm>
            <a:off x="5010933" y="151206"/>
            <a:ext cx="3084659" cy="4364793"/>
          </a:xfrm>
          <a:prstGeom prst="rect">
            <a:avLst/>
          </a:prstGeom>
        </p:spPr>
      </p:pic>
    </p:spTree>
    <p:extLst>
      <p:ext uri="{BB962C8B-B14F-4D97-AF65-F5344CB8AC3E}">
        <p14:creationId xmlns:p14="http://schemas.microsoft.com/office/powerpoint/2010/main" val="271930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457200" y="4664679"/>
            <a:ext cx="8229600" cy="261299"/>
          </a:xfrm>
          <a:prstGeom prst="rect">
            <a:avLst/>
          </a:prstGeom>
        </p:spPr>
        <p:txBody>
          <a:bodyPr lIns="91425" tIns="91425" rIns="91425" bIns="91425" anchor="t" anchorCtr="0">
            <a:noAutofit/>
          </a:bodyPr>
          <a:lstStyle/>
          <a:p>
            <a:pPr lvl="0" algn="r" rtl="0">
              <a:spcBef>
                <a:spcPts val="0"/>
              </a:spcBef>
              <a:spcAft>
                <a:spcPts val="600"/>
              </a:spcAft>
              <a:buNone/>
            </a:pPr>
            <a:r>
              <a:rPr lang="en" sz="800" dirty="0">
                <a:solidFill>
                  <a:srgbClr val="434343"/>
                </a:solidFill>
                <a:latin typeface="Verdana"/>
                <a:ea typeface="Verdana"/>
                <a:cs typeface="Verdana"/>
                <a:sym typeface="Verdana"/>
              </a:rPr>
              <a:t>The SCimPulse foundation © </a:t>
            </a:r>
            <a:r>
              <a:rPr lang="en" sz="800" dirty="0" smtClean="0">
                <a:solidFill>
                  <a:srgbClr val="434343"/>
                </a:solidFill>
                <a:latin typeface="Verdana"/>
                <a:ea typeface="Verdana"/>
                <a:cs typeface="Verdana"/>
                <a:sym typeface="Verdana"/>
              </a:rPr>
              <a:t>201</a:t>
            </a:r>
            <a:r>
              <a:rPr lang="fr-CH" sz="800" dirty="0" smtClean="0">
                <a:solidFill>
                  <a:srgbClr val="434343"/>
                </a:solidFill>
                <a:latin typeface="Verdana"/>
                <a:ea typeface="Verdana"/>
                <a:cs typeface="Verdana"/>
                <a:sym typeface="Verdana"/>
              </a:rPr>
              <a:t>9</a:t>
            </a:r>
            <a:endParaRPr lang="en" sz="800" dirty="0">
              <a:solidFill>
                <a:srgbClr val="434343"/>
              </a:solidFill>
              <a:latin typeface="Verdana"/>
              <a:ea typeface="Verdana"/>
              <a:cs typeface="Verdana"/>
              <a:sym typeface="Verdana"/>
            </a:endParaRPr>
          </a:p>
        </p:txBody>
      </p:sp>
      <p:cxnSp>
        <p:nvCxnSpPr>
          <p:cNvPr id="40" name="Shape 40"/>
          <p:cNvCxnSpPr/>
          <p:nvPr/>
        </p:nvCxnSpPr>
        <p:spPr>
          <a:xfrm>
            <a:off x="1385450" y="4697100"/>
            <a:ext cx="7763400" cy="0"/>
          </a:xfrm>
          <a:prstGeom prst="straightConnector1">
            <a:avLst/>
          </a:prstGeom>
          <a:noFill/>
          <a:ln w="19050" cap="flat" cmpd="sng">
            <a:solidFill>
              <a:srgbClr val="000000"/>
            </a:solidFill>
            <a:prstDash val="solid"/>
            <a:round/>
            <a:headEnd type="none" w="lg" len="lg"/>
            <a:tailEnd type="none" w="lg" len="lg"/>
          </a:ln>
        </p:spPr>
      </p:cxnSp>
      <p:pic>
        <p:nvPicPr>
          <p:cNvPr id="41" name="Shape 41"/>
          <p:cNvPicPr preferRelativeResize="0"/>
          <p:nvPr/>
        </p:nvPicPr>
        <p:blipFill>
          <a:blip r:embed="rId3">
            <a:alphaModFix/>
          </a:blip>
          <a:stretch>
            <a:fillRect/>
          </a:stretch>
        </p:blipFill>
        <p:spPr>
          <a:xfrm>
            <a:off x="-4750" y="4232375"/>
            <a:ext cx="2435424" cy="911125"/>
          </a:xfrm>
          <a:prstGeom prst="rect">
            <a:avLst/>
          </a:prstGeom>
          <a:noFill/>
          <a:ln>
            <a:noFill/>
          </a:ln>
        </p:spPr>
      </p:pic>
      <p:cxnSp>
        <p:nvCxnSpPr>
          <p:cNvPr id="42" name="Shape 42"/>
          <p:cNvCxnSpPr/>
          <p:nvPr/>
        </p:nvCxnSpPr>
        <p:spPr>
          <a:xfrm rot="10800000">
            <a:off x="1160775" y="-24"/>
            <a:ext cx="0" cy="4695599"/>
          </a:xfrm>
          <a:prstGeom prst="straightConnector1">
            <a:avLst/>
          </a:prstGeom>
          <a:noFill/>
          <a:ln w="19050" cap="flat" cmpd="sng">
            <a:solidFill>
              <a:schemeClr val="dk2"/>
            </a:solidFill>
            <a:prstDash val="solid"/>
            <a:round/>
            <a:headEnd type="none" w="lg" len="lg"/>
            <a:tailEnd type="none" w="lg" len="lg"/>
          </a:ln>
        </p:spPr>
      </p:cxnSp>
      <p:pic>
        <p:nvPicPr>
          <p:cNvPr id="6" name="Picture 5"/>
          <p:cNvPicPr>
            <a:picLocks noChangeAspect="1"/>
          </p:cNvPicPr>
          <p:nvPr/>
        </p:nvPicPr>
        <p:blipFill>
          <a:blip r:embed="rId4"/>
          <a:stretch>
            <a:fillRect/>
          </a:stretch>
        </p:blipFill>
        <p:spPr>
          <a:xfrm>
            <a:off x="1385450" y="1289537"/>
            <a:ext cx="7490392" cy="2388577"/>
          </a:xfrm>
          <a:prstGeom prst="rect">
            <a:avLst/>
          </a:prstGeom>
        </p:spPr>
      </p:pic>
      <p:sp>
        <p:nvSpPr>
          <p:cNvPr id="7" name="TextBox 6"/>
          <p:cNvSpPr txBox="1"/>
          <p:nvPr/>
        </p:nvSpPr>
        <p:spPr>
          <a:xfrm>
            <a:off x="2052954" y="160140"/>
            <a:ext cx="6691455" cy="307777"/>
          </a:xfrm>
          <a:prstGeom prst="rect">
            <a:avLst/>
          </a:prstGeom>
          <a:noFill/>
        </p:spPr>
        <p:txBody>
          <a:bodyPr wrap="none" rtlCol="0">
            <a:spAutoFit/>
          </a:bodyPr>
          <a:lstStyle/>
          <a:p>
            <a:r>
              <a:rPr lang="en-US" dirty="0" smtClean="0"/>
              <a:t>Is your use of autonomous and/or learning systems reproducing a familial feeling?</a:t>
            </a:r>
            <a:endParaRPr lang="en-US" dirty="0"/>
          </a:p>
        </p:txBody>
      </p:sp>
    </p:spTree>
    <p:extLst>
      <p:ext uri="{BB962C8B-B14F-4D97-AF65-F5344CB8AC3E}">
        <p14:creationId xmlns:p14="http://schemas.microsoft.com/office/powerpoint/2010/main" val="271930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457200" y="4664679"/>
            <a:ext cx="8229600" cy="261299"/>
          </a:xfrm>
          <a:prstGeom prst="rect">
            <a:avLst/>
          </a:prstGeom>
        </p:spPr>
        <p:txBody>
          <a:bodyPr lIns="91425" tIns="91425" rIns="91425" bIns="91425" anchor="t" anchorCtr="0">
            <a:noAutofit/>
          </a:bodyPr>
          <a:lstStyle/>
          <a:p>
            <a:pPr lvl="0" algn="r" rtl="0">
              <a:spcBef>
                <a:spcPts val="0"/>
              </a:spcBef>
              <a:spcAft>
                <a:spcPts val="600"/>
              </a:spcAft>
              <a:buNone/>
            </a:pPr>
            <a:r>
              <a:rPr lang="en" sz="800" dirty="0">
                <a:solidFill>
                  <a:srgbClr val="434343"/>
                </a:solidFill>
                <a:latin typeface="Verdana"/>
                <a:ea typeface="Verdana"/>
                <a:cs typeface="Verdana"/>
                <a:sym typeface="Verdana"/>
              </a:rPr>
              <a:t>The SCimPulse foundation © </a:t>
            </a:r>
            <a:r>
              <a:rPr lang="en" sz="800" dirty="0" smtClean="0">
                <a:solidFill>
                  <a:srgbClr val="434343"/>
                </a:solidFill>
                <a:latin typeface="Verdana"/>
                <a:ea typeface="Verdana"/>
                <a:cs typeface="Verdana"/>
                <a:sym typeface="Verdana"/>
              </a:rPr>
              <a:t>201</a:t>
            </a:r>
            <a:r>
              <a:rPr lang="fr-CH" sz="800" dirty="0" smtClean="0">
                <a:solidFill>
                  <a:srgbClr val="434343"/>
                </a:solidFill>
                <a:latin typeface="Verdana"/>
                <a:ea typeface="Verdana"/>
                <a:cs typeface="Verdana"/>
                <a:sym typeface="Verdana"/>
              </a:rPr>
              <a:t>9</a:t>
            </a:r>
            <a:endParaRPr lang="en" sz="800" dirty="0">
              <a:solidFill>
                <a:srgbClr val="434343"/>
              </a:solidFill>
              <a:latin typeface="Verdana"/>
              <a:ea typeface="Verdana"/>
              <a:cs typeface="Verdana"/>
              <a:sym typeface="Verdana"/>
            </a:endParaRPr>
          </a:p>
        </p:txBody>
      </p:sp>
      <p:cxnSp>
        <p:nvCxnSpPr>
          <p:cNvPr id="40" name="Shape 40"/>
          <p:cNvCxnSpPr/>
          <p:nvPr/>
        </p:nvCxnSpPr>
        <p:spPr>
          <a:xfrm>
            <a:off x="1385450" y="4697100"/>
            <a:ext cx="7763400" cy="0"/>
          </a:xfrm>
          <a:prstGeom prst="straightConnector1">
            <a:avLst/>
          </a:prstGeom>
          <a:noFill/>
          <a:ln w="19050" cap="flat" cmpd="sng">
            <a:solidFill>
              <a:srgbClr val="000000"/>
            </a:solidFill>
            <a:prstDash val="solid"/>
            <a:round/>
            <a:headEnd type="none" w="lg" len="lg"/>
            <a:tailEnd type="none" w="lg" len="lg"/>
          </a:ln>
        </p:spPr>
      </p:cxnSp>
      <p:pic>
        <p:nvPicPr>
          <p:cNvPr id="41" name="Shape 41"/>
          <p:cNvPicPr preferRelativeResize="0"/>
          <p:nvPr/>
        </p:nvPicPr>
        <p:blipFill>
          <a:blip r:embed="rId3">
            <a:alphaModFix/>
          </a:blip>
          <a:stretch>
            <a:fillRect/>
          </a:stretch>
        </p:blipFill>
        <p:spPr>
          <a:xfrm>
            <a:off x="-4750" y="4232375"/>
            <a:ext cx="2435424" cy="911125"/>
          </a:xfrm>
          <a:prstGeom prst="rect">
            <a:avLst/>
          </a:prstGeom>
          <a:noFill/>
          <a:ln>
            <a:noFill/>
          </a:ln>
        </p:spPr>
      </p:pic>
      <p:cxnSp>
        <p:nvCxnSpPr>
          <p:cNvPr id="42" name="Shape 42"/>
          <p:cNvCxnSpPr/>
          <p:nvPr/>
        </p:nvCxnSpPr>
        <p:spPr>
          <a:xfrm rot="10800000">
            <a:off x="1160775" y="-24"/>
            <a:ext cx="0" cy="4695599"/>
          </a:xfrm>
          <a:prstGeom prst="straightConnector1">
            <a:avLst/>
          </a:prstGeom>
          <a:noFill/>
          <a:ln w="19050" cap="flat" cmpd="sng">
            <a:solidFill>
              <a:schemeClr val="dk2"/>
            </a:solidFill>
            <a:prstDash val="solid"/>
            <a:round/>
            <a:headEnd type="none" w="lg" len="lg"/>
            <a:tailEnd type="none" w="lg" len="lg"/>
          </a:ln>
        </p:spPr>
      </p:cxnSp>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5524" y="676518"/>
            <a:ext cx="5189071" cy="3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7179444" y="2645769"/>
            <a:ext cx="1969406" cy="137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45" tIns="41473" rIns="82945" bIns="41473">
            <a:spAutoFit/>
          </a:bodyPr>
          <a:lstStyle/>
          <a:p>
            <a:r>
              <a:rPr lang="en-US" dirty="0">
                <a:solidFill>
                  <a:schemeClr val="tx1"/>
                </a:solidFill>
              </a:rPr>
              <a:t>We’ll transfer you temporarily to another hospital ...</a:t>
            </a:r>
          </a:p>
          <a:p>
            <a:r>
              <a:rPr lang="en-US" dirty="0">
                <a:solidFill>
                  <a:schemeClr val="tx1"/>
                </a:solidFill>
              </a:rPr>
              <a:t>... so they can look further in your small intestine</a:t>
            </a:r>
          </a:p>
        </p:txBody>
      </p:sp>
      <p:sp>
        <p:nvSpPr>
          <p:cNvPr id="8" name="TextBox 4"/>
          <p:cNvSpPr txBox="1">
            <a:spLocks noChangeArrowheads="1"/>
          </p:cNvSpPr>
          <p:nvPr/>
        </p:nvSpPr>
        <p:spPr bwMode="auto">
          <a:xfrm>
            <a:off x="7293664" y="1119299"/>
            <a:ext cx="1306080" cy="69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p>
            <a:r>
              <a:rPr lang="en-US" sz="1100" dirty="0">
                <a:solidFill>
                  <a:srgbClr val="FF0000"/>
                </a:solidFill>
              </a:rPr>
              <a:t>All credits to:</a:t>
            </a:r>
          </a:p>
          <a:p>
            <a:r>
              <a:rPr lang="en-US" sz="1100" dirty="0" err="1">
                <a:solidFill>
                  <a:srgbClr val="FF0000"/>
                </a:solidFill>
              </a:rPr>
              <a:t>Mirjam</a:t>
            </a:r>
            <a:r>
              <a:rPr lang="en-US" sz="1100" dirty="0">
                <a:solidFill>
                  <a:srgbClr val="FF0000"/>
                </a:solidFill>
              </a:rPr>
              <a:t> </a:t>
            </a:r>
            <a:r>
              <a:rPr lang="en-US" sz="1100" dirty="0" err="1">
                <a:solidFill>
                  <a:srgbClr val="FF0000"/>
                </a:solidFill>
              </a:rPr>
              <a:t>Vissers</a:t>
            </a:r>
            <a:endParaRPr lang="en-US" sz="1100" dirty="0">
              <a:solidFill>
                <a:srgbClr val="FF0000"/>
              </a:solidFill>
            </a:endParaRPr>
          </a:p>
          <a:p>
            <a:r>
              <a:rPr lang="en-US" sz="1100" dirty="0">
                <a:solidFill>
                  <a:srgbClr val="FF0000"/>
                </a:solidFill>
              </a:rPr>
              <a:t/>
            </a:r>
            <a:br>
              <a:rPr lang="en-US" sz="1100" dirty="0">
                <a:solidFill>
                  <a:srgbClr val="FF0000"/>
                </a:solidFill>
              </a:rPr>
            </a:br>
            <a:r>
              <a:rPr lang="en-US" sz="700" dirty="0">
                <a:solidFill>
                  <a:srgbClr val="FF0000"/>
                </a:solidFill>
              </a:rPr>
              <a:t>http://</a:t>
            </a:r>
            <a:r>
              <a:rPr lang="en-US" sz="700" dirty="0" err="1">
                <a:solidFill>
                  <a:srgbClr val="FF0000"/>
                </a:solidFill>
              </a:rPr>
              <a:t>www.mirjamvissers.nl</a:t>
            </a:r>
            <a:endParaRPr lang="en-US" sz="700" dirty="0">
              <a:solidFill>
                <a:srgbClr val="FF0000"/>
              </a:solidFill>
            </a:endParaRPr>
          </a:p>
        </p:txBody>
      </p:sp>
      <p:sp>
        <p:nvSpPr>
          <p:cNvPr id="9" name="TextBox 8"/>
          <p:cNvSpPr txBox="1"/>
          <p:nvPr/>
        </p:nvSpPr>
        <p:spPr>
          <a:xfrm>
            <a:off x="2640395" y="0"/>
            <a:ext cx="4507063" cy="584776"/>
          </a:xfrm>
          <a:prstGeom prst="rect">
            <a:avLst/>
          </a:prstGeom>
          <a:noFill/>
        </p:spPr>
        <p:txBody>
          <a:bodyPr wrap="none" rtlCol="0">
            <a:spAutoFit/>
          </a:bodyPr>
          <a:lstStyle/>
          <a:p>
            <a:pPr algn="ctr"/>
            <a:r>
              <a:rPr lang="en-US" sz="1600" dirty="0" smtClean="0">
                <a:solidFill>
                  <a:srgbClr val="FF0000"/>
                </a:solidFill>
              </a:rPr>
              <a:t>And is our strife for specialization and efficiency </a:t>
            </a:r>
          </a:p>
          <a:p>
            <a:pPr algn="ctr"/>
            <a:r>
              <a:rPr lang="en-US" sz="1600" dirty="0" smtClean="0">
                <a:solidFill>
                  <a:srgbClr val="FF0000"/>
                </a:solidFill>
              </a:rPr>
              <a:t>accompanied by the right interfaces?</a:t>
            </a:r>
            <a:endParaRPr lang="en-US" sz="1600" dirty="0">
              <a:solidFill>
                <a:srgbClr val="FF0000"/>
              </a:solidFill>
            </a:endParaRPr>
          </a:p>
        </p:txBody>
      </p:sp>
    </p:spTree>
    <p:extLst>
      <p:ext uri="{BB962C8B-B14F-4D97-AF65-F5344CB8AC3E}">
        <p14:creationId xmlns:p14="http://schemas.microsoft.com/office/powerpoint/2010/main" val="271930677"/>
      </p:ext>
    </p:extLst>
  </p:cSld>
  <p:clrMapOvr>
    <a:masterClrMapping/>
  </p:clrMapOvr>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1786</Words>
  <Application>Microsoft Macintosh PowerPoint</Application>
  <PresentationFormat>On-screen Show (16:9)</PresentationFormat>
  <Paragraphs>74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simple-light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Marco Manca</cp:lastModifiedBy>
  <cp:revision>40</cp:revision>
  <dcterms:modified xsi:type="dcterms:W3CDTF">2019-03-01T21:42:09Z</dcterms:modified>
</cp:coreProperties>
</file>