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797675" cy="9926625"/>
  <p:embeddedFontLst>
    <p:embeddedFont>
      <p:font typeface="Roboto"/>
      <p:regular r:id="rId24"/>
      <p:bold r:id="rId25"/>
      <p:italic r:id="rId26"/>
      <p:boldItalic r:id="rId27"/>
    </p:embeddedFont>
    <p:embeddedFont>
      <p:font typeface="Arial Narrow"/>
      <p:regular r:id="rId28"/>
      <p:bold r:id="rId29"/>
      <p:italic r:id="rId30"/>
      <p:boldItalic r:id="rId31"/>
    </p:embeddedFont>
    <p:embeddedFont>
      <p:font typeface="Noto Sans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gtEbBIryuD/gYm50LY4RBKyxG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280A93-D391-41BF-99E2-B2BCB9C0FF92}">
  <a:tblStyle styleId="{9B280A93-D391-41BF-99E2-B2BCB9C0FF9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5">
              <a:alpha val="40000"/>
            </a:schemeClr>
          </a:solidFill>
        </a:fill>
      </a:tcStyle>
    </a:band1H>
    <a:band2H>
      <a:tcTxStyle b="off" i="off"/>
    </a:band2H>
    <a:band1V>
      <a:tcTxStyle b="off" i="off"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5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ArialNarrow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alNarrow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alNarrow-boldItalic.fntdata"/><Relationship Id="rId30" Type="http://schemas.openxmlformats.org/officeDocument/2006/relationships/font" Target="fonts/ArialNarrow-italic.fntdata"/><Relationship Id="rId11" Type="http://schemas.openxmlformats.org/officeDocument/2006/relationships/slide" Target="slides/slide5.xml"/><Relationship Id="rId33" Type="http://schemas.openxmlformats.org/officeDocument/2006/relationships/font" Target="fonts/NotoSans-bold.fntdata"/><Relationship Id="rId10" Type="http://schemas.openxmlformats.org/officeDocument/2006/relationships/slide" Target="slides/slide4.xml"/><Relationship Id="rId32" Type="http://schemas.openxmlformats.org/officeDocument/2006/relationships/font" Target="fonts/NotoSans-regular.fntdata"/><Relationship Id="rId13" Type="http://schemas.openxmlformats.org/officeDocument/2006/relationships/slide" Target="slides/slide7.xml"/><Relationship Id="rId35" Type="http://schemas.openxmlformats.org/officeDocument/2006/relationships/font" Target="fonts/NotoSans-boldItalic.fntdata"/><Relationship Id="rId12" Type="http://schemas.openxmlformats.org/officeDocument/2006/relationships/slide" Target="slides/slide6.xml"/><Relationship Id="rId34" Type="http://schemas.openxmlformats.org/officeDocument/2006/relationships/font" Target="fonts/NotoSans-italic.fntdata"/><Relationship Id="rId15" Type="http://schemas.openxmlformats.org/officeDocument/2006/relationships/slide" Target="slides/slide9.xml"/><Relationship Id="rId37" Type="http://schemas.openxmlformats.org/officeDocument/2006/relationships/font" Target="fonts/Lato-bold.fntdata"/><Relationship Id="rId14" Type="http://schemas.openxmlformats.org/officeDocument/2006/relationships/slide" Target="slides/slide8.xml"/><Relationship Id="rId36" Type="http://schemas.openxmlformats.org/officeDocument/2006/relationships/font" Target="fonts/Lato-regular.fntdata"/><Relationship Id="rId17" Type="http://schemas.openxmlformats.org/officeDocument/2006/relationships/slide" Target="slides/slide11.xml"/><Relationship Id="rId39" Type="http://schemas.openxmlformats.org/officeDocument/2006/relationships/font" Target="fonts/Lato-boldItalic.fntdata"/><Relationship Id="rId16" Type="http://schemas.openxmlformats.org/officeDocument/2006/relationships/slide" Target="slides/slide10.xml"/><Relationship Id="rId38" Type="http://schemas.openxmlformats.org/officeDocument/2006/relationships/font" Target="fonts/La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9fa160d9ed_0_17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19fa160d9ed_0_17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b4943991d1_1_1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2b4943991d1_1_1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b920e3d40c_0_0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g2b920e3d40c_0_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b920e3d40c_0_18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g2b920e3d40c_0_18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b920e3d40c_0_7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g2b920e3d40c_0_7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b4943991d1_1_111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g2b4943991d1_1_111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b4943991d1_1_174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0" name="Google Shape;430;g2b4943991d1_1_174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98b94d192c_0_245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g198b94d192c_0_245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98c90ac47f_0_9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198c90ac47f_0_90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198c90ac47f_0_90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8c90ac47f_0_39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198c90ac47f_0_39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198c90ac47f_0_39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98c90ac47f_0_141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198c90ac47f_0_141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198c90ac47f_0_141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b4943991d1_1_91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2b4943991d1_1_91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8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>
  <p:cSld name="Vertikaler Titel und 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404349" y="3615654"/>
            <a:ext cx="7791695" cy="13025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kaler Titel und Text">
  <p:cSld name="1_Vertikaler Titel und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/>
          <p:nvPr/>
        </p:nvSpPr>
        <p:spPr>
          <a:xfrm>
            <a:off x="404349" y="3615654"/>
            <a:ext cx="7791695" cy="13025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Tex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15826" y="548681"/>
            <a:ext cx="106800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  <a:defRPr b="1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415826" y="1807200"/>
            <a:ext cx="1068000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►"/>
              <a:defRPr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–"/>
              <a:defRPr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5" name="Google Shape;35;p16"/>
          <p:cNvCxnSpPr/>
          <p:nvPr/>
        </p:nvCxnSpPr>
        <p:spPr>
          <a:xfrm>
            <a:off x="10881360" y="6583680"/>
            <a:ext cx="0" cy="25908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11430808" y="6656070"/>
            <a:ext cx="4800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11430808" y="6656070"/>
            <a:ext cx="4800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type="title"/>
          </p:nvPr>
        </p:nvSpPr>
        <p:spPr>
          <a:xfrm>
            <a:off x="420560" y="516597"/>
            <a:ext cx="106800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2 Texte">
  <p:cSld name="Titel und 2 Text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6623538"/>
            <a:ext cx="12192000" cy="234462"/>
          </a:xfrm>
          <a:prstGeom prst="rect">
            <a:avLst/>
          </a:prstGeom>
          <a:solidFill>
            <a:srgbClr val="EE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8"/>
          <p:cNvSpPr txBox="1"/>
          <p:nvPr>
            <p:ph type="title"/>
          </p:nvPr>
        </p:nvSpPr>
        <p:spPr>
          <a:xfrm>
            <a:off x="420560" y="548681"/>
            <a:ext cx="106800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420560" y="1807200"/>
            <a:ext cx="5039224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►"/>
              <a:defRPr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–"/>
              <a:defRPr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–"/>
              <a:defRPr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»"/>
              <a:defRPr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6433111" y="1807200"/>
            <a:ext cx="504480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►"/>
              <a:defRPr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–"/>
              <a:defRPr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–"/>
              <a:defRPr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»"/>
              <a:defRPr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11430808" y="6656070"/>
            <a:ext cx="4800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8"/>
          <p:cNvSpPr txBox="1"/>
          <p:nvPr/>
        </p:nvSpPr>
        <p:spPr>
          <a:xfrm>
            <a:off x="10966027" y="6656070"/>
            <a:ext cx="555413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" name="Google Shape;48;p18"/>
          <p:cNvCxnSpPr/>
          <p:nvPr/>
        </p:nvCxnSpPr>
        <p:spPr>
          <a:xfrm>
            <a:off x="10881360" y="6623611"/>
            <a:ext cx="0" cy="25908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8"/>
          <p:cNvSpPr txBox="1"/>
          <p:nvPr/>
        </p:nvSpPr>
        <p:spPr>
          <a:xfrm>
            <a:off x="0" y="6563750"/>
            <a:ext cx="529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If you love data, you should love software</a:t>
            </a:r>
            <a:endParaRPr b="0" i="0" sz="12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" name="Google Shape;50;p18"/>
          <p:cNvSpPr txBox="1"/>
          <p:nvPr/>
        </p:nvSpPr>
        <p:spPr>
          <a:xfrm>
            <a:off x="5508775" y="6563750"/>
            <a:ext cx="529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Love Data Week at UniKoeln 14 to 16 Feb 2024</a:t>
            </a:r>
            <a:endParaRPr b="0" i="0" sz="12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98b94d192c_0_240"/>
          <p:cNvSpPr txBox="1"/>
          <p:nvPr>
            <p:ph type="title"/>
          </p:nvPr>
        </p:nvSpPr>
        <p:spPr>
          <a:xfrm>
            <a:off x="415600" y="989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198b94d192c_0_240"/>
          <p:cNvSpPr txBox="1"/>
          <p:nvPr>
            <p:ph idx="1" type="body"/>
          </p:nvPr>
        </p:nvSpPr>
        <p:spPr>
          <a:xfrm>
            <a:off x="415600" y="1216167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►"/>
              <a:defRPr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54" name="Google Shape;54;g198b94d192c_0_240"/>
          <p:cNvSpPr txBox="1"/>
          <p:nvPr>
            <p:ph idx="12" type="sldNum"/>
          </p:nvPr>
        </p:nvSpPr>
        <p:spPr>
          <a:xfrm>
            <a:off x="11296610" y="6217622"/>
            <a:ext cx="731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g198b94d192c_0_240"/>
          <p:cNvSpPr txBox="1"/>
          <p:nvPr/>
        </p:nvSpPr>
        <p:spPr>
          <a:xfrm>
            <a:off x="10966027" y="6656070"/>
            <a:ext cx="555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jp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b_med_GLO_3308 RZ.jpg" id="10" name="Google Shape;10;p12"/>
          <p:cNvPicPr preferRelativeResize="0"/>
          <p:nvPr/>
        </p:nvPicPr>
        <p:blipFill rotWithShape="1">
          <a:blip r:embed="rId1">
            <a:alphaModFix/>
          </a:blip>
          <a:srcRect b="31966" l="0" r="0" t="30743"/>
          <a:stretch/>
        </p:blipFill>
        <p:spPr>
          <a:xfrm>
            <a:off x="0" y="0"/>
            <a:ext cx="12192000" cy="51138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/>
          <p:nvPr/>
        </p:nvSpPr>
        <p:spPr>
          <a:xfrm>
            <a:off x="404349" y="3615654"/>
            <a:ext cx="7791695" cy="13025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12;p12"/>
          <p:cNvCxnSpPr/>
          <p:nvPr/>
        </p:nvCxnSpPr>
        <p:spPr>
          <a:xfrm>
            <a:off x="0" y="5147485"/>
            <a:ext cx="12192000" cy="11574"/>
          </a:xfrm>
          <a:prstGeom prst="straightConnector1">
            <a:avLst/>
          </a:prstGeom>
          <a:noFill/>
          <a:ln cap="flat" cmpd="sng" w="76200">
            <a:solidFill>
              <a:srgbClr val="EE7F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" name="Google Shape;1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92264" y="5330086"/>
            <a:ext cx="2319157" cy="13667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/>
          <p:nvPr/>
        </p:nvSpPr>
        <p:spPr>
          <a:xfrm>
            <a:off x="0" y="6623538"/>
            <a:ext cx="12192000" cy="234462"/>
          </a:xfrm>
          <a:prstGeom prst="rect">
            <a:avLst/>
          </a:prstGeom>
          <a:solidFill>
            <a:srgbClr val="EE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 txBox="1"/>
          <p:nvPr>
            <p:ph type="title"/>
          </p:nvPr>
        </p:nvSpPr>
        <p:spPr>
          <a:xfrm>
            <a:off x="420560" y="516597"/>
            <a:ext cx="106800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  <a:defRPr b="1" i="0" sz="28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420560" y="1805354"/>
            <a:ext cx="1068000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"/>
              <a:buChar char="►"/>
              <a:defRPr b="0" i="0" sz="24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11430808" y="6656070"/>
            <a:ext cx="4800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14"/>
          <p:cNvCxnSpPr/>
          <p:nvPr/>
        </p:nvCxnSpPr>
        <p:spPr>
          <a:xfrm>
            <a:off x="0" y="1065160"/>
            <a:ext cx="12192000" cy="0"/>
          </a:xfrm>
          <a:prstGeom prst="straightConnector1">
            <a:avLst/>
          </a:prstGeom>
          <a:noFill/>
          <a:ln cap="flat" cmpd="sng" w="57150">
            <a:solidFill>
              <a:srgbClr val="FD761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14"/>
          <p:cNvSpPr txBox="1"/>
          <p:nvPr/>
        </p:nvSpPr>
        <p:spPr>
          <a:xfrm>
            <a:off x="10966027" y="6656070"/>
            <a:ext cx="555413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14"/>
          <p:cNvCxnSpPr/>
          <p:nvPr/>
        </p:nvCxnSpPr>
        <p:spPr>
          <a:xfrm>
            <a:off x="10881360" y="6623611"/>
            <a:ext cx="0" cy="25908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9" name="Google Shape;29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30386" y="194954"/>
            <a:ext cx="1180422" cy="69875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4"/>
          <p:cNvSpPr txBox="1"/>
          <p:nvPr/>
        </p:nvSpPr>
        <p:spPr>
          <a:xfrm>
            <a:off x="0" y="6563750"/>
            <a:ext cx="529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If you love data, you should love software</a:t>
            </a:r>
            <a:endParaRPr b="0" i="0" sz="12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" name="Google Shape;31;p14"/>
          <p:cNvSpPr txBox="1"/>
          <p:nvPr/>
        </p:nvSpPr>
        <p:spPr>
          <a:xfrm>
            <a:off x="5508775" y="6563750"/>
            <a:ext cx="529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Love Data Week at UniKoeln 14 to 16 Feb 2024</a:t>
            </a:r>
            <a:endParaRPr b="0" i="0" sz="12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  <p:sldLayoutId id="2147483654" r:id="rId4"/>
    <p:sldLayoutId id="2147483655" r:id="rId5"/>
    <p:sldLayoutId id="2147483656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zenodo.org/record/4591110#.Y4ddYHaZOUk" TargetMode="External"/><Relationship Id="rId4" Type="http://schemas.openxmlformats.org/officeDocument/2006/relationships/hyperlink" Target="https://doi.org/10.37044/osf.io/k8znb" TargetMode="External"/><Relationship Id="rId5" Type="http://schemas.openxmlformats.org/officeDocument/2006/relationships/hyperlink" Target="https://smw.ds-wizard.org/" TargetMode="External"/><Relationship Id="rId6" Type="http://schemas.openxmlformats.org/officeDocument/2006/relationships/hyperlink" Target="https://zenodo.org/record/7248877#.Y4dfLHaZOUk" TargetMode="External"/><Relationship Id="rId7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somef.readthedocs.io/en/latest/" TargetMode="External"/><Relationship Id="rId10" Type="http://schemas.openxmlformats.org/officeDocument/2006/relationships/hyperlink" Target="https://zenodo.org/doi/10.5281/zenodo.10374838" TargetMode="External"/><Relationship Id="rId13" Type="http://schemas.openxmlformats.org/officeDocument/2006/relationships/hyperlink" Target="https://discovery.biothings.io/ns/maSMP" TargetMode="External"/><Relationship Id="rId12" Type="http://schemas.openxmlformats.org/officeDocument/2006/relationships/hyperlink" Target="https://rdmorganiser.github.io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41.png"/><Relationship Id="rId9" Type="http://schemas.openxmlformats.org/officeDocument/2006/relationships/hyperlink" Target="https://zbmed-semtec.github.io/maSMPs/" TargetMode="External"/><Relationship Id="rId14" Type="http://schemas.openxmlformats.org/officeDocument/2006/relationships/hyperlink" Target="https://discovery.biothings.io/ns/maSMPProfiles" TargetMode="External"/><Relationship Id="rId5" Type="http://schemas.openxmlformats.org/officeDocument/2006/relationships/image" Target="../media/image37.png"/><Relationship Id="rId6" Type="http://schemas.openxmlformats.org/officeDocument/2006/relationships/hyperlink" Target="https://zbmed-semtec.github.io/maSMPs" TargetMode="External"/><Relationship Id="rId7" Type="http://schemas.openxmlformats.org/officeDocument/2006/relationships/hyperlink" Target="https://github.com/zbmed-semtec/maSMPs" TargetMode="External"/><Relationship Id="rId8" Type="http://schemas.openxmlformats.org/officeDocument/2006/relationships/hyperlink" Target="https://github.com/zbmed-semtec/maSMP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hyperlink" Target="https://discovery.biothings.io/ns/maSMP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8.png"/><Relationship Id="rId5" Type="http://schemas.openxmlformats.org/officeDocument/2006/relationships/hyperlink" Target="https://discovery.biothings.io/ns/maSMPProfiles" TargetMode="External"/><Relationship Id="rId6" Type="http://schemas.openxmlformats.org/officeDocument/2006/relationships/hyperlink" Target="https://discovery.biothings.io/ns/maSMPProfiles" TargetMode="External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43.png"/><Relationship Id="rId11" Type="http://schemas.openxmlformats.org/officeDocument/2006/relationships/image" Target="../media/image21.png"/><Relationship Id="rId10" Type="http://schemas.openxmlformats.org/officeDocument/2006/relationships/hyperlink" Target="https://research-software-directory.org/" TargetMode="External"/><Relationship Id="rId13" Type="http://schemas.openxmlformats.org/officeDocument/2006/relationships/image" Target="../media/image8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5" Type="http://schemas.openxmlformats.org/officeDocument/2006/relationships/image" Target="../media/image40.png"/><Relationship Id="rId14" Type="http://schemas.openxmlformats.org/officeDocument/2006/relationships/image" Target="../media/image13.png"/><Relationship Id="rId17" Type="http://schemas.openxmlformats.org/officeDocument/2006/relationships/hyperlink" Target="https://smw.ds-wizard.org/" TargetMode="External"/><Relationship Id="rId16" Type="http://schemas.openxmlformats.org/officeDocument/2006/relationships/image" Target="../media/image32.png"/><Relationship Id="rId5" Type="http://schemas.openxmlformats.org/officeDocument/2006/relationships/image" Target="../media/image18.png"/><Relationship Id="rId19" Type="http://schemas.openxmlformats.org/officeDocument/2006/relationships/hyperlink" Target="https://rdmorganiser.github.io/" TargetMode="External"/><Relationship Id="rId6" Type="http://schemas.openxmlformats.org/officeDocument/2006/relationships/hyperlink" Target="https://somef.readthedocs.io/en/latest/" TargetMode="External"/><Relationship Id="rId18" Type="http://schemas.openxmlformats.org/officeDocument/2006/relationships/image" Target="../media/image42.png"/><Relationship Id="rId7" Type="http://schemas.openxmlformats.org/officeDocument/2006/relationships/hyperlink" Target="https://pypi.org/project/somesy/" TargetMode="External"/><Relationship Id="rId8" Type="http://schemas.openxmlformats.org/officeDocument/2006/relationships/hyperlink" Target="https://bio.tool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5" Type="http://schemas.openxmlformats.org/officeDocument/2006/relationships/image" Target="../media/image33.png"/><Relationship Id="rId6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zbmed.de/en/" TargetMode="External"/><Relationship Id="rId4" Type="http://schemas.openxmlformats.org/officeDocument/2006/relationships/hyperlink" Target="https://www.nfdi4datascience.de/" TargetMode="External"/><Relationship Id="rId5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cos.io/blog/strategy-for-culture-change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10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8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7.png"/><Relationship Id="rId13" Type="http://schemas.openxmlformats.org/officeDocument/2006/relationships/image" Target="../media/image17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bio.tools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5" Type="http://schemas.openxmlformats.org/officeDocument/2006/relationships/image" Target="../media/image1.png"/><Relationship Id="rId14" Type="http://schemas.openxmlformats.org/officeDocument/2006/relationships/image" Target="../media/image6.png"/><Relationship Id="rId5" Type="http://schemas.openxmlformats.org/officeDocument/2006/relationships/hyperlink" Target="https://research-software-directory.org/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8.png"/><Relationship Id="rId13" Type="http://schemas.openxmlformats.org/officeDocument/2006/relationships/image" Target="../media/image18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15" Type="http://schemas.openxmlformats.org/officeDocument/2006/relationships/image" Target="../media/image17.png"/><Relationship Id="rId14" Type="http://schemas.openxmlformats.org/officeDocument/2006/relationships/image" Target="../media/image13.png"/><Relationship Id="rId17" Type="http://schemas.openxmlformats.org/officeDocument/2006/relationships/image" Target="../media/image1.png"/><Relationship Id="rId16" Type="http://schemas.openxmlformats.org/officeDocument/2006/relationships/image" Target="../media/image6.png"/><Relationship Id="rId5" Type="http://schemas.openxmlformats.org/officeDocument/2006/relationships/hyperlink" Target="https://bio.tools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research-software-directory.org/" TargetMode="External"/><Relationship Id="rId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8.png"/><Relationship Id="rId13" Type="http://schemas.openxmlformats.org/officeDocument/2006/relationships/image" Target="../media/image18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15" Type="http://schemas.openxmlformats.org/officeDocument/2006/relationships/image" Target="../media/image17.png"/><Relationship Id="rId14" Type="http://schemas.openxmlformats.org/officeDocument/2006/relationships/image" Target="../media/image13.png"/><Relationship Id="rId17" Type="http://schemas.openxmlformats.org/officeDocument/2006/relationships/image" Target="../media/image1.png"/><Relationship Id="rId16" Type="http://schemas.openxmlformats.org/officeDocument/2006/relationships/image" Target="../media/image6.png"/><Relationship Id="rId5" Type="http://schemas.openxmlformats.org/officeDocument/2006/relationships/hyperlink" Target="https://bio.tools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research-software-directory.org/" TargetMode="External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0.png"/><Relationship Id="rId9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image" Target="../media/image39.png"/><Relationship Id="rId7" Type="http://schemas.openxmlformats.org/officeDocument/2006/relationships/image" Target="../media/image27.png"/><Relationship Id="rId8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://fair-checker.france-bioinformatique.fr/" TargetMode="External"/><Relationship Id="rId10" Type="http://schemas.openxmlformats.org/officeDocument/2006/relationships/hyperlink" Target="https://fairaware.dans.knaw.nl/" TargetMode="External"/><Relationship Id="rId13" Type="http://schemas.openxmlformats.org/officeDocument/2006/relationships/hyperlink" Target="http://fairshake.cloud/" TargetMode="External"/><Relationship Id="rId12" Type="http://schemas.openxmlformats.org/officeDocument/2006/relationships/hyperlink" Target="https://www.surveymonkey.com/r/fairdat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hyperlink" Target="http://5stardata.csiro.au/" TargetMode="External"/><Relationship Id="rId9" Type="http://schemas.openxmlformats.org/officeDocument/2006/relationships/hyperlink" Target="https://w3id.org/AmIFAIR" TargetMode="External"/><Relationship Id="rId15" Type="http://schemas.openxmlformats.org/officeDocument/2006/relationships/hyperlink" Target="https://doi.org/10.15497/RDA00050" TargetMode="External"/><Relationship Id="rId14" Type="http://schemas.openxmlformats.org/officeDocument/2006/relationships/hyperlink" Target="https://gardian.bigdata.cgiar.org/metrics.php#!/" TargetMode="External"/><Relationship Id="rId17" Type="http://schemas.openxmlformats.org/officeDocument/2006/relationships/image" Target="../media/image1.png"/><Relationship Id="rId16" Type="http://schemas.openxmlformats.org/officeDocument/2006/relationships/image" Target="../media/image36.png"/><Relationship Id="rId5" Type="http://schemas.openxmlformats.org/officeDocument/2006/relationships/hyperlink" Target="http://autofair.research.um.edu.mt/" TargetMode="External"/><Relationship Id="rId6" Type="http://schemas.openxmlformats.org/officeDocument/2006/relationships/hyperlink" Target="https://ds-wizard.org/" TargetMode="External"/><Relationship Id="rId7" Type="http://schemas.openxmlformats.org/officeDocument/2006/relationships/hyperlink" Target="https://github.com/pangaea-data-publisher/fuji" TargetMode="External"/><Relationship Id="rId8" Type="http://schemas.openxmlformats.org/officeDocument/2006/relationships/hyperlink" Target="https://ardc.edu.au/resources/working-with-data/fair-data/fair-self-assessment-t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356839" y="1892595"/>
            <a:ext cx="7850459" cy="32164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704359" y="2248932"/>
            <a:ext cx="734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Pts val="3200"/>
              <a:buFont typeface="Arial Narrow"/>
              <a:buNone/>
            </a:pPr>
            <a:r>
              <a:rPr b="1" lang="en-US" sz="3200">
                <a:solidFill>
                  <a:srgbClr val="4A4A49"/>
                </a:solidFill>
                <a:latin typeface="Arial Narrow"/>
                <a:ea typeface="Arial Narrow"/>
                <a:cs typeface="Arial Narrow"/>
                <a:sym typeface="Arial Narrow"/>
              </a:rPr>
              <a:t>If you love data, you should love software</a:t>
            </a:r>
            <a:endParaRPr b="1" i="0" sz="3200" u="none" cap="none" strike="noStrike">
              <a:solidFill>
                <a:srgbClr val="4A4A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" name="Google Shape;62;p1"/>
          <p:cNvSpPr txBox="1"/>
          <p:nvPr/>
        </p:nvSpPr>
        <p:spPr>
          <a:xfrm flipH="1">
            <a:off x="512882" y="3402945"/>
            <a:ext cx="7538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Leyla Jael Castro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Semantic Technologies Team, ZB MED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NFDI4DataScience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"/>
          <p:cNvSpPr txBox="1"/>
          <p:nvPr/>
        </p:nvSpPr>
        <p:spPr>
          <a:xfrm flipH="1">
            <a:off x="856758" y="4741776"/>
            <a:ext cx="7117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ljgarcia@zbmed.de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 flipH="1">
            <a:off x="646282" y="2741520"/>
            <a:ext cx="7538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Love data week at UniKöln 2024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625" y="5385125"/>
            <a:ext cx="2354325" cy="13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9fa160d9ed_0_17"/>
          <p:cNvSpPr txBox="1"/>
          <p:nvPr>
            <p:ph type="title"/>
          </p:nvPr>
        </p:nvSpPr>
        <p:spPr>
          <a:xfrm>
            <a:off x="415826" y="114572"/>
            <a:ext cx="1068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lang="en-US"/>
              <a:t>What about FAIRness for software</a:t>
            </a:r>
            <a:endParaRPr/>
          </a:p>
        </p:txBody>
      </p:sp>
      <p:sp>
        <p:nvSpPr>
          <p:cNvPr id="327" name="Google Shape;327;g19fa160d9ed_0_17"/>
          <p:cNvSpPr txBox="1"/>
          <p:nvPr>
            <p:ph idx="12" type="sldNum"/>
          </p:nvPr>
        </p:nvSpPr>
        <p:spPr>
          <a:xfrm>
            <a:off x="11430808" y="6656070"/>
            <a:ext cx="48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28" name="Google Shape;328;g19fa160d9ed_0_17"/>
          <p:cNvSpPr txBox="1"/>
          <p:nvPr>
            <p:ph idx="1" type="body"/>
          </p:nvPr>
        </p:nvSpPr>
        <p:spPr>
          <a:xfrm>
            <a:off x="927550" y="1300875"/>
            <a:ext cx="106800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FAIRness for software is still a “new kid on the block”</a:t>
            </a:r>
            <a:endParaRPr/>
          </a:p>
          <a:p>
            <a:pPr indent="-450000" lvl="0" marL="450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►"/>
            </a:pPr>
            <a:r>
              <a:rPr lang="en-US"/>
              <a:t>More supporting tools are needed</a:t>
            </a:r>
            <a:endParaRPr/>
          </a:p>
          <a:p>
            <a:pPr indent="-450000" lvl="0" marL="450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►"/>
            </a:pPr>
            <a:r>
              <a:rPr lang="en-US"/>
              <a:t>Growing interest in different communities (e.g., ELIXIR, RDA, EOSC, NFDI)</a:t>
            </a:r>
            <a:endParaRPr/>
          </a:p>
          <a:p>
            <a:pPr indent="-450000" lvl="0" marL="450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►"/>
            </a:pPr>
            <a:r>
              <a:rPr lang="en-US"/>
              <a:t>Some tools targeting the basics are already available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</a:pPr>
            <a:r>
              <a:rPr lang="en-US" u="sng">
                <a:solidFill>
                  <a:schemeClr val="l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10.5281/zenodo.4591110</a:t>
            </a:r>
            <a:endParaRPr>
              <a:solidFill>
                <a:schemeClr val="lt2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</a:pPr>
            <a:r>
              <a:rPr lang="en-US">
                <a:solidFill>
                  <a:schemeClr val="lt2"/>
                </a:solidFill>
              </a:rPr>
              <a:t>https://fair-software.eu/</a:t>
            </a:r>
            <a:endParaRPr>
              <a:solidFill>
                <a:schemeClr val="lt2"/>
              </a:solidFill>
            </a:endParaRPr>
          </a:p>
          <a:p>
            <a:pPr indent="-450000" lvl="0" marL="450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►"/>
            </a:pPr>
            <a:r>
              <a:rPr lang="en-US"/>
              <a:t>Software management plans will complement the picture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ELIXIR SMPs </a:t>
            </a:r>
            <a:r>
              <a:rPr lang="en-US" u="sng">
                <a:solidFill>
                  <a:schemeClr val="l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10.37044/osf.io/k8znb</a:t>
            </a:r>
            <a:r>
              <a:rPr lang="en-US">
                <a:solidFill>
                  <a:schemeClr val="lt2"/>
                </a:solidFill>
              </a:rPr>
              <a:t> </a:t>
            </a:r>
            <a:r>
              <a:rPr lang="en-US">
                <a:solidFill>
                  <a:schemeClr val="dk1"/>
                </a:solidFill>
              </a:rPr>
              <a:t>and </a:t>
            </a:r>
            <a:r>
              <a:rPr lang="en-US" u="sng">
                <a:solidFill>
                  <a:schemeClr val="l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SMW</a:t>
            </a:r>
            <a:endParaRPr>
              <a:solidFill>
                <a:schemeClr val="lt2"/>
              </a:solidFill>
            </a:endParaRPr>
          </a:p>
          <a:p>
            <a:pPr indent="-381000" lvl="1" marL="914400" rtl="0" algn="l"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NWO/eScience Practical guide </a:t>
            </a:r>
            <a:r>
              <a:rPr lang="en-US" u="sng">
                <a:solidFill>
                  <a:schemeClr val="lt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10.5281/zenodo.7248877</a:t>
            </a:r>
            <a:endParaRPr>
              <a:solidFill>
                <a:schemeClr val="lt2"/>
              </a:solidFill>
            </a:endParaRPr>
          </a:p>
          <a:p>
            <a:pPr indent="-297600" lvl="0" marL="450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29" name="Google Shape;329;g19fa160d9ed_0_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b4943991d1_1_1"/>
          <p:cNvSpPr/>
          <p:nvPr/>
        </p:nvSpPr>
        <p:spPr>
          <a:xfrm>
            <a:off x="11430720" y="6656040"/>
            <a:ext cx="476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b4943991d1_1_1"/>
          <p:cNvSpPr/>
          <p:nvPr/>
        </p:nvSpPr>
        <p:spPr>
          <a:xfrm>
            <a:off x="415800" y="165600"/>
            <a:ext cx="106770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4A4A49"/>
                </a:solidFill>
                <a:latin typeface="Arial Narrow"/>
                <a:ea typeface="Arial Narrow"/>
                <a:cs typeface="Arial Narrow"/>
                <a:sym typeface="Arial Narrow"/>
              </a:rPr>
              <a:t>Software Management Plans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b4943991d1_1_1"/>
          <p:cNvSpPr txBox="1"/>
          <p:nvPr>
            <p:ph idx="12" type="sldNum"/>
          </p:nvPr>
        </p:nvSpPr>
        <p:spPr>
          <a:xfrm>
            <a:off x="11430808" y="6656070"/>
            <a:ext cx="48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7" name="Google Shape;337;g2b4943991d1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2b4943991d1_1_1"/>
          <p:cNvSpPr/>
          <p:nvPr/>
        </p:nvSpPr>
        <p:spPr>
          <a:xfrm>
            <a:off x="6131000" y="1445500"/>
            <a:ext cx="2094900" cy="339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b4943991d1_1_1"/>
          <p:cNvSpPr/>
          <p:nvPr/>
        </p:nvSpPr>
        <p:spPr>
          <a:xfrm>
            <a:off x="3921200" y="1445500"/>
            <a:ext cx="1987500" cy="339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2b4943991d1_1_1"/>
          <p:cNvSpPr/>
          <p:nvPr/>
        </p:nvSpPr>
        <p:spPr>
          <a:xfrm>
            <a:off x="1604000" y="1445500"/>
            <a:ext cx="2094900" cy="339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2b4943991d1_1_1"/>
          <p:cNvSpPr txBox="1"/>
          <p:nvPr/>
        </p:nvSpPr>
        <p:spPr>
          <a:xfrm>
            <a:off x="2422275" y="4996800"/>
            <a:ext cx="6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rial Narrow"/>
                <a:ea typeface="Arial Narrow"/>
                <a:cs typeface="Arial Narrow"/>
                <a:sym typeface="Arial Narrow"/>
              </a:rPr>
              <a:t>2000</a:t>
            </a:r>
            <a:endParaRPr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2" name="Google Shape;342;g2b4943991d1_1_1"/>
          <p:cNvSpPr txBox="1"/>
          <p:nvPr/>
        </p:nvSpPr>
        <p:spPr>
          <a:xfrm>
            <a:off x="4598400" y="4983900"/>
            <a:ext cx="6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rial Narrow"/>
                <a:ea typeface="Arial Narrow"/>
                <a:cs typeface="Arial Narrow"/>
                <a:sym typeface="Arial Narrow"/>
              </a:rPr>
              <a:t>2019</a:t>
            </a:r>
            <a:endParaRPr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3" name="Google Shape;343;g2b4943991d1_1_1"/>
          <p:cNvSpPr txBox="1"/>
          <p:nvPr/>
        </p:nvSpPr>
        <p:spPr>
          <a:xfrm>
            <a:off x="6960600" y="4983900"/>
            <a:ext cx="6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rial Narrow"/>
                <a:ea typeface="Arial Narrow"/>
                <a:cs typeface="Arial Narrow"/>
                <a:sym typeface="Arial Narrow"/>
              </a:rPr>
              <a:t>2021</a:t>
            </a:r>
            <a:endParaRPr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44" name="Google Shape;344;g2b4943991d1_1_1"/>
          <p:cNvCxnSpPr/>
          <p:nvPr/>
        </p:nvCxnSpPr>
        <p:spPr>
          <a:xfrm flipH="1" rot="10800000">
            <a:off x="1583847" y="4988251"/>
            <a:ext cx="9163200" cy="2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5" name="Google Shape;345;g2b4943991d1_1_1"/>
          <p:cNvSpPr/>
          <p:nvPr/>
        </p:nvSpPr>
        <p:spPr>
          <a:xfrm>
            <a:off x="1660275" y="1612525"/>
            <a:ext cx="2170800" cy="2151300"/>
          </a:xfrm>
          <a:prstGeom prst="blockArc">
            <a:avLst>
              <a:gd fmla="val 10849556" name="adj1"/>
              <a:gd fmla="val 21562282" name="adj2"/>
              <a:gd fmla="val 5776" name="adj3"/>
            </a:avLst>
          </a:prstGeom>
          <a:solidFill>
            <a:srgbClr val="EF7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2b4943991d1_1_1"/>
          <p:cNvSpPr/>
          <p:nvPr/>
        </p:nvSpPr>
        <p:spPr>
          <a:xfrm>
            <a:off x="1873246" y="1824080"/>
            <a:ext cx="1723800" cy="1469700"/>
          </a:xfrm>
          <a:prstGeom prst="ellipse">
            <a:avLst/>
          </a:prstGeom>
          <a:solidFill>
            <a:srgbClr val="EF7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2b4943991d1_1_1"/>
          <p:cNvSpPr/>
          <p:nvPr/>
        </p:nvSpPr>
        <p:spPr>
          <a:xfrm>
            <a:off x="4140050" y="2092441"/>
            <a:ext cx="1723800" cy="1469700"/>
          </a:xfrm>
          <a:prstGeom prst="ellipse">
            <a:avLst/>
          </a:prstGeom>
          <a:solidFill>
            <a:srgbClr val="AAC8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2b4943991d1_1_1"/>
          <p:cNvSpPr/>
          <p:nvPr/>
        </p:nvSpPr>
        <p:spPr>
          <a:xfrm rot="10800000">
            <a:off x="3927483" y="1612825"/>
            <a:ext cx="2170800" cy="2151300"/>
          </a:xfrm>
          <a:prstGeom prst="blockArc">
            <a:avLst>
              <a:gd fmla="val 10849556" name="adj1"/>
              <a:gd fmla="val 21562282" name="adj2"/>
              <a:gd fmla="val 5776" name="adj3"/>
            </a:avLst>
          </a:prstGeom>
          <a:solidFill>
            <a:srgbClr val="AAC8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b4943991d1_1_1"/>
          <p:cNvSpPr/>
          <p:nvPr/>
        </p:nvSpPr>
        <p:spPr>
          <a:xfrm>
            <a:off x="6148424" y="1612525"/>
            <a:ext cx="2170800" cy="2151300"/>
          </a:xfrm>
          <a:prstGeom prst="blockArc">
            <a:avLst>
              <a:gd fmla="val 10849556" name="adj1"/>
              <a:gd fmla="val 21562282" name="adj2"/>
              <a:gd fmla="val 5776" name="adj3"/>
            </a:avLst>
          </a:prstGeom>
          <a:solidFill>
            <a:srgbClr val="006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2b4943991d1_1_1"/>
          <p:cNvSpPr/>
          <p:nvPr/>
        </p:nvSpPr>
        <p:spPr>
          <a:xfrm>
            <a:off x="6374127" y="1824080"/>
            <a:ext cx="1723800" cy="1469700"/>
          </a:xfrm>
          <a:prstGeom prst="ellipse">
            <a:avLst/>
          </a:prstGeom>
          <a:solidFill>
            <a:srgbClr val="006F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2b4943991d1_1_1"/>
          <p:cNvSpPr txBox="1"/>
          <p:nvPr/>
        </p:nvSpPr>
        <p:spPr>
          <a:xfrm>
            <a:off x="2248996" y="2362039"/>
            <a:ext cx="99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DMPs</a:t>
            </a:r>
            <a:endParaRPr b="1" sz="2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2" name="Google Shape;352;g2b4943991d1_1_1"/>
          <p:cNvSpPr txBox="1"/>
          <p:nvPr/>
        </p:nvSpPr>
        <p:spPr>
          <a:xfrm>
            <a:off x="4180474" y="2573138"/>
            <a:ext cx="163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maDMPs</a:t>
            </a:r>
            <a:endParaRPr b="1" sz="2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3" name="Google Shape;353;g2b4943991d1_1_1"/>
          <p:cNvSpPr txBox="1"/>
          <p:nvPr/>
        </p:nvSpPr>
        <p:spPr>
          <a:xfrm>
            <a:off x="6782055" y="2346058"/>
            <a:ext cx="99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SMPs</a:t>
            </a:r>
            <a:endParaRPr b="1" sz="2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4" name="Google Shape;354;g2b4943991d1_1_1"/>
          <p:cNvSpPr txBox="1"/>
          <p:nvPr/>
        </p:nvSpPr>
        <p:spPr>
          <a:xfrm>
            <a:off x="1507950" y="3446175"/>
            <a:ext cx="21708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 Narrow"/>
              <a:buChar char="●"/>
            </a:pPr>
            <a:r>
              <a:rPr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Text-based</a:t>
            </a:r>
            <a:endParaRPr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 Narrow"/>
              <a:buChar char="●"/>
            </a:pPr>
            <a:r>
              <a:rPr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Encapsulate research proposals and project outputs.</a:t>
            </a:r>
            <a:endParaRPr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 Narrow"/>
              <a:buChar char="●"/>
            </a:pPr>
            <a:r>
              <a:rPr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Multiple ways/formats</a:t>
            </a:r>
            <a:endParaRPr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5" name="Google Shape;355;g2b4943991d1_1_1"/>
          <p:cNvSpPr txBox="1"/>
          <p:nvPr/>
        </p:nvSpPr>
        <p:spPr>
          <a:xfrm>
            <a:off x="3813800" y="3744800"/>
            <a:ext cx="217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 Narrow"/>
              <a:buChar char="●"/>
            </a:pPr>
            <a:r>
              <a:rPr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Improved interoperability</a:t>
            </a:r>
            <a:endParaRPr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 Narrow"/>
              <a:buChar char="●"/>
            </a:pPr>
            <a:r>
              <a:rPr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Easy exchange across funders and platforms</a:t>
            </a:r>
            <a:endParaRPr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6" name="Google Shape;356;g2b4943991d1_1_1"/>
          <p:cNvSpPr txBox="1"/>
          <p:nvPr/>
        </p:nvSpPr>
        <p:spPr>
          <a:xfrm>
            <a:off x="6072225" y="3630425"/>
            <a:ext cx="224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rgbClr val="4A4A49"/>
              </a:buClr>
              <a:buSzPts val="1400"/>
              <a:buFont typeface="Arial Narrow"/>
              <a:buChar char="●"/>
            </a:pPr>
            <a:r>
              <a:rPr lang="en-US">
                <a:solidFill>
                  <a:srgbClr val="4A4A49"/>
                </a:solidFill>
                <a:latin typeface="Arial Narrow"/>
                <a:ea typeface="Arial Narrow"/>
                <a:cs typeface="Arial Narrow"/>
                <a:sym typeface="Arial Narrow"/>
              </a:rPr>
              <a:t>Text-based</a:t>
            </a:r>
            <a:endParaRPr>
              <a:solidFill>
                <a:srgbClr val="4A4A4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Pts val="1400"/>
              <a:buFont typeface="Arial Narrow"/>
              <a:buChar char="●"/>
            </a:pPr>
            <a:r>
              <a:rPr lang="en-US">
                <a:solidFill>
                  <a:srgbClr val="4A4A49"/>
                </a:solidFill>
                <a:latin typeface="Arial Narrow"/>
                <a:ea typeface="Arial Narrow"/>
                <a:cs typeface="Arial Narrow"/>
                <a:sym typeface="Arial Narrow"/>
              </a:rPr>
              <a:t>Questions and answers to handle research software management</a:t>
            </a:r>
            <a:endParaRPr>
              <a:solidFill>
                <a:srgbClr val="4A4A4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Pts val="1400"/>
              <a:buFont typeface="Arial Narrow"/>
              <a:buChar char="●"/>
            </a:pPr>
            <a:r>
              <a:rPr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Multiple ways/formats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7" name="Google Shape;357;g2b4943991d1_1_1"/>
          <p:cNvSpPr txBox="1"/>
          <p:nvPr/>
        </p:nvSpPr>
        <p:spPr>
          <a:xfrm>
            <a:off x="9018000" y="4983900"/>
            <a:ext cx="6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rial Narrow"/>
                <a:ea typeface="Arial Narrow"/>
                <a:cs typeface="Arial Narrow"/>
                <a:sym typeface="Arial Narrow"/>
              </a:rPr>
              <a:t>2022</a:t>
            </a:r>
            <a:endParaRPr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8" name="Google Shape;358;g2b4943991d1_1_1"/>
          <p:cNvSpPr/>
          <p:nvPr/>
        </p:nvSpPr>
        <p:spPr>
          <a:xfrm>
            <a:off x="8417000" y="1445500"/>
            <a:ext cx="1987500" cy="339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2b4943991d1_1_1"/>
          <p:cNvSpPr/>
          <p:nvPr/>
        </p:nvSpPr>
        <p:spPr>
          <a:xfrm>
            <a:off x="8635850" y="2092441"/>
            <a:ext cx="1723800" cy="1469700"/>
          </a:xfrm>
          <a:prstGeom prst="ellipse">
            <a:avLst/>
          </a:prstGeom>
          <a:solidFill>
            <a:srgbClr val="D76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b4943991d1_1_1"/>
          <p:cNvSpPr/>
          <p:nvPr/>
        </p:nvSpPr>
        <p:spPr>
          <a:xfrm rot="10800000">
            <a:off x="8423283" y="1612825"/>
            <a:ext cx="2170800" cy="2151300"/>
          </a:xfrm>
          <a:prstGeom prst="blockArc">
            <a:avLst>
              <a:gd fmla="val 10849556" name="adj1"/>
              <a:gd fmla="val 21562282" name="adj2"/>
              <a:gd fmla="val 5776" name="adj3"/>
            </a:avLst>
          </a:prstGeom>
          <a:solidFill>
            <a:srgbClr val="D76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2b4943991d1_1_1"/>
          <p:cNvSpPr txBox="1"/>
          <p:nvPr/>
        </p:nvSpPr>
        <p:spPr>
          <a:xfrm>
            <a:off x="8676274" y="2573138"/>
            <a:ext cx="163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maSMPs</a:t>
            </a:r>
            <a:endParaRPr b="1" sz="2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62" name="Google Shape;362;g2b4943991d1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5972" y="5409050"/>
            <a:ext cx="1469625" cy="71687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2b4943991d1_1_1"/>
          <p:cNvSpPr txBox="1"/>
          <p:nvPr/>
        </p:nvSpPr>
        <p:spPr>
          <a:xfrm>
            <a:off x="3013688" y="6150875"/>
            <a:ext cx="389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1F2328"/>
                </a:solidFill>
                <a:latin typeface="Noto Sans"/>
                <a:ea typeface="Noto Sans"/>
                <a:cs typeface="Noto Sans"/>
                <a:sym typeface="Noto Sans"/>
              </a:rPr>
              <a:t>RDA DMP Common Standard -maDMP</a:t>
            </a:r>
            <a:endParaRPr sz="1600">
              <a:solidFill>
                <a:srgbClr val="1F2328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64" name="Google Shape;364;g2b4943991d1_1_1"/>
          <p:cNvSpPr txBox="1"/>
          <p:nvPr/>
        </p:nvSpPr>
        <p:spPr>
          <a:xfrm>
            <a:off x="8309600" y="3744800"/>
            <a:ext cx="2170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 Narrow"/>
              <a:buChar char="●"/>
            </a:pPr>
            <a:r>
              <a:rPr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Metadata schemas for SMPs based on schema.org</a:t>
            </a:r>
            <a:endParaRPr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b920e3d40c_0_0"/>
          <p:cNvSpPr txBox="1"/>
          <p:nvPr>
            <p:ph type="title"/>
          </p:nvPr>
        </p:nvSpPr>
        <p:spPr>
          <a:xfrm>
            <a:off x="415826" y="114572"/>
            <a:ext cx="1068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lang="en-US"/>
              <a:t>More about maSMPs</a:t>
            </a:r>
            <a:endParaRPr/>
          </a:p>
        </p:txBody>
      </p:sp>
      <p:sp>
        <p:nvSpPr>
          <p:cNvPr id="370" name="Google Shape;370;g2b920e3d40c_0_0"/>
          <p:cNvSpPr txBox="1"/>
          <p:nvPr>
            <p:ph idx="12" type="sldNum"/>
          </p:nvPr>
        </p:nvSpPr>
        <p:spPr>
          <a:xfrm>
            <a:off x="11430808" y="6656070"/>
            <a:ext cx="48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71" name="Google Shape;371;g2b920e3d40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2b920e3d40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8900" y="2389875"/>
            <a:ext cx="3308300" cy="13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b920e3d40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1875" y="2170700"/>
            <a:ext cx="5941913" cy="36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2b920e3d40c_0_0"/>
          <p:cNvSpPr txBox="1"/>
          <p:nvPr/>
        </p:nvSpPr>
        <p:spPr>
          <a:xfrm>
            <a:off x="7912225" y="3764375"/>
            <a:ext cx="268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lt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https://zbmed-semtec.github.io/maSMPs</a:t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375" name="Google Shape;375;g2b920e3d40c_0_0"/>
          <p:cNvSpPr txBox="1"/>
          <p:nvPr/>
        </p:nvSpPr>
        <p:spPr>
          <a:xfrm>
            <a:off x="7889275" y="4103075"/>
            <a:ext cx="268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lt2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https://github.com/zbmed-semtec/maSMPs</a:t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376" name="Google Shape;376;g2b920e3d40c_0_0"/>
          <p:cNvSpPr txBox="1"/>
          <p:nvPr>
            <p:ph idx="1" type="body"/>
          </p:nvPr>
        </p:nvSpPr>
        <p:spPr>
          <a:xfrm>
            <a:off x="368150" y="1290500"/>
            <a:ext cx="1068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2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Repo</a:t>
            </a:r>
            <a:r>
              <a:rPr lang="en-US" sz="2000"/>
              <a:t> and </a:t>
            </a:r>
            <a:r>
              <a:rPr lang="en-US" sz="2000" u="sng">
                <a:solidFill>
                  <a:schemeClr val="lt2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 pages</a:t>
            </a:r>
            <a:r>
              <a:rPr lang="en-US" sz="2000"/>
              <a:t>, enrichment cycle </a:t>
            </a:r>
            <a:r>
              <a:rPr lang="en-US" sz="2000" u="sng">
                <a:solidFill>
                  <a:schemeClr val="lt2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10.5281/zenodo.10374838</a:t>
            </a:r>
            <a:r>
              <a:rPr lang="en-US" sz="2000"/>
              <a:t> with </a:t>
            </a:r>
            <a:r>
              <a:rPr lang="en-US" sz="2000" u="sng">
                <a:solidFill>
                  <a:schemeClr val="lt2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SOMEF</a:t>
            </a:r>
            <a:r>
              <a:rPr lang="en-US" sz="2000"/>
              <a:t>, </a:t>
            </a:r>
            <a:r>
              <a:rPr lang="en-US" sz="2000" u="sng">
                <a:solidFill>
                  <a:schemeClr val="lt2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RDMO</a:t>
            </a:r>
            <a:r>
              <a:rPr lang="en-US" sz="2000"/>
              <a:t> and maSMP (</a:t>
            </a:r>
            <a:r>
              <a:rPr lang="en-US" sz="2000" u="sng">
                <a:solidFill>
                  <a:schemeClr val="lt2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types and properties</a:t>
            </a:r>
            <a:r>
              <a:rPr lang="en-US" sz="2000"/>
              <a:t> and </a:t>
            </a:r>
            <a:r>
              <a:rPr lang="en-US" sz="2000" u="sng">
                <a:solidFill>
                  <a:schemeClr val="lt2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usage guidance, aka profiles</a:t>
            </a:r>
            <a:r>
              <a:rPr lang="en-US" sz="2000"/>
              <a:t>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b920e3d40c_0_18"/>
          <p:cNvSpPr txBox="1"/>
          <p:nvPr>
            <p:ph type="title"/>
          </p:nvPr>
        </p:nvSpPr>
        <p:spPr>
          <a:xfrm>
            <a:off x="415826" y="114572"/>
            <a:ext cx="1068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lang="en-US"/>
              <a:t>More about maSMPs: types and properties</a:t>
            </a:r>
            <a:endParaRPr/>
          </a:p>
        </p:txBody>
      </p:sp>
      <p:sp>
        <p:nvSpPr>
          <p:cNvPr id="382" name="Google Shape;382;g2b920e3d40c_0_18"/>
          <p:cNvSpPr txBox="1"/>
          <p:nvPr>
            <p:ph idx="12" type="sldNum"/>
          </p:nvPr>
        </p:nvSpPr>
        <p:spPr>
          <a:xfrm>
            <a:off x="11430808" y="6656070"/>
            <a:ext cx="48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83" name="Google Shape;383;g2b920e3d40c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2b920e3d40c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1150" y="2105550"/>
            <a:ext cx="7264116" cy="38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2b920e3d40c_0_18"/>
          <p:cNvSpPr txBox="1"/>
          <p:nvPr/>
        </p:nvSpPr>
        <p:spPr>
          <a:xfrm>
            <a:off x="8071400" y="1252900"/>
            <a:ext cx="381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maSMPs types and properties</a:t>
            </a:r>
            <a:endParaRPr sz="2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b920e3d40c_0_7"/>
          <p:cNvSpPr txBox="1"/>
          <p:nvPr>
            <p:ph type="title"/>
          </p:nvPr>
        </p:nvSpPr>
        <p:spPr>
          <a:xfrm>
            <a:off x="415826" y="114572"/>
            <a:ext cx="1068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lang="en-US"/>
              <a:t>More about maSMPs: usage recommendations</a:t>
            </a:r>
            <a:endParaRPr/>
          </a:p>
        </p:txBody>
      </p:sp>
      <p:sp>
        <p:nvSpPr>
          <p:cNvPr id="391" name="Google Shape;391;g2b920e3d40c_0_7"/>
          <p:cNvSpPr txBox="1"/>
          <p:nvPr>
            <p:ph idx="12" type="sldNum"/>
          </p:nvPr>
        </p:nvSpPr>
        <p:spPr>
          <a:xfrm>
            <a:off x="11430808" y="6656070"/>
            <a:ext cx="48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92" name="Google Shape;392;g2b920e3d40c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2b920e3d40c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9600" y="2036700"/>
            <a:ext cx="6995676" cy="36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2b920e3d40c_0_7"/>
          <p:cNvSpPr txBox="1"/>
          <p:nvPr/>
        </p:nvSpPr>
        <p:spPr>
          <a:xfrm>
            <a:off x="7953300" y="1369300"/>
            <a:ext cx="381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maSMPs </a:t>
            </a:r>
            <a:r>
              <a:rPr lang="en-US" sz="2000" u="sng">
                <a:solidFill>
                  <a:schemeClr val="lt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profiles</a:t>
            </a:r>
            <a:endParaRPr sz="2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b4943991d1_1_111"/>
          <p:cNvSpPr/>
          <p:nvPr/>
        </p:nvSpPr>
        <p:spPr>
          <a:xfrm>
            <a:off x="11430720" y="6656040"/>
            <a:ext cx="476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2b4943991d1_1_111"/>
          <p:cNvSpPr/>
          <p:nvPr/>
        </p:nvSpPr>
        <p:spPr>
          <a:xfrm>
            <a:off x="415800" y="165600"/>
            <a:ext cx="106770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4A4A49"/>
                </a:solidFill>
                <a:latin typeface="Arial Narrow"/>
                <a:ea typeface="Arial Narrow"/>
                <a:cs typeface="Arial Narrow"/>
                <a:sym typeface="Arial Narrow"/>
              </a:rPr>
              <a:t>It is a lot of metadata!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b4943991d1_1_111"/>
          <p:cNvSpPr txBox="1"/>
          <p:nvPr>
            <p:ph idx="12" type="sldNum"/>
          </p:nvPr>
        </p:nvSpPr>
        <p:spPr>
          <a:xfrm>
            <a:off x="11430808" y="6656070"/>
            <a:ext cx="48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2" name="Google Shape;402;g2b4943991d1_1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2b4943991d1_1_111"/>
          <p:cNvSpPr/>
          <p:nvPr/>
        </p:nvSpPr>
        <p:spPr>
          <a:xfrm>
            <a:off x="4066467" y="1554322"/>
            <a:ext cx="3386700" cy="3386700"/>
          </a:xfrm>
          <a:prstGeom prst="donut">
            <a:avLst>
              <a:gd fmla="val 16067" name="adj"/>
            </a:avLst>
          </a:prstGeom>
          <a:solidFill>
            <a:srgbClr val="000000">
              <a:alpha val="1059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2b4943991d1_1_111"/>
          <p:cNvSpPr/>
          <p:nvPr/>
        </p:nvSpPr>
        <p:spPr>
          <a:xfrm rot="1800095">
            <a:off x="3962917" y="1448572"/>
            <a:ext cx="3587828" cy="3587828"/>
          </a:xfrm>
          <a:prstGeom prst="blockArc">
            <a:avLst>
              <a:gd fmla="val 14414370" name="adj1"/>
              <a:gd fmla="val 18998613" name="adj2"/>
              <a:gd fmla="val 8907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2b4943991d1_1_111"/>
          <p:cNvSpPr/>
          <p:nvPr/>
        </p:nvSpPr>
        <p:spPr>
          <a:xfrm flipH="1" rot="-9000757">
            <a:off x="3970755" y="1446411"/>
            <a:ext cx="3586968" cy="3586968"/>
          </a:xfrm>
          <a:prstGeom prst="blockArc">
            <a:avLst>
              <a:gd fmla="val 20178804" name="adj1"/>
              <a:gd fmla="val 2623923" name="adj2"/>
              <a:gd fmla="val 8858" name="adj3"/>
            </a:avLst>
          </a:prstGeom>
          <a:solidFill>
            <a:srgbClr val="0E945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2b4943991d1_1_111"/>
          <p:cNvSpPr/>
          <p:nvPr/>
        </p:nvSpPr>
        <p:spPr>
          <a:xfrm rot="-3782290">
            <a:off x="7078825" y="2477218"/>
            <a:ext cx="484344" cy="484344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2b4943991d1_1_111"/>
          <p:cNvSpPr/>
          <p:nvPr/>
        </p:nvSpPr>
        <p:spPr>
          <a:xfrm flipH="1" rot="-1800026">
            <a:off x="3956481" y="1443273"/>
            <a:ext cx="3595753" cy="3595753"/>
          </a:xfrm>
          <a:prstGeom prst="blockArc">
            <a:avLst>
              <a:gd fmla="val 14334136" name="adj1"/>
              <a:gd fmla="val 18854681" name="adj2"/>
              <a:gd fmla="val 8846" name="adj3"/>
            </a:avLst>
          </a:prstGeom>
          <a:solidFill>
            <a:srgbClr val="65F0AD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2b4943991d1_1_111"/>
          <p:cNvSpPr/>
          <p:nvPr/>
        </p:nvSpPr>
        <p:spPr>
          <a:xfrm rot="9000757">
            <a:off x="3946376" y="1450178"/>
            <a:ext cx="3586968" cy="3586968"/>
          </a:xfrm>
          <a:prstGeom prst="blockArc">
            <a:avLst>
              <a:gd fmla="val 20184517" name="adj1"/>
              <a:gd fmla="val 3007258" name="adj2"/>
              <a:gd fmla="val 9336" name="adj3"/>
            </a:avLst>
          </a:prstGeom>
          <a:solidFill>
            <a:srgbClr val="0E9453"/>
          </a:solidFill>
          <a:ln cap="flat" cmpd="sng" w="9525">
            <a:solidFill>
              <a:srgbClr val="0E9453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b4943991d1_1_111"/>
          <p:cNvSpPr/>
          <p:nvPr/>
        </p:nvSpPr>
        <p:spPr>
          <a:xfrm flipH="1" rot="-9000757">
            <a:off x="3946505" y="1452211"/>
            <a:ext cx="3586968" cy="3586968"/>
          </a:xfrm>
          <a:prstGeom prst="blockArc">
            <a:avLst>
              <a:gd fmla="val 15738599" name="adj1"/>
              <a:gd fmla="val 20008131" name="adj2"/>
              <a:gd fmla="val 9063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b4943991d1_1_111"/>
          <p:cNvSpPr/>
          <p:nvPr/>
        </p:nvSpPr>
        <p:spPr>
          <a:xfrm rot="9240359">
            <a:off x="3954482" y="2476920"/>
            <a:ext cx="484625" cy="484625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2b4943991d1_1_111"/>
          <p:cNvSpPr/>
          <p:nvPr/>
        </p:nvSpPr>
        <p:spPr>
          <a:xfrm rot="476952">
            <a:off x="6496354" y="4318975"/>
            <a:ext cx="483748" cy="483748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b4943991d1_1_111"/>
          <p:cNvSpPr/>
          <p:nvPr/>
        </p:nvSpPr>
        <p:spPr>
          <a:xfrm rot="4858540">
            <a:off x="4541488" y="4318825"/>
            <a:ext cx="483890" cy="483890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2b4943991d1_1_111"/>
          <p:cNvSpPr/>
          <p:nvPr/>
        </p:nvSpPr>
        <p:spPr>
          <a:xfrm rot="-8100000">
            <a:off x="5513491" y="1370028"/>
            <a:ext cx="484085" cy="484085"/>
          </a:xfrm>
          <a:prstGeom prst="rtTriangle">
            <a:avLst/>
          </a:prstGeom>
          <a:solidFill>
            <a:srgbClr val="65F0A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2b4943991d1_1_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150" y="1428050"/>
            <a:ext cx="982557" cy="9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2b4943991d1_1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3572" y="1534412"/>
            <a:ext cx="769252" cy="750141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2b4943991d1_1_111"/>
          <p:cNvSpPr txBox="1"/>
          <p:nvPr/>
        </p:nvSpPr>
        <p:spPr>
          <a:xfrm>
            <a:off x="7731825" y="1428050"/>
            <a:ext cx="4460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Use metadata extractors</a:t>
            </a:r>
            <a:endParaRPr sz="18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u="sng">
                <a:solidFill>
                  <a:schemeClr val="hlink"/>
                </a:solidFill>
                <a:hlinkClick r:id="rId6"/>
              </a:rPr>
              <a:t>https://somef.readthedocs.io/en/latest/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u="sng">
                <a:solidFill>
                  <a:schemeClr val="hlink"/>
                </a:solidFill>
                <a:hlinkClick r:id="rId7"/>
              </a:rPr>
              <a:t>https://pypi.org/project/somesy/</a:t>
            </a:r>
            <a:r>
              <a:rPr lang="en-US" sz="1700">
                <a:solidFill>
                  <a:schemeClr val="dk1"/>
                </a:solidFill>
              </a:rPr>
              <a:t> </a:t>
            </a:r>
            <a:endParaRPr sz="1700"/>
          </a:p>
        </p:txBody>
      </p:sp>
      <p:pic>
        <p:nvPicPr>
          <p:cNvPr id="417" name="Google Shape;417;g2b4943991d1_1_11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07363" y="4664875"/>
            <a:ext cx="140539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2b4943991d1_1_111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75500" y="5276925"/>
            <a:ext cx="2947162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2b4943991d1_1_1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140038" y="4480188"/>
            <a:ext cx="1053825" cy="534267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b4943991d1_1_111"/>
          <p:cNvSpPr txBox="1"/>
          <p:nvPr/>
        </p:nvSpPr>
        <p:spPr>
          <a:xfrm>
            <a:off x="182500" y="2386225"/>
            <a:ext cx="3690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CITATION file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License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Versioning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Releases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README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Documentation: install, run, deploy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Steps forward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Continuous integration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Containerization</a:t>
            </a:r>
            <a:endParaRPr sz="1800"/>
          </a:p>
        </p:txBody>
      </p:sp>
      <p:pic>
        <p:nvPicPr>
          <p:cNvPr id="421" name="Google Shape;421;g2b4943991d1_1_1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60337" y="3530185"/>
            <a:ext cx="2388914" cy="6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2b4943991d1_1_1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580229" y="3584638"/>
            <a:ext cx="1305998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2b4943991d1_1_11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550218" y="2340062"/>
            <a:ext cx="2504183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2b4943991d1_1_111"/>
          <p:cNvSpPr txBox="1"/>
          <p:nvPr/>
        </p:nvSpPr>
        <p:spPr>
          <a:xfrm>
            <a:off x="4914175" y="2820950"/>
            <a:ext cx="1992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700">
                <a:solidFill>
                  <a:srgbClr val="3C4858"/>
                </a:solidFill>
                <a:latin typeface="Roboto"/>
                <a:ea typeface="Roboto"/>
                <a:cs typeface="Roboto"/>
                <a:sym typeface="Roboto"/>
              </a:rPr>
              <a:t>CodeMeta</a:t>
            </a:r>
            <a:endParaRPr sz="27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25" name="Google Shape;425;g2b4943991d1_1_11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09449" y="3286964"/>
            <a:ext cx="1653900" cy="132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2b4943991d1_1_111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973800" y="5613825"/>
            <a:ext cx="16192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2b4943991d1_1_111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064912" y="5218000"/>
            <a:ext cx="1306000" cy="13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b4943991d1_1_174"/>
          <p:cNvSpPr/>
          <p:nvPr/>
        </p:nvSpPr>
        <p:spPr>
          <a:xfrm>
            <a:off x="11430720" y="6656040"/>
            <a:ext cx="476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2b4943991d1_1_174"/>
          <p:cNvSpPr/>
          <p:nvPr/>
        </p:nvSpPr>
        <p:spPr>
          <a:xfrm>
            <a:off x="415800" y="165600"/>
            <a:ext cx="106770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4A4A49"/>
                </a:solidFill>
                <a:latin typeface="Arial Narrow"/>
                <a:ea typeface="Arial Narrow"/>
                <a:cs typeface="Arial Narrow"/>
                <a:sym typeface="Arial Narrow"/>
              </a:rPr>
              <a:t>Sneak preview: metadata for FAIR4ML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2b4943991d1_1_174"/>
          <p:cNvSpPr txBox="1"/>
          <p:nvPr>
            <p:ph idx="12" type="sldNum"/>
          </p:nvPr>
        </p:nvSpPr>
        <p:spPr>
          <a:xfrm>
            <a:off x="11430808" y="6656070"/>
            <a:ext cx="48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5" name="Google Shape;435;g2b4943991d1_1_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2b4943991d1_1_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1750" y="4871660"/>
            <a:ext cx="1653900" cy="80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2b4943991d1_1_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83373" y="3149963"/>
            <a:ext cx="1245250" cy="124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g2b4943991d1_1_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3149" y="1556725"/>
            <a:ext cx="2039849" cy="119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g2b4943991d1_1_1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050" y="760250"/>
            <a:ext cx="7442425" cy="58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1"/>
          <p:cNvSpPr/>
          <p:nvPr/>
        </p:nvSpPr>
        <p:spPr>
          <a:xfrm>
            <a:off x="11411280" y="6656040"/>
            <a:ext cx="356760" cy="18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1"/>
          <p:cNvSpPr/>
          <p:nvPr/>
        </p:nvSpPr>
        <p:spPr>
          <a:xfrm>
            <a:off x="7229520" y="5710732"/>
            <a:ext cx="3199680" cy="49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1"/>
          <p:cNvSpPr/>
          <p:nvPr/>
        </p:nvSpPr>
        <p:spPr>
          <a:xfrm>
            <a:off x="268676" y="251419"/>
            <a:ext cx="3604200" cy="60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4B4B4D"/>
                </a:solidFill>
                <a:latin typeface="Arial Narrow"/>
                <a:ea typeface="Arial Narrow"/>
                <a:cs typeface="Arial Narrow"/>
                <a:sym typeface="Arial Narrow"/>
              </a:rPr>
              <a:t>Thanks! Danke!</a:t>
            </a:r>
            <a:endParaRPr b="0" i="0" sz="4000" u="none" cap="none" strike="noStrike">
              <a:solidFill>
                <a:srgbClr val="4B4B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1"/>
          <p:cNvSpPr txBox="1"/>
          <p:nvPr/>
        </p:nvSpPr>
        <p:spPr>
          <a:xfrm flipH="1">
            <a:off x="4314704" y="4967326"/>
            <a:ext cx="7538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Leyla Jael Castro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Semantic Retrieval Team at </a:t>
            </a:r>
            <a:r>
              <a:rPr b="0" i="0" lang="en-US" sz="2400" u="sng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ZB MED</a:t>
            </a:r>
            <a:endParaRPr sz="2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u="sng">
                <a:solidFill>
                  <a:srgbClr val="D76C87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NFDI4DataScience</a:t>
            </a:r>
            <a:endParaRPr sz="2400">
              <a:solidFill>
                <a:srgbClr val="D76C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11"/>
          <p:cNvSpPr txBox="1"/>
          <p:nvPr/>
        </p:nvSpPr>
        <p:spPr>
          <a:xfrm flipH="1">
            <a:off x="4735655" y="6161632"/>
            <a:ext cx="7117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ljgarcia@zbmed.de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63757" y="9887"/>
            <a:ext cx="2828243" cy="207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/>
          <p:nvPr/>
        </p:nvSpPr>
        <p:spPr>
          <a:xfrm>
            <a:off x="11430720" y="6656040"/>
            <a:ext cx="476640" cy="18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415800" y="165600"/>
            <a:ext cx="10676879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A4A49"/>
                </a:solidFill>
                <a:latin typeface="Arial Narrow"/>
                <a:ea typeface="Arial Narrow"/>
                <a:cs typeface="Arial Narrow"/>
                <a:sym typeface="Arial Narrow"/>
              </a:rPr>
              <a:t>The FAIR Principles for Research Software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127625" y="1285075"/>
            <a:ext cx="5862000" cy="4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F</a:t>
            </a:r>
            <a:r>
              <a:rPr b="1" i="0" lang="en-US" sz="2000" u="none" cap="none" strike="noStrike">
                <a:solidFill>
                  <a:srgbClr val="6F2F9F"/>
                </a:solidFill>
                <a:latin typeface="Georgia"/>
                <a:ea typeface="Georgia"/>
                <a:cs typeface="Georgia"/>
                <a:sym typeface="Georgia"/>
              </a:rPr>
              <a:t>indable: </a:t>
            </a:r>
            <a:r>
              <a:rPr b="1" i="0" lang="en-US" sz="1600" u="none" cap="none" strike="noStrike">
                <a:solidFill>
                  <a:srgbClr val="6F2F9F"/>
                </a:solidFill>
                <a:latin typeface="Georgia"/>
                <a:ea typeface="Georgia"/>
                <a:cs typeface="Georgia"/>
                <a:sym typeface="Georgia"/>
              </a:rPr>
              <a:t>Software, and its associated </a:t>
            </a:r>
            <a:r>
              <a:rPr b="1" i="0" lang="en-US" sz="1600" u="sng" cap="none" strike="noStrike">
                <a:solidFill>
                  <a:srgbClr val="6F2F9F"/>
                </a:solidFill>
                <a:latin typeface="Georgia"/>
                <a:ea typeface="Georgia"/>
                <a:cs typeface="Georgia"/>
                <a:sym typeface="Georgia"/>
              </a:rPr>
              <a:t>metadata</a:t>
            </a:r>
            <a:r>
              <a:rPr b="1" i="0" lang="en-US" sz="1600" u="none" cap="none" strike="noStrike">
                <a:solidFill>
                  <a:srgbClr val="6F2F9F"/>
                </a:solidFill>
                <a:latin typeface="Georgia"/>
                <a:ea typeface="Georgia"/>
                <a:cs typeface="Georgia"/>
                <a:sym typeface="Georgia"/>
              </a:rPr>
              <a:t>, is easy for both humans and machines to find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(=)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F1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Software is assigned a </a:t>
            </a:r>
            <a:r>
              <a:rPr b="0" i="0" lang="en-US" sz="1400" u="sng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globally unique and persistent identifier</a:t>
            </a:r>
            <a:endParaRPr b="0" i="0" sz="1400" u="sng" cap="none" strike="noStrike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(new) F1.1 </a:t>
            </a:r>
            <a:r>
              <a:rPr b="0" i="0" lang="en-US" sz="1400" u="none" cap="none" strike="noStrike">
                <a:solidFill>
                  <a:srgbClr val="0E9453"/>
                </a:solidFill>
                <a:latin typeface="Georgia"/>
                <a:ea typeface="Georgia"/>
                <a:cs typeface="Georgia"/>
                <a:sym typeface="Georgia"/>
              </a:rPr>
              <a:t>Components of the software representing levels of granularity are assigned </a:t>
            </a:r>
            <a:r>
              <a:rPr b="0" i="0" lang="en-US" sz="1400" u="sng" cap="none" strike="noStrike">
                <a:solidFill>
                  <a:srgbClr val="0E9453"/>
                </a:solidFill>
                <a:latin typeface="Georgia"/>
                <a:ea typeface="Georgia"/>
                <a:cs typeface="Georgia"/>
                <a:sym typeface="Georgia"/>
              </a:rPr>
              <a:t>distinct identifiers</a:t>
            </a:r>
            <a:endParaRPr b="0" i="0" sz="1400" u="sng" cap="none" strike="noStrike">
              <a:solidFill>
                <a:srgbClr val="0E945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(new) F1.2 </a:t>
            </a:r>
            <a:r>
              <a:rPr b="0" i="0" lang="en-US" sz="1400" u="none" cap="none" strike="noStrike">
                <a:solidFill>
                  <a:srgbClr val="0E9453"/>
                </a:solidFill>
                <a:latin typeface="Georgia"/>
                <a:ea typeface="Georgia"/>
                <a:cs typeface="Georgia"/>
                <a:sym typeface="Georgia"/>
              </a:rPr>
              <a:t>Different versions of the software are assigned </a:t>
            </a:r>
            <a:r>
              <a:rPr b="0" i="0" lang="en-US" sz="1400" u="sng" cap="none" strike="noStrike">
                <a:solidFill>
                  <a:srgbClr val="0E9453"/>
                </a:solidFill>
                <a:latin typeface="Georgia"/>
                <a:ea typeface="Georgia"/>
                <a:cs typeface="Georgia"/>
                <a:sym typeface="Georgia"/>
              </a:rPr>
              <a:t>distinct identifiers</a:t>
            </a:r>
            <a:endParaRPr b="0" i="0" sz="1400" u="sng" cap="none" strike="noStrike">
              <a:solidFill>
                <a:srgbClr val="0E945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27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(=) F2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Software is described with rich </a:t>
            </a:r>
            <a:r>
              <a:rPr b="0" i="0" lang="en-US" sz="1400" u="sng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metadata </a:t>
            </a:r>
            <a:endParaRPr b="0" i="0" sz="1400" u="sng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(=) F3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1400" u="sng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Metadata 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clearly and explicitly include the </a:t>
            </a:r>
            <a:r>
              <a:rPr b="0" i="0" lang="en-US" sz="1400" u="sng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identifier 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of the software they describe</a:t>
            </a:r>
            <a:endParaRPr b="0" i="0" sz="1400" u="none" cap="none" strike="noStrike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27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(=) F4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1400" u="sng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Metadata 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are FAIR, searchable and indexable</a:t>
            </a:r>
            <a:endParaRPr b="0" i="0" sz="1400" u="none" cap="none" strike="noStrike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b="1" i="0" lang="en-US" sz="2000" u="none" cap="none" strike="noStrike">
                <a:solidFill>
                  <a:srgbClr val="6F2F9F"/>
                </a:solidFill>
                <a:latin typeface="Georgia"/>
                <a:ea typeface="Georgia"/>
                <a:cs typeface="Georgia"/>
                <a:sym typeface="Georgia"/>
              </a:rPr>
              <a:t>ccessible: </a:t>
            </a:r>
            <a:r>
              <a:rPr b="1" i="0" lang="en-US" sz="1600" u="none" cap="none" strike="noStrike">
                <a:solidFill>
                  <a:srgbClr val="6F2F9F"/>
                </a:solidFill>
                <a:latin typeface="Georgia"/>
                <a:ea typeface="Georgia"/>
                <a:cs typeface="Georgia"/>
                <a:sym typeface="Georgia"/>
              </a:rPr>
              <a:t>Software, and its metadata, is retrievable via standardised protocols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292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(=) A1</a:t>
            </a:r>
            <a:r>
              <a:rPr b="0" i="0" lang="en-US" sz="1400" u="none" cap="none" strike="noStrike">
                <a:solidFill>
                  <a:srgbClr val="0563C1"/>
                </a:solidFill>
                <a:latin typeface="Georgia"/>
                <a:ea typeface="Georgia"/>
                <a:cs typeface="Georgia"/>
                <a:sym typeface="Georgia"/>
              </a:rPr>
              <a:t> Software is retrievable by its </a:t>
            </a:r>
            <a:r>
              <a:rPr b="0" i="0" lang="en-US" sz="1400" u="sng" cap="none" strike="noStrike">
                <a:solidFill>
                  <a:srgbClr val="0563C1"/>
                </a:solidFill>
                <a:latin typeface="Georgia"/>
                <a:ea typeface="Georgia"/>
                <a:cs typeface="Georgia"/>
                <a:sym typeface="Georgia"/>
              </a:rPr>
              <a:t>identifier </a:t>
            </a:r>
            <a:r>
              <a:rPr b="0" i="0" lang="en-US" sz="1400" u="none" cap="none" strike="noStrike">
                <a:solidFill>
                  <a:srgbClr val="0563C1"/>
                </a:solidFill>
                <a:latin typeface="Georgia"/>
                <a:ea typeface="Georgia"/>
                <a:cs typeface="Georgia"/>
                <a:sym typeface="Georgia"/>
              </a:rPr>
              <a:t>using a standardised communications protocol</a:t>
            </a:r>
            <a:endParaRPr b="0" i="0" sz="1400" u="none" cap="none" strike="noStrike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(=) A1.1 </a:t>
            </a:r>
            <a:r>
              <a:rPr b="0" i="0" lang="en-US" sz="1400" u="none" cap="none" strike="noStrike">
                <a:solidFill>
                  <a:srgbClr val="0563C1"/>
                </a:solidFill>
                <a:latin typeface="Georgia"/>
                <a:ea typeface="Georgia"/>
                <a:cs typeface="Georgia"/>
                <a:sym typeface="Georgia"/>
              </a:rPr>
              <a:t>The protocol is open, free, and universally  implementable</a:t>
            </a:r>
            <a:endParaRPr b="0" i="0" sz="1400" u="none" cap="none" strike="noStrike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(=) A1.2</a:t>
            </a:r>
            <a:r>
              <a:rPr b="0" i="0" lang="en-US" sz="1400" u="none" cap="none" strike="noStrike">
                <a:solidFill>
                  <a:srgbClr val="0563C1"/>
                </a:solidFill>
                <a:latin typeface="Georgia"/>
                <a:ea typeface="Georgia"/>
                <a:cs typeface="Georgia"/>
                <a:sym typeface="Georgia"/>
              </a:rPr>
              <a:t> the protocol allows for an authentication and  authorization procedure, where necessary</a:t>
            </a:r>
            <a:endParaRPr b="0" i="0" sz="1400" u="none" cap="none" strike="noStrike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(=) A2</a:t>
            </a:r>
            <a:r>
              <a:rPr b="0" i="0" lang="en-US" sz="1400" u="none" cap="none" strike="noStrike">
                <a:solidFill>
                  <a:srgbClr val="0563C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1400" u="sng" cap="none" strike="noStrike">
                <a:solidFill>
                  <a:srgbClr val="0563C1"/>
                </a:solidFill>
                <a:latin typeface="Georgia"/>
                <a:ea typeface="Georgia"/>
                <a:cs typeface="Georgia"/>
                <a:sym typeface="Georgia"/>
              </a:rPr>
              <a:t>metadata </a:t>
            </a:r>
            <a:r>
              <a:rPr b="0" i="0" lang="en-US" sz="1400" u="none" cap="none" strike="noStrike">
                <a:solidFill>
                  <a:srgbClr val="0563C1"/>
                </a:solidFill>
                <a:latin typeface="Georgia"/>
                <a:ea typeface="Georgia"/>
                <a:cs typeface="Georgia"/>
                <a:sym typeface="Georgia"/>
              </a:rPr>
              <a:t>are accessible, even when the software is  no longer available</a:t>
            </a:r>
            <a:endParaRPr b="0" i="0" sz="1400" u="none" cap="none" strike="noStrike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6426225" y="1285077"/>
            <a:ext cx="5481000" cy="50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b="1" i="0" lang="en-US" sz="2000" u="none" cap="none" strike="noStrike">
                <a:solidFill>
                  <a:srgbClr val="6F2F9F"/>
                </a:solidFill>
                <a:latin typeface="Georgia"/>
                <a:ea typeface="Georgia"/>
                <a:cs typeface="Georgia"/>
                <a:sym typeface="Georgia"/>
              </a:rPr>
              <a:t>nteroperable: </a:t>
            </a:r>
            <a:r>
              <a:rPr b="1" i="0" lang="en-US" sz="1600" u="none" cap="none" strike="noStrike">
                <a:solidFill>
                  <a:srgbClr val="6F2F9F"/>
                </a:solidFill>
                <a:latin typeface="Georgia"/>
                <a:ea typeface="Georgia"/>
                <a:cs typeface="Georgia"/>
                <a:sym typeface="Georgia"/>
              </a:rPr>
              <a:t>Software interoperates with other software by exchanging data and/or metadata, and/or through interaction via application programming interfaces (APIs), described through standards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(≠) I1. </a:t>
            </a:r>
            <a:r>
              <a:rPr b="0" i="0" lang="en-US" sz="1400" u="none" cap="none" strike="noStrike">
                <a:solidFill>
                  <a:srgbClr val="EE7F00"/>
                </a:solidFill>
                <a:latin typeface="Georgia"/>
                <a:ea typeface="Georgia"/>
                <a:cs typeface="Georgia"/>
                <a:sym typeface="Georgia"/>
              </a:rPr>
              <a:t>Software reads, writes and exchanges data in a way that meets domain-relevant community standards</a:t>
            </a:r>
            <a:endParaRPr b="0" i="0" sz="1400" u="none" cap="none" strike="noStrike">
              <a:solidFill>
                <a:srgbClr val="EE7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90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sng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I2. </a:t>
            </a:r>
            <a:r>
              <a:rPr b="0" i="0" lang="en-US" sz="1400" u="none" cap="none" strike="sngStrike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rPr>
              <a:t>(meta)data use vocabularies that follow FAIR  principles</a:t>
            </a:r>
            <a:endParaRPr b="0" i="0" sz="1400" u="none" cap="none" strike="sng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(=) I2</a:t>
            </a:r>
            <a:r>
              <a:rPr b="0" i="0" lang="en-US" sz="1400" u="none" cap="none" strike="sng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Software includes </a:t>
            </a:r>
            <a:r>
              <a:rPr b="0" i="0" lang="en-US" sz="1400" u="sng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qualified references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to other objects</a:t>
            </a:r>
            <a:endParaRPr b="0" i="0" sz="1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R</a:t>
            </a:r>
            <a:r>
              <a:rPr b="1" i="0" lang="en-US" sz="2000" u="none" cap="none" strike="noStrike">
                <a:solidFill>
                  <a:srgbClr val="6F2F9F"/>
                </a:solidFill>
                <a:latin typeface="Georgia"/>
                <a:ea typeface="Georgia"/>
                <a:cs typeface="Georgia"/>
                <a:sym typeface="Georgia"/>
              </a:rPr>
              <a:t>eusable: </a:t>
            </a:r>
            <a:r>
              <a:rPr b="1" i="0" lang="en-US" sz="1600" u="none" cap="none" strike="noStrike">
                <a:solidFill>
                  <a:srgbClr val="6F2F9F"/>
                </a:solidFill>
                <a:latin typeface="Georgia"/>
                <a:ea typeface="Georgia"/>
                <a:cs typeface="Georgia"/>
                <a:sym typeface="Georgia"/>
              </a:rPr>
              <a:t>Software is both usable (can be executed) and reusable (can be understood, modified, built upon, or incorporated into other software)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(=) R1. 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Software is </a:t>
            </a:r>
            <a:r>
              <a:rPr b="0" i="0" lang="en-US" sz="1400" u="sng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described with a plurality of accurate and relevant attributes</a:t>
            </a:r>
            <a:endParaRPr b="0" i="0" sz="1400" u="sng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(=) R1.1. 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Software is given a clear and accessible </a:t>
            </a:r>
            <a:r>
              <a:rPr b="0" i="0" lang="en-US" sz="1400" u="sng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license</a:t>
            </a:r>
            <a:endParaRPr b="0" i="0" sz="1400" u="sng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193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(=) R1.2. 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Software is associated with detailed </a:t>
            </a:r>
            <a:r>
              <a:rPr b="0" i="0" lang="en-US" sz="1400" u="sng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provenance</a:t>
            </a:r>
            <a:endParaRPr b="0" i="0" sz="1400" u="sng" cap="none" strike="noStrike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(new) R2 </a:t>
            </a:r>
            <a:r>
              <a:rPr b="0" i="0" lang="en-US" sz="1400" u="none" cap="none" strike="noStrike">
                <a:solidFill>
                  <a:srgbClr val="0E9453"/>
                </a:solidFill>
                <a:latin typeface="Georgia"/>
                <a:ea typeface="Georgia"/>
                <a:cs typeface="Georgia"/>
                <a:sym typeface="Georgia"/>
              </a:rPr>
              <a:t>Software includes </a:t>
            </a:r>
            <a:r>
              <a:rPr b="0" i="0" lang="en-US" sz="1400" u="sng" cap="none" strike="noStrike">
                <a:solidFill>
                  <a:srgbClr val="0E9453"/>
                </a:solidFill>
                <a:latin typeface="Georgia"/>
                <a:ea typeface="Georgia"/>
                <a:cs typeface="Georgia"/>
                <a:sym typeface="Georgia"/>
              </a:rPr>
              <a:t>qualified references</a:t>
            </a:r>
            <a:r>
              <a:rPr b="0" i="0" lang="en-US" sz="1400" u="none" cap="none" strike="noStrike">
                <a:solidFill>
                  <a:srgbClr val="0E9453"/>
                </a:solidFill>
                <a:latin typeface="Georgia"/>
                <a:ea typeface="Georgia"/>
                <a:cs typeface="Georgia"/>
                <a:sym typeface="Georgia"/>
              </a:rPr>
              <a:t> to other software</a:t>
            </a:r>
            <a:endParaRPr b="0" i="0" sz="1400" u="none" cap="none" strike="noStrike">
              <a:solidFill>
                <a:srgbClr val="0E945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(=) R</a:t>
            </a:r>
            <a:r>
              <a:rPr b="0" i="0" lang="en-US" sz="1400" u="none" cap="none" strike="sng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1.</a:t>
            </a: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3 </a:t>
            </a:r>
            <a:r>
              <a:rPr b="0" i="0" lang="en-US" sz="14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Software meets domain-relevant community standards</a:t>
            </a:r>
            <a:endParaRPr b="0" i="0" sz="1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/>
          <p:nvPr>
            <p:ph idx="12" type="sldNum"/>
          </p:nvPr>
        </p:nvSpPr>
        <p:spPr>
          <a:xfrm>
            <a:off x="11430808" y="6656070"/>
            <a:ext cx="48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98b94d192c_0_245"/>
          <p:cNvSpPr/>
          <p:nvPr/>
        </p:nvSpPr>
        <p:spPr>
          <a:xfrm>
            <a:off x="11430720" y="6656040"/>
            <a:ext cx="476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198b94d192c_0_245"/>
          <p:cNvSpPr/>
          <p:nvPr/>
        </p:nvSpPr>
        <p:spPr>
          <a:xfrm>
            <a:off x="415800" y="165600"/>
            <a:ext cx="106770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A4A49"/>
                </a:solidFill>
                <a:latin typeface="Arial Narrow"/>
                <a:ea typeface="Arial Narrow"/>
                <a:cs typeface="Arial Narrow"/>
                <a:sym typeface="Arial Narrow"/>
              </a:rPr>
              <a:t>Who is responsible for FAIR software?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98b94d192c_0_245"/>
          <p:cNvSpPr txBox="1"/>
          <p:nvPr>
            <p:ph idx="4294967295" type="body"/>
          </p:nvPr>
        </p:nvSpPr>
        <p:spPr>
          <a:xfrm>
            <a:off x="415600" y="1216175"/>
            <a:ext cx="44961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/>
              <a:t>Who is expected to apply FAIR? </a:t>
            </a:r>
            <a:endParaRPr/>
          </a:p>
          <a:p>
            <a:pPr indent="-457200" lvl="0" marL="609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►"/>
            </a:pPr>
            <a:r>
              <a:rPr lang="en-US"/>
              <a:t>And why?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i="1" lang="en-US" sz="2100"/>
              <a:t>“...the application of the FAIR4RS Principles is the responsibility of the owners (who are often the creators) of the software, not the users. “</a:t>
            </a:r>
            <a:endParaRPr i="1" sz="21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i="1" sz="21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i="1" lang="en-US" sz="2100"/>
              <a:t>“The FAIR4RS Principles are also relevant to the larger ecosystem and various stakeholders that support research software (e.g., repositories and registries).”</a:t>
            </a:r>
            <a:endParaRPr i="1" sz="2100"/>
          </a:p>
        </p:txBody>
      </p:sp>
      <p:sp>
        <p:nvSpPr>
          <p:cNvPr id="83" name="Google Shape;83;g198b94d192c_0_245"/>
          <p:cNvSpPr txBox="1"/>
          <p:nvPr>
            <p:ph idx="12" type="sldNum"/>
          </p:nvPr>
        </p:nvSpPr>
        <p:spPr>
          <a:xfrm>
            <a:off x="11296610" y="6217622"/>
            <a:ext cx="731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g198b94d192c_0_245"/>
          <p:cNvSpPr/>
          <p:nvPr/>
        </p:nvSpPr>
        <p:spPr>
          <a:xfrm>
            <a:off x="7038267" y="1554322"/>
            <a:ext cx="3386700" cy="3386700"/>
          </a:xfrm>
          <a:prstGeom prst="donut">
            <a:avLst>
              <a:gd fmla="val 16067" name="adj"/>
            </a:avLst>
          </a:prstGeom>
          <a:solidFill>
            <a:srgbClr val="000000">
              <a:alpha val="1058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g198b94d192c_0_245"/>
          <p:cNvGrpSpPr/>
          <p:nvPr/>
        </p:nvGrpSpPr>
        <p:grpSpPr>
          <a:xfrm>
            <a:off x="9593493" y="1135562"/>
            <a:ext cx="2393667" cy="907149"/>
            <a:chOff x="5214050" y="851693"/>
            <a:chExt cx="1795295" cy="680379"/>
          </a:xfrm>
        </p:grpSpPr>
        <p:cxnSp>
          <p:nvCxnSpPr>
            <p:cNvPr id="86" name="Google Shape;86;g198b94d192c_0_245"/>
            <p:cNvCxnSpPr/>
            <p:nvPr/>
          </p:nvCxnSpPr>
          <p:spPr>
            <a:xfrm flipH="1">
              <a:off x="5214050" y="1153772"/>
              <a:ext cx="273000" cy="378300"/>
            </a:xfrm>
            <a:prstGeom prst="straightConnector1">
              <a:avLst/>
            </a:prstGeom>
            <a:noFill/>
            <a:ln cap="flat" cmpd="sng" w="19050">
              <a:solidFill>
                <a:srgbClr val="08563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87" name="Google Shape;87;g198b94d192c_0_245"/>
            <p:cNvSpPr txBox="1"/>
            <p:nvPr/>
          </p:nvSpPr>
          <p:spPr>
            <a:xfrm>
              <a:off x="5514145" y="851693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INCENTIVES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Make it rewarding</a:t>
              </a:r>
              <a:endParaRPr b="1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" name="Google Shape;88;g198b94d192c_0_245"/>
          <p:cNvGrpSpPr/>
          <p:nvPr/>
        </p:nvGrpSpPr>
        <p:grpSpPr>
          <a:xfrm>
            <a:off x="5444533" y="1135562"/>
            <a:ext cx="2407552" cy="907149"/>
            <a:chOff x="2102252" y="851693"/>
            <a:chExt cx="1805709" cy="680379"/>
          </a:xfrm>
        </p:grpSpPr>
        <p:cxnSp>
          <p:nvCxnSpPr>
            <p:cNvPr id="89" name="Google Shape;89;g198b94d192c_0_245"/>
            <p:cNvCxnSpPr/>
            <p:nvPr/>
          </p:nvCxnSpPr>
          <p:spPr>
            <a:xfrm>
              <a:off x="3634961" y="1153772"/>
              <a:ext cx="273000" cy="378300"/>
            </a:xfrm>
            <a:prstGeom prst="straightConnector1">
              <a:avLst/>
            </a:prstGeom>
            <a:noFill/>
            <a:ln cap="flat" cmpd="sng" w="19050">
              <a:solidFill>
                <a:srgbClr val="65F0AD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90" name="Google Shape;90;g198b94d192c_0_245"/>
            <p:cNvSpPr txBox="1"/>
            <p:nvPr/>
          </p:nvSpPr>
          <p:spPr>
            <a:xfrm>
              <a:off x="2102252" y="851693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COMMUNITIES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Make it normal</a:t>
              </a:r>
              <a:endParaRPr b="1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" name="Google Shape;91;g198b94d192c_0_245"/>
          <p:cNvGrpSpPr/>
          <p:nvPr/>
        </p:nvGrpSpPr>
        <p:grpSpPr>
          <a:xfrm>
            <a:off x="10142046" y="3448146"/>
            <a:ext cx="2596041" cy="892778"/>
            <a:chOff x="5625475" y="2586174"/>
            <a:chExt cx="1947079" cy="669600"/>
          </a:xfrm>
        </p:grpSpPr>
        <p:cxnSp>
          <p:nvCxnSpPr>
            <p:cNvPr id="92" name="Google Shape;92;g198b94d192c_0_245"/>
            <p:cNvCxnSpPr/>
            <p:nvPr/>
          </p:nvCxnSpPr>
          <p:spPr>
            <a:xfrm rot="10800000">
              <a:off x="5625475" y="2771675"/>
              <a:ext cx="442200" cy="153300"/>
            </a:xfrm>
            <a:prstGeom prst="straightConnector1">
              <a:avLst/>
            </a:prstGeom>
            <a:noFill/>
            <a:ln cap="flat" cmpd="sng" w="19050">
              <a:solidFill>
                <a:srgbClr val="0E945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93" name="Google Shape;93;g198b94d192c_0_245"/>
            <p:cNvSpPr txBox="1"/>
            <p:nvPr/>
          </p:nvSpPr>
          <p:spPr>
            <a:xfrm>
              <a:off x="6077354" y="258617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POLICY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Make it </a:t>
              </a:r>
              <a:br>
                <a:rPr b="1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required</a:t>
              </a:r>
              <a:endParaRPr b="1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" name="Google Shape;94;g198b94d192c_0_245"/>
          <p:cNvGrpSpPr/>
          <p:nvPr/>
        </p:nvGrpSpPr>
        <p:grpSpPr>
          <a:xfrm>
            <a:off x="4714202" y="3428804"/>
            <a:ext cx="2606848" cy="892778"/>
            <a:chOff x="1554490" y="2571667"/>
            <a:chExt cx="1955185" cy="669600"/>
          </a:xfrm>
        </p:grpSpPr>
        <p:cxnSp>
          <p:nvCxnSpPr>
            <p:cNvPr id="95" name="Google Shape;95;g198b94d192c_0_245"/>
            <p:cNvCxnSpPr/>
            <p:nvPr/>
          </p:nvCxnSpPr>
          <p:spPr>
            <a:xfrm flipH="1" rot="10800000">
              <a:off x="3059375" y="2771675"/>
              <a:ext cx="450300" cy="145200"/>
            </a:xfrm>
            <a:prstGeom prst="straightConnector1">
              <a:avLst/>
            </a:prstGeom>
            <a:noFill/>
            <a:ln cap="flat" cmpd="sng" w="19050">
              <a:solidFill>
                <a:srgbClr val="0E945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96" name="Google Shape;96;g198b94d192c_0_245"/>
            <p:cNvSpPr txBox="1"/>
            <p:nvPr/>
          </p:nvSpPr>
          <p:spPr>
            <a:xfrm>
              <a:off x="1554490" y="2571667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TRAINING &amp; TOOLS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Make it easy</a:t>
              </a:r>
              <a:endParaRPr b="1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" name="Google Shape;97;g198b94d192c_0_245"/>
          <p:cNvGrpSpPr/>
          <p:nvPr/>
        </p:nvGrpSpPr>
        <p:grpSpPr>
          <a:xfrm>
            <a:off x="7719108" y="4721215"/>
            <a:ext cx="1993550" cy="1517210"/>
            <a:chOff x="3808226" y="3541000"/>
            <a:chExt cx="1495200" cy="1137936"/>
          </a:xfrm>
        </p:grpSpPr>
        <p:cxnSp>
          <p:nvCxnSpPr>
            <p:cNvPr id="98" name="Google Shape;98;g198b94d192c_0_245"/>
            <p:cNvCxnSpPr/>
            <p:nvPr/>
          </p:nvCxnSpPr>
          <p:spPr>
            <a:xfrm rot="10800000">
              <a:off x="4563402" y="3541000"/>
              <a:ext cx="0" cy="489600"/>
            </a:xfrm>
            <a:prstGeom prst="straightConnector1">
              <a:avLst/>
            </a:prstGeom>
            <a:noFill/>
            <a:ln cap="flat" cmpd="sng" w="19050">
              <a:solidFill>
                <a:srgbClr val="08563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99" name="Google Shape;99;g198b94d192c_0_245"/>
            <p:cNvSpPr txBox="1"/>
            <p:nvPr/>
          </p:nvSpPr>
          <p:spPr>
            <a:xfrm>
              <a:off x="3808226" y="40093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INFRASTRUCTURE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Make it possible</a:t>
              </a:r>
              <a:endParaRPr b="1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0" name="Google Shape;100;g198b94d192c_0_245"/>
          <p:cNvSpPr/>
          <p:nvPr/>
        </p:nvSpPr>
        <p:spPr>
          <a:xfrm rot="1800095">
            <a:off x="6934717" y="1448572"/>
            <a:ext cx="3587828" cy="3587828"/>
          </a:xfrm>
          <a:prstGeom prst="blockArc">
            <a:avLst>
              <a:gd fmla="val 14414370" name="adj1"/>
              <a:gd fmla="val 18998613" name="adj2"/>
              <a:gd fmla="val 8907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198b94d192c_0_245"/>
          <p:cNvSpPr/>
          <p:nvPr/>
        </p:nvSpPr>
        <p:spPr>
          <a:xfrm flipH="1" rot="-9000757">
            <a:off x="6942555" y="1446411"/>
            <a:ext cx="3586968" cy="3586968"/>
          </a:xfrm>
          <a:prstGeom prst="blockArc">
            <a:avLst>
              <a:gd fmla="val 20178804" name="adj1"/>
              <a:gd fmla="val 2623923" name="adj2"/>
              <a:gd fmla="val 8858" name="adj3"/>
            </a:avLst>
          </a:prstGeom>
          <a:solidFill>
            <a:srgbClr val="0E945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98b94d192c_0_245"/>
          <p:cNvSpPr txBox="1"/>
          <p:nvPr/>
        </p:nvSpPr>
        <p:spPr>
          <a:xfrm>
            <a:off x="7769311" y="2741947"/>
            <a:ext cx="1924800" cy="10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20202"/>
                </a:solidFill>
                <a:latin typeface="Roboto"/>
                <a:ea typeface="Roboto"/>
                <a:cs typeface="Roboto"/>
                <a:sym typeface="Roboto"/>
              </a:rPr>
              <a:t>ADOPTION</a:t>
            </a:r>
            <a:br>
              <a:rPr b="1" i="0" lang="en-US" sz="2500" u="none" cap="none" strike="noStrike">
                <a:solidFill>
                  <a:srgbClr val="02020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2500" u="none" cap="none" strike="noStrike">
                <a:solidFill>
                  <a:srgbClr val="020202"/>
                </a:solidFill>
                <a:latin typeface="Roboto"/>
                <a:ea typeface="Roboto"/>
                <a:cs typeface="Roboto"/>
                <a:sym typeface="Roboto"/>
              </a:rPr>
              <a:t>CYCLE</a:t>
            </a:r>
            <a:endParaRPr b="0" i="0" sz="2500" u="none" cap="none" strike="noStrike">
              <a:solidFill>
                <a:srgbClr val="0202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98b94d192c_0_245"/>
          <p:cNvSpPr/>
          <p:nvPr/>
        </p:nvSpPr>
        <p:spPr>
          <a:xfrm rot="-3782290">
            <a:off x="10050625" y="2477218"/>
            <a:ext cx="484344" cy="484344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98b94d192c_0_245"/>
          <p:cNvSpPr/>
          <p:nvPr/>
        </p:nvSpPr>
        <p:spPr>
          <a:xfrm flipH="1" rot="-1800026">
            <a:off x="6928281" y="1443273"/>
            <a:ext cx="3595753" cy="3595753"/>
          </a:xfrm>
          <a:prstGeom prst="blockArc">
            <a:avLst>
              <a:gd fmla="val 14334136" name="adj1"/>
              <a:gd fmla="val 18854681" name="adj2"/>
              <a:gd fmla="val 8846" name="adj3"/>
            </a:avLst>
          </a:prstGeom>
          <a:solidFill>
            <a:srgbClr val="65F0AD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198b94d192c_0_245"/>
          <p:cNvSpPr/>
          <p:nvPr/>
        </p:nvSpPr>
        <p:spPr>
          <a:xfrm rot="9000757">
            <a:off x="6918176" y="1450178"/>
            <a:ext cx="3586968" cy="3586968"/>
          </a:xfrm>
          <a:prstGeom prst="blockArc">
            <a:avLst>
              <a:gd fmla="val 20184517" name="adj1"/>
              <a:gd fmla="val 3007258" name="adj2"/>
              <a:gd fmla="val 9336" name="adj3"/>
            </a:avLst>
          </a:prstGeom>
          <a:solidFill>
            <a:srgbClr val="0E9453"/>
          </a:solidFill>
          <a:ln cap="flat" cmpd="sng" w="9525">
            <a:solidFill>
              <a:srgbClr val="0E9453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98b94d192c_0_245"/>
          <p:cNvSpPr/>
          <p:nvPr/>
        </p:nvSpPr>
        <p:spPr>
          <a:xfrm flipH="1" rot="-9000757">
            <a:off x="6918305" y="1452211"/>
            <a:ext cx="3586968" cy="3586968"/>
          </a:xfrm>
          <a:prstGeom prst="blockArc">
            <a:avLst>
              <a:gd fmla="val 15738599" name="adj1"/>
              <a:gd fmla="val 20008131" name="adj2"/>
              <a:gd fmla="val 9063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98b94d192c_0_245"/>
          <p:cNvSpPr/>
          <p:nvPr/>
        </p:nvSpPr>
        <p:spPr>
          <a:xfrm rot="9240359">
            <a:off x="6926282" y="2476920"/>
            <a:ext cx="484625" cy="484625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198b94d192c_0_245"/>
          <p:cNvSpPr/>
          <p:nvPr/>
        </p:nvSpPr>
        <p:spPr>
          <a:xfrm rot="476952">
            <a:off x="9468154" y="4318975"/>
            <a:ext cx="483748" cy="483748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198b94d192c_0_245"/>
          <p:cNvSpPr/>
          <p:nvPr/>
        </p:nvSpPr>
        <p:spPr>
          <a:xfrm rot="4858540">
            <a:off x="7513288" y="4318825"/>
            <a:ext cx="483890" cy="483890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198b94d192c_0_245"/>
          <p:cNvSpPr/>
          <p:nvPr/>
        </p:nvSpPr>
        <p:spPr>
          <a:xfrm rot="-8100000">
            <a:off x="8485291" y="1370028"/>
            <a:ext cx="484085" cy="484085"/>
          </a:xfrm>
          <a:prstGeom prst="rtTriangle">
            <a:avLst/>
          </a:prstGeom>
          <a:solidFill>
            <a:srgbClr val="65F0A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98b94d192c_0_245"/>
          <p:cNvSpPr txBox="1"/>
          <p:nvPr/>
        </p:nvSpPr>
        <p:spPr>
          <a:xfrm>
            <a:off x="9695267" y="5038533"/>
            <a:ext cx="24681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Adapted by Neil Chue Hong from original by Brian Nosek:</a:t>
            </a:r>
            <a:br>
              <a:rPr b="0" i="1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Strategy for Culture Change</a:t>
            </a:r>
            <a:r>
              <a:rPr b="0" i="1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(2019) </a:t>
            </a:r>
            <a:endParaRPr b="0" i="1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98b94d192c_0_245"/>
          <p:cNvSpPr txBox="1"/>
          <p:nvPr/>
        </p:nvSpPr>
        <p:spPr>
          <a:xfrm>
            <a:off x="78950" y="6225025"/>
            <a:ext cx="680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Slide taken from FAIR4RS presentation at RDA Plenary October 2021</a:t>
            </a:r>
            <a:endParaRPr b="0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3" name="Google Shape;113;g198b94d192c_0_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415825" y="114575"/>
            <a:ext cx="824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lang="en-US"/>
              <a:t>Start with explicit and concrete steps coming directly from the Principles</a:t>
            </a:r>
            <a:endParaRPr/>
          </a:p>
        </p:txBody>
      </p:sp>
      <p:sp>
        <p:nvSpPr>
          <p:cNvPr id="120" name="Google Shape;120;p5"/>
          <p:cNvSpPr txBox="1"/>
          <p:nvPr>
            <p:ph idx="12" type="sldNum"/>
          </p:nvPr>
        </p:nvSpPr>
        <p:spPr>
          <a:xfrm>
            <a:off x="11430808" y="6656070"/>
            <a:ext cx="4800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1249" y="3115835"/>
            <a:ext cx="2388914" cy="6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0" y="6302200"/>
            <a:ext cx="5731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 icon taken from https://thenounproject.com/icon/release-1410037/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4082" y="3562875"/>
            <a:ext cx="1053825" cy="10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4781850" y="3953450"/>
            <a:ext cx="12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v3.12.4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919625" y="1010850"/>
            <a:ext cx="1012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Line between data/software/object and its metadata is still blurred</a:t>
            </a:r>
            <a:endParaRPr b="0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26" name="Google Shape;126;p5"/>
          <p:cNvCxnSpPr>
            <a:stCxn id="127" idx="3"/>
            <a:endCxn id="128" idx="1"/>
          </p:cNvCxnSpPr>
          <p:nvPr/>
        </p:nvCxnSpPr>
        <p:spPr>
          <a:xfrm flipH="1" rot="10800000">
            <a:off x="3550175" y="2811050"/>
            <a:ext cx="2085600" cy="3240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5"/>
          <p:cNvCxnSpPr>
            <a:stCxn id="127" idx="3"/>
            <a:endCxn id="121" idx="1"/>
          </p:cNvCxnSpPr>
          <p:nvPr/>
        </p:nvCxnSpPr>
        <p:spPr>
          <a:xfrm>
            <a:off x="3550175" y="3135050"/>
            <a:ext cx="1571100" cy="2973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5"/>
          <p:cNvCxnSpPr>
            <a:stCxn id="123" idx="3"/>
            <a:endCxn id="128" idx="3"/>
          </p:cNvCxnSpPr>
          <p:nvPr/>
        </p:nvCxnSpPr>
        <p:spPr>
          <a:xfrm rot="10800000">
            <a:off x="6941707" y="2811188"/>
            <a:ext cx="496200" cy="1278600"/>
          </a:xfrm>
          <a:prstGeom prst="curvedConnector3">
            <a:avLst>
              <a:gd fmla="val -4799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5"/>
          <p:cNvCxnSpPr>
            <a:stCxn id="124" idx="3"/>
            <a:endCxn id="123" idx="1"/>
          </p:cNvCxnSpPr>
          <p:nvPr/>
        </p:nvCxnSpPr>
        <p:spPr>
          <a:xfrm flipH="1" rot="10800000">
            <a:off x="5981850" y="4089650"/>
            <a:ext cx="402300" cy="110100"/>
          </a:xfrm>
          <a:prstGeom prst="curved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5"/>
          <p:cNvCxnSpPr>
            <a:stCxn id="133" idx="6"/>
            <a:endCxn id="124" idx="1"/>
          </p:cNvCxnSpPr>
          <p:nvPr/>
        </p:nvCxnSpPr>
        <p:spPr>
          <a:xfrm>
            <a:off x="3340650" y="4163475"/>
            <a:ext cx="1441200" cy="36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4" name="Google Shape;13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2675" y="1623014"/>
            <a:ext cx="786300" cy="78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0481" y="1710299"/>
            <a:ext cx="615601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35704" y="2549113"/>
            <a:ext cx="1305998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41700" y="1738600"/>
            <a:ext cx="615601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92925" y="1708375"/>
            <a:ext cx="615600" cy="61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5"/>
          <p:cNvGrpSpPr/>
          <p:nvPr/>
        </p:nvGrpSpPr>
        <p:grpSpPr>
          <a:xfrm>
            <a:off x="339625" y="1629500"/>
            <a:ext cx="3210550" cy="3046325"/>
            <a:chOff x="339625" y="1629500"/>
            <a:chExt cx="3210550" cy="3046325"/>
          </a:xfrm>
        </p:grpSpPr>
        <p:sp>
          <p:nvSpPr>
            <p:cNvPr id="127" name="Google Shape;127;p5"/>
            <p:cNvSpPr/>
            <p:nvPr/>
          </p:nvSpPr>
          <p:spPr>
            <a:xfrm>
              <a:off x="369275" y="1629500"/>
              <a:ext cx="3180900" cy="3011100"/>
            </a:xfrm>
            <a:prstGeom prst="rect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Archives/Repositories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356725" y="1969850"/>
              <a:ext cx="2820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127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F1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is assigned a globally unique and persistent identifier</a:t>
              </a:r>
              <a:endPara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356725" y="3844525"/>
              <a:ext cx="2632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127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F1.2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Different versions of the software are assigned distinct identifiers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342875" y="2500863"/>
              <a:ext cx="3000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2921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A1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is retrievable by its identifier using a standardised communications protocol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339625" y="3263050"/>
              <a:ext cx="3134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4445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A1.1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The protocol is open, free, and universally  implementable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5"/>
          <p:cNvSpPr/>
          <p:nvPr/>
        </p:nvSpPr>
        <p:spPr>
          <a:xfrm>
            <a:off x="3153150" y="4071075"/>
            <a:ext cx="187500" cy="18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5"/>
          <p:cNvCxnSpPr>
            <a:stCxn id="123" idx="3"/>
          </p:cNvCxnSpPr>
          <p:nvPr/>
        </p:nvCxnSpPr>
        <p:spPr>
          <a:xfrm flipH="1" rot="10800000">
            <a:off x="7437907" y="2545988"/>
            <a:ext cx="416700" cy="15438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4" name="Google Shape;144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98c90ac47f_0_90"/>
          <p:cNvSpPr txBox="1"/>
          <p:nvPr>
            <p:ph type="title"/>
          </p:nvPr>
        </p:nvSpPr>
        <p:spPr>
          <a:xfrm>
            <a:off x="415825" y="114575"/>
            <a:ext cx="8375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lang="en-US"/>
              <a:t>Start with explicit and concrete steps coming directly from the Principles</a:t>
            </a:r>
            <a:endParaRPr/>
          </a:p>
        </p:txBody>
      </p:sp>
      <p:sp>
        <p:nvSpPr>
          <p:cNvPr id="151" name="Google Shape;151;g198c90ac47f_0_90"/>
          <p:cNvSpPr txBox="1"/>
          <p:nvPr>
            <p:ph idx="12" type="sldNum"/>
          </p:nvPr>
        </p:nvSpPr>
        <p:spPr>
          <a:xfrm>
            <a:off x="11430808" y="6656070"/>
            <a:ext cx="48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52" name="Google Shape;152;g198c90ac47f_0_9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5425" y="5488825"/>
            <a:ext cx="140539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98c90ac47f_0_9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92437" y="6021975"/>
            <a:ext cx="2947162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98c90ac47f_0_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56975" y="5225238"/>
            <a:ext cx="1053825" cy="534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g198c90ac47f_0_90"/>
          <p:cNvCxnSpPr>
            <a:stCxn id="156" idx="2"/>
            <a:endCxn id="152" idx="0"/>
          </p:cNvCxnSpPr>
          <p:nvPr/>
        </p:nvCxnSpPr>
        <p:spPr>
          <a:xfrm rot="5400000">
            <a:off x="9486575" y="4833913"/>
            <a:ext cx="436500" cy="873600"/>
          </a:xfrm>
          <a:prstGeom prst="curvedConnector3">
            <a:avLst>
              <a:gd fmla="val 4998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g198c90ac47f_0_90"/>
          <p:cNvCxnSpPr>
            <a:stCxn id="156" idx="2"/>
            <a:endCxn id="153" idx="0"/>
          </p:cNvCxnSpPr>
          <p:nvPr/>
        </p:nvCxnSpPr>
        <p:spPr>
          <a:xfrm flipH="1" rot="-5400000">
            <a:off x="9869075" y="5325013"/>
            <a:ext cx="969600" cy="4245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8" name="Google Shape;158;g198c90ac47f_0_90"/>
          <p:cNvGrpSpPr/>
          <p:nvPr/>
        </p:nvGrpSpPr>
        <p:grpSpPr>
          <a:xfrm>
            <a:off x="8630550" y="2595475"/>
            <a:ext cx="3011075" cy="2457000"/>
            <a:chOff x="8554350" y="2671675"/>
            <a:chExt cx="3011075" cy="2457000"/>
          </a:xfrm>
        </p:grpSpPr>
        <p:sp>
          <p:nvSpPr>
            <p:cNvPr id="159" name="Google Shape;159;g198c90ac47f_0_90"/>
            <p:cNvSpPr/>
            <p:nvPr/>
          </p:nvSpPr>
          <p:spPr>
            <a:xfrm>
              <a:off x="8584000" y="2671675"/>
              <a:ext cx="2947200" cy="2457000"/>
            </a:xfrm>
            <a:prstGeom prst="rect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Registries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198c90ac47f_0_90"/>
            <p:cNvSpPr txBox="1"/>
            <p:nvPr/>
          </p:nvSpPr>
          <p:spPr>
            <a:xfrm>
              <a:off x="8554350" y="2988488"/>
              <a:ext cx="2576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381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F4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Metadata are FAIR, searchable and indexable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198c90ac47f_0_90"/>
            <p:cNvSpPr txBox="1"/>
            <p:nvPr/>
          </p:nvSpPr>
          <p:spPr>
            <a:xfrm>
              <a:off x="8554350" y="3521788"/>
              <a:ext cx="3000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381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A2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metadata are accessible, even when the software is  no longer available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198c90ac47f_0_90"/>
            <p:cNvSpPr txBox="1"/>
            <p:nvPr/>
          </p:nvSpPr>
          <p:spPr>
            <a:xfrm>
              <a:off x="8565425" y="4297363"/>
              <a:ext cx="3000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F3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Metadata clearly and explicitly include the identifier of the software they describe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2" name="Google Shape;162;g198c90ac47f_0_9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21249" y="3115835"/>
            <a:ext cx="2388914" cy="6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98c90ac47f_0_9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84082" y="3562875"/>
            <a:ext cx="1053825" cy="10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98c90ac47f_0_90"/>
          <p:cNvSpPr txBox="1"/>
          <p:nvPr/>
        </p:nvSpPr>
        <p:spPr>
          <a:xfrm>
            <a:off x="4781850" y="3953450"/>
            <a:ext cx="12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v3.12.4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165" name="Google Shape;165;g198c90ac47f_0_90"/>
          <p:cNvCxnSpPr>
            <a:stCxn id="166" idx="3"/>
            <a:endCxn id="167" idx="1"/>
          </p:cNvCxnSpPr>
          <p:nvPr/>
        </p:nvCxnSpPr>
        <p:spPr>
          <a:xfrm flipH="1" rot="10800000">
            <a:off x="3550175" y="2811050"/>
            <a:ext cx="2085600" cy="3240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g198c90ac47f_0_90"/>
          <p:cNvCxnSpPr>
            <a:stCxn id="166" idx="3"/>
            <a:endCxn id="162" idx="1"/>
          </p:cNvCxnSpPr>
          <p:nvPr/>
        </p:nvCxnSpPr>
        <p:spPr>
          <a:xfrm>
            <a:off x="3550175" y="3135050"/>
            <a:ext cx="1571100" cy="2973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g198c90ac47f_0_90"/>
          <p:cNvCxnSpPr>
            <a:stCxn id="163" idx="3"/>
            <a:endCxn id="167" idx="3"/>
          </p:cNvCxnSpPr>
          <p:nvPr/>
        </p:nvCxnSpPr>
        <p:spPr>
          <a:xfrm rot="10800000">
            <a:off x="6941707" y="2811188"/>
            <a:ext cx="496200" cy="1278600"/>
          </a:xfrm>
          <a:prstGeom prst="curvedConnector3">
            <a:avLst>
              <a:gd fmla="val -4799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g198c90ac47f_0_90"/>
          <p:cNvCxnSpPr>
            <a:stCxn id="164" idx="3"/>
            <a:endCxn id="163" idx="1"/>
          </p:cNvCxnSpPr>
          <p:nvPr/>
        </p:nvCxnSpPr>
        <p:spPr>
          <a:xfrm flipH="1" rot="10800000">
            <a:off x="5981850" y="4089650"/>
            <a:ext cx="402300" cy="110100"/>
          </a:xfrm>
          <a:prstGeom prst="curved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g198c90ac47f_0_90"/>
          <p:cNvCxnSpPr>
            <a:stCxn id="172" idx="6"/>
            <a:endCxn id="164" idx="1"/>
          </p:cNvCxnSpPr>
          <p:nvPr/>
        </p:nvCxnSpPr>
        <p:spPr>
          <a:xfrm>
            <a:off x="3340650" y="4163475"/>
            <a:ext cx="1441200" cy="36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3" name="Google Shape;173;g198c90ac47f_0_9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62675" y="1623014"/>
            <a:ext cx="786300" cy="78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198c90ac47f_0_9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90481" y="1710299"/>
            <a:ext cx="615601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198c90ac47f_0_9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35704" y="2549113"/>
            <a:ext cx="1305998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98c90ac47f_0_9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941700" y="1738600"/>
            <a:ext cx="615601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98c90ac47f_0_9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692925" y="1708375"/>
            <a:ext cx="615600" cy="61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g198c90ac47f_0_90"/>
          <p:cNvGrpSpPr/>
          <p:nvPr/>
        </p:nvGrpSpPr>
        <p:grpSpPr>
          <a:xfrm>
            <a:off x="339625" y="1629500"/>
            <a:ext cx="3210550" cy="3046325"/>
            <a:chOff x="339625" y="1629500"/>
            <a:chExt cx="3210550" cy="3046325"/>
          </a:xfrm>
        </p:grpSpPr>
        <p:sp>
          <p:nvSpPr>
            <p:cNvPr id="166" name="Google Shape;166;g198c90ac47f_0_90"/>
            <p:cNvSpPr/>
            <p:nvPr/>
          </p:nvSpPr>
          <p:spPr>
            <a:xfrm>
              <a:off x="369275" y="1629500"/>
              <a:ext cx="3180900" cy="3011100"/>
            </a:xfrm>
            <a:prstGeom prst="rect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Archives/Repositories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198c90ac47f_0_90"/>
            <p:cNvSpPr txBox="1"/>
            <p:nvPr/>
          </p:nvSpPr>
          <p:spPr>
            <a:xfrm>
              <a:off x="356725" y="1969850"/>
              <a:ext cx="2820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127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F1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is assigned a globally unique and persistent identifier</a:t>
              </a:r>
              <a:endPara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9" name="Google Shape;179;g198c90ac47f_0_90"/>
            <p:cNvSpPr txBox="1"/>
            <p:nvPr/>
          </p:nvSpPr>
          <p:spPr>
            <a:xfrm>
              <a:off x="356725" y="3844525"/>
              <a:ext cx="2632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127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F1.2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Different versions of the software are assigned distinct identifiers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198c90ac47f_0_90"/>
            <p:cNvSpPr txBox="1"/>
            <p:nvPr/>
          </p:nvSpPr>
          <p:spPr>
            <a:xfrm>
              <a:off x="342875" y="2500863"/>
              <a:ext cx="3000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2921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A1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is retrievable by its identifier using a standardised communications protocol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198c90ac47f_0_90"/>
            <p:cNvSpPr txBox="1"/>
            <p:nvPr/>
          </p:nvSpPr>
          <p:spPr>
            <a:xfrm>
              <a:off x="339625" y="3263050"/>
              <a:ext cx="3134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4445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A1.1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The protocol is open, free, and universally  implementable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g198c90ac47f_0_90"/>
          <p:cNvSpPr/>
          <p:nvPr/>
        </p:nvSpPr>
        <p:spPr>
          <a:xfrm>
            <a:off x="3153150" y="4071075"/>
            <a:ext cx="187500" cy="18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g198c90ac47f_0_90"/>
          <p:cNvCxnSpPr/>
          <p:nvPr/>
        </p:nvCxnSpPr>
        <p:spPr>
          <a:xfrm rot="-5400000">
            <a:off x="6874357" y="3109538"/>
            <a:ext cx="1543800" cy="4167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3" name="Google Shape;183;g198c90ac47f_0_9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98c90ac47f_0_39"/>
          <p:cNvSpPr txBox="1"/>
          <p:nvPr>
            <p:ph type="title"/>
          </p:nvPr>
        </p:nvSpPr>
        <p:spPr>
          <a:xfrm>
            <a:off x="415825" y="114575"/>
            <a:ext cx="8214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lang="en-US"/>
              <a:t>Start with explicit and concrete steps coming directly from the Principles</a:t>
            </a:r>
            <a:endParaRPr/>
          </a:p>
        </p:txBody>
      </p:sp>
      <p:sp>
        <p:nvSpPr>
          <p:cNvPr id="190" name="Google Shape;190;g198c90ac47f_0_39"/>
          <p:cNvSpPr txBox="1"/>
          <p:nvPr>
            <p:ph idx="12" type="sldNum"/>
          </p:nvPr>
        </p:nvSpPr>
        <p:spPr>
          <a:xfrm>
            <a:off x="11430808" y="6656070"/>
            <a:ext cx="48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91" name="Google Shape;191;g198c90ac47f_0_39"/>
          <p:cNvSpPr txBox="1"/>
          <p:nvPr/>
        </p:nvSpPr>
        <p:spPr>
          <a:xfrm>
            <a:off x="452850" y="47640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https://choosealicense.com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g198c90ac47f_0_39"/>
          <p:cNvCxnSpPr>
            <a:stCxn id="193" idx="2"/>
            <a:endCxn id="191" idx="3"/>
          </p:cNvCxnSpPr>
          <p:nvPr/>
        </p:nvCxnSpPr>
        <p:spPr>
          <a:xfrm rot="10800000">
            <a:off x="3452850" y="4994775"/>
            <a:ext cx="690900" cy="83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g198c90ac47f_0_39"/>
          <p:cNvSpPr/>
          <p:nvPr/>
        </p:nvSpPr>
        <p:spPr>
          <a:xfrm>
            <a:off x="4143750" y="4985475"/>
            <a:ext cx="187500" cy="18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198c90ac47f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5550" y="5255670"/>
            <a:ext cx="1305999" cy="40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98c90ac47f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8675" y="5703675"/>
            <a:ext cx="615600" cy="61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g198c90ac47f_0_39"/>
          <p:cNvCxnSpPr>
            <a:stCxn id="197" idx="2"/>
            <a:endCxn id="194" idx="3"/>
          </p:cNvCxnSpPr>
          <p:nvPr/>
        </p:nvCxnSpPr>
        <p:spPr>
          <a:xfrm rot="10800000">
            <a:off x="2901450" y="5457075"/>
            <a:ext cx="1242300" cy="2304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g198c90ac47f_0_39"/>
          <p:cNvSpPr/>
          <p:nvPr/>
        </p:nvSpPr>
        <p:spPr>
          <a:xfrm>
            <a:off x="4143750" y="5595075"/>
            <a:ext cx="187500" cy="18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g198c90ac47f_0_39"/>
          <p:cNvCxnSpPr>
            <a:stCxn id="197" idx="2"/>
            <a:endCxn id="195" idx="3"/>
          </p:cNvCxnSpPr>
          <p:nvPr/>
        </p:nvCxnSpPr>
        <p:spPr>
          <a:xfrm flipH="1">
            <a:off x="2534250" y="5687475"/>
            <a:ext cx="1609500" cy="3240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9" name="Google Shape;199;g198c90ac47f_0_39"/>
          <p:cNvGrpSpPr/>
          <p:nvPr/>
        </p:nvGrpSpPr>
        <p:grpSpPr>
          <a:xfrm>
            <a:off x="4431125" y="4611650"/>
            <a:ext cx="3901400" cy="1953000"/>
            <a:chOff x="5193125" y="4687850"/>
            <a:chExt cx="3901400" cy="1953000"/>
          </a:xfrm>
        </p:grpSpPr>
        <p:sp>
          <p:nvSpPr>
            <p:cNvPr id="200" name="Google Shape;200;g198c90ac47f_0_39"/>
            <p:cNvSpPr/>
            <p:nvPr/>
          </p:nvSpPr>
          <p:spPr>
            <a:xfrm>
              <a:off x="5207400" y="4687850"/>
              <a:ext cx="3210600" cy="1953000"/>
            </a:xfrm>
            <a:prstGeom prst="rect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Archives/Repositories/Registries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198c90ac47f_0_39"/>
            <p:cNvSpPr txBox="1"/>
            <p:nvPr/>
          </p:nvSpPr>
          <p:spPr>
            <a:xfrm>
              <a:off x="5193125" y="4924600"/>
              <a:ext cx="2820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4826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R1.1.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is given a clear and accessible license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198c90ac47f_0_39"/>
            <p:cNvSpPr txBox="1"/>
            <p:nvPr/>
          </p:nvSpPr>
          <p:spPr>
            <a:xfrm>
              <a:off x="5216425" y="5464000"/>
              <a:ext cx="387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11938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R1.2.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is associated </a:t>
              </a:r>
              <a:endPara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12700" marR="11938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with detailed provenance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198c90ac47f_0_39"/>
            <p:cNvSpPr txBox="1"/>
            <p:nvPr/>
          </p:nvSpPr>
          <p:spPr>
            <a:xfrm>
              <a:off x="5216425" y="5998125"/>
              <a:ext cx="3000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127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I2.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includes qualified references to other objects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4" name="Google Shape;204;g198c90ac47f_0_3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65425" y="5488825"/>
            <a:ext cx="140539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98c90ac47f_0_3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92437" y="6021975"/>
            <a:ext cx="2947162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98c90ac47f_0_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56975" y="5225238"/>
            <a:ext cx="1053825" cy="534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g198c90ac47f_0_39"/>
          <p:cNvCxnSpPr>
            <a:stCxn id="208" idx="2"/>
            <a:endCxn id="204" idx="0"/>
          </p:cNvCxnSpPr>
          <p:nvPr/>
        </p:nvCxnSpPr>
        <p:spPr>
          <a:xfrm rot="5400000">
            <a:off x="9486575" y="4833913"/>
            <a:ext cx="436500" cy="873600"/>
          </a:xfrm>
          <a:prstGeom prst="curvedConnector3">
            <a:avLst>
              <a:gd fmla="val 4998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g198c90ac47f_0_39"/>
          <p:cNvCxnSpPr>
            <a:stCxn id="208" idx="2"/>
            <a:endCxn id="205" idx="0"/>
          </p:cNvCxnSpPr>
          <p:nvPr/>
        </p:nvCxnSpPr>
        <p:spPr>
          <a:xfrm flipH="1" rot="-5400000">
            <a:off x="9869075" y="5325013"/>
            <a:ext cx="969600" cy="4245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0" name="Google Shape;210;g198c90ac47f_0_39"/>
          <p:cNvGrpSpPr/>
          <p:nvPr/>
        </p:nvGrpSpPr>
        <p:grpSpPr>
          <a:xfrm>
            <a:off x="8630550" y="2595475"/>
            <a:ext cx="3011075" cy="2457000"/>
            <a:chOff x="8554350" y="2671675"/>
            <a:chExt cx="3011075" cy="2457000"/>
          </a:xfrm>
        </p:grpSpPr>
        <p:sp>
          <p:nvSpPr>
            <p:cNvPr id="211" name="Google Shape;211;g198c90ac47f_0_39"/>
            <p:cNvSpPr/>
            <p:nvPr/>
          </p:nvSpPr>
          <p:spPr>
            <a:xfrm>
              <a:off x="8584000" y="2671675"/>
              <a:ext cx="2947200" cy="2457000"/>
            </a:xfrm>
            <a:prstGeom prst="rect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Registries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198c90ac47f_0_39"/>
            <p:cNvSpPr txBox="1"/>
            <p:nvPr/>
          </p:nvSpPr>
          <p:spPr>
            <a:xfrm>
              <a:off x="8554350" y="2988488"/>
              <a:ext cx="2576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381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F4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Metadata are FAIR, searchable and indexable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198c90ac47f_0_39"/>
            <p:cNvSpPr txBox="1"/>
            <p:nvPr/>
          </p:nvSpPr>
          <p:spPr>
            <a:xfrm>
              <a:off x="8554350" y="3521788"/>
              <a:ext cx="3000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381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A2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metadata are accessible, even when the software is  no longer available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198c90ac47f_0_39"/>
            <p:cNvSpPr txBox="1"/>
            <p:nvPr/>
          </p:nvSpPr>
          <p:spPr>
            <a:xfrm>
              <a:off x="8565425" y="4297363"/>
              <a:ext cx="3000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F3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Metadata clearly and explicitly include the identifier of the software they describe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g198c90ac47f_0_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21249" y="3115835"/>
            <a:ext cx="2388914" cy="6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98c90ac47f_0_3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84082" y="3562875"/>
            <a:ext cx="1053825" cy="10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98c90ac47f_0_39"/>
          <p:cNvSpPr txBox="1"/>
          <p:nvPr/>
        </p:nvSpPr>
        <p:spPr>
          <a:xfrm>
            <a:off x="4781850" y="3953450"/>
            <a:ext cx="12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v3.12.4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217" name="Google Shape;217;g198c90ac47f_0_39"/>
          <p:cNvCxnSpPr>
            <a:stCxn id="218" idx="3"/>
            <a:endCxn id="219" idx="1"/>
          </p:cNvCxnSpPr>
          <p:nvPr/>
        </p:nvCxnSpPr>
        <p:spPr>
          <a:xfrm flipH="1" rot="10800000">
            <a:off x="3550175" y="2811050"/>
            <a:ext cx="2085600" cy="3240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g198c90ac47f_0_39"/>
          <p:cNvCxnSpPr>
            <a:stCxn id="218" idx="3"/>
            <a:endCxn id="214" idx="1"/>
          </p:cNvCxnSpPr>
          <p:nvPr/>
        </p:nvCxnSpPr>
        <p:spPr>
          <a:xfrm>
            <a:off x="3550175" y="3135050"/>
            <a:ext cx="1571100" cy="2973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g198c90ac47f_0_39"/>
          <p:cNvCxnSpPr>
            <a:stCxn id="215" idx="3"/>
            <a:endCxn id="219" idx="3"/>
          </p:cNvCxnSpPr>
          <p:nvPr/>
        </p:nvCxnSpPr>
        <p:spPr>
          <a:xfrm rot="10800000">
            <a:off x="6941707" y="2811188"/>
            <a:ext cx="496200" cy="1278600"/>
          </a:xfrm>
          <a:prstGeom prst="curvedConnector3">
            <a:avLst>
              <a:gd fmla="val -4799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g198c90ac47f_0_39"/>
          <p:cNvCxnSpPr>
            <a:stCxn id="216" idx="3"/>
            <a:endCxn id="215" idx="1"/>
          </p:cNvCxnSpPr>
          <p:nvPr/>
        </p:nvCxnSpPr>
        <p:spPr>
          <a:xfrm flipH="1" rot="10800000">
            <a:off x="5981850" y="4089650"/>
            <a:ext cx="402300" cy="110100"/>
          </a:xfrm>
          <a:prstGeom prst="curved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g198c90ac47f_0_39"/>
          <p:cNvCxnSpPr>
            <a:stCxn id="224" idx="6"/>
            <a:endCxn id="216" idx="1"/>
          </p:cNvCxnSpPr>
          <p:nvPr/>
        </p:nvCxnSpPr>
        <p:spPr>
          <a:xfrm>
            <a:off x="3340650" y="4163475"/>
            <a:ext cx="1441200" cy="36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5" name="Google Shape;225;g198c90ac47f_0_3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362675" y="1623014"/>
            <a:ext cx="786300" cy="78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198c90ac47f_0_3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190481" y="1710299"/>
            <a:ext cx="615601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198c90ac47f_0_3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635704" y="2549113"/>
            <a:ext cx="1305998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98c90ac47f_0_3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41700" y="1738600"/>
            <a:ext cx="615601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98c90ac47f_0_3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692925" y="1708375"/>
            <a:ext cx="615600" cy="61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g198c90ac47f_0_39"/>
          <p:cNvGrpSpPr/>
          <p:nvPr/>
        </p:nvGrpSpPr>
        <p:grpSpPr>
          <a:xfrm>
            <a:off x="339625" y="1629500"/>
            <a:ext cx="3210550" cy="3046325"/>
            <a:chOff x="339625" y="1629500"/>
            <a:chExt cx="3210550" cy="3046325"/>
          </a:xfrm>
        </p:grpSpPr>
        <p:sp>
          <p:nvSpPr>
            <p:cNvPr id="218" name="Google Shape;218;g198c90ac47f_0_39"/>
            <p:cNvSpPr/>
            <p:nvPr/>
          </p:nvSpPr>
          <p:spPr>
            <a:xfrm>
              <a:off x="369275" y="1629500"/>
              <a:ext cx="3180900" cy="3011100"/>
            </a:xfrm>
            <a:prstGeom prst="rect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Archives/Repositories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198c90ac47f_0_39"/>
            <p:cNvSpPr txBox="1"/>
            <p:nvPr/>
          </p:nvSpPr>
          <p:spPr>
            <a:xfrm>
              <a:off x="356725" y="1969850"/>
              <a:ext cx="2820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127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F1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is assigned a globally unique and persistent identifier</a:t>
              </a:r>
              <a:endPara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1" name="Google Shape;231;g198c90ac47f_0_39"/>
            <p:cNvSpPr txBox="1"/>
            <p:nvPr/>
          </p:nvSpPr>
          <p:spPr>
            <a:xfrm>
              <a:off x="356725" y="3844525"/>
              <a:ext cx="2632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127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F1.2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Different versions of the software are assigned distinct identifiers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198c90ac47f_0_39"/>
            <p:cNvSpPr txBox="1"/>
            <p:nvPr/>
          </p:nvSpPr>
          <p:spPr>
            <a:xfrm>
              <a:off x="342875" y="2500863"/>
              <a:ext cx="3000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2921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A1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is retrievable by its identifier using a standardised communications protocol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198c90ac47f_0_39"/>
            <p:cNvSpPr txBox="1"/>
            <p:nvPr/>
          </p:nvSpPr>
          <p:spPr>
            <a:xfrm>
              <a:off x="339625" y="3263050"/>
              <a:ext cx="3134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4445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A1.1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The protocol is open, free, and universally  implementable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g198c90ac47f_0_39"/>
          <p:cNvSpPr/>
          <p:nvPr/>
        </p:nvSpPr>
        <p:spPr>
          <a:xfrm>
            <a:off x="3153150" y="4071075"/>
            <a:ext cx="187500" cy="18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g198c90ac47f_0_39"/>
          <p:cNvCxnSpPr/>
          <p:nvPr/>
        </p:nvCxnSpPr>
        <p:spPr>
          <a:xfrm rot="-5400000">
            <a:off x="6874357" y="3109538"/>
            <a:ext cx="1543800" cy="4167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5" name="Google Shape;235;g198c90ac47f_0_3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98c90ac47f_0_141"/>
          <p:cNvSpPr txBox="1"/>
          <p:nvPr>
            <p:ph type="title"/>
          </p:nvPr>
        </p:nvSpPr>
        <p:spPr>
          <a:xfrm>
            <a:off x="415825" y="114575"/>
            <a:ext cx="7892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lang="en-US"/>
              <a:t>Start with explicit and concrete steps coming directly from the Principles</a:t>
            </a:r>
            <a:endParaRPr/>
          </a:p>
        </p:txBody>
      </p:sp>
      <p:sp>
        <p:nvSpPr>
          <p:cNvPr id="242" name="Google Shape;242;g198c90ac47f_0_141"/>
          <p:cNvSpPr txBox="1"/>
          <p:nvPr>
            <p:ph idx="12" type="sldNum"/>
          </p:nvPr>
        </p:nvSpPr>
        <p:spPr>
          <a:xfrm>
            <a:off x="11430808" y="6656070"/>
            <a:ext cx="48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43" name="Google Shape;243;g198c90ac47f_0_141"/>
          <p:cNvSpPr txBox="1"/>
          <p:nvPr/>
        </p:nvSpPr>
        <p:spPr>
          <a:xfrm>
            <a:off x="452850" y="47640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https://choosealicense.com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g198c90ac47f_0_141"/>
          <p:cNvCxnSpPr>
            <a:stCxn id="245" idx="2"/>
            <a:endCxn id="243" idx="3"/>
          </p:cNvCxnSpPr>
          <p:nvPr/>
        </p:nvCxnSpPr>
        <p:spPr>
          <a:xfrm rot="10800000">
            <a:off x="3452850" y="4994775"/>
            <a:ext cx="690900" cy="83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" name="Google Shape;245;g198c90ac47f_0_141"/>
          <p:cNvSpPr/>
          <p:nvPr/>
        </p:nvSpPr>
        <p:spPr>
          <a:xfrm>
            <a:off x="4143750" y="4985475"/>
            <a:ext cx="187500" cy="18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198c90ac47f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5550" y="5255670"/>
            <a:ext cx="1305999" cy="40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198c90ac47f_0_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8675" y="5703675"/>
            <a:ext cx="615600" cy="61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g198c90ac47f_0_141"/>
          <p:cNvCxnSpPr>
            <a:stCxn id="249" idx="2"/>
            <a:endCxn id="246" idx="3"/>
          </p:cNvCxnSpPr>
          <p:nvPr/>
        </p:nvCxnSpPr>
        <p:spPr>
          <a:xfrm rot="10800000">
            <a:off x="2901450" y="5457075"/>
            <a:ext cx="1242300" cy="2304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9" name="Google Shape;249;g198c90ac47f_0_141"/>
          <p:cNvSpPr/>
          <p:nvPr/>
        </p:nvSpPr>
        <p:spPr>
          <a:xfrm>
            <a:off x="4143750" y="5595075"/>
            <a:ext cx="187500" cy="18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g198c90ac47f_0_141"/>
          <p:cNvCxnSpPr>
            <a:stCxn id="249" idx="2"/>
            <a:endCxn id="247" idx="3"/>
          </p:cNvCxnSpPr>
          <p:nvPr/>
        </p:nvCxnSpPr>
        <p:spPr>
          <a:xfrm flipH="1">
            <a:off x="2534250" y="5687475"/>
            <a:ext cx="1609500" cy="3240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1" name="Google Shape;251;g198c90ac47f_0_141"/>
          <p:cNvGrpSpPr/>
          <p:nvPr/>
        </p:nvGrpSpPr>
        <p:grpSpPr>
          <a:xfrm>
            <a:off x="4431125" y="4611650"/>
            <a:ext cx="3901400" cy="1953000"/>
            <a:chOff x="5193125" y="4687850"/>
            <a:chExt cx="3901400" cy="1953000"/>
          </a:xfrm>
        </p:grpSpPr>
        <p:sp>
          <p:nvSpPr>
            <p:cNvPr id="252" name="Google Shape;252;g198c90ac47f_0_141"/>
            <p:cNvSpPr/>
            <p:nvPr/>
          </p:nvSpPr>
          <p:spPr>
            <a:xfrm>
              <a:off x="5207400" y="4687850"/>
              <a:ext cx="3210600" cy="1953000"/>
            </a:xfrm>
            <a:prstGeom prst="rect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Archives/Repositories/Registries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198c90ac47f_0_141"/>
            <p:cNvSpPr txBox="1"/>
            <p:nvPr/>
          </p:nvSpPr>
          <p:spPr>
            <a:xfrm>
              <a:off x="5193125" y="4924600"/>
              <a:ext cx="2820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4826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R1.1.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is given a clear and accessible license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198c90ac47f_0_141"/>
            <p:cNvSpPr txBox="1"/>
            <p:nvPr/>
          </p:nvSpPr>
          <p:spPr>
            <a:xfrm>
              <a:off x="5216425" y="5464000"/>
              <a:ext cx="387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11938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R1.2.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is associated </a:t>
              </a:r>
              <a:endPara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12700" marR="11938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with detailed provenance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198c90ac47f_0_141"/>
            <p:cNvSpPr txBox="1"/>
            <p:nvPr/>
          </p:nvSpPr>
          <p:spPr>
            <a:xfrm>
              <a:off x="5216425" y="5998125"/>
              <a:ext cx="3000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127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I2.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includes qualified references to other objects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g198c90ac47f_0_141"/>
          <p:cNvSpPr txBox="1"/>
          <p:nvPr/>
        </p:nvSpPr>
        <p:spPr>
          <a:xfrm>
            <a:off x="8478150" y="16412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R2 </a:t>
            </a:r>
            <a:r>
              <a:rPr b="0" i="0" lang="en-US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Software includes qualified references to other software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198c90ac47f_0_141"/>
          <p:cNvSpPr/>
          <p:nvPr/>
        </p:nvSpPr>
        <p:spPr>
          <a:xfrm>
            <a:off x="8507800" y="1599175"/>
            <a:ext cx="2947200" cy="678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198c90ac47f_0_14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65425" y="5488825"/>
            <a:ext cx="1405392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198c90ac47f_0_14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92437" y="6021975"/>
            <a:ext cx="2947162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198c90ac47f_0_1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56975" y="5225238"/>
            <a:ext cx="1053825" cy="534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g198c90ac47f_0_141"/>
          <p:cNvCxnSpPr>
            <a:stCxn id="262" idx="2"/>
            <a:endCxn id="258" idx="0"/>
          </p:cNvCxnSpPr>
          <p:nvPr/>
        </p:nvCxnSpPr>
        <p:spPr>
          <a:xfrm rot="5400000">
            <a:off x="9486575" y="4833913"/>
            <a:ext cx="436500" cy="873600"/>
          </a:xfrm>
          <a:prstGeom prst="curvedConnector3">
            <a:avLst>
              <a:gd fmla="val 4998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g198c90ac47f_0_141"/>
          <p:cNvCxnSpPr>
            <a:stCxn id="262" idx="2"/>
            <a:endCxn id="259" idx="0"/>
          </p:cNvCxnSpPr>
          <p:nvPr/>
        </p:nvCxnSpPr>
        <p:spPr>
          <a:xfrm flipH="1" rot="-5400000">
            <a:off x="9869075" y="5325013"/>
            <a:ext cx="969600" cy="4245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64" name="Google Shape;264;g198c90ac47f_0_141"/>
          <p:cNvGrpSpPr/>
          <p:nvPr/>
        </p:nvGrpSpPr>
        <p:grpSpPr>
          <a:xfrm>
            <a:off x="8630550" y="2595475"/>
            <a:ext cx="3011075" cy="2457000"/>
            <a:chOff x="8554350" y="2671675"/>
            <a:chExt cx="3011075" cy="2457000"/>
          </a:xfrm>
        </p:grpSpPr>
        <p:sp>
          <p:nvSpPr>
            <p:cNvPr id="265" name="Google Shape;265;g198c90ac47f_0_141"/>
            <p:cNvSpPr/>
            <p:nvPr/>
          </p:nvSpPr>
          <p:spPr>
            <a:xfrm>
              <a:off x="8584000" y="2671675"/>
              <a:ext cx="2947200" cy="2457000"/>
            </a:xfrm>
            <a:prstGeom prst="rect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Registries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198c90ac47f_0_141"/>
            <p:cNvSpPr txBox="1"/>
            <p:nvPr/>
          </p:nvSpPr>
          <p:spPr>
            <a:xfrm>
              <a:off x="8554350" y="2988488"/>
              <a:ext cx="2576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381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F4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Metadata are FAIR, searchable and indexable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198c90ac47f_0_141"/>
            <p:cNvSpPr txBox="1"/>
            <p:nvPr/>
          </p:nvSpPr>
          <p:spPr>
            <a:xfrm>
              <a:off x="8554350" y="3521788"/>
              <a:ext cx="3000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381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A2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metadata are accessible, even when the software is  no longer available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198c90ac47f_0_141"/>
            <p:cNvSpPr txBox="1"/>
            <p:nvPr/>
          </p:nvSpPr>
          <p:spPr>
            <a:xfrm>
              <a:off x="8565425" y="4297363"/>
              <a:ext cx="3000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F3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Metadata clearly and explicitly include the identifier of the software they describe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8" name="Google Shape;268;g198c90ac47f_0_1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21249" y="3115835"/>
            <a:ext cx="2388914" cy="6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98c90ac47f_0_1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84082" y="3562875"/>
            <a:ext cx="1053825" cy="10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198c90ac47f_0_141"/>
          <p:cNvSpPr txBox="1"/>
          <p:nvPr/>
        </p:nvSpPr>
        <p:spPr>
          <a:xfrm>
            <a:off x="4781850" y="3953450"/>
            <a:ext cx="12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v3.12.4</a:t>
            </a:r>
            <a:endParaRPr b="0" i="0" sz="2000" u="none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271" name="Google Shape;271;g198c90ac47f_0_141"/>
          <p:cNvCxnSpPr>
            <a:stCxn id="272" idx="3"/>
            <a:endCxn id="273" idx="1"/>
          </p:cNvCxnSpPr>
          <p:nvPr/>
        </p:nvCxnSpPr>
        <p:spPr>
          <a:xfrm flipH="1" rot="10800000">
            <a:off x="3550175" y="2811050"/>
            <a:ext cx="2085600" cy="3240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g198c90ac47f_0_141"/>
          <p:cNvCxnSpPr>
            <a:stCxn id="272" idx="3"/>
            <a:endCxn id="268" idx="1"/>
          </p:cNvCxnSpPr>
          <p:nvPr/>
        </p:nvCxnSpPr>
        <p:spPr>
          <a:xfrm>
            <a:off x="3550175" y="3135050"/>
            <a:ext cx="1571100" cy="2973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g198c90ac47f_0_141"/>
          <p:cNvCxnSpPr>
            <a:stCxn id="269" idx="3"/>
            <a:endCxn id="273" idx="3"/>
          </p:cNvCxnSpPr>
          <p:nvPr/>
        </p:nvCxnSpPr>
        <p:spPr>
          <a:xfrm rot="10800000">
            <a:off x="6941707" y="2811188"/>
            <a:ext cx="496200" cy="1278600"/>
          </a:xfrm>
          <a:prstGeom prst="curvedConnector3">
            <a:avLst>
              <a:gd fmla="val -4799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" name="Google Shape;276;g198c90ac47f_0_141"/>
          <p:cNvCxnSpPr>
            <a:stCxn id="270" idx="3"/>
            <a:endCxn id="269" idx="1"/>
          </p:cNvCxnSpPr>
          <p:nvPr/>
        </p:nvCxnSpPr>
        <p:spPr>
          <a:xfrm flipH="1" rot="10800000">
            <a:off x="5981850" y="4089650"/>
            <a:ext cx="402300" cy="110100"/>
          </a:xfrm>
          <a:prstGeom prst="curved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g198c90ac47f_0_141"/>
          <p:cNvCxnSpPr>
            <a:stCxn id="278" idx="6"/>
            <a:endCxn id="270" idx="1"/>
          </p:cNvCxnSpPr>
          <p:nvPr/>
        </p:nvCxnSpPr>
        <p:spPr>
          <a:xfrm>
            <a:off x="3340650" y="4163475"/>
            <a:ext cx="1441200" cy="36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9" name="Google Shape;279;g198c90ac47f_0_1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362675" y="1623014"/>
            <a:ext cx="786300" cy="78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198c90ac47f_0_1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190481" y="1710299"/>
            <a:ext cx="615601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198c90ac47f_0_14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635704" y="2549113"/>
            <a:ext cx="1305998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198c90ac47f_0_14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41700" y="1738600"/>
            <a:ext cx="615601" cy="6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198c90ac47f_0_14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692925" y="1708375"/>
            <a:ext cx="615600" cy="61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g198c90ac47f_0_141"/>
          <p:cNvGrpSpPr/>
          <p:nvPr/>
        </p:nvGrpSpPr>
        <p:grpSpPr>
          <a:xfrm>
            <a:off x="339625" y="1629500"/>
            <a:ext cx="3210550" cy="3046325"/>
            <a:chOff x="339625" y="1629500"/>
            <a:chExt cx="3210550" cy="3046325"/>
          </a:xfrm>
        </p:grpSpPr>
        <p:sp>
          <p:nvSpPr>
            <p:cNvPr id="272" name="Google Shape;272;g198c90ac47f_0_141"/>
            <p:cNvSpPr/>
            <p:nvPr/>
          </p:nvSpPr>
          <p:spPr>
            <a:xfrm>
              <a:off x="369275" y="1629500"/>
              <a:ext cx="3180900" cy="3011100"/>
            </a:xfrm>
            <a:prstGeom prst="rect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Archives/Repositories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198c90ac47f_0_141"/>
            <p:cNvSpPr txBox="1"/>
            <p:nvPr/>
          </p:nvSpPr>
          <p:spPr>
            <a:xfrm>
              <a:off x="356725" y="1969850"/>
              <a:ext cx="2820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127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F1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is assigned a globally unique and persistent identifier</a:t>
              </a:r>
              <a:endPara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85" name="Google Shape;285;g198c90ac47f_0_141"/>
            <p:cNvSpPr txBox="1"/>
            <p:nvPr/>
          </p:nvSpPr>
          <p:spPr>
            <a:xfrm>
              <a:off x="356725" y="3844525"/>
              <a:ext cx="2632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127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F1.2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Different versions of the software are assigned distinct identifiers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198c90ac47f_0_141"/>
            <p:cNvSpPr txBox="1"/>
            <p:nvPr/>
          </p:nvSpPr>
          <p:spPr>
            <a:xfrm>
              <a:off x="342875" y="2500863"/>
              <a:ext cx="3000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2921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A1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Software is retrievable by its identifier using a standardised communications protocol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198c90ac47f_0_141"/>
            <p:cNvSpPr txBox="1"/>
            <p:nvPr/>
          </p:nvSpPr>
          <p:spPr>
            <a:xfrm>
              <a:off x="339625" y="3263050"/>
              <a:ext cx="3134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12700" marR="4445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00FF"/>
                  </a:solidFill>
                  <a:latin typeface="Georgia"/>
                  <a:ea typeface="Georgia"/>
                  <a:cs typeface="Georgia"/>
                  <a:sym typeface="Georgia"/>
                </a:rPr>
                <a:t>A1.1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The protocol is open, free, and universally  implementable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g198c90ac47f_0_141"/>
          <p:cNvSpPr/>
          <p:nvPr/>
        </p:nvSpPr>
        <p:spPr>
          <a:xfrm>
            <a:off x="3153150" y="4071075"/>
            <a:ext cx="187500" cy="1848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g198c90ac47f_0_141"/>
          <p:cNvCxnSpPr/>
          <p:nvPr/>
        </p:nvCxnSpPr>
        <p:spPr>
          <a:xfrm rot="-5400000">
            <a:off x="6874357" y="3109538"/>
            <a:ext cx="1543800" cy="4167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9" name="Google Shape;289;g198c90ac47f_0_14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b4943991d1_1_91"/>
          <p:cNvSpPr/>
          <p:nvPr/>
        </p:nvSpPr>
        <p:spPr>
          <a:xfrm>
            <a:off x="11430720" y="6656040"/>
            <a:ext cx="4767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2b4943991d1_1_91"/>
          <p:cNvSpPr/>
          <p:nvPr/>
        </p:nvSpPr>
        <p:spPr>
          <a:xfrm>
            <a:off x="415800" y="165600"/>
            <a:ext cx="106770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4A4A49"/>
                </a:solidFill>
                <a:latin typeface="Arial Narrow"/>
                <a:ea typeface="Arial Narrow"/>
                <a:cs typeface="Arial Narrow"/>
                <a:sym typeface="Arial Narrow"/>
              </a:rPr>
              <a:t>Metadata for software and SMPs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2b4943991d1_1_91"/>
          <p:cNvSpPr txBox="1"/>
          <p:nvPr>
            <p:ph idx="12" type="sldNum"/>
          </p:nvPr>
        </p:nvSpPr>
        <p:spPr>
          <a:xfrm>
            <a:off x="11430808" y="6656070"/>
            <a:ext cx="48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7" name="Google Shape;297;g2b4943991d1_1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b4943991d1_1_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718" y="2634687"/>
            <a:ext cx="2504183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b4943991d1_1_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486" y="4049328"/>
            <a:ext cx="2521324" cy="55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g2b4943991d1_1_91"/>
          <p:cNvGrpSpPr/>
          <p:nvPr/>
        </p:nvGrpSpPr>
        <p:grpSpPr>
          <a:xfrm>
            <a:off x="4722688" y="3246275"/>
            <a:ext cx="2779267" cy="640975"/>
            <a:chOff x="6719960" y="5484854"/>
            <a:chExt cx="2822164" cy="674214"/>
          </a:xfrm>
        </p:grpSpPr>
        <p:pic>
          <p:nvPicPr>
            <p:cNvPr id="301" name="Google Shape;301;g2b4943991d1_1_9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19960" y="5484854"/>
              <a:ext cx="630328" cy="674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g2b4943991d1_1_91"/>
            <p:cNvSpPr txBox="1"/>
            <p:nvPr/>
          </p:nvSpPr>
          <p:spPr>
            <a:xfrm>
              <a:off x="7272924" y="5522413"/>
              <a:ext cx="2269200" cy="5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7F7F7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schemas.science</a:t>
              </a:r>
              <a:endParaRPr sz="25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303" name="Google Shape;303;g2b4943991d1_1_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58750" y="4871660"/>
            <a:ext cx="1653900" cy="80676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b4943991d1_1_91"/>
          <p:cNvSpPr txBox="1"/>
          <p:nvPr/>
        </p:nvSpPr>
        <p:spPr>
          <a:xfrm>
            <a:off x="5285375" y="4180000"/>
            <a:ext cx="1992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700">
                <a:solidFill>
                  <a:srgbClr val="3C4858"/>
                </a:solidFill>
                <a:latin typeface="Roboto"/>
                <a:ea typeface="Roboto"/>
                <a:cs typeface="Roboto"/>
                <a:sym typeface="Roboto"/>
              </a:rPr>
              <a:t>CodeMeta</a:t>
            </a:r>
            <a:endParaRPr sz="27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" name="Google Shape;305;g2b4943991d1_1_91"/>
          <p:cNvSpPr txBox="1"/>
          <p:nvPr/>
        </p:nvSpPr>
        <p:spPr>
          <a:xfrm>
            <a:off x="9255175" y="5649363"/>
            <a:ext cx="110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1F2328"/>
                </a:solidFill>
                <a:latin typeface="Noto Sans"/>
                <a:ea typeface="Noto Sans"/>
                <a:cs typeface="Noto Sans"/>
                <a:sym typeface="Noto Sans"/>
              </a:rPr>
              <a:t>FAIR4ML</a:t>
            </a:r>
            <a:endParaRPr sz="1600">
              <a:solidFill>
                <a:srgbClr val="1F2328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306" name="Google Shape;306;g2b4943991d1_1_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40373" y="3149963"/>
            <a:ext cx="1245250" cy="124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b4943991d1_1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3149" y="1556725"/>
            <a:ext cx="2039849" cy="119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b4943991d1_1_9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85387" y="5073039"/>
            <a:ext cx="1653900" cy="132036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b4943991d1_1_91"/>
          <p:cNvSpPr txBox="1"/>
          <p:nvPr/>
        </p:nvSpPr>
        <p:spPr>
          <a:xfrm>
            <a:off x="148175" y="1405125"/>
            <a:ext cx="5862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F2 </a:t>
            </a:r>
            <a:r>
              <a:rPr b="0" i="0" lang="en-US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Software is </a:t>
            </a:r>
            <a:r>
              <a:rPr b="1" i="0" lang="en-US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described </a:t>
            </a:r>
            <a:r>
              <a:rPr b="0" i="0" lang="en-US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with rich metadata </a:t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R1. </a:t>
            </a:r>
            <a:r>
              <a:rPr b="0" i="0" lang="en-US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Software is </a:t>
            </a:r>
            <a:r>
              <a:rPr b="1" i="0" lang="en-US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described </a:t>
            </a:r>
            <a:r>
              <a:rPr b="0" i="0" lang="en-US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with a plurality of accurate and relevant attributes</a:t>
            </a:r>
            <a:endParaRPr b="0" i="0" sz="2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0" name="Google Shape;310;g2b4943991d1_1_9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76229" y="1631210"/>
            <a:ext cx="1653900" cy="1042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"/>
          <p:cNvSpPr txBox="1"/>
          <p:nvPr>
            <p:ph type="title"/>
          </p:nvPr>
        </p:nvSpPr>
        <p:spPr>
          <a:xfrm>
            <a:off x="415826" y="114572"/>
            <a:ext cx="1068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 Narrow"/>
              <a:buNone/>
            </a:pPr>
            <a:r>
              <a:rPr lang="en-US"/>
              <a:t>I think my data is FAIR, how can I know for sure?</a:t>
            </a:r>
            <a:endParaRPr/>
          </a:p>
        </p:txBody>
      </p:sp>
      <p:sp>
        <p:nvSpPr>
          <p:cNvPr id="316" name="Google Shape;316;p8"/>
          <p:cNvSpPr txBox="1"/>
          <p:nvPr>
            <p:ph idx="12" type="sldNum"/>
          </p:nvPr>
        </p:nvSpPr>
        <p:spPr>
          <a:xfrm>
            <a:off x="11430808" y="6656070"/>
            <a:ext cx="48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17" name="Google Shape;3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902" y="1214274"/>
            <a:ext cx="2638425" cy="542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8" name="Google Shape;318;p8"/>
          <p:cNvGraphicFramePr/>
          <p:nvPr/>
        </p:nvGraphicFramePr>
        <p:xfrm>
          <a:off x="247271" y="2112963"/>
          <a:ext cx="3000000" cy="3000000"/>
        </p:xfrm>
        <a:graphic>
          <a:graphicData uri="http://schemas.openxmlformats.org/drawingml/2006/table">
            <a:tbl>
              <a:tblPr firstRow="1">
                <a:gradFill>
                  <a:gsLst>
                    <a:gs pos="0">
                      <a:srgbClr val="A6F9FF"/>
                    </a:gs>
                    <a:gs pos="35000">
                      <a:srgbClr val="BFFBFF"/>
                    </a:gs>
                    <a:gs pos="100000">
                      <a:srgbClr val="E5FEFF"/>
                    </a:gs>
                  </a:gsLst>
                  <a:lin ang="16200038" scaled="0"/>
                </a:gradFill>
                <a:tableStyleId>{9B280A93-D391-41BF-99E2-B2BCB9C0FF92}</a:tableStyleId>
              </a:tblPr>
              <a:tblGrid>
                <a:gridCol w="2531400"/>
                <a:gridCol w="2163450"/>
              </a:tblGrid>
              <a:tr h="24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Resource </a:t>
                      </a:r>
                      <a:endParaRPr b="1" i="0" sz="1200" u="none" cap="none" strike="noStrik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Execution Type</a:t>
                      </a:r>
                      <a:endParaRPr b="1" i="0" sz="1200" u="none" cap="none" strike="noStrik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24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5 Star Data Rating Tool</a:t>
                      </a:r>
                      <a:endParaRPr b="0" i="0" sz="1200" u="sng" cap="none" strike="noStrike">
                        <a:solidFill>
                          <a:srgbClr val="0563C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Manual - questionnaire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24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AutoFAIR</a:t>
                      </a:r>
                      <a:endParaRPr b="0" i="0" sz="1200" u="sng" cap="none" strike="noStrike">
                        <a:solidFill>
                          <a:srgbClr val="0563C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Semi-automated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475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6"/>
                        </a:rPr>
                        <a:t>Data Stewardship Wizard</a:t>
                      </a:r>
                      <a:endParaRPr b="0" i="0" sz="1200" u="sng" cap="none" strike="noStrike">
                        <a:solidFill>
                          <a:srgbClr val="0563C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Predictive; based on a manually filled questionnaire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24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7"/>
                        </a:rPr>
                        <a:t>F-UJI</a:t>
                      </a:r>
                      <a:endParaRPr b="0" i="0" sz="1200" u="sng" cap="none" strike="noStrike">
                        <a:solidFill>
                          <a:srgbClr val="0563C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Automated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24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8"/>
                        </a:rPr>
                        <a:t>FAIR Data Self-Assessment Tool</a:t>
                      </a:r>
                      <a:endParaRPr b="0" i="0" sz="1200" u="sng" cap="none" strike="noStrike">
                        <a:solidFill>
                          <a:srgbClr val="0563C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Manual - questionnaire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24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9"/>
                        </a:rPr>
                        <a:t>FAIR Evaluator</a:t>
                      </a:r>
                      <a:endParaRPr b="0" i="0" sz="1200" u="sng" cap="none" strike="noStrike">
                        <a:solidFill>
                          <a:srgbClr val="0563C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Automated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24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FAIR enough?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Manual - checklist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24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10"/>
                        </a:rPr>
                        <a:t>FAIR-Aware (BETA)</a:t>
                      </a:r>
                      <a:endParaRPr b="0" i="0" sz="1200" u="sng" cap="none" strike="noStrike">
                        <a:solidFill>
                          <a:srgbClr val="0563C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Manual - questionnaire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24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11"/>
                        </a:rPr>
                        <a:t>FAIR-Checker</a:t>
                      </a:r>
                      <a:endParaRPr b="0" i="0" sz="1200" u="sng" cap="none" strike="noStrike">
                        <a:solidFill>
                          <a:srgbClr val="0563C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Automated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24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12"/>
                        </a:rPr>
                        <a:t>FAIRdat</a:t>
                      </a:r>
                      <a:endParaRPr b="0" i="0" sz="1200" u="sng" cap="none" strike="noStrike">
                        <a:solidFill>
                          <a:srgbClr val="0563C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Manual - questionnaire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24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FAIRness self-assessment grids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Manual - checklist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475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13"/>
                        </a:rPr>
                        <a:t>FAIRshake</a:t>
                      </a:r>
                      <a:endParaRPr b="0" i="0" sz="1200" u="sng" cap="none" strike="noStrike">
                        <a:solidFill>
                          <a:srgbClr val="0563C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Manual - questionnaire, Semi-manual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24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14"/>
                        </a:rPr>
                        <a:t>GARDIAN FAIR Metrics</a:t>
                      </a:r>
                      <a:endParaRPr b="0" i="0" sz="1200" u="sng" cap="none" strike="noStrike">
                        <a:solidFill>
                          <a:srgbClr val="0563C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Manual - checklist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  <a:tr h="233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sng" cap="none" strike="noStrike">
                          <a:solidFill>
                            <a:schemeClr val="hlink"/>
                          </a:solidFill>
                          <a:hlinkClick r:id="rId15"/>
                        </a:rPr>
                        <a:t>RDA Maturity Model</a:t>
                      </a:r>
                      <a:endParaRPr b="0" i="0" sz="1200" u="sng" cap="none" strike="noStrike">
                        <a:solidFill>
                          <a:srgbClr val="0563C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00" marB="0" marR="2400" marL="24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Manual - checklist</a:t>
                      </a:r>
                      <a:endParaRPr b="0" i="0" sz="1200" u="none" cap="none" strike="noStrike">
                        <a:solidFill>
                          <a:srgbClr val="343A4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400" marB="0" marR="2400" marL="2400" anchor="ctr"/>
                </a:tc>
              </a:tr>
            </a:tbl>
          </a:graphicData>
        </a:graphic>
      </p:graphicFrame>
      <p:pic>
        <p:nvPicPr>
          <p:cNvPr id="319" name="Google Shape;319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257800" y="1214274"/>
            <a:ext cx="69342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8"/>
          <p:cNvSpPr txBox="1"/>
          <p:nvPr/>
        </p:nvSpPr>
        <p:spPr>
          <a:xfrm>
            <a:off x="5972604" y="6156727"/>
            <a:ext cx="6113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corresponds to a slide by Mark D. Wilkinson from a presentation given at FAIReScience Workshop @ IEEE eScience Conference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355275" y="165600"/>
            <a:ext cx="1245250" cy="7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8">
  <a:themeElements>
    <a:clrScheme name="Corporate Colors">
      <a:dk1>
        <a:srgbClr val="000000"/>
      </a:dk1>
      <a:lt1>
        <a:srgbClr val="FFFFFF"/>
      </a:lt1>
      <a:dk2>
        <a:srgbClr val="000000"/>
      </a:dk2>
      <a:lt2>
        <a:srgbClr val="EF7D00"/>
      </a:lt2>
      <a:accent1>
        <a:srgbClr val="CD1720"/>
      </a:accent1>
      <a:accent2>
        <a:srgbClr val="4A4A49"/>
      </a:accent2>
      <a:accent3>
        <a:srgbClr val="69BA7C"/>
      </a:accent3>
      <a:accent4>
        <a:srgbClr val="AAC811"/>
      </a:accent4>
      <a:accent5>
        <a:srgbClr val="7AC9DC"/>
      </a:accent5>
      <a:accent6>
        <a:srgbClr val="006FEA"/>
      </a:accent6>
      <a:hlink>
        <a:srgbClr val="4A4A49"/>
      </a:hlink>
      <a:folHlink>
        <a:srgbClr val="4A4A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el/Zwischentitel">
  <a:themeElements>
    <a:clrScheme name="ZBMEDVorgaben">
      <a:dk1>
        <a:srgbClr val="4B4B4D"/>
      </a:dk1>
      <a:lt1>
        <a:srgbClr val="FFFFFF"/>
      </a:lt1>
      <a:dk2>
        <a:srgbClr val="1D1D1E"/>
      </a:dk2>
      <a:lt2>
        <a:srgbClr val="F6F6F6"/>
      </a:lt2>
      <a:accent1>
        <a:srgbClr val="99BFD9"/>
      </a:accent1>
      <a:accent2>
        <a:srgbClr val="375B9A"/>
      </a:accent2>
      <a:accent3>
        <a:srgbClr val="26344C"/>
      </a:accent3>
      <a:accent4>
        <a:srgbClr val="EE7F00"/>
      </a:accent4>
      <a:accent5>
        <a:srgbClr val="CC0824"/>
      </a:accent5>
      <a:accent6>
        <a:srgbClr val="EE7F00"/>
      </a:accent6>
      <a:hlink>
        <a:srgbClr val="4B4B4D"/>
      </a:hlink>
      <a:folHlink>
        <a:srgbClr val="4B4B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2015-03-18T15:43:46Z</dcterms:created>
  <dc:creator>Fabian Gail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ZB MED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Breitbild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29</vt:i4>
  </property>
</Properties>
</file>