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27"/>
  </p:notesMasterIdLst>
  <p:sldIdLst>
    <p:sldId id="298" r:id="rId3"/>
    <p:sldId id="493" r:id="rId4"/>
    <p:sldId id="494" r:id="rId5"/>
    <p:sldId id="495" r:id="rId6"/>
    <p:sldId id="496" r:id="rId7"/>
    <p:sldId id="497" r:id="rId8"/>
    <p:sldId id="498" r:id="rId9"/>
    <p:sldId id="273" r:id="rId10"/>
    <p:sldId id="274" r:id="rId11"/>
    <p:sldId id="500" r:id="rId12"/>
    <p:sldId id="501" r:id="rId13"/>
    <p:sldId id="502" r:id="rId14"/>
    <p:sldId id="504" r:id="rId15"/>
    <p:sldId id="505" r:id="rId16"/>
    <p:sldId id="506" r:id="rId17"/>
    <p:sldId id="507" r:id="rId18"/>
    <p:sldId id="509" r:id="rId19"/>
    <p:sldId id="508" r:id="rId20"/>
    <p:sldId id="510" r:id="rId21"/>
    <p:sldId id="511" r:id="rId22"/>
    <p:sldId id="512" r:id="rId23"/>
    <p:sldId id="503" r:id="rId24"/>
    <p:sldId id="513" r:id="rId25"/>
    <p:sldId id="280" r:id="rId26"/>
  </p:sldIdLst>
  <p:sldSz cx="9144000" cy="5143500" type="screen16x9"/>
  <p:notesSz cx="6858000" cy="9144000"/>
  <p:embeddedFontLst>
    <p:embeddedFont>
      <p:font typeface="Quicksand" pitchFamily="2" charset="77"/>
      <p:regular r:id="rId28"/>
      <p:bold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7D7E"/>
    <a:srgbClr val="36CBE2"/>
    <a:srgbClr val="649C59"/>
    <a:srgbClr val="F97C10"/>
    <a:srgbClr val="010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1"/>
    <p:restoredTop sz="86973"/>
  </p:normalViewPr>
  <p:slideViewPr>
    <p:cSldViewPr snapToGrid="0">
      <p:cViewPr varScale="1">
        <p:scale>
          <a:sx n="126" d="100"/>
          <a:sy n="126" d="100"/>
        </p:scale>
        <p:origin x="103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67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97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72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125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00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15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28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76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1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35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6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i="0" dirty="0">
              <a:solidFill>
                <a:srgbClr val="535353"/>
              </a:solidFill>
              <a:effectLst/>
              <a:latin typeface="Robo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93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52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64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25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97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a6626109b3_2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a6626109b3_2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696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i="0" dirty="0">
              <a:solidFill>
                <a:srgbClr val="D1D5DB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13308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69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62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0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28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9f72799f6b_1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sp>
        <p:nvSpPr>
          <p:cNvPr id="427" name="Google Shape;427;g9f72799f6b_1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435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9f72799f6b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0" name="Google Shape;450;g9f72799f6b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51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P Style Guid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27"/>
          <p:cNvSpPr/>
          <p:nvPr/>
        </p:nvSpPr>
        <p:spPr>
          <a:xfrm>
            <a:off x="6816425" y="25"/>
            <a:ext cx="2339700" cy="51435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7"/>
          <p:cNvSpPr/>
          <p:nvPr/>
        </p:nvSpPr>
        <p:spPr>
          <a:xfrm>
            <a:off x="0" y="4393875"/>
            <a:ext cx="249300" cy="7497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615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30"/>
          <p:cNvSpPr/>
          <p:nvPr/>
        </p:nvSpPr>
        <p:spPr>
          <a:xfrm>
            <a:off x="6816425" y="25"/>
            <a:ext cx="2339700" cy="51435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0"/>
          <p:cNvSpPr/>
          <p:nvPr/>
        </p:nvSpPr>
        <p:spPr>
          <a:xfrm>
            <a:off x="0" y="4393875"/>
            <a:ext cx="249300" cy="7497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16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16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3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gif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artoon of mummy coming out of a broken wall&#10;&#10;Description automatically generated">
            <a:extLst>
              <a:ext uri="{FF2B5EF4-FFF2-40B4-BE49-F238E27FC236}">
                <a16:creationId xmlns:a16="http://schemas.microsoft.com/office/drawing/2014/main" id="{EBE10CF9-D9C5-B2B3-AAD8-FB22FE8AA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9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F963F-FAAE-6382-EFBA-58A9AB28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441"/>
            <a:ext cx="7772400" cy="5094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4D05E-EC70-76B2-F139-C68A3CC04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4441"/>
            <a:ext cx="7772400" cy="5094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41191-FA4B-04FB-C848-DFB651241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040" y="2239861"/>
            <a:ext cx="4175760" cy="28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16A24C-B225-D064-8730-395113037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27783"/>
            <a:ext cx="7772400" cy="448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31CC14-4958-9EF7-015A-4BF5069AF405}"/>
              </a:ext>
            </a:extLst>
          </p:cNvPr>
          <p:cNvSpPr/>
          <p:nvPr/>
        </p:nvSpPr>
        <p:spPr>
          <a:xfrm>
            <a:off x="2529840" y="3672840"/>
            <a:ext cx="5928360" cy="327660"/>
          </a:xfrm>
          <a:prstGeom prst="rect">
            <a:avLst/>
          </a:prstGeom>
          <a:solidFill>
            <a:srgbClr val="FF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ec-06-2023 21-48-57">
            <a:hlinkClick r:id="" action="ppaction://media"/>
            <a:extLst>
              <a:ext uri="{FF2B5EF4-FFF2-40B4-BE49-F238E27FC236}">
                <a16:creationId xmlns:a16="http://schemas.microsoft.com/office/drawing/2014/main" id="{D2F11F06-FDF3-90C5-5EBD-950D47E09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661" y="736917"/>
            <a:ext cx="7453109" cy="44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4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2AAC76-373B-758E-6DD6-8BFDE7B61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4333"/>
            <a:ext cx="7772400" cy="1020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F1C77-150F-1B5A-5CE7-2AD405B2F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844" y="1375648"/>
            <a:ext cx="3780371" cy="3248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A0EA2B-BE76-92A5-BBE1-45F18D740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43774"/>
            <a:ext cx="3780371" cy="28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8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omputer screen&#10;&#10;Description automatically generated">
            <a:extLst>
              <a:ext uri="{FF2B5EF4-FFF2-40B4-BE49-F238E27FC236}">
                <a16:creationId xmlns:a16="http://schemas.microsoft.com/office/drawing/2014/main" id="{B3D829FE-F3A3-9457-02B9-372F1FE7F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830367" cy="5122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EE6BE-A160-AAE0-B415-C056747E2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018" y="1596432"/>
            <a:ext cx="2616200" cy="217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25C25A-9D62-7D3F-5CD1-AC469D411AFB}"/>
              </a:ext>
            </a:extLst>
          </p:cNvPr>
          <p:cNvSpPr txBox="1"/>
          <p:nvPr/>
        </p:nvSpPr>
        <p:spPr>
          <a:xfrm>
            <a:off x="6663277" y="1288655"/>
            <a:ext cx="1998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Single-page format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5E6EF5-08E6-4F9A-2260-8312229800BA}"/>
              </a:ext>
            </a:extLst>
          </p:cNvPr>
          <p:cNvSpPr/>
          <p:nvPr/>
        </p:nvSpPr>
        <p:spPr>
          <a:xfrm>
            <a:off x="2140299" y="20726"/>
            <a:ext cx="2200589" cy="51227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A7E5B1-D063-852F-0DD1-1795A060171F}"/>
              </a:ext>
            </a:extLst>
          </p:cNvPr>
          <p:cNvSpPr/>
          <p:nvPr/>
        </p:nvSpPr>
        <p:spPr>
          <a:xfrm>
            <a:off x="4310149" y="20726"/>
            <a:ext cx="2200589" cy="51227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4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papers&#10;&#10;Description automatically generated">
            <a:extLst>
              <a:ext uri="{FF2B5EF4-FFF2-40B4-BE49-F238E27FC236}">
                <a16:creationId xmlns:a16="http://schemas.microsoft.com/office/drawing/2014/main" id="{DD92CE30-715A-AB0A-E81F-42B4671C1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094"/>
            <a:ext cx="3125037" cy="3125037"/>
          </a:xfrm>
          <a:prstGeom prst="rect">
            <a:avLst/>
          </a:prstGeom>
        </p:spPr>
      </p:pic>
      <p:pic>
        <p:nvPicPr>
          <p:cNvPr id="6146" name="Picture 2" descr="Top CI/CD Tools: 100+ The Ultimate List - Plutora.com">
            <a:extLst>
              <a:ext uri="{FF2B5EF4-FFF2-40B4-BE49-F238E27FC236}">
                <a16:creationId xmlns:a16="http://schemas.microsoft.com/office/drawing/2014/main" id="{4E4D0767-6B8E-D51E-8DCD-982D74956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3" y="3411904"/>
            <a:ext cx="2116958" cy="14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0982B-FF32-8629-A4C1-D5B88B624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374" y="99968"/>
            <a:ext cx="3022042" cy="164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019DCF-C8ED-25E7-5D96-93E7D2329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373" y="1810034"/>
            <a:ext cx="3022041" cy="1234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CCC25-5F3E-42C0-C775-C85CB5C0F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5373" y="3156308"/>
            <a:ext cx="3022041" cy="1234107"/>
          </a:xfrm>
          <a:prstGeom prst="rect">
            <a:avLst/>
          </a:prstGeom>
        </p:spPr>
      </p:pic>
      <p:pic>
        <p:nvPicPr>
          <p:cNvPr id="6148" name="Picture 4" descr="Telemetry Dashboard for AI Applications using Plotly Dash | by Rishabh  Rustogi | Medium">
            <a:extLst>
              <a:ext uri="{FF2B5EF4-FFF2-40B4-BE49-F238E27FC236}">
                <a16:creationId xmlns:a16="http://schemas.microsoft.com/office/drawing/2014/main" id="{7EABF873-4175-7AEC-75A8-4C51F48D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14" y="3948963"/>
            <a:ext cx="2116958" cy="15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2F57B04-7ED0-00A6-372D-FB2EB7A4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11" y="4055702"/>
            <a:ext cx="452542" cy="103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68C04-170D-B0F8-68DC-CEF59A44A4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9217" y="1572361"/>
            <a:ext cx="1761253" cy="1709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6A57AF-A77C-1ABE-A3BE-A75989D926A2}"/>
              </a:ext>
            </a:extLst>
          </p:cNvPr>
          <p:cNvSpPr txBox="1"/>
          <p:nvPr/>
        </p:nvSpPr>
        <p:spPr>
          <a:xfrm>
            <a:off x="6743664" y="1264584"/>
            <a:ext cx="1572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Live dashboard</a:t>
            </a:r>
          </a:p>
        </p:txBody>
      </p:sp>
    </p:spTree>
    <p:extLst>
      <p:ext uri="{BB962C8B-B14F-4D97-AF65-F5344CB8AC3E}">
        <p14:creationId xmlns:p14="http://schemas.microsoft.com/office/powerpoint/2010/main" val="189432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C4E247-72EF-689D-E3F1-36DDA2045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9520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5D4180-A673-E807-2C90-A3DCF369C70F}"/>
              </a:ext>
            </a:extLst>
          </p:cNvPr>
          <p:cNvSpPr txBox="1"/>
          <p:nvPr/>
        </p:nvSpPr>
        <p:spPr>
          <a:xfrm>
            <a:off x="5295204" y="109551"/>
            <a:ext cx="5154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GitHub repository -&gt; </a:t>
            </a:r>
            <a:r>
              <a:rPr lang="en-US" b="1" dirty="0" err="1"/>
              <a:t>NeuroLibre</a:t>
            </a:r>
            <a:r>
              <a:rPr lang="en-US" b="1" dirty="0"/>
              <a:t> preprint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205BD-F33E-5D70-C1F7-22FA107071DB}"/>
              </a:ext>
            </a:extLst>
          </p:cNvPr>
          <p:cNvSpPr txBox="1"/>
          <p:nvPr/>
        </p:nvSpPr>
        <p:spPr>
          <a:xfrm>
            <a:off x="5295204" y="526879"/>
            <a:ext cx="4210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97C10"/>
                </a:solidFill>
              </a:rPr>
              <a:t>Jupyter</a:t>
            </a:r>
            <a:r>
              <a:rPr lang="en-US" b="1" dirty="0">
                <a:solidFill>
                  <a:srgbClr val="F97C10"/>
                </a:solidFill>
              </a:rPr>
              <a:t> notebooks &amp; markdown files.</a:t>
            </a:r>
          </a:p>
          <a:p>
            <a:endParaRPr lang="en-US" dirty="0">
              <a:solidFill>
                <a:srgbClr val="F97C10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* Use </a:t>
            </a:r>
            <a:r>
              <a:rPr lang="en-US" sz="1200" dirty="0" err="1">
                <a:solidFill>
                  <a:schemeClr val="tx1"/>
                </a:solidFill>
              </a:rPr>
              <a:t>MyST</a:t>
            </a:r>
            <a:r>
              <a:rPr lang="en-US" sz="1200" dirty="0">
                <a:solidFill>
                  <a:schemeClr val="tx1"/>
                </a:solidFill>
              </a:rPr>
              <a:t> markdown to create narrative content</a:t>
            </a:r>
          </a:p>
          <a:p>
            <a:r>
              <a:rPr lang="en-US" sz="1200" dirty="0">
                <a:solidFill>
                  <a:schemeClr val="tx1"/>
                </a:solidFill>
              </a:rPr>
              <a:t>* Equations, citations, tables, admonitions, tabs, etc. </a:t>
            </a:r>
          </a:p>
          <a:p>
            <a:r>
              <a:rPr lang="en-US" sz="1200" dirty="0">
                <a:solidFill>
                  <a:schemeClr val="tx1"/>
                </a:solidFill>
              </a:rPr>
              <a:t>* Add your executable content (Python, R, Julia etc.)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AE1CD-2975-27B1-1930-47943C0A9BB2}"/>
              </a:ext>
            </a:extLst>
          </p:cNvPr>
          <p:cNvSpPr txBox="1"/>
          <p:nvPr/>
        </p:nvSpPr>
        <p:spPr>
          <a:xfrm>
            <a:off x="5295202" y="1883421"/>
            <a:ext cx="36980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49C59"/>
                </a:solidFill>
              </a:rPr>
              <a:t>Runtime requirements</a:t>
            </a:r>
          </a:p>
          <a:p>
            <a:endParaRPr lang="en-US" dirty="0">
              <a:solidFill>
                <a:srgbClr val="F97C10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* Configuration files recognized by </a:t>
            </a:r>
            <a:r>
              <a:rPr lang="en-US" sz="1200" dirty="0" err="1">
                <a:solidFill>
                  <a:schemeClr val="tx1"/>
                </a:solidFill>
              </a:rPr>
              <a:t>BinderHub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* </a:t>
            </a:r>
            <a:r>
              <a:rPr lang="en-US" sz="1200" dirty="0" err="1">
                <a:solidFill>
                  <a:schemeClr val="tx1"/>
                </a:solidFill>
              </a:rPr>
              <a:t>requirements.txt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runtime.txt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Dockerfile</a:t>
            </a:r>
            <a:r>
              <a:rPr lang="en-US" sz="1200" dirty="0">
                <a:solidFill>
                  <a:schemeClr val="tx1"/>
                </a:solidFill>
              </a:rPr>
              <a:t>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FBF12-475F-22B3-ADA5-CECCBD17C21A}"/>
              </a:ext>
            </a:extLst>
          </p:cNvPr>
          <p:cNvSpPr txBox="1"/>
          <p:nvPr/>
        </p:nvSpPr>
        <p:spPr>
          <a:xfrm>
            <a:off x="5295202" y="3006799"/>
            <a:ext cx="36980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6CBE2"/>
                </a:solidFill>
              </a:rPr>
              <a:t>Data requirements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* A JSON file that points to the data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9A42C-7CA4-AE77-4BF2-E72404A53F58}"/>
              </a:ext>
            </a:extLst>
          </p:cNvPr>
          <p:cNvSpPr txBox="1"/>
          <p:nvPr/>
        </p:nvSpPr>
        <p:spPr>
          <a:xfrm>
            <a:off x="5295202" y="3914733"/>
            <a:ext cx="36980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E7D7E"/>
                </a:solidFill>
              </a:rPr>
              <a:t>Author information &amp; bibliography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* </a:t>
            </a:r>
            <a:r>
              <a:rPr lang="en-US" sz="1200" dirty="0" err="1">
                <a:solidFill>
                  <a:schemeClr val="tx1"/>
                </a:solidFill>
              </a:rPr>
              <a:t>Paper.md</a:t>
            </a:r>
            <a:r>
              <a:rPr lang="en-US" sz="1200" dirty="0">
                <a:solidFill>
                  <a:schemeClr val="tx1"/>
                </a:solidFill>
              </a:rPr>
              <a:t> to list authors, affiliations, keywords etc.</a:t>
            </a:r>
          </a:p>
          <a:p>
            <a:r>
              <a:rPr lang="en-US" sz="1200" dirty="0">
                <a:solidFill>
                  <a:schemeClr val="tx1"/>
                </a:solidFill>
              </a:rPr>
              <a:t>* </a:t>
            </a:r>
            <a:r>
              <a:rPr lang="en-US" sz="1200" dirty="0" err="1">
                <a:solidFill>
                  <a:schemeClr val="tx1"/>
                </a:solidFill>
              </a:rPr>
              <a:t>Paper.bib</a:t>
            </a:r>
            <a:r>
              <a:rPr lang="en-US" sz="1200" dirty="0">
                <a:solidFill>
                  <a:schemeClr val="tx1"/>
                </a:solidFill>
              </a:rPr>
              <a:t> (</a:t>
            </a:r>
            <a:r>
              <a:rPr lang="en-US" sz="1200" dirty="0" err="1">
                <a:solidFill>
                  <a:schemeClr val="tx1"/>
                </a:solidFill>
              </a:rPr>
              <a:t>BibTex</a:t>
            </a:r>
            <a:r>
              <a:rPr lang="en-US" sz="1200" dirty="0">
                <a:solidFill>
                  <a:schemeClr val="tx1"/>
                </a:solidFill>
              </a:rPr>
              <a:t>) formatted bibliography.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6BB1D-85A5-1065-A9DE-2339804D1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36" y="3914733"/>
            <a:ext cx="1110134" cy="1082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D9317A-6350-1AA8-AA36-43ADAB35F0D1}"/>
              </a:ext>
            </a:extLst>
          </p:cNvPr>
          <p:cNvSpPr txBox="1"/>
          <p:nvPr/>
        </p:nvSpPr>
        <p:spPr>
          <a:xfrm>
            <a:off x="150727" y="3623215"/>
            <a:ext cx="1572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423836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44552-713B-45C1-9040-BDC7F8D6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7566"/>
            <a:ext cx="7772400" cy="4605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B0113-233B-84B9-4BD8-B62E50CC28E5}"/>
              </a:ext>
            </a:extLst>
          </p:cNvPr>
          <p:cNvSpPr txBox="1"/>
          <p:nvPr/>
        </p:nvSpPr>
        <p:spPr>
          <a:xfrm>
            <a:off x="994788" y="37029"/>
            <a:ext cx="790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Test whether your GitHub repository can be compiled into a </a:t>
            </a:r>
            <a:r>
              <a:rPr lang="en-US" b="1" dirty="0" err="1"/>
              <a:t>NeuroLibre</a:t>
            </a:r>
            <a:r>
              <a:rPr lang="en-US" b="1" dirty="0"/>
              <a:t> preprint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9F0EF-C51C-8532-AAEA-D0BC072E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576" y="1128974"/>
            <a:ext cx="984250" cy="99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7CD1F-13E2-EBF6-2D47-27327BD2F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25093"/>
            <a:ext cx="7908052" cy="349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170852-3F43-DC89-7CAB-9A762D3E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4053"/>
            <a:ext cx="7772400" cy="836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A4280-9778-ED0D-2565-296830547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25" y="1426865"/>
            <a:ext cx="3443997" cy="285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56EE00-287E-3A7F-C82C-BA53DB49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121" y="1986627"/>
            <a:ext cx="5083254" cy="1170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3619B-7F7B-0C4E-4334-C4E8A1180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330" y="0"/>
            <a:ext cx="4627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8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B9603-F8FC-0B35-3F6B-92F20963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034" y="189338"/>
            <a:ext cx="5242034" cy="640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2BCC8-3E7B-0BD4-0A05-C440F61F3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940" y="1057538"/>
            <a:ext cx="2266221" cy="2656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68C7C-F58A-AB62-AFD8-2EA71BD11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79" y="12547"/>
            <a:ext cx="8119241" cy="511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4BC19-F889-16F8-9C59-52336372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24309"/>
            <a:ext cx="7772400" cy="4494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9770B-E5E6-D944-37CF-33046CD8BC90}"/>
              </a:ext>
            </a:extLst>
          </p:cNvPr>
          <p:cNvSpPr txBox="1"/>
          <p:nvPr/>
        </p:nvSpPr>
        <p:spPr>
          <a:xfrm>
            <a:off x="1578112" y="16532"/>
            <a:ext cx="790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Pre-review: Assign a handling editor and technical screening</a:t>
            </a:r>
          </a:p>
        </p:txBody>
      </p:sp>
    </p:spTree>
    <p:extLst>
      <p:ext uri="{BB962C8B-B14F-4D97-AF65-F5344CB8AC3E}">
        <p14:creationId xmlns:p14="http://schemas.microsoft.com/office/powerpoint/2010/main" val="52475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zombie walking in a computer code&#10;&#10;Description automatically generated">
            <a:extLst>
              <a:ext uri="{FF2B5EF4-FFF2-40B4-BE49-F238E27FC236}">
                <a16:creationId xmlns:a16="http://schemas.microsoft.com/office/drawing/2014/main" id="{70AE8A9E-4031-E6E2-B284-1BDC102E5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73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55258-7F6B-915A-D406-6BCABA8F6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5262"/>
            <a:ext cx="3790528" cy="2994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2B6812-A290-D4A6-EBC7-13DD0286D72E}"/>
              </a:ext>
            </a:extLst>
          </p:cNvPr>
          <p:cNvSpPr txBox="1"/>
          <p:nvPr/>
        </p:nvSpPr>
        <p:spPr>
          <a:xfrm>
            <a:off x="1578112" y="16532"/>
            <a:ext cx="790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Screening: Build book, pdf, archive reproducibility assets, publish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75E04-E905-E759-7AC5-70885F45D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5123"/>
            <a:ext cx="3790528" cy="1495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E00A5-3E71-DB75-4F36-606398B863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313"/>
          <a:stretch/>
        </p:blipFill>
        <p:spPr>
          <a:xfrm>
            <a:off x="3909847" y="1997174"/>
            <a:ext cx="3790528" cy="1557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947368-7169-9B62-C7CD-8D4CCF7B3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848" y="505262"/>
            <a:ext cx="3790529" cy="1440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CA7E5-357C-5971-DFFC-53B648917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849" y="3682732"/>
            <a:ext cx="3790528" cy="13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0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B3916C-14B7-BDB5-991E-4893F5075BB4}"/>
              </a:ext>
            </a:extLst>
          </p:cNvPr>
          <p:cNvSpPr txBox="1"/>
          <p:nvPr/>
        </p:nvSpPr>
        <p:spPr>
          <a:xfrm>
            <a:off x="1073615" y="205719"/>
            <a:ext cx="1535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Google Scholar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EC000-1390-EBEA-E74F-8AEAE6D3A091}"/>
              </a:ext>
            </a:extLst>
          </p:cNvPr>
          <p:cNvSpPr txBox="1"/>
          <p:nvPr/>
        </p:nvSpPr>
        <p:spPr>
          <a:xfrm>
            <a:off x="6404988" y="205718"/>
            <a:ext cx="1535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Researchgate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61069-BFB3-ECA9-AA83-D7C28433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8" y="1648005"/>
            <a:ext cx="4177862" cy="1993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CEBBD9-2E03-D8C9-86B7-4330FF1E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957" y="740979"/>
            <a:ext cx="2996657" cy="393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9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with a scroll and a glowing arrow&#10;&#10;Description automatically generated with medium confidence">
            <a:extLst>
              <a:ext uri="{FF2B5EF4-FFF2-40B4-BE49-F238E27FC236}">
                <a16:creationId xmlns:a16="http://schemas.microsoft.com/office/drawing/2014/main" id="{954D5EE2-5727-927D-650A-E9DA4546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821"/>
            <a:ext cx="9144000" cy="5225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C86B9A-2A73-7742-FFE1-5E5E1DD3914A}"/>
              </a:ext>
            </a:extLst>
          </p:cNvPr>
          <p:cNvSpPr txBox="1"/>
          <p:nvPr/>
        </p:nvSpPr>
        <p:spPr>
          <a:xfrm>
            <a:off x="348401" y="-40821"/>
            <a:ext cx="5145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remains of a paper when you take away the prose?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5AD97-50D4-570E-302F-44C722AAF395}"/>
              </a:ext>
            </a:extLst>
          </p:cNvPr>
          <p:cNvSpPr txBox="1"/>
          <p:nvPr/>
        </p:nvSpPr>
        <p:spPr>
          <a:xfrm>
            <a:off x="8225903" y="0"/>
            <a:ext cx="5145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Code</a:t>
            </a:r>
          </a:p>
          <a:p>
            <a:r>
              <a:rPr lang="en-US" b="1" dirty="0">
                <a:solidFill>
                  <a:schemeClr val="bg1"/>
                </a:solidFill>
              </a:rPr>
              <a:t>Data</a:t>
            </a:r>
          </a:p>
          <a:p>
            <a:r>
              <a:rPr lang="en-US" b="1" dirty="0">
                <a:solidFill>
                  <a:schemeClr val="bg1"/>
                </a:solidFill>
              </a:rPr>
              <a:t>Runtime</a:t>
            </a:r>
          </a:p>
          <a:p>
            <a:r>
              <a:rPr lang="en-US" b="1" dirty="0">
                <a:solidFill>
                  <a:schemeClr val="bg1"/>
                </a:solidFill>
              </a:rPr>
              <a:t>Figures</a:t>
            </a:r>
          </a:p>
        </p:txBody>
      </p:sp>
    </p:spTree>
    <p:extLst>
      <p:ext uri="{BB962C8B-B14F-4D97-AF65-F5344CB8AC3E}">
        <p14:creationId xmlns:p14="http://schemas.microsoft.com/office/powerpoint/2010/main" val="3446788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651850-73CF-F6F4-1E9F-53CAE73D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141" y="2822953"/>
            <a:ext cx="759950" cy="80897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8863312-067E-DF88-4346-6C0FEAE3D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825"/>
            <a:ext cx="5155325" cy="5155325"/>
          </a:xfrm>
          <a:prstGeom prst="rect">
            <a:avLst/>
          </a:prstGeom>
        </p:spPr>
      </p:pic>
      <p:pic>
        <p:nvPicPr>
          <p:cNvPr id="8194" name="Picture 2" descr="Building a Better Search Engine for Semantic Scholar | by Sergey Feldman |  AI2 Blog">
            <a:extLst>
              <a:ext uri="{FF2B5EF4-FFF2-40B4-BE49-F238E27FC236}">
                <a16:creationId xmlns:a16="http://schemas.microsoft.com/office/drawing/2014/main" id="{3C2790EB-7C3A-0C5D-D565-A511E453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78" y="70944"/>
            <a:ext cx="1415032" cy="99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itHub - scrapy/scrapy: Scrapy, a fast high-level web crawling &amp; scraping  framework for Python.">
            <a:extLst>
              <a:ext uri="{FF2B5EF4-FFF2-40B4-BE49-F238E27FC236}">
                <a16:creationId xmlns:a16="http://schemas.microsoft.com/office/drawing/2014/main" id="{055C0228-42E2-4403-BAB1-71AB01DDA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543" y="825539"/>
            <a:ext cx="1537138" cy="76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E685EAAC-2557-3EE6-2DA7-46B2C130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30" y="1370778"/>
            <a:ext cx="1341656" cy="10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UMAP: Uniform Manifold Approximation and Projection for Dimension Reduction  — umap 0.5 documentation">
            <a:extLst>
              <a:ext uri="{FF2B5EF4-FFF2-40B4-BE49-F238E27FC236}">
                <a16:creationId xmlns:a16="http://schemas.microsoft.com/office/drawing/2014/main" id="{03B8440A-5897-A69C-34F3-B21E27AE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86" y="1475302"/>
            <a:ext cx="1666855" cy="6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OpenAI APIs with Python — Complete Guide | by Marc Bolle | Medium">
            <a:extLst>
              <a:ext uri="{FF2B5EF4-FFF2-40B4-BE49-F238E27FC236}">
                <a16:creationId xmlns:a16="http://schemas.microsoft.com/office/drawing/2014/main" id="{4564E18E-452E-C9E6-E4B2-DCC96299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49" y="927310"/>
            <a:ext cx="1284890" cy="5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2D8D6-6990-6334-FF07-398D1EF03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6149" y="2274226"/>
            <a:ext cx="2727872" cy="1504648"/>
          </a:xfrm>
          <a:prstGeom prst="rect">
            <a:avLst/>
          </a:prstGeom>
        </p:spPr>
      </p:pic>
      <p:pic>
        <p:nvPicPr>
          <p:cNvPr id="8206" name="Picture 14" descr="MRM Highlights | LinkedIn">
            <a:extLst>
              <a:ext uri="{FF2B5EF4-FFF2-40B4-BE49-F238E27FC236}">
                <a16:creationId xmlns:a16="http://schemas.microsoft.com/office/drawing/2014/main" id="{3C0483CF-614E-BB7F-DA80-7BD6B566A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10" y="71080"/>
            <a:ext cx="732002" cy="7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C6C2A-DEB6-7671-D0B5-1473464965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6149" y="3879560"/>
            <a:ext cx="2727872" cy="12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52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DAE91D-CFE9-7541-9CAB-842C635509C6}"/>
              </a:ext>
            </a:extLst>
          </p:cNvPr>
          <p:cNvGrpSpPr/>
          <p:nvPr/>
        </p:nvGrpSpPr>
        <p:grpSpPr>
          <a:xfrm>
            <a:off x="289560" y="3474721"/>
            <a:ext cx="2647950" cy="925830"/>
            <a:chOff x="140970" y="3280410"/>
            <a:chExt cx="2876550" cy="1058095"/>
          </a:xfrm>
        </p:grpSpPr>
        <p:pic>
          <p:nvPicPr>
            <p:cNvPr id="362" name="Google Shape;362;p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600" y="3326130"/>
              <a:ext cx="2788920" cy="1012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Brain Canada">
              <a:extLst>
                <a:ext uri="{FF2B5EF4-FFF2-40B4-BE49-F238E27FC236}">
                  <a16:creationId xmlns:a16="http://schemas.microsoft.com/office/drawing/2014/main" id="{687F0981-5268-324F-A33B-ADE9BF73E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70" y="3280410"/>
              <a:ext cx="26670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RBIQ | Accueil">
            <a:extLst>
              <a:ext uri="{FF2B5EF4-FFF2-40B4-BE49-F238E27FC236}">
                <a16:creationId xmlns:a16="http://schemas.microsoft.com/office/drawing/2014/main" id="{EE5CE36D-69DC-8B4B-B3F4-93878FBD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5" y="4401500"/>
            <a:ext cx="1348740" cy="67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Downloads | Healthy Brains, Healthy Lives - McGill University">
            <a:extLst>
              <a:ext uri="{FF2B5EF4-FFF2-40B4-BE49-F238E27FC236}">
                <a16:creationId xmlns:a16="http://schemas.microsoft.com/office/drawing/2014/main" id="{CCD5F31B-75CE-B14E-AD94-E09DD7E03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66" y="4440556"/>
            <a:ext cx="1820087" cy="5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198323A-03B2-A145-B0DB-09BF324CB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66" y="2885509"/>
            <a:ext cx="1094740" cy="37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>
            <a:extLst>
              <a:ext uri="{FF2B5EF4-FFF2-40B4-BE49-F238E27FC236}">
                <a16:creationId xmlns:a16="http://schemas.microsoft.com/office/drawing/2014/main" id="{CBB24CBC-3B81-E14C-88CF-B92E9A3A0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12" descr="Access to Data — Courtois NeuroMod 2020-beta documentation">
            <a:extLst>
              <a:ext uri="{FF2B5EF4-FFF2-40B4-BE49-F238E27FC236}">
                <a16:creationId xmlns:a16="http://schemas.microsoft.com/office/drawing/2014/main" id="{2FB9C1A4-13B3-74A4-E93E-7B4039AC8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925217"/>
            <a:ext cx="1485900" cy="33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lease sign in | CCDB">
            <a:extLst>
              <a:ext uri="{FF2B5EF4-FFF2-40B4-BE49-F238E27FC236}">
                <a16:creationId xmlns:a16="http://schemas.microsoft.com/office/drawing/2014/main" id="{67D7AE0C-60FF-FEF0-8AD2-87E10E275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5" y="2415728"/>
            <a:ext cx="2990101" cy="37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me - TransMedTech Institute">
            <a:extLst>
              <a:ext uri="{FF2B5EF4-FFF2-40B4-BE49-F238E27FC236}">
                <a16:creationId xmlns:a16="http://schemas.microsoft.com/office/drawing/2014/main" id="{D8489C20-24D5-D904-3071-1C4E2CDC4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6" y="1614516"/>
            <a:ext cx="1132715" cy="63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ourteen research centres now support IVADO's R3AI project | IVADO">
            <a:extLst>
              <a:ext uri="{FF2B5EF4-FFF2-40B4-BE49-F238E27FC236}">
                <a16:creationId xmlns:a16="http://schemas.microsoft.com/office/drawing/2014/main" id="{47FAC66E-B7FA-EF8D-335A-91DD5BA70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89" y="1540372"/>
            <a:ext cx="698547" cy="7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994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ummy with text overlay&#10;&#10;Description automatically generated with medium confidence">
            <a:extLst>
              <a:ext uri="{FF2B5EF4-FFF2-40B4-BE49-F238E27FC236}">
                <a16:creationId xmlns:a16="http://schemas.microsoft.com/office/drawing/2014/main" id="{218078D1-0876-84A1-5123-27B4C545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1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998747-5F5A-DF9C-492E-E27B0F6A05A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0C1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toon of two skeletons&#10;&#10;Description automatically generated with medium confidence">
            <a:extLst>
              <a:ext uri="{FF2B5EF4-FFF2-40B4-BE49-F238E27FC236}">
                <a16:creationId xmlns:a16="http://schemas.microsoft.com/office/drawing/2014/main" id="{1A6BF23B-8B14-8CEA-7CC0-7BD522BD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4" y="0"/>
            <a:ext cx="8630432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F4A1DE-1B86-5B8E-3D59-9579456CDABD}"/>
              </a:ext>
            </a:extLst>
          </p:cNvPr>
          <p:cNvSpPr txBox="1"/>
          <p:nvPr/>
        </p:nvSpPr>
        <p:spPr>
          <a:xfrm>
            <a:off x="-25052" y="159967"/>
            <a:ext cx="329609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+mj-lt"/>
              </a:rPr>
              <a:t>You cannot run the zombie code</a:t>
            </a:r>
          </a:p>
          <a:p>
            <a:r>
              <a:rPr lang="en-US" sz="1300" dirty="0">
                <a:solidFill>
                  <a:schemeClr val="bg1"/>
                </a:solidFill>
                <a:latin typeface="+mj-lt"/>
              </a:rPr>
              <a:t>But you run away from it </a:t>
            </a:r>
          </a:p>
          <a:p>
            <a:r>
              <a:rPr lang="en-US" sz="1300" dirty="0">
                <a:solidFill>
                  <a:schemeClr val="bg1"/>
                </a:solidFill>
                <a:latin typeface="+mj-lt"/>
              </a:rPr>
              <a:t>Absent the environment to host</a:t>
            </a:r>
          </a:p>
          <a:p>
            <a:r>
              <a:rPr lang="en-US" sz="1300" dirty="0">
                <a:solidFill>
                  <a:schemeClr val="bg1"/>
                </a:solidFill>
                <a:latin typeface="+mj-lt"/>
              </a:rPr>
              <a:t>Dependencies are miss and hit</a:t>
            </a:r>
          </a:p>
          <a:p>
            <a:endParaRPr lang="en-US" sz="1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C9F37-5F76-25D5-3768-2C9C8761742C}"/>
              </a:ext>
            </a:extLst>
          </p:cNvPr>
          <p:cNvSpPr txBox="1"/>
          <p:nvPr/>
        </p:nvSpPr>
        <p:spPr>
          <a:xfrm>
            <a:off x="5847907" y="159966"/>
            <a:ext cx="329609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chemeClr val="bg1"/>
                </a:solidFill>
                <a:latin typeface="+mj-lt"/>
              </a:rPr>
              <a:t>Mummified data is persona non grata</a:t>
            </a:r>
          </a:p>
          <a:p>
            <a:pPr algn="r"/>
            <a:r>
              <a:rPr lang="en-US" sz="1300" dirty="0">
                <a:solidFill>
                  <a:schemeClr val="bg1"/>
                </a:solidFill>
                <a:latin typeface="+mj-lt"/>
              </a:rPr>
              <a:t>What does it add on its own? Nada</a:t>
            </a:r>
          </a:p>
          <a:p>
            <a:pPr algn="r"/>
            <a:r>
              <a:rPr lang="en-US" sz="1300" dirty="0">
                <a:solidFill>
                  <a:schemeClr val="bg1"/>
                </a:solidFill>
                <a:latin typeface="+mj-lt"/>
              </a:rPr>
              <a:t>Unwrapping its relevance is not fun</a:t>
            </a:r>
          </a:p>
          <a:p>
            <a:pPr algn="r"/>
            <a:r>
              <a:rPr lang="en-US" sz="1300" dirty="0">
                <a:solidFill>
                  <a:schemeClr val="bg1"/>
                </a:solidFill>
                <a:latin typeface="+mj-lt"/>
              </a:rPr>
              <a:t>Where do you use it to make it run? </a:t>
            </a:r>
          </a:p>
          <a:p>
            <a:pPr algn="r"/>
            <a:endParaRPr lang="en-US" sz="13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4337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robot holding a book&#10;&#10;Description automatically generated">
            <a:extLst>
              <a:ext uri="{FF2B5EF4-FFF2-40B4-BE49-F238E27FC236}">
                <a16:creationId xmlns:a16="http://schemas.microsoft.com/office/drawing/2014/main" id="{E98A6AC4-E06C-4493-5255-C69818C3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251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B8EB5C-B5EF-70ED-7FA1-3E5DB5E723AC}"/>
              </a:ext>
            </a:extLst>
          </p:cNvPr>
          <p:cNvGrpSpPr/>
          <p:nvPr/>
        </p:nvGrpSpPr>
        <p:grpSpPr>
          <a:xfrm>
            <a:off x="114300" y="592992"/>
            <a:ext cx="3627120" cy="830998"/>
            <a:chOff x="114300" y="592992"/>
            <a:chExt cx="3627120" cy="83099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1DA79B8-846F-329C-4F23-6A8AE7C9E015}"/>
                </a:ext>
              </a:extLst>
            </p:cNvPr>
            <p:cNvSpPr/>
            <p:nvPr/>
          </p:nvSpPr>
          <p:spPr>
            <a:xfrm>
              <a:off x="114300" y="592992"/>
              <a:ext cx="3543300" cy="830998"/>
            </a:xfrm>
            <a:prstGeom prst="roundRect">
              <a:avLst/>
            </a:prstGeom>
            <a:solidFill>
              <a:srgbClr val="010C12">
                <a:alpha val="7143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A4B8B9-DE6D-1E1B-87FA-33A61ED02435}"/>
                </a:ext>
              </a:extLst>
            </p:cNvPr>
            <p:cNvSpPr txBox="1"/>
            <p:nvPr/>
          </p:nvSpPr>
          <p:spPr>
            <a:xfrm>
              <a:off x="114300" y="685800"/>
              <a:ext cx="3627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How can you see it in my eyes, like open books? 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Leading you up into my cloud 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Where papers thrive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2DC260-4BF4-BD39-AAEA-1CB7301D73B0}"/>
              </a:ext>
            </a:extLst>
          </p:cNvPr>
          <p:cNvGrpSpPr/>
          <p:nvPr/>
        </p:nvGrpSpPr>
        <p:grpSpPr>
          <a:xfrm>
            <a:off x="114300" y="1510573"/>
            <a:ext cx="3657600" cy="946086"/>
            <a:chOff x="114300" y="1510573"/>
            <a:chExt cx="3657600" cy="946086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89C9200-5D60-59F3-BA6E-8B780A9B07EF}"/>
                </a:ext>
              </a:extLst>
            </p:cNvPr>
            <p:cNvSpPr/>
            <p:nvPr/>
          </p:nvSpPr>
          <p:spPr>
            <a:xfrm>
              <a:off x="114300" y="1510573"/>
              <a:ext cx="3543300" cy="946086"/>
            </a:xfrm>
            <a:prstGeom prst="roundRect">
              <a:avLst/>
            </a:prstGeom>
            <a:solidFill>
              <a:srgbClr val="010C12">
                <a:alpha val="7143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453972-7169-706E-4624-F327DC157071}"/>
                </a:ext>
              </a:extLst>
            </p:cNvPr>
            <p:cNvSpPr txBox="1"/>
            <p:nvPr/>
          </p:nvSpPr>
          <p:spPr>
            <a:xfrm>
              <a:off x="144780" y="1561736"/>
              <a:ext cx="36271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Wake me up! </a:t>
              </a:r>
            </a:p>
            <a:p>
              <a:r>
                <a:rPr lang="en-CA" sz="12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Wake me up inside</a:t>
              </a:r>
            </a:p>
            <a:p>
              <a:r>
                <a:rPr lang="en-CA" sz="12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Before I come undone (save me)</a:t>
              </a:r>
              <a:br>
                <a:rPr lang="en-CA" sz="1200" dirty="0">
                  <a:solidFill>
                    <a:schemeClr val="bg1"/>
                  </a:solidFill>
                </a:rPr>
              </a:br>
              <a:r>
                <a:rPr lang="en-CA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Revive</a:t>
              </a:r>
              <a:r>
                <a:rPr lang="en-CA" sz="12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me, save from the PDF I've become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797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CBE082-724E-1B60-DB18-DFCC66491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840" y="1392142"/>
            <a:ext cx="3607288" cy="3365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824E03-6DC2-E70E-B974-4B766A5C5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56" y="129540"/>
            <a:ext cx="4163844" cy="50139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E3D500-B2A0-D299-EBE0-A936F020B1AC}"/>
              </a:ext>
            </a:extLst>
          </p:cNvPr>
          <p:cNvSpPr/>
          <p:nvPr/>
        </p:nvSpPr>
        <p:spPr>
          <a:xfrm>
            <a:off x="4312920" y="487680"/>
            <a:ext cx="502920" cy="472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AF30D9-8963-3A9E-4C9E-BDCF9F26F5B3}"/>
              </a:ext>
            </a:extLst>
          </p:cNvPr>
          <p:cNvSpPr/>
          <p:nvPr/>
        </p:nvSpPr>
        <p:spPr>
          <a:xfrm>
            <a:off x="164316" y="548640"/>
            <a:ext cx="502920" cy="472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76324E-D7BB-555F-AE37-0928A4CADDCD}"/>
              </a:ext>
            </a:extLst>
          </p:cNvPr>
          <p:cNvSpPr/>
          <p:nvPr/>
        </p:nvSpPr>
        <p:spPr>
          <a:xfrm>
            <a:off x="76200" y="2602230"/>
            <a:ext cx="502920" cy="472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8F268E5-B98D-3FC5-70F1-D92D55D97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060" y="236172"/>
            <a:ext cx="4312920" cy="97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0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 (2)">
            <a:hlinkClick r:id="" action="ppaction://media"/>
            <a:extLst>
              <a:ext uri="{FF2B5EF4-FFF2-40B4-BE49-F238E27FC236}">
                <a16:creationId xmlns:a16="http://schemas.microsoft.com/office/drawing/2014/main" id="{096C83C8-97B4-BFA7-9E55-B3DFA54234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51.75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9142412" cy="5142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01174-837C-25CB-95A8-8EEC6C5BCD03}"/>
              </a:ext>
            </a:extLst>
          </p:cNvPr>
          <p:cNvSpPr txBox="1"/>
          <p:nvPr/>
        </p:nvSpPr>
        <p:spPr>
          <a:xfrm>
            <a:off x="0" y="807720"/>
            <a:ext cx="3627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Published 8 reproducible preprints</a:t>
            </a:r>
          </a:p>
          <a:p>
            <a:r>
              <a:rPr lang="en-US" sz="1200" dirty="0">
                <a:solidFill>
                  <a:schemeClr val="tx1"/>
                </a:solidFill>
              </a:rPr>
              <a:t>More than 10GB data is cached </a:t>
            </a:r>
          </a:p>
          <a:p>
            <a:r>
              <a:rPr lang="en-US" sz="1200" dirty="0">
                <a:solidFill>
                  <a:schemeClr val="tx1"/>
                </a:solidFill>
              </a:rPr>
              <a:t>A docker image per preprint </a:t>
            </a:r>
          </a:p>
          <a:p>
            <a:r>
              <a:rPr lang="en-US" sz="1200" dirty="0">
                <a:solidFill>
                  <a:schemeClr val="tx1"/>
                </a:solidFill>
              </a:rPr>
              <a:t>Content-registered (DOI) </a:t>
            </a:r>
          </a:p>
          <a:p>
            <a:r>
              <a:rPr lang="en-US" sz="1200" dirty="0">
                <a:solidFill>
                  <a:schemeClr val="tx1"/>
                </a:solidFill>
              </a:rPr>
              <a:t>Assets are archived (</a:t>
            </a:r>
            <a:r>
              <a:rPr lang="en-US" sz="1200" dirty="0" err="1">
                <a:solidFill>
                  <a:schemeClr val="tx1"/>
                </a:solidFill>
              </a:rPr>
              <a:t>Zenodo</a:t>
            </a:r>
            <a:r>
              <a:rPr lang="en-US" sz="1200" dirty="0">
                <a:solidFill>
                  <a:schemeClr val="tx1"/>
                </a:solidFill>
              </a:rPr>
              <a:t>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DC7432-BBE2-3BEB-AA76-CC5BEA72B785}"/>
              </a:ext>
            </a:extLst>
          </p:cNvPr>
          <p:cNvGrpSpPr/>
          <p:nvPr/>
        </p:nvGrpSpPr>
        <p:grpSpPr>
          <a:xfrm>
            <a:off x="4455272" y="4272033"/>
            <a:ext cx="4570809" cy="685487"/>
            <a:chOff x="5328386" y="4145224"/>
            <a:chExt cx="3380083" cy="502663"/>
          </a:xfrm>
        </p:grpSpPr>
        <p:pic>
          <p:nvPicPr>
            <p:cNvPr id="3074" name="Picture 2" descr="eLife - Wikipedia">
              <a:extLst>
                <a:ext uri="{FF2B5EF4-FFF2-40B4-BE49-F238E27FC236}">
                  <a16:creationId xmlns:a16="http://schemas.microsoft.com/office/drawing/2014/main" id="{A798F4EF-D45C-ED76-E6DA-F273E91EB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386" y="4228787"/>
              <a:ext cx="1067676" cy="41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Journals – ISMRM">
              <a:extLst>
                <a:ext uri="{FF2B5EF4-FFF2-40B4-BE49-F238E27FC236}">
                  <a16:creationId xmlns:a16="http://schemas.microsoft.com/office/drawing/2014/main" id="{C0EA543A-3D74-F438-C532-89CC56DBA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953" y="4190687"/>
              <a:ext cx="434340" cy="434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ome - PLOS">
              <a:extLst>
                <a:ext uri="{FF2B5EF4-FFF2-40B4-BE49-F238E27FC236}">
                  <a16:creationId xmlns:a16="http://schemas.microsoft.com/office/drawing/2014/main" id="{1A689A72-358C-7936-2C65-C82E66235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219" y="4145224"/>
              <a:ext cx="730250" cy="47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Aperture Neuro">
              <a:extLst>
                <a:ext uri="{FF2B5EF4-FFF2-40B4-BE49-F238E27FC236}">
                  <a16:creationId xmlns:a16="http://schemas.microsoft.com/office/drawing/2014/main" id="{C1CF24AA-261D-CDEC-E01E-F95583FF5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611" y="4156340"/>
              <a:ext cx="959608" cy="47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3E6F60A-67FB-FEFC-3D12-8DC70B0391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0496" y="3667560"/>
            <a:ext cx="680166" cy="6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6"/>
          <p:cNvSpPr txBox="1"/>
          <p:nvPr/>
        </p:nvSpPr>
        <p:spPr>
          <a:xfrm>
            <a:off x="352000" y="4407400"/>
            <a:ext cx="63600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 err="1">
                <a:solidFill>
                  <a:srgbClr val="343434"/>
                </a:solidFill>
                <a:latin typeface="Quicksand"/>
                <a:ea typeface="Quicksand"/>
                <a:cs typeface="Quicksand"/>
                <a:sym typeface="Quicksand"/>
              </a:rPr>
              <a:t>NeuroLibre</a:t>
            </a:r>
            <a:endParaRPr sz="1400" b="0" i="0" u="none" strike="noStrike" cap="none" dirty="0">
              <a:solidFill>
                <a:srgbClr val="34343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 dirty="0">
                <a:solidFill>
                  <a:srgbClr val="343434"/>
                </a:solidFill>
                <a:latin typeface="Quicksand"/>
                <a:ea typeface="Quicksand"/>
                <a:cs typeface="Quicksand"/>
                <a:sym typeface="Quicksand"/>
              </a:rPr>
              <a:t>From a blog post to a book chapter</a:t>
            </a:r>
            <a:endParaRPr sz="1600" b="1" i="0" u="none" strike="noStrike" cap="none" dirty="0">
              <a:solidFill>
                <a:srgbClr val="34343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31" name="Google Shape;43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98" y="96126"/>
            <a:ext cx="2771599" cy="279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9034" y="96126"/>
            <a:ext cx="2770174" cy="279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6" descr="Mathieu BOUDREAU | McGill University, Montréal | McGill | McConnell Brain  Imaging Cent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484" y="4300101"/>
            <a:ext cx="852617" cy="852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C165FA-7DE5-1094-0CBD-DDF452B2B6F4}"/>
              </a:ext>
            </a:extLst>
          </p:cNvPr>
          <p:cNvGrpSpPr/>
          <p:nvPr/>
        </p:nvGrpSpPr>
        <p:grpSpPr>
          <a:xfrm>
            <a:off x="4114186" y="162033"/>
            <a:ext cx="915627" cy="2664712"/>
            <a:chOff x="3825706" y="186309"/>
            <a:chExt cx="1270902" cy="3813409"/>
          </a:xfrm>
        </p:grpSpPr>
        <p:pic>
          <p:nvPicPr>
            <p:cNvPr id="436" name="Google Shape;436;p56" descr="qMRLab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25706" y="186309"/>
              <a:ext cx="1270902" cy="64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5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37555" y="1826691"/>
              <a:ext cx="645601" cy="838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56" descr="Elsevier - Wikipedia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265961" y="3402854"/>
              <a:ext cx="611385" cy="5968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9" name="Google Shape;439;p56"/>
            <p:cNvGrpSpPr/>
            <p:nvPr/>
          </p:nvGrpSpPr>
          <p:grpSpPr>
            <a:xfrm rot="5400000">
              <a:off x="4147476" y="2833874"/>
              <a:ext cx="825758" cy="382356"/>
              <a:chOff x="4833480" y="3611762"/>
              <a:chExt cx="825758" cy="382356"/>
            </a:xfrm>
          </p:grpSpPr>
          <p:pic>
            <p:nvPicPr>
              <p:cNvPr id="440" name="Google Shape;440;p56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16200000">
                <a:off x="5004781" y="3611762"/>
                <a:ext cx="382356" cy="38235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41" name="Google Shape;441;p56"/>
              <p:cNvCxnSpPr/>
              <p:nvPr/>
            </p:nvCxnSpPr>
            <p:spPr>
              <a:xfrm>
                <a:off x="5387138" y="3802940"/>
                <a:ext cx="27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442" name="Google Shape;442;p56"/>
              <p:cNvCxnSpPr/>
              <p:nvPr/>
            </p:nvCxnSpPr>
            <p:spPr>
              <a:xfrm>
                <a:off x="4833480" y="3791640"/>
                <a:ext cx="191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3" name="Google Shape;443;p56"/>
            <p:cNvGrpSpPr/>
            <p:nvPr/>
          </p:nvGrpSpPr>
          <p:grpSpPr>
            <a:xfrm rot="5400000">
              <a:off x="4142293" y="1319213"/>
              <a:ext cx="825758" cy="11300"/>
              <a:chOff x="4833480" y="3791640"/>
              <a:chExt cx="825758" cy="11300"/>
            </a:xfrm>
          </p:grpSpPr>
          <p:cxnSp>
            <p:nvCxnSpPr>
              <p:cNvPr id="444" name="Google Shape;444;p56"/>
              <p:cNvCxnSpPr/>
              <p:nvPr/>
            </p:nvCxnSpPr>
            <p:spPr>
              <a:xfrm>
                <a:off x="5387138" y="3802940"/>
                <a:ext cx="27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445" name="Google Shape;445;p56"/>
              <p:cNvCxnSpPr/>
              <p:nvPr/>
            </p:nvCxnSpPr>
            <p:spPr>
              <a:xfrm>
                <a:off x="4833480" y="3791640"/>
                <a:ext cx="191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46" name="Google Shape;446;p56"/>
            <p:cNvSpPr/>
            <p:nvPr/>
          </p:nvSpPr>
          <p:spPr>
            <a:xfrm>
              <a:off x="4347056" y="1070377"/>
              <a:ext cx="426600" cy="396300"/>
            </a:xfrm>
            <a:prstGeom prst="heart">
              <a:avLst/>
            </a:prstGeom>
            <a:solidFill>
              <a:srgbClr val="FF0000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56"/>
          <p:cNvSpPr/>
          <p:nvPr/>
        </p:nvSpPr>
        <p:spPr>
          <a:xfrm>
            <a:off x="0" y="4393875"/>
            <a:ext cx="249300" cy="749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48A95-0A73-068A-117D-3EB38F9F2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62" r="3922" b="2731"/>
          <a:stretch/>
        </p:blipFill>
        <p:spPr>
          <a:xfrm>
            <a:off x="1617141" y="2839527"/>
            <a:ext cx="6360000" cy="14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5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F8D6F-C7C1-1656-5742-0B9263D8F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9337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9F91B2-B153-1083-8919-1CD51567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797" y="495300"/>
            <a:ext cx="5067300" cy="2184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7C708-8AEA-54E6-5285-8BA64BC49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938" y="2740542"/>
            <a:ext cx="4721043" cy="1155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A0DC1-74AB-43E9-D340-168C215AA496}"/>
              </a:ext>
            </a:extLst>
          </p:cNvPr>
          <p:cNvSpPr txBox="1"/>
          <p:nvPr/>
        </p:nvSpPr>
        <p:spPr>
          <a:xfrm>
            <a:off x="2524124" y="125968"/>
            <a:ext cx="459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A PDF that has been built from notebooks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BA3C5-3973-0CB9-FA2D-FC9A4327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938" y="3957204"/>
            <a:ext cx="3153228" cy="1105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730DE-E190-7264-A3A2-69F8BD652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4988" y="125968"/>
            <a:ext cx="1588168" cy="1508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01533-ACD7-D42B-EC29-358E96EC9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4988" y="1840112"/>
            <a:ext cx="1566554" cy="14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7451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6922</TotalTime>
  <Words>305</Words>
  <Application>Microsoft Macintosh PowerPoint</Application>
  <PresentationFormat>On-screen Show (16:9)</PresentationFormat>
  <Paragraphs>52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Söhne</vt:lpstr>
      <vt:lpstr>Roboto</vt:lpstr>
      <vt:lpstr>Arial</vt:lpstr>
      <vt:lpstr>Quicksand</vt:lpstr>
      <vt:lpstr>Simple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Elizabeth DuPre &amp; Agâh Karakuzu Neuro-Gairdner Open Science in Action Symposium 12 November, 2020 </dc:title>
  <cp:lastModifiedBy>Agah Karakuzu</cp:lastModifiedBy>
  <cp:revision>14</cp:revision>
  <dcterms:modified xsi:type="dcterms:W3CDTF">2024-02-14T11:38:59Z</dcterms:modified>
</cp:coreProperties>
</file>