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301" r:id="rId3"/>
    <p:sldId id="302" r:id="rId4"/>
    <p:sldId id="291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A4970"/>
    <a:srgbClr val="0E18FF"/>
    <a:srgbClr val="170256"/>
    <a:srgbClr val="E8E6E6"/>
    <a:srgbClr val="FEE8CD"/>
    <a:srgbClr val="FBB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6"/>
    <p:restoredTop sz="74700"/>
  </p:normalViewPr>
  <p:slideViewPr>
    <p:cSldViewPr snapToGrid="0" snapToObjects="1">
      <p:cViewPr varScale="1">
        <p:scale>
          <a:sx n="128" d="100"/>
          <a:sy n="128" d="100"/>
        </p:scale>
        <p:origin x="100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B2F5E-2BBC-9F4C-80FF-603A93764EF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F4F4C-85C3-1442-BEBB-7F307934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8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everyone, I am here today to give a Python tutorial for Space Physics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F4F4C-85C3-1442-BEBB-7F3079340A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8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packages are pretty well established.  </a:t>
            </a:r>
            <a:r>
              <a:rPr lang="en-US" dirty="0" err="1"/>
              <a:t>ApexPy</a:t>
            </a:r>
            <a:r>
              <a:rPr lang="en-US" dirty="0"/>
              <a:t> and AACGMV2 were originally written by </a:t>
            </a:r>
            <a:r>
              <a:rPr lang="en-US" dirty="0" err="1"/>
              <a:t>Crister</a:t>
            </a:r>
            <a:r>
              <a:rPr lang="en-US" dirty="0"/>
              <a:t> van der </a:t>
            </a:r>
            <a:r>
              <a:rPr lang="en-US" dirty="0" err="1"/>
              <a:t>Meeren</a:t>
            </a:r>
            <a:r>
              <a:rPr lang="en-US" dirty="0"/>
              <a:t>, who passed them over to me when he left the field.  All have had support from the community, which I greatly appreciate, since this is not something that I do on the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F4F4C-85C3-1442-BEBB-7F3079340A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packages are pretty well established.  </a:t>
            </a:r>
            <a:r>
              <a:rPr lang="en-US" dirty="0" err="1"/>
              <a:t>ApexPy</a:t>
            </a:r>
            <a:r>
              <a:rPr lang="en-US" dirty="0"/>
              <a:t> and AACGMV2 were originally written by </a:t>
            </a:r>
            <a:r>
              <a:rPr lang="en-US" dirty="0" err="1"/>
              <a:t>Crister</a:t>
            </a:r>
            <a:r>
              <a:rPr lang="en-US" dirty="0"/>
              <a:t> van der </a:t>
            </a:r>
            <a:r>
              <a:rPr lang="en-US" dirty="0" err="1"/>
              <a:t>Meeren</a:t>
            </a:r>
            <a:r>
              <a:rPr lang="en-US" dirty="0"/>
              <a:t>, who passed them over to me when he left the field.  All have had support from the community, which I greatly appreciate, since this is not something that I do on the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F4F4C-85C3-1442-BEBB-7F3079340A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3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find these packages on </a:t>
            </a:r>
            <a:r>
              <a:rPr lang="en-US" dirty="0" err="1"/>
              <a:t>PyPi</a:t>
            </a:r>
            <a:r>
              <a:rPr lang="en-US" dirty="0"/>
              <a:t> or GitHub, where I manage them.  </a:t>
            </a:r>
            <a:r>
              <a:rPr lang="en-US" baseline="0" dirty="0"/>
              <a:t>Are there 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5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805227-DB74-734C-9AC5-8B8C54AD8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18A6-D05B-0A41-9579-889BDB7621AF}" type="datetime1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Unclassified: This presentation is being recorded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4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155D-2106-9C4C-A543-597D1C8EF0F6}" type="datetime1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Unclassified: This presentation is being recorded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0C95-50D7-A543-8DA8-87B5D136C760}" type="datetime1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Unclassified: This presentation is being recorded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4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L_fractal_pattern(10x1).jpg">
            <a:extLst>
              <a:ext uri="{FF2B5EF4-FFF2-40B4-BE49-F238E27FC236}">
                <a16:creationId xmlns:a16="http://schemas.microsoft.com/office/drawing/2014/main" id="{29830B99-6F78-2A44-BA64-E3D761A74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2"/>
            <a:ext cx="9144000" cy="914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692FC1-943E-6545-AF11-C63AFBDE7B2E}"/>
              </a:ext>
            </a:extLst>
          </p:cNvPr>
          <p:cNvCxnSpPr/>
          <p:nvPr userDrawn="1"/>
        </p:nvCxnSpPr>
        <p:spPr>
          <a:xfrm>
            <a:off x="0" y="915893"/>
            <a:ext cx="9144000" cy="0"/>
          </a:xfrm>
          <a:prstGeom prst="line">
            <a:avLst/>
          </a:prstGeom>
          <a:ln>
            <a:solidFill>
              <a:srgbClr val="FBBE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RL_logo_Reverse.eps">
            <a:extLst>
              <a:ext uri="{FF2B5EF4-FFF2-40B4-BE49-F238E27FC236}">
                <a16:creationId xmlns:a16="http://schemas.microsoft.com/office/drawing/2014/main" id="{68FA0A29-7727-0B4E-B50A-659B4BBB0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2" y="122080"/>
            <a:ext cx="1026429" cy="685800"/>
          </a:xfrm>
          <a:prstGeom prst="rect">
            <a:avLst/>
          </a:prstGeom>
        </p:spPr>
      </p:pic>
      <p:sp>
        <p:nvSpPr>
          <p:cNvPr id="9" name="Subtitle 6"/>
          <p:cNvSpPr>
            <a:spLocks noGrp="1"/>
          </p:cNvSpPr>
          <p:nvPr>
            <p:ph type="subTitle" idx="10"/>
          </p:nvPr>
        </p:nvSpPr>
        <p:spPr>
          <a:xfrm>
            <a:off x="467544" y="1383618"/>
            <a:ext cx="8240122" cy="324036"/>
          </a:xfrm>
        </p:spPr>
        <p:txBody>
          <a:bodyPr anchor="t"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ct val="110000"/>
              </a:lnSpc>
            </a:pPr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65904D-A699-5644-BFEE-B8FF5EAC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1" y="24143"/>
            <a:ext cx="796940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9C578F2-CF26-0045-9617-9A7E5903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/>
              <a:t>Unclassified: This presentation is being recorded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15E8918-601A-D640-88D4-0419C36BED1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AD62CD4-7969-5642-AD2E-D84F0D83A750}" type="datetime1">
              <a:rPr lang="en-US" smtClean="0"/>
              <a:t>9/12/23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A2D3D5A-8C1A-AA4C-81AD-7E807DAD2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425" y="4785996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E62A-A491-5545-9DBC-9CB4C2A33151}" type="datetime1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4767263"/>
            <a:ext cx="3962400" cy="273844"/>
          </a:xfrm>
        </p:spPr>
        <p:txBody>
          <a:bodyPr/>
          <a:lstStyle/>
          <a:p>
            <a:r>
              <a:rPr lang="en-US"/>
              <a:t>Unclassified: This presentation is being recorded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8EF8-D435-3F44-B39D-62DC30B255C7}" type="datetime1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Unclassified: This presentation is being recorded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RL_logo_Reverse.eps">
            <a:extLst>
              <a:ext uri="{FF2B5EF4-FFF2-40B4-BE49-F238E27FC236}">
                <a16:creationId xmlns:a16="http://schemas.microsoft.com/office/drawing/2014/main" id="{3D869947-35B4-E34D-8946-1F98C57DD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91" y="355073"/>
            <a:ext cx="136857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0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ADAC-AEE1-FB49-A1CA-B4236175F28D}" type="datetime1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Unclassified: This presentation is being recorded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0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0277-5D1E-DF48-9391-8E9FC222DB94}" type="datetime1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Unclassified: This presentation is being recorded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4EBA86-2A9A-3A40-8A53-13B38EA9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1" y="24143"/>
            <a:ext cx="796940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05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D49A-2BD9-504F-A11C-5D688BE3727D}" type="datetime1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Unclassified: This presentation is being recorded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7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1AF-AE17-5049-9ADA-F997B1D4745B}" type="datetime1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Unclassified: This presentation is being recorded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A185E5-8D88-4E4C-AF38-1110B8EC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1" y="24143"/>
            <a:ext cx="796940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67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2642"/>
            <a:ext cx="5111750" cy="36219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72642"/>
            <a:ext cx="3008313" cy="36219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BED2-D2BF-4A47-8529-9935CD5AF919}" type="datetime1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Unclassified: This presentation is being recorded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875823-956D-A946-9B44-28964AF1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1" y="24143"/>
            <a:ext cx="796940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93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0B93-7CE0-544F-AC58-DD0B36671AA5}" type="datetime1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Unclassified: This presentation is being recorded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4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CAAF84-B0DE-E645-9F95-AE81A090B67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9158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5F6E3E-67D5-2A41-86EC-70CA3F86EDD1}"/>
              </a:ext>
            </a:extLst>
          </p:cNvPr>
          <p:cNvCxnSpPr/>
          <p:nvPr userDrawn="1"/>
        </p:nvCxnSpPr>
        <p:spPr>
          <a:xfrm>
            <a:off x="0" y="915893"/>
            <a:ext cx="9144000" cy="0"/>
          </a:xfrm>
          <a:prstGeom prst="line">
            <a:avLst/>
          </a:prstGeom>
          <a:ln>
            <a:solidFill>
              <a:srgbClr val="FBBE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RL_logo_Reverse.eps">
            <a:extLst>
              <a:ext uri="{FF2B5EF4-FFF2-40B4-BE49-F238E27FC236}">
                <a16:creationId xmlns:a16="http://schemas.microsoft.com/office/drawing/2014/main" id="{38196604-7951-234E-99B5-64012B1F54C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2" y="122080"/>
            <a:ext cx="1026429" cy="685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4591" y="24143"/>
            <a:ext cx="796940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D64B8-188D-4741-89C2-421442794BAD}" type="datetime1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Unclassified: This presentation is being recorded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burrell/ocb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thub.com/aburrell/apexpy" TargetMode="External"/><Relationship Id="rId4" Type="http://schemas.openxmlformats.org/officeDocument/2006/relationships/hyperlink" Target="https://github.com/aburrell/aacgmv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2336"/>
            <a:ext cx="7772400" cy="1393299"/>
          </a:xfrm>
        </p:spPr>
        <p:txBody>
          <a:bodyPr>
            <a:noAutofit/>
          </a:bodyPr>
          <a:lstStyle/>
          <a:p>
            <a:r>
              <a:rPr lang="en-US" sz="3600" dirty="0"/>
              <a:t>Geomagnetic Coordinate Systems</a:t>
            </a:r>
            <a:endParaRPr lang="en-US" sz="3600" b="1" dirty="0">
              <a:solidFill>
                <a:srgbClr val="FBBE08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99232"/>
            <a:ext cx="7772400" cy="176803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Angeline G. Burrell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U.S. Naval Research Laboratory, Space Science Division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/>
              </a:rPr>
              <a:t>DASH</a:t>
            </a:r>
          </a:p>
          <a:p>
            <a:pPr algn="l"/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October 2023</a:t>
            </a:r>
          </a:p>
        </p:txBody>
      </p:sp>
      <p:pic>
        <p:nvPicPr>
          <p:cNvPr id="4" name="Picture 3" descr="NRL_logo_Revers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91" y="355073"/>
            <a:ext cx="1368572" cy="914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5226D9-D380-904D-90C8-2BB06907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003AB-16AE-B9AD-A22D-B81999D1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11010" y="4820360"/>
            <a:ext cx="6495144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DISTRIBUTION STATEMENT A: Approved for public release.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388906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BAC1C7-6EB9-4090-D200-2AA1E56A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53" y="864241"/>
            <a:ext cx="2355574" cy="479822"/>
          </a:xfrm>
        </p:spPr>
        <p:txBody>
          <a:bodyPr/>
          <a:lstStyle/>
          <a:p>
            <a:r>
              <a:rPr lang="en-US" dirty="0" err="1"/>
              <a:t>ApexPy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7F8B-7131-0446-B9D9-CEF6FD3D4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453" y="1296024"/>
            <a:ext cx="3200402" cy="3776037"/>
          </a:xfrm>
        </p:spPr>
        <p:txBody>
          <a:bodyPr numCol="1" spcCol="45720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Class-based system that performs similarly to function-based systems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Class stores attributes that must be defined and should remain constant before the various coordinate conversion methods are performed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600" dirty="0"/>
              <a:t>Input data may be floats, lists, or 1D </a:t>
            </a:r>
            <a:r>
              <a:rPr lang="en-US" sz="2600" dirty="0" err="1"/>
              <a:t>numpy</a:t>
            </a:r>
            <a:r>
              <a:rPr lang="en-US" sz="2600" dirty="0"/>
              <a:t> arrays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Assumes units of degrees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CC92BB-1626-2E9D-ED9A-1A0FEA4BA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40764" y="864241"/>
            <a:ext cx="2355575" cy="479822"/>
          </a:xfrm>
        </p:spPr>
        <p:txBody>
          <a:bodyPr/>
          <a:lstStyle/>
          <a:p>
            <a:r>
              <a:rPr lang="en-US" dirty="0"/>
              <a:t>AACGMV2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AE78A3-799C-DB06-2E6F-87844339C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82747" y="1297166"/>
            <a:ext cx="3051311" cy="3628608"/>
          </a:xfrm>
        </p:spPr>
        <p:txBody>
          <a:bodyPr>
            <a:noAutofit/>
          </a:bodyPr>
          <a:lstStyle/>
          <a:p>
            <a:r>
              <a:rPr lang="en-US" sz="1800" dirty="0"/>
              <a:t>Class-based system that uses </a:t>
            </a:r>
            <a:r>
              <a:rPr lang="en-US" sz="1800" dirty="0" err="1"/>
              <a:t>numpy</a:t>
            </a:r>
            <a:r>
              <a:rPr lang="en-US" sz="1800" dirty="0"/>
              <a:t> arrays</a:t>
            </a:r>
          </a:p>
          <a:p>
            <a:r>
              <a:rPr lang="en-US" sz="1800" dirty="0"/>
              <a:t>Class methods convert to and from adaptive, high-latitude coordinates</a:t>
            </a:r>
          </a:p>
          <a:p>
            <a:r>
              <a:rPr lang="en-US" sz="1800" dirty="0"/>
              <a:t>Class attributes hold most of the additional information needed to understand how the conversion was done after the fact</a:t>
            </a:r>
          </a:p>
          <a:p>
            <a:r>
              <a:rPr lang="en-US" sz="1800" dirty="0"/>
              <a:t>Assumes units of degrees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2A5F9-D332-7645-A79E-95A3DF94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097B1-D6EC-B14F-8ED1-953BEDE2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143"/>
            <a:ext cx="9144000" cy="857250"/>
          </a:xfrm>
        </p:spPr>
        <p:txBody>
          <a:bodyPr/>
          <a:lstStyle/>
          <a:p>
            <a:r>
              <a:rPr lang="en-US" dirty="0"/>
              <a:t>Coordinate Conversions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B0DEA2B-D67C-7E18-BFC6-59E7E9BCB044}"/>
              </a:ext>
            </a:extLst>
          </p:cNvPr>
          <p:cNvSpPr txBox="1">
            <a:spLocks/>
          </p:cNvSpPr>
          <p:nvPr/>
        </p:nvSpPr>
        <p:spPr>
          <a:xfrm>
            <a:off x="6082747" y="864241"/>
            <a:ext cx="3051312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OCBpy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17ECCD-7709-9013-CF14-B52A427DFCC2}"/>
              </a:ext>
            </a:extLst>
          </p:cNvPr>
          <p:cNvSpPr txBox="1">
            <a:spLocks/>
          </p:cNvSpPr>
          <p:nvPr/>
        </p:nvSpPr>
        <p:spPr>
          <a:xfrm>
            <a:off x="3140766" y="1296024"/>
            <a:ext cx="3051311" cy="3628608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Function-based system that allows a combination of floats, lists, and 1D </a:t>
            </a:r>
            <a:r>
              <a:rPr lang="en-US" sz="1800" dirty="0" err="1"/>
              <a:t>numpy</a:t>
            </a:r>
            <a:r>
              <a:rPr lang="en-US" sz="1800" dirty="0"/>
              <a:t> arrays</a:t>
            </a:r>
          </a:p>
          <a:p>
            <a:r>
              <a:rPr lang="en-US" sz="1800" dirty="0"/>
              <a:t>No metadata for the coordinates are stored</a:t>
            </a:r>
          </a:p>
          <a:p>
            <a:r>
              <a:rPr lang="en-US" sz="1800" dirty="0"/>
              <a:t>Designed to fit in easily with a wide range of other packages</a:t>
            </a:r>
          </a:p>
          <a:p>
            <a:r>
              <a:rPr lang="en-US" sz="1800" dirty="0"/>
              <a:t>Assumes units of degrees</a:t>
            </a:r>
          </a:p>
        </p:txBody>
      </p:sp>
    </p:spTree>
    <p:extLst>
      <p:ext uri="{BB962C8B-B14F-4D97-AF65-F5344CB8AC3E}">
        <p14:creationId xmlns:p14="http://schemas.microsoft.com/office/powerpoint/2010/main" val="372225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BAC1C7-6EB9-4090-D200-2AA1E56A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53" y="1520224"/>
            <a:ext cx="2355574" cy="479822"/>
          </a:xfrm>
        </p:spPr>
        <p:txBody>
          <a:bodyPr>
            <a:normAutofit/>
          </a:bodyPr>
          <a:lstStyle/>
          <a:p>
            <a:r>
              <a:rPr lang="en-US" sz="2000" dirty="0" err="1"/>
              <a:t>ApexPy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7F8B-7131-0446-B9D9-CEF6FD3D4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453" y="1950646"/>
            <a:ext cx="3051311" cy="2996441"/>
          </a:xfrm>
        </p:spPr>
        <p:txBody>
          <a:bodyPr numCol="1" spcCol="4572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500" dirty="0"/>
              <a:t>May use different methods for each coordinate conversion, or use a general method and specify the desired coordinate conversion, similar to “frame”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Different units may not be requested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Input data uses basic Python inputs instead of a special class (Quantity)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Outputs are basic Python variables and do not contain metadata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CC92BB-1626-2E9D-ED9A-1A0FEA4BA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40764" y="1520224"/>
            <a:ext cx="2355575" cy="479822"/>
          </a:xfrm>
        </p:spPr>
        <p:txBody>
          <a:bodyPr>
            <a:normAutofit/>
          </a:bodyPr>
          <a:lstStyle/>
          <a:p>
            <a:r>
              <a:rPr lang="en-US" sz="2000" dirty="0"/>
              <a:t>AACGMV2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AE78A3-799C-DB06-2E6F-87844339C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82747" y="1929333"/>
            <a:ext cx="3051311" cy="3190024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Different class methods are used to convert to and from adaptive coordinates</a:t>
            </a:r>
          </a:p>
          <a:p>
            <a:r>
              <a:rPr lang="en-US" sz="1800" dirty="0"/>
              <a:t>Keyword argument may be used to specify the desired coordinate conversion, similar to “frame”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Different units may not be requested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Input data uses basic Python inputs instead of a special class (Quantity)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Outputs are basic Python variables and do not contain metadata</a:t>
            </a:r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2A5F9-D332-7645-A79E-95A3DF94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097B1-D6EC-B14F-8ED1-953BEDE2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143"/>
            <a:ext cx="9144000" cy="857250"/>
          </a:xfrm>
        </p:spPr>
        <p:txBody>
          <a:bodyPr/>
          <a:lstStyle/>
          <a:p>
            <a:r>
              <a:rPr lang="en-US" dirty="0" err="1"/>
              <a:t>AstroPy</a:t>
            </a:r>
            <a:r>
              <a:rPr lang="en-US" dirty="0"/>
              <a:t> Conventions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B0DEA2B-D67C-7E18-BFC6-59E7E9BCB044}"/>
              </a:ext>
            </a:extLst>
          </p:cNvPr>
          <p:cNvSpPr txBox="1">
            <a:spLocks/>
          </p:cNvSpPr>
          <p:nvPr/>
        </p:nvSpPr>
        <p:spPr>
          <a:xfrm>
            <a:off x="6082747" y="1520224"/>
            <a:ext cx="3051312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OCBpy</a:t>
            </a:r>
            <a:endParaRPr lang="en-US" sz="2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17ECCD-7709-9013-CF14-B52A427DFCC2}"/>
              </a:ext>
            </a:extLst>
          </p:cNvPr>
          <p:cNvSpPr txBox="1">
            <a:spLocks/>
          </p:cNvSpPr>
          <p:nvPr/>
        </p:nvSpPr>
        <p:spPr>
          <a:xfrm>
            <a:off x="3140766" y="1928191"/>
            <a:ext cx="3051311" cy="2996441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Different functions handle array or float calculations</a:t>
            </a:r>
          </a:p>
          <a:p>
            <a:r>
              <a:rPr lang="en-US" sz="1500" dirty="0"/>
              <a:t>Keyword argument may be used to specify the desired coordinate conversion, similar to “frame”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Different units may not be requested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Input data uses basic Python inputs instead of a special class (Quantity)</a:t>
            </a:r>
          </a:p>
          <a:p>
            <a:pPr>
              <a:lnSpc>
                <a:spcPct val="120000"/>
              </a:lnSpc>
            </a:pPr>
            <a:r>
              <a:rPr lang="en-US" sz="1500" dirty="0"/>
              <a:t>Outputs are basic Python variables and do not contain metadata</a:t>
            </a:r>
          </a:p>
          <a:p>
            <a:pPr>
              <a:lnSpc>
                <a:spcPct val="120000"/>
              </a:lnSpc>
            </a:pP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80DE93-007D-A106-EBA1-D1B13591E787}"/>
              </a:ext>
            </a:extLst>
          </p:cNvPr>
          <p:cNvSpPr txBox="1"/>
          <p:nvPr/>
        </p:nvSpPr>
        <p:spPr>
          <a:xfrm>
            <a:off x="89453" y="969416"/>
            <a:ext cx="885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Zapf Dingbats"/>
              <a:buChar char="✰"/>
            </a:pPr>
            <a:r>
              <a:rPr lang="en-US" dirty="0"/>
              <a:t>As these are not celestial coordinate systems for astronomical objects, </a:t>
            </a:r>
            <a:r>
              <a:rPr lang="en-US" dirty="0" err="1"/>
              <a:t>AstroPy</a:t>
            </a:r>
            <a:r>
              <a:rPr lang="en-US" dirty="0"/>
              <a:t> conventions were not considered in their development</a:t>
            </a:r>
          </a:p>
        </p:txBody>
      </p:sp>
    </p:spTree>
    <p:extLst>
      <p:ext uri="{BB962C8B-B14F-4D97-AF65-F5344CB8AC3E}">
        <p14:creationId xmlns:p14="http://schemas.microsoft.com/office/powerpoint/2010/main" val="259149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3385"/>
            <a:ext cx="9143999" cy="51434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2000"/>
                </a:schemeClr>
              </a:gs>
              <a:gs pos="50000">
                <a:schemeClr val="bg1">
                  <a:alpha val="66000"/>
                </a:schemeClr>
              </a:gs>
              <a:gs pos="100000">
                <a:schemeClr val="bg1">
                  <a:alpha val="21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txBody>
          <a:bodyPr wrap="square" rtlCol="0" anchor="ctr">
            <a:noAutofit/>
          </a:bodyPr>
          <a:lstStyle/>
          <a:p>
            <a:endParaRPr lang="en-US" sz="1400" b="1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701" y="4703089"/>
            <a:ext cx="6400800" cy="544867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>
                <a:solidFill>
                  <a:schemeClr val="accent4"/>
                </a:solidFill>
              </a:rPr>
              <a:t>angeline.burrell@nrl.navy.mil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6EF2E-B712-63D0-6BE7-0293D1EF76F7}"/>
              </a:ext>
            </a:extLst>
          </p:cNvPr>
          <p:cNvSpPr txBox="1"/>
          <p:nvPr/>
        </p:nvSpPr>
        <p:spPr>
          <a:xfrm>
            <a:off x="350874" y="993218"/>
            <a:ext cx="8644270" cy="37098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/>
              <a:t>AGB was supported by the Office of Naval Research.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GitHub repositories: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https://github.com/aburrell/ocbpy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4"/>
              </a:rPr>
              <a:t>https://github.com/aburrell/aacgmv2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5"/>
              </a:rPr>
              <a:t>https://github.com/aburrell/apexpy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All packages may be installed through </a:t>
            </a:r>
            <a:r>
              <a:rPr lang="en-US" dirty="0" err="1"/>
              <a:t>PyPi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8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72A56"/>
      </a:dk1>
      <a:lt1>
        <a:srgbClr val="FFFFFF"/>
      </a:lt1>
      <a:dk2>
        <a:srgbClr val="2F5690"/>
      </a:dk2>
      <a:lt2>
        <a:srgbClr val="EEECE1"/>
      </a:lt2>
      <a:accent1>
        <a:srgbClr val="FBBE08"/>
      </a:accent1>
      <a:accent2>
        <a:srgbClr val="6DAAD0"/>
      </a:accent2>
      <a:accent3>
        <a:srgbClr val="4D4F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CF43BA0B-7603-B84F-8F7B-1BBB22C5A311}" vid="{99A0C0CF-8D60-7843-A1AD-A150BCEDBF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30036</TotalTime>
  <Words>568</Words>
  <Application>Microsoft Macintosh PowerPoint</Application>
  <PresentationFormat>On-screen Show (16:9)</PresentationFormat>
  <Paragraphs>67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Zapf Dingbats</vt:lpstr>
      <vt:lpstr>Office Theme</vt:lpstr>
      <vt:lpstr>Geomagnetic Coordinate Systems</vt:lpstr>
      <vt:lpstr>Coordinate Conversions</vt:lpstr>
      <vt:lpstr>AstroPy Conventions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Space Science Snakes on a Spaceship: The Order of the Python </dc:title>
  <dc:creator>Microsoft Office User</dc:creator>
  <cp:lastModifiedBy>Microsoft Office User</cp:lastModifiedBy>
  <cp:revision>267</cp:revision>
  <cp:lastPrinted>2016-11-18T19:52:22Z</cp:lastPrinted>
  <dcterms:created xsi:type="dcterms:W3CDTF">2020-06-17T19:15:24Z</dcterms:created>
  <dcterms:modified xsi:type="dcterms:W3CDTF">2023-09-12T16:08:02Z</dcterms:modified>
</cp:coreProperties>
</file>