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28" r:id="rId1"/>
  </p:sldMasterIdLst>
  <p:notesMasterIdLst>
    <p:notesMasterId r:id="rId31"/>
  </p:notesMasterIdLst>
  <p:sldIdLst>
    <p:sldId id="256" r:id="rId2"/>
    <p:sldId id="283" r:id="rId3"/>
    <p:sldId id="257" r:id="rId4"/>
    <p:sldId id="258" r:id="rId5"/>
    <p:sldId id="259" r:id="rId6"/>
    <p:sldId id="261" r:id="rId7"/>
    <p:sldId id="282" r:id="rId8"/>
    <p:sldId id="260" r:id="rId9"/>
    <p:sldId id="270" r:id="rId10"/>
    <p:sldId id="262" r:id="rId11"/>
    <p:sldId id="263" r:id="rId12"/>
    <p:sldId id="266" r:id="rId13"/>
    <p:sldId id="271" r:id="rId14"/>
    <p:sldId id="290" r:id="rId15"/>
    <p:sldId id="268" r:id="rId16"/>
    <p:sldId id="291" r:id="rId17"/>
    <p:sldId id="285" r:id="rId18"/>
    <p:sldId id="286" r:id="rId19"/>
    <p:sldId id="267" r:id="rId20"/>
    <p:sldId id="284" r:id="rId21"/>
    <p:sldId id="292" r:id="rId22"/>
    <p:sldId id="281" r:id="rId23"/>
    <p:sldId id="293" r:id="rId24"/>
    <p:sldId id="288" r:id="rId25"/>
    <p:sldId id="280" r:id="rId26"/>
    <p:sldId id="264" r:id="rId27"/>
    <p:sldId id="265" r:id="rId28"/>
    <p:sldId id="287" r:id="rId29"/>
    <p:sldId id="273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EC48B"/>
    <a:srgbClr val="66FFFF"/>
    <a:srgbClr val="83CD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3790" autoAdjust="0"/>
  </p:normalViewPr>
  <p:slideViewPr>
    <p:cSldViewPr snapToGrid="0" showGuides="1">
      <p:cViewPr varScale="1">
        <p:scale>
          <a:sx n="56" d="100"/>
          <a:sy n="56" d="100"/>
        </p:scale>
        <p:origin x="1637" y="38"/>
      </p:cViewPr>
      <p:guideLst>
        <p:guide orient="horz" pos="2228"/>
        <p:guide pos="3863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EED364-0931-411F-AB3A-6499FC367DE6}" type="datetimeFigureOut">
              <a:rPr lang="en-GB" smtClean="0"/>
              <a:t>13.10.24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F29082-DBA0-4431-B96B-479D828D7C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163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F29082-DBA0-4431-B96B-479D828D7C0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1514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F29082-DBA0-4431-B96B-479D828D7C0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4955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GB" dirty="0"/>
              <a:t>Sensor</a:t>
            </a:r>
          </a:p>
          <a:p>
            <a:pPr marL="228600" indent="-228600">
              <a:buAutoNum type="arabicPeriod"/>
            </a:pPr>
            <a:r>
              <a:rPr lang="en-GB" dirty="0" err="1"/>
              <a:t>Prozessor</a:t>
            </a:r>
            <a:endParaRPr lang="en-GB" dirty="0"/>
          </a:p>
          <a:p>
            <a:pPr marL="228600" indent="-228600">
              <a:buAutoNum type="arabicPeriod"/>
            </a:pPr>
            <a:r>
              <a:rPr lang="en-GB" dirty="0" err="1"/>
              <a:t>Kommunikation</a:t>
            </a:r>
            <a:endParaRPr lang="en-GB" dirty="0"/>
          </a:p>
          <a:p>
            <a:pPr marL="228600" indent="-228600">
              <a:buAutoNum type="arabicPeriod"/>
            </a:pPr>
            <a:r>
              <a:rPr lang="en-GB" dirty="0" err="1"/>
              <a:t>Energieversorgung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F29082-DBA0-4431-B96B-479D828D7C0B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539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4377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732656" y="6426000"/>
            <a:ext cx="1143000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10/13/2024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6426000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6426000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5088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142876"/>
            <a:ext cx="10018713" cy="7429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009651"/>
            <a:ext cx="10018713" cy="478155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732656" y="6426200"/>
            <a:ext cx="1143000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10/13/2024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2279" y="6426200"/>
            <a:ext cx="70841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6426000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015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Aptos" panose="020B0004020202020204" pitchFamily="34" charset="0"/>
              </a:defRPr>
            </a:lvl1pPr>
          </a:lstStyle>
          <a:p>
            <a:fld id="{B61BEF0D-F0BB-DE4B-95CE-6DB70DBA9567}" type="datetimeFigureOut">
              <a:rPr lang="en-US" smtClean="0"/>
              <a:pPr/>
              <a:t>10/13/2024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Aptos" panose="020B0004020202020204" pitchFamily="34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190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Aptos" panose="020B0004020202020204" pitchFamily="34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Aptos" panose="020B0004020202020204" pitchFamily="34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Aptos" panose="020B0004020202020204" pitchFamily="34" charset="0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Aptos" panose="020B0004020202020204" pitchFamily="34" charset="0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Aptos" panose="020B0004020202020204" pitchFamily="34" charset="0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Aptos" panose="020B000402020202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s41598-021-86931-7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16/j.aca.2005.05.080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8434/T4D303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8434/T4D303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doi.org/10.1002/advs.202103030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90/diagnostics3040385" TargetMode="External"/><Relationship Id="rId2" Type="http://schemas.openxmlformats.org/officeDocument/2006/relationships/hyperlink" Target="https://doi.org/10.3390/s20236925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177/193229681100500111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2ADF2-7513-221C-1467-1411EDE594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28401" y="465663"/>
            <a:ext cx="8574622" cy="2616199"/>
          </a:xfrm>
        </p:spPr>
        <p:txBody>
          <a:bodyPr>
            <a:noAutofit/>
          </a:bodyPr>
          <a:lstStyle/>
          <a:p>
            <a:r>
              <a:rPr lang="de-DE" sz="4400" dirty="0"/>
              <a:t>Messprinzipien für eine kontinuierliche Blutzuckermessung bei Diabetespatienten</a:t>
            </a:r>
            <a:endParaRPr lang="en-GB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0F0F1E-90C1-5448-297A-3FAB4D1F05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Dr. Martin Weber</a:t>
            </a:r>
          </a:p>
          <a:p>
            <a:r>
              <a:rPr lang="de-DE" dirty="0"/>
              <a:t>Probelehrveranstaltung an der THWS</a:t>
            </a:r>
          </a:p>
          <a:p>
            <a:r>
              <a:rPr lang="de-DE" dirty="0"/>
              <a:t>CC BY SA 4.0                           14.10.2024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45D3E2-42D0-1AD3-B1BC-D61D8F5D4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2636" y="6086475"/>
            <a:ext cx="2205137" cy="771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3FBCD6-2F27-43AC-97C0-7C4DE5A8D3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25798" y="142716"/>
            <a:ext cx="3265770" cy="326577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5323311-0DBE-0BB7-E787-7A0AB05DD811}"/>
              </a:ext>
            </a:extLst>
          </p:cNvPr>
          <p:cNvSpPr/>
          <p:nvPr/>
        </p:nvSpPr>
        <p:spPr>
          <a:xfrm>
            <a:off x="2225798" y="3449515"/>
            <a:ext cx="3265769" cy="8445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https://doi.org/10.5281/zenodo.13923070</a:t>
            </a:r>
          </a:p>
        </p:txBody>
      </p:sp>
    </p:spTree>
    <p:extLst>
      <p:ext uri="{BB962C8B-B14F-4D97-AF65-F5344CB8AC3E}">
        <p14:creationId xmlns:p14="http://schemas.microsoft.com/office/powerpoint/2010/main" val="2437391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48DAA-4AB0-0F00-FA9B-2AF6A5881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Magnetohydrodynamische</a:t>
            </a:r>
            <a:r>
              <a:rPr lang="de-DE" dirty="0"/>
              <a:t> Probengewinnung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87AA335-CA4A-AEC3-2A75-72FAEB705CDB}"/>
              </a:ext>
            </a:extLst>
          </p:cNvPr>
          <p:cNvSpPr/>
          <p:nvPr/>
        </p:nvSpPr>
        <p:spPr>
          <a:xfrm>
            <a:off x="10702565" y="0"/>
            <a:ext cx="1489435" cy="1489435"/>
          </a:xfrm>
          <a:custGeom>
            <a:avLst/>
            <a:gdLst>
              <a:gd name="connsiteX0" fmla="*/ 0 w 890833"/>
              <a:gd name="connsiteY0" fmla="*/ 0 h 890833"/>
              <a:gd name="connsiteX1" fmla="*/ 890833 w 890833"/>
              <a:gd name="connsiteY1" fmla="*/ 0 h 890833"/>
              <a:gd name="connsiteX2" fmla="*/ 890833 w 890833"/>
              <a:gd name="connsiteY2" fmla="*/ 890833 h 890833"/>
              <a:gd name="connsiteX3" fmla="*/ 0 w 890833"/>
              <a:gd name="connsiteY3" fmla="*/ 0 h 890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833" h="890833">
                <a:moveTo>
                  <a:pt x="0" y="0"/>
                </a:moveTo>
                <a:lnTo>
                  <a:pt x="890833" y="0"/>
                </a:lnTo>
                <a:lnTo>
                  <a:pt x="890833" y="890833"/>
                </a:lnTo>
                <a:cubicBezTo>
                  <a:pt x="398840" y="890833"/>
                  <a:pt x="0" y="491993"/>
                  <a:pt x="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287D1D-9B6F-B0A5-317D-DD73BFC89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311" y="914049"/>
            <a:ext cx="9469171" cy="50299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F10AED-9252-E39F-D4FE-3E55A8AC24EE}"/>
              </a:ext>
            </a:extLst>
          </p:cNvPr>
          <p:cNvSpPr txBox="1"/>
          <p:nvPr/>
        </p:nvSpPr>
        <p:spPr>
          <a:xfrm>
            <a:off x="2533650" y="5657671"/>
            <a:ext cx="95795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ptos" panose="020B0004020202020204" pitchFamily="34" charset="0"/>
              </a:rPr>
              <a:t>Illustration:</a:t>
            </a:r>
          </a:p>
          <a:p>
            <a:r>
              <a:rPr lang="en-GB" dirty="0">
                <a:latin typeface="Aptos" panose="020B0004020202020204" pitchFamily="34" charset="0"/>
              </a:rPr>
              <a:t>Sampling of fluid through skin with magnetohydrodynamics for </a:t>
            </a:r>
            <a:r>
              <a:rPr lang="en-GB" dirty="0" err="1">
                <a:latin typeface="Aptos" panose="020B0004020202020204" pitchFamily="34" charset="0"/>
              </a:rPr>
              <a:t>noninvasive</a:t>
            </a:r>
            <a:r>
              <a:rPr lang="en-GB" dirty="0">
                <a:latin typeface="Aptos" panose="020B0004020202020204" pitchFamily="34" charset="0"/>
              </a:rPr>
              <a:t> glucose monitoring </a:t>
            </a:r>
          </a:p>
          <a:p>
            <a:r>
              <a:rPr lang="en-GB" dirty="0">
                <a:latin typeface="Aptos" panose="020B0004020202020204" pitchFamily="34" charset="0"/>
              </a:rPr>
              <a:t>Tuuli A. Hakala , et al. Scientific Reports (2021) 11:7609, CC BY 4.0</a:t>
            </a:r>
          </a:p>
          <a:p>
            <a:r>
              <a:rPr lang="en-GB" dirty="0">
                <a:latin typeface="Aptos" panose="020B0004020202020204" pitchFamily="34" charset="0"/>
                <a:hlinkClick r:id="rId3"/>
              </a:rPr>
              <a:t>https://doi.org/10.1038/s41598-021-86931-7</a:t>
            </a:r>
            <a:r>
              <a:rPr lang="en-GB" dirty="0">
                <a:latin typeface="Aptos" panose="020B0004020202020204" pitchFamily="34" charset="0"/>
              </a:rPr>
              <a:t>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FE2CF1B-45FD-8F0B-D0A9-9C75E8F27154}"/>
              </a:ext>
            </a:extLst>
          </p:cNvPr>
          <p:cNvCxnSpPr/>
          <p:nvPr/>
        </p:nvCxnSpPr>
        <p:spPr>
          <a:xfrm>
            <a:off x="6927850" y="3990975"/>
            <a:ext cx="1219200" cy="555625"/>
          </a:xfrm>
          <a:prstGeom prst="straightConnector1">
            <a:avLst/>
          </a:prstGeom>
          <a:ln w="57150">
            <a:solidFill>
              <a:schemeClr val="accent6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A06B8B7-76F6-33CB-8EFC-306FF1F3666E}"/>
              </a:ext>
            </a:extLst>
          </p:cNvPr>
          <p:cNvCxnSpPr>
            <a:cxnSpLocks/>
          </p:cNvCxnSpPr>
          <p:nvPr/>
        </p:nvCxnSpPr>
        <p:spPr>
          <a:xfrm flipV="1">
            <a:off x="6902450" y="3140075"/>
            <a:ext cx="0" cy="815975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290D2AF-630D-8D4C-9F1E-FED7BBB1A896}"/>
              </a:ext>
            </a:extLst>
          </p:cNvPr>
          <p:cNvCxnSpPr>
            <a:cxnSpLocks/>
          </p:cNvCxnSpPr>
          <p:nvPr/>
        </p:nvCxnSpPr>
        <p:spPr>
          <a:xfrm flipH="1">
            <a:off x="6064250" y="3984273"/>
            <a:ext cx="832642" cy="152752"/>
          </a:xfrm>
          <a:prstGeom prst="straightConnector1">
            <a:avLst/>
          </a:prstGeom>
          <a:ln w="57150">
            <a:solidFill>
              <a:schemeClr val="bg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6734C6A-DFEF-088A-78A3-D2AC0D10D93D}"/>
              </a:ext>
            </a:extLst>
          </p:cNvPr>
          <p:cNvSpPr txBox="1"/>
          <p:nvPr/>
        </p:nvSpPr>
        <p:spPr>
          <a:xfrm>
            <a:off x="8084424" y="4158847"/>
            <a:ext cx="428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A9861A-59EB-304B-A3AA-50B095262A3D}"/>
              </a:ext>
            </a:extLst>
          </p:cNvPr>
          <p:cNvSpPr txBox="1"/>
          <p:nvPr/>
        </p:nvSpPr>
        <p:spPr>
          <a:xfrm>
            <a:off x="6877797" y="2867025"/>
            <a:ext cx="3914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3A143C-B4E2-5B25-0D3A-4487D197C452}"/>
              </a:ext>
            </a:extLst>
          </p:cNvPr>
          <p:cNvSpPr txBox="1"/>
          <p:nvPr/>
        </p:nvSpPr>
        <p:spPr>
          <a:xfrm>
            <a:off x="6233125" y="3590522"/>
            <a:ext cx="3385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85386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493AA-D663-4182-C421-6A4F0C44C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Messprinzipien</a:t>
            </a:r>
            <a:endParaRPr lang="en-GB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FED3DC1-56FE-BA45-2D8F-9AC2A6DC0086}"/>
              </a:ext>
            </a:extLst>
          </p:cNvPr>
          <p:cNvSpPr/>
          <p:nvPr/>
        </p:nvSpPr>
        <p:spPr>
          <a:xfrm>
            <a:off x="10702565" y="0"/>
            <a:ext cx="1489435" cy="1489435"/>
          </a:xfrm>
          <a:custGeom>
            <a:avLst/>
            <a:gdLst>
              <a:gd name="connsiteX0" fmla="*/ 0 w 890833"/>
              <a:gd name="connsiteY0" fmla="*/ 0 h 890833"/>
              <a:gd name="connsiteX1" fmla="*/ 890833 w 890833"/>
              <a:gd name="connsiteY1" fmla="*/ 0 h 890833"/>
              <a:gd name="connsiteX2" fmla="*/ 890833 w 890833"/>
              <a:gd name="connsiteY2" fmla="*/ 890833 h 890833"/>
              <a:gd name="connsiteX3" fmla="*/ 0 w 890833"/>
              <a:gd name="connsiteY3" fmla="*/ 0 h 890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833" h="890833">
                <a:moveTo>
                  <a:pt x="0" y="0"/>
                </a:moveTo>
                <a:lnTo>
                  <a:pt x="890833" y="0"/>
                </a:lnTo>
                <a:lnTo>
                  <a:pt x="890833" y="890833"/>
                </a:lnTo>
                <a:cubicBezTo>
                  <a:pt x="398840" y="890833"/>
                  <a:pt x="0" y="491993"/>
                  <a:pt x="0" y="0"/>
                </a:cubicBezTo>
                <a:close/>
              </a:path>
            </a:pathLst>
          </a:custGeom>
          <a:solidFill>
            <a:srgbClr val="EEC4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752405-CBE8-653B-8921-A01B736162E0}"/>
              </a:ext>
            </a:extLst>
          </p:cNvPr>
          <p:cNvSpPr/>
          <p:nvPr/>
        </p:nvSpPr>
        <p:spPr>
          <a:xfrm>
            <a:off x="6696074" y="1489435"/>
            <a:ext cx="2880000" cy="12823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Elektrisch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147696-ABBA-D940-CCB4-7A8176D5333D}"/>
              </a:ext>
            </a:extLst>
          </p:cNvPr>
          <p:cNvSpPr/>
          <p:nvPr/>
        </p:nvSpPr>
        <p:spPr>
          <a:xfrm>
            <a:off x="6696074" y="4356460"/>
            <a:ext cx="2880000" cy="12823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Optisch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41C3F8-3EF2-E52D-732C-C356F830D80D}"/>
              </a:ext>
            </a:extLst>
          </p:cNvPr>
          <p:cNvSpPr/>
          <p:nvPr/>
        </p:nvSpPr>
        <p:spPr>
          <a:xfrm>
            <a:off x="2923488" y="4356460"/>
            <a:ext cx="2880000" cy="12823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Massen-</a:t>
            </a:r>
            <a:r>
              <a:rPr lang="de-DE" sz="2800" dirty="0" err="1">
                <a:solidFill>
                  <a:sysClr val="windowText" lastClr="000000"/>
                </a:solidFill>
                <a:latin typeface="Aptos" panose="020B0004020202020204" pitchFamily="34" charset="0"/>
              </a:rPr>
              <a:t>spektrometrie</a:t>
            </a:r>
            <a:endParaRPr lang="de-DE" sz="2800" dirty="0">
              <a:solidFill>
                <a:sysClr val="windowText" lastClr="000000"/>
              </a:solidFill>
              <a:latin typeface="Aptos" panose="020B00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7A9A96-3F1F-DAFE-028F-52FACA451FE2}"/>
              </a:ext>
            </a:extLst>
          </p:cNvPr>
          <p:cNvSpPr/>
          <p:nvPr/>
        </p:nvSpPr>
        <p:spPr>
          <a:xfrm>
            <a:off x="2923488" y="1489435"/>
            <a:ext cx="2880000" cy="12823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Chemische Analyse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72F5EF1-F0E3-0F99-3754-A5A8E783453F}"/>
              </a:ext>
            </a:extLst>
          </p:cNvPr>
          <p:cNvSpPr/>
          <p:nvPr/>
        </p:nvSpPr>
        <p:spPr>
          <a:xfrm>
            <a:off x="2923488" y="3024117"/>
            <a:ext cx="2880000" cy="10800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Labor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A1EB0C3-9595-90FC-560E-A7174C4FB06F}"/>
              </a:ext>
            </a:extLst>
          </p:cNvPr>
          <p:cNvSpPr/>
          <p:nvPr/>
        </p:nvSpPr>
        <p:spPr>
          <a:xfrm>
            <a:off x="6696074" y="3024117"/>
            <a:ext cx="2880000" cy="10800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Monitoring</a:t>
            </a:r>
          </a:p>
        </p:txBody>
      </p:sp>
    </p:spTree>
    <p:extLst>
      <p:ext uri="{BB962C8B-B14F-4D97-AF65-F5344CB8AC3E}">
        <p14:creationId xmlns:p14="http://schemas.microsoft.com/office/powerpoint/2010/main" val="166434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493AA-D663-4182-C421-6A4F0C44C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Elektrische</a:t>
            </a:r>
            <a:r>
              <a:rPr lang="en-GB" dirty="0"/>
              <a:t> </a:t>
            </a:r>
            <a:r>
              <a:rPr lang="en-GB" dirty="0" err="1"/>
              <a:t>Messprinzipien</a:t>
            </a:r>
            <a:endParaRPr lang="en-GB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FED3DC1-56FE-BA45-2D8F-9AC2A6DC0086}"/>
              </a:ext>
            </a:extLst>
          </p:cNvPr>
          <p:cNvSpPr/>
          <p:nvPr/>
        </p:nvSpPr>
        <p:spPr>
          <a:xfrm>
            <a:off x="10702565" y="0"/>
            <a:ext cx="1489435" cy="1489435"/>
          </a:xfrm>
          <a:custGeom>
            <a:avLst/>
            <a:gdLst>
              <a:gd name="connsiteX0" fmla="*/ 0 w 890833"/>
              <a:gd name="connsiteY0" fmla="*/ 0 h 890833"/>
              <a:gd name="connsiteX1" fmla="*/ 890833 w 890833"/>
              <a:gd name="connsiteY1" fmla="*/ 0 h 890833"/>
              <a:gd name="connsiteX2" fmla="*/ 890833 w 890833"/>
              <a:gd name="connsiteY2" fmla="*/ 890833 h 890833"/>
              <a:gd name="connsiteX3" fmla="*/ 0 w 890833"/>
              <a:gd name="connsiteY3" fmla="*/ 0 h 890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833" h="890833">
                <a:moveTo>
                  <a:pt x="0" y="0"/>
                </a:moveTo>
                <a:lnTo>
                  <a:pt x="890833" y="0"/>
                </a:lnTo>
                <a:lnTo>
                  <a:pt x="890833" y="890833"/>
                </a:lnTo>
                <a:cubicBezTo>
                  <a:pt x="398840" y="890833"/>
                  <a:pt x="0" y="491993"/>
                  <a:pt x="0" y="0"/>
                </a:cubicBezTo>
                <a:close/>
              </a:path>
            </a:pathLst>
          </a:custGeom>
          <a:solidFill>
            <a:srgbClr val="EEC4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470684-374C-C901-2CE8-C98EF877CA6C}"/>
              </a:ext>
            </a:extLst>
          </p:cNvPr>
          <p:cNvSpPr txBox="1"/>
          <p:nvPr/>
        </p:nvSpPr>
        <p:spPr>
          <a:xfrm>
            <a:off x="1484311" y="1958975"/>
            <a:ext cx="7355796" cy="381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>
                <a:latin typeface="Aptos" panose="020B0004020202020204" pitchFamily="34" charset="0"/>
              </a:rPr>
              <a:t>Direkt (nicht enzymatisch)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3200" dirty="0">
                <a:latin typeface="Aptos" panose="020B0004020202020204" pitchFamily="34" charset="0"/>
              </a:rPr>
              <a:t>Direkte elektrochemische Oxidation </a:t>
            </a:r>
          </a:p>
          <a:p>
            <a:pPr lvl="1"/>
            <a:r>
              <a:rPr lang="de-DE" sz="3200" dirty="0">
                <a:latin typeface="Aptos" panose="020B0004020202020204" pitchFamily="34" charset="0"/>
              </a:rPr>
              <a:t>    an Au/Pt Elektroden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>
                <a:latin typeface="Aptos" panose="020B0004020202020204" pitchFamily="34" charset="0"/>
              </a:rPr>
              <a:t>Indirekt (enzymatisch)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3200" dirty="0">
                <a:latin typeface="Aptos" panose="020B0004020202020204" pitchFamily="34" charset="0"/>
              </a:rPr>
              <a:t>1. Generation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3200" dirty="0">
                <a:latin typeface="Aptos" panose="020B0004020202020204" pitchFamily="34" charset="0"/>
              </a:rPr>
              <a:t>2. Generation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3200" dirty="0">
                <a:latin typeface="Aptos" panose="020B0004020202020204" pitchFamily="34" charset="0"/>
              </a:rPr>
              <a:t>3. Generation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3508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A91E0-759B-7E7E-9613-20E711BC2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Direkte elektrochemische Oxidation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842DB2-451E-3787-BD0D-ADDE2A9ACF55}"/>
              </a:ext>
            </a:extLst>
          </p:cNvPr>
          <p:cNvSpPr/>
          <p:nvPr/>
        </p:nvSpPr>
        <p:spPr>
          <a:xfrm>
            <a:off x="8711210" y="3051535"/>
            <a:ext cx="3467100" cy="38064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pH &gt;11, pH &lt; 1 </a:t>
            </a:r>
          </a:p>
          <a:p>
            <a:pPr algn="ctr"/>
            <a:endParaRPr lang="de-DE" sz="2400" dirty="0">
              <a:solidFill>
                <a:sysClr val="windowText" lastClr="000000"/>
              </a:solidFill>
              <a:latin typeface="Aptos" panose="020B0004020202020204" pitchFamily="34" charset="0"/>
            </a:endParaRPr>
          </a:p>
          <a:p>
            <a:pPr algn="ctr"/>
            <a:r>
              <a:rPr lang="de-DE" sz="24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In nichtaufbereiteten Blutproben:</a:t>
            </a:r>
          </a:p>
          <a:p>
            <a:pPr algn="ctr"/>
            <a:r>
              <a:rPr lang="de-DE" sz="24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Unspezifisch, Nebenreaktionen</a:t>
            </a:r>
          </a:p>
          <a:p>
            <a:pPr algn="ctr"/>
            <a:r>
              <a:rPr lang="de-DE" sz="24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Elektrodenvergiftung (v.a. Chlor)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628A6E8-840E-2C91-9CDF-97F05333C874}"/>
              </a:ext>
            </a:extLst>
          </p:cNvPr>
          <p:cNvSpPr/>
          <p:nvPr/>
        </p:nvSpPr>
        <p:spPr>
          <a:xfrm>
            <a:off x="1962150" y="1510941"/>
            <a:ext cx="2390774" cy="914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Glukose</a:t>
            </a:r>
          </a:p>
        </p:txBody>
      </p:sp>
      <p:sp>
        <p:nvSpPr>
          <p:cNvPr id="6" name="Arrow: Curved Left 5">
            <a:extLst>
              <a:ext uri="{FF2B5EF4-FFF2-40B4-BE49-F238E27FC236}">
                <a16:creationId xmlns:a16="http://schemas.microsoft.com/office/drawing/2014/main" id="{317E067F-CCF1-0317-2AF5-80F857F3993D}"/>
              </a:ext>
            </a:extLst>
          </p:cNvPr>
          <p:cNvSpPr/>
          <p:nvPr/>
        </p:nvSpPr>
        <p:spPr>
          <a:xfrm>
            <a:off x="4300537" y="2091966"/>
            <a:ext cx="638175" cy="2441934"/>
          </a:xfrm>
          <a:prstGeom prst="curvedLef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ysClr val="windowText" lastClr="0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CB89C9-8DCD-F585-B344-BE34AFE7559F}"/>
              </a:ext>
            </a:extLst>
          </p:cNvPr>
          <p:cNvSpPr txBox="1"/>
          <p:nvPr/>
        </p:nvSpPr>
        <p:spPr>
          <a:xfrm>
            <a:off x="2550843" y="2407025"/>
            <a:ext cx="13725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C</a:t>
            </a:r>
            <a:r>
              <a:rPr lang="en-GB" sz="2400" baseline="-250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6</a:t>
            </a:r>
            <a:r>
              <a:rPr lang="en-GB" sz="24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H</a:t>
            </a:r>
            <a:r>
              <a:rPr lang="en-GB" sz="2400" baseline="-250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12</a:t>
            </a:r>
            <a:r>
              <a:rPr lang="en-GB" sz="24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O</a:t>
            </a:r>
            <a:r>
              <a:rPr lang="en-GB" sz="2400" baseline="-250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6</a:t>
            </a:r>
            <a:endParaRPr lang="en-GB" sz="2400" dirty="0">
              <a:solidFill>
                <a:sysClr val="windowText" lastClr="000000"/>
              </a:solidFill>
              <a:latin typeface="Aptos" panose="020B0004020202020204" pitchFamily="34" charset="0"/>
            </a:endParaRPr>
          </a:p>
        </p:txBody>
      </p:sp>
      <p:sp>
        <p:nvSpPr>
          <p:cNvPr id="12" name="Arrow: Curved Left 11">
            <a:extLst>
              <a:ext uri="{FF2B5EF4-FFF2-40B4-BE49-F238E27FC236}">
                <a16:creationId xmlns:a16="http://schemas.microsoft.com/office/drawing/2014/main" id="{4C4AF2A0-CF6F-B42B-8823-28D53D0EB4E8}"/>
              </a:ext>
            </a:extLst>
          </p:cNvPr>
          <p:cNvSpPr/>
          <p:nvPr/>
        </p:nvSpPr>
        <p:spPr>
          <a:xfrm flipH="1">
            <a:off x="5536406" y="2091966"/>
            <a:ext cx="638175" cy="2441934"/>
          </a:xfrm>
          <a:prstGeom prst="curvedLef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ysClr val="windowText" lastClr="000000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4D5EC29-2DE7-C93F-67E5-1ABFEBEB6F17}"/>
              </a:ext>
            </a:extLst>
          </p:cNvPr>
          <p:cNvSpPr/>
          <p:nvPr/>
        </p:nvSpPr>
        <p:spPr>
          <a:xfrm>
            <a:off x="6076948" y="4095751"/>
            <a:ext cx="2390775" cy="914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ysClr val="windowText" lastClr="000000"/>
              </a:solidFill>
              <a:latin typeface="Aptos" panose="020B00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636218E-FEFD-1A38-23E7-6F7476A3E80E}"/>
                  </a:ext>
                </a:extLst>
              </p:cNvPr>
              <p:cNvSpPr txBox="1"/>
              <p:nvPr/>
            </p:nvSpPr>
            <p:spPr>
              <a:xfrm>
                <a:off x="6654331" y="4368285"/>
                <a:ext cx="149137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636218E-FEFD-1A38-23E7-6F7476A3E8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4331" y="4368285"/>
                <a:ext cx="1491370" cy="369332"/>
              </a:xfrm>
              <a:prstGeom prst="rect">
                <a:avLst/>
              </a:prstGeom>
              <a:blipFill>
                <a:blip r:embed="rId2"/>
                <a:stretch>
                  <a:fillRect l="-4918"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66485580-290D-7E39-44CC-9097B1FA3F5D}"/>
              </a:ext>
            </a:extLst>
          </p:cNvPr>
          <p:cNvSpPr/>
          <p:nvPr/>
        </p:nvSpPr>
        <p:spPr>
          <a:xfrm>
            <a:off x="4042172" y="3429000"/>
            <a:ext cx="1192862" cy="11832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07FBA32-B288-443B-9384-6AE8C2E2BA07}"/>
              </a:ext>
            </a:extLst>
          </p:cNvPr>
          <p:cNvSpPr/>
          <p:nvPr/>
        </p:nvSpPr>
        <p:spPr>
          <a:xfrm>
            <a:off x="5358860" y="1990547"/>
            <a:ext cx="1192862" cy="1471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8B33544-06C0-AFDF-0FED-4C517E7AB87C}"/>
              </a:ext>
            </a:extLst>
          </p:cNvPr>
          <p:cNvSpPr/>
          <p:nvPr/>
        </p:nvSpPr>
        <p:spPr>
          <a:xfrm>
            <a:off x="4950393" y="2850156"/>
            <a:ext cx="567187" cy="98460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Pt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5CB9BB0-A1FB-A6D6-3345-ADBF32332B79}"/>
              </a:ext>
            </a:extLst>
          </p:cNvPr>
          <p:cNvSpPr/>
          <p:nvPr/>
        </p:nvSpPr>
        <p:spPr>
          <a:xfrm>
            <a:off x="1962149" y="4063641"/>
            <a:ext cx="2390775" cy="914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 err="1">
                <a:solidFill>
                  <a:sysClr val="windowText" lastClr="000000"/>
                </a:solidFill>
                <a:latin typeface="Aptos" panose="020B0004020202020204" pitchFamily="34" charset="0"/>
              </a:rPr>
              <a:t>Glucono-lacton</a:t>
            </a:r>
            <a:endParaRPr lang="de-DE" sz="2000" dirty="0">
              <a:solidFill>
                <a:sysClr val="windowText" lastClr="000000"/>
              </a:solidFill>
              <a:latin typeface="Aptos" panose="020B00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B046433-7C00-869A-78B2-250015DAA6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4977481"/>
              </p:ext>
            </p:extLst>
          </p:nvPr>
        </p:nvGraphicFramePr>
        <p:xfrm>
          <a:off x="1210464" y="3539073"/>
          <a:ext cx="2621960" cy="457200"/>
        </p:xfrm>
        <a:graphic>
          <a:graphicData uri="http://schemas.openxmlformats.org/drawingml/2006/table">
            <a:tbl>
              <a:tblPr/>
              <a:tblGrid>
                <a:gridCol w="1310980">
                  <a:extLst>
                    <a:ext uri="{9D8B030D-6E8A-4147-A177-3AD203B41FA5}">
                      <a16:colId xmlns:a16="http://schemas.microsoft.com/office/drawing/2014/main" val="1899481039"/>
                    </a:ext>
                  </a:extLst>
                </a:gridCol>
                <a:gridCol w="1310980">
                  <a:extLst>
                    <a:ext uri="{9D8B030D-6E8A-4147-A177-3AD203B41FA5}">
                      <a16:colId xmlns:a16="http://schemas.microsoft.com/office/drawing/2014/main" val="9981070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GB" sz="24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Aptos" panose="020B0004020202020204" pitchFamily="34" charset="0"/>
                        </a:rPr>
                        <a:t>C</a:t>
                      </a:r>
                      <a:r>
                        <a:rPr lang="en-GB" sz="2400" baseline="-25000" dirty="0">
                          <a:latin typeface="Aptos" panose="020B0004020202020204" pitchFamily="34" charset="0"/>
                        </a:rPr>
                        <a:t>6</a:t>
                      </a:r>
                      <a:r>
                        <a:rPr lang="en-GB" sz="2400" dirty="0">
                          <a:latin typeface="Aptos" panose="020B0004020202020204" pitchFamily="34" charset="0"/>
                        </a:rPr>
                        <a:t>H</a:t>
                      </a:r>
                      <a:r>
                        <a:rPr lang="en-GB" sz="2400" baseline="-25000" dirty="0">
                          <a:latin typeface="Aptos" panose="020B0004020202020204" pitchFamily="34" charset="0"/>
                        </a:rPr>
                        <a:t>10</a:t>
                      </a:r>
                      <a:r>
                        <a:rPr lang="en-GB" sz="2400" dirty="0">
                          <a:latin typeface="Aptos" panose="020B0004020202020204" pitchFamily="34" charset="0"/>
                        </a:rPr>
                        <a:t>O</a:t>
                      </a:r>
                      <a:r>
                        <a:rPr lang="en-GB" sz="2400" baseline="-25000" dirty="0">
                          <a:latin typeface="Aptos" panose="020B0004020202020204" pitchFamily="34" charset="0"/>
                        </a:rPr>
                        <a:t>6</a:t>
                      </a:r>
                      <a:endParaRPr lang="en-GB" sz="2400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7819042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2060337E-54BA-B591-AE52-7B086E0C556B}"/>
              </a:ext>
            </a:extLst>
          </p:cNvPr>
          <p:cNvSpPr txBox="1"/>
          <p:nvPr/>
        </p:nvSpPr>
        <p:spPr>
          <a:xfrm>
            <a:off x="5926047" y="3007771"/>
            <a:ext cx="2426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>
                <a:latin typeface="Aptos" panose="020B0004020202020204" pitchFamily="34" charset="0"/>
              </a:rPr>
              <a:t>Spannung</a:t>
            </a:r>
            <a:r>
              <a:rPr lang="en-GB" sz="2400" dirty="0">
                <a:latin typeface="Aptos" panose="020B0004020202020204" pitchFamily="34" charset="0"/>
              </a:rPr>
              <a:t>/Strom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7614F568-FC46-9B75-AD7A-BA88CB39F531}"/>
              </a:ext>
            </a:extLst>
          </p:cNvPr>
          <p:cNvSpPr/>
          <p:nvPr/>
        </p:nvSpPr>
        <p:spPr>
          <a:xfrm>
            <a:off x="10702565" y="0"/>
            <a:ext cx="1489435" cy="1489435"/>
          </a:xfrm>
          <a:custGeom>
            <a:avLst/>
            <a:gdLst>
              <a:gd name="connsiteX0" fmla="*/ 0 w 890833"/>
              <a:gd name="connsiteY0" fmla="*/ 0 h 890833"/>
              <a:gd name="connsiteX1" fmla="*/ 890833 w 890833"/>
              <a:gd name="connsiteY1" fmla="*/ 0 h 890833"/>
              <a:gd name="connsiteX2" fmla="*/ 890833 w 890833"/>
              <a:gd name="connsiteY2" fmla="*/ 890833 h 890833"/>
              <a:gd name="connsiteX3" fmla="*/ 0 w 890833"/>
              <a:gd name="connsiteY3" fmla="*/ 0 h 890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833" h="890833">
                <a:moveTo>
                  <a:pt x="0" y="0"/>
                </a:moveTo>
                <a:lnTo>
                  <a:pt x="890833" y="0"/>
                </a:lnTo>
                <a:lnTo>
                  <a:pt x="890833" y="890833"/>
                </a:lnTo>
                <a:cubicBezTo>
                  <a:pt x="398840" y="890833"/>
                  <a:pt x="0" y="491993"/>
                  <a:pt x="0" y="0"/>
                </a:cubicBezTo>
                <a:close/>
              </a:path>
            </a:pathLst>
          </a:custGeom>
          <a:solidFill>
            <a:srgbClr val="EEC4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63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  <p:bldP spid="6" grpId="0" animBg="1"/>
      <p:bldP spid="11" grpId="0"/>
      <p:bldP spid="12" grpId="0" animBg="1"/>
      <p:bldP spid="13" grpId="0" animBg="1"/>
      <p:bldP spid="14" grpId="0"/>
      <p:bldP spid="23" grpId="0" animBg="1"/>
      <p:bldP spid="21" grpId="0" animBg="1"/>
      <p:bldP spid="5" grpId="0" animBg="1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4443A20-D176-1FC6-869B-00220AAA3E82}"/>
              </a:ext>
            </a:extLst>
          </p:cNvPr>
          <p:cNvSpPr/>
          <p:nvPr/>
        </p:nvSpPr>
        <p:spPr>
          <a:xfrm>
            <a:off x="10702565" y="0"/>
            <a:ext cx="1489435" cy="1489435"/>
          </a:xfrm>
          <a:custGeom>
            <a:avLst/>
            <a:gdLst>
              <a:gd name="connsiteX0" fmla="*/ 0 w 890833"/>
              <a:gd name="connsiteY0" fmla="*/ 0 h 890833"/>
              <a:gd name="connsiteX1" fmla="*/ 890833 w 890833"/>
              <a:gd name="connsiteY1" fmla="*/ 0 h 890833"/>
              <a:gd name="connsiteX2" fmla="*/ 890833 w 890833"/>
              <a:gd name="connsiteY2" fmla="*/ 890833 h 890833"/>
              <a:gd name="connsiteX3" fmla="*/ 0 w 890833"/>
              <a:gd name="connsiteY3" fmla="*/ 0 h 890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833" h="890833">
                <a:moveTo>
                  <a:pt x="0" y="0"/>
                </a:moveTo>
                <a:lnTo>
                  <a:pt x="890833" y="0"/>
                </a:lnTo>
                <a:lnTo>
                  <a:pt x="890833" y="890833"/>
                </a:lnTo>
                <a:cubicBezTo>
                  <a:pt x="398840" y="890833"/>
                  <a:pt x="0" y="491993"/>
                  <a:pt x="0" y="0"/>
                </a:cubicBezTo>
                <a:close/>
              </a:path>
            </a:pathLst>
          </a:custGeom>
          <a:solidFill>
            <a:srgbClr val="EEC4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15D1D5-47E4-6C15-88D3-145168246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142876"/>
            <a:ext cx="10860089" cy="742950"/>
          </a:xfrm>
        </p:spPr>
        <p:txBody>
          <a:bodyPr>
            <a:normAutofit/>
          </a:bodyPr>
          <a:lstStyle/>
          <a:p>
            <a:r>
              <a:rPr lang="de-DE" dirty="0"/>
              <a:t>Direkte elektrochemische Oxidation an Platin</a:t>
            </a:r>
            <a:endParaRPr lang="en-GB" dirty="0"/>
          </a:p>
        </p:txBody>
      </p:sp>
      <p:sp>
        <p:nvSpPr>
          <p:cNvPr id="15" name="PBSDown">
            <a:extLst>
              <a:ext uri="{FF2B5EF4-FFF2-40B4-BE49-F238E27FC236}">
                <a16:creationId xmlns:a16="http://schemas.microsoft.com/office/drawing/2014/main" id="{A3910222-9640-23B2-7D97-6CCFFEEEA514}"/>
              </a:ext>
            </a:extLst>
          </p:cNvPr>
          <p:cNvSpPr>
            <a:spLocks/>
          </p:cNvSpPr>
          <p:nvPr/>
        </p:nvSpPr>
        <p:spPr bwMode="auto">
          <a:xfrm>
            <a:off x="3673947" y="4067175"/>
            <a:ext cx="4913312" cy="1381125"/>
          </a:xfrm>
          <a:custGeom>
            <a:avLst/>
            <a:gdLst>
              <a:gd name="T0" fmla="*/ 8042 w 8045"/>
              <a:gd name="T1" fmla="*/ 0 h 2261"/>
              <a:gd name="T2" fmla="*/ 8045 w 8045"/>
              <a:gd name="T3" fmla="*/ 154 h 2261"/>
              <a:gd name="T4" fmla="*/ 7988 w 8045"/>
              <a:gd name="T5" fmla="*/ 311 h 2261"/>
              <a:gd name="T6" fmla="*/ 7888 w 8045"/>
              <a:gd name="T7" fmla="*/ 435 h 2261"/>
              <a:gd name="T8" fmla="*/ 7789 w 8045"/>
              <a:gd name="T9" fmla="*/ 511 h 2261"/>
              <a:gd name="T10" fmla="*/ 7565 w 8045"/>
              <a:gd name="T11" fmla="*/ 562 h 2261"/>
              <a:gd name="T12" fmla="*/ 7217 w 8045"/>
              <a:gd name="T13" fmla="*/ 590 h 2261"/>
              <a:gd name="T14" fmla="*/ 6885 w 8045"/>
              <a:gd name="T15" fmla="*/ 616 h 2261"/>
              <a:gd name="T16" fmla="*/ 6397 w 8045"/>
              <a:gd name="T17" fmla="*/ 630 h 2261"/>
              <a:gd name="T18" fmla="*/ 6003 w 8045"/>
              <a:gd name="T19" fmla="*/ 641 h 2261"/>
              <a:gd name="T20" fmla="*/ 5402 w 8045"/>
              <a:gd name="T21" fmla="*/ 731 h 2261"/>
              <a:gd name="T22" fmla="*/ 4976 w 8045"/>
              <a:gd name="T23" fmla="*/ 858 h 2261"/>
              <a:gd name="T24" fmla="*/ 4749 w 8045"/>
              <a:gd name="T25" fmla="*/ 952 h 2261"/>
              <a:gd name="T26" fmla="*/ 4550 w 8045"/>
              <a:gd name="T27" fmla="*/ 1048 h 2261"/>
              <a:gd name="T28" fmla="*/ 4341 w 8045"/>
              <a:gd name="T29" fmla="*/ 1248 h 2261"/>
              <a:gd name="T30" fmla="*/ 4148 w 8045"/>
              <a:gd name="T31" fmla="*/ 1577 h 2261"/>
              <a:gd name="T32" fmla="*/ 4009 w 8045"/>
              <a:gd name="T33" fmla="*/ 1852 h 2261"/>
              <a:gd name="T34" fmla="*/ 3900 w 8045"/>
              <a:gd name="T35" fmla="*/ 2045 h 2261"/>
              <a:gd name="T36" fmla="*/ 3810 w 8045"/>
              <a:gd name="T37" fmla="*/ 2218 h 2261"/>
              <a:gd name="T38" fmla="*/ 3731 w 8045"/>
              <a:gd name="T39" fmla="*/ 2257 h 2261"/>
              <a:gd name="T40" fmla="*/ 3640 w 8045"/>
              <a:gd name="T41" fmla="*/ 2236 h 2261"/>
              <a:gd name="T42" fmla="*/ 3544 w 8045"/>
              <a:gd name="T43" fmla="*/ 2051 h 2261"/>
              <a:gd name="T44" fmla="*/ 3402 w 8045"/>
              <a:gd name="T45" fmla="*/ 1698 h 2261"/>
              <a:gd name="T46" fmla="*/ 3227 w 8045"/>
              <a:gd name="T47" fmla="*/ 1311 h 2261"/>
              <a:gd name="T48" fmla="*/ 3082 w 8045"/>
              <a:gd name="T49" fmla="*/ 1097 h 2261"/>
              <a:gd name="T50" fmla="*/ 2909 w 8045"/>
              <a:gd name="T51" fmla="*/ 946 h 2261"/>
              <a:gd name="T52" fmla="*/ 2689 w 8045"/>
              <a:gd name="T53" fmla="*/ 831 h 2261"/>
              <a:gd name="T54" fmla="*/ 2435 w 8045"/>
              <a:gd name="T55" fmla="*/ 755 h 2261"/>
              <a:gd name="T56" fmla="*/ 2133 w 8045"/>
              <a:gd name="T57" fmla="*/ 707 h 2261"/>
              <a:gd name="T58" fmla="*/ 1722 w 8045"/>
              <a:gd name="T59" fmla="*/ 710 h 2261"/>
              <a:gd name="T60" fmla="*/ 1553 w 8045"/>
              <a:gd name="T61" fmla="*/ 740 h 2261"/>
              <a:gd name="T62" fmla="*/ 1456 w 8045"/>
              <a:gd name="T63" fmla="*/ 879 h 2261"/>
              <a:gd name="T64" fmla="*/ 1378 w 8045"/>
              <a:gd name="T65" fmla="*/ 982 h 2261"/>
              <a:gd name="T66" fmla="*/ 1272 w 8045"/>
              <a:gd name="T67" fmla="*/ 1100 h 2261"/>
              <a:gd name="T68" fmla="*/ 1199 w 8045"/>
              <a:gd name="T69" fmla="*/ 1157 h 2261"/>
              <a:gd name="T70" fmla="*/ 1030 w 8045"/>
              <a:gd name="T71" fmla="*/ 1215 h 2261"/>
              <a:gd name="T72" fmla="*/ 973 w 8045"/>
              <a:gd name="T73" fmla="*/ 1332 h 2261"/>
              <a:gd name="T74" fmla="*/ 876 w 8045"/>
              <a:gd name="T75" fmla="*/ 1420 h 2261"/>
              <a:gd name="T76" fmla="*/ 646 w 8045"/>
              <a:gd name="T77" fmla="*/ 1544 h 2261"/>
              <a:gd name="T78" fmla="*/ 541 w 8045"/>
              <a:gd name="T79" fmla="*/ 1644 h 2261"/>
              <a:gd name="T80" fmla="*/ 453 w 8045"/>
              <a:gd name="T81" fmla="*/ 1628 h 2261"/>
              <a:gd name="T82" fmla="*/ 381 w 8045"/>
              <a:gd name="T83" fmla="*/ 1520 h 2261"/>
              <a:gd name="T84" fmla="*/ 260 w 8045"/>
              <a:gd name="T85" fmla="*/ 1245 h 2261"/>
              <a:gd name="T86" fmla="*/ 142 w 8045"/>
              <a:gd name="T87" fmla="*/ 1142 h 2261"/>
              <a:gd name="T88" fmla="*/ 0 w 8045"/>
              <a:gd name="T89" fmla="*/ 1085 h 2261"/>
              <a:gd name="T90" fmla="*/ 9 w 8045"/>
              <a:gd name="T91" fmla="*/ 245 h 2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8045" h="2261">
                <a:moveTo>
                  <a:pt x="8042" y="0"/>
                </a:moveTo>
                <a:lnTo>
                  <a:pt x="8045" y="154"/>
                </a:lnTo>
                <a:lnTo>
                  <a:pt x="7988" y="311"/>
                </a:lnTo>
                <a:lnTo>
                  <a:pt x="7888" y="435"/>
                </a:lnTo>
                <a:lnTo>
                  <a:pt x="7789" y="511"/>
                </a:lnTo>
                <a:lnTo>
                  <a:pt x="7565" y="562"/>
                </a:lnTo>
                <a:lnTo>
                  <a:pt x="7217" y="590"/>
                </a:lnTo>
                <a:lnTo>
                  <a:pt x="6885" y="616"/>
                </a:lnTo>
                <a:lnTo>
                  <a:pt x="6397" y="630"/>
                </a:lnTo>
                <a:lnTo>
                  <a:pt x="6003" y="641"/>
                </a:lnTo>
                <a:lnTo>
                  <a:pt x="5402" y="731"/>
                </a:lnTo>
                <a:lnTo>
                  <a:pt x="4976" y="858"/>
                </a:lnTo>
                <a:lnTo>
                  <a:pt x="4749" y="952"/>
                </a:lnTo>
                <a:lnTo>
                  <a:pt x="4550" y="1048"/>
                </a:lnTo>
                <a:lnTo>
                  <a:pt x="4341" y="1248"/>
                </a:lnTo>
                <a:lnTo>
                  <a:pt x="4148" y="1577"/>
                </a:lnTo>
                <a:lnTo>
                  <a:pt x="4009" y="1852"/>
                </a:lnTo>
                <a:lnTo>
                  <a:pt x="3900" y="2045"/>
                </a:lnTo>
                <a:lnTo>
                  <a:pt x="3810" y="2218"/>
                </a:lnTo>
                <a:cubicBezTo>
                  <a:pt x="3810" y="2218"/>
                  <a:pt x="3760" y="2253"/>
                  <a:pt x="3731" y="2257"/>
                </a:cubicBezTo>
                <a:cubicBezTo>
                  <a:pt x="3700" y="2261"/>
                  <a:pt x="3640" y="2236"/>
                  <a:pt x="3640" y="2236"/>
                </a:cubicBezTo>
                <a:lnTo>
                  <a:pt x="3544" y="2051"/>
                </a:lnTo>
                <a:lnTo>
                  <a:pt x="3402" y="1698"/>
                </a:lnTo>
                <a:lnTo>
                  <a:pt x="3227" y="1311"/>
                </a:lnTo>
                <a:lnTo>
                  <a:pt x="3082" y="1097"/>
                </a:lnTo>
                <a:lnTo>
                  <a:pt x="2909" y="946"/>
                </a:lnTo>
                <a:lnTo>
                  <a:pt x="2689" y="831"/>
                </a:lnTo>
                <a:lnTo>
                  <a:pt x="2435" y="755"/>
                </a:lnTo>
                <a:lnTo>
                  <a:pt x="2133" y="707"/>
                </a:lnTo>
                <a:lnTo>
                  <a:pt x="1722" y="710"/>
                </a:lnTo>
                <a:lnTo>
                  <a:pt x="1553" y="740"/>
                </a:lnTo>
                <a:lnTo>
                  <a:pt x="1456" y="879"/>
                </a:lnTo>
                <a:lnTo>
                  <a:pt x="1378" y="982"/>
                </a:lnTo>
                <a:lnTo>
                  <a:pt x="1272" y="1100"/>
                </a:lnTo>
                <a:lnTo>
                  <a:pt x="1199" y="1157"/>
                </a:lnTo>
                <a:lnTo>
                  <a:pt x="1030" y="1215"/>
                </a:lnTo>
                <a:lnTo>
                  <a:pt x="973" y="1332"/>
                </a:lnTo>
                <a:lnTo>
                  <a:pt x="876" y="1420"/>
                </a:lnTo>
                <a:lnTo>
                  <a:pt x="646" y="1544"/>
                </a:lnTo>
                <a:lnTo>
                  <a:pt x="541" y="1644"/>
                </a:lnTo>
                <a:lnTo>
                  <a:pt x="453" y="1628"/>
                </a:lnTo>
                <a:lnTo>
                  <a:pt x="381" y="1520"/>
                </a:lnTo>
                <a:lnTo>
                  <a:pt x="260" y="1245"/>
                </a:lnTo>
                <a:lnTo>
                  <a:pt x="142" y="1142"/>
                </a:lnTo>
                <a:lnTo>
                  <a:pt x="0" y="1085"/>
                </a:lnTo>
                <a:lnTo>
                  <a:pt x="9" y="245"/>
                </a:lnTo>
              </a:path>
            </a:pathLst>
          </a:custGeom>
          <a:noFill/>
          <a:ln w="38100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PBSUp">
            <a:extLst>
              <a:ext uri="{FF2B5EF4-FFF2-40B4-BE49-F238E27FC236}">
                <a16:creationId xmlns:a16="http://schemas.microsoft.com/office/drawing/2014/main" id="{9C33B48B-1DCF-C1FA-39DA-40816FF9CFAE}"/>
              </a:ext>
            </a:extLst>
          </p:cNvPr>
          <p:cNvSpPr>
            <a:spLocks/>
          </p:cNvSpPr>
          <p:nvPr/>
        </p:nvSpPr>
        <p:spPr bwMode="auto">
          <a:xfrm>
            <a:off x="3678709" y="3805238"/>
            <a:ext cx="4906962" cy="576263"/>
          </a:xfrm>
          <a:custGeom>
            <a:avLst/>
            <a:gdLst>
              <a:gd name="T0" fmla="*/ 0 w 8033"/>
              <a:gd name="T1" fmla="*/ 674 h 943"/>
              <a:gd name="T2" fmla="*/ 182 w 8033"/>
              <a:gd name="T3" fmla="*/ 551 h 943"/>
              <a:gd name="T4" fmla="*/ 326 w 8033"/>
              <a:gd name="T5" fmla="*/ 432 h 943"/>
              <a:gd name="T6" fmla="*/ 402 w 8033"/>
              <a:gd name="T7" fmla="*/ 241 h 943"/>
              <a:gd name="T8" fmla="*/ 474 w 8033"/>
              <a:gd name="T9" fmla="*/ 115 h 943"/>
              <a:gd name="T10" fmla="*/ 512 w 8033"/>
              <a:gd name="T11" fmla="*/ 46 h 943"/>
              <a:gd name="T12" fmla="*/ 601 w 8033"/>
              <a:gd name="T13" fmla="*/ 0 h 943"/>
              <a:gd name="T14" fmla="*/ 684 w 8033"/>
              <a:gd name="T15" fmla="*/ 49 h 943"/>
              <a:gd name="T16" fmla="*/ 725 w 8033"/>
              <a:gd name="T17" fmla="*/ 136 h 943"/>
              <a:gd name="T18" fmla="*/ 767 w 8033"/>
              <a:gd name="T19" fmla="*/ 179 h 943"/>
              <a:gd name="T20" fmla="*/ 819 w 8033"/>
              <a:gd name="T21" fmla="*/ 202 h 943"/>
              <a:gd name="T22" fmla="*/ 819 w 8033"/>
              <a:gd name="T23" fmla="*/ 202 h 943"/>
              <a:gd name="T24" fmla="*/ 943 w 8033"/>
              <a:gd name="T25" fmla="*/ 118 h 943"/>
              <a:gd name="T26" fmla="*/ 1024 w 8033"/>
              <a:gd name="T27" fmla="*/ 133 h 943"/>
              <a:gd name="T28" fmla="*/ 1079 w 8033"/>
              <a:gd name="T29" fmla="*/ 260 h 943"/>
              <a:gd name="T30" fmla="*/ 1139 w 8033"/>
              <a:gd name="T31" fmla="*/ 329 h 943"/>
              <a:gd name="T32" fmla="*/ 1251 w 8033"/>
              <a:gd name="T33" fmla="*/ 384 h 943"/>
              <a:gd name="T34" fmla="*/ 1341 w 8033"/>
              <a:gd name="T35" fmla="*/ 471 h 943"/>
              <a:gd name="T36" fmla="*/ 1408 w 8033"/>
              <a:gd name="T37" fmla="*/ 592 h 943"/>
              <a:gd name="T38" fmla="*/ 1541 w 8033"/>
              <a:gd name="T39" fmla="*/ 737 h 943"/>
              <a:gd name="T40" fmla="*/ 1634 w 8033"/>
              <a:gd name="T41" fmla="*/ 825 h 943"/>
              <a:gd name="T42" fmla="*/ 1725 w 8033"/>
              <a:gd name="T43" fmla="*/ 858 h 943"/>
              <a:gd name="T44" fmla="*/ 1937 w 8033"/>
              <a:gd name="T45" fmla="*/ 915 h 943"/>
              <a:gd name="T46" fmla="*/ 2148 w 8033"/>
              <a:gd name="T47" fmla="*/ 943 h 943"/>
              <a:gd name="T48" fmla="*/ 2299 w 8033"/>
              <a:gd name="T49" fmla="*/ 931 h 943"/>
              <a:gd name="T50" fmla="*/ 2495 w 8033"/>
              <a:gd name="T51" fmla="*/ 931 h 943"/>
              <a:gd name="T52" fmla="*/ 2634 w 8033"/>
              <a:gd name="T53" fmla="*/ 931 h 943"/>
              <a:gd name="T54" fmla="*/ 3139 w 8033"/>
              <a:gd name="T55" fmla="*/ 900 h 943"/>
              <a:gd name="T56" fmla="*/ 3496 w 8033"/>
              <a:gd name="T57" fmla="*/ 903 h 943"/>
              <a:gd name="T58" fmla="*/ 3665 w 8033"/>
              <a:gd name="T59" fmla="*/ 870 h 943"/>
              <a:gd name="T60" fmla="*/ 4015 w 8033"/>
              <a:gd name="T61" fmla="*/ 807 h 943"/>
              <a:gd name="T62" fmla="*/ 4166 w 8033"/>
              <a:gd name="T63" fmla="*/ 764 h 943"/>
              <a:gd name="T64" fmla="*/ 4477 w 8033"/>
              <a:gd name="T65" fmla="*/ 647 h 943"/>
              <a:gd name="T66" fmla="*/ 4616 w 8033"/>
              <a:gd name="T67" fmla="*/ 541 h 943"/>
              <a:gd name="T68" fmla="*/ 4755 w 8033"/>
              <a:gd name="T69" fmla="*/ 459 h 943"/>
              <a:gd name="T70" fmla="*/ 4931 w 8033"/>
              <a:gd name="T71" fmla="*/ 417 h 943"/>
              <a:gd name="T72" fmla="*/ 5299 w 8033"/>
              <a:gd name="T73" fmla="*/ 405 h 943"/>
              <a:gd name="T74" fmla="*/ 5822 w 8033"/>
              <a:gd name="T75" fmla="*/ 405 h 943"/>
              <a:gd name="T76" fmla="*/ 6335 w 8033"/>
              <a:gd name="T77" fmla="*/ 399 h 943"/>
              <a:gd name="T78" fmla="*/ 6888 w 8033"/>
              <a:gd name="T79" fmla="*/ 426 h 943"/>
              <a:gd name="T80" fmla="*/ 7414 w 8033"/>
              <a:gd name="T81" fmla="*/ 423 h 943"/>
              <a:gd name="T82" fmla="*/ 7994 w 8033"/>
              <a:gd name="T83" fmla="*/ 429 h 943"/>
              <a:gd name="T84" fmla="*/ 8033 w 8033"/>
              <a:gd name="T85" fmla="*/ 429 h 9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33" h="943">
                <a:moveTo>
                  <a:pt x="0" y="674"/>
                </a:moveTo>
                <a:lnTo>
                  <a:pt x="182" y="551"/>
                </a:lnTo>
                <a:lnTo>
                  <a:pt x="326" y="432"/>
                </a:lnTo>
                <a:lnTo>
                  <a:pt x="402" y="241"/>
                </a:lnTo>
                <a:lnTo>
                  <a:pt x="474" y="115"/>
                </a:lnTo>
                <a:lnTo>
                  <a:pt x="512" y="46"/>
                </a:lnTo>
                <a:lnTo>
                  <a:pt x="601" y="0"/>
                </a:lnTo>
                <a:lnTo>
                  <a:pt x="684" y="49"/>
                </a:lnTo>
                <a:lnTo>
                  <a:pt x="725" y="136"/>
                </a:lnTo>
                <a:lnTo>
                  <a:pt x="767" y="179"/>
                </a:lnTo>
                <a:lnTo>
                  <a:pt x="819" y="202"/>
                </a:lnTo>
                <a:lnTo>
                  <a:pt x="819" y="202"/>
                </a:lnTo>
                <a:lnTo>
                  <a:pt x="943" y="118"/>
                </a:lnTo>
                <a:lnTo>
                  <a:pt x="1024" y="133"/>
                </a:lnTo>
                <a:lnTo>
                  <a:pt x="1079" y="260"/>
                </a:lnTo>
                <a:lnTo>
                  <a:pt x="1139" y="329"/>
                </a:lnTo>
                <a:lnTo>
                  <a:pt x="1251" y="384"/>
                </a:lnTo>
                <a:lnTo>
                  <a:pt x="1341" y="471"/>
                </a:lnTo>
                <a:lnTo>
                  <a:pt x="1408" y="592"/>
                </a:lnTo>
                <a:lnTo>
                  <a:pt x="1541" y="737"/>
                </a:lnTo>
                <a:lnTo>
                  <a:pt x="1634" y="825"/>
                </a:lnTo>
                <a:lnTo>
                  <a:pt x="1725" y="858"/>
                </a:lnTo>
                <a:lnTo>
                  <a:pt x="1937" y="915"/>
                </a:lnTo>
                <a:lnTo>
                  <a:pt x="2148" y="943"/>
                </a:lnTo>
                <a:lnTo>
                  <a:pt x="2299" y="931"/>
                </a:lnTo>
                <a:lnTo>
                  <a:pt x="2495" y="931"/>
                </a:lnTo>
                <a:lnTo>
                  <a:pt x="2634" y="931"/>
                </a:lnTo>
                <a:lnTo>
                  <a:pt x="3139" y="900"/>
                </a:lnTo>
                <a:lnTo>
                  <a:pt x="3496" y="903"/>
                </a:lnTo>
                <a:lnTo>
                  <a:pt x="3665" y="870"/>
                </a:lnTo>
                <a:lnTo>
                  <a:pt x="4015" y="807"/>
                </a:lnTo>
                <a:lnTo>
                  <a:pt x="4166" y="764"/>
                </a:lnTo>
                <a:lnTo>
                  <a:pt x="4477" y="647"/>
                </a:lnTo>
                <a:lnTo>
                  <a:pt x="4616" y="541"/>
                </a:lnTo>
                <a:lnTo>
                  <a:pt x="4755" y="459"/>
                </a:lnTo>
                <a:lnTo>
                  <a:pt x="4931" y="417"/>
                </a:lnTo>
                <a:lnTo>
                  <a:pt x="5299" y="405"/>
                </a:lnTo>
                <a:lnTo>
                  <a:pt x="5822" y="405"/>
                </a:lnTo>
                <a:lnTo>
                  <a:pt x="6335" y="399"/>
                </a:lnTo>
                <a:lnTo>
                  <a:pt x="6888" y="426"/>
                </a:lnTo>
                <a:lnTo>
                  <a:pt x="7414" y="423"/>
                </a:lnTo>
                <a:lnTo>
                  <a:pt x="7994" y="429"/>
                </a:lnTo>
                <a:lnTo>
                  <a:pt x="8033" y="429"/>
                </a:lnTo>
              </a:path>
            </a:pathLst>
          </a:custGeom>
          <a:noFill/>
          <a:ln w="38100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GlucoseUp">
            <a:extLst>
              <a:ext uri="{FF2B5EF4-FFF2-40B4-BE49-F238E27FC236}">
                <a16:creationId xmlns:a16="http://schemas.microsoft.com/office/drawing/2014/main" id="{90576D2D-F057-B092-9879-FEAAA902F4E6}"/>
              </a:ext>
            </a:extLst>
          </p:cNvPr>
          <p:cNvSpPr>
            <a:spLocks/>
          </p:cNvSpPr>
          <p:nvPr/>
        </p:nvSpPr>
        <p:spPr bwMode="auto">
          <a:xfrm>
            <a:off x="3677122" y="3327400"/>
            <a:ext cx="4895850" cy="887413"/>
          </a:xfrm>
          <a:custGeom>
            <a:avLst/>
            <a:gdLst>
              <a:gd name="T0" fmla="*/ 0 w 8015"/>
              <a:gd name="T1" fmla="*/ 1454 h 1454"/>
              <a:gd name="T2" fmla="*/ 151 w 8015"/>
              <a:gd name="T3" fmla="*/ 1351 h 1454"/>
              <a:gd name="T4" fmla="*/ 281 w 8015"/>
              <a:gd name="T5" fmla="*/ 1254 h 1454"/>
              <a:gd name="T6" fmla="*/ 408 w 8015"/>
              <a:gd name="T7" fmla="*/ 1130 h 1454"/>
              <a:gd name="T8" fmla="*/ 495 w 8015"/>
              <a:gd name="T9" fmla="*/ 961 h 1454"/>
              <a:gd name="T10" fmla="*/ 589 w 8015"/>
              <a:gd name="T11" fmla="*/ 701 h 1454"/>
              <a:gd name="T12" fmla="*/ 689 w 8015"/>
              <a:gd name="T13" fmla="*/ 466 h 1454"/>
              <a:gd name="T14" fmla="*/ 782 w 8015"/>
              <a:gd name="T15" fmla="*/ 197 h 1454"/>
              <a:gd name="T16" fmla="*/ 834 w 8015"/>
              <a:gd name="T17" fmla="*/ 70 h 1454"/>
              <a:gd name="T18" fmla="*/ 867 w 8015"/>
              <a:gd name="T19" fmla="*/ 13 h 1454"/>
              <a:gd name="T20" fmla="*/ 897 w 8015"/>
              <a:gd name="T21" fmla="*/ 0 h 1454"/>
              <a:gd name="T22" fmla="*/ 946 w 8015"/>
              <a:gd name="T23" fmla="*/ 40 h 1454"/>
              <a:gd name="T24" fmla="*/ 1021 w 8015"/>
              <a:gd name="T25" fmla="*/ 155 h 1454"/>
              <a:gd name="T26" fmla="*/ 1130 w 8015"/>
              <a:gd name="T27" fmla="*/ 426 h 1454"/>
              <a:gd name="T28" fmla="*/ 1236 w 8015"/>
              <a:gd name="T29" fmla="*/ 689 h 1454"/>
              <a:gd name="T30" fmla="*/ 1314 w 8015"/>
              <a:gd name="T31" fmla="*/ 877 h 1454"/>
              <a:gd name="T32" fmla="*/ 1444 w 8015"/>
              <a:gd name="T33" fmla="*/ 1037 h 1454"/>
              <a:gd name="T34" fmla="*/ 1553 w 8015"/>
              <a:gd name="T35" fmla="*/ 1124 h 1454"/>
              <a:gd name="T36" fmla="*/ 1752 w 8015"/>
              <a:gd name="T37" fmla="*/ 1197 h 1454"/>
              <a:gd name="T38" fmla="*/ 1967 w 8015"/>
              <a:gd name="T39" fmla="*/ 1236 h 1454"/>
              <a:gd name="T40" fmla="*/ 2245 w 8015"/>
              <a:gd name="T41" fmla="*/ 1269 h 1454"/>
              <a:gd name="T42" fmla="*/ 2665 w 8015"/>
              <a:gd name="T43" fmla="*/ 1318 h 1454"/>
              <a:gd name="T44" fmla="*/ 2854 w 8015"/>
              <a:gd name="T45" fmla="*/ 1311 h 1454"/>
              <a:gd name="T46" fmla="*/ 3045 w 8015"/>
              <a:gd name="T47" fmla="*/ 1297 h 1454"/>
              <a:gd name="T48" fmla="*/ 3284 w 8015"/>
              <a:gd name="T49" fmla="*/ 1242 h 1454"/>
              <a:gd name="T50" fmla="*/ 3489 w 8015"/>
              <a:gd name="T51" fmla="*/ 1133 h 1454"/>
              <a:gd name="T52" fmla="*/ 3668 w 8015"/>
              <a:gd name="T53" fmla="*/ 1049 h 1454"/>
              <a:gd name="T54" fmla="*/ 3852 w 8015"/>
              <a:gd name="T55" fmla="*/ 937 h 1454"/>
              <a:gd name="T56" fmla="*/ 4045 w 8015"/>
              <a:gd name="T57" fmla="*/ 837 h 1454"/>
              <a:gd name="T58" fmla="*/ 4118 w 8015"/>
              <a:gd name="T59" fmla="*/ 804 h 1454"/>
              <a:gd name="T60" fmla="*/ 4187 w 8015"/>
              <a:gd name="T61" fmla="*/ 819 h 1454"/>
              <a:gd name="T62" fmla="*/ 4281 w 8015"/>
              <a:gd name="T63" fmla="*/ 862 h 1454"/>
              <a:gd name="T64" fmla="*/ 4405 w 8015"/>
              <a:gd name="T65" fmla="*/ 934 h 1454"/>
              <a:gd name="T66" fmla="*/ 4532 w 8015"/>
              <a:gd name="T67" fmla="*/ 979 h 1454"/>
              <a:gd name="T68" fmla="*/ 4752 w 8015"/>
              <a:gd name="T69" fmla="*/ 970 h 1454"/>
              <a:gd name="T70" fmla="*/ 5012 w 8015"/>
              <a:gd name="T71" fmla="*/ 952 h 1454"/>
              <a:gd name="T72" fmla="*/ 5302 w 8015"/>
              <a:gd name="T73" fmla="*/ 919 h 1454"/>
              <a:gd name="T74" fmla="*/ 5471 w 8015"/>
              <a:gd name="T75" fmla="*/ 877 h 1454"/>
              <a:gd name="T76" fmla="*/ 5819 w 8015"/>
              <a:gd name="T77" fmla="*/ 747 h 1454"/>
              <a:gd name="T78" fmla="*/ 6070 w 8015"/>
              <a:gd name="T79" fmla="*/ 653 h 1454"/>
              <a:gd name="T80" fmla="*/ 6218 w 8015"/>
              <a:gd name="T81" fmla="*/ 626 h 1454"/>
              <a:gd name="T82" fmla="*/ 6357 w 8015"/>
              <a:gd name="T83" fmla="*/ 629 h 1454"/>
              <a:gd name="T84" fmla="*/ 6559 w 8015"/>
              <a:gd name="T85" fmla="*/ 680 h 1454"/>
              <a:gd name="T86" fmla="*/ 6928 w 8015"/>
              <a:gd name="T87" fmla="*/ 810 h 1454"/>
              <a:gd name="T88" fmla="*/ 7178 w 8015"/>
              <a:gd name="T89" fmla="*/ 886 h 1454"/>
              <a:gd name="T90" fmla="*/ 7402 w 8015"/>
              <a:gd name="T91" fmla="*/ 913 h 1454"/>
              <a:gd name="T92" fmla="*/ 7607 w 8015"/>
              <a:gd name="T93" fmla="*/ 919 h 1454"/>
              <a:gd name="T94" fmla="*/ 7828 w 8015"/>
              <a:gd name="T95" fmla="*/ 919 h 1454"/>
              <a:gd name="T96" fmla="*/ 8015 w 8015"/>
              <a:gd name="T97" fmla="*/ 916 h 1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8015" h="1454">
                <a:moveTo>
                  <a:pt x="0" y="1454"/>
                </a:moveTo>
                <a:lnTo>
                  <a:pt x="151" y="1351"/>
                </a:lnTo>
                <a:lnTo>
                  <a:pt x="281" y="1254"/>
                </a:lnTo>
                <a:lnTo>
                  <a:pt x="408" y="1130"/>
                </a:lnTo>
                <a:lnTo>
                  <a:pt x="495" y="961"/>
                </a:lnTo>
                <a:lnTo>
                  <a:pt x="589" y="701"/>
                </a:lnTo>
                <a:lnTo>
                  <a:pt x="689" y="466"/>
                </a:lnTo>
                <a:lnTo>
                  <a:pt x="782" y="197"/>
                </a:lnTo>
                <a:lnTo>
                  <a:pt x="834" y="70"/>
                </a:lnTo>
                <a:lnTo>
                  <a:pt x="867" y="13"/>
                </a:lnTo>
                <a:lnTo>
                  <a:pt x="897" y="0"/>
                </a:lnTo>
                <a:lnTo>
                  <a:pt x="946" y="40"/>
                </a:lnTo>
                <a:lnTo>
                  <a:pt x="1021" y="155"/>
                </a:lnTo>
                <a:lnTo>
                  <a:pt x="1130" y="426"/>
                </a:lnTo>
                <a:lnTo>
                  <a:pt x="1236" y="689"/>
                </a:lnTo>
                <a:lnTo>
                  <a:pt x="1314" y="877"/>
                </a:lnTo>
                <a:lnTo>
                  <a:pt x="1444" y="1037"/>
                </a:lnTo>
                <a:lnTo>
                  <a:pt x="1553" y="1124"/>
                </a:lnTo>
                <a:lnTo>
                  <a:pt x="1752" y="1197"/>
                </a:lnTo>
                <a:lnTo>
                  <a:pt x="1967" y="1236"/>
                </a:lnTo>
                <a:lnTo>
                  <a:pt x="2245" y="1269"/>
                </a:lnTo>
                <a:lnTo>
                  <a:pt x="2665" y="1318"/>
                </a:lnTo>
                <a:lnTo>
                  <a:pt x="2854" y="1311"/>
                </a:lnTo>
                <a:lnTo>
                  <a:pt x="3045" y="1297"/>
                </a:lnTo>
                <a:lnTo>
                  <a:pt x="3284" y="1242"/>
                </a:lnTo>
                <a:lnTo>
                  <a:pt x="3489" y="1133"/>
                </a:lnTo>
                <a:lnTo>
                  <a:pt x="3668" y="1049"/>
                </a:lnTo>
                <a:lnTo>
                  <a:pt x="3852" y="937"/>
                </a:lnTo>
                <a:lnTo>
                  <a:pt x="4045" y="837"/>
                </a:lnTo>
                <a:lnTo>
                  <a:pt x="4118" y="804"/>
                </a:lnTo>
                <a:lnTo>
                  <a:pt x="4187" y="819"/>
                </a:lnTo>
                <a:lnTo>
                  <a:pt x="4281" y="862"/>
                </a:lnTo>
                <a:lnTo>
                  <a:pt x="4405" y="934"/>
                </a:lnTo>
                <a:lnTo>
                  <a:pt x="4532" y="979"/>
                </a:lnTo>
                <a:lnTo>
                  <a:pt x="4752" y="970"/>
                </a:lnTo>
                <a:lnTo>
                  <a:pt x="5012" y="952"/>
                </a:lnTo>
                <a:lnTo>
                  <a:pt x="5302" y="919"/>
                </a:lnTo>
                <a:lnTo>
                  <a:pt x="5471" y="877"/>
                </a:lnTo>
                <a:lnTo>
                  <a:pt x="5819" y="747"/>
                </a:lnTo>
                <a:lnTo>
                  <a:pt x="6070" y="653"/>
                </a:lnTo>
                <a:lnTo>
                  <a:pt x="6218" y="626"/>
                </a:lnTo>
                <a:lnTo>
                  <a:pt x="6357" y="629"/>
                </a:lnTo>
                <a:lnTo>
                  <a:pt x="6559" y="680"/>
                </a:lnTo>
                <a:lnTo>
                  <a:pt x="6928" y="810"/>
                </a:lnTo>
                <a:lnTo>
                  <a:pt x="7178" y="886"/>
                </a:lnTo>
                <a:lnTo>
                  <a:pt x="7402" y="913"/>
                </a:lnTo>
                <a:lnTo>
                  <a:pt x="7607" y="919"/>
                </a:lnTo>
                <a:lnTo>
                  <a:pt x="7828" y="919"/>
                </a:lnTo>
                <a:lnTo>
                  <a:pt x="8015" y="916"/>
                </a:ln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GlucoseDown">
            <a:extLst>
              <a:ext uri="{FF2B5EF4-FFF2-40B4-BE49-F238E27FC236}">
                <a16:creationId xmlns:a16="http://schemas.microsoft.com/office/drawing/2014/main" id="{D668BBAB-3186-DC0E-E5B9-0584697835E0}"/>
              </a:ext>
            </a:extLst>
          </p:cNvPr>
          <p:cNvSpPr>
            <a:spLocks/>
          </p:cNvSpPr>
          <p:nvPr/>
        </p:nvSpPr>
        <p:spPr bwMode="auto">
          <a:xfrm>
            <a:off x="3673947" y="1187450"/>
            <a:ext cx="4899025" cy="4197350"/>
          </a:xfrm>
          <a:custGeom>
            <a:avLst/>
            <a:gdLst>
              <a:gd name="T0" fmla="*/ 8019 w 8019"/>
              <a:gd name="T1" fmla="*/ 4523 h 6873"/>
              <a:gd name="T2" fmla="*/ 7986 w 8019"/>
              <a:gd name="T3" fmla="*/ 4782 h 6873"/>
              <a:gd name="T4" fmla="*/ 7808 w 8019"/>
              <a:gd name="T5" fmla="*/ 5000 h 6873"/>
              <a:gd name="T6" fmla="*/ 7509 w 8019"/>
              <a:gd name="T7" fmla="*/ 5160 h 6873"/>
              <a:gd name="T8" fmla="*/ 7113 w 8019"/>
              <a:gd name="T9" fmla="*/ 5236 h 6873"/>
              <a:gd name="T10" fmla="*/ 6283 w 8019"/>
              <a:gd name="T11" fmla="*/ 5295 h 6873"/>
              <a:gd name="T12" fmla="*/ 5125 w 8019"/>
              <a:gd name="T13" fmla="*/ 5468 h 6873"/>
              <a:gd name="T14" fmla="*/ 4584 w 8019"/>
              <a:gd name="T15" fmla="*/ 5725 h 6873"/>
              <a:gd name="T16" fmla="*/ 4330 w 8019"/>
              <a:gd name="T17" fmla="*/ 6039 h 6873"/>
              <a:gd name="T18" fmla="*/ 4064 w 8019"/>
              <a:gd name="T19" fmla="*/ 6625 h 6873"/>
              <a:gd name="T20" fmla="*/ 3865 w 8019"/>
              <a:gd name="T21" fmla="*/ 6873 h 6873"/>
              <a:gd name="T22" fmla="*/ 3699 w 8019"/>
              <a:gd name="T23" fmla="*/ 6755 h 6873"/>
              <a:gd name="T24" fmla="*/ 3578 w 8019"/>
              <a:gd name="T25" fmla="*/ 6302 h 6873"/>
              <a:gd name="T26" fmla="*/ 3439 w 8019"/>
              <a:gd name="T27" fmla="*/ 5882 h 6873"/>
              <a:gd name="T28" fmla="*/ 3303 w 8019"/>
              <a:gd name="T29" fmla="*/ 5607 h 6873"/>
              <a:gd name="T30" fmla="*/ 3083 w 8019"/>
              <a:gd name="T31" fmla="*/ 5254 h 6873"/>
              <a:gd name="T32" fmla="*/ 2814 w 8019"/>
              <a:gd name="T33" fmla="*/ 4897 h 6873"/>
              <a:gd name="T34" fmla="*/ 2367 w 8019"/>
              <a:gd name="T35" fmla="*/ 4544 h 6873"/>
              <a:gd name="T36" fmla="*/ 1889 w 8019"/>
              <a:gd name="T37" fmla="*/ 4190 h 6873"/>
              <a:gd name="T38" fmla="*/ 1599 w 8019"/>
              <a:gd name="T39" fmla="*/ 3852 h 6873"/>
              <a:gd name="T40" fmla="*/ 1412 w 8019"/>
              <a:gd name="T41" fmla="*/ 3359 h 6873"/>
              <a:gd name="T42" fmla="*/ 1273 w 8019"/>
              <a:gd name="T43" fmla="*/ 2523 h 6873"/>
              <a:gd name="T44" fmla="*/ 1185 w 8019"/>
              <a:gd name="T45" fmla="*/ 1731 h 6873"/>
              <a:gd name="T46" fmla="*/ 1104 w 8019"/>
              <a:gd name="T47" fmla="*/ 731 h 6873"/>
              <a:gd name="T48" fmla="*/ 1046 w 8019"/>
              <a:gd name="T49" fmla="*/ 248 h 6873"/>
              <a:gd name="T50" fmla="*/ 977 w 8019"/>
              <a:gd name="T51" fmla="*/ 9 h 6873"/>
              <a:gd name="T52" fmla="*/ 916 w 8019"/>
              <a:gd name="T53" fmla="*/ 54 h 6873"/>
              <a:gd name="T54" fmla="*/ 865 w 8019"/>
              <a:gd name="T55" fmla="*/ 592 h 6873"/>
              <a:gd name="T56" fmla="*/ 835 w 8019"/>
              <a:gd name="T57" fmla="*/ 1852 h 6873"/>
              <a:gd name="T58" fmla="*/ 759 w 8019"/>
              <a:gd name="T59" fmla="*/ 3106 h 6873"/>
              <a:gd name="T60" fmla="*/ 653 w 8019"/>
              <a:gd name="T61" fmla="*/ 4338 h 6873"/>
              <a:gd name="T62" fmla="*/ 542 w 8019"/>
              <a:gd name="T63" fmla="*/ 5094 h 6873"/>
              <a:gd name="T64" fmla="*/ 357 w 8019"/>
              <a:gd name="T65" fmla="*/ 5520 h 6873"/>
              <a:gd name="T66" fmla="*/ 200 w 8019"/>
              <a:gd name="T67" fmla="*/ 5662 h 6873"/>
              <a:gd name="T68" fmla="*/ 0 w 8019"/>
              <a:gd name="T69" fmla="*/ 5710 h 6873"/>
              <a:gd name="T70" fmla="*/ 4 w 8019"/>
              <a:gd name="T71" fmla="*/ 4958 h 68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8019" h="6873">
                <a:moveTo>
                  <a:pt x="8019" y="4420"/>
                </a:moveTo>
                <a:lnTo>
                  <a:pt x="8019" y="4523"/>
                </a:lnTo>
                <a:lnTo>
                  <a:pt x="8019" y="4680"/>
                </a:lnTo>
                <a:lnTo>
                  <a:pt x="7986" y="4782"/>
                </a:lnTo>
                <a:lnTo>
                  <a:pt x="7911" y="4882"/>
                </a:lnTo>
                <a:lnTo>
                  <a:pt x="7808" y="5000"/>
                </a:lnTo>
                <a:lnTo>
                  <a:pt x="7660" y="5103"/>
                </a:lnTo>
                <a:lnTo>
                  <a:pt x="7509" y="5160"/>
                </a:lnTo>
                <a:lnTo>
                  <a:pt x="7339" y="5193"/>
                </a:lnTo>
                <a:lnTo>
                  <a:pt x="7113" y="5236"/>
                </a:lnTo>
                <a:lnTo>
                  <a:pt x="6895" y="5248"/>
                </a:lnTo>
                <a:lnTo>
                  <a:pt x="6283" y="5295"/>
                </a:lnTo>
                <a:lnTo>
                  <a:pt x="5463" y="5375"/>
                </a:lnTo>
                <a:lnTo>
                  <a:pt x="5125" y="5468"/>
                </a:lnTo>
                <a:lnTo>
                  <a:pt x="4823" y="5580"/>
                </a:lnTo>
                <a:lnTo>
                  <a:pt x="4584" y="5725"/>
                </a:lnTo>
                <a:lnTo>
                  <a:pt x="4442" y="5861"/>
                </a:lnTo>
                <a:lnTo>
                  <a:pt x="4330" y="6039"/>
                </a:lnTo>
                <a:lnTo>
                  <a:pt x="4188" y="6320"/>
                </a:lnTo>
                <a:lnTo>
                  <a:pt x="4064" y="6625"/>
                </a:lnTo>
                <a:lnTo>
                  <a:pt x="3968" y="6780"/>
                </a:lnTo>
                <a:lnTo>
                  <a:pt x="3865" y="6873"/>
                </a:lnTo>
                <a:lnTo>
                  <a:pt x="3774" y="6873"/>
                </a:lnTo>
                <a:lnTo>
                  <a:pt x="3699" y="6755"/>
                </a:lnTo>
                <a:lnTo>
                  <a:pt x="3638" y="6538"/>
                </a:lnTo>
                <a:lnTo>
                  <a:pt x="3578" y="6302"/>
                </a:lnTo>
                <a:lnTo>
                  <a:pt x="3518" y="6106"/>
                </a:lnTo>
                <a:lnTo>
                  <a:pt x="3439" y="5882"/>
                </a:lnTo>
                <a:lnTo>
                  <a:pt x="3348" y="5713"/>
                </a:lnTo>
                <a:lnTo>
                  <a:pt x="3303" y="5607"/>
                </a:lnTo>
                <a:lnTo>
                  <a:pt x="3249" y="5471"/>
                </a:lnTo>
                <a:lnTo>
                  <a:pt x="3083" y="5254"/>
                </a:lnTo>
                <a:lnTo>
                  <a:pt x="2965" y="5091"/>
                </a:lnTo>
                <a:lnTo>
                  <a:pt x="2814" y="4897"/>
                </a:lnTo>
                <a:lnTo>
                  <a:pt x="2623" y="4722"/>
                </a:lnTo>
                <a:lnTo>
                  <a:pt x="2367" y="4544"/>
                </a:lnTo>
                <a:lnTo>
                  <a:pt x="2122" y="4366"/>
                </a:lnTo>
                <a:lnTo>
                  <a:pt x="1889" y="4190"/>
                </a:lnTo>
                <a:lnTo>
                  <a:pt x="1735" y="4033"/>
                </a:lnTo>
                <a:lnTo>
                  <a:pt x="1599" y="3852"/>
                </a:lnTo>
                <a:lnTo>
                  <a:pt x="1481" y="3611"/>
                </a:lnTo>
                <a:lnTo>
                  <a:pt x="1412" y="3359"/>
                </a:lnTo>
                <a:lnTo>
                  <a:pt x="1333" y="2958"/>
                </a:lnTo>
                <a:lnTo>
                  <a:pt x="1273" y="2523"/>
                </a:lnTo>
                <a:lnTo>
                  <a:pt x="1224" y="2187"/>
                </a:lnTo>
                <a:lnTo>
                  <a:pt x="1185" y="1731"/>
                </a:lnTo>
                <a:lnTo>
                  <a:pt x="1137" y="1245"/>
                </a:lnTo>
                <a:lnTo>
                  <a:pt x="1104" y="731"/>
                </a:lnTo>
                <a:lnTo>
                  <a:pt x="1086" y="444"/>
                </a:lnTo>
                <a:lnTo>
                  <a:pt x="1046" y="248"/>
                </a:lnTo>
                <a:lnTo>
                  <a:pt x="1016" y="75"/>
                </a:lnTo>
                <a:lnTo>
                  <a:pt x="977" y="9"/>
                </a:lnTo>
                <a:lnTo>
                  <a:pt x="934" y="0"/>
                </a:lnTo>
                <a:lnTo>
                  <a:pt x="916" y="54"/>
                </a:lnTo>
                <a:lnTo>
                  <a:pt x="871" y="290"/>
                </a:lnTo>
                <a:lnTo>
                  <a:pt x="865" y="592"/>
                </a:lnTo>
                <a:lnTo>
                  <a:pt x="853" y="1266"/>
                </a:lnTo>
                <a:lnTo>
                  <a:pt x="835" y="1852"/>
                </a:lnTo>
                <a:lnTo>
                  <a:pt x="805" y="2770"/>
                </a:lnTo>
                <a:lnTo>
                  <a:pt x="759" y="3106"/>
                </a:lnTo>
                <a:lnTo>
                  <a:pt x="708" y="3737"/>
                </a:lnTo>
                <a:lnTo>
                  <a:pt x="653" y="4338"/>
                </a:lnTo>
                <a:lnTo>
                  <a:pt x="584" y="4831"/>
                </a:lnTo>
                <a:lnTo>
                  <a:pt x="542" y="5094"/>
                </a:lnTo>
                <a:lnTo>
                  <a:pt x="463" y="5323"/>
                </a:lnTo>
                <a:lnTo>
                  <a:pt x="357" y="5520"/>
                </a:lnTo>
                <a:lnTo>
                  <a:pt x="294" y="5592"/>
                </a:lnTo>
                <a:lnTo>
                  <a:pt x="200" y="5662"/>
                </a:lnTo>
                <a:lnTo>
                  <a:pt x="61" y="5707"/>
                </a:lnTo>
                <a:lnTo>
                  <a:pt x="0" y="5710"/>
                </a:lnTo>
                <a:lnTo>
                  <a:pt x="0" y="5266"/>
                </a:lnTo>
                <a:lnTo>
                  <a:pt x="4" y="4958"/>
                </a:ln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7D2771-10D8-19FB-74F0-9F7FC2BDA7CC}"/>
              </a:ext>
            </a:extLst>
          </p:cNvPr>
          <p:cNvSpPr txBox="1"/>
          <p:nvPr/>
        </p:nvSpPr>
        <p:spPr>
          <a:xfrm>
            <a:off x="2463516" y="6358800"/>
            <a:ext cx="96751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latin typeface="Aptos" panose="020B0004020202020204" pitchFamily="34" charset="0"/>
              </a:rPr>
              <a:t>Diagramm nachgezeichnet nach </a:t>
            </a:r>
            <a:r>
              <a:rPr lang="de-DE" sz="1400" dirty="0" err="1">
                <a:latin typeface="Aptos" panose="020B0004020202020204" pitchFamily="34" charset="0"/>
              </a:rPr>
              <a:t>Sejin</a:t>
            </a:r>
            <a:r>
              <a:rPr lang="de-DE" sz="1400" dirty="0">
                <a:latin typeface="Aptos" panose="020B0004020202020204" pitchFamily="34" charset="0"/>
              </a:rPr>
              <a:t> Park, </a:t>
            </a:r>
            <a:r>
              <a:rPr lang="de-DE" sz="1400" dirty="0" err="1">
                <a:latin typeface="Aptos" panose="020B0004020202020204" pitchFamily="34" charset="0"/>
              </a:rPr>
              <a:t>Hankil</a:t>
            </a:r>
            <a:r>
              <a:rPr lang="de-DE" sz="1400" dirty="0">
                <a:latin typeface="Aptos" panose="020B0004020202020204" pitchFamily="34" charset="0"/>
              </a:rPr>
              <a:t> Boo, </a:t>
            </a:r>
            <a:r>
              <a:rPr lang="de-DE" sz="1400" dirty="0" err="1">
                <a:latin typeface="Aptos" panose="020B0004020202020204" pitchFamily="34" charset="0"/>
              </a:rPr>
              <a:t>Taek</a:t>
            </a:r>
            <a:r>
              <a:rPr lang="de-DE" sz="1400" dirty="0">
                <a:latin typeface="Aptos" panose="020B0004020202020204" pitchFamily="34" charset="0"/>
              </a:rPr>
              <a:t> Dong Chung, </a:t>
            </a:r>
            <a:r>
              <a:rPr lang="de-DE" sz="1400" dirty="0" err="1">
                <a:latin typeface="Aptos" panose="020B0004020202020204" pitchFamily="34" charset="0"/>
              </a:rPr>
              <a:t>Electrochemical</a:t>
            </a:r>
            <a:r>
              <a:rPr lang="de-DE" sz="1400" dirty="0">
                <a:latin typeface="Aptos" panose="020B0004020202020204" pitchFamily="34" charset="0"/>
              </a:rPr>
              <a:t> non-</a:t>
            </a:r>
            <a:r>
              <a:rPr lang="de-DE" sz="1400" dirty="0" err="1">
                <a:latin typeface="Aptos" panose="020B0004020202020204" pitchFamily="34" charset="0"/>
              </a:rPr>
              <a:t>enzymatic</a:t>
            </a:r>
            <a:r>
              <a:rPr lang="de-DE" sz="1400" dirty="0">
                <a:latin typeface="Aptos" panose="020B0004020202020204" pitchFamily="34" charset="0"/>
              </a:rPr>
              <a:t> </a:t>
            </a:r>
            <a:r>
              <a:rPr lang="de-DE" sz="1400" dirty="0" err="1">
                <a:latin typeface="Aptos" panose="020B0004020202020204" pitchFamily="34" charset="0"/>
              </a:rPr>
              <a:t>glucose</a:t>
            </a:r>
            <a:r>
              <a:rPr lang="de-DE" sz="1400" dirty="0">
                <a:latin typeface="Aptos" panose="020B0004020202020204" pitchFamily="34" charset="0"/>
              </a:rPr>
              <a:t> </a:t>
            </a:r>
            <a:r>
              <a:rPr lang="de-DE" sz="1400" dirty="0" err="1">
                <a:latin typeface="Aptos" panose="020B0004020202020204" pitchFamily="34" charset="0"/>
              </a:rPr>
              <a:t>sensors</a:t>
            </a:r>
            <a:r>
              <a:rPr lang="de-DE" sz="1400" dirty="0">
                <a:latin typeface="Aptos" panose="020B0004020202020204" pitchFamily="34" charset="0"/>
              </a:rPr>
              <a:t>, Analytica </a:t>
            </a:r>
            <a:r>
              <a:rPr lang="de-DE" sz="1400" dirty="0" err="1">
                <a:latin typeface="Aptos" panose="020B0004020202020204" pitchFamily="34" charset="0"/>
              </a:rPr>
              <a:t>Chimica</a:t>
            </a:r>
            <a:r>
              <a:rPr lang="de-DE" sz="1400" dirty="0">
                <a:latin typeface="Aptos" panose="020B0004020202020204" pitchFamily="34" charset="0"/>
              </a:rPr>
              <a:t> Acta, Volume 556, </a:t>
            </a:r>
            <a:r>
              <a:rPr lang="de-DE" sz="1400" dirty="0" err="1">
                <a:latin typeface="Aptos" panose="020B0004020202020204" pitchFamily="34" charset="0"/>
              </a:rPr>
              <a:t>Issue</a:t>
            </a:r>
            <a:r>
              <a:rPr lang="de-DE" sz="1400" dirty="0">
                <a:latin typeface="Aptos" panose="020B0004020202020204" pitchFamily="34" charset="0"/>
              </a:rPr>
              <a:t> 1, 2006, Pages 46-57, </a:t>
            </a:r>
            <a:r>
              <a:rPr lang="de-DE" sz="1400" dirty="0">
                <a:latin typeface="Aptos" panose="020B0004020202020204" pitchFamily="34" charset="0"/>
                <a:hlinkClick r:id="rId2"/>
              </a:rPr>
              <a:t>https://doi.org/10.1016/j.aca.2005.05.080</a:t>
            </a:r>
            <a:r>
              <a:rPr lang="de-DE" sz="1400" dirty="0">
                <a:latin typeface="Aptos" panose="020B0004020202020204" pitchFamily="34" charset="0"/>
              </a:rPr>
              <a:t>.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BC1364FE-A798-C40B-9DBE-D23544B188FD}"/>
              </a:ext>
            </a:extLst>
          </p:cNvPr>
          <p:cNvGrpSpPr/>
          <p:nvPr/>
        </p:nvGrpSpPr>
        <p:grpSpPr>
          <a:xfrm>
            <a:off x="2463518" y="976313"/>
            <a:ext cx="6576179" cy="5281057"/>
            <a:chOff x="2463518" y="976313"/>
            <a:chExt cx="6576179" cy="5281057"/>
          </a:xfrm>
        </p:grpSpPr>
        <p:grpSp>
          <p:nvGrpSpPr>
            <p:cNvPr id="28" name="Koordinatensystem">
              <a:extLst>
                <a:ext uri="{FF2B5EF4-FFF2-40B4-BE49-F238E27FC236}">
                  <a16:creationId xmlns:a16="http://schemas.microsoft.com/office/drawing/2014/main" id="{FE344C9F-5CCE-69B9-96E8-D0C6F0EC9600}"/>
                </a:ext>
              </a:extLst>
            </p:cNvPr>
            <p:cNvGrpSpPr/>
            <p:nvPr/>
          </p:nvGrpSpPr>
          <p:grpSpPr>
            <a:xfrm>
              <a:off x="3229447" y="976313"/>
              <a:ext cx="5810250" cy="4598987"/>
              <a:chOff x="2513013" y="976313"/>
              <a:chExt cx="5810250" cy="4598987"/>
            </a:xfrm>
          </p:grpSpPr>
          <p:sp>
            <p:nvSpPr>
              <p:cNvPr id="19" name="Frame">
                <a:extLst>
                  <a:ext uri="{FF2B5EF4-FFF2-40B4-BE49-F238E27FC236}">
                    <a16:creationId xmlns:a16="http://schemas.microsoft.com/office/drawing/2014/main" id="{BF13CD9A-C750-0B0F-CDAA-EDAD43CB9D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3650" y="976313"/>
                <a:ext cx="5789612" cy="4578350"/>
              </a:xfrm>
              <a:prstGeom prst="rect">
                <a:avLst/>
              </a:prstGeom>
              <a:noFill/>
              <a:ln w="2857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" name="Line 16">
                <a:extLst>
                  <a:ext uri="{FF2B5EF4-FFF2-40B4-BE49-F238E27FC236}">
                    <a16:creationId xmlns:a16="http://schemas.microsoft.com/office/drawing/2014/main" id="{C9AA0B62-8298-C47C-44AD-A7BC284C30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97800" y="5467350"/>
                <a:ext cx="0" cy="107950"/>
              </a:xfrm>
              <a:prstGeom prst="line">
                <a:avLst/>
              </a:prstGeom>
              <a:noFill/>
              <a:ln w="2857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" name="Line 17">
                <a:extLst>
                  <a:ext uri="{FF2B5EF4-FFF2-40B4-BE49-F238E27FC236}">
                    <a16:creationId xmlns:a16="http://schemas.microsoft.com/office/drawing/2014/main" id="{065504D6-EC4A-CDBF-CE23-961CB234B8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21388" y="5467350"/>
                <a:ext cx="0" cy="107950"/>
              </a:xfrm>
              <a:prstGeom prst="line">
                <a:avLst/>
              </a:prstGeom>
              <a:noFill/>
              <a:ln w="2857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" name="Line 18">
                <a:extLst>
                  <a:ext uri="{FF2B5EF4-FFF2-40B4-BE49-F238E27FC236}">
                    <a16:creationId xmlns:a16="http://schemas.microsoft.com/office/drawing/2014/main" id="{0340F304-1075-6E7A-D4F0-0C3B8928D5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81488" y="5467350"/>
                <a:ext cx="0" cy="107950"/>
              </a:xfrm>
              <a:prstGeom prst="line">
                <a:avLst/>
              </a:prstGeom>
              <a:noFill/>
              <a:ln w="2857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" name="Line 19">
                <a:extLst>
                  <a:ext uri="{FF2B5EF4-FFF2-40B4-BE49-F238E27FC236}">
                    <a16:creationId xmlns:a16="http://schemas.microsoft.com/office/drawing/2014/main" id="{31AE4672-CAC6-CAF8-BDFE-E06B9FED90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13013" y="5292725"/>
                <a:ext cx="109537" cy="0"/>
              </a:xfrm>
              <a:prstGeom prst="line">
                <a:avLst/>
              </a:prstGeom>
              <a:noFill/>
              <a:ln w="2857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" name="Line 20">
                <a:extLst>
                  <a:ext uri="{FF2B5EF4-FFF2-40B4-BE49-F238E27FC236}">
                    <a16:creationId xmlns:a16="http://schemas.microsoft.com/office/drawing/2014/main" id="{F1F74A8C-0815-8129-1F52-9A63A228DA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13013" y="4400550"/>
                <a:ext cx="5810250" cy="0"/>
              </a:xfrm>
              <a:prstGeom prst="line">
                <a:avLst/>
              </a:prstGeom>
              <a:noFill/>
              <a:ln w="2857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" name="Line 21">
                <a:extLst>
                  <a:ext uri="{FF2B5EF4-FFF2-40B4-BE49-F238E27FC236}">
                    <a16:creationId xmlns:a16="http://schemas.microsoft.com/office/drawing/2014/main" id="{5AE1D440-A829-B1A2-B1B6-51CF9A0C88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13013" y="3527425"/>
                <a:ext cx="109537" cy="0"/>
              </a:xfrm>
              <a:prstGeom prst="line">
                <a:avLst/>
              </a:prstGeom>
              <a:noFill/>
              <a:ln w="2857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" name="Line 22">
                <a:extLst>
                  <a:ext uri="{FF2B5EF4-FFF2-40B4-BE49-F238E27FC236}">
                    <a16:creationId xmlns:a16="http://schemas.microsoft.com/office/drawing/2014/main" id="{BE6E8FF4-9B60-E041-06D2-25C358B6BB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13013" y="2654300"/>
                <a:ext cx="109537" cy="0"/>
              </a:xfrm>
              <a:prstGeom prst="line">
                <a:avLst/>
              </a:prstGeom>
              <a:noFill/>
              <a:ln w="2857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" name="Line 23">
                <a:extLst>
                  <a:ext uri="{FF2B5EF4-FFF2-40B4-BE49-F238E27FC236}">
                    <a16:creationId xmlns:a16="http://schemas.microsoft.com/office/drawing/2014/main" id="{CF94FC97-3C38-2777-0642-13935EA8B0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13013" y="1787525"/>
                <a:ext cx="109537" cy="0"/>
              </a:xfrm>
              <a:prstGeom prst="line">
                <a:avLst/>
              </a:prstGeom>
              <a:noFill/>
              <a:ln w="2857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B50502B-436E-05E4-A77E-131E77955E01}"/>
                </a:ext>
              </a:extLst>
            </p:cNvPr>
            <p:cNvSpPr txBox="1"/>
            <p:nvPr/>
          </p:nvSpPr>
          <p:spPr>
            <a:xfrm>
              <a:off x="4244810" y="5888038"/>
              <a:ext cx="33036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latin typeface="Aptos" panose="020B0004020202020204" pitchFamily="34" charset="0"/>
                </a:rPr>
                <a:t>Potential U / V bezogen auf RHE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280EFDD-FDC6-AF76-56A0-FE1CA53E63EB}"/>
                </a:ext>
              </a:extLst>
            </p:cNvPr>
            <p:cNvSpPr txBox="1"/>
            <p:nvPr/>
          </p:nvSpPr>
          <p:spPr>
            <a:xfrm rot="16200000">
              <a:off x="1346128" y="3142733"/>
              <a:ext cx="26041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latin typeface="Aptos" panose="020B0004020202020204" pitchFamily="34" charset="0"/>
                </a:rPr>
                <a:t>Stromdichte j / mA cm</a:t>
              </a:r>
              <a:r>
                <a:rPr lang="de-DE" baseline="30000" dirty="0">
                  <a:latin typeface="Aptos" panose="020B0004020202020204" pitchFamily="34" charset="0"/>
                </a:rPr>
                <a:t>-2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13E4A44-DBA2-4585-206A-0D8B48B8EE0D}"/>
                </a:ext>
              </a:extLst>
            </p:cNvPr>
            <p:cNvSpPr txBox="1"/>
            <p:nvPr/>
          </p:nvSpPr>
          <p:spPr>
            <a:xfrm>
              <a:off x="2744543" y="2474744"/>
              <a:ext cx="4972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dirty="0">
                  <a:latin typeface="Aptos" panose="020B0004020202020204" pitchFamily="34" charset="0"/>
                </a:rPr>
                <a:t>1.0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13C2004-D998-4826-8BEB-A1EED1DD3CE8}"/>
                </a:ext>
              </a:extLst>
            </p:cNvPr>
            <p:cNvSpPr txBox="1"/>
            <p:nvPr/>
          </p:nvSpPr>
          <p:spPr>
            <a:xfrm>
              <a:off x="2744543" y="4236638"/>
              <a:ext cx="4972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dirty="0">
                  <a:latin typeface="Aptos" panose="020B0004020202020204" pitchFamily="34" charset="0"/>
                </a:rPr>
                <a:t>0.0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EEBE828-853F-5402-32EA-EFD06D64D246}"/>
                </a:ext>
              </a:extLst>
            </p:cNvPr>
            <p:cNvSpPr txBox="1"/>
            <p:nvPr/>
          </p:nvSpPr>
          <p:spPr>
            <a:xfrm>
              <a:off x="2683372" y="5117584"/>
              <a:ext cx="5584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dirty="0">
                  <a:latin typeface="Aptos" panose="020B0004020202020204" pitchFamily="34" charset="0"/>
                </a:rPr>
                <a:t>-1.0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70CA3A1-7809-36D1-8F4B-9B4A9E0DFAEF}"/>
                </a:ext>
              </a:extLst>
            </p:cNvPr>
            <p:cNvSpPr txBox="1"/>
            <p:nvPr/>
          </p:nvSpPr>
          <p:spPr>
            <a:xfrm>
              <a:off x="2744543" y="1593797"/>
              <a:ext cx="4972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dirty="0">
                  <a:latin typeface="Aptos" panose="020B0004020202020204" pitchFamily="34" charset="0"/>
                </a:rPr>
                <a:t>1.5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E6A395D-2B7D-057F-E6E9-B02EE5642254}"/>
                </a:ext>
              </a:extLst>
            </p:cNvPr>
            <p:cNvSpPr txBox="1"/>
            <p:nvPr/>
          </p:nvSpPr>
          <p:spPr>
            <a:xfrm>
              <a:off x="2744543" y="3355691"/>
              <a:ext cx="4972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dirty="0">
                  <a:latin typeface="Aptos" panose="020B0004020202020204" pitchFamily="34" charset="0"/>
                </a:rPr>
                <a:t>0.5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E57630C-669E-2F04-FAE3-906D760A7B13}"/>
                </a:ext>
              </a:extLst>
            </p:cNvPr>
            <p:cNvSpPr txBox="1"/>
            <p:nvPr/>
          </p:nvSpPr>
          <p:spPr>
            <a:xfrm>
              <a:off x="6504013" y="5533312"/>
              <a:ext cx="4972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dirty="0">
                  <a:latin typeface="Aptos" panose="020B0004020202020204" pitchFamily="34" charset="0"/>
                </a:rPr>
                <a:t>1.0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A9879B9-8740-AA7C-E644-244A4DF0B48F}"/>
                </a:ext>
              </a:extLst>
            </p:cNvPr>
            <p:cNvSpPr txBox="1"/>
            <p:nvPr/>
          </p:nvSpPr>
          <p:spPr>
            <a:xfrm>
              <a:off x="2980821" y="5533312"/>
              <a:ext cx="4972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dirty="0">
                  <a:latin typeface="Aptos" panose="020B0004020202020204" pitchFamily="34" charset="0"/>
                </a:rPr>
                <a:t>0.0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530015B-4226-83F8-A031-419C72FD2CAA}"/>
                </a:ext>
              </a:extLst>
            </p:cNvPr>
            <p:cNvSpPr txBox="1"/>
            <p:nvPr/>
          </p:nvSpPr>
          <p:spPr>
            <a:xfrm>
              <a:off x="8265608" y="5533312"/>
              <a:ext cx="4972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dirty="0">
                  <a:latin typeface="Aptos" panose="020B0004020202020204" pitchFamily="34" charset="0"/>
                </a:rPr>
                <a:t>1.5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63AF74B-54B3-4DB4-1AE0-708485E848D0}"/>
                </a:ext>
              </a:extLst>
            </p:cNvPr>
            <p:cNvSpPr txBox="1"/>
            <p:nvPr/>
          </p:nvSpPr>
          <p:spPr>
            <a:xfrm>
              <a:off x="4742417" y="5533312"/>
              <a:ext cx="4972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dirty="0">
                  <a:latin typeface="Aptos" panose="020B0004020202020204" pitchFamily="34" charset="0"/>
                </a:rPr>
                <a:t>0.5</a:t>
              </a:r>
            </a:p>
          </p:txBody>
        </p:sp>
      </p:grpSp>
      <p:grpSp>
        <p:nvGrpSpPr>
          <p:cNvPr id="48" name="PBS">
            <a:extLst>
              <a:ext uri="{FF2B5EF4-FFF2-40B4-BE49-F238E27FC236}">
                <a16:creationId xmlns:a16="http://schemas.microsoft.com/office/drawing/2014/main" id="{518704DB-FDBD-587F-D38F-0262BE644A5D}"/>
              </a:ext>
            </a:extLst>
          </p:cNvPr>
          <p:cNvGrpSpPr/>
          <p:nvPr/>
        </p:nvGrpSpPr>
        <p:grpSpPr>
          <a:xfrm>
            <a:off x="6237313" y="1427599"/>
            <a:ext cx="1125725" cy="369332"/>
            <a:chOff x="6237313" y="1427599"/>
            <a:chExt cx="1125725" cy="369332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F71191C-62EE-2C44-6895-C63506995822}"/>
                </a:ext>
              </a:extLst>
            </p:cNvPr>
            <p:cNvCxnSpPr/>
            <p:nvPr/>
          </p:nvCxnSpPr>
          <p:spPr>
            <a:xfrm>
              <a:off x="6237313" y="1603203"/>
              <a:ext cx="497252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48E1000-302F-114A-5985-87C63B5459F2}"/>
                </a:ext>
              </a:extLst>
            </p:cNvPr>
            <p:cNvSpPr txBox="1"/>
            <p:nvPr/>
          </p:nvSpPr>
          <p:spPr>
            <a:xfrm>
              <a:off x="6776018" y="1427599"/>
              <a:ext cx="5870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latin typeface="Aptos" panose="020B0004020202020204" pitchFamily="34" charset="0"/>
                </a:rPr>
                <a:t>PBS</a:t>
              </a:r>
            </a:p>
          </p:txBody>
        </p:sp>
      </p:grpSp>
      <p:grpSp>
        <p:nvGrpSpPr>
          <p:cNvPr id="47" name="LegendeGlucose">
            <a:extLst>
              <a:ext uri="{FF2B5EF4-FFF2-40B4-BE49-F238E27FC236}">
                <a16:creationId xmlns:a16="http://schemas.microsoft.com/office/drawing/2014/main" id="{DFCEE794-2ECA-1898-5CC5-B60413F1D534}"/>
              </a:ext>
            </a:extLst>
          </p:cNvPr>
          <p:cNvGrpSpPr/>
          <p:nvPr/>
        </p:nvGrpSpPr>
        <p:grpSpPr>
          <a:xfrm>
            <a:off x="6237313" y="1083512"/>
            <a:ext cx="2748862" cy="369332"/>
            <a:chOff x="6237313" y="1083512"/>
            <a:chExt cx="2748862" cy="369332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E7AF52F-B547-36E1-32DB-456789F69592}"/>
                </a:ext>
              </a:extLst>
            </p:cNvPr>
            <p:cNvCxnSpPr/>
            <p:nvPr/>
          </p:nvCxnSpPr>
          <p:spPr>
            <a:xfrm>
              <a:off x="6237313" y="1272540"/>
              <a:ext cx="497252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CE5B4C4-0D7E-F3DD-C761-2F21D78CC9F3}"/>
                </a:ext>
              </a:extLst>
            </p:cNvPr>
            <p:cNvSpPr txBox="1"/>
            <p:nvPr/>
          </p:nvSpPr>
          <p:spPr>
            <a:xfrm>
              <a:off x="6776018" y="1083512"/>
              <a:ext cx="22101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latin typeface="Aptos" panose="020B0004020202020204" pitchFamily="34" charset="0"/>
                </a:rPr>
                <a:t>PBS + 0.1 M Glukose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65F9D3F1-36C8-A305-3946-BA3BC8F63E7C}"/>
              </a:ext>
            </a:extLst>
          </p:cNvPr>
          <p:cNvSpPr txBox="1"/>
          <p:nvPr/>
        </p:nvSpPr>
        <p:spPr>
          <a:xfrm>
            <a:off x="9468810" y="5604182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ptos" panose="020B0004020202020204" pitchFamily="34" charset="0"/>
              </a:rPr>
              <a:t>pH 7.5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129C47E-0278-0ABF-6440-830B625E04AE}"/>
              </a:ext>
            </a:extLst>
          </p:cNvPr>
          <p:cNvSpPr/>
          <p:nvPr/>
        </p:nvSpPr>
        <p:spPr>
          <a:xfrm>
            <a:off x="9537303" y="3439281"/>
            <a:ext cx="1905000" cy="211538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1ACA646-C553-0AE1-12DA-F184E63C92E5}"/>
              </a:ext>
            </a:extLst>
          </p:cNvPr>
          <p:cNvSpPr/>
          <p:nvPr/>
        </p:nvSpPr>
        <p:spPr>
          <a:xfrm>
            <a:off x="10828747" y="2928996"/>
            <a:ext cx="239738" cy="18745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24BCDE0-D903-AE4E-BD12-7F6E9C4FCEC5}"/>
              </a:ext>
            </a:extLst>
          </p:cNvPr>
          <p:cNvSpPr/>
          <p:nvPr/>
        </p:nvSpPr>
        <p:spPr>
          <a:xfrm>
            <a:off x="9901337" y="2928996"/>
            <a:ext cx="239738" cy="1874556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CCF8DAB-8B93-0955-FD76-EA7BBF91E585}"/>
              </a:ext>
            </a:extLst>
          </p:cNvPr>
          <p:cNvSpPr txBox="1"/>
          <p:nvPr/>
        </p:nvSpPr>
        <p:spPr>
          <a:xfrm>
            <a:off x="9249557" y="2999473"/>
            <a:ext cx="7810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latin typeface="Aptos" panose="020B0004020202020204" pitchFamily="34" charset="0"/>
              </a:rPr>
              <a:t>RHE</a:t>
            </a:r>
            <a:endParaRPr lang="en-GB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304688B-7EAF-1E4A-4489-3B540AD5008B}"/>
              </a:ext>
            </a:extLst>
          </p:cNvPr>
          <p:cNvSpPr txBox="1"/>
          <p:nvPr/>
        </p:nvSpPr>
        <p:spPr>
          <a:xfrm>
            <a:off x="11112205" y="2742235"/>
            <a:ext cx="12482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latin typeface="Aptos" panose="020B0004020202020204" pitchFamily="34" charset="0"/>
              </a:rPr>
              <a:t>Platin</a:t>
            </a:r>
          </a:p>
          <a:p>
            <a:r>
              <a:rPr lang="de-DE" dirty="0">
                <a:latin typeface="Aptos" panose="020B0004020202020204" pitchFamily="34" charset="0"/>
              </a:rPr>
              <a:t>Elektrode</a:t>
            </a:r>
            <a:endParaRPr lang="en-GB" dirty="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9AC8907-FE2E-9816-7836-CE177104C43B}"/>
              </a:ext>
            </a:extLst>
          </p:cNvPr>
          <p:cNvSpPr/>
          <p:nvPr/>
        </p:nvSpPr>
        <p:spPr>
          <a:xfrm>
            <a:off x="9897710" y="4842508"/>
            <a:ext cx="85725" cy="8731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A3B14AD-B916-4077-0082-59E536869A04}"/>
              </a:ext>
            </a:extLst>
          </p:cNvPr>
          <p:cNvSpPr/>
          <p:nvPr/>
        </p:nvSpPr>
        <p:spPr>
          <a:xfrm>
            <a:off x="9857617" y="4568399"/>
            <a:ext cx="85725" cy="8731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666093C0-4E23-178E-CF0D-895CAC7EDA76}"/>
              </a:ext>
            </a:extLst>
          </p:cNvPr>
          <p:cNvSpPr/>
          <p:nvPr/>
        </p:nvSpPr>
        <p:spPr>
          <a:xfrm>
            <a:off x="9953714" y="4729957"/>
            <a:ext cx="85725" cy="8731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E85455E-9DDF-6620-A466-4D1041EB5D80}"/>
              </a:ext>
            </a:extLst>
          </p:cNvPr>
          <p:cNvSpPr/>
          <p:nvPr/>
        </p:nvSpPr>
        <p:spPr>
          <a:xfrm>
            <a:off x="10077210" y="4568399"/>
            <a:ext cx="85725" cy="8731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2430682E-EBAC-B334-424C-0FB6D02747B4}"/>
              </a:ext>
            </a:extLst>
          </p:cNvPr>
          <p:cNvSpPr/>
          <p:nvPr/>
        </p:nvSpPr>
        <p:spPr>
          <a:xfrm>
            <a:off x="10109143" y="4817670"/>
            <a:ext cx="85725" cy="8731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8BF55821-3810-3500-494A-113E3EB1F1BF}"/>
              </a:ext>
            </a:extLst>
          </p:cNvPr>
          <p:cNvSpPr/>
          <p:nvPr/>
        </p:nvSpPr>
        <p:spPr>
          <a:xfrm>
            <a:off x="9949091" y="4408460"/>
            <a:ext cx="85725" cy="8731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0223BB83-E37A-AD8B-CEA6-FA94DF34971D}"/>
              </a:ext>
            </a:extLst>
          </p:cNvPr>
          <p:cNvSpPr/>
          <p:nvPr/>
        </p:nvSpPr>
        <p:spPr>
          <a:xfrm>
            <a:off x="10020964" y="4239496"/>
            <a:ext cx="85725" cy="8731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E8B76C46-F718-1D4C-C3BF-021C16AD57B6}"/>
              </a:ext>
            </a:extLst>
          </p:cNvPr>
          <p:cNvSpPr/>
          <p:nvPr/>
        </p:nvSpPr>
        <p:spPr>
          <a:xfrm>
            <a:off x="9879477" y="4005825"/>
            <a:ext cx="85725" cy="8731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4B5B0523-32A7-AFD0-6744-50811B22C59B}"/>
              </a:ext>
            </a:extLst>
          </p:cNvPr>
          <p:cNvSpPr/>
          <p:nvPr/>
        </p:nvSpPr>
        <p:spPr>
          <a:xfrm>
            <a:off x="10099070" y="3778962"/>
            <a:ext cx="85725" cy="8731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E7C7CD1-AB26-471B-EBFF-3789F5F01D93}"/>
              </a:ext>
            </a:extLst>
          </p:cNvPr>
          <p:cNvSpPr/>
          <p:nvPr/>
        </p:nvSpPr>
        <p:spPr>
          <a:xfrm>
            <a:off x="9978101" y="3715712"/>
            <a:ext cx="85725" cy="8731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8A8919AD-545F-B264-695B-8744BA512D6D}"/>
              </a:ext>
            </a:extLst>
          </p:cNvPr>
          <p:cNvSpPr/>
          <p:nvPr/>
        </p:nvSpPr>
        <p:spPr>
          <a:xfrm>
            <a:off x="9844493" y="3509656"/>
            <a:ext cx="85725" cy="8731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ABAA20C0-C032-33B6-097E-5E0C2F77F9D9}"/>
              </a:ext>
            </a:extLst>
          </p:cNvPr>
          <p:cNvSpPr/>
          <p:nvPr/>
        </p:nvSpPr>
        <p:spPr>
          <a:xfrm>
            <a:off x="9969905" y="5012932"/>
            <a:ext cx="85725" cy="8731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3F10679F-A2BF-0B6D-2833-DC660098BA52}"/>
              </a:ext>
            </a:extLst>
          </p:cNvPr>
          <p:cNvSpPr/>
          <p:nvPr/>
        </p:nvSpPr>
        <p:spPr>
          <a:xfrm>
            <a:off x="9350640" y="5077626"/>
            <a:ext cx="781089" cy="215100"/>
          </a:xfrm>
          <a:custGeom>
            <a:avLst/>
            <a:gdLst>
              <a:gd name="connsiteX0" fmla="*/ 532854 w 719328"/>
              <a:gd name="connsiteY0" fmla="*/ 0 h 290999"/>
              <a:gd name="connsiteX1" fmla="*/ 693191 w 719328"/>
              <a:gd name="connsiteY1" fmla="*/ 0 h 290999"/>
              <a:gd name="connsiteX2" fmla="*/ 716025 w 719328"/>
              <a:gd name="connsiteY2" fmla="*/ 91334 h 290999"/>
              <a:gd name="connsiteX3" fmla="*/ 719328 w 719328"/>
              <a:gd name="connsiteY3" fmla="*/ 91334 h 290999"/>
              <a:gd name="connsiteX4" fmla="*/ 719328 w 719328"/>
              <a:gd name="connsiteY4" fmla="*/ 290999 h 290999"/>
              <a:gd name="connsiteX5" fmla="*/ 0 w 719328"/>
              <a:gd name="connsiteY5" fmla="*/ 290999 h 290999"/>
              <a:gd name="connsiteX6" fmla="*/ 0 w 719328"/>
              <a:gd name="connsiteY6" fmla="*/ 91334 h 290999"/>
              <a:gd name="connsiteX7" fmla="*/ 510020 w 719328"/>
              <a:gd name="connsiteY7" fmla="*/ 91334 h 290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9328" h="290999">
                <a:moveTo>
                  <a:pt x="532854" y="0"/>
                </a:moveTo>
                <a:lnTo>
                  <a:pt x="693191" y="0"/>
                </a:lnTo>
                <a:lnTo>
                  <a:pt x="716025" y="91334"/>
                </a:lnTo>
                <a:lnTo>
                  <a:pt x="719328" y="91334"/>
                </a:lnTo>
                <a:lnTo>
                  <a:pt x="719328" y="290999"/>
                </a:lnTo>
                <a:lnTo>
                  <a:pt x="0" y="290999"/>
                </a:lnTo>
                <a:lnTo>
                  <a:pt x="0" y="91334"/>
                </a:lnTo>
                <a:lnTo>
                  <a:pt x="510020" y="913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CBECB01-3DB3-C04B-B4E9-970C4A17F316}"/>
              </a:ext>
            </a:extLst>
          </p:cNvPr>
          <p:cNvSpPr txBox="1"/>
          <p:nvPr/>
        </p:nvSpPr>
        <p:spPr>
          <a:xfrm>
            <a:off x="9138954" y="4867603"/>
            <a:ext cx="4852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latin typeface="Aptos" panose="020B0004020202020204" pitchFamily="34" charset="0"/>
              </a:rPr>
              <a:t>H</a:t>
            </a:r>
            <a:r>
              <a:rPr lang="de-DE" baseline="-25000" dirty="0">
                <a:latin typeface="Aptos" panose="020B0004020202020204" pitchFamily="34" charset="0"/>
              </a:rPr>
              <a:t>2</a:t>
            </a:r>
            <a:endParaRPr lang="en-GB" baseline="-25000" dirty="0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877C2898-5F35-5CE0-D9CB-EB562E7132E9}"/>
              </a:ext>
            </a:extLst>
          </p:cNvPr>
          <p:cNvSpPr/>
          <p:nvPr/>
        </p:nvSpPr>
        <p:spPr>
          <a:xfrm>
            <a:off x="9930218" y="1793400"/>
            <a:ext cx="180000" cy="180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19BBBD75-A486-76D1-973C-3D538CB4BB53}"/>
              </a:ext>
            </a:extLst>
          </p:cNvPr>
          <p:cNvSpPr/>
          <p:nvPr/>
        </p:nvSpPr>
        <p:spPr>
          <a:xfrm>
            <a:off x="10399803" y="1784813"/>
            <a:ext cx="180000" cy="180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0E381AF-50CB-7F3A-65C5-62DE93294095}"/>
              </a:ext>
            </a:extLst>
          </p:cNvPr>
          <p:cNvSpPr txBox="1"/>
          <p:nvPr/>
        </p:nvSpPr>
        <p:spPr>
          <a:xfrm>
            <a:off x="10063826" y="1438894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ptos" panose="020B0004020202020204" pitchFamily="34" charset="0"/>
              </a:rPr>
              <a:t>U</a:t>
            </a:r>
          </a:p>
        </p:txBody>
      </p:sp>
      <p:cxnSp>
        <p:nvCxnSpPr>
          <p:cNvPr id="78" name="Connector: Elbow 77">
            <a:extLst>
              <a:ext uri="{FF2B5EF4-FFF2-40B4-BE49-F238E27FC236}">
                <a16:creationId xmlns:a16="http://schemas.microsoft.com/office/drawing/2014/main" id="{E5A3A0CF-F8FE-F8D2-0A56-5C2C6B437F9F}"/>
              </a:ext>
            </a:extLst>
          </p:cNvPr>
          <p:cNvCxnSpPr>
            <a:cxnSpLocks/>
            <a:stCxn id="52" idx="0"/>
            <a:endCxn id="74" idx="4"/>
          </p:cNvCxnSpPr>
          <p:nvPr/>
        </p:nvCxnSpPr>
        <p:spPr>
          <a:xfrm rot="16200000" flipV="1">
            <a:off x="9542914" y="2450704"/>
            <a:ext cx="955596" cy="988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AE9EA0AA-F2D6-8FE9-BC72-8D0F3DBCB65F}"/>
              </a:ext>
            </a:extLst>
          </p:cNvPr>
          <p:cNvCxnSpPr>
            <a:cxnSpLocks/>
            <a:stCxn id="75" idx="6"/>
          </p:cNvCxnSpPr>
          <p:nvPr/>
        </p:nvCxnSpPr>
        <p:spPr>
          <a:xfrm>
            <a:off x="10579803" y="1874813"/>
            <a:ext cx="33597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C3D235F7-BE22-7584-44BE-B82116868C19}"/>
              </a:ext>
            </a:extLst>
          </p:cNvPr>
          <p:cNvCxnSpPr>
            <a:stCxn id="51" idx="0"/>
          </p:cNvCxnSpPr>
          <p:nvPr/>
        </p:nvCxnSpPr>
        <p:spPr>
          <a:xfrm flipV="1">
            <a:off x="10948616" y="2474744"/>
            <a:ext cx="0" cy="45425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Oval 85">
            <a:extLst>
              <a:ext uri="{FF2B5EF4-FFF2-40B4-BE49-F238E27FC236}">
                <a16:creationId xmlns:a16="http://schemas.microsoft.com/office/drawing/2014/main" id="{A48551D8-E0AB-5694-C9FC-BF34B4A57C9D}"/>
              </a:ext>
            </a:extLst>
          </p:cNvPr>
          <p:cNvSpPr/>
          <p:nvPr/>
        </p:nvSpPr>
        <p:spPr>
          <a:xfrm>
            <a:off x="10774783" y="2114744"/>
            <a:ext cx="360000" cy="36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A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4ADCBBAA-77CB-2936-807B-E1EAFC088B45}"/>
              </a:ext>
            </a:extLst>
          </p:cNvPr>
          <p:cNvCxnSpPr>
            <a:cxnSpLocks/>
            <a:stCxn id="86" idx="0"/>
          </p:cNvCxnSpPr>
          <p:nvPr/>
        </p:nvCxnSpPr>
        <p:spPr>
          <a:xfrm flipH="1" flipV="1">
            <a:off x="10948616" y="1874813"/>
            <a:ext cx="6167" cy="23993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5A1254A1-D308-9F26-3DC5-564803C18A16}"/>
              </a:ext>
            </a:extLst>
          </p:cNvPr>
          <p:cNvSpPr txBox="1"/>
          <p:nvPr/>
        </p:nvSpPr>
        <p:spPr>
          <a:xfrm>
            <a:off x="10305873" y="4895730"/>
            <a:ext cx="11744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latin typeface="Aptos" panose="020B0004020202020204" pitchFamily="34" charset="0"/>
              </a:rPr>
              <a:t>PBS</a:t>
            </a:r>
          </a:p>
          <a:p>
            <a:r>
              <a:rPr lang="de-DE" dirty="0">
                <a:latin typeface="Aptos" panose="020B0004020202020204" pitchFamily="34" charset="0"/>
              </a:rPr>
              <a:t>Glukose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246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4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4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4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4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38788-6398-C125-2F5D-F134ABDD5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Enzymatisch</a:t>
            </a:r>
            <a:r>
              <a:rPr lang="en-GB" dirty="0"/>
              <a:t> (1. Generation)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0AC24EC-9730-84F5-C367-45A77C128747}"/>
              </a:ext>
            </a:extLst>
          </p:cNvPr>
          <p:cNvSpPr/>
          <p:nvPr/>
        </p:nvSpPr>
        <p:spPr>
          <a:xfrm>
            <a:off x="10702565" y="0"/>
            <a:ext cx="1489435" cy="1489435"/>
          </a:xfrm>
          <a:custGeom>
            <a:avLst/>
            <a:gdLst>
              <a:gd name="connsiteX0" fmla="*/ 0 w 890833"/>
              <a:gd name="connsiteY0" fmla="*/ 0 h 890833"/>
              <a:gd name="connsiteX1" fmla="*/ 890833 w 890833"/>
              <a:gd name="connsiteY1" fmla="*/ 0 h 890833"/>
              <a:gd name="connsiteX2" fmla="*/ 890833 w 890833"/>
              <a:gd name="connsiteY2" fmla="*/ 890833 h 890833"/>
              <a:gd name="connsiteX3" fmla="*/ 0 w 890833"/>
              <a:gd name="connsiteY3" fmla="*/ 0 h 890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833" h="890833">
                <a:moveTo>
                  <a:pt x="0" y="0"/>
                </a:moveTo>
                <a:lnTo>
                  <a:pt x="890833" y="0"/>
                </a:lnTo>
                <a:lnTo>
                  <a:pt x="890833" y="890833"/>
                </a:lnTo>
                <a:cubicBezTo>
                  <a:pt x="398840" y="890833"/>
                  <a:pt x="0" y="491993"/>
                  <a:pt x="0" y="0"/>
                </a:cubicBezTo>
                <a:close/>
              </a:path>
            </a:pathLst>
          </a:custGeom>
          <a:solidFill>
            <a:srgbClr val="EEC4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3BF11BB-2C0F-977B-DABB-B419093287AB}"/>
              </a:ext>
            </a:extLst>
          </p:cNvPr>
          <p:cNvSpPr/>
          <p:nvPr/>
        </p:nvSpPr>
        <p:spPr>
          <a:xfrm>
            <a:off x="1292848" y="1510941"/>
            <a:ext cx="1983410" cy="914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Glukose</a:t>
            </a:r>
          </a:p>
        </p:txBody>
      </p:sp>
      <p:sp>
        <p:nvSpPr>
          <p:cNvPr id="6" name="Arrow: Curved Left 5">
            <a:extLst>
              <a:ext uri="{FF2B5EF4-FFF2-40B4-BE49-F238E27FC236}">
                <a16:creationId xmlns:a16="http://schemas.microsoft.com/office/drawing/2014/main" id="{F2DB33AB-6A7F-1EF3-D49F-86BA8AC56BEC}"/>
              </a:ext>
            </a:extLst>
          </p:cNvPr>
          <p:cNvSpPr/>
          <p:nvPr/>
        </p:nvSpPr>
        <p:spPr>
          <a:xfrm>
            <a:off x="3232797" y="2091966"/>
            <a:ext cx="529436" cy="2441934"/>
          </a:xfrm>
          <a:prstGeom prst="curvedLef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ysClr val="windowText" lastClr="00000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5DF6CF5-7B6E-52EC-8021-8DAB90E886F9}"/>
              </a:ext>
            </a:extLst>
          </p:cNvPr>
          <p:cNvSpPr/>
          <p:nvPr/>
        </p:nvSpPr>
        <p:spPr>
          <a:xfrm>
            <a:off x="1292847" y="4063641"/>
            <a:ext cx="1983411" cy="914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 err="1">
                <a:solidFill>
                  <a:sysClr val="windowText" lastClr="000000"/>
                </a:solidFill>
                <a:latin typeface="Aptos" panose="020B0004020202020204" pitchFamily="34" charset="0"/>
              </a:rPr>
              <a:t>Glucono-lacton</a:t>
            </a:r>
            <a:endParaRPr lang="de-DE" sz="2000" dirty="0">
              <a:solidFill>
                <a:sysClr val="windowText" lastClr="000000"/>
              </a:solidFill>
              <a:latin typeface="Aptos" panose="020B0004020202020204" pitchFamily="34" charset="0"/>
            </a:endParaRPr>
          </a:p>
        </p:txBody>
      </p:sp>
      <p:sp>
        <p:nvSpPr>
          <p:cNvPr id="9" name="Arrow: Curved Left 8">
            <a:extLst>
              <a:ext uri="{FF2B5EF4-FFF2-40B4-BE49-F238E27FC236}">
                <a16:creationId xmlns:a16="http://schemas.microsoft.com/office/drawing/2014/main" id="{B9D10DB9-8EA6-94F5-0EE3-642E6A7560D4}"/>
              </a:ext>
            </a:extLst>
          </p:cNvPr>
          <p:cNvSpPr/>
          <p:nvPr/>
        </p:nvSpPr>
        <p:spPr>
          <a:xfrm flipH="1">
            <a:off x="3762233" y="2091966"/>
            <a:ext cx="529436" cy="2441934"/>
          </a:xfrm>
          <a:prstGeom prst="curvedLef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ysClr val="windowText" lastClr="00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090D68C-48A4-2D6A-97E9-B7AC8F8DB6A1}"/>
              </a:ext>
            </a:extLst>
          </p:cNvPr>
          <p:cNvSpPr/>
          <p:nvPr/>
        </p:nvSpPr>
        <p:spPr>
          <a:xfrm>
            <a:off x="4306863" y="1560333"/>
            <a:ext cx="1983410" cy="914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err="1">
                <a:solidFill>
                  <a:sysClr val="windowText" lastClr="000000"/>
                </a:solidFill>
                <a:latin typeface="Aptos" panose="020B0004020202020204" pitchFamily="34" charset="0"/>
              </a:rPr>
              <a:t>GOx</a:t>
            </a:r>
            <a:r>
              <a:rPr lang="de-DE" sz="24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-FAD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3847E2C-83E9-88DB-A757-E20097A1775C}"/>
              </a:ext>
            </a:extLst>
          </p:cNvPr>
          <p:cNvSpPr/>
          <p:nvPr/>
        </p:nvSpPr>
        <p:spPr>
          <a:xfrm>
            <a:off x="4306863" y="4063641"/>
            <a:ext cx="1983411" cy="914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GOx-FADH</a:t>
            </a:r>
            <a:r>
              <a:rPr lang="de-DE" sz="2400" baseline="-250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2</a:t>
            </a:r>
          </a:p>
        </p:txBody>
      </p:sp>
      <p:sp>
        <p:nvSpPr>
          <p:cNvPr id="12" name="Arrow: Curved Left 11">
            <a:extLst>
              <a:ext uri="{FF2B5EF4-FFF2-40B4-BE49-F238E27FC236}">
                <a16:creationId xmlns:a16="http://schemas.microsoft.com/office/drawing/2014/main" id="{792F998D-CE4C-A736-9920-731B0FA5A15E}"/>
              </a:ext>
            </a:extLst>
          </p:cNvPr>
          <p:cNvSpPr/>
          <p:nvPr/>
        </p:nvSpPr>
        <p:spPr>
          <a:xfrm flipV="1">
            <a:off x="6305466" y="2017533"/>
            <a:ext cx="529436" cy="2441934"/>
          </a:xfrm>
          <a:prstGeom prst="curvedLef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ysClr val="windowText" lastClr="000000"/>
              </a:solidFill>
            </a:endParaRPr>
          </a:p>
        </p:txBody>
      </p:sp>
      <p:sp>
        <p:nvSpPr>
          <p:cNvPr id="13" name="Arrow: Curved Left 12">
            <a:extLst>
              <a:ext uri="{FF2B5EF4-FFF2-40B4-BE49-F238E27FC236}">
                <a16:creationId xmlns:a16="http://schemas.microsoft.com/office/drawing/2014/main" id="{4D954218-C02F-D83A-DFAF-A521341C6E8C}"/>
              </a:ext>
            </a:extLst>
          </p:cNvPr>
          <p:cNvSpPr/>
          <p:nvPr/>
        </p:nvSpPr>
        <p:spPr>
          <a:xfrm flipH="1" flipV="1">
            <a:off x="6850095" y="2091966"/>
            <a:ext cx="529436" cy="2441934"/>
          </a:xfrm>
          <a:prstGeom prst="curvedLef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ysClr val="windowText" lastClr="00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A9CF694-1ED6-B52A-F50C-834AFCF4B2EF}"/>
              </a:ext>
            </a:extLst>
          </p:cNvPr>
          <p:cNvSpPr/>
          <p:nvPr/>
        </p:nvSpPr>
        <p:spPr>
          <a:xfrm>
            <a:off x="7394724" y="4002267"/>
            <a:ext cx="1983411" cy="914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O</a:t>
            </a:r>
            <a:r>
              <a:rPr lang="de-DE" sz="2400" baseline="-250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9D4D9C1-458D-2F46-3360-73C30F87F627}"/>
              </a:ext>
            </a:extLst>
          </p:cNvPr>
          <p:cNvSpPr/>
          <p:nvPr/>
        </p:nvSpPr>
        <p:spPr>
          <a:xfrm>
            <a:off x="7394724" y="1632311"/>
            <a:ext cx="1983411" cy="914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H</a:t>
            </a:r>
            <a:r>
              <a:rPr lang="de-DE" sz="2400" baseline="-250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2</a:t>
            </a:r>
            <a:r>
              <a:rPr lang="de-DE" sz="24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O</a:t>
            </a:r>
            <a:r>
              <a:rPr lang="de-DE" sz="2400" baseline="-250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2</a:t>
            </a:r>
          </a:p>
        </p:txBody>
      </p:sp>
      <p:sp>
        <p:nvSpPr>
          <p:cNvPr id="21" name="Arrow: Curved Left 20">
            <a:extLst>
              <a:ext uri="{FF2B5EF4-FFF2-40B4-BE49-F238E27FC236}">
                <a16:creationId xmlns:a16="http://schemas.microsoft.com/office/drawing/2014/main" id="{00EE341D-8104-D69F-F19A-E235A9715ACA}"/>
              </a:ext>
            </a:extLst>
          </p:cNvPr>
          <p:cNvSpPr/>
          <p:nvPr/>
        </p:nvSpPr>
        <p:spPr>
          <a:xfrm flipH="1">
            <a:off x="9912296" y="2187216"/>
            <a:ext cx="529436" cy="2441934"/>
          </a:xfrm>
          <a:prstGeom prst="curvedLef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ysClr val="windowText" lastClr="000000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54172FA-E268-A1A4-9E28-AD0B4E96E3E0}"/>
              </a:ext>
            </a:extLst>
          </p:cNvPr>
          <p:cNvSpPr/>
          <p:nvPr/>
        </p:nvSpPr>
        <p:spPr>
          <a:xfrm>
            <a:off x="10439719" y="4002267"/>
            <a:ext cx="1983411" cy="914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baseline="30000" dirty="0">
              <a:solidFill>
                <a:sysClr val="windowText" lastClr="000000"/>
              </a:solidFill>
              <a:latin typeface="Aptos" panose="020B00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3F98528-1589-6C30-C9B8-916EAC475ED3}"/>
                  </a:ext>
                </a:extLst>
              </p:cNvPr>
              <p:cNvSpPr txBox="1"/>
              <p:nvPr/>
            </p:nvSpPr>
            <p:spPr>
              <a:xfrm>
                <a:off x="10656000" y="4282860"/>
                <a:ext cx="149297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sz="2400" dirty="0">
                  <a:latin typeface="Aptos" panose="020B000402020202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3F98528-1589-6C30-C9B8-916EAC475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6000" y="4282860"/>
                <a:ext cx="1492973" cy="369332"/>
              </a:xfrm>
              <a:prstGeom prst="rect">
                <a:avLst/>
              </a:prstGeom>
              <a:blipFill>
                <a:blip r:embed="rId2"/>
                <a:stretch>
                  <a:fillRect l="-4490" t="-1667" b="-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1D52FF0F-907E-809E-CA32-E0475A1EDE57}"/>
              </a:ext>
            </a:extLst>
          </p:cNvPr>
          <p:cNvSpPr/>
          <p:nvPr/>
        </p:nvSpPr>
        <p:spPr>
          <a:xfrm>
            <a:off x="9393328" y="2017533"/>
            <a:ext cx="1192862" cy="14716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rrow: Curved Left 15">
            <a:extLst>
              <a:ext uri="{FF2B5EF4-FFF2-40B4-BE49-F238E27FC236}">
                <a16:creationId xmlns:a16="http://schemas.microsoft.com/office/drawing/2014/main" id="{900C10EE-BCA2-3ECB-3660-8A3C0D3E0B3F}"/>
              </a:ext>
            </a:extLst>
          </p:cNvPr>
          <p:cNvSpPr/>
          <p:nvPr/>
        </p:nvSpPr>
        <p:spPr>
          <a:xfrm>
            <a:off x="9378135" y="2187216"/>
            <a:ext cx="529436" cy="2441934"/>
          </a:xfrm>
          <a:prstGeom prst="curvedLef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ysClr val="windowText" lastClr="00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E2213F-CF19-3313-7A20-6F4428015655}"/>
              </a:ext>
            </a:extLst>
          </p:cNvPr>
          <p:cNvSpPr txBox="1"/>
          <p:nvPr/>
        </p:nvSpPr>
        <p:spPr>
          <a:xfrm>
            <a:off x="10177014" y="2938782"/>
            <a:ext cx="16305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>
                <a:latin typeface="Aptos" panose="020B0004020202020204" pitchFamily="34" charset="0"/>
              </a:rPr>
              <a:t>Spannung</a:t>
            </a:r>
            <a:r>
              <a:rPr lang="en-GB" sz="2400" dirty="0">
                <a:latin typeface="Aptos" panose="020B0004020202020204" pitchFamily="34" charset="0"/>
              </a:rPr>
              <a:t>/</a:t>
            </a:r>
          </a:p>
          <a:p>
            <a:r>
              <a:rPr lang="en-GB" sz="2400" dirty="0">
                <a:latin typeface="Aptos" panose="020B0004020202020204" pitchFamily="34" charset="0"/>
              </a:rPr>
              <a:t>Strom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4A07D8-7A0C-D04B-D3E2-6AAE38973FA2}"/>
              </a:ext>
            </a:extLst>
          </p:cNvPr>
          <p:cNvSpPr txBox="1"/>
          <p:nvPr/>
        </p:nvSpPr>
        <p:spPr>
          <a:xfrm>
            <a:off x="4533348" y="2886037"/>
            <a:ext cx="1498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err="1">
                <a:latin typeface="Aptos" panose="020B0004020202020204" pitchFamily="34" charset="0"/>
              </a:rPr>
              <a:t>Enzym</a:t>
            </a:r>
            <a:endParaRPr lang="en-GB" sz="3600" dirty="0">
              <a:latin typeface="Aptos" panose="020B00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EB1081-DA1D-8E74-5118-426F883BBF2E}"/>
              </a:ext>
            </a:extLst>
          </p:cNvPr>
          <p:cNvSpPr txBox="1"/>
          <p:nvPr/>
        </p:nvSpPr>
        <p:spPr>
          <a:xfrm>
            <a:off x="5707931" y="5520372"/>
            <a:ext cx="64033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dirty="0">
                <a:latin typeface="Aptos" panose="020B0004020202020204" pitchFamily="34" charset="0"/>
              </a:rPr>
              <a:t>Enzym Glukose-Oxidase (</a:t>
            </a:r>
            <a:r>
              <a:rPr lang="de-DE" sz="2400" dirty="0" err="1">
                <a:latin typeface="Aptos" panose="020B0004020202020204" pitchFamily="34" charset="0"/>
              </a:rPr>
              <a:t>GOx</a:t>
            </a:r>
            <a:r>
              <a:rPr lang="de-DE" sz="2400" dirty="0">
                <a:latin typeface="Aptos" panose="020B0004020202020204" pitchFamily="34" charset="0"/>
              </a:rPr>
              <a:t>)</a:t>
            </a:r>
          </a:p>
          <a:p>
            <a:r>
              <a:rPr lang="de-DE" sz="2400" dirty="0">
                <a:latin typeface="Aptos" panose="020B0004020202020204" pitchFamily="34" charset="0"/>
              </a:rPr>
              <a:t>Aktives Zentrum Flavin-Adenin-Dinukleotid (FAD)</a:t>
            </a:r>
          </a:p>
        </p:txBody>
      </p:sp>
    </p:spTree>
    <p:extLst>
      <p:ext uri="{BB962C8B-B14F-4D97-AF65-F5344CB8AC3E}">
        <p14:creationId xmlns:p14="http://schemas.microsoft.com/office/powerpoint/2010/main" val="249377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1" grpId="0" animBg="1"/>
      <p:bldP spid="23" grpId="0" animBg="1"/>
      <p:bldP spid="24" grpId="0"/>
      <p:bldP spid="16" grpId="0" animBg="1"/>
      <p:bldP spid="26" grpId="0"/>
      <p:bldP spid="3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AD5BC2-ECB5-BF1F-22FC-A02BB5CD6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74BAD-1609-2F1D-A12E-EEB52B188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Enzymatisch</a:t>
            </a:r>
            <a:r>
              <a:rPr lang="en-GB" dirty="0"/>
              <a:t> (1. Generation)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4D9F58D-1DEA-92BD-B355-E2E35874DB5D}"/>
              </a:ext>
            </a:extLst>
          </p:cNvPr>
          <p:cNvSpPr/>
          <p:nvPr/>
        </p:nvSpPr>
        <p:spPr>
          <a:xfrm>
            <a:off x="10702565" y="0"/>
            <a:ext cx="1489435" cy="1489435"/>
          </a:xfrm>
          <a:custGeom>
            <a:avLst/>
            <a:gdLst>
              <a:gd name="connsiteX0" fmla="*/ 0 w 890833"/>
              <a:gd name="connsiteY0" fmla="*/ 0 h 890833"/>
              <a:gd name="connsiteX1" fmla="*/ 890833 w 890833"/>
              <a:gd name="connsiteY1" fmla="*/ 0 h 890833"/>
              <a:gd name="connsiteX2" fmla="*/ 890833 w 890833"/>
              <a:gd name="connsiteY2" fmla="*/ 890833 h 890833"/>
              <a:gd name="connsiteX3" fmla="*/ 0 w 890833"/>
              <a:gd name="connsiteY3" fmla="*/ 0 h 890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833" h="890833">
                <a:moveTo>
                  <a:pt x="0" y="0"/>
                </a:moveTo>
                <a:lnTo>
                  <a:pt x="890833" y="0"/>
                </a:lnTo>
                <a:lnTo>
                  <a:pt x="890833" y="890833"/>
                </a:lnTo>
                <a:cubicBezTo>
                  <a:pt x="398840" y="890833"/>
                  <a:pt x="0" y="491993"/>
                  <a:pt x="0" y="0"/>
                </a:cubicBezTo>
                <a:close/>
              </a:path>
            </a:pathLst>
          </a:custGeom>
          <a:solidFill>
            <a:srgbClr val="EEC4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C68DBAB-55E6-96FE-CB41-707805D367C4}"/>
              </a:ext>
            </a:extLst>
          </p:cNvPr>
          <p:cNvSpPr/>
          <p:nvPr/>
        </p:nvSpPr>
        <p:spPr>
          <a:xfrm>
            <a:off x="1292848" y="1510941"/>
            <a:ext cx="1983410" cy="914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Glukose</a:t>
            </a:r>
          </a:p>
        </p:txBody>
      </p:sp>
      <p:sp>
        <p:nvSpPr>
          <p:cNvPr id="6" name="Arrow: Curved Left 5">
            <a:extLst>
              <a:ext uri="{FF2B5EF4-FFF2-40B4-BE49-F238E27FC236}">
                <a16:creationId xmlns:a16="http://schemas.microsoft.com/office/drawing/2014/main" id="{27E984BD-CC92-1E5B-9172-E9D4E869F249}"/>
              </a:ext>
            </a:extLst>
          </p:cNvPr>
          <p:cNvSpPr/>
          <p:nvPr/>
        </p:nvSpPr>
        <p:spPr>
          <a:xfrm>
            <a:off x="3232797" y="2091966"/>
            <a:ext cx="529436" cy="2441934"/>
          </a:xfrm>
          <a:prstGeom prst="curvedLef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ysClr val="windowText" lastClr="00000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808B601-F271-B147-8F4A-DE836D77E31A}"/>
              </a:ext>
            </a:extLst>
          </p:cNvPr>
          <p:cNvSpPr/>
          <p:nvPr/>
        </p:nvSpPr>
        <p:spPr>
          <a:xfrm>
            <a:off x="1292847" y="4063641"/>
            <a:ext cx="1983411" cy="914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 err="1">
                <a:solidFill>
                  <a:sysClr val="windowText" lastClr="000000"/>
                </a:solidFill>
                <a:latin typeface="Aptos" panose="020B0004020202020204" pitchFamily="34" charset="0"/>
              </a:rPr>
              <a:t>Glucono-lacton</a:t>
            </a:r>
            <a:endParaRPr lang="de-DE" sz="2000" dirty="0">
              <a:solidFill>
                <a:sysClr val="windowText" lastClr="000000"/>
              </a:solidFill>
              <a:latin typeface="Aptos" panose="020B0004020202020204" pitchFamily="34" charset="0"/>
            </a:endParaRPr>
          </a:p>
        </p:txBody>
      </p:sp>
      <p:sp>
        <p:nvSpPr>
          <p:cNvPr id="9" name="Arrow: Curved Left 8">
            <a:extLst>
              <a:ext uri="{FF2B5EF4-FFF2-40B4-BE49-F238E27FC236}">
                <a16:creationId xmlns:a16="http://schemas.microsoft.com/office/drawing/2014/main" id="{46260520-16C4-385D-8EE8-2629130BCF63}"/>
              </a:ext>
            </a:extLst>
          </p:cNvPr>
          <p:cNvSpPr/>
          <p:nvPr/>
        </p:nvSpPr>
        <p:spPr>
          <a:xfrm flipH="1">
            <a:off x="3762233" y="2091966"/>
            <a:ext cx="529436" cy="2441934"/>
          </a:xfrm>
          <a:prstGeom prst="curvedLef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ysClr val="windowText" lastClr="00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FF0D871-8E06-20A1-90BA-88A3174E234D}"/>
              </a:ext>
            </a:extLst>
          </p:cNvPr>
          <p:cNvSpPr/>
          <p:nvPr/>
        </p:nvSpPr>
        <p:spPr>
          <a:xfrm>
            <a:off x="4306863" y="1560333"/>
            <a:ext cx="1983410" cy="914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err="1">
                <a:solidFill>
                  <a:sysClr val="windowText" lastClr="000000"/>
                </a:solidFill>
                <a:latin typeface="Aptos" panose="020B0004020202020204" pitchFamily="34" charset="0"/>
              </a:rPr>
              <a:t>GOx</a:t>
            </a:r>
            <a:r>
              <a:rPr lang="de-DE" sz="24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-FAD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61CCCB5-BB4C-B7C4-9A4A-09F5E8642305}"/>
              </a:ext>
            </a:extLst>
          </p:cNvPr>
          <p:cNvSpPr/>
          <p:nvPr/>
        </p:nvSpPr>
        <p:spPr>
          <a:xfrm>
            <a:off x="4306863" y="4063641"/>
            <a:ext cx="1983411" cy="914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GOx-FADH</a:t>
            </a:r>
            <a:r>
              <a:rPr lang="de-DE" sz="2400" baseline="-250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2</a:t>
            </a:r>
          </a:p>
        </p:txBody>
      </p:sp>
      <p:sp>
        <p:nvSpPr>
          <p:cNvPr id="12" name="Arrow: Curved Left 11">
            <a:extLst>
              <a:ext uri="{FF2B5EF4-FFF2-40B4-BE49-F238E27FC236}">
                <a16:creationId xmlns:a16="http://schemas.microsoft.com/office/drawing/2014/main" id="{A5CB9ACD-5983-C8CC-78CF-E64F5F101C6A}"/>
              </a:ext>
            </a:extLst>
          </p:cNvPr>
          <p:cNvSpPr/>
          <p:nvPr/>
        </p:nvSpPr>
        <p:spPr>
          <a:xfrm flipV="1">
            <a:off x="6305466" y="2017533"/>
            <a:ext cx="529436" cy="2441934"/>
          </a:xfrm>
          <a:prstGeom prst="curvedLef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ysClr val="windowText" lastClr="000000"/>
              </a:solidFill>
            </a:endParaRPr>
          </a:p>
        </p:txBody>
      </p:sp>
      <p:sp>
        <p:nvSpPr>
          <p:cNvPr id="13" name="Arrow: Curved Left 12">
            <a:extLst>
              <a:ext uri="{FF2B5EF4-FFF2-40B4-BE49-F238E27FC236}">
                <a16:creationId xmlns:a16="http://schemas.microsoft.com/office/drawing/2014/main" id="{24D6759D-8795-55E1-36B7-0805B847423B}"/>
              </a:ext>
            </a:extLst>
          </p:cNvPr>
          <p:cNvSpPr/>
          <p:nvPr/>
        </p:nvSpPr>
        <p:spPr>
          <a:xfrm flipH="1" flipV="1">
            <a:off x="6850095" y="2091966"/>
            <a:ext cx="529436" cy="2441934"/>
          </a:xfrm>
          <a:prstGeom prst="curvedLef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ysClr val="windowText" lastClr="00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3354BD8-8D0B-46E1-3333-F9418A7AD1C6}"/>
              </a:ext>
            </a:extLst>
          </p:cNvPr>
          <p:cNvSpPr/>
          <p:nvPr/>
        </p:nvSpPr>
        <p:spPr>
          <a:xfrm>
            <a:off x="7394724" y="4002267"/>
            <a:ext cx="1983411" cy="914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O</a:t>
            </a:r>
            <a:r>
              <a:rPr lang="de-DE" sz="2400" baseline="-250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098845A-3A8B-4390-1BF4-F29793E1DF09}"/>
              </a:ext>
            </a:extLst>
          </p:cNvPr>
          <p:cNvSpPr/>
          <p:nvPr/>
        </p:nvSpPr>
        <p:spPr>
          <a:xfrm>
            <a:off x="7394724" y="1632311"/>
            <a:ext cx="1983411" cy="914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H</a:t>
            </a:r>
            <a:r>
              <a:rPr lang="de-DE" sz="2400" baseline="-250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2</a:t>
            </a:r>
            <a:r>
              <a:rPr lang="de-DE" sz="24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O</a:t>
            </a:r>
            <a:r>
              <a:rPr lang="de-DE" sz="2400" baseline="-250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2</a:t>
            </a:r>
          </a:p>
        </p:txBody>
      </p:sp>
      <p:sp>
        <p:nvSpPr>
          <p:cNvPr id="21" name="Arrow: Curved Left 20">
            <a:extLst>
              <a:ext uri="{FF2B5EF4-FFF2-40B4-BE49-F238E27FC236}">
                <a16:creationId xmlns:a16="http://schemas.microsoft.com/office/drawing/2014/main" id="{ED2F41A7-9754-3EB2-5328-F427A44F591F}"/>
              </a:ext>
            </a:extLst>
          </p:cNvPr>
          <p:cNvSpPr/>
          <p:nvPr/>
        </p:nvSpPr>
        <p:spPr>
          <a:xfrm flipH="1">
            <a:off x="9912296" y="2187216"/>
            <a:ext cx="529436" cy="2441934"/>
          </a:xfrm>
          <a:prstGeom prst="curvedLef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ysClr val="windowText" lastClr="000000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42146EE-B6D3-F9DB-7024-FF50A6EBD2BD}"/>
              </a:ext>
            </a:extLst>
          </p:cNvPr>
          <p:cNvSpPr/>
          <p:nvPr/>
        </p:nvSpPr>
        <p:spPr>
          <a:xfrm>
            <a:off x="10439719" y="4002267"/>
            <a:ext cx="1983411" cy="914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baseline="30000" dirty="0">
              <a:solidFill>
                <a:sysClr val="windowText" lastClr="000000"/>
              </a:solidFill>
              <a:latin typeface="Aptos" panose="020B00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15D1F3C-C353-8DCB-26B4-0D964FEB1247}"/>
                  </a:ext>
                </a:extLst>
              </p:cNvPr>
              <p:cNvSpPr txBox="1"/>
              <p:nvPr/>
            </p:nvSpPr>
            <p:spPr>
              <a:xfrm>
                <a:off x="10656000" y="4282860"/>
                <a:ext cx="149297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sz="2400" dirty="0">
                  <a:latin typeface="Aptos" panose="020B000402020202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15D1F3C-C353-8DCB-26B4-0D964FEB12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6000" y="4282860"/>
                <a:ext cx="1492973" cy="369332"/>
              </a:xfrm>
              <a:prstGeom prst="rect">
                <a:avLst/>
              </a:prstGeom>
              <a:blipFill>
                <a:blip r:embed="rId2"/>
                <a:stretch>
                  <a:fillRect l="-4490" t="-1667" b="-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EC8C1873-497D-7E1D-9D2B-55BFAF69574D}"/>
              </a:ext>
            </a:extLst>
          </p:cNvPr>
          <p:cNvSpPr/>
          <p:nvPr/>
        </p:nvSpPr>
        <p:spPr>
          <a:xfrm>
            <a:off x="9393328" y="2017533"/>
            <a:ext cx="1192862" cy="14716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rrow: Curved Left 15">
            <a:extLst>
              <a:ext uri="{FF2B5EF4-FFF2-40B4-BE49-F238E27FC236}">
                <a16:creationId xmlns:a16="http://schemas.microsoft.com/office/drawing/2014/main" id="{A4DDA51C-0770-B9E1-D066-99E68A54AC86}"/>
              </a:ext>
            </a:extLst>
          </p:cNvPr>
          <p:cNvSpPr/>
          <p:nvPr/>
        </p:nvSpPr>
        <p:spPr>
          <a:xfrm>
            <a:off x="9378135" y="2187216"/>
            <a:ext cx="529436" cy="2441934"/>
          </a:xfrm>
          <a:prstGeom prst="curvedLef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ysClr val="windowText" lastClr="00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8E8503-D2C3-B68E-E937-3E030F7FAD25}"/>
              </a:ext>
            </a:extLst>
          </p:cNvPr>
          <p:cNvSpPr txBox="1"/>
          <p:nvPr/>
        </p:nvSpPr>
        <p:spPr>
          <a:xfrm>
            <a:off x="10177014" y="2938782"/>
            <a:ext cx="16305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>
                <a:latin typeface="Aptos" panose="020B0004020202020204" pitchFamily="34" charset="0"/>
              </a:rPr>
              <a:t>Spannung</a:t>
            </a:r>
            <a:r>
              <a:rPr lang="en-GB" sz="2400" dirty="0">
                <a:latin typeface="Aptos" panose="020B0004020202020204" pitchFamily="34" charset="0"/>
              </a:rPr>
              <a:t>/</a:t>
            </a:r>
          </a:p>
          <a:p>
            <a:r>
              <a:rPr lang="en-GB" sz="2400" dirty="0">
                <a:latin typeface="Aptos" panose="020B0004020202020204" pitchFamily="34" charset="0"/>
              </a:rPr>
              <a:t>Strom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2B4AFD-219A-3665-41E4-BE984E01F27C}"/>
              </a:ext>
            </a:extLst>
          </p:cNvPr>
          <p:cNvSpPr txBox="1"/>
          <p:nvPr/>
        </p:nvSpPr>
        <p:spPr>
          <a:xfrm>
            <a:off x="4533348" y="2886037"/>
            <a:ext cx="1498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err="1">
                <a:latin typeface="Aptos" panose="020B0004020202020204" pitchFamily="34" charset="0"/>
              </a:rPr>
              <a:t>Enzym</a:t>
            </a:r>
            <a:endParaRPr lang="en-GB" sz="3600" dirty="0">
              <a:latin typeface="Aptos" panose="020B00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25097B-4F0F-AF66-3F72-2375BD325B1D}"/>
              </a:ext>
            </a:extLst>
          </p:cNvPr>
          <p:cNvSpPr txBox="1"/>
          <p:nvPr/>
        </p:nvSpPr>
        <p:spPr>
          <a:xfrm>
            <a:off x="5707931" y="5520372"/>
            <a:ext cx="64033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dirty="0">
                <a:latin typeface="Aptos" panose="020B0004020202020204" pitchFamily="34" charset="0"/>
              </a:rPr>
              <a:t>Enzym Glukose-Oxidase (</a:t>
            </a:r>
            <a:r>
              <a:rPr lang="de-DE" sz="2400" dirty="0" err="1">
                <a:latin typeface="Aptos" panose="020B0004020202020204" pitchFamily="34" charset="0"/>
              </a:rPr>
              <a:t>GOx</a:t>
            </a:r>
            <a:r>
              <a:rPr lang="de-DE" sz="2400" dirty="0">
                <a:latin typeface="Aptos" panose="020B0004020202020204" pitchFamily="34" charset="0"/>
              </a:rPr>
              <a:t>)</a:t>
            </a:r>
          </a:p>
          <a:p>
            <a:r>
              <a:rPr lang="de-DE" sz="2400" dirty="0">
                <a:latin typeface="Aptos" panose="020B0004020202020204" pitchFamily="34" charset="0"/>
              </a:rPr>
              <a:t>Aktives Zentrum Flavin-Adenin-Dinukleotid (FAD)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84A22E1-EE37-AB22-4E27-51B53A641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32895" t="21718" r="31061" b="32500"/>
          <a:stretch/>
        </p:blipFill>
        <p:spPr>
          <a:xfrm>
            <a:off x="4002871" y="885826"/>
            <a:ext cx="3376660" cy="57186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14EB91-31D6-E840-B302-DE96682AA993}"/>
              </a:ext>
            </a:extLst>
          </p:cNvPr>
          <p:cNvSpPr txBox="1"/>
          <p:nvPr/>
        </p:nvSpPr>
        <p:spPr>
          <a:xfrm>
            <a:off x="1826170" y="5347059"/>
            <a:ext cx="2200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H</a:t>
            </a:r>
            <a:r>
              <a:rPr lang="de-DE" sz="1800" baseline="-250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2</a:t>
            </a:r>
            <a:r>
              <a:rPr lang="de-DE" sz="18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O</a:t>
            </a:r>
            <a:r>
              <a:rPr lang="de-DE" sz="1800" baseline="-250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2 </a:t>
            </a:r>
            <a:r>
              <a:rPr lang="de-DE" dirty="0">
                <a:latin typeface="Aptos" panose="020B0004020202020204" pitchFamily="34" charset="0"/>
              </a:rPr>
              <a:t>Nachweis durch Farbreaktion</a:t>
            </a:r>
          </a:p>
        </p:txBody>
      </p:sp>
    </p:spTree>
    <p:extLst>
      <p:ext uri="{BB962C8B-B14F-4D97-AF65-F5344CB8AC3E}">
        <p14:creationId xmlns:p14="http://schemas.microsoft.com/office/powerpoint/2010/main" val="5310116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38788-6398-C125-2F5D-F134ABDD5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Enzymatisch</a:t>
            </a:r>
            <a:r>
              <a:rPr lang="en-GB" dirty="0"/>
              <a:t> (2. Generation)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0AC24EC-9730-84F5-C367-45A77C128747}"/>
              </a:ext>
            </a:extLst>
          </p:cNvPr>
          <p:cNvSpPr/>
          <p:nvPr/>
        </p:nvSpPr>
        <p:spPr>
          <a:xfrm>
            <a:off x="10702565" y="0"/>
            <a:ext cx="1489435" cy="1489435"/>
          </a:xfrm>
          <a:custGeom>
            <a:avLst/>
            <a:gdLst>
              <a:gd name="connsiteX0" fmla="*/ 0 w 890833"/>
              <a:gd name="connsiteY0" fmla="*/ 0 h 890833"/>
              <a:gd name="connsiteX1" fmla="*/ 890833 w 890833"/>
              <a:gd name="connsiteY1" fmla="*/ 0 h 890833"/>
              <a:gd name="connsiteX2" fmla="*/ 890833 w 890833"/>
              <a:gd name="connsiteY2" fmla="*/ 890833 h 890833"/>
              <a:gd name="connsiteX3" fmla="*/ 0 w 890833"/>
              <a:gd name="connsiteY3" fmla="*/ 0 h 890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833" h="890833">
                <a:moveTo>
                  <a:pt x="0" y="0"/>
                </a:moveTo>
                <a:lnTo>
                  <a:pt x="890833" y="0"/>
                </a:lnTo>
                <a:lnTo>
                  <a:pt x="890833" y="890833"/>
                </a:lnTo>
                <a:cubicBezTo>
                  <a:pt x="398840" y="890833"/>
                  <a:pt x="0" y="491993"/>
                  <a:pt x="0" y="0"/>
                </a:cubicBezTo>
                <a:close/>
              </a:path>
            </a:pathLst>
          </a:custGeom>
          <a:solidFill>
            <a:srgbClr val="EEC4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3BF11BB-2C0F-977B-DABB-B419093287AB}"/>
              </a:ext>
            </a:extLst>
          </p:cNvPr>
          <p:cNvSpPr/>
          <p:nvPr/>
        </p:nvSpPr>
        <p:spPr>
          <a:xfrm>
            <a:off x="1292848" y="1510941"/>
            <a:ext cx="1983410" cy="914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Glukose</a:t>
            </a:r>
          </a:p>
        </p:txBody>
      </p:sp>
      <p:sp>
        <p:nvSpPr>
          <p:cNvPr id="6" name="Arrow: Curved Left 5">
            <a:extLst>
              <a:ext uri="{FF2B5EF4-FFF2-40B4-BE49-F238E27FC236}">
                <a16:creationId xmlns:a16="http://schemas.microsoft.com/office/drawing/2014/main" id="{F2DB33AB-6A7F-1EF3-D49F-86BA8AC56BEC}"/>
              </a:ext>
            </a:extLst>
          </p:cNvPr>
          <p:cNvSpPr/>
          <p:nvPr/>
        </p:nvSpPr>
        <p:spPr>
          <a:xfrm>
            <a:off x="3232797" y="2091966"/>
            <a:ext cx="529436" cy="2441934"/>
          </a:xfrm>
          <a:prstGeom prst="curvedLef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ysClr val="windowText" lastClr="00000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5DF6CF5-7B6E-52EC-8021-8DAB90E886F9}"/>
              </a:ext>
            </a:extLst>
          </p:cNvPr>
          <p:cNvSpPr/>
          <p:nvPr/>
        </p:nvSpPr>
        <p:spPr>
          <a:xfrm>
            <a:off x="1292847" y="4063641"/>
            <a:ext cx="1983411" cy="914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 err="1">
                <a:solidFill>
                  <a:sysClr val="windowText" lastClr="000000"/>
                </a:solidFill>
                <a:latin typeface="Aptos" panose="020B0004020202020204" pitchFamily="34" charset="0"/>
              </a:rPr>
              <a:t>Glucono-lacton</a:t>
            </a:r>
            <a:endParaRPr lang="de-DE" sz="2000" dirty="0">
              <a:solidFill>
                <a:sysClr val="windowText" lastClr="000000"/>
              </a:solidFill>
              <a:latin typeface="Aptos" panose="020B0004020202020204" pitchFamily="34" charset="0"/>
            </a:endParaRPr>
          </a:p>
        </p:txBody>
      </p:sp>
      <p:sp>
        <p:nvSpPr>
          <p:cNvPr id="9" name="Arrow: Curved Left 8">
            <a:extLst>
              <a:ext uri="{FF2B5EF4-FFF2-40B4-BE49-F238E27FC236}">
                <a16:creationId xmlns:a16="http://schemas.microsoft.com/office/drawing/2014/main" id="{B9D10DB9-8EA6-94F5-0EE3-642E6A7560D4}"/>
              </a:ext>
            </a:extLst>
          </p:cNvPr>
          <p:cNvSpPr/>
          <p:nvPr/>
        </p:nvSpPr>
        <p:spPr>
          <a:xfrm flipH="1">
            <a:off x="3762233" y="2091966"/>
            <a:ext cx="529436" cy="2441934"/>
          </a:xfrm>
          <a:prstGeom prst="curvedLef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ysClr val="windowText" lastClr="00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090D68C-48A4-2D6A-97E9-B7AC8F8DB6A1}"/>
              </a:ext>
            </a:extLst>
          </p:cNvPr>
          <p:cNvSpPr/>
          <p:nvPr/>
        </p:nvSpPr>
        <p:spPr>
          <a:xfrm>
            <a:off x="4306863" y="1560333"/>
            <a:ext cx="1983410" cy="914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err="1">
                <a:solidFill>
                  <a:sysClr val="windowText" lastClr="000000"/>
                </a:solidFill>
                <a:latin typeface="Aptos" panose="020B0004020202020204" pitchFamily="34" charset="0"/>
              </a:rPr>
              <a:t>GOx</a:t>
            </a:r>
            <a:r>
              <a:rPr lang="de-DE" sz="24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-FAD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3847E2C-83E9-88DB-A757-E20097A1775C}"/>
              </a:ext>
            </a:extLst>
          </p:cNvPr>
          <p:cNvSpPr/>
          <p:nvPr/>
        </p:nvSpPr>
        <p:spPr>
          <a:xfrm>
            <a:off x="4306863" y="4063641"/>
            <a:ext cx="1983411" cy="914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GOx-FADH</a:t>
            </a:r>
            <a:r>
              <a:rPr lang="de-DE" sz="2400" baseline="-250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2</a:t>
            </a:r>
          </a:p>
        </p:txBody>
      </p:sp>
      <p:sp>
        <p:nvSpPr>
          <p:cNvPr id="12" name="Arrow: Curved Left 11">
            <a:extLst>
              <a:ext uri="{FF2B5EF4-FFF2-40B4-BE49-F238E27FC236}">
                <a16:creationId xmlns:a16="http://schemas.microsoft.com/office/drawing/2014/main" id="{792F998D-CE4C-A736-9920-731B0FA5A15E}"/>
              </a:ext>
            </a:extLst>
          </p:cNvPr>
          <p:cNvSpPr/>
          <p:nvPr/>
        </p:nvSpPr>
        <p:spPr>
          <a:xfrm flipV="1">
            <a:off x="6305466" y="2017533"/>
            <a:ext cx="529436" cy="2441934"/>
          </a:xfrm>
          <a:prstGeom prst="curvedLef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ysClr val="windowText" lastClr="000000"/>
              </a:solidFill>
            </a:endParaRPr>
          </a:p>
        </p:txBody>
      </p:sp>
      <p:sp>
        <p:nvSpPr>
          <p:cNvPr id="13" name="Arrow: Curved Left 12">
            <a:extLst>
              <a:ext uri="{FF2B5EF4-FFF2-40B4-BE49-F238E27FC236}">
                <a16:creationId xmlns:a16="http://schemas.microsoft.com/office/drawing/2014/main" id="{4D954218-C02F-D83A-DFAF-A521341C6E8C}"/>
              </a:ext>
            </a:extLst>
          </p:cNvPr>
          <p:cNvSpPr/>
          <p:nvPr/>
        </p:nvSpPr>
        <p:spPr>
          <a:xfrm flipH="1" flipV="1">
            <a:off x="6850095" y="2091966"/>
            <a:ext cx="529436" cy="2441934"/>
          </a:xfrm>
          <a:prstGeom prst="curvedLef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ysClr val="windowText" lastClr="00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A9CF694-1ED6-B52A-F50C-834AFCF4B2EF}"/>
              </a:ext>
            </a:extLst>
          </p:cNvPr>
          <p:cNvSpPr/>
          <p:nvPr/>
        </p:nvSpPr>
        <p:spPr>
          <a:xfrm>
            <a:off x="7394724" y="4002267"/>
            <a:ext cx="1983411" cy="914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O</a:t>
            </a:r>
            <a:r>
              <a:rPr lang="de-DE" sz="2400" baseline="-250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9D4D9C1-458D-2F46-3360-73C30F87F627}"/>
              </a:ext>
            </a:extLst>
          </p:cNvPr>
          <p:cNvSpPr/>
          <p:nvPr/>
        </p:nvSpPr>
        <p:spPr>
          <a:xfrm>
            <a:off x="7394724" y="1632311"/>
            <a:ext cx="1983411" cy="914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H</a:t>
            </a:r>
            <a:r>
              <a:rPr lang="de-DE" sz="2400" baseline="-250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2</a:t>
            </a:r>
            <a:r>
              <a:rPr lang="de-DE" sz="24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O</a:t>
            </a:r>
            <a:r>
              <a:rPr lang="de-DE" sz="2400" baseline="-250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2</a:t>
            </a:r>
          </a:p>
        </p:txBody>
      </p:sp>
      <p:sp>
        <p:nvSpPr>
          <p:cNvPr id="21" name="Arrow: Curved Left 20">
            <a:extLst>
              <a:ext uri="{FF2B5EF4-FFF2-40B4-BE49-F238E27FC236}">
                <a16:creationId xmlns:a16="http://schemas.microsoft.com/office/drawing/2014/main" id="{00EE341D-8104-D69F-F19A-E235A9715ACA}"/>
              </a:ext>
            </a:extLst>
          </p:cNvPr>
          <p:cNvSpPr/>
          <p:nvPr/>
        </p:nvSpPr>
        <p:spPr>
          <a:xfrm flipH="1">
            <a:off x="9912296" y="2187216"/>
            <a:ext cx="529436" cy="2441934"/>
          </a:xfrm>
          <a:prstGeom prst="curvedLef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ysClr val="windowText" lastClr="000000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54172FA-E268-A1A4-9E28-AD0B4E96E3E0}"/>
              </a:ext>
            </a:extLst>
          </p:cNvPr>
          <p:cNvSpPr/>
          <p:nvPr/>
        </p:nvSpPr>
        <p:spPr>
          <a:xfrm>
            <a:off x="10439719" y="4002267"/>
            <a:ext cx="1983411" cy="914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baseline="30000" dirty="0">
              <a:solidFill>
                <a:sysClr val="windowText" lastClr="000000"/>
              </a:solidFill>
              <a:latin typeface="Aptos" panose="020B00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3F98528-1589-6C30-C9B8-916EAC475ED3}"/>
                  </a:ext>
                </a:extLst>
              </p:cNvPr>
              <p:cNvSpPr txBox="1"/>
              <p:nvPr/>
            </p:nvSpPr>
            <p:spPr>
              <a:xfrm>
                <a:off x="10656000" y="4282860"/>
                <a:ext cx="149297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+2</m:t>
                      </m:r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sz="2400" dirty="0">
                  <a:latin typeface="Aptos" panose="020B000402020202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3F98528-1589-6C30-C9B8-916EAC475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6000" y="4282860"/>
                <a:ext cx="1492973" cy="369332"/>
              </a:xfrm>
              <a:prstGeom prst="rect">
                <a:avLst/>
              </a:prstGeom>
              <a:blipFill>
                <a:blip r:embed="rId2"/>
                <a:stretch>
                  <a:fillRect l="-4490" t="-1667" b="-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1D52FF0F-907E-809E-CA32-E0475A1EDE57}"/>
              </a:ext>
            </a:extLst>
          </p:cNvPr>
          <p:cNvSpPr/>
          <p:nvPr/>
        </p:nvSpPr>
        <p:spPr>
          <a:xfrm>
            <a:off x="9393328" y="2017533"/>
            <a:ext cx="1192862" cy="14716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rrow: Curved Left 15">
            <a:extLst>
              <a:ext uri="{FF2B5EF4-FFF2-40B4-BE49-F238E27FC236}">
                <a16:creationId xmlns:a16="http://schemas.microsoft.com/office/drawing/2014/main" id="{900C10EE-BCA2-3ECB-3660-8A3C0D3E0B3F}"/>
              </a:ext>
            </a:extLst>
          </p:cNvPr>
          <p:cNvSpPr/>
          <p:nvPr/>
        </p:nvSpPr>
        <p:spPr>
          <a:xfrm>
            <a:off x="9378135" y="2187216"/>
            <a:ext cx="529436" cy="2441934"/>
          </a:xfrm>
          <a:prstGeom prst="curvedLef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ysClr val="windowText" lastClr="00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E2213F-CF19-3313-7A20-6F4428015655}"/>
              </a:ext>
            </a:extLst>
          </p:cNvPr>
          <p:cNvSpPr txBox="1"/>
          <p:nvPr/>
        </p:nvSpPr>
        <p:spPr>
          <a:xfrm>
            <a:off x="10177014" y="2938782"/>
            <a:ext cx="16305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>
                <a:latin typeface="Aptos" panose="020B0004020202020204" pitchFamily="34" charset="0"/>
              </a:rPr>
              <a:t>Spannung</a:t>
            </a:r>
            <a:r>
              <a:rPr lang="en-GB" sz="2400" dirty="0">
                <a:latin typeface="Aptos" panose="020B0004020202020204" pitchFamily="34" charset="0"/>
              </a:rPr>
              <a:t>/</a:t>
            </a:r>
          </a:p>
          <a:p>
            <a:r>
              <a:rPr lang="en-GB" sz="2400" dirty="0">
                <a:latin typeface="Aptos" panose="020B0004020202020204" pitchFamily="34" charset="0"/>
              </a:rPr>
              <a:t>Strom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1B1E500-A3F9-AFCC-BAB9-0463DEA6D5E3}"/>
              </a:ext>
            </a:extLst>
          </p:cNvPr>
          <p:cNvSpPr/>
          <p:nvPr/>
        </p:nvSpPr>
        <p:spPr>
          <a:xfrm>
            <a:off x="7409917" y="4002267"/>
            <a:ext cx="1983411" cy="914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Mediator</a:t>
            </a:r>
            <a:endParaRPr lang="de-DE" sz="2400" baseline="-25000" dirty="0">
              <a:solidFill>
                <a:sysClr val="windowText" lastClr="000000"/>
              </a:solidFill>
              <a:latin typeface="Aptos" panose="020B00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8EA79B2-EF5A-6A53-E97C-A2A50F5F27C4}"/>
              </a:ext>
            </a:extLst>
          </p:cNvPr>
          <p:cNvSpPr/>
          <p:nvPr/>
        </p:nvSpPr>
        <p:spPr>
          <a:xfrm>
            <a:off x="7409917" y="1632311"/>
            <a:ext cx="1983411" cy="914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95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H</a:t>
            </a:r>
            <a:r>
              <a:rPr lang="de-DE" sz="1950" baseline="-250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2</a:t>
            </a:r>
            <a:r>
              <a:rPr lang="de-DE" sz="195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Mediator</a:t>
            </a:r>
            <a:endParaRPr lang="de-DE" sz="1950" baseline="-25000" dirty="0">
              <a:solidFill>
                <a:sysClr val="windowText" lastClr="000000"/>
              </a:solidFill>
              <a:latin typeface="Aptos" panose="020B00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E5BB57-8BE3-114D-C880-AAE0F342A0FC}"/>
              </a:ext>
            </a:extLst>
          </p:cNvPr>
          <p:cNvSpPr txBox="1"/>
          <p:nvPr/>
        </p:nvSpPr>
        <p:spPr>
          <a:xfrm>
            <a:off x="4533348" y="2886037"/>
            <a:ext cx="1498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err="1">
                <a:latin typeface="Aptos" panose="020B0004020202020204" pitchFamily="34" charset="0"/>
              </a:rPr>
              <a:t>Enzym</a:t>
            </a:r>
            <a:endParaRPr lang="en-GB" sz="36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68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38788-6398-C125-2F5D-F134ABDD5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Enzymatisch</a:t>
            </a:r>
            <a:r>
              <a:rPr lang="en-GB" dirty="0"/>
              <a:t> (3. Generation)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0AC24EC-9730-84F5-C367-45A77C128747}"/>
              </a:ext>
            </a:extLst>
          </p:cNvPr>
          <p:cNvSpPr/>
          <p:nvPr/>
        </p:nvSpPr>
        <p:spPr>
          <a:xfrm>
            <a:off x="10702565" y="0"/>
            <a:ext cx="1489435" cy="1489435"/>
          </a:xfrm>
          <a:custGeom>
            <a:avLst/>
            <a:gdLst>
              <a:gd name="connsiteX0" fmla="*/ 0 w 890833"/>
              <a:gd name="connsiteY0" fmla="*/ 0 h 890833"/>
              <a:gd name="connsiteX1" fmla="*/ 890833 w 890833"/>
              <a:gd name="connsiteY1" fmla="*/ 0 h 890833"/>
              <a:gd name="connsiteX2" fmla="*/ 890833 w 890833"/>
              <a:gd name="connsiteY2" fmla="*/ 890833 h 890833"/>
              <a:gd name="connsiteX3" fmla="*/ 0 w 890833"/>
              <a:gd name="connsiteY3" fmla="*/ 0 h 890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833" h="890833">
                <a:moveTo>
                  <a:pt x="0" y="0"/>
                </a:moveTo>
                <a:lnTo>
                  <a:pt x="890833" y="0"/>
                </a:lnTo>
                <a:lnTo>
                  <a:pt x="890833" y="890833"/>
                </a:lnTo>
                <a:cubicBezTo>
                  <a:pt x="398840" y="890833"/>
                  <a:pt x="0" y="491993"/>
                  <a:pt x="0" y="0"/>
                </a:cubicBezTo>
                <a:close/>
              </a:path>
            </a:pathLst>
          </a:custGeom>
          <a:solidFill>
            <a:srgbClr val="EEC4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3BF11BB-2C0F-977B-DABB-B419093287AB}"/>
              </a:ext>
            </a:extLst>
          </p:cNvPr>
          <p:cNvSpPr/>
          <p:nvPr/>
        </p:nvSpPr>
        <p:spPr>
          <a:xfrm>
            <a:off x="1292848" y="1510941"/>
            <a:ext cx="1983410" cy="914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Glukose</a:t>
            </a:r>
          </a:p>
        </p:txBody>
      </p:sp>
      <p:sp>
        <p:nvSpPr>
          <p:cNvPr id="6" name="Arrow: Curved Left 5">
            <a:extLst>
              <a:ext uri="{FF2B5EF4-FFF2-40B4-BE49-F238E27FC236}">
                <a16:creationId xmlns:a16="http://schemas.microsoft.com/office/drawing/2014/main" id="{F2DB33AB-6A7F-1EF3-D49F-86BA8AC56BEC}"/>
              </a:ext>
            </a:extLst>
          </p:cNvPr>
          <p:cNvSpPr/>
          <p:nvPr/>
        </p:nvSpPr>
        <p:spPr>
          <a:xfrm>
            <a:off x="3232797" y="2091966"/>
            <a:ext cx="529436" cy="2441934"/>
          </a:xfrm>
          <a:prstGeom prst="curvedLef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ysClr val="windowText" lastClr="00000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5DF6CF5-7B6E-52EC-8021-8DAB90E886F9}"/>
              </a:ext>
            </a:extLst>
          </p:cNvPr>
          <p:cNvSpPr/>
          <p:nvPr/>
        </p:nvSpPr>
        <p:spPr>
          <a:xfrm>
            <a:off x="1292847" y="4063641"/>
            <a:ext cx="1983411" cy="914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 err="1">
                <a:solidFill>
                  <a:sysClr val="windowText" lastClr="000000"/>
                </a:solidFill>
                <a:latin typeface="Aptos" panose="020B0004020202020204" pitchFamily="34" charset="0"/>
              </a:rPr>
              <a:t>Glucono-lacton</a:t>
            </a:r>
            <a:endParaRPr lang="de-DE" sz="2000" dirty="0">
              <a:solidFill>
                <a:sysClr val="windowText" lastClr="000000"/>
              </a:solidFill>
              <a:latin typeface="Aptos" panose="020B0004020202020204" pitchFamily="34" charset="0"/>
            </a:endParaRPr>
          </a:p>
        </p:txBody>
      </p:sp>
      <p:sp>
        <p:nvSpPr>
          <p:cNvPr id="9" name="Arrow: Curved Left 8">
            <a:extLst>
              <a:ext uri="{FF2B5EF4-FFF2-40B4-BE49-F238E27FC236}">
                <a16:creationId xmlns:a16="http://schemas.microsoft.com/office/drawing/2014/main" id="{B9D10DB9-8EA6-94F5-0EE3-642E6A7560D4}"/>
              </a:ext>
            </a:extLst>
          </p:cNvPr>
          <p:cNvSpPr/>
          <p:nvPr/>
        </p:nvSpPr>
        <p:spPr>
          <a:xfrm flipH="1">
            <a:off x="3762233" y="2091966"/>
            <a:ext cx="529436" cy="2441934"/>
          </a:xfrm>
          <a:prstGeom prst="curvedLef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ysClr val="windowText" lastClr="00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090D68C-48A4-2D6A-97E9-B7AC8F8DB6A1}"/>
              </a:ext>
            </a:extLst>
          </p:cNvPr>
          <p:cNvSpPr/>
          <p:nvPr/>
        </p:nvSpPr>
        <p:spPr>
          <a:xfrm>
            <a:off x="4306863" y="1560333"/>
            <a:ext cx="1983410" cy="914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err="1">
                <a:solidFill>
                  <a:sysClr val="windowText" lastClr="000000"/>
                </a:solidFill>
                <a:latin typeface="Aptos" panose="020B0004020202020204" pitchFamily="34" charset="0"/>
              </a:rPr>
              <a:t>GOx</a:t>
            </a:r>
            <a:r>
              <a:rPr lang="de-DE" sz="24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-FAD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3847E2C-83E9-88DB-A757-E20097A1775C}"/>
              </a:ext>
            </a:extLst>
          </p:cNvPr>
          <p:cNvSpPr/>
          <p:nvPr/>
        </p:nvSpPr>
        <p:spPr>
          <a:xfrm>
            <a:off x="4306863" y="4063641"/>
            <a:ext cx="1983411" cy="914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GOx-FADH</a:t>
            </a:r>
            <a:r>
              <a:rPr lang="de-DE" sz="2400" baseline="-250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2</a:t>
            </a:r>
          </a:p>
        </p:txBody>
      </p:sp>
      <p:sp>
        <p:nvSpPr>
          <p:cNvPr id="12" name="Arrow: Curved Left 11">
            <a:extLst>
              <a:ext uri="{FF2B5EF4-FFF2-40B4-BE49-F238E27FC236}">
                <a16:creationId xmlns:a16="http://schemas.microsoft.com/office/drawing/2014/main" id="{792F998D-CE4C-A736-9920-731B0FA5A15E}"/>
              </a:ext>
            </a:extLst>
          </p:cNvPr>
          <p:cNvSpPr/>
          <p:nvPr/>
        </p:nvSpPr>
        <p:spPr>
          <a:xfrm flipV="1">
            <a:off x="6305466" y="2017533"/>
            <a:ext cx="529436" cy="2441934"/>
          </a:xfrm>
          <a:prstGeom prst="curvedLef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ysClr val="windowText" lastClr="000000"/>
              </a:solidFill>
            </a:endParaRPr>
          </a:p>
        </p:txBody>
      </p:sp>
      <p:sp>
        <p:nvSpPr>
          <p:cNvPr id="13" name="Arrow: Curved Left 12">
            <a:extLst>
              <a:ext uri="{FF2B5EF4-FFF2-40B4-BE49-F238E27FC236}">
                <a16:creationId xmlns:a16="http://schemas.microsoft.com/office/drawing/2014/main" id="{4D954218-C02F-D83A-DFAF-A521341C6E8C}"/>
              </a:ext>
            </a:extLst>
          </p:cNvPr>
          <p:cNvSpPr/>
          <p:nvPr/>
        </p:nvSpPr>
        <p:spPr>
          <a:xfrm flipH="1" flipV="1">
            <a:off x="6850095" y="2091966"/>
            <a:ext cx="529436" cy="2441934"/>
          </a:xfrm>
          <a:prstGeom prst="curvedLef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ysClr val="windowText" lastClr="00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A9CF694-1ED6-B52A-F50C-834AFCF4B2EF}"/>
              </a:ext>
            </a:extLst>
          </p:cNvPr>
          <p:cNvSpPr/>
          <p:nvPr/>
        </p:nvSpPr>
        <p:spPr>
          <a:xfrm>
            <a:off x="7394724" y="4002267"/>
            <a:ext cx="1983411" cy="914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O</a:t>
            </a:r>
            <a:r>
              <a:rPr lang="de-DE" sz="2400" baseline="-250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9D4D9C1-458D-2F46-3360-73C30F87F627}"/>
              </a:ext>
            </a:extLst>
          </p:cNvPr>
          <p:cNvSpPr/>
          <p:nvPr/>
        </p:nvSpPr>
        <p:spPr>
          <a:xfrm>
            <a:off x="7394724" y="1632311"/>
            <a:ext cx="1983411" cy="914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H</a:t>
            </a:r>
            <a:r>
              <a:rPr lang="de-DE" sz="2400" baseline="-250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2</a:t>
            </a:r>
            <a:r>
              <a:rPr lang="de-DE" sz="24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O</a:t>
            </a:r>
            <a:r>
              <a:rPr lang="de-DE" sz="2400" baseline="-250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2</a:t>
            </a:r>
          </a:p>
        </p:txBody>
      </p:sp>
      <p:sp>
        <p:nvSpPr>
          <p:cNvPr id="21" name="Arrow: Curved Left 20">
            <a:extLst>
              <a:ext uri="{FF2B5EF4-FFF2-40B4-BE49-F238E27FC236}">
                <a16:creationId xmlns:a16="http://schemas.microsoft.com/office/drawing/2014/main" id="{00EE341D-8104-D69F-F19A-E235A9715ACA}"/>
              </a:ext>
            </a:extLst>
          </p:cNvPr>
          <p:cNvSpPr/>
          <p:nvPr/>
        </p:nvSpPr>
        <p:spPr>
          <a:xfrm flipH="1">
            <a:off x="9912296" y="2187216"/>
            <a:ext cx="529436" cy="2441934"/>
          </a:xfrm>
          <a:prstGeom prst="curvedLef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ysClr val="windowText" lastClr="000000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54172FA-E268-A1A4-9E28-AD0B4E96E3E0}"/>
              </a:ext>
            </a:extLst>
          </p:cNvPr>
          <p:cNvSpPr/>
          <p:nvPr/>
        </p:nvSpPr>
        <p:spPr>
          <a:xfrm>
            <a:off x="10439719" y="4002267"/>
            <a:ext cx="1983411" cy="914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baseline="30000" dirty="0">
              <a:solidFill>
                <a:sysClr val="windowText" lastClr="000000"/>
              </a:solidFill>
              <a:latin typeface="Aptos" panose="020B00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3F98528-1589-6C30-C9B8-916EAC475ED3}"/>
                  </a:ext>
                </a:extLst>
              </p:cNvPr>
              <p:cNvSpPr txBox="1"/>
              <p:nvPr/>
            </p:nvSpPr>
            <p:spPr>
              <a:xfrm>
                <a:off x="10656000" y="4282860"/>
                <a:ext cx="149297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sz="2400" dirty="0">
                  <a:latin typeface="Aptos" panose="020B000402020202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3F98528-1589-6C30-C9B8-916EAC475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6000" y="4282860"/>
                <a:ext cx="1492973" cy="369332"/>
              </a:xfrm>
              <a:prstGeom prst="rect">
                <a:avLst/>
              </a:prstGeom>
              <a:blipFill>
                <a:blip r:embed="rId2"/>
                <a:stretch>
                  <a:fillRect l="-4490" t="-1667" b="-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1D52FF0F-907E-809E-CA32-E0475A1EDE57}"/>
              </a:ext>
            </a:extLst>
          </p:cNvPr>
          <p:cNvSpPr/>
          <p:nvPr/>
        </p:nvSpPr>
        <p:spPr>
          <a:xfrm>
            <a:off x="9393328" y="2017533"/>
            <a:ext cx="1192862" cy="14716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rrow: Curved Left 15">
            <a:extLst>
              <a:ext uri="{FF2B5EF4-FFF2-40B4-BE49-F238E27FC236}">
                <a16:creationId xmlns:a16="http://schemas.microsoft.com/office/drawing/2014/main" id="{900C10EE-BCA2-3ECB-3660-8A3C0D3E0B3F}"/>
              </a:ext>
            </a:extLst>
          </p:cNvPr>
          <p:cNvSpPr/>
          <p:nvPr/>
        </p:nvSpPr>
        <p:spPr>
          <a:xfrm>
            <a:off x="9378135" y="2187216"/>
            <a:ext cx="529436" cy="2441934"/>
          </a:xfrm>
          <a:prstGeom prst="curvedLef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ysClr val="windowText" lastClr="00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E2213F-CF19-3313-7A20-6F4428015655}"/>
              </a:ext>
            </a:extLst>
          </p:cNvPr>
          <p:cNvSpPr txBox="1"/>
          <p:nvPr/>
        </p:nvSpPr>
        <p:spPr>
          <a:xfrm>
            <a:off x="10177014" y="2938782"/>
            <a:ext cx="16305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>
                <a:latin typeface="Aptos" panose="020B0004020202020204" pitchFamily="34" charset="0"/>
              </a:rPr>
              <a:t>Spannung</a:t>
            </a:r>
            <a:r>
              <a:rPr lang="en-GB" sz="2400" dirty="0">
                <a:latin typeface="Aptos" panose="020B0004020202020204" pitchFamily="34" charset="0"/>
              </a:rPr>
              <a:t>/</a:t>
            </a:r>
          </a:p>
          <a:p>
            <a:r>
              <a:rPr lang="en-GB" sz="2400" dirty="0">
                <a:latin typeface="Aptos" panose="020B0004020202020204" pitchFamily="34" charset="0"/>
              </a:rPr>
              <a:t>Strom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1B1E500-A3F9-AFCC-BAB9-0463DEA6D5E3}"/>
              </a:ext>
            </a:extLst>
          </p:cNvPr>
          <p:cNvSpPr/>
          <p:nvPr/>
        </p:nvSpPr>
        <p:spPr>
          <a:xfrm>
            <a:off x="7409917" y="4002267"/>
            <a:ext cx="1983411" cy="914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Mediator</a:t>
            </a:r>
            <a:endParaRPr lang="de-DE" sz="2400" baseline="-25000" dirty="0">
              <a:solidFill>
                <a:sysClr val="windowText" lastClr="000000"/>
              </a:solidFill>
              <a:latin typeface="Aptos" panose="020B00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8EA79B2-EF5A-6A53-E97C-A2A50F5F27C4}"/>
              </a:ext>
            </a:extLst>
          </p:cNvPr>
          <p:cNvSpPr/>
          <p:nvPr/>
        </p:nvSpPr>
        <p:spPr>
          <a:xfrm>
            <a:off x="7409917" y="1632311"/>
            <a:ext cx="1983411" cy="914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95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H</a:t>
            </a:r>
            <a:r>
              <a:rPr lang="de-DE" sz="1950" baseline="-250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2</a:t>
            </a:r>
            <a:r>
              <a:rPr lang="de-DE" sz="195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Mediator</a:t>
            </a:r>
            <a:endParaRPr lang="de-DE" sz="1950" baseline="-25000" dirty="0">
              <a:solidFill>
                <a:sysClr val="windowText" lastClr="000000"/>
              </a:solidFill>
              <a:latin typeface="Aptos" panose="020B00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8525163-F4B8-6222-D132-21D5BF794425}"/>
              </a:ext>
            </a:extLst>
          </p:cNvPr>
          <p:cNvSpPr/>
          <p:nvPr/>
        </p:nvSpPr>
        <p:spPr>
          <a:xfrm>
            <a:off x="4292574" y="1560333"/>
            <a:ext cx="1983410" cy="914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  <a:latin typeface="Aptos" panose="020B0004020202020204" pitchFamily="34" charset="0"/>
              </a:rPr>
              <a:t>GDH-NAD</a:t>
            </a:r>
            <a:r>
              <a:rPr lang="de-DE" sz="3200" baseline="30000" dirty="0">
                <a:solidFill>
                  <a:schemeClr val="tx1"/>
                </a:solidFill>
                <a:latin typeface="Aptos" panose="020B0004020202020204" pitchFamily="34" charset="0"/>
              </a:rPr>
              <a:t>+</a:t>
            </a:r>
            <a:endParaRPr lang="de-DE" sz="2400" baseline="300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B58E410-6F3B-827D-16EB-867CE9923A5C}"/>
              </a:ext>
            </a:extLst>
          </p:cNvPr>
          <p:cNvSpPr/>
          <p:nvPr/>
        </p:nvSpPr>
        <p:spPr>
          <a:xfrm>
            <a:off x="4305857" y="4063641"/>
            <a:ext cx="1983411" cy="914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tx1"/>
                </a:solidFill>
                <a:latin typeface="Aptos" panose="020B0004020202020204" pitchFamily="34" charset="0"/>
              </a:rPr>
              <a:t>GDH-NADH + H</a:t>
            </a:r>
            <a:r>
              <a:rPr lang="de-DE" sz="2800" baseline="30000" dirty="0">
                <a:solidFill>
                  <a:schemeClr val="tx1"/>
                </a:solidFill>
                <a:latin typeface="Aptos" panose="020B0004020202020204" pitchFamily="34" charset="0"/>
              </a:rPr>
              <a:t>+</a:t>
            </a:r>
            <a:endParaRPr lang="de-DE" sz="2000" baseline="-250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D94A2E-C0B0-B973-F5A9-1DDC03E73ABA}"/>
              </a:ext>
            </a:extLst>
          </p:cNvPr>
          <p:cNvSpPr txBox="1"/>
          <p:nvPr/>
        </p:nvSpPr>
        <p:spPr>
          <a:xfrm>
            <a:off x="4533348" y="2886037"/>
            <a:ext cx="1498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err="1">
                <a:latin typeface="Aptos" panose="020B0004020202020204" pitchFamily="34" charset="0"/>
              </a:rPr>
              <a:t>Enzym</a:t>
            </a:r>
            <a:endParaRPr lang="en-GB" sz="3600" dirty="0">
              <a:latin typeface="Aptos" panose="020B00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59BF87-6114-8B29-456B-42B255970016}"/>
              </a:ext>
            </a:extLst>
          </p:cNvPr>
          <p:cNvSpPr txBox="1"/>
          <p:nvPr/>
        </p:nvSpPr>
        <p:spPr>
          <a:xfrm>
            <a:off x="5707932" y="5520372"/>
            <a:ext cx="53214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dirty="0">
                <a:latin typeface="Aptos" panose="020B0004020202020204" pitchFamily="34" charset="0"/>
              </a:rPr>
              <a:t>Enzym Glukose Dehydrogenase (GDH)</a:t>
            </a:r>
          </a:p>
          <a:p>
            <a:r>
              <a:rPr lang="de-DE" sz="2400" dirty="0">
                <a:latin typeface="Aptos" panose="020B0004020202020204" pitchFamily="34" charset="0"/>
              </a:rPr>
              <a:t>Aktives Zentrum Nicotinamid-Adenin-Dinukleotid (NAD)</a:t>
            </a:r>
          </a:p>
        </p:txBody>
      </p:sp>
    </p:spTree>
    <p:extLst>
      <p:ext uri="{BB962C8B-B14F-4D97-AF65-F5344CB8AC3E}">
        <p14:creationId xmlns:p14="http://schemas.microsoft.com/office/powerpoint/2010/main" val="156142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493AA-D663-4182-C421-6A4F0C44C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Optische Messprinzipien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FED3DC1-56FE-BA45-2D8F-9AC2A6DC0086}"/>
              </a:ext>
            </a:extLst>
          </p:cNvPr>
          <p:cNvSpPr/>
          <p:nvPr/>
        </p:nvSpPr>
        <p:spPr>
          <a:xfrm>
            <a:off x="10702565" y="0"/>
            <a:ext cx="1489435" cy="1489435"/>
          </a:xfrm>
          <a:custGeom>
            <a:avLst/>
            <a:gdLst>
              <a:gd name="connsiteX0" fmla="*/ 0 w 890833"/>
              <a:gd name="connsiteY0" fmla="*/ 0 h 890833"/>
              <a:gd name="connsiteX1" fmla="*/ 890833 w 890833"/>
              <a:gd name="connsiteY1" fmla="*/ 0 h 890833"/>
              <a:gd name="connsiteX2" fmla="*/ 890833 w 890833"/>
              <a:gd name="connsiteY2" fmla="*/ 890833 h 890833"/>
              <a:gd name="connsiteX3" fmla="*/ 0 w 890833"/>
              <a:gd name="connsiteY3" fmla="*/ 0 h 890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833" h="890833">
                <a:moveTo>
                  <a:pt x="0" y="0"/>
                </a:moveTo>
                <a:lnTo>
                  <a:pt x="890833" y="0"/>
                </a:lnTo>
                <a:lnTo>
                  <a:pt x="890833" y="890833"/>
                </a:lnTo>
                <a:cubicBezTo>
                  <a:pt x="398840" y="890833"/>
                  <a:pt x="0" y="491993"/>
                  <a:pt x="0" y="0"/>
                </a:cubicBezTo>
                <a:close/>
              </a:path>
            </a:pathLst>
          </a:custGeom>
          <a:solidFill>
            <a:srgbClr val="EEC4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470684-374C-C901-2CE8-C98EF877CA6C}"/>
              </a:ext>
            </a:extLst>
          </p:cNvPr>
          <p:cNvSpPr txBox="1"/>
          <p:nvPr/>
        </p:nvSpPr>
        <p:spPr>
          <a:xfrm>
            <a:off x="2476500" y="1666875"/>
            <a:ext cx="6078844" cy="283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>
                <a:latin typeface="Aptos" panose="020B0004020202020204" pitchFamily="34" charset="0"/>
              </a:rPr>
              <a:t>IR-Spektroskopie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bg2">
                    <a:lumMod val="75000"/>
                  </a:schemeClr>
                </a:solidFill>
                <a:latin typeface="Aptos" panose="020B0004020202020204" pitchFamily="34" charset="0"/>
              </a:rPr>
              <a:t>Raman-Spektroskopie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bg2">
                    <a:lumMod val="75000"/>
                  </a:schemeClr>
                </a:solidFill>
                <a:latin typeface="Aptos" panose="020B0004020202020204" pitchFamily="34" charset="0"/>
              </a:rPr>
              <a:t>Fluoreszenz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>
                <a:latin typeface="Aptos" panose="020B0004020202020204" pitchFamily="34" charset="0"/>
              </a:rPr>
              <a:t>Fotothermische </a:t>
            </a:r>
            <a:r>
              <a:rPr lang="de-DE" sz="3200" dirty="0" err="1">
                <a:latin typeface="Aptos" panose="020B0004020202020204" pitchFamily="34" charset="0"/>
              </a:rPr>
              <a:t>Deflektometrie</a:t>
            </a:r>
            <a:endParaRPr lang="de-DE" sz="3200" dirty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>
                <a:latin typeface="Aptos" panose="020B0004020202020204" pitchFamily="34" charset="0"/>
              </a:rPr>
              <a:t>Kolorimetrisch (Farbreaktionen)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5513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ADA8EC3-01C5-453C-91A6-D01B9E15B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9A1D7546-68ED-4F66-AA8D-D04BEAD39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FCFE8A66-699D-4E05-B8FC-C31AE461D6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A124234B-D5D1-45F9-9B32-264F699BCA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7A0B0249-AEB7-44A1-BEC3-A0C07E9E31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251D4BF9-284D-4B99-922C-BAB91FB2D9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733E9BD1-CC4F-4B4B-A413-92D6B1F0B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3D07DF-70E7-A89C-2A4A-A99A7E5C6C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3353" b="21647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C48EEC-DA28-5C1F-6C79-7675A5AC7600}"/>
              </a:ext>
            </a:extLst>
          </p:cNvPr>
          <p:cNvSpPr txBox="1"/>
          <p:nvPr/>
        </p:nvSpPr>
        <p:spPr>
          <a:xfrm>
            <a:off x="-25035" y="6211659"/>
            <a:ext cx="6121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  <a:latin typeface="Aptos" panose="020B0004020202020204" pitchFamily="34" charset="0"/>
              </a:rPr>
              <a:t>Sjö</a:t>
            </a:r>
            <a:r>
              <a:rPr lang="en-GB" dirty="0">
                <a:solidFill>
                  <a:schemeClr val="bg1"/>
                </a:solidFill>
                <a:latin typeface="Aptos" panose="020B0004020202020204" pitchFamily="34" charset="0"/>
              </a:rPr>
              <a:t>, CC BY-SA 4.0</a:t>
            </a:r>
          </a:p>
          <a:p>
            <a:r>
              <a:rPr lang="en-GB" dirty="0">
                <a:solidFill>
                  <a:schemeClr val="bg1"/>
                </a:solidFill>
                <a:latin typeface="Aptos" panose="020B0004020202020204" pitchFamily="34" charset="0"/>
              </a:rPr>
              <a:t>https://commons.wikimedia.org/wiki/File:BGM_twopart.JPG</a:t>
            </a:r>
          </a:p>
        </p:txBody>
      </p:sp>
    </p:spTree>
    <p:extLst>
      <p:ext uri="{BB962C8B-B14F-4D97-AF65-F5344CB8AC3E}">
        <p14:creationId xmlns:p14="http://schemas.microsoft.com/office/powerpoint/2010/main" val="17414808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8EDBCA0-B438-B386-4715-D7873769C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633" y="1095966"/>
            <a:ext cx="10698068" cy="4858428"/>
          </a:xfrm>
          <a:prstGeom prst="roundRect">
            <a:avLst>
              <a:gd name="adj" fmla="val 14903"/>
            </a:avLst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BE52BCE-2DEF-20FC-6EC0-D61500CEEEC9}"/>
              </a:ext>
            </a:extLst>
          </p:cNvPr>
          <p:cNvSpPr/>
          <p:nvPr/>
        </p:nvSpPr>
        <p:spPr>
          <a:xfrm>
            <a:off x="10702565" y="0"/>
            <a:ext cx="1489435" cy="1489435"/>
          </a:xfrm>
          <a:custGeom>
            <a:avLst/>
            <a:gdLst>
              <a:gd name="connsiteX0" fmla="*/ 0 w 890833"/>
              <a:gd name="connsiteY0" fmla="*/ 0 h 890833"/>
              <a:gd name="connsiteX1" fmla="*/ 890833 w 890833"/>
              <a:gd name="connsiteY1" fmla="*/ 0 h 890833"/>
              <a:gd name="connsiteX2" fmla="*/ 890833 w 890833"/>
              <a:gd name="connsiteY2" fmla="*/ 890833 h 890833"/>
              <a:gd name="connsiteX3" fmla="*/ 0 w 890833"/>
              <a:gd name="connsiteY3" fmla="*/ 0 h 890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833" h="890833">
                <a:moveTo>
                  <a:pt x="0" y="0"/>
                </a:moveTo>
                <a:lnTo>
                  <a:pt x="890833" y="0"/>
                </a:lnTo>
                <a:lnTo>
                  <a:pt x="890833" y="890833"/>
                </a:lnTo>
                <a:cubicBezTo>
                  <a:pt x="398840" y="890833"/>
                  <a:pt x="0" y="491993"/>
                  <a:pt x="0" y="0"/>
                </a:cubicBezTo>
                <a:close/>
              </a:path>
            </a:pathLst>
          </a:custGeom>
          <a:solidFill>
            <a:srgbClr val="EEC4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D2552E-EF71-072C-1915-689B1E057FA7}"/>
              </a:ext>
            </a:extLst>
          </p:cNvPr>
          <p:cNvSpPr txBox="1"/>
          <p:nvPr/>
        </p:nvSpPr>
        <p:spPr>
          <a:xfrm>
            <a:off x="1857829" y="6164534"/>
            <a:ext cx="104347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latin typeface="Aptos" panose="020B0004020202020204" pitchFamily="34" charset="0"/>
              </a:rPr>
              <a:t>Coblentz Society, Inc., "Evaluated Infrared Reference Spectra" in </a:t>
            </a:r>
            <a:r>
              <a:rPr lang="en-GB" sz="1100" b="1" dirty="0">
                <a:latin typeface="Aptos" panose="020B0004020202020204" pitchFamily="34" charset="0"/>
              </a:rPr>
              <a:t>NIST Chemistry </a:t>
            </a:r>
            <a:r>
              <a:rPr lang="en-GB" sz="1100" b="1" dirty="0" err="1">
                <a:latin typeface="Aptos" panose="020B0004020202020204" pitchFamily="34" charset="0"/>
              </a:rPr>
              <a:t>WebBook</a:t>
            </a:r>
            <a:r>
              <a:rPr lang="en-GB" sz="1100" b="1" dirty="0">
                <a:latin typeface="Aptos" panose="020B0004020202020204" pitchFamily="34" charset="0"/>
              </a:rPr>
              <a:t>, NIST Standard Reference Database Number 69</a:t>
            </a:r>
            <a:r>
              <a:rPr lang="en-GB" sz="1100" dirty="0">
                <a:latin typeface="Aptos" panose="020B0004020202020204" pitchFamily="34" charset="0"/>
              </a:rPr>
              <a:t>, Eds. P.J. </a:t>
            </a:r>
            <a:r>
              <a:rPr lang="en-GB" sz="1100" dirty="0" err="1">
                <a:latin typeface="Aptos" panose="020B0004020202020204" pitchFamily="34" charset="0"/>
              </a:rPr>
              <a:t>Linstrom</a:t>
            </a:r>
            <a:r>
              <a:rPr lang="en-GB" sz="1100" dirty="0">
                <a:latin typeface="Aptos" panose="020B0004020202020204" pitchFamily="34" charset="0"/>
              </a:rPr>
              <a:t> and W.G. Mallard, National Institute of Standards and Technology, Gaithersburg MD, 20899, </a:t>
            </a:r>
            <a:r>
              <a:rPr lang="en-GB" sz="1100" dirty="0">
                <a:latin typeface="Aptos" panose="020B0004020202020204" pitchFamily="34" charset="0"/>
                <a:hlinkClick r:id="rId3" tooltip="resolver for NIST Chemistry WebBook DOI"/>
              </a:rPr>
              <a:t>https://doi.org/10.18434/T4D303</a:t>
            </a:r>
            <a:r>
              <a:rPr lang="en-GB" sz="1100" dirty="0">
                <a:latin typeface="Aptos" panose="020B0004020202020204" pitchFamily="34" charset="0"/>
              </a:rPr>
              <a:t>, (retrieved October 8, 2024). </a:t>
            </a:r>
            <a:endParaRPr lang="en-US" sz="1100" dirty="0">
              <a:latin typeface="Aptos" panose="020B0004020202020204" pitchFamily="34" charset="0"/>
            </a:endParaRPr>
          </a:p>
          <a:p>
            <a:r>
              <a:rPr lang="en-US" sz="1100" dirty="0">
                <a:latin typeface="Aptos" panose="020B0004020202020204" pitchFamily="34" charset="0"/>
              </a:rPr>
              <a:t>https://webbook.nist.gov/cgi/inchi?ID=C2280446&amp;Type=IR-SPEC&amp;Index=1 © </a:t>
            </a:r>
            <a:r>
              <a:rPr lang="en-US" sz="1100" i="1" dirty="0">
                <a:latin typeface="Aptos" panose="020B0004020202020204" pitchFamily="34" charset="0"/>
              </a:rPr>
              <a:t>2023 by the U.S. Secretary of Commerce on behalf of the United States of America. All rights reserved.</a:t>
            </a:r>
            <a:endParaRPr lang="en-GB" sz="1100" dirty="0">
              <a:latin typeface="Aptos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C0AFC4-FFD9-5E75-573D-73A44442C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Spektroskopisch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E09730-399E-31C4-916F-DC7DBF194BE7}"/>
              </a:ext>
            </a:extLst>
          </p:cNvPr>
          <p:cNvSpPr/>
          <p:nvPr/>
        </p:nvSpPr>
        <p:spPr>
          <a:xfrm>
            <a:off x="3082565" y="1487667"/>
            <a:ext cx="2894029" cy="4270342"/>
          </a:xfrm>
          <a:prstGeom prst="rect">
            <a:avLst/>
          </a:prstGeom>
          <a:noFill/>
          <a:ln w="762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A98F92-B8A1-FC0F-1DFB-8AF27B09383D}"/>
              </a:ext>
            </a:extLst>
          </p:cNvPr>
          <p:cNvSpPr txBox="1"/>
          <p:nvPr/>
        </p:nvSpPr>
        <p:spPr>
          <a:xfrm>
            <a:off x="3214541" y="1157435"/>
            <a:ext cx="1608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ptos" panose="020B0004020202020204" pitchFamily="34" charset="0"/>
              </a:rPr>
              <a:t>Fingerabdruck</a:t>
            </a:r>
          </a:p>
        </p:txBody>
      </p:sp>
    </p:spTree>
    <p:extLst>
      <p:ext uri="{BB962C8B-B14F-4D97-AF65-F5344CB8AC3E}">
        <p14:creationId xmlns:p14="http://schemas.microsoft.com/office/powerpoint/2010/main" val="132005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4AF5E4-9333-472F-F289-83C3D54E4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E5A0091-9C35-8460-B208-F9E083CA9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633" y="1095966"/>
            <a:ext cx="10698068" cy="4858428"/>
          </a:xfrm>
          <a:prstGeom prst="roundRect">
            <a:avLst>
              <a:gd name="adj" fmla="val 14903"/>
            </a:avLst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39F8AB2-40E3-0651-2C00-F6E5963B5AFB}"/>
              </a:ext>
            </a:extLst>
          </p:cNvPr>
          <p:cNvSpPr/>
          <p:nvPr/>
        </p:nvSpPr>
        <p:spPr>
          <a:xfrm>
            <a:off x="10702565" y="0"/>
            <a:ext cx="1489435" cy="1489435"/>
          </a:xfrm>
          <a:custGeom>
            <a:avLst/>
            <a:gdLst>
              <a:gd name="connsiteX0" fmla="*/ 0 w 890833"/>
              <a:gd name="connsiteY0" fmla="*/ 0 h 890833"/>
              <a:gd name="connsiteX1" fmla="*/ 890833 w 890833"/>
              <a:gd name="connsiteY1" fmla="*/ 0 h 890833"/>
              <a:gd name="connsiteX2" fmla="*/ 890833 w 890833"/>
              <a:gd name="connsiteY2" fmla="*/ 890833 h 890833"/>
              <a:gd name="connsiteX3" fmla="*/ 0 w 890833"/>
              <a:gd name="connsiteY3" fmla="*/ 0 h 890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833" h="890833">
                <a:moveTo>
                  <a:pt x="0" y="0"/>
                </a:moveTo>
                <a:lnTo>
                  <a:pt x="890833" y="0"/>
                </a:lnTo>
                <a:lnTo>
                  <a:pt x="890833" y="890833"/>
                </a:lnTo>
                <a:cubicBezTo>
                  <a:pt x="398840" y="890833"/>
                  <a:pt x="0" y="491993"/>
                  <a:pt x="0" y="0"/>
                </a:cubicBezTo>
                <a:close/>
              </a:path>
            </a:pathLst>
          </a:custGeom>
          <a:solidFill>
            <a:srgbClr val="EEC4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5C6D46-BB80-78A5-2459-A7FFFD1ED75D}"/>
              </a:ext>
            </a:extLst>
          </p:cNvPr>
          <p:cNvSpPr txBox="1"/>
          <p:nvPr/>
        </p:nvSpPr>
        <p:spPr>
          <a:xfrm>
            <a:off x="1857829" y="6164534"/>
            <a:ext cx="104347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latin typeface="Aptos" panose="020B0004020202020204" pitchFamily="34" charset="0"/>
              </a:rPr>
              <a:t>Coblentz Society, Inc., "Evaluated Infrared Reference Spectra" in </a:t>
            </a:r>
            <a:r>
              <a:rPr lang="en-GB" sz="1100" b="1" dirty="0">
                <a:latin typeface="Aptos" panose="020B0004020202020204" pitchFamily="34" charset="0"/>
              </a:rPr>
              <a:t>NIST Chemistry </a:t>
            </a:r>
            <a:r>
              <a:rPr lang="en-GB" sz="1100" b="1" dirty="0" err="1">
                <a:latin typeface="Aptos" panose="020B0004020202020204" pitchFamily="34" charset="0"/>
              </a:rPr>
              <a:t>WebBook</a:t>
            </a:r>
            <a:r>
              <a:rPr lang="en-GB" sz="1100" b="1" dirty="0">
                <a:latin typeface="Aptos" panose="020B0004020202020204" pitchFamily="34" charset="0"/>
              </a:rPr>
              <a:t>, NIST Standard Reference Database Number 69</a:t>
            </a:r>
            <a:r>
              <a:rPr lang="en-GB" sz="1100" dirty="0">
                <a:latin typeface="Aptos" panose="020B0004020202020204" pitchFamily="34" charset="0"/>
              </a:rPr>
              <a:t>, Eds. P.J. </a:t>
            </a:r>
            <a:r>
              <a:rPr lang="en-GB" sz="1100" dirty="0" err="1">
                <a:latin typeface="Aptos" panose="020B0004020202020204" pitchFamily="34" charset="0"/>
              </a:rPr>
              <a:t>Linstrom</a:t>
            </a:r>
            <a:r>
              <a:rPr lang="en-GB" sz="1100" dirty="0">
                <a:latin typeface="Aptos" panose="020B0004020202020204" pitchFamily="34" charset="0"/>
              </a:rPr>
              <a:t> and W.G. Mallard, National Institute of Standards and Technology, Gaithersburg MD, 20899, </a:t>
            </a:r>
            <a:r>
              <a:rPr lang="en-GB" sz="1100" dirty="0">
                <a:latin typeface="Aptos" panose="020B0004020202020204" pitchFamily="34" charset="0"/>
                <a:hlinkClick r:id="rId3" tooltip="resolver for NIST Chemistry WebBook DOI"/>
              </a:rPr>
              <a:t>https://doi.org/10.18434/T4D303</a:t>
            </a:r>
            <a:r>
              <a:rPr lang="en-GB" sz="1100" dirty="0">
                <a:latin typeface="Aptos" panose="020B0004020202020204" pitchFamily="34" charset="0"/>
              </a:rPr>
              <a:t>, (retrieved October 8, 2024). </a:t>
            </a:r>
            <a:endParaRPr lang="en-US" sz="1100" dirty="0">
              <a:latin typeface="Aptos" panose="020B0004020202020204" pitchFamily="34" charset="0"/>
            </a:endParaRPr>
          </a:p>
          <a:p>
            <a:r>
              <a:rPr lang="en-US" sz="1100" dirty="0">
                <a:latin typeface="Aptos" panose="020B0004020202020204" pitchFamily="34" charset="0"/>
              </a:rPr>
              <a:t>https://webbook.nist.gov/cgi/inchi?ID=C2280446&amp;Type=IR-SPEC&amp;Index=1 © </a:t>
            </a:r>
            <a:r>
              <a:rPr lang="en-US" sz="1100" i="1" dirty="0">
                <a:latin typeface="Aptos" panose="020B0004020202020204" pitchFamily="34" charset="0"/>
              </a:rPr>
              <a:t>2023 by the U.S. Secretary of Commerce on behalf of the United States of America. All rights reserved.</a:t>
            </a:r>
            <a:endParaRPr lang="en-GB" sz="1100" dirty="0">
              <a:latin typeface="Aptos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8326A7-ABEA-2FF9-C1FF-27A55F571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Spektroskopisch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63F2D2-53A8-FC75-B9A1-29AB581BEA8D}"/>
              </a:ext>
            </a:extLst>
          </p:cNvPr>
          <p:cNvSpPr/>
          <p:nvPr/>
        </p:nvSpPr>
        <p:spPr>
          <a:xfrm>
            <a:off x="3082565" y="1487667"/>
            <a:ext cx="2894029" cy="4270342"/>
          </a:xfrm>
          <a:prstGeom prst="rect">
            <a:avLst/>
          </a:prstGeom>
          <a:noFill/>
          <a:ln w="762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C278A9-A902-43E8-F8E0-F645D696F62B}"/>
              </a:ext>
            </a:extLst>
          </p:cNvPr>
          <p:cNvSpPr/>
          <p:nvPr/>
        </p:nvSpPr>
        <p:spPr>
          <a:xfrm>
            <a:off x="5981135" y="725736"/>
            <a:ext cx="2188112" cy="5333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0448BE-8D0E-9E1C-E680-B0CD66A9B0D5}"/>
              </a:ext>
            </a:extLst>
          </p:cNvPr>
          <p:cNvSpPr txBox="1"/>
          <p:nvPr/>
        </p:nvSpPr>
        <p:spPr>
          <a:xfrm>
            <a:off x="3214541" y="1157435"/>
            <a:ext cx="1608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ptos" panose="020B0004020202020204" pitchFamily="34" charset="0"/>
              </a:rPr>
              <a:t>Fingerabdruck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461D85-12BA-1742-766A-DFA68FD893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8067" y="1028702"/>
            <a:ext cx="5994827" cy="46274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7A194B6-79B5-74A4-8993-5999D5B1F906}"/>
              </a:ext>
            </a:extLst>
          </p:cNvPr>
          <p:cNvSpPr txBox="1"/>
          <p:nvPr/>
        </p:nvSpPr>
        <p:spPr>
          <a:xfrm>
            <a:off x="6322217" y="5648733"/>
            <a:ext cx="64034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latin typeface="Aptos" panose="020B0004020202020204" pitchFamily="34" charset="0"/>
              </a:rPr>
              <a:t>https://en.m.wikipedia.org/wiki/File:FTIR_Spectrometer_%2B_ATR.jpg  </a:t>
            </a:r>
            <a:r>
              <a:rPr lang="en-GB" sz="1400" dirty="0" err="1">
                <a:latin typeface="Aptos" panose="020B0004020202020204" pitchFamily="34" charset="0"/>
              </a:rPr>
              <a:t>Keshavana</a:t>
            </a:r>
            <a:r>
              <a:rPr lang="en-GB" sz="1400" dirty="0">
                <a:latin typeface="Aptos" panose="020B0004020202020204" pitchFamily="34" charset="0"/>
              </a:rPr>
              <a:t> CC BY SA 4.0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33B5C6-B29C-DA67-BD23-B6C0AC6C33D4}"/>
              </a:ext>
            </a:extLst>
          </p:cNvPr>
          <p:cNvSpPr txBox="1"/>
          <p:nvPr/>
        </p:nvSpPr>
        <p:spPr>
          <a:xfrm>
            <a:off x="5928888" y="660595"/>
            <a:ext cx="64034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Aptos" panose="020B0004020202020204" pitchFamily="34" charset="0"/>
              </a:rPr>
              <a:t>Fourier-Transformations-</a:t>
            </a:r>
            <a:r>
              <a:rPr lang="en-GB" sz="2400" dirty="0" err="1">
                <a:latin typeface="Aptos" panose="020B0004020202020204" pitchFamily="34" charset="0"/>
              </a:rPr>
              <a:t>Infrarotspektrometer</a:t>
            </a:r>
            <a:endParaRPr lang="en-GB" sz="24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3971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F154B-9A4C-59B9-5BC2-F1B5E3A05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dirty="0">
                <a:latin typeface="Aptos" panose="020B0004020202020204" pitchFamily="34" charset="0"/>
              </a:rPr>
              <a:t>Fotothermische </a:t>
            </a:r>
            <a:r>
              <a:rPr lang="de-DE" sz="4000" dirty="0" err="1">
                <a:latin typeface="Aptos" panose="020B0004020202020204" pitchFamily="34" charset="0"/>
              </a:rPr>
              <a:t>Deflektometrie</a:t>
            </a:r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9359788-7419-2593-38C2-6AE7B0C003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9239" r="6326" b="55633"/>
          <a:stretch/>
        </p:blipFill>
        <p:spPr>
          <a:xfrm>
            <a:off x="1330293" y="1407294"/>
            <a:ext cx="4881609" cy="4081655"/>
          </a:xfr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894604F-C80B-72D4-DBCF-D79BB98CC8FA}"/>
              </a:ext>
            </a:extLst>
          </p:cNvPr>
          <p:cNvSpPr/>
          <p:nvPr/>
        </p:nvSpPr>
        <p:spPr>
          <a:xfrm>
            <a:off x="10702565" y="0"/>
            <a:ext cx="1489435" cy="1489435"/>
          </a:xfrm>
          <a:custGeom>
            <a:avLst/>
            <a:gdLst>
              <a:gd name="connsiteX0" fmla="*/ 0 w 890833"/>
              <a:gd name="connsiteY0" fmla="*/ 0 h 890833"/>
              <a:gd name="connsiteX1" fmla="*/ 890833 w 890833"/>
              <a:gd name="connsiteY1" fmla="*/ 0 h 890833"/>
              <a:gd name="connsiteX2" fmla="*/ 890833 w 890833"/>
              <a:gd name="connsiteY2" fmla="*/ 890833 h 890833"/>
              <a:gd name="connsiteX3" fmla="*/ 0 w 890833"/>
              <a:gd name="connsiteY3" fmla="*/ 0 h 890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833" h="890833">
                <a:moveTo>
                  <a:pt x="0" y="0"/>
                </a:moveTo>
                <a:lnTo>
                  <a:pt x="890833" y="0"/>
                </a:lnTo>
                <a:lnTo>
                  <a:pt x="890833" y="890833"/>
                </a:lnTo>
                <a:cubicBezTo>
                  <a:pt x="398840" y="890833"/>
                  <a:pt x="0" y="491993"/>
                  <a:pt x="0" y="0"/>
                </a:cubicBezTo>
                <a:close/>
              </a:path>
            </a:pathLst>
          </a:custGeom>
          <a:solidFill>
            <a:srgbClr val="EEC4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9231E192-F44A-7501-D7A4-56FFC50948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277" b="-970"/>
          <a:stretch/>
        </p:blipFill>
        <p:spPr>
          <a:xfrm>
            <a:off x="6211903" y="1521595"/>
            <a:ext cx="5864463" cy="44505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2B0690-3A31-A041-FFD0-342CF78EDBE1}"/>
              </a:ext>
            </a:extLst>
          </p:cNvPr>
          <p:cNvSpPr txBox="1"/>
          <p:nvPr/>
        </p:nvSpPr>
        <p:spPr>
          <a:xfrm>
            <a:off x="3695700" y="5903893"/>
            <a:ext cx="88854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Pleitez</a:t>
            </a: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M. A. / Hertzberg, O. / Bauer, A. / Seeger, M. / </a:t>
            </a:r>
            <a:r>
              <a:rPr lang="en-GB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Lieblein</a:t>
            </a: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T. / Lilienfeld-Toal, H. v. / </a:t>
            </a:r>
            <a:r>
              <a:rPr lang="en-GB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Mäntele</a:t>
            </a: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W. </a:t>
            </a:r>
            <a:br>
              <a:rPr lang="en-GB" sz="1400" dirty="0"/>
            </a:br>
            <a:r>
              <a:rPr lang="en-GB" sz="1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Photothermal </a:t>
            </a:r>
            <a:r>
              <a:rPr lang="en-GB" sz="14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deflectometry</a:t>
            </a:r>
            <a:r>
              <a:rPr lang="en-GB" sz="1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enhanced by total internal reflection enables non-invasive glucose monitoring in human epidermis</a:t>
            </a: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br>
              <a:rPr lang="en-GB" sz="1400" dirty="0"/>
            </a:b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2015 </a:t>
            </a:r>
            <a:r>
              <a:rPr lang="en-GB" sz="14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Analyst</a:t>
            </a: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, Vol. 140, No. 2 Royal Society of Chemistry (RSC) p. 483-488, CC BY 3.0</a:t>
            </a:r>
            <a:endParaRPr lang="en-GB" sz="140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4D14B9C0-19A1-182A-0CED-F7B9E2FE7865}"/>
              </a:ext>
            </a:extLst>
          </p:cNvPr>
          <p:cNvSpPr/>
          <p:nvPr/>
        </p:nvSpPr>
        <p:spPr>
          <a:xfrm>
            <a:off x="1197238" y="1351347"/>
            <a:ext cx="4913653" cy="4137602"/>
          </a:xfrm>
          <a:custGeom>
            <a:avLst/>
            <a:gdLst>
              <a:gd name="connsiteX0" fmla="*/ 273762 w 4913653"/>
              <a:gd name="connsiteY0" fmla="*/ 0 h 4137602"/>
              <a:gd name="connsiteX1" fmla="*/ 4913653 w 4913653"/>
              <a:gd name="connsiteY1" fmla="*/ 0 h 4137602"/>
              <a:gd name="connsiteX2" fmla="*/ 4913653 w 4913653"/>
              <a:gd name="connsiteY2" fmla="*/ 4137602 h 4137602"/>
              <a:gd name="connsiteX3" fmla="*/ 0 w 4913653"/>
              <a:gd name="connsiteY3" fmla="*/ 4137602 h 4137602"/>
              <a:gd name="connsiteX4" fmla="*/ 0 w 4913653"/>
              <a:gd name="connsiteY4" fmla="*/ 957819 h 4137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13653" h="4137602">
                <a:moveTo>
                  <a:pt x="273762" y="0"/>
                </a:moveTo>
                <a:lnTo>
                  <a:pt x="4913653" y="0"/>
                </a:lnTo>
                <a:lnTo>
                  <a:pt x="4913653" y="4137602"/>
                </a:lnTo>
                <a:lnTo>
                  <a:pt x="0" y="4137602"/>
                </a:lnTo>
                <a:lnTo>
                  <a:pt x="0" y="957819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59316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CA71D-74B6-52F1-7529-90D710CE5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E59B3-F565-BDAD-34F7-F8CACE581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dirty="0">
                <a:latin typeface="Aptos" panose="020B0004020202020204" pitchFamily="34" charset="0"/>
              </a:rPr>
              <a:t>Fotothermische </a:t>
            </a:r>
            <a:r>
              <a:rPr lang="de-DE" sz="4000" dirty="0" err="1">
                <a:latin typeface="Aptos" panose="020B0004020202020204" pitchFamily="34" charset="0"/>
              </a:rPr>
              <a:t>Deflektometrie</a:t>
            </a:r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02468D7-C393-3EDC-5D92-A46F86B34A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9239" r="6326" b="55633"/>
          <a:stretch/>
        </p:blipFill>
        <p:spPr>
          <a:xfrm>
            <a:off x="1330293" y="1407294"/>
            <a:ext cx="4881609" cy="4081655"/>
          </a:xfr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3ED23C2-7056-3FA3-C59A-AD6B63241110}"/>
              </a:ext>
            </a:extLst>
          </p:cNvPr>
          <p:cNvSpPr/>
          <p:nvPr/>
        </p:nvSpPr>
        <p:spPr>
          <a:xfrm>
            <a:off x="10702565" y="0"/>
            <a:ext cx="1489435" cy="1489435"/>
          </a:xfrm>
          <a:custGeom>
            <a:avLst/>
            <a:gdLst>
              <a:gd name="connsiteX0" fmla="*/ 0 w 890833"/>
              <a:gd name="connsiteY0" fmla="*/ 0 h 890833"/>
              <a:gd name="connsiteX1" fmla="*/ 890833 w 890833"/>
              <a:gd name="connsiteY1" fmla="*/ 0 h 890833"/>
              <a:gd name="connsiteX2" fmla="*/ 890833 w 890833"/>
              <a:gd name="connsiteY2" fmla="*/ 890833 h 890833"/>
              <a:gd name="connsiteX3" fmla="*/ 0 w 890833"/>
              <a:gd name="connsiteY3" fmla="*/ 0 h 890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833" h="890833">
                <a:moveTo>
                  <a:pt x="0" y="0"/>
                </a:moveTo>
                <a:lnTo>
                  <a:pt x="890833" y="0"/>
                </a:lnTo>
                <a:lnTo>
                  <a:pt x="890833" y="890833"/>
                </a:lnTo>
                <a:cubicBezTo>
                  <a:pt x="398840" y="890833"/>
                  <a:pt x="0" y="491993"/>
                  <a:pt x="0" y="0"/>
                </a:cubicBezTo>
                <a:close/>
              </a:path>
            </a:pathLst>
          </a:custGeom>
          <a:solidFill>
            <a:srgbClr val="EEC4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5B6B4AF0-4772-13C8-7C05-D73F1FD07C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277" b="-970"/>
          <a:stretch/>
        </p:blipFill>
        <p:spPr>
          <a:xfrm>
            <a:off x="6211903" y="1521595"/>
            <a:ext cx="5864463" cy="44505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73E56F-2DFE-2611-A37C-7F22A9F32111}"/>
              </a:ext>
            </a:extLst>
          </p:cNvPr>
          <p:cNvSpPr txBox="1"/>
          <p:nvPr/>
        </p:nvSpPr>
        <p:spPr>
          <a:xfrm>
            <a:off x="3695700" y="5903893"/>
            <a:ext cx="88854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Pleitez</a:t>
            </a: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M. A. / Hertzberg, O. / Bauer, A. / Seeger, M. / </a:t>
            </a:r>
            <a:r>
              <a:rPr lang="en-GB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Lieblein</a:t>
            </a: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T. / Lilienfeld-Toal, H. v. / </a:t>
            </a:r>
            <a:r>
              <a:rPr lang="en-GB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Mäntele</a:t>
            </a: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W. </a:t>
            </a:r>
            <a:br>
              <a:rPr lang="en-GB" sz="1400" dirty="0"/>
            </a:br>
            <a:r>
              <a:rPr lang="en-GB" sz="1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Photothermal </a:t>
            </a:r>
            <a:r>
              <a:rPr lang="en-GB" sz="14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deflectometry</a:t>
            </a:r>
            <a:r>
              <a:rPr lang="en-GB" sz="1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enhanced by total internal reflection enables non-invasive glucose monitoring in human epidermis</a:t>
            </a: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br>
              <a:rPr lang="en-GB" sz="1400" dirty="0"/>
            </a:b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2015 </a:t>
            </a:r>
            <a:r>
              <a:rPr lang="en-GB" sz="14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Analyst</a:t>
            </a: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, Vol. 140, No. 2 Royal Society of Chemistry (RSC) p. 483-488, CC BY 3.0</a:t>
            </a:r>
            <a:endParaRPr lang="en-GB" sz="1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A1D22C-B065-9E31-8A70-714B11B7B4BB}"/>
              </a:ext>
            </a:extLst>
          </p:cNvPr>
          <p:cNvSpPr/>
          <p:nvPr/>
        </p:nvSpPr>
        <p:spPr>
          <a:xfrm>
            <a:off x="6144562" y="1570023"/>
            <a:ext cx="6047438" cy="43017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FE737EB-23F1-824E-8EAC-A9378ACC2801}"/>
              </a:ext>
            </a:extLst>
          </p:cNvPr>
          <p:cNvSpPr/>
          <p:nvPr/>
        </p:nvSpPr>
        <p:spPr>
          <a:xfrm rot="10800000">
            <a:off x="7070576" y="2278742"/>
            <a:ext cx="3955595" cy="1468142"/>
          </a:xfrm>
          <a:custGeom>
            <a:avLst/>
            <a:gdLst>
              <a:gd name="connsiteX0" fmla="*/ 3955595 w 3955595"/>
              <a:gd name="connsiteY0" fmla="*/ 1468142 h 1468142"/>
              <a:gd name="connsiteX1" fmla="*/ 0 w 3955595"/>
              <a:gd name="connsiteY1" fmla="*/ 1468142 h 1468142"/>
              <a:gd name="connsiteX2" fmla="*/ 0 w 3955595"/>
              <a:gd name="connsiteY2" fmla="*/ 1189990 h 1468142"/>
              <a:gd name="connsiteX3" fmla="*/ 1189990 w 3955595"/>
              <a:gd name="connsiteY3" fmla="*/ 0 h 1468142"/>
              <a:gd name="connsiteX4" fmla="*/ 2765606 w 3955595"/>
              <a:gd name="connsiteY4" fmla="*/ 0 h 1468142"/>
              <a:gd name="connsiteX5" fmla="*/ 3955595 w 3955595"/>
              <a:gd name="connsiteY5" fmla="*/ 1189990 h 1468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55595" h="1468142">
                <a:moveTo>
                  <a:pt x="3955595" y="1468142"/>
                </a:moveTo>
                <a:lnTo>
                  <a:pt x="0" y="1468142"/>
                </a:lnTo>
                <a:lnTo>
                  <a:pt x="0" y="1189990"/>
                </a:lnTo>
                <a:lnTo>
                  <a:pt x="1189990" y="0"/>
                </a:lnTo>
                <a:lnTo>
                  <a:pt x="2765606" y="0"/>
                </a:lnTo>
                <a:lnTo>
                  <a:pt x="3955595" y="1189990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014BCF-D79E-935E-FF62-365F205DC8F1}"/>
              </a:ext>
            </a:extLst>
          </p:cNvPr>
          <p:cNvSpPr/>
          <p:nvPr/>
        </p:nvSpPr>
        <p:spPr>
          <a:xfrm rot="18900000">
            <a:off x="5827106" y="3370298"/>
            <a:ext cx="3868336" cy="323480"/>
          </a:xfrm>
          <a:custGeom>
            <a:avLst/>
            <a:gdLst>
              <a:gd name="connsiteX0" fmla="*/ 3544856 w 3868336"/>
              <a:gd name="connsiteY0" fmla="*/ 0 h 323480"/>
              <a:gd name="connsiteX1" fmla="*/ 3868336 w 3868336"/>
              <a:gd name="connsiteY1" fmla="*/ 323480 h 323480"/>
              <a:gd name="connsiteX2" fmla="*/ 0 w 3868336"/>
              <a:gd name="connsiteY2" fmla="*/ 323480 h 323480"/>
              <a:gd name="connsiteX3" fmla="*/ 0 w 3868336"/>
              <a:gd name="connsiteY3" fmla="*/ 0 h 32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8336" h="323480">
                <a:moveTo>
                  <a:pt x="3544856" y="0"/>
                </a:moveTo>
                <a:lnTo>
                  <a:pt x="3868336" y="323480"/>
                </a:lnTo>
                <a:lnTo>
                  <a:pt x="0" y="32348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F707AE5-51BA-258B-99BA-C56D0C0A3B1E}"/>
              </a:ext>
            </a:extLst>
          </p:cNvPr>
          <p:cNvSpPr/>
          <p:nvPr/>
        </p:nvSpPr>
        <p:spPr>
          <a:xfrm rot="2700000">
            <a:off x="8333933" y="3390820"/>
            <a:ext cx="3947269" cy="323480"/>
          </a:xfrm>
          <a:custGeom>
            <a:avLst/>
            <a:gdLst>
              <a:gd name="connsiteX0" fmla="*/ 0 w 3947269"/>
              <a:gd name="connsiteY0" fmla="*/ 323480 h 323480"/>
              <a:gd name="connsiteX1" fmla="*/ 323480 w 3947269"/>
              <a:gd name="connsiteY1" fmla="*/ 0 h 323480"/>
              <a:gd name="connsiteX2" fmla="*/ 3947269 w 3947269"/>
              <a:gd name="connsiteY2" fmla="*/ 0 h 323480"/>
              <a:gd name="connsiteX3" fmla="*/ 3947269 w 3947269"/>
              <a:gd name="connsiteY3" fmla="*/ 323480 h 32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269" h="323480">
                <a:moveTo>
                  <a:pt x="0" y="323480"/>
                </a:moveTo>
                <a:lnTo>
                  <a:pt x="323480" y="0"/>
                </a:lnTo>
                <a:lnTo>
                  <a:pt x="3947269" y="0"/>
                </a:lnTo>
                <a:lnTo>
                  <a:pt x="3947269" y="3234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079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6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F154B-9A4C-59B9-5BC2-F1B5E3A05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dirty="0">
                <a:latin typeface="Aptos" panose="020B0004020202020204" pitchFamily="34" charset="0"/>
              </a:rPr>
              <a:t>Fotothermische </a:t>
            </a:r>
            <a:r>
              <a:rPr lang="de-DE" sz="4000" dirty="0" err="1">
                <a:latin typeface="Aptos" panose="020B0004020202020204" pitchFamily="34" charset="0"/>
              </a:rPr>
              <a:t>Deflektometrie</a:t>
            </a:r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9359788-7419-2593-38C2-6AE7B0C003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9239" r="6326" b="55633"/>
          <a:stretch/>
        </p:blipFill>
        <p:spPr>
          <a:xfrm>
            <a:off x="1330293" y="1407294"/>
            <a:ext cx="4881609" cy="4081655"/>
          </a:xfr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894604F-C80B-72D4-DBCF-D79BB98CC8FA}"/>
              </a:ext>
            </a:extLst>
          </p:cNvPr>
          <p:cNvSpPr/>
          <p:nvPr/>
        </p:nvSpPr>
        <p:spPr>
          <a:xfrm>
            <a:off x="10702565" y="0"/>
            <a:ext cx="1489435" cy="1489435"/>
          </a:xfrm>
          <a:custGeom>
            <a:avLst/>
            <a:gdLst>
              <a:gd name="connsiteX0" fmla="*/ 0 w 890833"/>
              <a:gd name="connsiteY0" fmla="*/ 0 h 890833"/>
              <a:gd name="connsiteX1" fmla="*/ 890833 w 890833"/>
              <a:gd name="connsiteY1" fmla="*/ 0 h 890833"/>
              <a:gd name="connsiteX2" fmla="*/ 890833 w 890833"/>
              <a:gd name="connsiteY2" fmla="*/ 890833 h 890833"/>
              <a:gd name="connsiteX3" fmla="*/ 0 w 890833"/>
              <a:gd name="connsiteY3" fmla="*/ 0 h 890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833" h="890833">
                <a:moveTo>
                  <a:pt x="0" y="0"/>
                </a:moveTo>
                <a:lnTo>
                  <a:pt x="890833" y="0"/>
                </a:lnTo>
                <a:lnTo>
                  <a:pt x="890833" y="890833"/>
                </a:lnTo>
                <a:cubicBezTo>
                  <a:pt x="398840" y="890833"/>
                  <a:pt x="0" y="491993"/>
                  <a:pt x="0" y="0"/>
                </a:cubicBezTo>
                <a:close/>
              </a:path>
            </a:pathLst>
          </a:custGeom>
          <a:solidFill>
            <a:srgbClr val="EEC4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9231E192-F44A-7501-D7A4-56FFC50948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277" b="-970"/>
          <a:stretch/>
        </p:blipFill>
        <p:spPr>
          <a:xfrm>
            <a:off x="6211903" y="1521595"/>
            <a:ext cx="5864463" cy="44505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2B0690-3A31-A041-FFD0-342CF78EDBE1}"/>
              </a:ext>
            </a:extLst>
          </p:cNvPr>
          <p:cNvSpPr txBox="1"/>
          <p:nvPr/>
        </p:nvSpPr>
        <p:spPr>
          <a:xfrm>
            <a:off x="3695700" y="5903893"/>
            <a:ext cx="88854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Pleitez</a:t>
            </a: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M. A. / Hertzberg, O. / Bauer, A. / Seeger, M. / </a:t>
            </a:r>
            <a:r>
              <a:rPr lang="en-GB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Lieblein</a:t>
            </a: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T. / Lilienfeld-Toal, H. v. / </a:t>
            </a:r>
            <a:r>
              <a:rPr lang="en-GB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Mäntele</a:t>
            </a: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W. </a:t>
            </a:r>
            <a:br>
              <a:rPr lang="en-GB" sz="1400" dirty="0"/>
            </a:br>
            <a:r>
              <a:rPr lang="en-GB" sz="1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Photothermal </a:t>
            </a:r>
            <a:r>
              <a:rPr lang="en-GB" sz="14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deflectometry</a:t>
            </a:r>
            <a:r>
              <a:rPr lang="en-GB" sz="1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enhanced by total internal reflection enables non-invasive glucose monitoring in human epidermis</a:t>
            </a: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br>
              <a:rPr lang="en-GB" sz="1400" dirty="0"/>
            </a:b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2015 </a:t>
            </a:r>
            <a:r>
              <a:rPr lang="en-GB" sz="14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Analyst</a:t>
            </a: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, Vol. 140, No. 2 Royal Society of Chemistry (RSC) p. 483-488, CC BY 3.0</a:t>
            </a:r>
            <a:endParaRPr lang="en-GB" sz="1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F5B838-2C29-8257-49B6-B057913777A6}"/>
              </a:ext>
            </a:extLst>
          </p:cNvPr>
          <p:cNvSpPr/>
          <p:nvPr/>
        </p:nvSpPr>
        <p:spPr>
          <a:xfrm>
            <a:off x="6144562" y="1570023"/>
            <a:ext cx="6047438" cy="43017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2BD2B65-20A0-51CB-96C0-821103A8F239}"/>
              </a:ext>
            </a:extLst>
          </p:cNvPr>
          <p:cNvSpPr/>
          <p:nvPr/>
        </p:nvSpPr>
        <p:spPr>
          <a:xfrm rot="10800000">
            <a:off x="7070576" y="2141534"/>
            <a:ext cx="3955595" cy="1605351"/>
          </a:xfrm>
          <a:custGeom>
            <a:avLst/>
            <a:gdLst>
              <a:gd name="connsiteX0" fmla="*/ 2021983 w 3955595"/>
              <a:gd name="connsiteY0" fmla="*/ 1605351 h 1605351"/>
              <a:gd name="connsiteX1" fmla="*/ 1530453 w 3955595"/>
              <a:gd name="connsiteY1" fmla="*/ 1468142 h 1605351"/>
              <a:gd name="connsiteX2" fmla="*/ 0 w 3955595"/>
              <a:gd name="connsiteY2" fmla="*/ 1468142 h 1605351"/>
              <a:gd name="connsiteX3" fmla="*/ 0 w 3955595"/>
              <a:gd name="connsiteY3" fmla="*/ 1189990 h 1605351"/>
              <a:gd name="connsiteX4" fmla="*/ 1189990 w 3955595"/>
              <a:gd name="connsiteY4" fmla="*/ 0 h 1605351"/>
              <a:gd name="connsiteX5" fmla="*/ 2765606 w 3955595"/>
              <a:gd name="connsiteY5" fmla="*/ 0 h 1605351"/>
              <a:gd name="connsiteX6" fmla="*/ 3955595 w 3955595"/>
              <a:gd name="connsiteY6" fmla="*/ 1189990 h 1605351"/>
              <a:gd name="connsiteX7" fmla="*/ 3955595 w 3955595"/>
              <a:gd name="connsiteY7" fmla="*/ 1468142 h 1605351"/>
              <a:gd name="connsiteX8" fmla="*/ 2513513 w 3955595"/>
              <a:gd name="connsiteY8" fmla="*/ 1468142 h 1605351"/>
              <a:gd name="connsiteX9" fmla="*/ 2021983 w 3955595"/>
              <a:gd name="connsiteY9" fmla="*/ 1605351 h 1605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55595" h="1605351">
                <a:moveTo>
                  <a:pt x="2021983" y="1605351"/>
                </a:moveTo>
                <a:cubicBezTo>
                  <a:pt x="1750518" y="1605351"/>
                  <a:pt x="1530453" y="1543920"/>
                  <a:pt x="1530453" y="1468142"/>
                </a:cubicBezTo>
                <a:lnTo>
                  <a:pt x="0" y="1468142"/>
                </a:lnTo>
                <a:lnTo>
                  <a:pt x="0" y="1189990"/>
                </a:lnTo>
                <a:lnTo>
                  <a:pt x="1189990" y="0"/>
                </a:lnTo>
                <a:lnTo>
                  <a:pt x="2765606" y="0"/>
                </a:lnTo>
                <a:lnTo>
                  <a:pt x="3955595" y="1189990"/>
                </a:lnTo>
                <a:lnTo>
                  <a:pt x="3955595" y="1468142"/>
                </a:lnTo>
                <a:lnTo>
                  <a:pt x="2513513" y="1468142"/>
                </a:lnTo>
                <a:cubicBezTo>
                  <a:pt x="2513513" y="1543920"/>
                  <a:pt x="2293448" y="1605351"/>
                  <a:pt x="2021983" y="1605351"/>
                </a:cubicBez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AFD605F-E6D0-6943-05B5-385E279491E7}"/>
              </a:ext>
            </a:extLst>
          </p:cNvPr>
          <p:cNvSpPr/>
          <p:nvPr/>
        </p:nvSpPr>
        <p:spPr>
          <a:xfrm rot="2700000">
            <a:off x="8333933" y="3390820"/>
            <a:ext cx="3947269" cy="323480"/>
          </a:xfrm>
          <a:custGeom>
            <a:avLst/>
            <a:gdLst>
              <a:gd name="connsiteX0" fmla="*/ 0 w 3947269"/>
              <a:gd name="connsiteY0" fmla="*/ 323480 h 323480"/>
              <a:gd name="connsiteX1" fmla="*/ 323480 w 3947269"/>
              <a:gd name="connsiteY1" fmla="*/ 0 h 323480"/>
              <a:gd name="connsiteX2" fmla="*/ 3947269 w 3947269"/>
              <a:gd name="connsiteY2" fmla="*/ 0 h 323480"/>
              <a:gd name="connsiteX3" fmla="*/ 3947269 w 3947269"/>
              <a:gd name="connsiteY3" fmla="*/ 323480 h 32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269" h="323480">
                <a:moveTo>
                  <a:pt x="0" y="323480"/>
                </a:moveTo>
                <a:lnTo>
                  <a:pt x="323480" y="0"/>
                </a:lnTo>
                <a:lnTo>
                  <a:pt x="3947269" y="0"/>
                </a:lnTo>
                <a:lnTo>
                  <a:pt x="3947269" y="32348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D6AA629-54E3-6FA7-FE37-20762AC54A76}"/>
              </a:ext>
            </a:extLst>
          </p:cNvPr>
          <p:cNvSpPr/>
          <p:nvPr/>
        </p:nvSpPr>
        <p:spPr>
          <a:xfrm rot="18900000">
            <a:off x="5806445" y="3320415"/>
            <a:ext cx="4009425" cy="323480"/>
          </a:xfrm>
          <a:custGeom>
            <a:avLst/>
            <a:gdLst>
              <a:gd name="connsiteX0" fmla="*/ 3796165 w 4009425"/>
              <a:gd name="connsiteY0" fmla="*/ 52950 h 323480"/>
              <a:gd name="connsiteX1" fmla="*/ 3973921 w 4009425"/>
              <a:gd name="connsiteY1" fmla="*/ 263846 h 323480"/>
              <a:gd name="connsiteX2" fmla="*/ 4009425 w 4009425"/>
              <a:gd name="connsiteY2" fmla="*/ 323480 h 323480"/>
              <a:gd name="connsiteX3" fmla="*/ 0 w 4009425"/>
              <a:gd name="connsiteY3" fmla="*/ 323480 h 323480"/>
              <a:gd name="connsiteX4" fmla="*/ 0 w 4009425"/>
              <a:gd name="connsiteY4" fmla="*/ 0 h 323480"/>
              <a:gd name="connsiteX5" fmla="*/ 3738549 w 4009425"/>
              <a:gd name="connsiteY5" fmla="*/ 0 h 32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9425" h="323480">
                <a:moveTo>
                  <a:pt x="3796165" y="52950"/>
                </a:moveTo>
                <a:cubicBezTo>
                  <a:pt x="3868147" y="124932"/>
                  <a:pt x="3928911" y="197913"/>
                  <a:pt x="3973921" y="263846"/>
                </a:cubicBezTo>
                <a:lnTo>
                  <a:pt x="4009425" y="323480"/>
                </a:lnTo>
                <a:lnTo>
                  <a:pt x="0" y="323480"/>
                </a:lnTo>
                <a:lnTo>
                  <a:pt x="0" y="0"/>
                </a:lnTo>
                <a:lnTo>
                  <a:pt x="373854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46A287A-C336-C390-76D2-F205211E3FB0}"/>
              </a:ext>
            </a:extLst>
          </p:cNvPr>
          <p:cNvSpPr/>
          <p:nvPr/>
        </p:nvSpPr>
        <p:spPr>
          <a:xfrm rot="2700000">
            <a:off x="8427388" y="3292892"/>
            <a:ext cx="3947269" cy="323480"/>
          </a:xfrm>
          <a:custGeom>
            <a:avLst/>
            <a:gdLst>
              <a:gd name="connsiteX0" fmla="*/ 0 w 3947269"/>
              <a:gd name="connsiteY0" fmla="*/ 323480 h 323480"/>
              <a:gd name="connsiteX1" fmla="*/ 323480 w 3947269"/>
              <a:gd name="connsiteY1" fmla="*/ 0 h 323480"/>
              <a:gd name="connsiteX2" fmla="*/ 3947269 w 3947269"/>
              <a:gd name="connsiteY2" fmla="*/ 0 h 323480"/>
              <a:gd name="connsiteX3" fmla="*/ 3947269 w 3947269"/>
              <a:gd name="connsiteY3" fmla="*/ 323480 h 32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269" h="323480">
                <a:moveTo>
                  <a:pt x="0" y="323480"/>
                </a:moveTo>
                <a:lnTo>
                  <a:pt x="323480" y="0"/>
                </a:lnTo>
                <a:lnTo>
                  <a:pt x="3947269" y="0"/>
                </a:lnTo>
                <a:lnTo>
                  <a:pt x="3947269" y="3234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C69C78B-6602-E8BD-03D7-7C78D711B90B}"/>
              </a:ext>
            </a:extLst>
          </p:cNvPr>
          <p:cNvCxnSpPr>
            <a:cxnSpLocks/>
          </p:cNvCxnSpPr>
          <p:nvPr/>
        </p:nvCxnSpPr>
        <p:spPr>
          <a:xfrm flipH="1">
            <a:off x="11544198" y="4894580"/>
            <a:ext cx="170594" cy="18399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F62A12C-351A-6DB7-7740-F0E2503ED0E1}"/>
              </a:ext>
            </a:extLst>
          </p:cNvPr>
          <p:cNvSpPr txBox="1"/>
          <p:nvPr/>
        </p:nvSpPr>
        <p:spPr>
          <a:xfrm>
            <a:off x="11597121" y="4896173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ptos" panose="020B0004020202020204" pitchFamily="34" charset="0"/>
              </a:rPr>
              <a:t>d</a:t>
            </a:r>
            <a:endParaRPr lang="en-GB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2053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E494B-4EC4-B451-9824-7AFE6485F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dirty="0">
                <a:latin typeface="Aptos" panose="020B0004020202020204" pitchFamily="34" charset="0"/>
              </a:rPr>
              <a:t>Kolorimetrisch</a:t>
            </a:r>
            <a:endParaRPr lang="en-GB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994242B-9216-9E36-E7F9-A9173B837E07}"/>
              </a:ext>
            </a:extLst>
          </p:cNvPr>
          <p:cNvSpPr/>
          <p:nvPr/>
        </p:nvSpPr>
        <p:spPr>
          <a:xfrm>
            <a:off x="10702565" y="0"/>
            <a:ext cx="1489435" cy="1489435"/>
          </a:xfrm>
          <a:custGeom>
            <a:avLst/>
            <a:gdLst>
              <a:gd name="connsiteX0" fmla="*/ 0 w 890833"/>
              <a:gd name="connsiteY0" fmla="*/ 0 h 890833"/>
              <a:gd name="connsiteX1" fmla="*/ 890833 w 890833"/>
              <a:gd name="connsiteY1" fmla="*/ 0 h 890833"/>
              <a:gd name="connsiteX2" fmla="*/ 890833 w 890833"/>
              <a:gd name="connsiteY2" fmla="*/ 890833 h 890833"/>
              <a:gd name="connsiteX3" fmla="*/ 0 w 890833"/>
              <a:gd name="connsiteY3" fmla="*/ 0 h 890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833" h="890833">
                <a:moveTo>
                  <a:pt x="0" y="0"/>
                </a:moveTo>
                <a:lnTo>
                  <a:pt x="890833" y="0"/>
                </a:lnTo>
                <a:lnTo>
                  <a:pt x="890833" y="890833"/>
                </a:lnTo>
                <a:cubicBezTo>
                  <a:pt x="398840" y="890833"/>
                  <a:pt x="0" y="491993"/>
                  <a:pt x="0" y="0"/>
                </a:cubicBezTo>
                <a:close/>
              </a:path>
            </a:pathLst>
          </a:custGeom>
          <a:solidFill>
            <a:srgbClr val="EEC4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2A2E81-4FCC-7F67-CEED-746C64C0F1C9}"/>
              </a:ext>
            </a:extLst>
          </p:cNvPr>
          <p:cNvSpPr txBox="1"/>
          <p:nvPr/>
        </p:nvSpPr>
        <p:spPr>
          <a:xfrm>
            <a:off x="3141483" y="5657671"/>
            <a:ext cx="86137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Aptos" panose="020B0004020202020204" pitchFamily="34" charset="0"/>
              </a:rPr>
              <a:t>R. He, H. Liu, T. Fang, Y. </a:t>
            </a:r>
            <a:r>
              <a:rPr lang="en-GB" dirty="0" err="1">
                <a:latin typeface="Aptos" panose="020B0004020202020204" pitchFamily="34" charset="0"/>
              </a:rPr>
              <a:t>Niu</a:t>
            </a:r>
            <a:r>
              <a:rPr lang="en-GB" dirty="0">
                <a:latin typeface="Aptos" panose="020B0004020202020204" pitchFamily="34" charset="0"/>
              </a:rPr>
              <a:t>, H. Zhang, F. Han, B. Gao, F. Li, F. Xu, A Colorimetric Dermal Tattoo Biosensor Fabricated by Microneedle Patch for Multiplexed Detection of Health-Related Biomarkers. </a:t>
            </a:r>
            <a:r>
              <a:rPr lang="en-GB" i="1" dirty="0">
                <a:latin typeface="Aptos" panose="020B0004020202020204" pitchFamily="34" charset="0"/>
              </a:rPr>
              <a:t>Adv. Sci.</a:t>
            </a:r>
            <a:r>
              <a:rPr lang="en-GB" dirty="0">
                <a:latin typeface="Aptos" panose="020B0004020202020204" pitchFamily="34" charset="0"/>
              </a:rPr>
              <a:t> 2021, 8, 2103030. </a:t>
            </a:r>
            <a:r>
              <a:rPr lang="en-GB" dirty="0">
                <a:latin typeface="Aptos" panose="020B0004020202020204" pitchFamily="34" charset="0"/>
                <a:hlinkClick r:id="rId2"/>
              </a:rPr>
              <a:t>https://doi.org/10.1002/advs.202103030</a:t>
            </a:r>
            <a:r>
              <a:rPr lang="en-GB" dirty="0">
                <a:latin typeface="Aptos" panose="020B0004020202020204" pitchFamily="34" charset="0"/>
              </a:rPr>
              <a:t> CC BY 4.0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B64180-9FD3-952D-0098-DCCF5EC03D03}"/>
              </a:ext>
            </a:extLst>
          </p:cNvPr>
          <p:cNvGrpSpPr/>
          <p:nvPr/>
        </p:nvGrpSpPr>
        <p:grpSpPr>
          <a:xfrm>
            <a:off x="647096" y="1400860"/>
            <a:ext cx="6321867" cy="3260464"/>
            <a:chOff x="647096" y="1400860"/>
            <a:chExt cx="6321867" cy="326046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AC825B-44DE-8CAF-2802-105ED438E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189" b="63075"/>
            <a:stretch/>
          </p:blipFill>
          <p:spPr>
            <a:xfrm>
              <a:off x="647096" y="1400860"/>
              <a:ext cx="6321867" cy="2974893"/>
            </a:xfrm>
            <a:prstGeom prst="rect">
              <a:avLst/>
            </a:prstGeom>
          </p:spPr>
        </p:pic>
        <p:sp>
          <p:nvSpPr>
            <p:cNvPr id="25" name="Flowchart: Process 24">
              <a:extLst>
                <a:ext uri="{FF2B5EF4-FFF2-40B4-BE49-F238E27FC236}">
                  <a16:creationId xmlns:a16="http://schemas.microsoft.com/office/drawing/2014/main" id="{EBAAEAE1-BC12-E34B-D20C-29AF283B4BB4}"/>
                </a:ext>
              </a:extLst>
            </p:cNvPr>
            <p:cNvSpPr/>
            <p:nvPr/>
          </p:nvSpPr>
          <p:spPr>
            <a:xfrm>
              <a:off x="5927651" y="4375753"/>
              <a:ext cx="628650" cy="285571"/>
            </a:xfrm>
            <a:prstGeom prst="flowChart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chemeClr val="tx1"/>
                  </a:solidFill>
                  <a:latin typeface="Aptos" panose="020B0004020202020204" pitchFamily="34" charset="0"/>
                </a:rPr>
                <a:t>180</a:t>
              </a:r>
            </a:p>
            <a:p>
              <a:pPr algn="ctr"/>
              <a:r>
                <a:rPr lang="en-GB" sz="1200" b="1" dirty="0">
                  <a:solidFill>
                    <a:schemeClr val="tx1"/>
                  </a:solidFill>
                  <a:latin typeface="Aptos" panose="020B0004020202020204" pitchFamily="34" charset="0"/>
                </a:rPr>
                <a:t>mg/dL</a:t>
              </a:r>
            </a:p>
          </p:txBody>
        </p:sp>
        <p:sp>
          <p:nvSpPr>
            <p:cNvPr id="26" name="Flowchart: Process 25">
              <a:extLst>
                <a:ext uri="{FF2B5EF4-FFF2-40B4-BE49-F238E27FC236}">
                  <a16:creationId xmlns:a16="http://schemas.microsoft.com/office/drawing/2014/main" id="{DAEB33EA-DAA7-5198-A704-8F32E791C034}"/>
                </a:ext>
              </a:extLst>
            </p:cNvPr>
            <p:cNvSpPr/>
            <p:nvPr/>
          </p:nvSpPr>
          <p:spPr>
            <a:xfrm>
              <a:off x="855661" y="4375753"/>
              <a:ext cx="628650" cy="285571"/>
            </a:xfrm>
            <a:prstGeom prst="flowChart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0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mg/dL</a:t>
              </a:r>
            </a:p>
          </p:txBody>
        </p:sp>
        <p:sp>
          <p:nvSpPr>
            <p:cNvPr id="27" name="Flowchart: Process 26">
              <a:extLst>
                <a:ext uri="{FF2B5EF4-FFF2-40B4-BE49-F238E27FC236}">
                  <a16:creationId xmlns:a16="http://schemas.microsoft.com/office/drawing/2014/main" id="{8848E01C-B580-4F2D-9D8F-ED9293A23250}"/>
                </a:ext>
              </a:extLst>
            </p:cNvPr>
            <p:cNvSpPr/>
            <p:nvPr/>
          </p:nvSpPr>
          <p:spPr>
            <a:xfrm>
              <a:off x="2884457" y="4375753"/>
              <a:ext cx="628650" cy="285571"/>
            </a:xfrm>
            <a:prstGeom prst="flowChart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b="1" dirty="0">
                  <a:solidFill>
                    <a:prstClr val="black"/>
                  </a:solidFill>
                  <a:latin typeface="Aptos" panose="020B0004020202020204" pitchFamily="34" charset="0"/>
                </a:rPr>
                <a:t>72</a:t>
              </a:r>
              <a:endPara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mg/dL</a:t>
              </a:r>
            </a:p>
          </p:txBody>
        </p:sp>
        <p:sp>
          <p:nvSpPr>
            <p:cNvPr id="28" name="Flowchart: Process 27">
              <a:extLst>
                <a:ext uri="{FF2B5EF4-FFF2-40B4-BE49-F238E27FC236}">
                  <a16:creationId xmlns:a16="http://schemas.microsoft.com/office/drawing/2014/main" id="{E81019BB-5DEA-4FF3-DA6A-BBC14278087B}"/>
                </a:ext>
              </a:extLst>
            </p:cNvPr>
            <p:cNvSpPr/>
            <p:nvPr/>
          </p:nvSpPr>
          <p:spPr>
            <a:xfrm>
              <a:off x="1870059" y="4375753"/>
              <a:ext cx="628650" cy="285571"/>
            </a:xfrm>
            <a:prstGeom prst="flowChart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b="1" dirty="0">
                  <a:solidFill>
                    <a:prstClr val="black"/>
                  </a:solidFill>
                  <a:latin typeface="Aptos" panose="020B0004020202020204" pitchFamily="34" charset="0"/>
                </a:rPr>
                <a:t>36</a:t>
              </a:r>
              <a:endPara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mg/dL</a:t>
              </a:r>
            </a:p>
          </p:txBody>
        </p:sp>
        <p:sp>
          <p:nvSpPr>
            <p:cNvPr id="29" name="Flowchart: Process 28">
              <a:extLst>
                <a:ext uri="{FF2B5EF4-FFF2-40B4-BE49-F238E27FC236}">
                  <a16:creationId xmlns:a16="http://schemas.microsoft.com/office/drawing/2014/main" id="{E1480383-8AC6-0521-CE09-7F4949AD14C6}"/>
                </a:ext>
              </a:extLst>
            </p:cNvPr>
            <p:cNvSpPr/>
            <p:nvPr/>
          </p:nvSpPr>
          <p:spPr>
            <a:xfrm>
              <a:off x="3898855" y="4375753"/>
              <a:ext cx="628650" cy="285571"/>
            </a:xfrm>
            <a:prstGeom prst="flowChart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108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mg/dL</a:t>
              </a:r>
            </a:p>
          </p:txBody>
        </p:sp>
        <p:sp>
          <p:nvSpPr>
            <p:cNvPr id="30" name="Flowchart: Process 29">
              <a:extLst>
                <a:ext uri="{FF2B5EF4-FFF2-40B4-BE49-F238E27FC236}">
                  <a16:creationId xmlns:a16="http://schemas.microsoft.com/office/drawing/2014/main" id="{1B415145-1224-450B-48F3-314926A6E3A0}"/>
                </a:ext>
              </a:extLst>
            </p:cNvPr>
            <p:cNvSpPr/>
            <p:nvPr/>
          </p:nvSpPr>
          <p:spPr>
            <a:xfrm>
              <a:off x="4913253" y="4375753"/>
              <a:ext cx="628650" cy="285571"/>
            </a:xfrm>
            <a:prstGeom prst="flowChart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144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mg/dL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DEE125B-6A0F-8329-2364-0429FD784FC4}"/>
              </a:ext>
            </a:extLst>
          </p:cNvPr>
          <p:cNvGrpSpPr/>
          <p:nvPr/>
        </p:nvGrpSpPr>
        <p:grpSpPr>
          <a:xfrm>
            <a:off x="6857221" y="1632311"/>
            <a:ext cx="5263258" cy="3495673"/>
            <a:chOff x="6968963" y="1653667"/>
            <a:chExt cx="5263258" cy="349567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7F5A18-01C8-7B8E-F987-239F97999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" t="74412" r="53906"/>
            <a:stretch/>
          </p:blipFill>
          <p:spPr>
            <a:xfrm>
              <a:off x="6968963" y="1653667"/>
              <a:ext cx="5157273" cy="3495673"/>
            </a:xfrm>
            <a:prstGeom prst="rect">
              <a:avLst/>
            </a:prstGeom>
          </p:spPr>
        </p:pic>
        <p:sp>
          <p:nvSpPr>
            <p:cNvPr id="14" name="Flowchart: Process 13">
              <a:extLst>
                <a:ext uri="{FF2B5EF4-FFF2-40B4-BE49-F238E27FC236}">
                  <a16:creationId xmlns:a16="http://schemas.microsoft.com/office/drawing/2014/main" id="{4828A42D-815F-17AE-0962-74B0CD7634F4}"/>
                </a:ext>
              </a:extLst>
            </p:cNvPr>
            <p:cNvSpPr/>
            <p:nvPr/>
          </p:nvSpPr>
          <p:spPr>
            <a:xfrm>
              <a:off x="11393271" y="4472402"/>
              <a:ext cx="628650" cy="285571"/>
            </a:xfrm>
            <a:prstGeom prst="flowChart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  <a:latin typeface="Aptos" panose="020B0004020202020204" pitchFamily="34" charset="0"/>
                </a:rPr>
                <a:t>180</a:t>
              </a:r>
            </a:p>
          </p:txBody>
        </p:sp>
        <p:sp>
          <p:nvSpPr>
            <p:cNvPr id="15" name="Flowchart: Process 14">
              <a:extLst>
                <a:ext uri="{FF2B5EF4-FFF2-40B4-BE49-F238E27FC236}">
                  <a16:creationId xmlns:a16="http://schemas.microsoft.com/office/drawing/2014/main" id="{A5ECF447-4B17-09C3-1E3A-AA1CA31E8A95}"/>
                </a:ext>
              </a:extLst>
            </p:cNvPr>
            <p:cNvSpPr/>
            <p:nvPr/>
          </p:nvSpPr>
          <p:spPr>
            <a:xfrm>
              <a:off x="8199454" y="4472402"/>
              <a:ext cx="628650" cy="285571"/>
            </a:xfrm>
            <a:prstGeom prst="flowChart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  <a:latin typeface="Aptos" panose="020B0004020202020204" pitchFamily="34" charset="0"/>
                </a:rPr>
                <a:t>0</a:t>
              </a:r>
            </a:p>
          </p:txBody>
        </p:sp>
        <p:sp>
          <p:nvSpPr>
            <p:cNvPr id="16" name="Flowchart: Process 15">
              <a:extLst>
                <a:ext uri="{FF2B5EF4-FFF2-40B4-BE49-F238E27FC236}">
                  <a16:creationId xmlns:a16="http://schemas.microsoft.com/office/drawing/2014/main" id="{F97E04D5-3CCB-3DB4-6C6D-EF509B8E4FC8}"/>
                </a:ext>
              </a:extLst>
            </p:cNvPr>
            <p:cNvSpPr/>
            <p:nvPr/>
          </p:nvSpPr>
          <p:spPr>
            <a:xfrm>
              <a:off x="9476980" y="4472402"/>
              <a:ext cx="628650" cy="285571"/>
            </a:xfrm>
            <a:prstGeom prst="flowChart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  <a:latin typeface="Aptos" panose="020B0004020202020204" pitchFamily="34" charset="0"/>
                </a:rPr>
                <a:t>72</a:t>
              </a:r>
            </a:p>
          </p:txBody>
        </p:sp>
        <p:sp>
          <p:nvSpPr>
            <p:cNvPr id="17" name="Flowchart: Process 16">
              <a:extLst>
                <a:ext uri="{FF2B5EF4-FFF2-40B4-BE49-F238E27FC236}">
                  <a16:creationId xmlns:a16="http://schemas.microsoft.com/office/drawing/2014/main" id="{9EEF126E-07F7-DFE7-FA96-F3B6305BD3D4}"/>
                </a:ext>
              </a:extLst>
            </p:cNvPr>
            <p:cNvSpPr/>
            <p:nvPr/>
          </p:nvSpPr>
          <p:spPr>
            <a:xfrm>
              <a:off x="8838217" y="4472402"/>
              <a:ext cx="628650" cy="285571"/>
            </a:xfrm>
            <a:prstGeom prst="flowChart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  <a:latin typeface="Aptos" panose="020B0004020202020204" pitchFamily="34" charset="0"/>
                </a:rPr>
                <a:t>36</a:t>
              </a:r>
            </a:p>
          </p:txBody>
        </p:sp>
        <p:sp>
          <p:nvSpPr>
            <p:cNvPr id="18" name="Flowchart: Process 17">
              <a:extLst>
                <a:ext uri="{FF2B5EF4-FFF2-40B4-BE49-F238E27FC236}">
                  <a16:creationId xmlns:a16="http://schemas.microsoft.com/office/drawing/2014/main" id="{031983A9-F98D-E985-4867-5BB10B30AB81}"/>
                </a:ext>
              </a:extLst>
            </p:cNvPr>
            <p:cNvSpPr/>
            <p:nvPr/>
          </p:nvSpPr>
          <p:spPr>
            <a:xfrm>
              <a:off x="10115743" y="4472402"/>
              <a:ext cx="628650" cy="285571"/>
            </a:xfrm>
            <a:prstGeom prst="flowChart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  <a:latin typeface="Aptos" panose="020B0004020202020204" pitchFamily="34" charset="0"/>
                </a:rPr>
                <a:t>108</a:t>
              </a:r>
            </a:p>
          </p:txBody>
        </p:sp>
        <p:sp>
          <p:nvSpPr>
            <p:cNvPr id="19" name="Flowchart: Process 18">
              <a:extLst>
                <a:ext uri="{FF2B5EF4-FFF2-40B4-BE49-F238E27FC236}">
                  <a16:creationId xmlns:a16="http://schemas.microsoft.com/office/drawing/2014/main" id="{48180FD4-384B-2DF2-21B0-F332F88103B4}"/>
                </a:ext>
              </a:extLst>
            </p:cNvPr>
            <p:cNvSpPr/>
            <p:nvPr/>
          </p:nvSpPr>
          <p:spPr>
            <a:xfrm>
              <a:off x="10754506" y="4472402"/>
              <a:ext cx="628650" cy="285571"/>
            </a:xfrm>
            <a:prstGeom prst="flowChart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  <a:latin typeface="Aptos" panose="020B0004020202020204" pitchFamily="34" charset="0"/>
                </a:rPr>
                <a:t>144</a:t>
              </a:r>
            </a:p>
          </p:txBody>
        </p:sp>
        <p:sp>
          <p:nvSpPr>
            <p:cNvPr id="23" name="Flowchart: Process 22">
              <a:extLst>
                <a:ext uri="{FF2B5EF4-FFF2-40B4-BE49-F238E27FC236}">
                  <a16:creationId xmlns:a16="http://schemas.microsoft.com/office/drawing/2014/main" id="{508C2CE8-E38F-CB23-B9EB-E127FEDABD2F}"/>
                </a:ext>
              </a:extLst>
            </p:cNvPr>
            <p:cNvSpPr/>
            <p:nvPr/>
          </p:nvSpPr>
          <p:spPr>
            <a:xfrm>
              <a:off x="10997310" y="4724469"/>
              <a:ext cx="1234911" cy="424871"/>
            </a:xfrm>
            <a:prstGeom prst="flowChart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pPr algn="ctr"/>
              <a:r>
                <a:rPr lang="en-GB" sz="2400" b="1" dirty="0">
                  <a:solidFill>
                    <a:sysClr val="windowText" lastClr="000000"/>
                  </a:solidFill>
                  <a:latin typeface="Aptos" panose="020B0004020202020204" pitchFamily="34" charset="0"/>
                </a:rPr>
                <a:t>(mg/dL)</a:t>
              </a:r>
              <a:endParaRPr lang="en-GB" sz="2400" b="1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018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383E1B4-79B8-0505-79E3-993B5E2DFC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Sensor</a:t>
            </a:r>
          </a:p>
          <a:p>
            <a:r>
              <a:rPr lang="en-GB" sz="3600" dirty="0" err="1"/>
              <a:t>Prozessor</a:t>
            </a:r>
            <a:endParaRPr lang="en-GB" sz="3600" dirty="0"/>
          </a:p>
          <a:p>
            <a:r>
              <a:rPr lang="en-GB" sz="3600" dirty="0" err="1"/>
              <a:t>Kommunikation</a:t>
            </a:r>
            <a:endParaRPr lang="en-GB" sz="3600" dirty="0"/>
          </a:p>
          <a:p>
            <a:r>
              <a:rPr lang="en-GB" sz="3600" dirty="0" err="1"/>
              <a:t>Energieversorgung</a:t>
            </a:r>
            <a:endParaRPr lang="en-GB" sz="3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B493AA-D663-4182-C421-6A4F0C44C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Hardware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FED3DC1-56FE-BA45-2D8F-9AC2A6DC0086}"/>
              </a:ext>
            </a:extLst>
          </p:cNvPr>
          <p:cNvSpPr/>
          <p:nvPr/>
        </p:nvSpPr>
        <p:spPr>
          <a:xfrm>
            <a:off x="10702565" y="0"/>
            <a:ext cx="1489435" cy="1489435"/>
          </a:xfrm>
          <a:custGeom>
            <a:avLst/>
            <a:gdLst>
              <a:gd name="connsiteX0" fmla="*/ 0 w 890833"/>
              <a:gd name="connsiteY0" fmla="*/ 0 h 890833"/>
              <a:gd name="connsiteX1" fmla="*/ 890833 w 890833"/>
              <a:gd name="connsiteY1" fmla="*/ 0 h 890833"/>
              <a:gd name="connsiteX2" fmla="*/ 890833 w 890833"/>
              <a:gd name="connsiteY2" fmla="*/ 890833 h 890833"/>
              <a:gd name="connsiteX3" fmla="*/ 0 w 890833"/>
              <a:gd name="connsiteY3" fmla="*/ 0 h 890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833" h="890833">
                <a:moveTo>
                  <a:pt x="0" y="0"/>
                </a:moveTo>
                <a:lnTo>
                  <a:pt x="890833" y="0"/>
                </a:lnTo>
                <a:lnTo>
                  <a:pt x="890833" y="890833"/>
                </a:lnTo>
                <a:cubicBezTo>
                  <a:pt x="398840" y="890833"/>
                  <a:pt x="0" y="491993"/>
                  <a:pt x="0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0FE0AD-396F-D5D9-C24E-776417C59FDB}"/>
              </a:ext>
            </a:extLst>
          </p:cNvPr>
          <p:cNvSpPr/>
          <p:nvPr/>
        </p:nvSpPr>
        <p:spPr>
          <a:xfrm>
            <a:off x="1782371" y="2007421"/>
            <a:ext cx="3035431" cy="509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044468-A790-E519-2775-10D42D04FC43}"/>
              </a:ext>
            </a:extLst>
          </p:cNvPr>
          <p:cNvSpPr/>
          <p:nvPr/>
        </p:nvSpPr>
        <p:spPr>
          <a:xfrm>
            <a:off x="1782371" y="2755944"/>
            <a:ext cx="3035431" cy="509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9547D2-02A4-9DEB-E08B-E614678A1029}"/>
              </a:ext>
            </a:extLst>
          </p:cNvPr>
          <p:cNvSpPr/>
          <p:nvPr/>
        </p:nvSpPr>
        <p:spPr>
          <a:xfrm>
            <a:off x="1877907" y="3522833"/>
            <a:ext cx="3376481" cy="509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EE641E-EED4-35DF-F0DC-D855FE6CDC2C}"/>
              </a:ext>
            </a:extLst>
          </p:cNvPr>
          <p:cNvSpPr/>
          <p:nvPr/>
        </p:nvSpPr>
        <p:spPr>
          <a:xfrm>
            <a:off x="1782371" y="4149072"/>
            <a:ext cx="3758620" cy="7504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29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99957-DED7-0E7C-1CF2-723BD5DB2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Zusammenfassung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1FC351-115C-E375-E5E5-4F3E4E4D3C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Blutzucker und Diabetes</a:t>
            </a:r>
          </a:p>
          <a:p>
            <a:r>
              <a:rPr lang="de-DE" dirty="0"/>
              <a:t>Probengewinnung</a:t>
            </a:r>
          </a:p>
          <a:p>
            <a:r>
              <a:rPr lang="de-DE" dirty="0"/>
              <a:t>Messprinzipien</a:t>
            </a:r>
          </a:p>
          <a:p>
            <a:pPr lvl="1"/>
            <a:r>
              <a:rPr lang="de-DE" dirty="0"/>
              <a:t>Elektrisch</a:t>
            </a:r>
          </a:p>
          <a:p>
            <a:pPr lvl="1"/>
            <a:r>
              <a:rPr lang="de-DE" dirty="0"/>
              <a:t>Optisch</a:t>
            </a:r>
          </a:p>
          <a:p>
            <a:r>
              <a:rPr lang="de-DE" dirty="0"/>
              <a:t>Hardware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3667943-132A-0F3F-3D9E-3E0C0C6214A0}"/>
              </a:ext>
            </a:extLst>
          </p:cNvPr>
          <p:cNvSpPr/>
          <p:nvPr/>
        </p:nvSpPr>
        <p:spPr>
          <a:xfrm>
            <a:off x="7469171" y="3400426"/>
            <a:ext cx="1489435" cy="1489435"/>
          </a:xfrm>
          <a:custGeom>
            <a:avLst/>
            <a:gdLst>
              <a:gd name="connsiteX0" fmla="*/ 0 w 890833"/>
              <a:gd name="connsiteY0" fmla="*/ 0 h 890833"/>
              <a:gd name="connsiteX1" fmla="*/ 890833 w 890833"/>
              <a:gd name="connsiteY1" fmla="*/ 0 h 890833"/>
              <a:gd name="connsiteX2" fmla="*/ 890833 w 890833"/>
              <a:gd name="connsiteY2" fmla="*/ 890833 h 890833"/>
              <a:gd name="connsiteX3" fmla="*/ 0 w 890833"/>
              <a:gd name="connsiteY3" fmla="*/ 0 h 890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833" h="890833">
                <a:moveTo>
                  <a:pt x="0" y="0"/>
                </a:moveTo>
                <a:lnTo>
                  <a:pt x="890833" y="0"/>
                </a:lnTo>
                <a:lnTo>
                  <a:pt x="890833" y="890833"/>
                </a:lnTo>
                <a:cubicBezTo>
                  <a:pt x="398840" y="890833"/>
                  <a:pt x="0" y="491993"/>
                  <a:pt x="0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DFC69D6-7135-2F96-D6C9-563E87978A75}"/>
              </a:ext>
            </a:extLst>
          </p:cNvPr>
          <p:cNvSpPr/>
          <p:nvPr/>
        </p:nvSpPr>
        <p:spPr>
          <a:xfrm flipH="1">
            <a:off x="8958606" y="3400426"/>
            <a:ext cx="1489435" cy="1489435"/>
          </a:xfrm>
          <a:custGeom>
            <a:avLst/>
            <a:gdLst>
              <a:gd name="connsiteX0" fmla="*/ 0 w 890833"/>
              <a:gd name="connsiteY0" fmla="*/ 0 h 890833"/>
              <a:gd name="connsiteX1" fmla="*/ 890833 w 890833"/>
              <a:gd name="connsiteY1" fmla="*/ 0 h 890833"/>
              <a:gd name="connsiteX2" fmla="*/ 890833 w 890833"/>
              <a:gd name="connsiteY2" fmla="*/ 890833 h 890833"/>
              <a:gd name="connsiteX3" fmla="*/ 0 w 890833"/>
              <a:gd name="connsiteY3" fmla="*/ 0 h 890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833" h="890833">
                <a:moveTo>
                  <a:pt x="0" y="0"/>
                </a:moveTo>
                <a:lnTo>
                  <a:pt x="890833" y="0"/>
                </a:lnTo>
                <a:lnTo>
                  <a:pt x="890833" y="890833"/>
                </a:lnTo>
                <a:cubicBezTo>
                  <a:pt x="398840" y="890833"/>
                  <a:pt x="0" y="491993"/>
                  <a:pt x="0" y="0"/>
                </a:cubicBezTo>
                <a:close/>
              </a:path>
            </a:pathLst>
          </a:custGeom>
          <a:solidFill>
            <a:srgbClr val="EEC4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ABDF2C9-2C8E-FA67-6924-D333E590DFA6}"/>
              </a:ext>
            </a:extLst>
          </p:cNvPr>
          <p:cNvSpPr/>
          <p:nvPr/>
        </p:nvSpPr>
        <p:spPr>
          <a:xfrm flipV="1">
            <a:off x="7469171" y="1920513"/>
            <a:ext cx="1489435" cy="1489435"/>
          </a:xfrm>
          <a:custGeom>
            <a:avLst/>
            <a:gdLst>
              <a:gd name="connsiteX0" fmla="*/ 0 w 890833"/>
              <a:gd name="connsiteY0" fmla="*/ 0 h 890833"/>
              <a:gd name="connsiteX1" fmla="*/ 890833 w 890833"/>
              <a:gd name="connsiteY1" fmla="*/ 0 h 890833"/>
              <a:gd name="connsiteX2" fmla="*/ 890833 w 890833"/>
              <a:gd name="connsiteY2" fmla="*/ 890833 h 890833"/>
              <a:gd name="connsiteX3" fmla="*/ 0 w 890833"/>
              <a:gd name="connsiteY3" fmla="*/ 0 h 890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833" h="890833">
                <a:moveTo>
                  <a:pt x="0" y="0"/>
                </a:moveTo>
                <a:lnTo>
                  <a:pt x="890833" y="0"/>
                </a:lnTo>
                <a:lnTo>
                  <a:pt x="890833" y="890833"/>
                </a:lnTo>
                <a:cubicBezTo>
                  <a:pt x="398840" y="890833"/>
                  <a:pt x="0" y="491993"/>
                  <a:pt x="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F087EF9-FD04-8380-FB99-3A615F1216A5}"/>
              </a:ext>
            </a:extLst>
          </p:cNvPr>
          <p:cNvSpPr/>
          <p:nvPr/>
        </p:nvSpPr>
        <p:spPr>
          <a:xfrm flipH="1" flipV="1">
            <a:off x="8958606" y="1920514"/>
            <a:ext cx="1489435" cy="1489435"/>
          </a:xfrm>
          <a:custGeom>
            <a:avLst/>
            <a:gdLst>
              <a:gd name="connsiteX0" fmla="*/ 0 w 890833"/>
              <a:gd name="connsiteY0" fmla="*/ 0 h 890833"/>
              <a:gd name="connsiteX1" fmla="*/ 890833 w 890833"/>
              <a:gd name="connsiteY1" fmla="*/ 0 h 890833"/>
              <a:gd name="connsiteX2" fmla="*/ 890833 w 890833"/>
              <a:gd name="connsiteY2" fmla="*/ 890833 h 890833"/>
              <a:gd name="connsiteX3" fmla="*/ 0 w 890833"/>
              <a:gd name="connsiteY3" fmla="*/ 0 h 890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833" h="890833">
                <a:moveTo>
                  <a:pt x="0" y="0"/>
                </a:moveTo>
                <a:lnTo>
                  <a:pt x="890833" y="0"/>
                </a:lnTo>
                <a:lnTo>
                  <a:pt x="890833" y="890833"/>
                </a:lnTo>
                <a:cubicBezTo>
                  <a:pt x="398840" y="890833"/>
                  <a:pt x="0" y="491993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189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3D07DF-70E7-A89C-2A4A-A99A7E5C6C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3353" b="21647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C48EEC-DA28-5C1F-6C79-7675A5AC7600}"/>
              </a:ext>
            </a:extLst>
          </p:cNvPr>
          <p:cNvSpPr txBox="1"/>
          <p:nvPr/>
        </p:nvSpPr>
        <p:spPr>
          <a:xfrm>
            <a:off x="-25035" y="6211659"/>
            <a:ext cx="6121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  <a:latin typeface="Aptos" panose="020B0004020202020204" pitchFamily="34" charset="0"/>
              </a:rPr>
              <a:t>Sjö</a:t>
            </a:r>
            <a:r>
              <a:rPr lang="en-GB" dirty="0">
                <a:solidFill>
                  <a:schemeClr val="bg1"/>
                </a:solidFill>
                <a:latin typeface="Aptos" panose="020B0004020202020204" pitchFamily="34" charset="0"/>
              </a:rPr>
              <a:t>, CC BY-SA 4.0</a:t>
            </a:r>
          </a:p>
          <a:p>
            <a:r>
              <a:rPr lang="en-GB" dirty="0">
                <a:solidFill>
                  <a:schemeClr val="bg1"/>
                </a:solidFill>
                <a:latin typeface="Aptos" panose="020B0004020202020204" pitchFamily="34" charset="0"/>
              </a:rPr>
              <a:t>https://commons.wikimedia.org/wiki/File:BGM_twopart.JPG</a:t>
            </a:r>
          </a:p>
        </p:txBody>
      </p:sp>
    </p:spTree>
    <p:extLst>
      <p:ext uri="{BB962C8B-B14F-4D97-AF65-F5344CB8AC3E}">
        <p14:creationId xmlns:p14="http://schemas.microsoft.com/office/powerpoint/2010/main" val="35223260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98B7F-AC0D-D765-CB74-AF679D846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Weitere Literatur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03F45D-953D-4218-3B65-6C2066169917}"/>
              </a:ext>
            </a:extLst>
          </p:cNvPr>
          <p:cNvSpPr txBox="1"/>
          <p:nvPr/>
        </p:nvSpPr>
        <p:spPr>
          <a:xfrm>
            <a:off x="1484310" y="1415534"/>
            <a:ext cx="10506585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ptos" panose="020B0004020202020204" pitchFamily="34" charset="0"/>
              </a:rPr>
              <a:t>Krishna </a:t>
            </a:r>
            <a:r>
              <a:rPr lang="en-GB" sz="2000" dirty="0" err="1">
                <a:latin typeface="Aptos" panose="020B0004020202020204" pitchFamily="34" charset="0"/>
              </a:rPr>
              <a:t>Burugapalli</a:t>
            </a:r>
            <a:r>
              <a:rPr lang="en-GB" sz="2000" dirty="0">
                <a:latin typeface="Aptos" panose="020B0004020202020204" pitchFamily="34" charset="0"/>
              </a:rPr>
              <a:t> &amp; Ning Wang, Nanomaterials in Glucose Sensing, Momentum Press, 2014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Tang, L.; Chang, S.J.; Chen, C.-J.; Liu, J.-T. Non-Invasive Blood Glucose Monitoring Technology: A Review. </a:t>
            </a:r>
            <a:r>
              <a:rPr lang="en-US" sz="2000" i="1" dirty="0">
                <a:latin typeface="Aptos" panose="020B0004020202020204" pitchFamily="34" charset="0"/>
              </a:rPr>
              <a:t>Sensors</a:t>
            </a:r>
            <a:r>
              <a:rPr lang="en-US" sz="2000" dirty="0">
                <a:latin typeface="Aptos" panose="020B0004020202020204" pitchFamily="34" charset="0"/>
              </a:rPr>
              <a:t> </a:t>
            </a:r>
            <a:r>
              <a:rPr lang="en-US" sz="2000" b="1" dirty="0">
                <a:latin typeface="Aptos" panose="020B0004020202020204" pitchFamily="34" charset="0"/>
              </a:rPr>
              <a:t>2020</a:t>
            </a:r>
            <a:r>
              <a:rPr lang="en-US" sz="2000" dirty="0">
                <a:latin typeface="Aptos" panose="020B0004020202020204" pitchFamily="34" charset="0"/>
              </a:rPr>
              <a:t>, </a:t>
            </a:r>
            <a:r>
              <a:rPr lang="en-US" sz="2000" i="1" dirty="0">
                <a:latin typeface="Aptos" panose="020B0004020202020204" pitchFamily="34" charset="0"/>
              </a:rPr>
              <a:t>20</a:t>
            </a:r>
            <a:r>
              <a:rPr lang="en-US" sz="2000" dirty="0">
                <a:latin typeface="Aptos" panose="020B0004020202020204" pitchFamily="34" charset="0"/>
              </a:rPr>
              <a:t>, 6925. </a:t>
            </a:r>
            <a:r>
              <a:rPr lang="en-US" sz="2000" dirty="0">
                <a:latin typeface="Aptos" panose="020B0004020202020204" pitchFamily="34" charset="0"/>
                <a:hlinkClick r:id="rId2"/>
              </a:rPr>
              <a:t>https://doi.org/10.3390/s20236925</a:t>
            </a:r>
            <a:endParaRPr lang="en-US" sz="2000" dirty="0"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Vashist, S.K. Continuous Glucose Monitoring Systems: A Review. </a:t>
            </a:r>
            <a:r>
              <a:rPr lang="en-US" sz="2000" i="1" dirty="0">
                <a:latin typeface="Aptos" panose="020B0004020202020204" pitchFamily="34" charset="0"/>
              </a:rPr>
              <a:t>Diagnostics</a:t>
            </a:r>
            <a:r>
              <a:rPr lang="en-US" sz="2000" dirty="0">
                <a:latin typeface="Aptos" panose="020B0004020202020204" pitchFamily="34" charset="0"/>
              </a:rPr>
              <a:t> </a:t>
            </a:r>
            <a:r>
              <a:rPr lang="en-US" sz="2000" b="1" dirty="0">
                <a:latin typeface="Aptos" panose="020B0004020202020204" pitchFamily="34" charset="0"/>
              </a:rPr>
              <a:t>2013</a:t>
            </a:r>
            <a:r>
              <a:rPr lang="en-US" sz="2000" dirty="0">
                <a:latin typeface="Aptos" panose="020B0004020202020204" pitchFamily="34" charset="0"/>
              </a:rPr>
              <a:t>, </a:t>
            </a:r>
            <a:r>
              <a:rPr lang="en-US" sz="2000" i="1" dirty="0">
                <a:latin typeface="Aptos" panose="020B0004020202020204" pitchFamily="34" charset="0"/>
              </a:rPr>
              <a:t>3</a:t>
            </a:r>
            <a:r>
              <a:rPr lang="en-US" sz="2000" dirty="0">
                <a:latin typeface="Aptos" panose="020B0004020202020204" pitchFamily="34" charset="0"/>
              </a:rPr>
              <a:t>, 385-412. </a:t>
            </a:r>
            <a:r>
              <a:rPr lang="en-US" sz="2000" dirty="0">
                <a:latin typeface="Aptos" panose="020B0004020202020204" pitchFamily="34" charset="0"/>
                <a:hlinkClick r:id="rId3"/>
              </a:rPr>
              <a:t>https://doi.org/10.3390/diagnostics3040385</a:t>
            </a:r>
            <a:endParaRPr lang="en-GB" sz="2000" dirty="0"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latin typeface="Aptos" panose="020B0004020202020204" pitchFamily="34" charset="0"/>
              </a:rPr>
              <a:t>A. K. Yetisen, R. Moreddu, S. Seifi, N. Jiang, K. Vega, X. Dong, J. Dong, H. Butt, M. Jakobi, M. Elsner, A. W. Koch, </a:t>
            </a:r>
            <a:r>
              <a:rPr lang="en-US" sz="2000" dirty="0">
                <a:latin typeface="Aptos" panose="020B0004020202020204" pitchFamily="34" charset="0"/>
              </a:rPr>
              <a:t>Dermal Tattoo Biosensors for Colorimetric Metabolite Detection</a:t>
            </a:r>
            <a:r>
              <a:rPr lang="sv-SE" sz="2000" dirty="0">
                <a:latin typeface="Aptos" panose="020B0004020202020204" pitchFamily="34" charset="0"/>
              </a:rPr>
              <a:t> </a:t>
            </a:r>
            <a:r>
              <a:rPr lang="sv-SE" sz="2000" i="1" dirty="0">
                <a:latin typeface="Aptos" panose="020B0004020202020204" pitchFamily="34" charset="0"/>
              </a:rPr>
              <a:t>Angew. Chem. Int. Ed.</a:t>
            </a:r>
            <a:r>
              <a:rPr lang="sv-SE" sz="2000" dirty="0">
                <a:latin typeface="Aptos" panose="020B0004020202020204" pitchFamily="34" charset="0"/>
              </a:rPr>
              <a:t> </a:t>
            </a:r>
            <a:r>
              <a:rPr lang="sv-SE" sz="2000" b="1" dirty="0">
                <a:latin typeface="Aptos" panose="020B0004020202020204" pitchFamily="34" charset="0"/>
              </a:rPr>
              <a:t>2019</a:t>
            </a:r>
            <a:r>
              <a:rPr lang="sv-SE" sz="2000" dirty="0">
                <a:latin typeface="Aptos" panose="020B0004020202020204" pitchFamily="34" charset="0"/>
              </a:rPr>
              <a:t>, </a:t>
            </a:r>
            <a:r>
              <a:rPr lang="sv-SE" sz="2000" i="1" dirty="0">
                <a:latin typeface="Aptos" panose="020B0004020202020204" pitchFamily="34" charset="0"/>
              </a:rPr>
              <a:t>58</a:t>
            </a:r>
            <a:r>
              <a:rPr lang="sv-SE" sz="2000" dirty="0">
                <a:latin typeface="Aptos" panose="020B0004020202020204" pitchFamily="34" charset="0"/>
              </a:rPr>
              <a:t>, 10506.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ptos" panose="020B0004020202020204" pitchFamily="34" charset="0"/>
              </a:rPr>
              <a:t>Srivastava R, Jayant RD, Chaudhary A, McShane MJ. “Smart Tattoo” Glucose Biosensors and Effect of </a:t>
            </a:r>
            <a:r>
              <a:rPr lang="en-GB" sz="2000" dirty="0" err="1">
                <a:latin typeface="Aptos" panose="020B0004020202020204" pitchFamily="34" charset="0"/>
              </a:rPr>
              <a:t>Coencapsulated</a:t>
            </a:r>
            <a:r>
              <a:rPr lang="en-GB" sz="2000" dirty="0">
                <a:latin typeface="Aptos" panose="020B0004020202020204" pitchFamily="34" charset="0"/>
              </a:rPr>
              <a:t> Anti-Inflammatory Agents. </a:t>
            </a:r>
            <a:r>
              <a:rPr lang="en-GB" sz="2000" i="1" dirty="0">
                <a:latin typeface="Aptos" panose="020B0004020202020204" pitchFamily="34" charset="0"/>
              </a:rPr>
              <a:t>Journal of Diabetes Science and Technology</a:t>
            </a:r>
            <a:r>
              <a:rPr lang="en-GB" sz="2000" dirty="0">
                <a:latin typeface="Aptos" panose="020B0004020202020204" pitchFamily="34" charset="0"/>
              </a:rPr>
              <a:t>. 2011;5(1):76-85. doi:</a:t>
            </a:r>
            <a:r>
              <a:rPr lang="en-GB" sz="2000" dirty="0">
                <a:latin typeface="Aptos" panose="020B0004020202020204" pitchFamily="34" charset="0"/>
                <a:hlinkClick r:id="rId4"/>
              </a:rPr>
              <a:t>10.1177/193229681100500111</a:t>
            </a:r>
            <a:endParaRPr lang="en-GB" sz="2000" dirty="0"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Aptos" panose="020B0004020202020204" pitchFamily="34" charset="0"/>
            </a:endParaRPr>
          </a:p>
          <a:p>
            <a:endParaRPr lang="sv-SE" sz="2000" dirty="0">
              <a:latin typeface="Aptos" panose="020B0004020202020204" pitchFamily="34" charset="0"/>
            </a:endParaRPr>
          </a:p>
          <a:p>
            <a:endParaRPr lang="en-GB" sz="2000" dirty="0">
              <a:latin typeface="Aptos" panose="020B0004020202020204" pitchFamily="34" charset="0"/>
            </a:endParaRPr>
          </a:p>
          <a:p>
            <a:endParaRPr lang="en-GB" sz="20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906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DA670-49F8-9FD5-1D96-FD9E386C53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Inhalt</a:t>
            </a:r>
            <a:endParaRPr lang="en-GB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F27A82-F12B-38F6-B327-4A1BDB8AD3BE}"/>
              </a:ext>
            </a:extLst>
          </p:cNvPr>
          <p:cNvSpPr/>
          <p:nvPr/>
        </p:nvSpPr>
        <p:spPr>
          <a:xfrm>
            <a:off x="7470497" y="3749688"/>
            <a:ext cx="4032527" cy="2965436"/>
          </a:xfrm>
          <a:custGeom>
            <a:avLst/>
            <a:gdLst>
              <a:gd name="connsiteX0" fmla="*/ 2098740 w 3968172"/>
              <a:gd name="connsiteY0" fmla="*/ 241300 h 1997154"/>
              <a:gd name="connsiteX1" fmla="*/ 3965640 w 3968172"/>
              <a:gd name="connsiteY1" fmla="*/ 406400 h 1997154"/>
              <a:gd name="connsiteX2" fmla="*/ 2454340 w 3968172"/>
              <a:gd name="connsiteY2" fmla="*/ 1714500 h 1997154"/>
              <a:gd name="connsiteX3" fmla="*/ 511240 w 3968172"/>
              <a:gd name="connsiteY3" fmla="*/ 1930400 h 1997154"/>
              <a:gd name="connsiteX4" fmla="*/ 15940 w 3968172"/>
              <a:gd name="connsiteY4" fmla="*/ 825500 h 1997154"/>
              <a:gd name="connsiteX5" fmla="*/ 930340 w 3968172"/>
              <a:gd name="connsiteY5" fmla="*/ 457200 h 1997154"/>
              <a:gd name="connsiteX6" fmla="*/ 968440 w 3968172"/>
              <a:gd name="connsiteY6" fmla="*/ 0 h 1997154"/>
              <a:gd name="connsiteX0" fmla="*/ 2104466 w 3973898"/>
              <a:gd name="connsiteY0" fmla="*/ 241300 h 1997154"/>
              <a:gd name="connsiteX1" fmla="*/ 3971366 w 3973898"/>
              <a:gd name="connsiteY1" fmla="*/ 406400 h 1997154"/>
              <a:gd name="connsiteX2" fmla="*/ 2460066 w 3973898"/>
              <a:gd name="connsiteY2" fmla="*/ 1714500 h 1997154"/>
              <a:gd name="connsiteX3" fmla="*/ 516966 w 3973898"/>
              <a:gd name="connsiteY3" fmla="*/ 1930400 h 1997154"/>
              <a:gd name="connsiteX4" fmla="*/ 21666 w 3973898"/>
              <a:gd name="connsiteY4" fmla="*/ 825500 h 1997154"/>
              <a:gd name="connsiteX5" fmla="*/ 1037666 w 3973898"/>
              <a:gd name="connsiteY5" fmla="*/ 635000 h 1997154"/>
              <a:gd name="connsiteX6" fmla="*/ 974166 w 3973898"/>
              <a:gd name="connsiteY6" fmla="*/ 0 h 1997154"/>
              <a:gd name="connsiteX0" fmla="*/ 2104466 w 3973898"/>
              <a:gd name="connsiteY0" fmla="*/ 241300 h 1997154"/>
              <a:gd name="connsiteX1" fmla="*/ 3971366 w 3973898"/>
              <a:gd name="connsiteY1" fmla="*/ 406400 h 1997154"/>
              <a:gd name="connsiteX2" fmla="*/ 2460066 w 3973898"/>
              <a:gd name="connsiteY2" fmla="*/ 1714500 h 1997154"/>
              <a:gd name="connsiteX3" fmla="*/ 516966 w 3973898"/>
              <a:gd name="connsiteY3" fmla="*/ 1930400 h 1997154"/>
              <a:gd name="connsiteX4" fmla="*/ 21666 w 3973898"/>
              <a:gd name="connsiteY4" fmla="*/ 825500 h 1997154"/>
              <a:gd name="connsiteX5" fmla="*/ 1037666 w 3973898"/>
              <a:gd name="connsiteY5" fmla="*/ 635000 h 1997154"/>
              <a:gd name="connsiteX6" fmla="*/ 974166 w 3973898"/>
              <a:gd name="connsiteY6" fmla="*/ 0 h 1997154"/>
              <a:gd name="connsiteX0" fmla="*/ 2104466 w 3973898"/>
              <a:gd name="connsiteY0" fmla="*/ 241300 h 1997154"/>
              <a:gd name="connsiteX1" fmla="*/ 3971366 w 3973898"/>
              <a:gd name="connsiteY1" fmla="*/ 406400 h 1997154"/>
              <a:gd name="connsiteX2" fmla="*/ 2460066 w 3973898"/>
              <a:gd name="connsiteY2" fmla="*/ 1714500 h 1997154"/>
              <a:gd name="connsiteX3" fmla="*/ 516966 w 3973898"/>
              <a:gd name="connsiteY3" fmla="*/ 1930400 h 1997154"/>
              <a:gd name="connsiteX4" fmla="*/ 21666 w 3973898"/>
              <a:gd name="connsiteY4" fmla="*/ 825500 h 1997154"/>
              <a:gd name="connsiteX5" fmla="*/ 1037666 w 3973898"/>
              <a:gd name="connsiteY5" fmla="*/ 635000 h 1997154"/>
              <a:gd name="connsiteX6" fmla="*/ 974166 w 3973898"/>
              <a:gd name="connsiteY6" fmla="*/ 0 h 1997154"/>
              <a:gd name="connsiteX0" fmla="*/ 7598486 w 7740434"/>
              <a:gd name="connsiteY0" fmla="*/ 2565400 h 2565400"/>
              <a:gd name="connsiteX1" fmla="*/ 3971366 w 7740434"/>
              <a:gd name="connsiteY1" fmla="*/ 406400 h 2565400"/>
              <a:gd name="connsiteX2" fmla="*/ 2460066 w 7740434"/>
              <a:gd name="connsiteY2" fmla="*/ 1714500 h 2565400"/>
              <a:gd name="connsiteX3" fmla="*/ 516966 w 7740434"/>
              <a:gd name="connsiteY3" fmla="*/ 1930400 h 2565400"/>
              <a:gd name="connsiteX4" fmla="*/ 21666 w 7740434"/>
              <a:gd name="connsiteY4" fmla="*/ 825500 h 2565400"/>
              <a:gd name="connsiteX5" fmla="*/ 1037666 w 7740434"/>
              <a:gd name="connsiteY5" fmla="*/ 635000 h 2565400"/>
              <a:gd name="connsiteX6" fmla="*/ 974166 w 7740434"/>
              <a:gd name="connsiteY6" fmla="*/ 0 h 2565400"/>
              <a:gd name="connsiteX0" fmla="*/ 7598486 w 7726878"/>
              <a:gd name="connsiteY0" fmla="*/ 2565400 h 2565400"/>
              <a:gd name="connsiteX1" fmla="*/ 3971366 w 7726878"/>
              <a:gd name="connsiteY1" fmla="*/ 406400 h 2565400"/>
              <a:gd name="connsiteX2" fmla="*/ 2460066 w 7726878"/>
              <a:gd name="connsiteY2" fmla="*/ 1714500 h 2565400"/>
              <a:gd name="connsiteX3" fmla="*/ 516966 w 7726878"/>
              <a:gd name="connsiteY3" fmla="*/ 1930400 h 2565400"/>
              <a:gd name="connsiteX4" fmla="*/ 21666 w 7726878"/>
              <a:gd name="connsiteY4" fmla="*/ 825500 h 2565400"/>
              <a:gd name="connsiteX5" fmla="*/ 1037666 w 7726878"/>
              <a:gd name="connsiteY5" fmla="*/ 635000 h 2565400"/>
              <a:gd name="connsiteX6" fmla="*/ 974166 w 7726878"/>
              <a:gd name="connsiteY6" fmla="*/ 0 h 2565400"/>
              <a:gd name="connsiteX0" fmla="*/ 7598486 w 7920594"/>
              <a:gd name="connsiteY0" fmla="*/ 2565400 h 3045759"/>
              <a:gd name="connsiteX1" fmla="*/ 6585026 w 7920594"/>
              <a:gd name="connsiteY1" fmla="*/ 3027680 h 3045759"/>
              <a:gd name="connsiteX2" fmla="*/ 2460066 w 7920594"/>
              <a:gd name="connsiteY2" fmla="*/ 1714500 h 3045759"/>
              <a:gd name="connsiteX3" fmla="*/ 516966 w 7920594"/>
              <a:gd name="connsiteY3" fmla="*/ 1930400 h 3045759"/>
              <a:gd name="connsiteX4" fmla="*/ 21666 w 7920594"/>
              <a:gd name="connsiteY4" fmla="*/ 825500 h 3045759"/>
              <a:gd name="connsiteX5" fmla="*/ 1037666 w 7920594"/>
              <a:gd name="connsiteY5" fmla="*/ 635000 h 3045759"/>
              <a:gd name="connsiteX6" fmla="*/ 974166 w 7920594"/>
              <a:gd name="connsiteY6" fmla="*/ 0 h 3045759"/>
              <a:gd name="connsiteX0" fmla="*/ 7598486 w 7598486"/>
              <a:gd name="connsiteY0" fmla="*/ 2565400 h 3060086"/>
              <a:gd name="connsiteX1" fmla="*/ 6585026 w 7598486"/>
              <a:gd name="connsiteY1" fmla="*/ 3027680 h 3060086"/>
              <a:gd name="connsiteX2" fmla="*/ 2460066 w 7598486"/>
              <a:gd name="connsiteY2" fmla="*/ 1714500 h 3060086"/>
              <a:gd name="connsiteX3" fmla="*/ 516966 w 7598486"/>
              <a:gd name="connsiteY3" fmla="*/ 1930400 h 3060086"/>
              <a:gd name="connsiteX4" fmla="*/ 21666 w 7598486"/>
              <a:gd name="connsiteY4" fmla="*/ 825500 h 3060086"/>
              <a:gd name="connsiteX5" fmla="*/ 1037666 w 7598486"/>
              <a:gd name="connsiteY5" fmla="*/ 635000 h 3060086"/>
              <a:gd name="connsiteX6" fmla="*/ 974166 w 7598486"/>
              <a:gd name="connsiteY6" fmla="*/ 0 h 3060086"/>
              <a:gd name="connsiteX0" fmla="*/ 7610392 w 7610392"/>
              <a:gd name="connsiteY0" fmla="*/ 2570163 h 3060676"/>
              <a:gd name="connsiteX1" fmla="*/ 6585026 w 7610392"/>
              <a:gd name="connsiteY1" fmla="*/ 3027680 h 3060676"/>
              <a:gd name="connsiteX2" fmla="*/ 2460066 w 7610392"/>
              <a:gd name="connsiteY2" fmla="*/ 1714500 h 3060676"/>
              <a:gd name="connsiteX3" fmla="*/ 516966 w 7610392"/>
              <a:gd name="connsiteY3" fmla="*/ 1930400 h 3060676"/>
              <a:gd name="connsiteX4" fmla="*/ 21666 w 7610392"/>
              <a:gd name="connsiteY4" fmla="*/ 825500 h 3060676"/>
              <a:gd name="connsiteX5" fmla="*/ 1037666 w 7610392"/>
              <a:gd name="connsiteY5" fmla="*/ 635000 h 3060676"/>
              <a:gd name="connsiteX6" fmla="*/ 974166 w 7610392"/>
              <a:gd name="connsiteY6" fmla="*/ 0 h 3060676"/>
              <a:gd name="connsiteX0" fmla="*/ 7610392 w 7610392"/>
              <a:gd name="connsiteY0" fmla="*/ 2570163 h 3050703"/>
              <a:gd name="connsiteX1" fmla="*/ 6585026 w 7610392"/>
              <a:gd name="connsiteY1" fmla="*/ 3027680 h 3050703"/>
              <a:gd name="connsiteX2" fmla="*/ 2460066 w 7610392"/>
              <a:gd name="connsiteY2" fmla="*/ 1714500 h 3050703"/>
              <a:gd name="connsiteX3" fmla="*/ 516966 w 7610392"/>
              <a:gd name="connsiteY3" fmla="*/ 1930400 h 3050703"/>
              <a:gd name="connsiteX4" fmla="*/ 21666 w 7610392"/>
              <a:gd name="connsiteY4" fmla="*/ 825500 h 3050703"/>
              <a:gd name="connsiteX5" fmla="*/ 1037666 w 7610392"/>
              <a:gd name="connsiteY5" fmla="*/ 635000 h 3050703"/>
              <a:gd name="connsiteX6" fmla="*/ 974166 w 7610392"/>
              <a:gd name="connsiteY6" fmla="*/ 0 h 3050703"/>
              <a:gd name="connsiteX0" fmla="*/ 7610392 w 7610392"/>
              <a:gd name="connsiteY0" fmla="*/ 2570163 h 3119906"/>
              <a:gd name="connsiteX1" fmla="*/ 6968407 w 7610392"/>
              <a:gd name="connsiteY1" fmla="*/ 3099117 h 3119906"/>
              <a:gd name="connsiteX2" fmla="*/ 2460066 w 7610392"/>
              <a:gd name="connsiteY2" fmla="*/ 1714500 h 3119906"/>
              <a:gd name="connsiteX3" fmla="*/ 516966 w 7610392"/>
              <a:gd name="connsiteY3" fmla="*/ 1930400 h 3119906"/>
              <a:gd name="connsiteX4" fmla="*/ 21666 w 7610392"/>
              <a:gd name="connsiteY4" fmla="*/ 825500 h 3119906"/>
              <a:gd name="connsiteX5" fmla="*/ 1037666 w 7610392"/>
              <a:gd name="connsiteY5" fmla="*/ 635000 h 3119906"/>
              <a:gd name="connsiteX6" fmla="*/ 974166 w 7610392"/>
              <a:gd name="connsiteY6" fmla="*/ 0 h 3119906"/>
              <a:gd name="connsiteX0" fmla="*/ 7610392 w 7610392"/>
              <a:gd name="connsiteY0" fmla="*/ 2570163 h 3125962"/>
              <a:gd name="connsiteX1" fmla="*/ 6968407 w 7610392"/>
              <a:gd name="connsiteY1" fmla="*/ 3099117 h 3125962"/>
              <a:gd name="connsiteX2" fmla="*/ 2460066 w 7610392"/>
              <a:gd name="connsiteY2" fmla="*/ 1714500 h 3125962"/>
              <a:gd name="connsiteX3" fmla="*/ 516966 w 7610392"/>
              <a:gd name="connsiteY3" fmla="*/ 1930400 h 3125962"/>
              <a:gd name="connsiteX4" fmla="*/ 21666 w 7610392"/>
              <a:gd name="connsiteY4" fmla="*/ 825500 h 3125962"/>
              <a:gd name="connsiteX5" fmla="*/ 1037666 w 7610392"/>
              <a:gd name="connsiteY5" fmla="*/ 635000 h 3125962"/>
              <a:gd name="connsiteX6" fmla="*/ 974166 w 7610392"/>
              <a:gd name="connsiteY6" fmla="*/ 0 h 3125962"/>
              <a:gd name="connsiteX0" fmla="*/ 7610392 w 7610392"/>
              <a:gd name="connsiteY0" fmla="*/ 2570163 h 3144369"/>
              <a:gd name="connsiteX1" fmla="*/ 7094613 w 7610392"/>
              <a:gd name="connsiteY1" fmla="*/ 3118167 h 3144369"/>
              <a:gd name="connsiteX2" fmla="*/ 2460066 w 7610392"/>
              <a:gd name="connsiteY2" fmla="*/ 1714500 h 3144369"/>
              <a:gd name="connsiteX3" fmla="*/ 516966 w 7610392"/>
              <a:gd name="connsiteY3" fmla="*/ 1930400 h 3144369"/>
              <a:gd name="connsiteX4" fmla="*/ 21666 w 7610392"/>
              <a:gd name="connsiteY4" fmla="*/ 825500 h 3144369"/>
              <a:gd name="connsiteX5" fmla="*/ 1037666 w 7610392"/>
              <a:gd name="connsiteY5" fmla="*/ 635000 h 3144369"/>
              <a:gd name="connsiteX6" fmla="*/ 974166 w 7610392"/>
              <a:gd name="connsiteY6" fmla="*/ 0 h 3144369"/>
              <a:gd name="connsiteX0" fmla="*/ 7767539 w 7767539"/>
              <a:gd name="connsiteY0" fmla="*/ 2570163 h 3378401"/>
              <a:gd name="connsiteX1" fmla="*/ 7251760 w 7767539"/>
              <a:gd name="connsiteY1" fmla="*/ 3118167 h 3378401"/>
              <a:gd name="connsiteX2" fmla="*/ 6480553 w 7767539"/>
              <a:gd name="connsiteY2" fmla="*/ 3307080 h 3378401"/>
              <a:gd name="connsiteX3" fmla="*/ 674113 w 7767539"/>
              <a:gd name="connsiteY3" fmla="*/ 1930400 h 3378401"/>
              <a:gd name="connsiteX4" fmla="*/ 178813 w 7767539"/>
              <a:gd name="connsiteY4" fmla="*/ 825500 h 3378401"/>
              <a:gd name="connsiteX5" fmla="*/ 1194813 w 7767539"/>
              <a:gd name="connsiteY5" fmla="*/ 635000 h 3378401"/>
              <a:gd name="connsiteX6" fmla="*/ 1131313 w 7767539"/>
              <a:gd name="connsiteY6" fmla="*/ 0 h 3378401"/>
              <a:gd name="connsiteX0" fmla="*/ 7767539 w 7767539"/>
              <a:gd name="connsiteY0" fmla="*/ 2570163 h 3469365"/>
              <a:gd name="connsiteX1" fmla="*/ 7251760 w 7767539"/>
              <a:gd name="connsiteY1" fmla="*/ 3118167 h 3469365"/>
              <a:gd name="connsiteX2" fmla="*/ 6480553 w 7767539"/>
              <a:gd name="connsiteY2" fmla="*/ 3307080 h 3469365"/>
              <a:gd name="connsiteX3" fmla="*/ 674113 w 7767539"/>
              <a:gd name="connsiteY3" fmla="*/ 1930400 h 3469365"/>
              <a:gd name="connsiteX4" fmla="*/ 178813 w 7767539"/>
              <a:gd name="connsiteY4" fmla="*/ 825500 h 3469365"/>
              <a:gd name="connsiteX5" fmla="*/ 1194813 w 7767539"/>
              <a:gd name="connsiteY5" fmla="*/ 635000 h 3469365"/>
              <a:gd name="connsiteX6" fmla="*/ 1131313 w 7767539"/>
              <a:gd name="connsiteY6" fmla="*/ 0 h 3469365"/>
              <a:gd name="connsiteX0" fmla="*/ 7804309 w 7804309"/>
              <a:gd name="connsiteY0" fmla="*/ 2570163 h 4176779"/>
              <a:gd name="connsiteX1" fmla="*/ 7288530 w 7804309"/>
              <a:gd name="connsiteY1" fmla="*/ 3118167 h 4176779"/>
              <a:gd name="connsiteX2" fmla="*/ 6517323 w 7804309"/>
              <a:gd name="connsiteY2" fmla="*/ 3307080 h 4176779"/>
              <a:gd name="connsiteX3" fmla="*/ 5953443 w 7804309"/>
              <a:gd name="connsiteY3" fmla="*/ 4079240 h 4176779"/>
              <a:gd name="connsiteX4" fmla="*/ 215583 w 7804309"/>
              <a:gd name="connsiteY4" fmla="*/ 825500 h 4176779"/>
              <a:gd name="connsiteX5" fmla="*/ 1231583 w 7804309"/>
              <a:gd name="connsiteY5" fmla="*/ 635000 h 4176779"/>
              <a:gd name="connsiteX6" fmla="*/ 1168083 w 7804309"/>
              <a:gd name="connsiteY6" fmla="*/ 0 h 4176779"/>
              <a:gd name="connsiteX0" fmla="*/ 7804309 w 7804309"/>
              <a:gd name="connsiteY0" fmla="*/ 2570163 h 4136852"/>
              <a:gd name="connsiteX1" fmla="*/ 7288530 w 7804309"/>
              <a:gd name="connsiteY1" fmla="*/ 3118167 h 4136852"/>
              <a:gd name="connsiteX2" fmla="*/ 6517323 w 7804309"/>
              <a:gd name="connsiteY2" fmla="*/ 3307080 h 4136852"/>
              <a:gd name="connsiteX3" fmla="*/ 5953443 w 7804309"/>
              <a:gd name="connsiteY3" fmla="*/ 4079240 h 4136852"/>
              <a:gd name="connsiteX4" fmla="*/ 215583 w 7804309"/>
              <a:gd name="connsiteY4" fmla="*/ 825500 h 4136852"/>
              <a:gd name="connsiteX5" fmla="*/ 1231583 w 7804309"/>
              <a:gd name="connsiteY5" fmla="*/ 635000 h 4136852"/>
              <a:gd name="connsiteX6" fmla="*/ 1168083 w 7804309"/>
              <a:gd name="connsiteY6" fmla="*/ 0 h 4136852"/>
              <a:gd name="connsiteX0" fmla="*/ 7843752 w 7843752"/>
              <a:gd name="connsiteY0" fmla="*/ 2570163 h 4219566"/>
              <a:gd name="connsiteX1" fmla="*/ 7327973 w 7843752"/>
              <a:gd name="connsiteY1" fmla="*/ 3118167 h 4219566"/>
              <a:gd name="connsiteX2" fmla="*/ 6556766 w 7843752"/>
              <a:gd name="connsiteY2" fmla="*/ 3307080 h 4219566"/>
              <a:gd name="connsiteX3" fmla="*/ 6610106 w 7843752"/>
              <a:gd name="connsiteY3" fmla="*/ 4163060 h 4219566"/>
              <a:gd name="connsiteX4" fmla="*/ 255026 w 7843752"/>
              <a:gd name="connsiteY4" fmla="*/ 825500 h 4219566"/>
              <a:gd name="connsiteX5" fmla="*/ 1271026 w 7843752"/>
              <a:gd name="connsiteY5" fmla="*/ 635000 h 4219566"/>
              <a:gd name="connsiteX6" fmla="*/ 1207526 w 7843752"/>
              <a:gd name="connsiteY6" fmla="*/ 0 h 4219566"/>
              <a:gd name="connsiteX0" fmla="*/ 6636226 w 6636226"/>
              <a:gd name="connsiteY0" fmla="*/ 2570163 h 5285897"/>
              <a:gd name="connsiteX1" fmla="*/ 6120447 w 6636226"/>
              <a:gd name="connsiteY1" fmla="*/ 3118167 h 5285897"/>
              <a:gd name="connsiteX2" fmla="*/ 5349240 w 6636226"/>
              <a:gd name="connsiteY2" fmla="*/ 3307080 h 5285897"/>
              <a:gd name="connsiteX3" fmla="*/ 5402580 w 6636226"/>
              <a:gd name="connsiteY3" fmla="*/ 4163060 h 5285897"/>
              <a:gd name="connsiteX4" fmla="*/ 5930900 w 6636226"/>
              <a:gd name="connsiteY4" fmla="*/ 5130800 h 5285897"/>
              <a:gd name="connsiteX5" fmla="*/ 63500 w 6636226"/>
              <a:gd name="connsiteY5" fmla="*/ 635000 h 5285897"/>
              <a:gd name="connsiteX6" fmla="*/ 0 w 6636226"/>
              <a:gd name="connsiteY6" fmla="*/ 0 h 5285897"/>
              <a:gd name="connsiteX0" fmla="*/ 6636226 w 6636226"/>
              <a:gd name="connsiteY0" fmla="*/ 2570163 h 5248386"/>
              <a:gd name="connsiteX1" fmla="*/ 6120447 w 6636226"/>
              <a:gd name="connsiteY1" fmla="*/ 3118167 h 5248386"/>
              <a:gd name="connsiteX2" fmla="*/ 5349240 w 6636226"/>
              <a:gd name="connsiteY2" fmla="*/ 3307080 h 5248386"/>
              <a:gd name="connsiteX3" fmla="*/ 5402580 w 6636226"/>
              <a:gd name="connsiteY3" fmla="*/ 4163060 h 5248386"/>
              <a:gd name="connsiteX4" fmla="*/ 5930900 w 6636226"/>
              <a:gd name="connsiteY4" fmla="*/ 5130800 h 5248386"/>
              <a:gd name="connsiteX5" fmla="*/ 63500 w 6636226"/>
              <a:gd name="connsiteY5" fmla="*/ 635000 h 5248386"/>
              <a:gd name="connsiteX6" fmla="*/ 0 w 6636226"/>
              <a:gd name="connsiteY6" fmla="*/ 0 h 5248386"/>
              <a:gd name="connsiteX0" fmla="*/ 6636226 w 6636226"/>
              <a:gd name="connsiteY0" fmla="*/ 2570163 h 5464094"/>
              <a:gd name="connsiteX1" fmla="*/ 6120447 w 6636226"/>
              <a:gd name="connsiteY1" fmla="*/ 3118167 h 5464094"/>
              <a:gd name="connsiteX2" fmla="*/ 5349240 w 6636226"/>
              <a:gd name="connsiteY2" fmla="*/ 3307080 h 5464094"/>
              <a:gd name="connsiteX3" fmla="*/ 5402580 w 6636226"/>
              <a:gd name="connsiteY3" fmla="*/ 4163060 h 5464094"/>
              <a:gd name="connsiteX4" fmla="*/ 5930900 w 6636226"/>
              <a:gd name="connsiteY4" fmla="*/ 5130800 h 5464094"/>
              <a:gd name="connsiteX5" fmla="*/ 6604000 w 6636226"/>
              <a:gd name="connsiteY5" fmla="*/ 5384800 h 5464094"/>
              <a:gd name="connsiteX6" fmla="*/ 0 w 6636226"/>
              <a:gd name="connsiteY6" fmla="*/ 0 h 5464094"/>
              <a:gd name="connsiteX0" fmla="*/ 6636226 w 6669414"/>
              <a:gd name="connsiteY0" fmla="*/ 2570163 h 5464094"/>
              <a:gd name="connsiteX1" fmla="*/ 6120447 w 6669414"/>
              <a:gd name="connsiteY1" fmla="*/ 3118167 h 5464094"/>
              <a:gd name="connsiteX2" fmla="*/ 5349240 w 6669414"/>
              <a:gd name="connsiteY2" fmla="*/ 3307080 h 5464094"/>
              <a:gd name="connsiteX3" fmla="*/ 5402580 w 6669414"/>
              <a:gd name="connsiteY3" fmla="*/ 4163060 h 5464094"/>
              <a:gd name="connsiteX4" fmla="*/ 5930900 w 6669414"/>
              <a:gd name="connsiteY4" fmla="*/ 5130800 h 5464094"/>
              <a:gd name="connsiteX5" fmla="*/ 6604000 w 6669414"/>
              <a:gd name="connsiteY5" fmla="*/ 5384800 h 5464094"/>
              <a:gd name="connsiteX6" fmla="*/ 0 w 6669414"/>
              <a:gd name="connsiteY6" fmla="*/ 0 h 5464094"/>
              <a:gd name="connsiteX0" fmla="*/ 6636226 w 6669414"/>
              <a:gd name="connsiteY0" fmla="*/ 2570163 h 5384800"/>
              <a:gd name="connsiteX1" fmla="*/ 6120447 w 6669414"/>
              <a:gd name="connsiteY1" fmla="*/ 3118167 h 5384800"/>
              <a:gd name="connsiteX2" fmla="*/ 5349240 w 6669414"/>
              <a:gd name="connsiteY2" fmla="*/ 3307080 h 5384800"/>
              <a:gd name="connsiteX3" fmla="*/ 5402580 w 6669414"/>
              <a:gd name="connsiteY3" fmla="*/ 4163060 h 5384800"/>
              <a:gd name="connsiteX4" fmla="*/ 5930900 w 6669414"/>
              <a:gd name="connsiteY4" fmla="*/ 5130800 h 5384800"/>
              <a:gd name="connsiteX5" fmla="*/ 6604000 w 6669414"/>
              <a:gd name="connsiteY5" fmla="*/ 5384800 h 5384800"/>
              <a:gd name="connsiteX6" fmla="*/ 0 w 6669414"/>
              <a:gd name="connsiteY6" fmla="*/ 0 h 5384800"/>
              <a:gd name="connsiteX0" fmla="*/ 6636226 w 6669414"/>
              <a:gd name="connsiteY0" fmla="*/ 2570163 h 5387885"/>
              <a:gd name="connsiteX1" fmla="*/ 6120447 w 6669414"/>
              <a:gd name="connsiteY1" fmla="*/ 3118167 h 5387885"/>
              <a:gd name="connsiteX2" fmla="*/ 5349240 w 6669414"/>
              <a:gd name="connsiteY2" fmla="*/ 3307080 h 5387885"/>
              <a:gd name="connsiteX3" fmla="*/ 5402580 w 6669414"/>
              <a:gd name="connsiteY3" fmla="*/ 4163060 h 5387885"/>
              <a:gd name="connsiteX4" fmla="*/ 5930900 w 6669414"/>
              <a:gd name="connsiteY4" fmla="*/ 5130800 h 5387885"/>
              <a:gd name="connsiteX5" fmla="*/ 6604000 w 6669414"/>
              <a:gd name="connsiteY5" fmla="*/ 5384800 h 5387885"/>
              <a:gd name="connsiteX6" fmla="*/ 0 w 6669414"/>
              <a:gd name="connsiteY6" fmla="*/ 0 h 5387885"/>
              <a:gd name="connsiteX0" fmla="*/ 6636226 w 6652257"/>
              <a:gd name="connsiteY0" fmla="*/ 2570163 h 5387561"/>
              <a:gd name="connsiteX1" fmla="*/ 6120447 w 6652257"/>
              <a:gd name="connsiteY1" fmla="*/ 3118167 h 5387561"/>
              <a:gd name="connsiteX2" fmla="*/ 5349240 w 6652257"/>
              <a:gd name="connsiteY2" fmla="*/ 3307080 h 5387561"/>
              <a:gd name="connsiteX3" fmla="*/ 5402580 w 6652257"/>
              <a:gd name="connsiteY3" fmla="*/ 4163060 h 5387561"/>
              <a:gd name="connsiteX4" fmla="*/ 5930900 w 6652257"/>
              <a:gd name="connsiteY4" fmla="*/ 5130800 h 5387561"/>
              <a:gd name="connsiteX5" fmla="*/ 6604000 w 6652257"/>
              <a:gd name="connsiteY5" fmla="*/ 5384800 h 5387561"/>
              <a:gd name="connsiteX6" fmla="*/ 0 w 6652257"/>
              <a:gd name="connsiteY6" fmla="*/ 0 h 5387561"/>
              <a:gd name="connsiteX0" fmla="*/ 1348286 w 1893372"/>
              <a:gd name="connsiteY0" fmla="*/ 0 h 2905341"/>
              <a:gd name="connsiteX1" fmla="*/ 832507 w 1893372"/>
              <a:gd name="connsiteY1" fmla="*/ 548004 h 2905341"/>
              <a:gd name="connsiteX2" fmla="*/ 61300 w 1893372"/>
              <a:gd name="connsiteY2" fmla="*/ 736917 h 2905341"/>
              <a:gd name="connsiteX3" fmla="*/ 114640 w 1893372"/>
              <a:gd name="connsiteY3" fmla="*/ 1592897 h 2905341"/>
              <a:gd name="connsiteX4" fmla="*/ 642960 w 1893372"/>
              <a:gd name="connsiteY4" fmla="*/ 2560637 h 2905341"/>
              <a:gd name="connsiteX5" fmla="*/ 1316060 w 1893372"/>
              <a:gd name="connsiteY5" fmla="*/ 2814637 h 2905341"/>
              <a:gd name="connsiteX6" fmla="*/ 1887560 w 1893372"/>
              <a:gd name="connsiteY6" fmla="*/ 2827337 h 2905341"/>
              <a:gd name="connsiteX0" fmla="*/ 1348286 w 1887560"/>
              <a:gd name="connsiteY0" fmla="*/ 0 h 2829721"/>
              <a:gd name="connsiteX1" fmla="*/ 832507 w 1887560"/>
              <a:gd name="connsiteY1" fmla="*/ 548004 h 2829721"/>
              <a:gd name="connsiteX2" fmla="*/ 61300 w 1887560"/>
              <a:gd name="connsiteY2" fmla="*/ 736917 h 2829721"/>
              <a:gd name="connsiteX3" fmla="*/ 114640 w 1887560"/>
              <a:gd name="connsiteY3" fmla="*/ 1592897 h 2829721"/>
              <a:gd name="connsiteX4" fmla="*/ 642960 w 1887560"/>
              <a:gd name="connsiteY4" fmla="*/ 2560637 h 2829721"/>
              <a:gd name="connsiteX5" fmla="*/ 1316060 w 1887560"/>
              <a:gd name="connsiteY5" fmla="*/ 2814637 h 2829721"/>
              <a:gd name="connsiteX6" fmla="*/ 1887560 w 1887560"/>
              <a:gd name="connsiteY6" fmla="*/ 2827337 h 2829721"/>
              <a:gd name="connsiteX0" fmla="*/ 1348286 w 1720872"/>
              <a:gd name="connsiteY0" fmla="*/ 0 h 2898774"/>
              <a:gd name="connsiteX1" fmla="*/ 832507 w 1720872"/>
              <a:gd name="connsiteY1" fmla="*/ 548004 h 2898774"/>
              <a:gd name="connsiteX2" fmla="*/ 61300 w 1720872"/>
              <a:gd name="connsiteY2" fmla="*/ 736917 h 2898774"/>
              <a:gd name="connsiteX3" fmla="*/ 114640 w 1720872"/>
              <a:gd name="connsiteY3" fmla="*/ 1592897 h 2898774"/>
              <a:gd name="connsiteX4" fmla="*/ 642960 w 1720872"/>
              <a:gd name="connsiteY4" fmla="*/ 2560637 h 2898774"/>
              <a:gd name="connsiteX5" fmla="*/ 1316060 w 1720872"/>
              <a:gd name="connsiteY5" fmla="*/ 2814637 h 2898774"/>
              <a:gd name="connsiteX6" fmla="*/ 1720872 w 1720872"/>
              <a:gd name="connsiteY6" fmla="*/ 2898774 h 2898774"/>
              <a:gd name="connsiteX0" fmla="*/ 1236794 w 1609380"/>
              <a:gd name="connsiteY0" fmla="*/ 0 h 2898774"/>
              <a:gd name="connsiteX1" fmla="*/ 721015 w 1609380"/>
              <a:gd name="connsiteY1" fmla="*/ 548004 h 2898774"/>
              <a:gd name="connsiteX2" fmla="*/ 330808 w 1609380"/>
              <a:gd name="connsiteY2" fmla="*/ 379730 h 2898774"/>
              <a:gd name="connsiteX3" fmla="*/ 3148 w 1609380"/>
              <a:gd name="connsiteY3" fmla="*/ 1592897 h 2898774"/>
              <a:gd name="connsiteX4" fmla="*/ 531468 w 1609380"/>
              <a:gd name="connsiteY4" fmla="*/ 2560637 h 2898774"/>
              <a:gd name="connsiteX5" fmla="*/ 1204568 w 1609380"/>
              <a:gd name="connsiteY5" fmla="*/ 2814637 h 2898774"/>
              <a:gd name="connsiteX6" fmla="*/ 1609380 w 1609380"/>
              <a:gd name="connsiteY6" fmla="*/ 2898774 h 2898774"/>
              <a:gd name="connsiteX0" fmla="*/ 1237524 w 1610110"/>
              <a:gd name="connsiteY0" fmla="*/ 0 h 2898774"/>
              <a:gd name="connsiteX1" fmla="*/ 721745 w 1610110"/>
              <a:gd name="connsiteY1" fmla="*/ 548004 h 2898774"/>
              <a:gd name="connsiteX2" fmla="*/ 331538 w 1610110"/>
              <a:gd name="connsiteY2" fmla="*/ 379730 h 2898774"/>
              <a:gd name="connsiteX3" fmla="*/ 3878 w 1610110"/>
              <a:gd name="connsiteY3" fmla="*/ 1592897 h 2898774"/>
              <a:gd name="connsiteX4" fmla="*/ 532198 w 1610110"/>
              <a:gd name="connsiteY4" fmla="*/ 2560637 h 2898774"/>
              <a:gd name="connsiteX5" fmla="*/ 1205298 w 1610110"/>
              <a:gd name="connsiteY5" fmla="*/ 2814637 h 2898774"/>
              <a:gd name="connsiteX6" fmla="*/ 1610110 w 1610110"/>
              <a:gd name="connsiteY6" fmla="*/ 2898774 h 2898774"/>
              <a:gd name="connsiteX0" fmla="*/ 1236848 w 1609434"/>
              <a:gd name="connsiteY0" fmla="*/ 0 h 2898774"/>
              <a:gd name="connsiteX1" fmla="*/ 721069 w 1609434"/>
              <a:gd name="connsiteY1" fmla="*/ 548004 h 2898774"/>
              <a:gd name="connsiteX2" fmla="*/ 345150 w 1609434"/>
              <a:gd name="connsiteY2" fmla="*/ 351155 h 2898774"/>
              <a:gd name="connsiteX3" fmla="*/ 3202 w 1609434"/>
              <a:gd name="connsiteY3" fmla="*/ 1592897 h 2898774"/>
              <a:gd name="connsiteX4" fmla="*/ 531522 w 1609434"/>
              <a:gd name="connsiteY4" fmla="*/ 2560637 h 2898774"/>
              <a:gd name="connsiteX5" fmla="*/ 1204622 w 1609434"/>
              <a:gd name="connsiteY5" fmla="*/ 2814637 h 2898774"/>
              <a:gd name="connsiteX6" fmla="*/ 1609434 w 1609434"/>
              <a:gd name="connsiteY6" fmla="*/ 2898774 h 2898774"/>
              <a:gd name="connsiteX0" fmla="*/ 1239820 w 1612406"/>
              <a:gd name="connsiteY0" fmla="*/ 0 h 2898774"/>
              <a:gd name="connsiteX1" fmla="*/ 724041 w 1612406"/>
              <a:gd name="connsiteY1" fmla="*/ 548004 h 2898774"/>
              <a:gd name="connsiteX2" fmla="*/ 348122 w 1612406"/>
              <a:gd name="connsiteY2" fmla="*/ 351155 h 2898774"/>
              <a:gd name="connsiteX3" fmla="*/ 6174 w 1612406"/>
              <a:gd name="connsiteY3" fmla="*/ 1592897 h 2898774"/>
              <a:gd name="connsiteX4" fmla="*/ 534494 w 1612406"/>
              <a:gd name="connsiteY4" fmla="*/ 2560637 h 2898774"/>
              <a:gd name="connsiteX5" fmla="*/ 1207594 w 1612406"/>
              <a:gd name="connsiteY5" fmla="*/ 2814637 h 2898774"/>
              <a:gd name="connsiteX6" fmla="*/ 1612406 w 1612406"/>
              <a:gd name="connsiteY6" fmla="*/ 2898774 h 2898774"/>
              <a:gd name="connsiteX0" fmla="*/ 1411570 w 1784156"/>
              <a:gd name="connsiteY0" fmla="*/ 0 h 2898774"/>
              <a:gd name="connsiteX1" fmla="*/ 895791 w 1784156"/>
              <a:gd name="connsiteY1" fmla="*/ 548004 h 2898774"/>
              <a:gd name="connsiteX2" fmla="*/ 519872 w 1784156"/>
              <a:gd name="connsiteY2" fmla="*/ 351155 h 2898774"/>
              <a:gd name="connsiteX3" fmla="*/ 1711 w 1784156"/>
              <a:gd name="connsiteY3" fmla="*/ 1121410 h 2898774"/>
              <a:gd name="connsiteX4" fmla="*/ 706244 w 1784156"/>
              <a:gd name="connsiteY4" fmla="*/ 2560637 h 2898774"/>
              <a:gd name="connsiteX5" fmla="*/ 1379344 w 1784156"/>
              <a:gd name="connsiteY5" fmla="*/ 2814637 h 2898774"/>
              <a:gd name="connsiteX6" fmla="*/ 1784156 w 1784156"/>
              <a:gd name="connsiteY6" fmla="*/ 2898774 h 2898774"/>
              <a:gd name="connsiteX0" fmla="*/ 1420933 w 1793519"/>
              <a:gd name="connsiteY0" fmla="*/ 0 h 2898774"/>
              <a:gd name="connsiteX1" fmla="*/ 905154 w 1793519"/>
              <a:gd name="connsiteY1" fmla="*/ 548004 h 2898774"/>
              <a:gd name="connsiteX2" fmla="*/ 529235 w 1793519"/>
              <a:gd name="connsiteY2" fmla="*/ 351155 h 2898774"/>
              <a:gd name="connsiteX3" fmla="*/ 11074 w 1793519"/>
              <a:gd name="connsiteY3" fmla="*/ 1121410 h 2898774"/>
              <a:gd name="connsiteX4" fmla="*/ 715607 w 1793519"/>
              <a:gd name="connsiteY4" fmla="*/ 2560637 h 2898774"/>
              <a:gd name="connsiteX5" fmla="*/ 1388707 w 1793519"/>
              <a:gd name="connsiteY5" fmla="*/ 2814637 h 2898774"/>
              <a:gd name="connsiteX6" fmla="*/ 1793519 w 1793519"/>
              <a:gd name="connsiteY6" fmla="*/ 2898774 h 2898774"/>
              <a:gd name="connsiteX0" fmla="*/ 1458515 w 1831101"/>
              <a:gd name="connsiteY0" fmla="*/ 0 h 2898774"/>
              <a:gd name="connsiteX1" fmla="*/ 942736 w 1831101"/>
              <a:gd name="connsiteY1" fmla="*/ 548004 h 2898774"/>
              <a:gd name="connsiteX2" fmla="*/ 566817 w 1831101"/>
              <a:gd name="connsiteY2" fmla="*/ 351155 h 2898774"/>
              <a:gd name="connsiteX3" fmla="*/ 10556 w 1831101"/>
              <a:gd name="connsiteY3" fmla="*/ 1035685 h 2898774"/>
              <a:gd name="connsiteX4" fmla="*/ 753189 w 1831101"/>
              <a:gd name="connsiteY4" fmla="*/ 2560637 h 2898774"/>
              <a:gd name="connsiteX5" fmla="*/ 1426289 w 1831101"/>
              <a:gd name="connsiteY5" fmla="*/ 2814637 h 2898774"/>
              <a:gd name="connsiteX6" fmla="*/ 1831101 w 1831101"/>
              <a:gd name="connsiteY6" fmla="*/ 2898774 h 2898774"/>
              <a:gd name="connsiteX0" fmla="*/ 1478555 w 1851141"/>
              <a:gd name="connsiteY0" fmla="*/ 0 h 2898774"/>
              <a:gd name="connsiteX1" fmla="*/ 962776 w 1851141"/>
              <a:gd name="connsiteY1" fmla="*/ 548004 h 2898774"/>
              <a:gd name="connsiteX2" fmla="*/ 586857 w 1851141"/>
              <a:gd name="connsiteY2" fmla="*/ 351155 h 2898774"/>
              <a:gd name="connsiteX3" fmla="*/ 30596 w 1851141"/>
              <a:gd name="connsiteY3" fmla="*/ 1035685 h 2898774"/>
              <a:gd name="connsiteX4" fmla="*/ 773229 w 1851141"/>
              <a:gd name="connsiteY4" fmla="*/ 2560637 h 2898774"/>
              <a:gd name="connsiteX5" fmla="*/ 1446329 w 1851141"/>
              <a:gd name="connsiteY5" fmla="*/ 2814637 h 2898774"/>
              <a:gd name="connsiteX6" fmla="*/ 1851141 w 1851141"/>
              <a:gd name="connsiteY6" fmla="*/ 2898774 h 2898774"/>
              <a:gd name="connsiteX0" fmla="*/ 1447961 w 1820547"/>
              <a:gd name="connsiteY0" fmla="*/ 0 h 2953505"/>
              <a:gd name="connsiteX1" fmla="*/ 932182 w 1820547"/>
              <a:gd name="connsiteY1" fmla="*/ 548004 h 2953505"/>
              <a:gd name="connsiteX2" fmla="*/ 556263 w 1820547"/>
              <a:gd name="connsiteY2" fmla="*/ 351155 h 2953505"/>
              <a:gd name="connsiteX3" fmla="*/ 2 w 1820547"/>
              <a:gd name="connsiteY3" fmla="*/ 1035685 h 2953505"/>
              <a:gd name="connsiteX4" fmla="*/ 552135 w 1820547"/>
              <a:gd name="connsiteY4" fmla="*/ 1222374 h 2953505"/>
              <a:gd name="connsiteX5" fmla="*/ 1415735 w 1820547"/>
              <a:gd name="connsiteY5" fmla="*/ 2814637 h 2953505"/>
              <a:gd name="connsiteX6" fmla="*/ 1820547 w 1820547"/>
              <a:gd name="connsiteY6" fmla="*/ 2898774 h 2953505"/>
              <a:gd name="connsiteX0" fmla="*/ 1447960 w 1820546"/>
              <a:gd name="connsiteY0" fmla="*/ 0 h 2953505"/>
              <a:gd name="connsiteX1" fmla="*/ 932181 w 1820546"/>
              <a:gd name="connsiteY1" fmla="*/ 548004 h 2953505"/>
              <a:gd name="connsiteX2" fmla="*/ 556262 w 1820546"/>
              <a:gd name="connsiteY2" fmla="*/ 351155 h 2953505"/>
              <a:gd name="connsiteX3" fmla="*/ 1 w 1820546"/>
              <a:gd name="connsiteY3" fmla="*/ 1035685 h 2953505"/>
              <a:gd name="connsiteX4" fmla="*/ 552134 w 1820546"/>
              <a:gd name="connsiteY4" fmla="*/ 1222374 h 2953505"/>
              <a:gd name="connsiteX5" fmla="*/ 1415734 w 1820546"/>
              <a:gd name="connsiteY5" fmla="*/ 2814637 h 2953505"/>
              <a:gd name="connsiteX6" fmla="*/ 1820546 w 1820546"/>
              <a:gd name="connsiteY6" fmla="*/ 2898774 h 2953505"/>
              <a:gd name="connsiteX0" fmla="*/ 1447960 w 1820546"/>
              <a:gd name="connsiteY0" fmla="*/ 0 h 2957321"/>
              <a:gd name="connsiteX1" fmla="*/ 932181 w 1820546"/>
              <a:gd name="connsiteY1" fmla="*/ 548004 h 2957321"/>
              <a:gd name="connsiteX2" fmla="*/ 556262 w 1820546"/>
              <a:gd name="connsiteY2" fmla="*/ 351155 h 2957321"/>
              <a:gd name="connsiteX3" fmla="*/ 1 w 1820546"/>
              <a:gd name="connsiteY3" fmla="*/ 1035685 h 2957321"/>
              <a:gd name="connsiteX4" fmla="*/ 552134 w 1820546"/>
              <a:gd name="connsiteY4" fmla="*/ 1169987 h 2957321"/>
              <a:gd name="connsiteX5" fmla="*/ 1415734 w 1820546"/>
              <a:gd name="connsiteY5" fmla="*/ 2814637 h 2957321"/>
              <a:gd name="connsiteX6" fmla="*/ 1820546 w 1820546"/>
              <a:gd name="connsiteY6" fmla="*/ 2898774 h 2957321"/>
              <a:gd name="connsiteX0" fmla="*/ 1458816 w 1831402"/>
              <a:gd name="connsiteY0" fmla="*/ 0 h 2957321"/>
              <a:gd name="connsiteX1" fmla="*/ 943037 w 1831402"/>
              <a:gd name="connsiteY1" fmla="*/ 548004 h 2957321"/>
              <a:gd name="connsiteX2" fmla="*/ 567118 w 1831402"/>
              <a:gd name="connsiteY2" fmla="*/ 351155 h 2957321"/>
              <a:gd name="connsiteX3" fmla="*/ 10857 w 1831402"/>
              <a:gd name="connsiteY3" fmla="*/ 1035685 h 2957321"/>
              <a:gd name="connsiteX4" fmla="*/ 562990 w 1831402"/>
              <a:gd name="connsiteY4" fmla="*/ 1169987 h 2957321"/>
              <a:gd name="connsiteX5" fmla="*/ 1426590 w 1831402"/>
              <a:gd name="connsiteY5" fmla="*/ 2814637 h 2957321"/>
              <a:gd name="connsiteX6" fmla="*/ 1831402 w 1831402"/>
              <a:gd name="connsiteY6" fmla="*/ 2898774 h 2957321"/>
              <a:gd name="connsiteX0" fmla="*/ 1457934 w 1830520"/>
              <a:gd name="connsiteY0" fmla="*/ 0 h 2898774"/>
              <a:gd name="connsiteX1" fmla="*/ 942155 w 1830520"/>
              <a:gd name="connsiteY1" fmla="*/ 548004 h 2898774"/>
              <a:gd name="connsiteX2" fmla="*/ 566236 w 1830520"/>
              <a:gd name="connsiteY2" fmla="*/ 351155 h 2898774"/>
              <a:gd name="connsiteX3" fmla="*/ 9975 w 1830520"/>
              <a:gd name="connsiteY3" fmla="*/ 1035685 h 2898774"/>
              <a:gd name="connsiteX4" fmla="*/ 562108 w 1830520"/>
              <a:gd name="connsiteY4" fmla="*/ 1169987 h 2898774"/>
              <a:gd name="connsiteX5" fmla="*/ 135071 w 1830520"/>
              <a:gd name="connsiteY5" fmla="*/ 2071687 h 2898774"/>
              <a:gd name="connsiteX6" fmla="*/ 1830520 w 1830520"/>
              <a:gd name="connsiteY6" fmla="*/ 2898774 h 2898774"/>
              <a:gd name="connsiteX0" fmla="*/ 1457934 w 1830520"/>
              <a:gd name="connsiteY0" fmla="*/ 0 h 2898774"/>
              <a:gd name="connsiteX1" fmla="*/ 942155 w 1830520"/>
              <a:gd name="connsiteY1" fmla="*/ 548004 h 2898774"/>
              <a:gd name="connsiteX2" fmla="*/ 566236 w 1830520"/>
              <a:gd name="connsiteY2" fmla="*/ 351155 h 2898774"/>
              <a:gd name="connsiteX3" fmla="*/ 9975 w 1830520"/>
              <a:gd name="connsiteY3" fmla="*/ 1035685 h 2898774"/>
              <a:gd name="connsiteX4" fmla="*/ 562108 w 1830520"/>
              <a:gd name="connsiteY4" fmla="*/ 1169987 h 2898774"/>
              <a:gd name="connsiteX5" fmla="*/ 135071 w 1830520"/>
              <a:gd name="connsiteY5" fmla="*/ 2071687 h 2898774"/>
              <a:gd name="connsiteX6" fmla="*/ 1830520 w 1830520"/>
              <a:gd name="connsiteY6" fmla="*/ 2898774 h 2898774"/>
              <a:gd name="connsiteX0" fmla="*/ 1457934 w 1830520"/>
              <a:gd name="connsiteY0" fmla="*/ 0 h 2898774"/>
              <a:gd name="connsiteX1" fmla="*/ 942155 w 1830520"/>
              <a:gd name="connsiteY1" fmla="*/ 548004 h 2898774"/>
              <a:gd name="connsiteX2" fmla="*/ 566236 w 1830520"/>
              <a:gd name="connsiteY2" fmla="*/ 351155 h 2898774"/>
              <a:gd name="connsiteX3" fmla="*/ 9975 w 1830520"/>
              <a:gd name="connsiteY3" fmla="*/ 1035685 h 2898774"/>
              <a:gd name="connsiteX4" fmla="*/ 562108 w 1830520"/>
              <a:gd name="connsiteY4" fmla="*/ 1169987 h 2898774"/>
              <a:gd name="connsiteX5" fmla="*/ 135071 w 1830520"/>
              <a:gd name="connsiteY5" fmla="*/ 2071687 h 2898774"/>
              <a:gd name="connsiteX6" fmla="*/ 1830520 w 1830520"/>
              <a:gd name="connsiteY6" fmla="*/ 2898774 h 2898774"/>
              <a:gd name="connsiteX0" fmla="*/ 1457934 w 1830520"/>
              <a:gd name="connsiteY0" fmla="*/ 0 h 2898774"/>
              <a:gd name="connsiteX1" fmla="*/ 942155 w 1830520"/>
              <a:gd name="connsiteY1" fmla="*/ 548004 h 2898774"/>
              <a:gd name="connsiteX2" fmla="*/ 566236 w 1830520"/>
              <a:gd name="connsiteY2" fmla="*/ 351155 h 2898774"/>
              <a:gd name="connsiteX3" fmla="*/ 9975 w 1830520"/>
              <a:gd name="connsiteY3" fmla="*/ 1035685 h 2898774"/>
              <a:gd name="connsiteX4" fmla="*/ 562108 w 1830520"/>
              <a:gd name="connsiteY4" fmla="*/ 1169987 h 2898774"/>
              <a:gd name="connsiteX5" fmla="*/ 135071 w 1830520"/>
              <a:gd name="connsiteY5" fmla="*/ 2071687 h 2898774"/>
              <a:gd name="connsiteX6" fmla="*/ 1830520 w 1830520"/>
              <a:gd name="connsiteY6" fmla="*/ 2898774 h 2898774"/>
              <a:gd name="connsiteX0" fmla="*/ 1457934 w 1830520"/>
              <a:gd name="connsiteY0" fmla="*/ 0 h 2951982"/>
              <a:gd name="connsiteX1" fmla="*/ 942155 w 1830520"/>
              <a:gd name="connsiteY1" fmla="*/ 548004 h 2951982"/>
              <a:gd name="connsiteX2" fmla="*/ 566236 w 1830520"/>
              <a:gd name="connsiteY2" fmla="*/ 351155 h 2951982"/>
              <a:gd name="connsiteX3" fmla="*/ 9975 w 1830520"/>
              <a:gd name="connsiteY3" fmla="*/ 1035685 h 2951982"/>
              <a:gd name="connsiteX4" fmla="*/ 562108 w 1830520"/>
              <a:gd name="connsiteY4" fmla="*/ 1169987 h 2951982"/>
              <a:gd name="connsiteX5" fmla="*/ 135071 w 1830520"/>
              <a:gd name="connsiteY5" fmla="*/ 2071687 h 2951982"/>
              <a:gd name="connsiteX6" fmla="*/ 1606049 w 1830520"/>
              <a:gd name="connsiteY6" fmla="*/ 2888294 h 2951982"/>
              <a:gd name="connsiteX7" fmla="*/ 1830520 w 1830520"/>
              <a:gd name="connsiteY7" fmla="*/ 2898774 h 2951982"/>
              <a:gd name="connsiteX0" fmla="*/ 1457934 w 4040320"/>
              <a:gd name="connsiteY0" fmla="*/ 0 h 2897283"/>
              <a:gd name="connsiteX1" fmla="*/ 942155 w 4040320"/>
              <a:gd name="connsiteY1" fmla="*/ 548004 h 2897283"/>
              <a:gd name="connsiteX2" fmla="*/ 566236 w 4040320"/>
              <a:gd name="connsiteY2" fmla="*/ 351155 h 2897283"/>
              <a:gd name="connsiteX3" fmla="*/ 9975 w 4040320"/>
              <a:gd name="connsiteY3" fmla="*/ 1035685 h 2897283"/>
              <a:gd name="connsiteX4" fmla="*/ 562108 w 4040320"/>
              <a:gd name="connsiteY4" fmla="*/ 1169987 h 2897283"/>
              <a:gd name="connsiteX5" fmla="*/ 135071 w 4040320"/>
              <a:gd name="connsiteY5" fmla="*/ 2071687 h 2897283"/>
              <a:gd name="connsiteX6" fmla="*/ 1606049 w 4040320"/>
              <a:gd name="connsiteY6" fmla="*/ 2888294 h 2897283"/>
              <a:gd name="connsiteX7" fmla="*/ 4040320 w 4040320"/>
              <a:gd name="connsiteY7" fmla="*/ 1534794 h 2897283"/>
              <a:gd name="connsiteX0" fmla="*/ 1457934 w 4040320"/>
              <a:gd name="connsiteY0" fmla="*/ 0 h 2888303"/>
              <a:gd name="connsiteX1" fmla="*/ 942155 w 4040320"/>
              <a:gd name="connsiteY1" fmla="*/ 548004 h 2888303"/>
              <a:gd name="connsiteX2" fmla="*/ 566236 w 4040320"/>
              <a:gd name="connsiteY2" fmla="*/ 351155 h 2888303"/>
              <a:gd name="connsiteX3" fmla="*/ 9975 w 4040320"/>
              <a:gd name="connsiteY3" fmla="*/ 1035685 h 2888303"/>
              <a:gd name="connsiteX4" fmla="*/ 562108 w 4040320"/>
              <a:gd name="connsiteY4" fmla="*/ 1169987 h 2888303"/>
              <a:gd name="connsiteX5" fmla="*/ 135071 w 4040320"/>
              <a:gd name="connsiteY5" fmla="*/ 2071687 h 2888303"/>
              <a:gd name="connsiteX6" fmla="*/ 1606049 w 4040320"/>
              <a:gd name="connsiteY6" fmla="*/ 2888294 h 2888303"/>
              <a:gd name="connsiteX7" fmla="*/ 3198629 w 4040320"/>
              <a:gd name="connsiteY7" fmla="*/ 2088195 h 2888303"/>
              <a:gd name="connsiteX8" fmla="*/ 4040320 w 4040320"/>
              <a:gd name="connsiteY8" fmla="*/ 1534794 h 2888303"/>
              <a:gd name="connsiteX0" fmla="*/ 1457934 w 4040320"/>
              <a:gd name="connsiteY0" fmla="*/ 0 h 2888303"/>
              <a:gd name="connsiteX1" fmla="*/ 942155 w 4040320"/>
              <a:gd name="connsiteY1" fmla="*/ 548004 h 2888303"/>
              <a:gd name="connsiteX2" fmla="*/ 566236 w 4040320"/>
              <a:gd name="connsiteY2" fmla="*/ 351155 h 2888303"/>
              <a:gd name="connsiteX3" fmla="*/ 9975 w 4040320"/>
              <a:gd name="connsiteY3" fmla="*/ 1035685 h 2888303"/>
              <a:gd name="connsiteX4" fmla="*/ 562108 w 4040320"/>
              <a:gd name="connsiteY4" fmla="*/ 1169987 h 2888303"/>
              <a:gd name="connsiteX5" fmla="*/ 135071 w 4040320"/>
              <a:gd name="connsiteY5" fmla="*/ 2071687 h 2888303"/>
              <a:gd name="connsiteX6" fmla="*/ 1606049 w 4040320"/>
              <a:gd name="connsiteY6" fmla="*/ 2888294 h 2888303"/>
              <a:gd name="connsiteX7" fmla="*/ 3198629 w 4040320"/>
              <a:gd name="connsiteY7" fmla="*/ 2088195 h 2888303"/>
              <a:gd name="connsiteX8" fmla="*/ 4040320 w 4040320"/>
              <a:gd name="connsiteY8" fmla="*/ 1534794 h 2888303"/>
              <a:gd name="connsiteX9" fmla="*/ 1457934 w 4040320"/>
              <a:gd name="connsiteY9" fmla="*/ 0 h 2888303"/>
              <a:gd name="connsiteX0" fmla="*/ 1457934 w 4040320"/>
              <a:gd name="connsiteY0" fmla="*/ 50346 h 2938649"/>
              <a:gd name="connsiteX1" fmla="*/ 942155 w 4040320"/>
              <a:gd name="connsiteY1" fmla="*/ 598350 h 2938649"/>
              <a:gd name="connsiteX2" fmla="*/ 566236 w 4040320"/>
              <a:gd name="connsiteY2" fmla="*/ 401501 h 2938649"/>
              <a:gd name="connsiteX3" fmla="*/ 9975 w 4040320"/>
              <a:gd name="connsiteY3" fmla="*/ 1086031 h 2938649"/>
              <a:gd name="connsiteX4" fmla="*/ 562108 w 4040320"/>
              <a:gd name="connsiteY4" fmla="*/ 1220333 h 2938649"/>
              <a:gd name="connsiteX5" fmla="*/ 135071 w 4040320"/>
              <a:gd name="connsiteY5" fmla="*/ 2122033 h 2938649"/>
              <a:gd name="connsiteX6" fmla="*/ 1606049 w 4040320"/>
              <a:gd name="connsiteY6" fmla="*/ 2938640 h 2938649"/>
              <a:gd name="connsiteX7" fmla="*/ 3198629 w 4040320"/>
              <a:gd name="connsiteY7" fmla="*/ 2138541 h 2938649"/>
              <a:gd name="connsiteX8" fmla="*/ 4040320 w 4040320"/>
              <a:gd name="connsiteY8" fmla="*/ 1585140 h 2938649"/>
              <a:gd name="connsiteX9" fmla="*/ 1457934 w 4040320"/>
              <a:gd name="connsiteY9" fmla="*/ 50346 h 2938649"/>
              <a:gd name="connsiteX0" fmla="*/ 1457934 w 4062860"/>
              <a:gd name="connsiteY0" fmla="*/ 50346 h 2938649"/>
              <a:gd name="connsiteX1" fmla="*/ 942155 w 4062860"/>
              <a:gd name="connsiteY1" fmla="*/ 598350 h 2938649"/>
              <a:gd name="connsiteX2" fmla="*/ 566236 w 4062860"/>
              <a:gd name="connsiteY2" fmla="*/ 401501 h 2938649"/>
              <a:gd name="connsiteX3" fmla="*/ 9975 w 4062860"/>
              <a:gd name="connsiteY3" fmla="*/ 1086031 h 2938649"/>
              <a:gd name="connsiteX4" fmla="*/ 562108 w 4062860"/>
              <a:gd name="connsiteY4" fmla="*/ 1220333 h 2938649"/>
              <a:gd name="connsiteX5" fmla="*/ 135071 w 4062860"/>
              <a:gd name="connsiteY5" fmla="*/ 2122033 h 2938649"/>
              <a:gd name="connsiteX6" fmla="*/ 1606049 w 4062860"/>
              <a:gd name="connsiteY6" fmla="*/ 2938640 h 2938649"/>
              <a:gd name="connsiteX7" fmla="*/ 3198629 w 4062860"/>
              <a:gd name="connsiteY7" fmla="*/ 2138541 h 2938649"/>
              <a:gd name="connsiteX8" fmla="*/ 4040320 w 4062860"/>
              <a:gd name="connsiteY8" fmla="*/ 1585140 h 2938649"/>
              <a:gd name="connsiteX9" fmla="*/ 1457934 w 4062860"/>
              <a:gd name="connsiteY9" fmla="*/ 50346 h 2938649"/>
              <a:gd name="connsiteX0" fmla="*/ 1457934 w 4040326"/>
              <a:gd name="connsiteY0" fmla="*/ 53753 h 2942056"/>
              <a:gd name="connsiteX1" fmla="*/ 942155 w 4040326"/>
              <a:gd name="connsiteY1" fmla="*/ 601757 h 2942056"/>
              <a:gd name="connsiteX2" fmla="*/ 566236 w 4040326"/>
              <a:gd name="connsiteY2" fmla="*/ 404908 h 2942056"/>
              <a:gd name="connsiteX3" fmla="*/ 9975 w 4040326"/>
              <a:gd name="connsiteY3" fmla="*/ 1089438 h 2942056"/>
              <a:gd name="connsiteX4" fmla="*/ 562108 w 4040326"/>
              <a:gd name="connsiteY4" fmla="*/ 1223740 h 2942056"/>
              <a:gd name="connsiteX5" fmla="*/ 135071 w 4040326"/>
              <a:gd name="connsiteY5" fmla="*/ 2125440 h 2942056"/>
              <a:gd name="connsiteX6" fmla="*/ 1606049 w 4040326"/>
              <a:gd name="connsiteY6" fmla="*/ 2942047 h 2942056"/>
              <a:gd name="connsiteX7" fmla="*/ 3198629 w 4040326"/>
              <a:gd name="connsiteY7" fmla="*/ 2141948 h 2942056"/>
              <a:gd name="connsiteX8" fmla="*/ 4040320 w 4040326"/>
              <a:gd name="connsiteY8" fmla="*/ 1588547 h 2942056"/>
              <a:gd name="connsiteX9" fmla="*/ 1457934 w 4040326"/>
              <a:gd name="connsiteY9" fmla="*/ 53753 h 2942056"/>
              <a:gd name="connsiteX0" fmla="*/ 1457934 w 4040361"/>
              <a:gd name="connsiteY0" fmla="*/ 53754 h 2942057"/>
              <a:gd name="connsiteX1" fmla="*/ 942155 w 4040361"/>
              <a:gd name="connsiteY1" fmla="*/ 601758 h 2942057"/>
              <a:gd name="connsiteX2" fmla="*/ 566236 w 4040361"/>
              <a:gd name="connsiteY2" fmla="*/ 404909 h 2942057"/>
              <a:gd name="connsiteX3" fmla="*/ 9975 w 4040361"/>
              <a:gd name="connsiteY3" fmla="*/ 1089439 h 2942057"/>
              <a:gd name="connsiteX4" fmla="*/ 562108 w 4040361"/>
              <a:gd name="connsiteY4" fmla="*/ 1223741 h 2942057"/>
              <a:gd name="connsiteX5" fmla="*/ 135071 w 4040361"/>
              <a:gd name="connsiteY5" fmla="*/ 2125441 h 2942057"/>
              <a:gd name="connsiteX6" fmla="*/ 1606049 w 4040361"/>
              <a:gd name="connsiteY6" fmla="*/ 2942048 h 2942057"/>
              <a:gd name="connsiteX7" fmla="*/ 3198629 w 4040361"/>
              <a:gd name="connsiteY7" fmla="*/ 2141949 h 2942057"/>
              <a:gd name="connsiteX8" fmla="*/ 4040320 w 4040361"/>
              <a:gd name="connsiteY8" fmla="*/ 1588548 h 2942057"/>
              <a:gd name="connsiteX9" fmla="*/ 1457934 w 4040361"/>
              <a:gd name="connsiteY9" fmla="*/ 53754 h 2942057"/>
              <a:gd name="connsiteX0" fmla="*/ 1457934 w 4040361"/>
              <a:gd name="connsiteY0" fmla="*/ 53754 h 2942057"/>
              <a:gd name="connsiteX1" fmla="*/ 942155 w 4040361"/>
              <a:gd name="connsiteY1" fmla="*/ 601758 h 2942057"/>
              <a:gd name="connsiteX2" fmla="*/ 566236 w 4040361"/>
              <a:gd name="connsiteY2" fmla="*/ 404909 h 2942057"/>
              <a:gd name="connsiteX3" fmla="*/ 9975 w 4040361"/>
              <a:gd name="connsiteY3" fmla="*/ 1089439 h 2942057"/>
              <a:gd name="connsiteX4" fmla="*/ 562108 w 4040361"/>
              <a:gd name="connsiteY4" fmla="*/ 1223741 h 2942057"/>
              <a:gd name="connsiteX5" fmla="*/ 135071 w 4040361"/>
              <a:gd name="connsiteY5" fmla="*/ 2125441 h 2942057"/>
              <a:gd name="connsiteX6" fmla="*/ 1606049 w 4040361"/>
              <a:gd name="connsiteY6" fmla="*/ 2942048 h 2942057"/>
              <a:gd name="connsiteX7" fmla="*/ 3198629 w 4040361"/>
              <a:gd name="connsiteY7" fmla="*/ 2141949 h 2942057"/>
              <a:gd name="connsiteX8" fmla="*/ 4040320 w 4040361"/>
              <a:gd name="connsiteY8" fmla="*/ 1588548 h 2942057"/>
              <a:gd name="connsiteX9" fmla="*/ 1457934 w 4040361"/>
              <a:gd name="connsiteY9" fmla="*/ 53754 h 2942057"/>
              <a:gd name="connsiteX0" fmla="*/ 1457934 w 4040479"/>
              <a:gd name="connsiteY0" fmla="*/ 51757 h 2940060"/>
              <a:gd name="connsiteX1" fmla="*/ 942155 w 4040479"/>
              <a:gd name="connsiteY1" fmla="*/ 599761 h 2940060"/>
              <a:gd name="connsiteX2" fmla="*/ 566236 w 4040479"/>
              <a:gd name="connsiteY2" fmla="*/ 402912 h 2940060"/>
              <a:gd name="connsiteX3" fmla="*/ 9975 w 4040479"/>
              <a:gd name="connsiteY3" fmla="*/ 1087442 h 2940060"/>
              <a:gd name="connsiteX4" fmla="*/ 562108 w 4040479"/>
              <a:gd name="connsiteY4" fmla="*/ 1221744 h 2940060"/>
              <a:gd name="connsiteX5" fmla="*/ 135071 w 4040479"/>
              <a:gd name="connsiteY5" fmla="*/ 2123444 h 2940060"/>
              <a:gd name="connsiteX6" fmla="*/ 1606049 w 4040479"/>
              <a:gd name="connsiteY6" fmla="*/ 2940051 h 2940060"/>
              <a:gd name="connsiteX7" fmla="*/ 3198629 w 4040479"/>
              <a:gd name="connsiteY7" fmla="*/ 2139952 h 2940060"/>
              <a:gd name="connsiteX8" fmla="*/ 4040320 w 4040479"/>
              <a:gd name="connsiteY8" fmla="*/ 1586551 h 2940060"/>
              <a:gd name="connsiteX9" fmla="*/ 1457934 w 4040479"/>
              <a:gd name="connsiteY9" fmla="*/ 51757 h 2940060"/>
              <a:gd name="connsiteX0" fmla="*/ 1457934 w 4126326"/>
              <a:gd name="connsiteY0" fmla="*/ 47881 h 2936224"/>
              <a:gd name="connsiteX1" fmla="*/ 942155 w 4126326"/>
              <a:gd name="connsiteY1" fmla="*/ 595885 h 2936224"/>
              <a:gd name="connsiteX2" fmla="*/ 566236 w 4126326"/>
              <a:gd name="connsiteY2" fmla="*/ 399036 h 2936224"/>
              <a:gd name="connsiteX3" fmla="*/ 9975 w 4126326"/>
              <a:gd name="connsiteY3" fmla="*/ 1083566 h 2936224"/>
              <a:gd name="connsiteX4" fmla="*/ 562108 w 4126326"/>
              <a:gd name="connsiteY4" fmla="*/ 1217868 h 2936224"/>
              <a:gd name="connsiteX5" fmla="*/ 135071 w 4126326"/>
              <a:gd name="connsiteY5" fmla="*/ 2119568 h 2936224"/>
              <a:gd name="connsiteX6" fmla="*/ 1606049 w 4126326"/>
              <a:gd name="connsiteY6" fmla="*/ 2936175 h 2936224"/>
              <a:gd name="connsiteX7" fmla="*/ 3335789 w 4126326"/>
              <a:gd name="connsiteY7" fmla="*/ 2600896 h 2936224"/>
              <a:gd name="connsiteX8" fmla="*/ 4040320 w 4126326"/>
              <a:gd name="connsiteY8" fmla="*/ 1582675 h 2936224"/>
              <a:gd name="connsiteX9" fmla="*/ 1457934 w 4126326"/>
              <a:gd name="connsiteY9" fmla="*/ 47881 h 2936224"/>
              <a:gd name="connsiteX0" fmla="*/ 1457934 w 4120570"/>
              <a:gd name="connsiteY0" fmla="*/ 47881 h 2936224"/>
              <a:gd name="connsiteX1" fmla="*/ 942155 w 4120570"/>
              <a:gd name="connsiteY1" fmla="*/ 595885 h 2936224"/>
              <a:gd name="connsiteX2" fmla="*/ 566236 w 4120570"/>
              <a:gd name="connsiteY2" fmla="*/ 399036 h 2936224"/>
              <a:gd name="connsiteX3" fmla="*/ 9975 w 4120570"/>
              <a:gd name="connsiteY3" fmla="*/ 1083566 h 2936224"/>
              <a:gd name="connsiteX4" fmla="*/ 562108 w 4120570"/>
              <a:gd name="connsiteY4" fmla="*/ 1217868 h 2936224"/>
              <a:gd name="connsiteX5" fmla="*/ 135071 w 4120570"/>
              <a:gd name="connsiteY5" fmla="*/ 2119568 h 2936224"/>
              <a:gd name="connsiteX6" fmla="*/ 1606049 w 4120570"/>
              <a:gd name="connsiteY6" fmla="*/ 2936175 h 2936224"/>
              <a:gd name="connsiteX7" fmla="*/ 3335789 w 4120570"/>
              <a:gd name="connsiteY7" fmla="*/ 2600896 h 2936224"/>
              <a:gd name="connsiteX8" fmla="*/ 4040320 w 4120570"/>
              <a:gd name="connsiteY8" fmla="*/ 1582675 h 2936224"/>
              <a:gd name="connsiteX9" fmla="*/ 1457934 w 4120570"/>
              <a:gd name="connsiteY9" fmla="*/ 47881 h 2936224"/>
              <a:gd name="connsiteX0" fmla="*/ 1457934 w 4120570"/>
              <a:gd name="connsiteY0" fmla="*/ 47881 h 2937513"/>
              <a:gd name="connsiteX1" fmla="*/ 942155 w 4120570"/>
              <a:gd name="connsiteY1" fmla="*/ 595885 h 2937513"/>
              <a:gd name="connsiteX2" fmla="*/ 566236 w 4120570"/>
              <a:gd name="connsiteY2" fmla="*/ 399036 h 2937513"/>
              <a:gd name="connsiteX3" fmla="*/ 9975 w 4120570"/>
              <a:gd name="connsiteY3" fmla="*/ 1083566 h 2937513"/>
              <a:gd name="connsiteX4" fmla="*/ 562108 w 4120570"/>
              <a:gd name="connsiteY4" fmla="*/ 1217868 h 2937513"/>
              <a:gd name="connsiteX5" fmla="*/ 135071 w 4120570"/>
              <a:gd name="connsiteY5" fmla="*/ 2119568 h 2937513"/>
              <a:gd name="connsiteX6" fmla="*/ 1606049 w 4120570"/>
              <a:gd name="connsiteY6" fmla="*/ 2936175 h 2937513"/>
              <a:gd name="connsiteX7" fmla="*/ 3335789 w 4120570"/>
              <a:gd name="connsiteY7" fmla="*/ 2600896 h 2937513"/>
              <a:gd name="connsiteX8" fmla="*/ 4040320 w 4120570"/>
              <a:gd name="connsiteY8" fmla="*/ 1582675 h 2937513"/>
              <a:gd name="connsiteX9" fmla="*/ 1457934 w 4120570"/>
              <a:gd name="connsiteY9" fmla="*/ 47881 h 2937513"/>
              <a:gd name="connsiteX0" fmla="*/ 1457934 w 4118387"/>
              <a:gd name="connsiteY0" fmla="*/ 47777 h 2936529"/>
              <a:gd name="connsiteX1" fmla="*/ 942155 w 4118387"/>
              <a:gd name="connsiteY1" fmla="*/ 595781 h 2936529"/>
              <a:gd name="connsiteX2" fmla="*/ 566236 w 4118387"/>
              <a:gd name="connsiteY2" fmla="*/ 398932 h 2936529"/>
              <a:gd name="connsiteX3" fmla="*/ 9975 w 4118387"/>
              <a:gd name="connsiteY3" fmla="*/ 1083462 h 2936529"/>
              <a:gd name="connsiteX4" fmla="*/ 562108 w 4118387"/>
              <a:gd name="connsiteY4" fmla="*/ 1217764 h 2936529"/>
              <a:gd name="connsiteX5" fmla="*/ 135071 w 4118387"/>
              <a:gd name="connsiteY5" fmla="*/ 2119464 h 2936529"/>
              <a:gd name="connsiteX6" fmla="*/ 1606049 w 4118387"/>
              <a:gd name="connsiteY6" fmla="*/ 2936071 h 2936529"/>
              <a:gd name="connsiteX7" fmla="*/ 3320549 w 4118387"/>
              <a:gd name="connsiteY7" fmla="*/ 2577932 h 2936529"/>
              <a:gd name="connsiteX8" fmla="*/ 4040320 w 4118387"/>
              <a:gd name="connsiteY8" fmla="*/ 1582571 h 2936529"/>
              <a:gd name="connsiteX9" fmla="*/ 1457934 w 4118387"/>
              <a:gd name="connsiteY9" fmla="*/ 47777 h 2936529"/>
              <a:gd name="connsiteX0" fmla="*/ 1457934 w 4118387"/>
              <a:gd name="connsiteY0" fmla="*/ 47777 h 2936406"/>
              <a:gd name="connsiteX1" fmla="*/ 942155 w 4118387"/>
              <a:gd name="connsiteY1" fmla="*/ 595781 h 2936406"/>
              <a:gd name="connsiteX2" fmla="*/ 566236 w 4118387"/>
              <a:gd name="connsiteY2" fmla="*/ 398932 h 2936406"/>
              <a:gd name="connsiteX3" fmla="*/ 9975 w 4118387"/>
              <a:gd name="connsiteY3" fmla="*/ 1083462 h 2936406"/>
              <a:gd name="connsiteX4" fmla="*/ 562108 w 4118387"/>
              <a:gd name="connsiteY4" fmla="*/ 1217764 h 2936406"/>
              <a:gd name="connsiteX5" fmla="*/ 135071 w 4118387"/>
              <a:gd name="connsiteY5" fmla="*/ 2119464 h 2936406"/>
              <a:gd name="connsiteX6" fmla="*/ 1606049 w 4118387"/>
              <a:gd name="connsiteY6" fmla="*/ 2936071 h 2936406"/>
              <a:gd name="connsiteX7" fmla="*/ 3320549 w 4118387"/>
              <a:gd name="connsiteY7" fmla="*/ 2577932 h 2936406"/>
              <a:gd name="connsiteX8" fmla="*/ 4040320 w 4118387"/>
              <a:gd name="connsiteY8" fmla="*/ 1582571 h 2936406"/>
              <a:gd name="connsiteX9" fmla="*/ 1457934 w 4118387"/>
              <a:gd name="connsiteY9" fmla="*/ 47777 h 2936406"/>
              <a:gd name="connsiteX0" fmla="*/ 1457934 w 4118387"/>
              <a:gd name="connsiteY0" fmla="*/ 47777 h 2951529"/>
              <a:gd name="connsiteX1" fmla="*/ 942155 w 4118387"/>
              <a:gd name="connsiteY1" fmla="*/ 595781 h 2951529"/>
              <a:gd name="connsiteX2" fmla="*/ 566236 w 4118387"/>
              <a:gd name="connsiteY2" fmla="*/ 398932 h 2951529"/>
              <a:gd name="connsiteX3" fmla="*/ 9975 w 4118387"/>
              <a:gd name="connsiteY3" fmla="*/ 1083462 h 2951529"/>
              <a:gd name="connsiteX4" fmla="*/ 562108 w 4118387"/>
              <a:gd name="connsiteY4" fmla="*/ 1217764 h 2951529"/>
              <a:gd name="connsiteX5" fmla="*/ 135071 w 4118387"/>
              <a:gd name="connsiteY5" fmla="*/ 2119464 h 2951529"/>
              <a:gd name="connsiteX6" fmla="*/ 1606049 w 4118387"/>
              <a:gd name="connsiteY6" fmla="*/ 2936071 h 2951529"/>
              <a:gd name="connsiteX7" fmla="*/ 3320549 w 4118387"/>
              <a:gd name="connsiteY7" fmla="*/ 2577932 h 2951529"/>
              <a:gd name="connsiteX8" fmla="*/ 4040320 w 4118387"/>
              <a:gd name="connsiteY8" fmla="*/ 1582571 h 2951529"/>
              <a:gd name="connsiteX9" fmla="*/ 1457934 w 4118387"/>
              <a:gd name="connsiteY9" fmla="*/ 47777 h 2951529"/>
              <a:gd name="connsiteX0" fmla="*/ 1457934 w 4118387"/>
              <a:gd name="connsiteY0" fmla="*/ 47777 h 2951529"/>
              <a:gd name="connsiteX1" fmla="*/ 942155 w 4118387"/>
              <a:gd name="connsiteY1" fmla="*/ 595781 h 2951529"/>
              <a:gd name="connsiteX2" fmla="*/ 566236 w 4118387"/>
              <a:gd name="connsiteY2" fmla="*/ 398932 h 2951529"/>
              <a:gd name="connsiteX3" fmla="*/ 9975 w 4118387"/>
              <a:gd name="connsiteY3" fmla="*/ 1083462 h 2951529"/>
              <a:gd name="connsiteX4" fmla="*/ 562108 w 4118387"/>
              <a:gd name="connsiteY4" fmla="*/ 1217764 h 2951529"/>
              <a:gd name="connsiteX5" fmla="*/ 135071 w 4118387"/>
              <a:gd name="connsiteY5" fmla="*/ 2119464 h 2951529"/>
              <a:gd name="connsiteX6" fmla="*/ 1606049 w 4118387"/>
              <a:gd name="connsiteY6" fmla="*/ 2936071 h 2951529"/>
              <a:gd name="connsiteX7" fmla="*/ 3320549 w 4118387"/>
              <a:gd name="connsiteY7" fmla="*/ 2577932 h 2951529"/>
              <a:gd name="connsiteX8" fmla="*/ 4040320 w 4118387"/>
              <a:gd name="connsiteY8" fmla="*/ 1582571 h 2951529"/>
              <a:gd name="connsiteX9" fmla="*/ 1457934 w 4118387"/>
              <a:gd name="connsiteY9" fmla="*/ 47777 h 2951529"/>
              <a:gd name="connsiteX0" fmla="*/ 1457934 w 4123939"/>
              <a:gd name="connsiteY0" fmla="*/ 47777 h 2951529"/>
              <a:gd name="connsiteX1" fmla="*/ 942155 w 4123939"/>
              <a:gd name="connsiteY1" fmla="*/ 595781 h 2951529"/>
              <a:gd name="connsiteX2" fmla="*/ 566236 w 4123939"/>
              <a:gd name="connsiteY2" fmla="*/ 398932 h 2951529"/>
              <a:gd name="connsiteX3" fmla="*/ 9975 w 4123939"/>
              <a:gd name="connsiteY3" fmla="*/ 1083462 h 2951529"/>
              <a:gd name="connsiteX4" fmla="*/ 562108 w 4123939"/>
              <a:gd name="connsiteY4" fmla="*/ 1217764 h 2951529"/>
              <a:gd name="connsiteX5" fmla="*/ 135071 w 4123939"/>
              <a:gd name="connsiteY5" fmla="*/ 2119464 h 2951529"/>
              <a:gd name="connsiteX6" fmla="*/ 1606049 w 4123939"/>
              <a:gd name="connsiteY6" fmla="*/ 2936071 h 2951529"/>
              <a:gd name="connsiteX7" fmla="*/ 3320549 w 4123939"/>
              <a:gd name="connsiteY7" fmla="*/ 2577932 h 2951529"/>
              <a:gd name="connsiteX8" fmla="*/ 4040320 w 4123939"/>
              <a:gd name="connsiteY8" fmla="*/ 1582571 h 2951529"/>
              <a:gd name="connsiteX9" fmla="*/ 1457934 w 4123939"/>
              <a:gd name="connsiteY9" fmla="*/ 47777 h 2951529"/>
              <a:gd name="connsiteX0" fmla="*/ 1457934 w 4041979"/>
              <a:gd name="connsiteY0" fmla="*/ 52046 h 2955798"/>
              <a:gd name="connsiteX1" fmla="*/ 942155 w 4041979"/>
              <a:gd name="connsiteY1" fmla="*/ 600050 h 2955798"/>
              <a:gd name="connsiteX2" fmla="*/ 566236 w 4041979"/>
              <a:gd name="connsiteY2" fmla="*/ 403201 h 2955798"/>
              <a:gd name="connsiteX3" fmla="*/ 9975 w 4041979"/>
              <a:gd name="connsiteY3" fmla="*/ 1087731 h 2955798"/>
              <a:gd name="connsiteX4" fmla="*/ 562108 w 4041979"/>
              <a:gd name="connsiteY4" fmla="*/ 1222033 h 2955798"/>
              <a:gd name="connsiteX5" fmla="*/ 135071 w 4041979"/>
              <a:gd name="connsiteY5" fmla="*/ 2123733 h 2955798"/>
              <a:gd name="connsiteX6" fmla="*/ 1606049 w 4041979"/>
              <a:gd name="connsiteY6" fmla="*/ 2940340 h 2955798"/>
              <a:gd name="connsiteX7" fmla="*/ 3320549 w 4041979"/>
              <a:gd name="connsiteY7" fmla="*/ 2582201 h 2955798"/>
              <a:gd name="connsiteX8" fmla="*/ 4040320 w 4041979"/>
              <a:gd name="connsiteY8" fmla="*/ 1586840 h 2955798"/>
              <a:gd name="connsiteX9" fmla="*/ 1457934 w 4041979"/>
              <a:gd name="connsiteY9" fmla="*/ 52046 h 2955798"/>
              <a:gd name="connsiteX0" fmla="*/ 1457934 w 4011646"/>
              <a:gd name="connsiteY0" fmla="*/ 61972 h 2965724"/>
              <a:gd name="connsiteX1" fmla="*/ 942155 w 4011646"/>
              <a:gd name="connsiteY1" fmla="*/ 609976 h 2965724"/>
              <a:gd name="connsiteX2" fmla="*/ 566236 w 4011646"/>
              <a:gd name="connsiteY2" fmla="*/ 413127 h 2965724"/>
              <a:gd name="connsiteX3" fmla="*/ 9975 w 4011646"/>
              <a:gd name="connsiteY3" fmla="*/ 1097657 h 2965724"/>
              <a:gd name="connsiteX4" fmla="*/ 562108 w 4011646"/>
              <a:gd name="connsiteY4" fmla="*/ 1231959 h 2965724"/>
              <a:gd name="connsiteX5" fmla="*/ 135071 w 4011646"/>
              <a:gd name="connsiteY5" fmla="*/ 2133659 h 2965724"/>
              <a:gd name="connsiteX6" fmla="*/ 1606049 w 4011646"/>
              <a:gd name="connsiteY6" fmla="*/ 2950266 h 2965724"/>
              <a:gd name="connsiteX7" fmla="*/ 3320549 w 4011646"/>
              <a:gd name="connsiteY7" fmla="*/ 2592127 h 2965724"/>
              <a:gd name="connsiteX8" fmla="*/ 4009840 w 4011646"/>
              <a:gd name="connsiteY8" fmla="*/ 1345306 h 2965724"/>
              <a:gd name="connsiteX9" fmla="*/ 1457934 w 4011646"/>
              <a:gd name="connsiteY9" fmla="*/ 61972 h 2965724"/>
              <a:gd name="connsiteX0" fmla="*/ 1457934 w 4025147"/>
              <a:gd name="connsiteY0" fmla="*/ 60641 h 2964393"/>
              <a:gd name="connsiteX1" fmla="*/ 942155 w 4025147"/>
              <a:gd name="connsiteY1" fmla="*/ 608645 h 2964393"/>
              <a:gd name="connsiteX2" fmla="*/ 566236 w 4025147"/>
              <a:gd name="connsiteY2" fmla="*/ 411796 h 2964393"/>
              <a:gd name="connsiteX3" fmla="*/ 9975 w 4025147"/>
              <a:gd name="connsiteY3" fmla="*/ 1096326 h 2964393"/>
              <a:gd name="connsiteX4" fmla="*/ 562108 w 4025147"/>
              <a:gd name="connsiteY4" fmla="*/ 1230628 h 2964393"/>
              <a:gd name="connsiteX5" fmla="*/ 135071 w 4025147"/>
              <a:gd name="connsiteY5" fmla="*/ 2132328 h 2964393"/>
              <a:gd name="connsiteX6" fmla="*/ 1606049 w 4025147"/>
              <a:gd name="connsiteY6" fmla="*/ 2948935 h 2964393"/>
              <a:gd name="connsiteX7" fmla="*/ 3320549 w 4025147"/>
              <a:gd name="connsiteY7" fmla="*/ 2590796 h 2964393"/>
              <a:gd name="connsiteX8" fmla="*/ 4009840 w 4025147"/>
              <a:gd name="connsiteY8" fmla="*/ 1343975 h 2964393"/>
              <a:gd name="connsiteX9" fmla="*/ 1457934 w 4025147"/>
              <a:gd name="connsiteY9" fmla="*/ 60641 h 2964393"/>
              <a:gd name="connsiteX0" fmla="*/ 1457934 w 4032527"/>
              <a:gd name="connsiteY0" fmla="*/ 61684 h 2965436"/>
              <a:gd name="connsiteX1" fmla="*/ 942155 w 4032527"/>
              <a:gd name="connsiteY1" fmla="*/ 609688 h 2965436"/>
              <a:gd name="connsiteX2" fmla="*/ 566236 w 4032527"/>
              <a:gd name="connsiteY2" fmla="*/ 412839 h 2965436"/>
              <a:gd name="connsiteX3" fmla="*/ 9975 w 4032527"/>
              <a:gd name="connsiteY3" fmla="*/ 1097369 h 2965436"/>
              <a:gd name="connsiteX4" fmla="*/ 562108 w 4032527"/>
              <a:gd name="connsiteY4" fmla="*/ 1231671 h 2965436"/>
              <a:gd name="connsiteX5" fmla="*/ 135071 w 4032527"/>
              <a:gd name="connsiteY5" fmla="*/ 2133371 h 2965436"/>
              <a:gd name="connsiteX6" fmla="*/ 1606049 w 4032527"/>
              <a:gd name="connsiteY6" fmla="*/ 2949978 h 2965436"/>
              <a:gd name="connsiteX7" fmla="*/ 3320549 w 4032527"/>
              <a:gd name="connsiteY7" fmla="*/ 2591839 h 2965436"/>
              <a:gd name="connsiteX8" fmla="*/ 4017460 w 4032527"/>
              <a:gd name="connsiteY8" fmla="*/ 1322158 h 2965436"/>
              <a:gd name="connsiteX9" fmla="*/ 1457934 w 4032527"/>
              <a:gd name="connsiteY9" fmla="*/ 61684 h 2965436"/>
              <a:gd name="connsiteX0" fmla="*/ 1457934 w 4032527"/>
              <a:gd name="connsiteY0" fmla="*/ 61684 h 2965436"/>
              <a:gd name="connsiteX1" fmla="*/ 865955 w 4032527"/>
              <a:gd name="connsiteY1" fmla="*/ 693508 h 2965436"/>
              <a:gd name="connsiteX2" fmla="*/ 566236 w 4032527"/>
              <a:gd name="connsiteY2" fmla="*/ 412839 h 2965436"/>
              <a:gd name="connsiteX3" fmla="*/ 9975 w 4032527"/>
              <a:gd name="connsiteY3" fmla="*/ 1097369 h 2965436"/>
              <a:gd name="connsiteX4" fmla="*/ 562108 w 4032527"/>
              <a:gd name="connsiteY4" fmla="*/ 1231671 h 2965436"/>
              <a:gd name="connsiteX5" fmla="*/ 135071 w 4032527"/>
              <a:gd name="connsiteY5" fmla="*/ 2133371 h 2965436"/>
              <a:gd name="connsiteX6" fmla="*/ 1606049 w 4032527"/>
              <a:gd name="connsiteY6" fmla="*/ 2949978 h 2965436"/>
              <a:gd name="connsiteX7" fmla="*/ 3320549 w 4032527"/>
              <a:gd name="connsiteY7" fmla="*/ 2591839 h 2965436"/>
              <a:gd name="connsiteX8" fmla="*/ 4017460 w 4032527"/>
              <a:gd name="connsiteY8" fmla="*/ 1322158 h 2965436"/>
              <a:gd name="connsiteX9" fmla="*/ 1457934 w 4032527"/>
              <a:gd name="connsiteY9" fmla="*/ 61684 h 296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2527" h="2965436">
                <a:moveTo>
                  <a:pt x="1457934" y="61684"/>
                </a:moveTo>
                <a:cubicBezTo>
                  <a:pt x="1278757" y="96715"/>
                  <a:pt x="1014571" y="634982"/>
                  <a:pt x="865955" y="693508"/>
                </a:cubicBezTo>
                <a:cubicBezTo>
                  <a:pt x="717339" y="752034"/>
                  <a:pt x="708899" y="345529"/>
                  <a:pt x="566236" y="412839"/>
                </a:cubicBezTo>
                <a:cubicBezTo>
                  <a:pt x="423573" y="480149"/>
                  <a:pt x="105913" y="794209"/>
                  <a:pt x="9975" y="1097369"/>
                </a:cubicBezTo>
                <a:cubicBezTo>
                  <a:pt x="-85963" y="1400529"/>
                  <a:pt x="541259" y="1059004"/>
                  <a:pt x="562108" y="1231671"/>
                </a:cubicBezTo>
                <a:cubicBezTo>
                  <a:pt x="582957" y="1404338"/>
                  <a:pt x="-38919" y="1846987"/>
                  <a:pt x="135071" y="2133371"/>
                </a:cubicBezTo>
                <a:cubicBezTo>
                  <a:pt x="309061" y="2419755"/>
                  <a:pt x="1087836" y="2901507"/>
                  <a:pt x="1606049" y="2949978"/>
                </a:cubicBezTo>
                <a:cubicBezTo>
                  <a:pt x="2162362" y="2998449"/>
                  <a:pt x="2831017" y="2946962"/>
                  <a:pt x="3320549" y="2591839"/>
                </a:cubicBezTo>
                <a:cubicBezTo>
                  <a:pt x="3726261" y="2320536"/>
                  <a:pt x="4114536" y="1858150"/>
                  <a:pt x="4017460" y="1322158"/>
                </a:cubicBezTo>
                <a:cubicBezTo>
                  <a:pt x="3920384" y="786166"/>
                  <a:pt x="3522689" y="-264918"/>
                  <a:pt x="1457934" y="61684"/>
                </a:cubicBezTo>
                <a:close/>
              </a:path>
            </a:pathLst>
          </a:custGeom>
          <a:solidFill>
            <a:srgbClr val="83CDF4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1"/>
                </a:solidFill>
                <a:latin typeface="Aptos" panose="020B0004020202020204" pitchFamily="34" charset="0"/>
              </a:rPr>
              <a:t>Probengewinnung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B1E894B-42E1-C72F-B1D9-4B54519D21A2}"/>
              </a:ext>
            </a:extLst>
          </p:cNvPr>
          <p:cNvSpPr/>
          <p:nvPr/>
        </p:nvSpPr>
        <p:spPr>
          <a:xfrm flipH="1">
            <a:off x="1687508" y="3749688"/>
            <a:ext cx="4032527" cy="2965436"/>
          </a:xfrm>
          <a:custGeom>
            <a:avLst/>
            <a:gdLst>
              <a:gd name="connsiteX0" fmla="*/ 2098740 w 3968172"/>
              <a:gd name="connsiteY0" fmla="*/ 241300 h 1997154"/>
              <a:gd name="connsiteX1" fmla="*/ 3965640 w 3968172"/>
              <a:gd name="connsiteY1" fmla="*/ 406400 h 1997154"/>
              <a:gd name="connsiteX2" fmla="*/ 2454340 w 3968172"/>
              <a:gd name="connsiteY2" fmla="*/ 1714500 h 1997154"/>
              <a:gd name="connsiteX3" fmla="*/ 511240 w 3968172"/>
              <a:gd name="connsiteY3" fmla="*/ 1930400 h 1997154"/>
              <a:gd name="connsiteX4" fmla="*/ 15940 w 3968172"/>
              <a:gd name="connsiteY4" fmla="*/ 825500 h 1997154"/>
              <a:gd name="connsiteX5" fmla="*/ 930340 w 3968172"/>
              <a:gd name="connsiteY5" fmla="*/ 457200 h 1997154"/>
              <a:gd name="connsiteX6" fmla="*/ 968440 w 3968172"/>
              <a:gd name="connsiteY6" fmla="*/ 0 h 1997154"/>
              <a:gd name="connsiteX0" fmla="*/ 2104466 w 3973898"/>
              <a:gd name="connsiteY0" fmla="*/ 241300 h 1997154"/>
              <a:gd name="connsiteX1" fmla="*/ 3971366 w 3973898"/>
              <a:gd name="connsiteY1" fmla="*/ 406400 h 1997154"/>
              <a:gd name="connsiteX2" fmla="*/ 2460066 w 3973898"/>
              <a:gd name="connsiteY2" fmla="*/ 1714500 h 1997154"/>
              <a:gd name="connsiteX3" fmla="*/ 516966 w 3973898"/>
              <a:gd name="connsiteY3" fmla="*/ 1930400 h 1997154"/>
              <a:gd name="connsiteX4" fmla="*/ 21666 w 3973898"/>
              <a:gd name="connsiteY4" fmla="*/ 825500 h 1997154"/>
              <a:gd name="connsiteX5" fmla="*/ 1037666 w 3973898"/>
              <a:gd name="connsiteY5" fmla="*/ 635000 h 1997154"/>
              <a:gd name="connsiteX6" fmla="*/ 974166 w 3973898"/>
              <a:gd name="connsiteY6" fmla="*/ 0 h 1997154"/>
              <a:gd name="connsiteX0" fmla="*/ 2104466 w 3973898"/>
              <a:gd name="connsiteY0" fmla="*/ 241300 h 1997154"/>
              <a:gd name="connsiteX1" fmla="*/ 3971366 w 3973898"/>
              <a:gd name="connsiteY1" fmla="*/ 406400 h 1997154"/>
              <a:gd name="connsiteX2" fmla="*/ 2460066 w 3973898"/>
              <a:gd name="connsiteY2" fmla="*/ 1714500 h 1997154"/>
              <a:gd name="connsiteX3" fmla="*/ 516966 w 3973898"/>
              <a:gd name="connsiteY3" fmla="*/ 1930400 h 1997154"/>
              <a:gd name="connsiteX4" fmla="*/ 21666 w 3973898"/>
              <a:gd name="connsiteY4" fmla="*/ 825500 h 1997154"/>
              <a:gd name="connsiteX5" fmla="*/ 1037666 w 3973898"/>
              <a:gd name="connsiteY5" fmla="*/ 635000 h 1997154"/>
              <a:gd name="connsiteX6" fmla="*/ 974166 w 3973898"/>
              <a:gd name="connsiteY6" fmla="*/ 0 h 1997154"/>
              <a:gd name="connsiteX0" fmla="*/ 2104466 w 3973898"/>
              <a:gd name="connsiteY0" fmla="*/ 241300 h 1997154"/>
              <a:gd name="connsiteX1" fmla="*/ 3971366 w 3973898"/>
              <a:gd name="connsiteY1" fmla="*/ 406400 h 1997154"/>
              <a:gd name="connsiteX2" fmla="*/ 2460066 w 3973898"/>
              <a:gd name="connsiteY2" fmla="*/ 1714500 h 1997154"/>
              <a:gd name="connsiteX3" fmla="*/ 516966 w 3973898"/>
              <a:gd name="connsiteY3" fmla="*/ 1930400 h 1997154"/>
              <a:gd name="connsiteX4" fmla="*/ 21666 w 3973898"/>
              <a:gd name="connsiteY4" fmla="*/ 825500 h 1997154"/>
              <a:gd name="connsiteX5" fmla="*/ 1037666 w 3973898"/>
              <a:gd name="connsiteY5" fmla="*/ 635000 h 1997154"/>
              <a:gd name="connsiteX6" fmla="*/ 974166 w 3973898"/>
              <a:gd name="connsiteY6" fmla="*/ 0 h 1997154"/>
              <a:gd name="connsiteX0" fmla="*/ 7598486 w 7740434"/>
              <a:gd name="connsiteY0" fmla="*/ 2565400 h 2565400"/>
              <a:gd name="connsiteX1" fmla="*/ 3971366 w 7740434"/>
              <a:gd name="connsiteY1" fmla="*/ 406400 h 2565400"/>
              <a:gd name="connsiteX2" fmla="*/ 2460066 w 7740434"/>
              <a:gd name="connsiteY2" fmla="*/ 1714500 h 2565400"/>
              <a:gd name="connsiteX3" fmla="*/ 516966 w 7740434"/>
              <a:gd name="connsiteY3" fmla="*/ 1930400 h 2565400"/>
              <a:gd name="connsiteX4" fmla="*/ 21666 w 7740434"/>
              <a:gd name="connsiteY4" fmla="*/ 825500 h 2565400"/>
              <a:gd name="connsiteX5" fmla="*/ 1037666 w 7740434"/>
              <a:gd name="connsiteY5" fmla="*/ 635000 h 2565400"/>
              <a:gd name="connsiteX6" fmla="*/ 974166 w 7740434"/>
              <a:gd name="connsiteY6" fmla="*/ 0 h 2565400"/>
              <a:gd name="connsiteX0" fmla="*/ 7598486 w 7726878"/>
              <a:gd name="connsiteY0" fmla="*/ 2565400 h 2565400"/>
              <a:gd name="connsiteX1" fmla="*/ 3971366 w 7726878"/>
              <a:gd name="connsiteY1" fmla="*/ 406400 h 2565400"/>
              <a:gd name="connsiteX2" fmla="*/ 2460066 w 7726878"/>
              <a:gd name="connsiteY2" fmla="*/ 1714500 h 2565400"/>
              <a:gd name="connsiteX3" fmla="*/ 516966 w 7726878"/>
              <a:gd name="connsiteY3" fmla="*/ 1930400 h 2565400"/>
              <a:gd name="connsiteX4" fmla="*/ 21666 w 7726878"/>
              <a:gd name="connsiteY4" fmla="*/ 825500 h 2565400"/>
              <a:gd name="connsiteX5" fmla="*/ 1037666 w 7726878"/>
              <a:gd name="connsiteY5" fmla="*/ 635000 h 2565400"/>
              <a:gd name="connsiteX6" fmla="*/ 974166 w 7726878"/>
              <a:gd name="connsiteY6" fmla="*/ 0 h 2565400"/>
              <a:gd name="connsiteX0" fmla="*/ 7598486 w 7920594"/>
              <a:gd name="connsiteY0" fmla="*/ 2565400 h 3045759"/>
              <a:gd name="connsiteX1" fmla="*/ 6585026 w 7920594"/>
              <a:gd name="connsiteY1" fmla="*/ 3027680 h 3045759"/>
              <a:gd name="connsiteX2" fmla="*/ 2460066 w 7920594"/>
              <a:gd name="connsiteY2" fmla="*/ 1714500 h 3045759"/>
              <a:gd name="connsiteX3" fmla="*/ 516966 w 7920594"/>
              <a:gd name="connsiteY3" fmla="*/ 1930400 h 3045759"/>
              <a:gd name="connsiteX4" fmla="*/ 21666 w 7920594"/>
              <a:gd name="connsiteY4" fmla="*/ 825500 h 3045759"/>
              <a:gd name="connsiteX5" fmla="*/ 1037666 w 7920594"/>
              <a:gd name="connsiteY5" fmla="*/ 635000 h 3045759"/>
              <a:gd name="connsiteX6" fmla="*/ 974166 w 7920594"/>
              <a:gd name="connsiteY6" fmla="*/ 0 h 3045759"/>
              <a:gd name="connsiteX0" fmla="*/ 7598486 w 7598486"/>
              <a:gd name="connsiteY0" fmla="*/ 2565400 h 3060086"/>
              <a:gd name="connsiteX1" fmla="*/ 6585026 w 7598486"/>
              <a:gd name="connsiteY1" fmla="*/ 3027680 h 3060086"/>
              <a:gd name="connsiteX2" fmla="*/ 2460066 w 7598486"/>
              <a:gd name="connsiteY2" fmla="*/ 1714500 h 3060086"/>
              <a:gd name="connsiteX3" fmla="*/ 516966 w 7598486"/>
              <a:gd name="connsiteY3" fmla="*/ 1930400 h 3060086"/>
              <a:gd name="connsiteX4" fmla="*/ 21666 w 7598486"/>
              <a:gd name="connsiteY4" fmla="*/ 825500 h 3060086"/>
              <a:gd name="connsiteX5" fmla="*/ 1037666 w 7598486"/>
              <a:gd name="connsiteY5" fmla="*/ 635000 h 3060086"/>
              <a:gd name="connsiteX6" fmla="*/ 974166 w 7598486"/>
              <a:gd name="connsiteY6" fmla="*/ 0 h 3060086"/>
              <a:gd name="connsiteX0" fmla="*/ 7610392 w 7610392"/>
              <a:gd name="connsiteY0" fmla="*/ 2570163 h 3060676"/>
              <a:gd name="connsiteX1" fmla="*/ 6585026 w 7610392"/>
              <a:gd name="connsiteY1" fmla="*/ 3027680 h 3060676"/>
              <a:gd name="connsiteX2" fmla="*/ 2460066 w 7610392"/>
              <a:gd name="connsiteY2" fmla="*/ 1714500 h 3060676"/>
              <a:gd name="connsiteX3" fmla="*/ 516966 w 7610392"/>
              <a:gd name="connsiteY3" fmla="*/ 1930400 h 3060676"/>
              <a:gd name="connsiteX4" fmla="*/ 21666 w 7610392"/>
              <a:gd name="connsiteY4" fmla="*/ 825500 h 3060676"/>
              <a:gd name="connsiteX5" fmla="*/ 1037666 w 7610392"/>
              <a:gd name="connsiteY5" fmla="*/ 635000 h 3060676"/>
              <a:gd name="connsiteX6" fmla="*/ 974166 w 7610392"/>
              <a:gd name="connsiteY6" fmla="*/ 0 h 3060676"/>
              <a:gd name="connsiteX0" fmla="*/ 7610392 w 7610392"/>
              <a:gd name="connsiteY0" fmla="*/ 2570163 h 3050703"/>
              <a:gd name="connsiteX1" fmla="*/ 6585026 w 7610392"/>
              <a:gd name="connsiteY1" fmla="*/ 3027680 h 3050703"/>
              <a:gd name="connsiteX2" fmla="*/ 2460066 w 7610392"/>
              <a:gd name="connsiteY2" fmla="*/ 1714500 h 3050703"/>
              <a:gd name="connsiteX3" fmla="*/ 516966 w 7610392"/>
              <a:gd name="connsiteY3" fmla="*/ 1930400 h 3050703"/>
              <a:gd name="connsiteX4" fmla="*/ 21666 w 7610392"/>
              <a:gd name="connsiteY4" fmla="*/ 825500 h 3050703"/>
              <a:gd name="connsiteX5" fmla="*/ 1037666 w 7610392"/>
              <a:gd name="connsiteY5" fmla="*/ 635000 h 3050703"/>
              <a:gd name="connsiteX6" fmla="*/ 974166 w 7610392"/>
              <a:gd name="connsiteY6" fmla="*/ 0 h 3050703"/>
              <a:gd name="connsiteX0" fmla="*/ 7610392 w 7610392"/>
              <a:gd name="connsiteY0" fmla="*/ 2570163 h 3119906"/>
              <a:gd name="connsiteX1" fmla="*/ 6968407 w 7610392"/>
              <a:gd name="connsiteY1" fmla="*/ 3099117 h 3119906"/>
              <a:gd name="connsiteX2" fmla="*/ 2460066 w 7610392"/>
              <a:gd name="connsiteY2" fmla="*/ 1714500 h 3119906"/>
              <a:gd name="connsiteX3" fmla="*/ 516966 w 7610392"/>
              <a:gd name="connsiteY3" fmla="*/ 1930400 h 3119906"/>
              <a:gd name="connsiteX4" fmla="*/ 21666 w 7610392"/>
              <a:gd name="connsiteY4" fmla="*/ 825500 h 3119906"/>
              <a:gd name="connsiteX5" fmla="*/ 1037666 w 7610392"/>
              <a:gd name="connsiteY5" fmla="*/ 635000 h 3119906"/>
              <a:gd name="connsiteX6" fmla="*/ 974166 w 7610392"/>
              <a:gd name="connsiteY6" fmla="*/ 0 h 3119906"/>
              <a:gd name="connsiteX0" fmla="*/ 7610392 w 7610392"/>
              <a:gd name="connsiteY0" fmla="*/ 2570163 h 3125962"/>
              <a:gd name="connsiteX1" fmla="*/ 6968407 w 7610392"/>
              <a:gd name="connsiteY1" fmla="*/ 3099117 h 3125962"/>
              <a:gd name="connsiteX2" fmla="*/ 2460066 w 7610392"/>
              <a:gd name="connsiteY2" fmla="*/ 1714500 h 3125962"/>
              <a:gd name="connsiteX3" fmla="*/ 516966 w 7610392"/>
              <a:gd name="connsiteY3" fmla="*/ 1930400 h 3125962"/>
              <a:gd name="connsiteX4" fmla="*/ 21666 w 7610392"/>
              <a:gd name="connsiteY4" fmla="*/ 825500 h 3125962"/>
              <a:gd name="connsiteX5" fmla="*/ 1037666 w 7610392"/>
              <a:gd name="connsiteY5" fmla="*/ 635000 h 3125962"/>
              <a:gd name="connsiteX6" fmla="*/ 974166 w 7610392"/>
              <a:gd name="connsiteY6" fmla="*/ 0 h 3125962"/>
              <a:gd name="connsiteX0" fmla="*/ 7610392 w 7610392"/>
              <a:gd name="connsiteY0" fmla="*/ 2570163 h 3144369"/>
              <a:gd name="connsiteX1" fmla="*/ 7094613 w 7610392"/>
              <a:gd name="connsiteY1" fmla="*/ 3118167 h 3144369"/>
              <a:gd name="connsiteX2" fmla="*/ 2460066 w 7610392"/>
              <a:gd name="connsiteY2" fmla="*/ 1714500 h 3144369"/>
              <a:gd name="connsiteX3" fmla="*/ 516966 w 7610392"/>
              <a:gd name="connsiteY3" fmla="*/ 1930400 h 3144369"/>
              <a:gd name="connsiteX4" fmla="*/ 21666 w 7610392"/>
              <a:gd name="connsiteY4" fmla="*/ 825500 h 3144369"/>
              <a:gd name="connsiteX5" fmla="*/ 1037666 w 7610392"/>
              <a:gd name="connsiteY5" fmla="*/ 635000 h 3144369"/>
              <a:gd name="connsiteX6" fmla="*/ 974166 w 7610392"/>
              <a:gd name="connsiteY6" fmla="*/ 0 h 3144369"/>
              <a:gd name="connsiteX0" fmla="*/ 7767539 w 7767539"/>
              <a:gd name="connsiteY0" fmla="*/ 2570163 h 3378401"/>
              <a:gd name="connsiteX1" fmla="*/ 7251760 w 7767539"/>
              <a:gd name="connsiteY1" fmla="*/ 3118167 h 3378401"/>
              <a:gd name="connsiteX2" fmla="*/ 6480553 w 7767539"/>
              <a:gd name="connsiteY2" fmla="*/ 3307080 h 3378401"/>
              <a:gd name="connsiteX3" fmla="*/ 674113 w 7767539"/>
              <a:gd name="connsiteY3" fmla="*/ 1930400 h 3378401"/>
              <a:gd name="connsiteX4" fmla="*/ 178813 w 7767539"/>
              <a:gd name="connsiteY4" fmla="*/ 825500 h 3378401"/>
              <a:gd name="connsiteX5" fmla="*/ 1194813 w 7767539"/>
              <a:gd name="connsiteY5" fmla="*/ 635000 h 3378401"/>
              <a:gd name="connsiteX6" fmla="*/ 1131313 w 7767539"/>
              <a:gd name="connsiteY6" fmla="*/ 0 h 3378401"/>
              <a:gd name="connsiteX0" fmla="*/ 7767539 w 7767539"/>
              <a:gd name="connsiteY0" fmla="*/ 2570163 h 3469365"/>
              <a:gd name="connsiteX1" fmla="*/ 7251760 w 7767539"/>
              <a:gd name="connsiteY1" fmla="*/ 3118167 h 3469365"/>
              <a:gd name="connsiteX2" fmla="*/ 6480553 w 7767539"/>
              <a:gd name="connsiteY2" fmla="*/ 3307080 h 3469365"/>
              <a:gd name="connsiteX3" fmla="*/ 674113 w 7767539"/>
              <a:gd name="connsiteY3" fmla="*/ 1930400 h 3469365"/>
              <a:gd name="connsiteX4" fmla="*/ 178813 w 7767539"/>
              <a:gd name="connsiteY4" fmla="*/ 825500 h 3469365"/>
              <a:gd name="connsiteX5" fmla="*/ 1194813 w 7767539"/>
              <a:gd name="connsiteY5" fmla="*/ 635000 h 3469365"/>
              <a:gd name="connsiteX6" fmla="*/ 1131313 w 7767539"/>
              <a:gd name="connsiteY6" fmla="*/ 0 h 3469365"/>
              <a:gd name="connsiteX0" fmla="*/ 7804309 w 7804309"/>
              <a:gd name="connsiteY0" fmla="*/ 2570163 h 4176779"/>
              <a:gd name="connsiteX1" fmla="*/ 7288530 w 7804309"/>
              <a:gd name="connsiteY1" fmla="*/ 3118167 h 4176779"/>
              <a:gd name="connsiteX2" fmla="*/ 6517323 w 7804309"/>
              <a:gd name="connsiteY2" fmla="*/ 3307080 h 4176779"/>
              <a:gd name="connsiteX3" fmla="*/ 5953443 w 7804309"/>
              <a:gd name="connsiteY3" fmla="*/ 4079240 h 4176779"/>
              <a:gd name="connsiteX4" fmla="*/ 215583 w 7804309"/>
              <a:gd name="connsiteY4" fmla="*/ 825500 h 4176779"/>
              <a:gd name="connsiteX5" fmla="*/ 1231583 w 7804309"/>
              <a:gd name="connsiteY5" fmla="*/ 635000 h 4176779"/>
              <a:gd name="connsiteX6" fmla="*/ 1168083 w 7804309"/>
              <a:gd name="connsiteY6" fmla="*/ 0 h 4176779"/>
              <a:gd name="connsiteX0" fmla="*/ 7804309 w 7804309"/>
              <a:gd name="connsiteY0" fmla="*/ 2570163 h 4136852"/>
              <a:gd name="connsiteX1" fmla="*/ 7288530 w 7804309"/>
              <a:gd name="connsiteY1" fmla="*/ 3118167 h 4136852"/>
              <a:gd name="connsiteX2" fmla="*/ 6517323 w 7804309"/>
              <a:gd name="connsiteY2" fmla="*/ 3307080 h 4136852"/>
              <a:gd name="connsiteX3" fmla="*/ 5953443 w 7804309"/>
              <a:gd name="connsiteY3" fmla="*/ 4079240 h 4136852"/>
              <a:gd name="connsiteX4" fmla="*/ 215583 w 7804309"/>
              <a:gd name="connsiteY4" fmla="*/ 825500 h 4136852"/>
              <a:gd name="connsiteX5" fmla="*/ 1231583 w 7804309"/>
              <a:gd name="connsiteY5" fmla="*/ 635000 h 4136852"/>
              <a:gd name="connsiteX6" fmla="*/ 1168083 w 7804309"/>
              <a:gd name="connsiteY6" fmla="*/ 0 h 4136852"/>
              <a:gd name="connsiteX0" fmla="*/ 7843752 w 7843752"/>
              <a:gd name="connsiteY0" fmla="*/ 2570163 h 4219566"/>
              <a:gd name="connsiteX1" fmla="*/ 7327973 w 7843752"/>
              <a:gd name="connsiteY1" fmla="*/ 3118167 h 4219566"/>
              <a:gd name="connsiteX2" fmla="*/ 6556766 w 7843752"/>
              <a:gd name="connsiteY2" fmla="*/ 3307080 h 4219566"/>
              <a:gd name="connsiteX3" fmla="*/ 6610106 w 7843752"/>
              <a:gd name="connsiteY3" fmla="*/ 4163060 h 4219566"/>
              <a:gd name="connsiteX4" fmla="*/ 255026 w 7843752"/>
              <a:gd name="connsiteY4" fmla="*/ 825500 h 4219566"/>
              <a:gd name="connsiteX5" fmla="*/ 1271026 w 7843752"/>
              <a:gd name="connsiteY5" fmla="*/ 635000 h 4219566"/>
              <a:gd name="connsiteX6" fmla="*/ 1207526 w 7843752"/>
              <a:gd name="connsiteY6" fmla="*/ 0 h 4219566"/>
              <a:gd name="connsiteX0" fmla="*/ 6636226 w 6636226"/>
              <a:gd name="connsiteY0" fmla="*/ 2570163 h 5285897"/>
              <a:gd name="connsiteX1" fmla="*/ 6120447 w 6636226"/>
              <a:gd name="connsiteY1" fmla="*/ 3118167 h 5285897"/>
              <a:gd name="connsiteX2" fmla="*/ 5349240 w 6636226"/>
              <a:gd name="connsiteY2" fmla="*/ 3307080 h 5285897"/>
              <a:gd name="connsiteX3" fmla="*/ 5402580 w 6636226"/>
              <a:gd name="connsiteY3" fmla="*/ 4163060 h 5285897"/>
              <a:gd name="connsiteX4" fmla="*/ 5930900 w 6636226"/>
              <a:gd name="connsiteY4" fmla="*/ 5130800 h 5285897"/>
              <a:gd name="connsiteX5" fmla="*/ 63500 w 6636226"/>
              <a:gd name="connsiteY5" fmla="*/ 635000 h 5285897"/>
              <a:gd name="connsiteX6" fmla="*/ 0 w 6636226"/>
              <a:gd name="connsiteY6" fmla="*/ 0 h 5285897"/>
              <a:gd name="connsiteX0" fmla="*/ 6636226 w 6636226"/>
              <a:gd name="connsiteY0" fmla="*/ 2570163 h 5248386"/>
              <a:gd name="connsiteX1" fmla="*/ 6120447 w 6636226"/>
              <a:gd name="connsiteY1" fmla="*/ 3118167 h 5248386"/>
              <a:gd name="connsiteX2" fmla="*/ 5349240 w 6636226"/>
              <a:gd name="connsiteY2" fmla="*/ 3307080 h 5248386"/>
              <a:gd name="connsiteX3" fmla="*/ 5402580 w 6636226"/>
              <a:gd name="connsiteY3" fmla="*/ 4163060 h 5248386"/>
              <a:gd name="connsiteX4" fmla="*/ 5930900 w 6636226"/>
              <a:gd name="connsiteY4" fmla="*/ 5130800 h 5248386"/>
              <a:gd name="connsiteX5" fmla="*/ 63500 w 6636226"/>
              <a:gd name="connsiteY5" fmla="*/ 635000 h 5248386"/>
              <a:gd name="connsiteX6" fmla="*/ 0 w 6636226"/>
              <a:gd name="connsiteY6" fmla="*/ 0 h 5248386"/>
              <a:gd name="connsiteX0" fmla="*/ 6636226 w 6636226"/>
              <a:gd name="connsiteY0" fmla="*/ 2570163 h 5464094"/>
              <a:gd name="connsiteX1" fmla="*/ 6120447 w 6636226"/>
              <a:gd name="connsiteY1" fmla="*/ 3118167 h 5464094"/>
              <a:gd name="connsiteX2" fmla="*/ 5349240 w 6636226"/>
              <a:gd name="connsiteY2" fmla="*/ 3307080 h 5464094"/>
              <a:gd name="connsiteX3" fmla="*/ 5402580 w 6636226"/>
              <a:gd name="connsiteY3" fmla="*/ 4163060 h 5464094"/>
              <a:gd name="connsiteX4" fmla="*/ 5930900 w 6636226"/>
              <a:gd name="connsiteY4" fmla="*/ 5130800 h 5464094"/>
              <a:gd name="connsiteX5" fmla="*/ 6604000 w 6636226"/>
              <a:gd name="connsiteY5" fmla="*/ 5384800 h 5464094"/>
              <a:gd name="connsiteX6" fmla="*/ 0 w 6636226"/>
              <a:gd name="connsiteY6" fmla="*/ 0 h 5464094"/>
              <a:gd name="connsiteX0" fmla="*/ 6636226 w 6669414"/>
              <a:gd name="connsiteY0" fmla="*/ 2570163 h 5464094"/>
              <a:gd name="connsiteX1" fmla="*/ 6120447 w 6669414"/>
              <a:gd name="connsiteY1" fmla="*/ 3118167 h 5464094"/>
              <a:gd name="connsiteX2" fmla="*/ 5349240 w 6669414"/>
              <a:gd name="connsiteY2" fmla="*/ 3307080 h 5464094"/>
              <a:gd name="connsiteX3" fmla="*/ 5402580 w 6669414"/>
              <a:gd name="connsiteY3" fmla="*/ 4163060 h 5464094"/>
              <a:gd name="connsiteX4" fmla="*/ 5930900 w 6669414"/>
              <a:gd name="connsiteY4" fmla="*/ 5130800 h 5464094"/>
              <a:gd name="connsiteX5" fmla="*/ 6604000 w 6669414"/>
              <a:gd name="connsiteY5" fmla="*/ 5384800 h 5464094"/>
              <a:gd name="connsiteX6" fmla="*/ 0 w 6669414"/>
              <a:gd name="connsiteY6" fmla="*/ 0 h 5464094"/>
              <a:gd name="connsiteX0" fmla="*/ 6636226 w 6669414"/>
              <a:gd name="connsiteY0" fmla="*/ 2570163 h 5384800"/>
              <a:gd name="connsiteX1" fmla="*/ 6120447 w 6669414"/>
              <a:gd name="connsiteY1" fmla="*/ 3118167 h 5384800"/>
              <a:gd name="connsiteX2" fmla="*/ 5349240 w 6669414"/>
              <a:gd name="connsiteY2" fmla="*/ 3307080 h 5384800"/>
              <a:gd name="connsiteX3" fmla="*/ 5402580 w 6669414"/>
              <a:gd name="connsiteY3" fmla="*/ 4163060 h 5384800"/>
              <a:gd name="connsiteX4" fmla="*/ 5930900 w 6669414"/>
              <a:gd name="connsiteY4" fmla="*/ 5130800 h 5384800"/>
              <a:gd name="connsiteX5" fmla="*/ 6604000 w 6669414"/>
              <a:gd name="connsiteY5" fmla="*/ 5384800 h 5384800"/>
              <a:gd name="connsiteX6" fmla="*/ 0 w 6669414"/>
              <a:gd name="connsiteY6" fmla="*/ 0 h 5384800"/>
              <a:gd name="connsiteX0" fmla="*/ 6636226 w 6669414"/>
              <a:gd name="connsiteY0" fmla="*/ 2570163 h 5387885"/>
              <a:gd name="connsiteX1" fmla="*/ 6120447 w 6669414"/>
              <a:gd name="connsiteY1" fmla="*/ 3118167 h 5387885"/>
              <a:gd name="connsiteX2" fmla="*/ 5349240 w 6669414"/>
              <a:gd name="connsiteY2" fmla="*/ 3307080 h 5387885"/>
              <a:gd name="connsiteX3" fmla="*/ 5402580 w 6669414"/>
              <a:gd name="connsiteY3" fmla="*/ 4163060 h 5387885"/>
              <a:gd name="connsiteX4" fmla="*/ 5930900 w 6669414"/>
              <a:gd name="connsiteY4" fmla="*/ 5130800 h 5387885"/>
              <a:gd name="connsiteX5" fmla="*/ 6604000 w 6669414"/>
              <a:gd name="connsiteY5" fmla="*/ 5384800 h 5387885"/>
              <a:gd name="connsiteX6" fmla="*/ 0 w 6669414"/>
              <a:gd name="connsiteY6" fmla="*/ 0 h 5387885"/>
              <a:gd name="connsiteX0" fmla="*/ 6636226 w 6652257"/>
              <a:gd name="connsiteY0" fmla="*/ 2570163 h 5387561"/>
              <a:gd name="connsiteX1" fmla="*/ 6120447 w 6652257"/>
              <a:gd name="connsiteY1" fmla="*/ 3118167 h 5387561"/>
              <a:gd name="connsiteX2" fmla="*/ 5349240 w 6652257"/>
              <a:gd name="connsiteY2" fmla="*/ 3307080 h 5387561"/>
              <a:gd name="connsiteX3" fmla="*/ 5402580 w 6652257"/>
              <a:gd name="connsiteY3" fmla="*/ 4163060 h 5387561"/>
              <a:gd name="connsiteX4" fmla="*/ 5930900 w 6652257"/>
              <a:gd name="connsiteY4" fmla="*/ 5130800 h 5387561"/>
              <a:gd name="connsiteX5" fmla="*/ 6604000 w 6652257"/>
              <a:gd name="connsiteY5" fmla="*/ 5384800 h 5387561"/>
              <a:gd name="connsiteX6" fmla="*/ 0 w 6652257"/>
              <a:gd name="connsiteY6" fmla="*/ 0 h 5387561"/>
              <a:gd name="connsiteX0" fmla="*/ 1348286 w 1893372"/>
              <a:gd name="connsiteY0" fmla="*/ 0 h 2905341"/>
              <a:gd name="connsiteX1" fmla="*/ 832507 w 1893372"/>
              <a:gd name="connsiteY1" fmla="*/ 548004 h 2905341"/>
              <a:gd name="connsiteX2" fmla="*/ 61300 w 1893372"/>
              <a:gd name="connsiteY2" fmla="*/ 736917 h 2905341"/>
              <a:gd name="connsiteX3" fmla="*/ 114640 w 1893372"/>
              <a:gd name="connsiteY3" fmla="*/ 1592897 h 2905341"/>
              <a:gd name="connsiteX4" fmla="*/ 642960 w 1893372"/>
              <a:gd name="connsiteY4" fmla="*/ 2560637 h 2905341"/>
              <a:gd name="connsiteX5" fmla="*/ 1316060 w 1893372"/>
              <a:gd name="connsiteY5" fmla="*/ 2814637 h 2905341"/>
              <a:gd name="connsiteX6" fmla="*/ 1887560 w 1893372"/>
              <a:gd name="connsiteY6" fmla="*/ 2827337 h 2905341"/>
              <a:gd name="connsiteX0" fmla="*/ 1348286 w 1887560"/>
              <a:gd name="connsiteY0" fmla="*/ 0 h 2829721"/>
              <a:gd name="connsiteX1" fmla="*/ 832507 w 1887560"/>
              <a:gd name="connsiteY1" fmla="*/ 548004 h 2829721"/>
              <a:gd name="connsiteX2" fmla="*/ 61300 w 1887560"/>
              <a:gd name="connsiteY2" fmla="*/ 736917 h 2829721"/>
              <a:gd name="connsiteX3" fmla="*/ 114640 w 1887560"/>
              <a:gd name="connsiteY3" fmla="*/ 1592897 h 2829721"/>
              <a:gd name="connsiteX4" fmla="*/ 642960 w 1887560"/>
              <a:gd name="connsiteY4" fmla="*/ 2560637 h 2829721"/>
              <a:gd name="connsiteX5" fmla="*/ 1316060 w 1887560"/>
              <a:gd name="connsiteY5" fmla="*/ 2814637 h 2829721"/>
              <a:gd name="connsiteX6" fmla="*/ 1887560 w 1887560"/>
              <a:gd name="connsiteY6" fmla="*/ 2827337 h 2829721"/>
              <a:gd name="connsiteX0" fmla="*/ 1348286 w 1720872"/>
              <a:gd name="connsiteY0" fmla="*/ 0 h 2898774"/>
              <a:gd name="connsiteX1" fmla="*/ 832507 w 1720872"/>
              <a:gd name="connsiteY1" fmla="*/ 548004 h 2898774"/>
              <a:gd name="connsiteX2" fmla="*/ 61300 w 1720872"/>
              <a:gd name="connsiteY2" fmla="*/ 736917 h 2898774"/>
              <a:gd name="connsiteX3" fmla="*/ 114640 w 1720872"/>
              <a:gd name="connsiteY3" fmla="*/ 1592897 h 2898774"/>
              <a:gd name="connsiteX4" fmla="*/ 642960 w 1720872"/>
              <a:gd name="connsiteY4" fmla="*/ 2560637 h 2898774"/>
              <a:gd name="connsiteX5" fmla="*/ 1316060 w 1720872"/>
              <a:gd name="connsiteY5" fmla="*/ 2814637 h 2898774"/>
              <a:gd name="connsiteX6" fmla="*/ 1720872 w 1720872"/>
              <a:gd name="connsiteY6" fmla="*/ 2898774 h 2898774"/>
              <a:gd name="connsiteX0" fmla="*/ 1236794 w 1609380"/>
              <a:gd name="connsiteY0" fmla="*/ 0 h 2898774"/>
              <a:gd name="connsiteX1" fmla="*/ 721015 w 1609380"/>
              <a:gd name="connsiteY1" fmla="*/ 548004 h 2898774"/>
              <a:gd name="connsiteX2" fmla="*/ 330808 w 1609380"/>
              <a:gd name="connsiteY2" fmla="*/ 379730 h 2898774"/>
              <a:gd name="connsiteX3" fmla="*/ 3148 w 1609380"/>
              <a:gd name="connsiteY3" fmla="*/ 1592897 h 2898774"/>
              <a:gd name="connsiteX4" fmla="*/ 531468 w 1609380"/>
              <a:gd name="connsiteY4" fmla="*/ 2560637 h 2898774"/>
              <a:gd name="connsiteX5" fmla="*/ 1204568 w 1609380"/>
              <a:gd name="connsiteY5" fmla="*/ 2814637 h 2898774"/>
              <a:gd name="connsiteX6" fmla="*/ 1609380 w 1609380"/>
              <a:gd name="connsiteY6" fmla="*/ 2898774 h 2898774"/>
              <a:gd name="connsiteX0" fmla="*/ 1237524 w 1610110"/>
              <a:gd name="connsiteY0" fmla="*/ 0 h 2898774"/>
              <a:gd name="connsiteX1" fmla="*/ 721745 w 1610110"/>
              <a:gd name="connsiteY1" fmla="*/ 548004 h 2898774"/>
              <a:gd name="connsiteX2" fmla="*/ 331538 w 1610110"/>
              <a:gd name="connsiteY2" fmla="*/ 379730 h 2898774"/>
              <a:gd name="connsiteX3" fmla="*/ 3878 w 1610110"/>
              <a:gd name="connsiteY3" fmla="*/ 1592897 h 2898774"/>
              <a:gd name="connsiteX4" fmla="*/ 532198 w 1610110"/>
              <a:gd name="connsiteY4" fmla="*/ 2560637 h 2898774"/>
              <a:gd name="connsiteX5" fmla="*/ 1205298 w 1610110"/>
              <a:gd name="connsiteY5" fmla="*/ 2814637 h 2898774"/>
              <a:gd name="connsiteX6" fmla="*/ 1610110 w 1610110"/>
              <a:gd name="connsiteY6" fmla="*/ 2898774 h 2898774"/>
              <a:gd name="connsiteX0" fmla="*/ 1236848 w 1609434"/>
              <a:gd name="connsiteY0" fmla="*/ 0 h 2898774"/>
              <a:gd name="connsiteX1" fmla="*/ 721069 w 1609434"/>
              <a:gd name="connsiteY1" fmla="*/ 548004 h 2898774"/>
              <a:gd name="connsiteX2" fmla="*/ 345150 w 1609434"/>
              <a:gd name="connsiteY2" fmla="*/ 351155 h 2898774"/>
              <a:gd name="connsiteX3" fmla="*/ 3202 w 1609434"/>
              <a:gd name="connsiteY3" fmla="*/ 1592897 h 2898774"/>
              <a:gd name="connsiteX4" fmla="*/ 531522 w 1609434"/>
              <a:gd name="connsiteY4" fmla="*/ 2560637 h 2898774"/>
              <a:gd name="connsiteX5" fmla="*/ 1204622 w 1609434"/>
              <a:gd name="connsiteY5" fmla="*/ 2814637 h 2898774"/>
              <a:gd name="connsiteX6" fmla="*/ 1609434 w 1609434"/>
              <a:gd name="connsiteY6" fmla="*/ 2898774 h 2898774"/>
              <a:gd name="connsiteX0" fmla="*/ 1239820 w 1612406"/>
              <a:gd name="connsiteY0" fmla="*/ 0 h 2898774"/>
              <a:gd name="connsiteX1" fmla="*/ 724041 w 1612406"/>
              <a:gd name="connsiteY1" fmla="*/ 548004 h 2898774"/>
              <a:gd name="connsiteX2" fmla="*/ 348122 w 1612406"/>
              <a:gd name="connsiteY2" fmla="*/ 351155 h 2898774"/>
              <a:gd name="connsiteX3" fmla="*/ 6174 w 1612406"/>
              <a:gd name="connsiteY3" fmla="*/ 1592897 h 2898774"/>
              <a:gd name="connsiteX4" fmla="*/ 534494 w 1612406"/>
              <a:gd name="connsiteY4" fmla="*/ 2560637 h 2898774"/>
              <a:gd name="connsiteX5" fmla="*/ 1207594 w 1612406"/>
              <a:gd name="connsiteY5" fmla="*/ 2814637 h 2898774"/>
              <a:gd name="connsiteX6" fmla="*/ 1612406 w 1612406"/>
              <a:gd name="connsiteY6" fmla="*/ 2898774 h 2898774"/>
              <a:gd name="connsiteX0" fmla="*/ 1411570 w 1784156"/>
              <a:gd name="connsiteY0" fmla="*/ 0 h 2898774"/>
              <a:gd name="connsiteX1" fmla="*/ 895791 w 1784156"/>
              <a:gd name="connsiteY1" fmla="*/ 548004 h 2898774"/>
              <a:gd name="connsiteX2" fmla="*/ 519872 w 1784156"/>
              <a:gd name="connsiteY2" fmla="*/ 351155 h 2898774"/>
              <a:gd name="connsiteX3" fmla="*/ 1711 w 1784156"/>
              <a:gd name="connsiteY3" fmla="*/ 1121410 h 2898774"/>
              <a:gd name="connsiteX4" fmla="*/ 706244 w 1784156"/>
              <a:gd name="connsiteY4" fmla="*/ 2560637 h 2898774"/>
              <a:gd name="connsiteX5" fmla="*/ 1379344 w 1784156"/>
              <a:gd name="connsiteY5" fmla="*/ 2814637 h 2898774"/>
              <a:gd name="connsiteX6" fmla="*/ 1784156 w 1784156"/>
              <a:gd name="connsiteY6" fmla="*/ 2898774 h 2898774"/>
              <a:gd name="connsiteX0" fmla="*/ 1420933 w 1793519"/>
              <a:gd name="connsiteY0" fmla="*/ 0 h 2898774"/>
              <a:gd name="connsiteX1" fmla="*/ 905154 w 1793519"/>
              <a:gd name="connsiteY1" fmla="*/ 548004 h 2898774"/>
              <a:gd name="connsiteX2" fmla="*/ 529235 w 1793519"/>
              <a:gd name="connsiteY2" fmla="*/ 351155 h 2898774"/>
              <a:gd name="connsiteX3" fmla="*/ 11074 w 1793519"/>
              <a:gd name="connsiteY3" fmla="*/ 1121410 h 2898774"/>
              <a:gd name="connsiteX4" fmla="*/ 715607 w 1793519"/>
              <a:gd name="connsiteY4" fmla="*/ 2560637 h 2898774"/>
              <a:gd name="connsiteX5" fmla="*/ 1388707 w 1793519"/>
              <a:gd name="connsiteY5" fmla="*/ 2814637 h 2898774"/>
              <a:gd name="connsiteX6" fmla="*/ 1793519 w 1793519"/>
              <a:gd name="connsiteY6" fmla="*/ 2898774 h 2898774"/>
              <a:gd name="connsiteX0" fmla="*/ 1458515 w 1831101"/>
              <a:gd name="connsiteY0" fmla="*/ 0 h 2898774"/>
              <a:gd name="connsiteX1" fmla="*/ 942736 w 1831101"/>
              <a:gd name="connsiteY1" fmla="*/ 548004 h 2898774"/>
              <a:gd name="connsiteX2" fmla="*/ 566817 w 1831101"/>
              <a:gd name="connsiteY2" fmla="*/ 351155 h 2898774"/>
              <a:gd name="connsiteX3" fmla="*/ 10556 w 1831101"/>
              <a:gd name="connsiteY3" fmla="*/ 1035685 h 2898774"/>
              <a:gd name="connsiteX4" fmla="*/ 753189 w 1831101"/>
              <a:gd name="connsiteY4" fmla="*/ 2560637 h 2898774"/>
              <a:gd name="connsiteX5" fmla="*/ 1426289 w 1831101"/>
              <a:gd name="connsiteY5" fmla="*/ 2814637 h 2898774"/>
              <a:gd name="connsiteX6" fmla="*/ 1831101 w 1831101"/>
              <a:gd name="connsiteY6" fmla="*/ 2898774 h 2898774"/>
              <a:gd name="connsiteX0" fmla="*/ 1478555 w 1851141"/>
              <a:gd name="connsiteY0" fmla="*/ 0 h 2898774"/>
              <a:gd name="connsiteX1" fmla="*/ 962776 w 1851141"/>
              <a:gd name="connsiteY1" fmla="*/ 548004 h 2898774"/>
              <a:gd name="connsiteX2" fmla="*/ 586857 w 1851141"/>
              <a:gd name="connsiteY2" fmla="*/ 351155 h 2898774"/>
              <a:gd name="connsiteX3" fmla="*/ 30596 w 1851141"/>
              <a:gd name="connsiteY3" fmla="*/ 1035685 h 2898774"/>
              <a:gd name="connsiteX4" fmla="*/ 773229 w 1851141"/>
              <a:gd name="connsiteY4" fmla="*/ 2560637 h 2898774"/>
              <a:gd name="connsiteX5" fmla="*/ 1446329 w 1851141"/>
              <a:gd name="connsiteY5" fmla="*/ 2814637 h 2898774"/>
              <a:gd name="connsiteX6" fmla="*/ 1851141 w 1851141"/>
              <a:gd name="connsiteY6" fmla="*/ 2898774 h 2898774"/>
              <a:gd name="connsiteX0" fmla="*/ 1447961 w 1820547"/>
              <a:gd name="connsiteY0" fmla="*/ 0 h 2953505"/>
              <a:gd name="connsiteX1" fmla="*/ 932182 w 1820547"/>
              <a:gd name="connsiteY1" fmla="*/ 548004 h 2953505"/>
              <a:gd name="connsiteX2" fmla="*/ 556263 w 1820547"/>
              <a:gd name="connsiteY2" fmla="*/ 351155 h 2953505"/>
              <a:gd name="connsiteX3" fmla="*/ 2 w 1820547"/>
              <a:gd name="connsiteY3" fmla="*/ 1035685 h 2953505"/>
              <a:gd name="connsiteX4" fmla="*/ 552135 w 1820547"/>
              <a:gd name="connsiteY4" fmla="*/ 1222374 h 2953505"/>
              <a:gd name="connsiteX5" fmla="*/ 1415735 w 1820547"/>
              <a:gd name="connsiteY5" fmla="*/ 2814637 h 2953505"/>
              <a:gd name="connsiteX6" fmla="*/ 1820547 w 1820547"/>
              <a:gd name="connsiteY6" fmla="*/ 2898774 h 2953505"/>
              <a:gd name="connsiteX0" fmla="*/ 1447960 w 1820546"/>
              <a:gd name="connsiteY0" fmla="*/ 0 h 2953505"/>
              <a:gd name="connsiteX1" fmla="*/ 932181 w 1820546"/>
              <a:gd name="connsiteY1" fmla="*/ 548004 h 2953505"/>
              <a:gd name="connsiteX2" fmla="*/ 556262 w 1820546"/>
              <a:gd name="connsiteY2" fmla="*/ 351155 h 2953505"/>
              <a:gd name="connsiteX3" fmla="*/ 1 w 1820546"/>
              <a:gd name="connsiteY3" fmla="*/ 1035685 h 2953505"/>
              <a:gd name="connsiteX4" fmla="*/ 552134 w 1820546"/>
              <a:gd name="connsiteY4" fmla="*/ 1222374 h 2953505"/>
              <a:gd name="connsiteX5" fmla="*/ 1415734 w 1820546"/>
              <a:gd name="connsiteY5" fmla="*/ 2814637 h 2953505"/>
              <a:gd name="connsiteX6" fmla="*/ 1820546 w 1820546"/>
              <a:gd name="connsiteY6" fmla="*/ 2898774 h 2953505"/>
              <a:gd name="connsiteX0" fmla="*/ 1447960 w 1820546"/>
              <a:gd name="connsiteY0" fmla="*/ 0 h 2957321"/>
              <a:gd name="connsiteX1" fmla="*/ 932181 w 1820546"/>
              <a:gd name="connsiteY1" fmla="*/ 548004 h 2957321"/>
              <a:gd name="connsiteX2" fmla="*/ 556262 w 1820546"/>
              <a:gd name="connsiteY2" fmla="*/ 351155 h 2957321"/>
              <a:gd name="connsiteX3" fmla="*/ 1 w 1820546"/>
              <a:gd name="connsiteY3" fmla="*/ 1035685 h 2957321"/>
              <a:gd name="connsiteX4" fmla="*/ 552134 w 1820546"/>
              <a:gd name="connsiteY4" fmla="*/ 1169987 h 2957321"/>
              <a:gd name="connsiteX5" fmla="*/ 1415734 w 1820546"/>
              <a:gd name="connsiteY5" fmla="*/ 2814637 h 2957321"/>
              <a:gd name="connsiteX6" fmla="*/ 1820546 w 1820546"/>
              <a:gd name="connsiteY6" fmla="*/ 2898774 h 2957321"/>
              <a:gd name="connsiteX0" fmla="*/ 1458816 w 1831402"/>
              <a:gd name="connsiteY0" fmla="*/ 0 h 2957321"/>
              <a:gd name="connsiteX1" fmla="*/ 943037 w 1831402"/>
              <a:gd name="connsiteY1" fmla="*/ 548004 h 2957321"/>
              <a:gd name="connsiteX2" fmla="*/ 567118 w 1831402"/>
              <a:gd name="connsiteY2" fmla="*/ 351155 h 2957321"/>
              <a:gd name="connsiteX3" fmla="*/ 10857 w 1831402"/>
              <a:gd name="connsiteY3" fmla="*/ 1035685 h 2957321"/>
              <a:gd name="connsiteX4" fmla="*/ 562990 w 1831402"/>
              <a:gd name="connsiteY4" fmla="*/ 1169987 h 2957321"/>
              <a:gd name="connsiteX5" fmla="*/ 1426590 w 1831402"/>
              <a:gd name="connsiteY5" fmla="*/ 2814637 h 2957321"/>
              <a:gd name="connsiteX6" fmla="*/ 1831402 w 1831402"/>
              <a:gd name="connsiteY6" fmla="*/ 2898774 h 2957321"/>
              <a:gd name="connsiteX0" fmla="*/ 1457934 w 1830520"/>
              <a:gd name="connsiteY0" fmla="*/ 0 h 2898774"/>
              <a:gd name="connsiteX1" fmla="*/ 942155 w 1830520"/>
              <a:gd name="connsiteY1" fmla="*/ 548004 h 2898774"/>
              <a:gd name="connsiteX2" fmla="*/ 566236 w 1830520"/>
              <a:gd name="connsiteY2" fmla="*/ 351155 h 2898774"/>
              <a:gd name="connsiteX3" fmla="*/ 9975 w 1830520"/>
              <a:gd name="connsiteY3" fmla="*/ 1035685 h 2898774"/>
              <a:gd name="connsiteX4" fmla="*/ 562108 w 1830520"/>
              <a:gd name="connsiteY4" fmla="*/ 1169987 h 2898774"/>
              <a:gd name="connsiteX5" fmla="*/ 135071 w 1830520"/>
              <a:gd name="connsiteY5" fmla="*/ 2071687 h 2898774"/>
              <a:gd name="connsiteX6" fmla="*/ 1830520 w 1830520"/>
              <a:gd name="connsiteY6" fmla="*/ 2898774 h 2898774"/>
              <a:gd name="connsiteX0" fmla="*/ 1457934 w 1830520"/>
              <a:gd name="connsiteY0" fmla="*/ 0 h 2898774"/>
              <a:gd name="connsiteX1" fmla="*/ 942155 w 1830520"/>
              <a:gd name="connsiteY1" fmla="*/ 548004 h 2898774"/>
              <a:gd name="connsiteX2" fmla="*/ 566236 w 1830520"/>
              <a:gd name="connsiteY2" fmla="*/ 351155 h 2898774"/>
              <a:gd name="connsiteX3" fmla="*/ 9975 w 1830520"/>
              <a:gd name="connsiteY3" fmla="*/ 1035685 h 2898774"/>
              <a:gd name="connsiteX4" fmla="*/ 562108 w 1830520"/>
              <a:gd name="connsiteY4" fmla="*/ 1169987 h 2898774"/>
              <a:gd name="connsiteX5" fmla="*/ 135071 w 1830520"/>
              <a:gd name="connsiteY5" fmla="*/ 2071687 h 2898774"/>
              <a:gd name="connsiteX6" fmla="*/ 1830520 w 1830520"/>
              <a:gd name="connsiteY6" fmla="*/ 2898774 h 2898774"/>
              <a:gd name="connsiteX0" fmla="*/ 1457934 w 1830520"/>
              <a:gd name="connsiteY0" fmla="*/ 0 h 2898774"/>
              <a:gd name="connsiteX1" fmla="*/ 942155 w 1830520"/>
              <a:gd name="connsiteY1" fmla="*/ 548004 h 2898774"/>
              <a:gd name="connsiteX2" fmla="*/ 566236 w 1830520"/>
              <a:gd name="connsiteY2" fmla="*/ 351155 h 2898774"/>
              <a:gd name="connsiteX3" fmla="*/ 9975 w 1830520"/>
              <a:gd name="connsiteY3" fmla="*/ 1035685 h 2898774"/>
              <a:gd name="connsiteX4" fmla="*/ 562108 w 1830520"/>
              <a:gd name="connsiteY4" fmla="*/ 1169987 h 2898774"/>
              <a:gd name="connsiteX5" fmla="*/ 135071 w 1830520"/>
              <a:gd name="connsiteY5" fmla="*/ 2071687 h 2898774"/>
              <a:gd name="connsiteX6" fmla="*/ 1830520 w 1830520"/>
              <a:gd name="connsiteY6" fmla="*/ 2898774 h 2898774"/>
              <a:gd name="connsiteX0" fmla="*/ 1457934 w 1830520"/>
              <a:gd name="connsiteY0" fmla="*/ 0 h 2898774"/>
              <a:gd name="connsiteX1" fmla="*/ 942155 w 1830520"/>
              <a:gd name="connsiteY1" fmla="*/ 548004 h 2898774"/>
              <a:gd name="connsiteX2" fmla="*/ 566236 w 1830520"/>
              <a:gd name="connsiteY2" fmla="*/ 351155 h 2898774"/>
              <a:gd name="connsiteX3" fmla="*/ 9975 w 1830520"/>
              <a:gd name="connsiteY3" fmla="*/ 1035685 h 2898774"/>
              <a:gd name="connsiteX4" fmla="*/ 562108 w 1830520"/>
              <a:gd name="connsiteY4" fmla="*/ 1169987 h 2898774"/>
              <a:gd name="connsiteX5" fmla="*/ 135071 w 1830520"/>
              <a:gd name="connsiteY5" fmla="*/ 2071687 h 2898774"/>
              <a:gd name="connsiteX6" fmla="*/ 1830520 w 1830520"/>
              <a:gd name="connsiteY6" fmla="*/ 2898774 h 2898774"/>
              <a:gd name="connsiteX0" fmla="*/ 1457934 w 1830520"/>
              <a:gd name="connsiteY0" fmla="*/ 0 h 2951982"/>
              <a:gd name="connsiteX1" fmla="*/ 942155 w 1830520"/>
              <a:gd name="connsiteY1" fmla="*/ 548004 h 2951982"/>
              <a:gd name="connsiteX2" fmla="*/ 566236 w 1830520"/>
              <a:gd name="connsiteY2" fmla="*/ 351155 h 2951982"/>
              <a:gd name="connsiteX3" fmla="*/ 9975 w 1830520"/>
              <a:gd name="connsiteY3" fmla="*/ 1035685 h 2951982"/>
              <a:gd name="connsiteX4" fmla="*/ 562108 w 1830520"/>
              <a:gd name="connsiteY4" fmla="*/ 1169987 h 2951982"/>
              <a:gd name="connsiteX5" fmla="*/ 135071 w 1830520"/>
              <a:gd name="connsiteY5" fmla="*/ 2071687 h 2951982"/>
              <a:gd name="connsiteX6" fmla="*/ 1606049 w 1830520"/>
              <a:gd name="connsiteY6" fmla="*/ 2888294 h 2951982"/>
              <a:gd name="connsiteX7" fmla="*/ 1830520 w 1830520"/>
              <a:gd name="connsiteY7" fmla="*/ 2898774 h 2951982"/>
              <a:gd name="connsiteX0" fmla="*/ 1457934 w 4040320"/>
              <a:gd name="connsiteY0" fmla="*/ 0 h 2897283"/>
              <a:gd name="connsiteX1" fmla="*/ 942155 w 4040320"/>
              <a:gd name="connsiteY1" fmla="*/ 548004 h 2897283"/>
              <a:gd name="connsiteX2" fmla="*/ 566236 w 4040320"/>
              <a:gd name="connsiteY2" fmla="*/ 351155 h 2897283"/>
              <a:gd name="connsiteX3" fmla="*/ 9975 w 4040320"/>
              <a:gd name="connsiteY3" fmla="*/ 1035685 h 2897283"/>
              <a:gd name="connsiteX4" fmla="*/ 562108 w 4040320"/>
              <a:gd name="connsiteY4" fmla="*/ 1169987 h 2897283"/>
              <a:gd name="connsiteX5" fmla="*/ 135071 w 4040320"/>
              <a:gd name="connsiteY5" fmla="*/ 2071687 h 2897283"/>
              <a:gd name="connsiteX6" fmla="*/ 1606049 w 4040320"/>
              <a:gd name="connsiteY6" fmla="*/ 2888294 h 2897283"/>
              <a:gd name="connsiteX7" fmla="*/ 4040320 w 4040320"/>
              <a:gd name="connsiteY7" fmla="*/ 1534794 h 2897283"/>
              <a:gd name="connsiteX0" fmla="*/ 1457934 w 4040320"/>
              <a:gd name="connsiteY0" fmla="*/ 0 h 2888303"/>
              <a:gd name="connsiteX1" fmla="*/ 942155 w 4040320"/>
              <a:gd name="connsiteY1" fmla="*/ 548004 h 2888303"/>
              <a:gd name="connsiteX2" fmla="*/ 566236 w 4040320"/>
              <a:gd name="connsiteY2" fmla="*/ 351155 h 2888303"/>
              <a:gd name="connsiteX3" fmla="*/ 9975 w 4040320"/>
              <a:gd name="connsiteY3" fmla="*/ 1035685 h 2888303"/>
              <a:gd name="connsiteX4" fmla="*/ 562108 w 4040320"/>
              <a:gd name="connsiteY4" fmla="*/ 1169987 h 2888303"/>
              <a:gd name="connsiteX5" fmla="*/ 135071 w 4040320"/>
              <a:gd name="connsiteY5" fmla="*/ 2071687 h 2888303"/>
              <a:gd name="connsiteX6" fmla="*/ 1606049 w 4040320"/>
              <a:gd name="connsiteY6" fmla="*/ 2888294 h 2888303"/>
              <a:gd name="connsiteX7" fmla="*/ 3198629 w 4040320"/>
              <a:gd name="connsiteY7" fmla="*/ 2088195 h 2888303"/>
              <a:gd name="connsiteX8" fmla="*/ 4040320 w 4040320"/>
              <a:gd name="connsiteY8" fmla="*/ 1534794 h 2888303"/>
              <a:gd name="connsiteX0" fmla="*/ 1457934 w 4040320"/>
              <a:gd name="connsiteY0" fmla="*/ 0 h 2888303"/>
              <a:gd name="connsiteX1" fmla="*/ 942155 w 4040320"/>
              <a:gd name="connsiteY1" fmla="*/ 548004 h 2888303"/>
              <a:gd name="connsiteX2" fmla="*/ 566236 w 4040320"/>
              <a:gd name="connsiteY2" fmla="*/ 351155 h 2888303"/>
              <a:gd name="connsiteX3" fmla="*/ 9975 w 4040320"/>
              <a:gd name="connsiteY3" fmla="*/ 1035685 h 2888303"/>
              <a:gd name="connsiteX4" fmla="*/ 562108 w 4040320"/>
              <a:gd name="connsiteY4" fmla="*/ 1169987 h 2888303"/>
              <a:gd name="connsiteX5" fmla="*/ 135071 w 4040320"/>
              <a:gd name="connsiteY5" fmla="*/ 2071687 h 2888303"/>
              <a:gd name="connsiteX6" fmla="*/ 1606049 w 4040320"/>
              <a:gd name="connsiteY6" fmla="*/ 2888294 h 2888303"/>
              <a:gd name="connsiteX7" fmla="*/ 3198629 w 4040320"/>
              <a:gd name="connsiteY7" fmla="*/ 2088195 h 2888303"/>
              <a:gd name="connsiteX8" fmla="*/ 4040320 w 4040320"/>
              <a:gd name="connsiteY8" fmla="*/ 1534794 h 2888303"/>
              <a:gd name="connsiteX9" fmla="*/ 1457934 w 4040320"/>
              <a:gd name="connsiteY9" fmla="*/ 0 h 2888303"/>
              <a:gd name="connsiteX0" fmla="*/ 1457934 w 4040320"/>
              <a:gd name="connsiteY0" fmla="*/ 50346 h 2938649"/>
              <a:gd name="connsiteX1" fmla="*/ 942155 w 4040320"/>
              <a:gd name="connsiteY1" fmla="*/ 598350 h 2938649"/>
              <a:gd name="connsiteX2" fmla="*/ 566236 w 4040320"/>
              <a:gd name="connsiteY2" fmla="*/ 401501 h 2938649"/>
              <a:gd name="connsiteX3" fmla="*/ 9975 w 4040320"/>
              <a:gd name="connsiteY3" fmla="*/ 1086031 h 2938649"/>
              <a:gd name="connsiteX4" fmla="*/ 562108 w 4040320"/>
              <a:gd name="connsiteY4" fmla="*/ 1220333 h 2938649"/>
              <a:gd name="connsiteX5" fmla="*/ 135071 w 4040320"/>
              <a:gd name="connsiteY5" fmla="*/ 2122033 h 2938649"/>
              <a:gd name="connsiteX6" fmla="*/ 1606049 w 4040320"/>
              <a:gd name="connsiteY6" fmla="*/ 2938640 h 2938649"/>
              <a:gd name="connsiteX7" fmla="*/ 3198629 w 4040320"/>
              <a:gd name="connsiteY7" fmla="*/ 2138541 h 2938649"/>
              <a:gd name="connsiteX8" fmla="*/ 4040320 w 4040320"/>
              <a:gd name="connsiteY8" fmla="*/ 1585140 h 2938649"/>
              <a:gd name="connsiteX9" fmla="*/ 1457934 w 4040320"/>
              <a:gd name="connsiteY9" fmla="*/ 50346 h 2938649"/>
              <a:gd name="connsiteX0" fmla="*/ 1457934 w 4062860"/>
              <a:gd name="connsiteY0" fmla="*/ 50346 h 2938649"/>
              <a:gd name="connsiteX1" fmla="*/ 942155 w 4062860"/>
              <a:gd name="connsiteY1" fmla="*/ 598350 h 2938649"/>
              <a:gd name="connsiteX2" fmla="*/ 566236 w 4062860"/>
              <a:gd name="connsiteY2" fmla="*/ 401501 h 2938649"/>
              <a:gd name="connsiteX3" fmla="*/ 9975 w 4062860"/>
              <a:gd name="connsiteY3" fmla="*/ 1086031 h 2938649"/>
              <a:gd name="connsiteX4" fmla="*/ 562108 w 4062860"/>
              <a:gd name="connsiteY4" fmla="*/ 1220333 h 2938649"/>
              <a:gd name="connsiteX5" fmla="*/ 135071 w 4062860"/>
              <a:gd name="connsiteY5" fmla="*/ 2122033 h 2938649"/>
              <a:gd name="connsiteX6" fmla="*/ 1606049 w 4062860"/>
              <a:gd name="connsiteY6" fmla="*/ 2938640 h 2938649"/>
              <a:gd name="connsiteX7" fmla="*/ 3198629 w 4062860"/>
              <a:gd name="connsiteY7" fmla="*/ 2138541 h 2938649"/>
              <a:gd name="connsiteX8" fmla="*/ 4040320 w 4062860"/>
              <a:gd name="connsiteY8" fmla="*/ 1585140 h 2938649"/>
              <a:gd name="connsiteX9" fmla="*/ 1457934 w 4062860"/>
              <a:gd name="connsiteY9" fmla="*/ 50346 h 2938649"/>
              <a:gd name="connsiteX0" fmla="*/ 1457934 w 4040326"/>
              <a:gd name="connsiteY0" fmla="*/ 53753 h 2942056"/>
              <a:gd name="connsiteX1" fmla="*/ 942155 w 4040326"/>
              <a:gd name="connsiteY1" fmla="*/ 601757 h 2942056"/>
              <a:gd name="connsiteX2" fmla="*/ 566236 w 4040326"/>
              <a:gd name="connsiteY2" fmla="*/ 404908 h 2942056"/>
              <a:gd name="connsiteX3" fmla="*/ 9975 w 4040326"/>
              <a:gd name="connsiteY3" fmla="*/ 1089438 h 2942056"/>
              <a:gd name="connsiteX4" fmla="*/ 562108 w 4040326"/>
              <a:gd name="connsiteY4" fmla="*/ 1223740 h 2942056"/>
              <a:gd name="connsiteX5" fmla="*/ 135071 w 4040326"/>
              <a:gd name="connsiteY5" fmla="*/ 2125440 h 2942056"/>
              <a:gd name="connsiteX6" fmla="*/ 1606049 w 4040326"/>
              <a:gd name="connsiteY6" fmla="*/ 2942047 h 2942056"/>
              <a:gd name="connsiteX7" fmla="*/ 3198629 w 4040326"/>
              <a:gd name="connsiteY7" fmla="*/ 2141948 h 2942056"/>
              <a:gd name="connsiteX8" fmla="*/ 4040320 w 4040326"/>
              <a:gd name="connsiteY8" fmla="*/ 1588547 h 2942056"/>
              <a:gd name="connsiteX9" fmla="*/ 1457934 w 4040326"/>
              <a:gd name="connsiteY9" fmla="*/ 53753 h 2942056"/>
              <a:gd name="connsiteX0" fmla="*/ 1457934 w 4040361"/>
              <a:gd name="connsiteY0" fmla="*/ 53754 h 2942057"/>
              <a:gd name="connsiteX1" fmla="*/ 942155 w 4040361"/>
              <a:gd name="connsiteY1" fmla="*/ 601758 h 2942057"/>
              <a:gd name="connsiteX2" fmla="*/ 566236 w 4040361"/>
              <a:gd name="connsiteY2" fmla="*/ 404909 h 2942057"/>
              <a:gd name="connsiteX3" fmla="*/ 9975 w 4040361"/>
              <a:gd name="connsiteY3" fmla="*/ 1089439 h 2942057"/>
              <a:gd name="connsiteX4" fmla="*/ 562108 w 4040361"/>
              <a:gd name="connsiteY4" fmla="*/ 1223741 h 2942057"/>
              <a:gd name="connsiteX5" fmla="*/ 135071 w 4040361"/>
              <a:gd name="connsiteY5" fmla="*/ 2125441 h 2942057"/>
              <a:gd name="connsiteX6" fmla="*/ 1606049 w 4040361"/>
              <a:gd name="connsiteY6" fmla="*/ 2942048 h 2942057"/>
              <a:gd name="connsiteX7" fmla="*/ 3198629 w 4040361"/>
              <a:gd name="connsiteY7" fmla="*/ 2141949 h 2942057"/>
              <a:gd name="connsiteX8" fmla="*/ 4040320 w 4040361"/>
              <a:gd name="connsiteY8" fmla="*/ 1588548 h 2942057"/>
              <a:gd name="connsiteX9" fmla="*/ 1457934 w 4040361"/>
              <a:gd name="connsiteY9" fmla="*/ 53754 h 2942057"/>
              <a:gd name="connsiteX0" fmla="*/ 1457934 w 4040361"/>
              <a:gd name="connsiteY0" fmla="*/ 53754 h 2942057"/>
              <a:gd name="connsiteX1" fmla="*/ 942155 w 4040361"/>
              <a:gd name="connsiteY1" fmla="*/ 601758 h 2942057"/>
              <a:gd name="connsiteX2" fmla="*/ 566236 w 4040361"/>
              <a:gd name="connsiteY2" fmla="*/ 404909 h 2942057"/>
              <a:gd name="connsiteX3" fmla="*/ 9975 w 4040361"/>
              <a:gd name="connsiteY3" fmla="*/ 1089439 h 2942057"/>
              <a:gd name="connsiteX4" fmla="*/ 562108 w 4040361"/>
              <a:gd name="connsiteY4" fmla="*/ 1223741 h 2942057"/>
              <a:gd name="connsiteX5" fmla="*/ 135071 w 4040361"/>
              <a:gd name="connsiteY5" fmla="*/ 2125441 h 2942057"/>
              <a:gd name="connsiteX6" fmla="*/ 1606049 w 4040361"/>
              <a:gd name="connsiteY6" fmla="*/ 2942048 h 2942057"/>
              <a:gd name="connsiteX7" fmla="*/ 3198629 w 4040361"/>
              <a:gd name="connsiteY7" fmla="*/ 2141949 h 2942057"/>
              <a:gd name="connsiteX8" fmla="*/ 4040320 w 4040361"/>
              <a:gd name="connsiteY8" fmla="*/ 1588548 h 2942057"/>
              <a:gd name="connsiteX9" fmla="*/ 1457934 w 4040361"/>
              <a:gd name="connsiteY9" fmla="*/ 53754 h 2942057"/>
              <a:gd name="connsiteX0" fmla="*/ 1457934 w 4040479"/>
              <a:gd name="connsiteY0" fmla="*/ 51757 h 2940060"/>
              <a:gd name="connsiteX1" fmla="*/ 942155 w 4040479"/>
              <a:gd name="connsiteY1" fmla="*/ 599761 h 2940060"/>
              <a:gd name="connsiteX2" fmla="*/ 566236 w 4040479"/>
              <a:gd name="connsiteY2" fmla="*/ 402912 h 2940060"/>
              <a:gd name="connsiteX3" fmla="*/ 9975 w 4040479"/>
              <a:gd name="connsiteY3" fmla="*/ 1087442 h 2940060"/>
              <a:gd name="connsiteX4" fmla="*/ 562108 w 4040479"/>
              <a:gd name="connsiteY4" fmla="*/ 1221744 h 2940060"/>
              <a:gd name="connsiteX5" fmla="*/ 135071 w 4040479"/>
              <a:gd name="connsiteY5" fmla="*/ 2123444 h 2940060"/>
              <a:gd name="connsiteX6" fmla="*/ 1606049 w 4040479"/>
              <a:gd name="connsiteY6" fmla="*/ 2940051 h 2940060"/>
              <a:gd name="connsiteX7" fmla="*/ 3198629 w 4040479"/>
              <a:gd name="connsiteY7" fmla="*/ 2139952 h 2940060"/>
              <a:gd name="connsiteX8" fmla="*/ 4040320 w 4040479"/>
              <a:gd name="connsiteY8" fmla="*/ 1586551 h 2940060"/>
              <a:gd name="connsiteX9" fmla="*/ 1457934 w 4040479"/>
              <a:gd name="connsiteY9" fmla="*/ 51757 h 2940060"/>
              <a:gd name="connsiteX0" fmla="*/ 1457934 w 4126326"/>
              <a:gd name="connsiteY0" fmla="*/ 47881 h 2936224"/>
              <a:gd name="connsiteX1" fmla="*/ 942155 w 4126326"/>
              <a:gd name="connsiteY1" fmla="*/ 595885 h 2936224"/>
              <a:gd name="connsiteX2" fmla="*/ 566236 w 4126326"/>
              <a:gd name="connsiteY2" fmla="*/ 399036 h 2936224"/>
              <a:gd name="connsiteX3" fmla="*/ 9975 w 4126326"/>
              <a:gd name="connsiteY3" fmla="*/ 1083566 h 2936224"/>
              <a:gd name="connsiteX4" fmla="*/ 562108 w 4126326"/>
              <a:gd name="connsiteY4" fmla="*/ 1217868 h 2936224"/>
              <a:gd name="connsiteX5" fmla="*/ 135071 w 4126326"/>
              <a:gd name="connsiteY5" fmla="*/ 2119568 h 2936224"/>
              <a:gd name="connsiteX6" fmla="*/ 1606049 w 4126326"/>
              <a:gd name="connsiteY6" fmla="*/ 2936175 h 2936224"/>
              <a:gd name="connsiteX7" fmla="*/ 3335789 w 4126326"/>
              <a:gd name="connsiteY7" fmla="*/ 2600896 h 2936224"/>
              <a:gd name="connsiteX8" fmla="*/ 4040320 w 4126326"/>
              <a:gd name="connsiteY8" fmla="*/ 1582675 h 2936224"/>
              <a:gd name="connsiteX9" fmla="*/ 1457934 w 4126326"/>
              <a:gd name="connsiteY9" fmla="*/ 47881 h 2936224"/>
              <a:gd name="connsiteX0" fmla="*/ 1457934 w 4120570"/>
              <a:gd name="connsiteY0" fmla="*/ 47881 h 2936224"/>
              <a:gd name="connsiteX1" fmla="*/ 942155 w 4120570"/>
              <a:gd name="connsiteY1" fmla="*/ 595885 h 2936224"/>
              <a:gd name="connsiteX2" fmla="*/ 566236 w 4120570"/>
              <a:gd name="connsiteY2" fmla="*/ 399036 h 2936224"/>
              <a:gd name="connsiteX3" fmla="*/ 9975 w 4120570"/>
              <a:gd name="connsiteY3" fmla="*/ 1083566 h 2936224"/>
              <a:gd name="connsiteX4" fmla="*/ 562108 w 4120570"/>
              <a:gd name="connsiteY4" fmla="*/ 1217868 h 2936224"/>
              <a:gd name="connsiteX5" fmla="*/ 135071 w 4120570"/>
              <a:gd name="connsiteY5" fmla="*/ 2119568 h 2936224"/>
              <a:gd name="connsiteX6" fmla="*/ 1606049 w 4120570"/>
              <a:gd name="connsiteY6" fmla="*/ 2936175 h 2936224"/>
              <a:gd name="connsiteX7" fmla="*/ 3335789 w 4120570"/>
              <a:gd name="connsiteY7" fmla="*/ 2600896 h 2936224"/>
              <a:gd name="connsiteX8" fmla="*/ 4040320 w 4120570"/>
              <a:gd name="connsiteY8" fmla="*/ 1582675 h 2936224"/>
              <a:gd name="connsiteX9" fmla="*/ 1457934 w 4120570"/>
              <a:gd name="connsiteY9" fmla="*/ 47881 h 2936224"/>
              <a:gd name="connsiteX0" fmla="*/ 1457934 w 4120570"/>
              <a:gd name="connsiteY0" fmla="*/ 47881 h 2937513"/>
              <a:gd name="connsiteX1" fmla="*/ 942155 w 4120570"/>
              <a:gd name="connsiteY1" fmla="*/ 595885 h 2937513"/>
              <a:gd name="connsiteX2" fmla="*/ 566236 w 4120570"/>
              <a:gd name="connsiteY2" fmla="*/ 399036 h 2937513"/>
              <a:gd name="connsiteX3" fmla="*/ 9975 w 4120570"/>
              <a:gd name="connsiteY3" fmla="*/ 1083566 h 2937513"/>
              <a:gd name="connsiteX4" fmla="*/ 562108 w 4120570"/>
              <a:gd name="connsiteY4" fmla="*/ 1217868 h 2937513"/>
              <a:gd name="connsiteX5" fmla="*/ 135071 w 4120570"/>
              <a:gd name="connsiteY5" fmla="*/ 2119568 h 2937513"/>
              <a:gd name="connsiteX6" fmla="*/ 1606049 w 4120570"/>
              <a:gd name="connsiteY6" fmla="*/ 2936175 h 2937513"/>
              <a:gd name="connsiteX7" fmla="*/ 3335789 w 4120570"/>
              <a:gd name="connsiteY7" fmla="*/ 2600896 h 2937513"/>
              <a:gd name="connsiteX8" fmla="*/ 4040320 w 4120570"/>
              <a:gd name="connsiteY8" fmla="*/ 1582675 h 2937513"/>
              <a:gd name="connsiteX9" fmla="*/ 1457934 w 4120570"/>
              <a:gd name="connsiteY9" fmla="*/ 47881 h 2937513"/>
              <a:gd name="connsiteX0" fmla="*/ 1457934 w 4118387"/>
              <a:gd name="connsiteY0" fmla="*/ 47777 h 2936529"/>
              <a:gd name="connsiteX1" fmla="*/ 942155 w 4118387"/>
              <a:gd name="connsiteY1" fmla="*/ 595781 h 2936529"/>
              <a:gd name="connsiteX2" fmla="*/ 566236 w 4118387"/>
              <a:gd name="connsiteY2" fmla="*/ 398932 h 2936529"/>
              <a:gd name="connsiteX3" fmla="*/ 9975 w 4118387"/>
              <a:gd name="connsiteY3" fmla="*/ 1083462 h 2936529"/>
              <a:gd name="connsiteX4" fmla="*/ 562108 w 4118387"/>
              <a:gd name="connsiteY4" fmla="*/ 1217764 h 2936529"/>
              <a:gd name="connsiteX5" fmla="*/ 135071 w 4118387"/>
              <a:gd name="connsiteY5" fmla="*/ 2119464 h 2936529"/>
              <a:gd name="connsiteX6" fmla="*/ 1606049 w 4118387"/>
              <a:gd name="connsiteY6" fmla="*/ 2936071 h 2936529"/>
              <a:gd name="connsiteX7" fmla="*/ 3320549 w 4118387"/>
              <a:gd name="connsiteY7" fmla="*/ 2577932 h 2936529"/>
              <a:gd name="connsiteX8" fmla="*/ 4040320 w 4118387"/>
              <a:gd name="connsiteY8" fmla="*/ 1582571 h 2936529"/>
              <a:gd name="connsiteX9" fmla="*/ 1457934 w 4118387"/>
              <a:gd name="connsiteY9" fmla="*/ 47777 h 2936529"/>
              <a:gd name="connsiteX0" fmla="*/ 1457934 w 4118387"/>
              <a:gd name="connsiteY0" fmla="*/ 47777 h 2936406"/>
              <a:gd name="connsiteX1" fmla="*/ 942155 w 4118387"/>
              <a:gd name="connsiteY1" fmla="*/ 595781 h 2936406"/>
              <a:gd name="connsiteX2" fmla="*/ 566236 w 4118387"/>
              <a:gd name="connsiteY2" fmla="*/ 398932 h 2936406"/>
              <a:gd name="connsiteX3" fmla="*/ 9975 w 4118387"/>
              <a:gd name="connsiteY3" fmla="*/ 1083462 h 2936406"/>
              <a:gd name="connsiteX4" fmla="*/ 562108 w 4118387"/>
              <a:gd name="connsiteY4" fmla="*/ 1217764 h 2936406"/>
              <a:gd name="connsiteX5" fmla="*/ 135071 w 4118387"/>
              <a:gd name="connsiteY5" fmla="*/ 2119464 h 2936406"/>
              <a:gd name="connsiteX6" fmla="*/ 1606049 w 4118387"/>
              <a:gd name="connsiteY6" fmla="*/ 2936071 h 2936406"/>
              <a:gd name="connsiteX7" fmla="*/ 3320549 w 4118387"/>
              <a:gd name="connsiteY7" fmla="*/ 2577932 h 2936406"/>
              <a:gd name="connsiteX8" fmla="*/ 4040320 w 4118387"/>
              <a:gd name="connsiteY8" fmla="*/ 1582571 h 2936406"/>
              <a:gd name="connsiteX9" fmla="*/ 1457934 w 4118387"/>
              <a:gd name="connsiteY9" fmla="*/ 47777 h 2936406"/>
              <a:gd name="connsiteX0" fmla="*/ 1457934 w 4118387"/>
              <a:gd name="connsiteY0" fmla="*/ 47777 h 2951529"/>
              <a:gd name="connsiteX1" fmla="*/ 942155 w 4118387"/>
              <a:gd name="connsiteY1" fmla="*/ 595781 h 2951529"/>
              <a:gd name="connsiteX2" fmla="*/ 566236 w 4118387"/>
              <a:gd name="connsiteY2" fmla="*/ 398932 h 2951529"/>
              <a:gd name="connsiteX3" fmla="*/ 9975 w 4118387"/>
              <a:gd name="connsiteY3" fmla="*/ 1083462 h 2951529"/>
              <a:gd name="connsiteX4" fmla="*/ 562108 w 4118387"/>
              <a:gd name="connsiteY4" fmla="*/ 1217764 h 2951529"/>
              <a:gd name="connsiteX5" fmla="*/ 135071 w 4118387"/>
              <a:gd name="connsiteY5" fmla="*/ 2119464 h 2951529"/>
              <a:gd name="connsiteX6" fmla="*/ 1606049 w 4118387"/>
              <a:gd name="connsiteY6" fmla="*/ 2936071 h 2951529"/>
              <a:gd name="connsiteX7" fmla="*/ 3320549 w 4118387"/>
              <a:gd name="connsiteY7" fmla="*/ 2577932 h 2951529"/>
              <a:gd name="connsiteX8" fmla="*/ 4040320 w 4118387"/>
              <a:gd name="connsiteY8" fmla="*/ 1582571 h 2951529"/>
              <a:gd name="connsiteX9" fmla="*/ 1457934 w 4118387"/>
              <a:gd name="connsiteY9" fmla="*/ 47777 h 2951529"/>
              <a:gd name="connsiteX0" fmla="*/ 1457934 w 4118387"/>
              <a:gd name="connsiteY0" fmla="*/ 47777 h 2951529"/>
              <a:gd name="connsiteX1" fmla="*/ 942155 w 4118387"/>
              <a:gd name="connsiteY1" fmla="*/ 595781 h 2951529"/>
              <a:gd name="connsiteX2" fmla="*/ 566236 w 4118387"/>
              <a:gd name="connsiteY2" fmla="*/ 398932 h 2951529"/>
              <a:gd name="connsiteX3" fmla="*/ 9975 w 4118387"/>
              <a:gd name="connsiteY3" fmla="*/ 1083462 h 2951529"/>
              <a:gd name="connsiteX4" fmla="*/ 562108 w 4118387"/>
              <a:gd name="connsiteY4" fmla="*/ 1217764 h 2951529"/>
              <a:gd name="connsiteX5" fmla="*/ 135071 w 4118387"/>
              <a:gd name="connsiteY5" fmla="*/ 2119464 h 2951529"/>
              <a:gd name="connsiteX6" fmla="*/ 1606049 w 4118387"/>
              <a:gd name="connsiteY6" fmla="*/ 2936071 h 2951529"/>
              <a:gd name="connsiteX7" fmla="*/ 3320549 w 4118387"/>
              <a:gd name="connsiteY7" fmla="*/ 2577932 h 2951529"/>
              <a:gd name="connsiteX8" fmla="*/ 4040320 w 4118387"/>
              <a:gd name="connsiteY8" fmla="*/ 1582571 h 2951529"/>
              <a:gd name="connsiteX9" fmla="*/ 1457934 w 4118387"/>
              <a:gd name="connsiteY9" fmla="*/ 47777 h 2951529"/>
              <a:gd name="connsiteX0" fmla="*/ 1457934 w 4123939"/>
              <a:gd name="connsiteY0" fmla="*/ 47777 h 2951529"/>
              <a:gd name="connsiteX1" fmla="*/ 942155 w 4123939"/>
              <a:gd name="connsiteY1" fmla="*/ 595781 h 2951529"/>
              <a:gd name="connsiteX2" fmla="*/ 566236 w 4123939"/>
              <a:gd name="connsiteY2" fmla="*/ 398932 h 2951529"/>
              <a:gd name="connsiteX3" fmla="*/ 9975 w 4123939"/>
              <a:gd name="connsiteY3" fmla="*/ 1083462 h 2951529"/>
              <a:gd name="connsiteX4" fmla="*/ 562108 w 4123939"/>
              <a:gd name="connsiteY4" fmla="*/ 1217764 h 2951529"/>
              <a:gd name="connsiteX5" fmla="*/ 135071 w 4123939"/>
              <a:gd name="connsiteY5" fmla="*/ 2119464 h 2951529"/>
              <a:gd name="connsiteX6" fmla="*/ 1606049 w 4123939"/>
              <a:gd name="connsiteY6" fmla="*/ 2936071 h 2951529"/>
              <a:gd name="connsiteX7" fmla="*/ 3320549 w 4123939"/>
              <a:gd name="connsiteY7" fmla="*/ 2577932 h 2951529"/>
              <a:gd name="connsiteX8" fmla="*/ 4040320 w 4123939"/>
              <a:gd name="connsiteY8" fmla="*/ 1582571 h 2951529"/>
              <a:gd name="connsiteX9" fmla="*/ 1457934 w 4123939"/>
              <a:gd name="connsiteY9" fmla="*/ 47777 h 2951529"/>
              <a:gd name="connsiteX0" fmla="*/ 1457934 w 4041979"/>
              <a:gd name="connsiteY0" fmla="*/ 52046 h 2955798"/>
              <a:gd name="connsiteX1" fmla="*/ 942155 w 4041979"/>
              <a:gd name="connsiteY1" fmla="*/ 600050 h 2955798"/>
              <a:gd name="connsiteX2" fmla="*/ 566236 w 4041979"/>
              <a:gd name="connsiteY2" fmla="*/ 403201 h 2955798"/>
              <a:gd name="connsiteX3" fmla="*/ 9975 w 4041979"/>
              <a:gd name="connsiteY3" fmla="*/ 1087731 h 2955798"/>
              <a:gd name="connsiteX4" fmla="*/ 562108 w 4041979"/>
              <a:gd name="connsiteY4" fmla="*/ 1222033 h 2955798"/>
              <a:gd name="connsiteX5" fmla="*/ 135071 w 4041979"/>
              <a:gd name="connsiteY5" fmla="*/ 2123733 h 2955798"/>
              <a:gd name="connsiteX6" fmla="*/ 1606049 w 4041979"/>
              <a:gd name="connsiteY6" fmla="*/ 2940340 h 2955798"/>
              <a:gd name="connsiteX7" fmla="*/ 3320549 w 4041979"/>
              <a:gd name="connsiteY7" fmla="*/ 2582201 h 2955798"/>
              <a:gd name="connsiteX8" fmla="*/ 4040320 w 4041979"/>
              <a:gd name="connsiteY8" fmla="*/ 1586840 h 2955798"/>
              <a:gd name="connsiteX9" fmla="*/ 1457934 w 4041979"/>
              <a:gd name="connsiteY9" fmla="*/ 52046 h 2955798"/>
              <a:gd name="connsiteX0" fmla="*/ 1457934 w 4011646"/>
              <a:gd name="connsiteY0" fmla="*/ 61972 h 2965724"/>
              <a:gd name="connsiteX1" fmla="*/ 942155 w 4011646"/>
              <a:gd name="connsiteY1" fmla="*/ 609976 h 2965724"/>
              <a:gd name="connsiteX2" fmla="*/ 566236 w 4011646"/>
              <a:gd name="connsiteY2" fmla="*/ 413127 h 2965724"/>
              <a:gd name="connsiteX3" fmla="*/ 9975 w 4011646"/>
              <a:gd name="connsiteY3" fmla="*/ 1097657 h 2965724"/>
              <a:gd name="connsiteX4" fmla="*/ 562108 w 4011646"/>
              <a:gd name="connsiteY4" fmla="*/ 1231959 h 2965724"/>
              <a:gd name="connsiteX5" fmla="*/ 135071 w 4011646"/>
              <a:gd name="connsiteY5" fmla="*/ 2133659 h 2965724"/>
              <a:gd name="connsiteX6" fmla="*/ 1606049 w 4011646"/>
              <a:gd name="connsiteY6" fmla="*/ 2950266 h 2965724"/>
              <a:gd name="connsiteX7" fmla="*/ 3320549 w 4011646"/>
              <a:gd name="connsiteY7" fmla="*/ 2592127 h 2965724"/>
              <a:gd name="connsiteX8" fmla="*/ 4009840 w 4011646"/>
              <a:gd name="connsiteY8" fmla="*/ 1345306 h 2965724"/>
              <a:gd name="connsiteX9" fmla="*/ 1457934 w 4011646"/>
              <a:gd name="connsiteY9" fmla="*/ 61972 h 2965724"/>
              <a:gd name="connsiteX0" fmla="*/ 1457934 w 4025147"/>
              <a:gd name="connsiteY0" fmla="*/ 60641 h 2964393"/>
              <a:gd name="connsiteX1" fmla="*/ 942155 w 4025147"/>
              <a:gd name="connsiteY1" fmla="*/ 608645 h 2964393"/>
              <a:gd name="connsiteX2" fmla="*/ 566236 w 4025147"/>
              <a:gd name="connsiteY2" fmla="*/ 411796 h 2964393"/>
              <a:gd name="connsiteX3" fmla="*/ 9975 w 4025147"/>
              <a:gd name="connsiteY3" fmla="*/ 1096326 h 2964393"/>
              <a:gd name="connsiteX4" fmla="*/ 562108 w 4025147"/>
              <a:gd name="connsiteY4" fmla="*/ 1230628 h 2964393"/>
              <a:gd name="connsiteX5" fmla="*/ 135071 w 4025147"/>
              <a:gd name="connsiteY5" fmla="*/ 2132328 h 2964393"/>
              <a:gd name="connsiteX6" fmla="*/ 1606049 w 4025147"/>
              <a:gd name="connsiteY6" fmla="*/ 2948935 h 2964393"/>
              <a:gd name="connsiteX7" fmla="*/ 3320549 w 4025147"/>
              <a:gd name="connsiteY7" fmla="*/ 2590796 h 2964393"/>
              <a:gd name="connsiteX8" fmla="*/ 4009840 w 4025147"/>
              <a:gd name="connsiteY8" fmla="*/ 1343975 h 2964393"/>
              <a:gd name="connsiteX9" fmla="*/ 1457934 w 4025147"/>
              <a:gd name="connsiteY9" fmla="*/ 60641 h 2964393"/>
              <a:gd name="connsiteX0" fmla="*/ 1457934 w 4032527"/>
              <a:gd name="connsiteY0" fmla="*/ 61684 h 2965436"/>
              <a:gd name="connsiteX1" fmla="*/ 942155 w 4032527"/>
              <a:gd name="connsiteY1" fmla="*/ 609688 h 2965436"/>
              <a:gd name="connsiteX2" fmla="*/ 566236 w 4032527"/>
              <a:gd name="connsiteY2" fmla="*/ 412839 h 2965436"/>
              <a:gd name="connsiteX3" fmla="*/ 9975 w 4032527"/>
              <a:gd name="connsiteY3" fmla="*/ 1097369 h 2965436"/>
              <a:gd name="connsiteX4" fmla="*/ 562108 w 4032527"/>
              <a:gd name="connsiteY4" fmla="*/ 1231671 h 2965436"/>
              <a:gd name="connsiteX5" fmla="*/ 135071 w 4032527"/>
              <a:gd name="connsiteY5" fmla="*/ 2133371 h 2965436"/>
              <a:gd name="connsiteX6" fmla="*/ 1606049 w 4032527"/>
              <a:gd name="connsiteY6" fmla="*/ 2949978 h 2965436"/>
              <a:gd name="connsiteX7" fmla="*/ 3320549 w 4032527"/>
              <a:gd name="connsiteY7" fmla="*/ 2591839 h 2965436"/>
              <a:gd name="connsiteX8" fmla="*/ 4017460 w 4032527"/>
              <a:gd name="connsiteY8" fmla="*/ 1322158 h 2965436"/>
              <a:gd name="connsiteX9" fmla="*/ 1457934 w 4032527"/>
              <a:gd name="connsiteY9" fmla="*/ 61684 h 2965436"/>
              <a:gd name="connsiteX0" fmla="*/ 1457934 w 4032527"/>
              <a:gd name="connsiteY0" fmla="*/ 61684 h 2965436"/>
              <a:gd name="connsiteX1" fmla="*/ 865955 w 4032527"/>
              <a:gd name="connsiteY1" fmla="*/ 693508 h 2965436"/>
              <a:gd name="connsiteX2" fmla="*/ 566236 w 4032527"/>
              <a:gd name="connsiteY2" fmla="*/ 412839 h 2965436"/>
              <a:gd name="connsiteX3" fmla="*/ 9975 w 4032527"/>
              <a:gd name="connsiteY3" fmla="*/ 1097369 h 2965436"/>
              <a:gd name="connsiteX4" fmla="*/ 562108 w 4032527"/>
              <a:gd name="connsiteY4" fmla="*/ 1231671 h 2965436"/>
              <a:gd name="connsiteX5" fmla="*/ 135071 w 4032527"/>
              <a:gd name="connsiteY5" fmla="*/ 2133371 h 2965436"/>
              <a:gd name="connsiteX6" fmla="*/ 1606049 w 4032527"/>
              <a:gd name="connsiteY6" fmla="*/ 2949978 h 2965436"/>
              <a:gd name="connsiteX7" fmla="*/ 3320549 w 4032527"/>
              <a:gd name="connsiteY7" fmla="*/ 2591839 h 2965436"/>
              <a:gd name="connsiteX8" fmla="*/ 4017460 w 4032527"/>
              <a:gd name="connsiteY8" fmla="*/ 1322158 h 2965436"/>
              <a:gd name="connsiteX9" fmla="*/ 1457934 w 4032527"/>
              <a:gd name="connsiteY9" fmla="*/ 61684 h 296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2527" h="2965436">
                <a:moveTo>
                  <a:pt x="1457934" y="61684"/>
                </a:moveTo>
                <a:cubicBezTo>
                  <a:pt x="1278757" y="96715"/>
                  <a:pt x="1014571" y="634982"/>
                  <a:pt x="865955" y="693508"/>
                </a:cubicBezTo>
                <a:cubicBezTo>
                  <a:pt x="717339" y="752034"/>
                  <a:pt x="708899" y="345529"/>
                  <a:pt x="566236" y="412839"/>
                </a:cubicBezTo>
                <a:cubicBezTo>
                  <a:pt x="423573" y="480149"/>
                  <a:pt x="105913" y="794209"/>
                  <a:pt x="9975" y="1097369"/>
                </a:cubicBezTo>
                <a:cubicBezTo>
                  <a:pt x="-85963" y="1400529"/>
                  <a:pt x="541259" y="1059004"/>
                  <a:pt x="562108" y="1231671"/>
                </a:cubicBezTo>
                <a:cubicBezTo>
                  <a:pt x="582957" y="1404338"/>
                  <a:pt x="-38919" y="1846987"/>
                  <a:pt x="135071" y="2133371"/>
                </a:cubicBezTo>
                <a:cubicBezTo>
                  <a:pt x="309061" y="2419755"/>
                  <a:pt x="1087836" y="2901507"/>
                  <a:pt x="1606049" y="2949978"/>
                </a:cubicBezTo>
                <a:cubicBezTo>
                  <a:pt x="2162362" y="2998449"/>
                  <a:pt x="2831017" y="2946962"/>
                  <a:pt x="3320549" y="2591839"/>
                </a:cubicBezTo>
                <a:cubicBezTo>
                  <a:pt x="3726261" y="2320536"/>
                  <a:pt x="4114536" y="1858150"/>
                  <a:pt x="4017460" y="1322158"/>
                </a:cubicBezTo>
                <a:cubicBezTo>
                  <a:pt x="3920384" y="786166"/>
                  <a:pt x="3522689" y="-264918"/>
                  <a:pt x="1457934" y="6168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1"/>
                </a:solidFill>
                <a:latin typeface="Aptos" panose="020B0004020202020204" pitchFamily="34" charset="0"/>
              </a:rPr>
              <a:t>Hardware</a:t>
            </a:r>
            <a:endParaRPr lang="en-GB" sz="2400" b="1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1968A6-45B4-0837-315E-0A604EBA330B}"/>
              </a:ext>
            </a:extLst>
          </p:cNvPr>
          <p:cNvSpPr txBox="1"/>
          <p:nvPr/>
        </p:nvSpPr>
        <p:spPr>
          <a:xfrm>
            <a:off x="8636879" y="5591145"/>
            <a:ext cx="1834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accent4">
                    <a:lumMod val="75000"/>
                  </a:schemeClr>
                </a:solidFill>
                <a:latin typeface="Aptos" panose="020B0004020202020204" pitchFamily="34" charset="0"/>
              </a:rPr>
              <a:t>kontinuierliche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530C9A-4005-8ADE-8D95-81C28112A9CE}"/>
              </a:ext>
            </a:extLst>
          </p:cNvPr>
          <p:cNvSpPr txBox="1"/>
          <p:nvPr/>
        </p:nvSpPr>
        <p:spPr>
          <a:xfrm>
            <a:off x="2665354" y="5591145"/>
            <a:ext cx="19209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dirty="0">
                <a:solidFill>
                  <a:schemeClr val="accent4">
                    <a:lumMod val="75000"/>
                  </a:schemeClr>
                </a:solidFill>
                <a:latin typeface="Aptos" panose="020B0004020202020204" pitchFamily="34" charset="0"/>
              </a:rPr>
              <a:t>kontinuierlicher</a:t>
            </a:r>
          </a:p>
          <a:p>
            <a:pPr algn="ctr"/>
            <a:r>
              <a:rPr lang="de-DE" sz="2000" dirty="0">
                <a:solidFill>
                  <a:schemeClr val="accent4">
                    <a:lumMod val="75000"/>
                  </a:schemeClr>
                </a:solidFill>
                <a:latin typeface="Aptos" panose="020B0004020202020204" pitchFamily="34" charset="0"/>
              </a:rPr>
              <a:t>Betrieb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31A3831-8325-9A7B-790E-CC6C929BDC24}"/>
              </a:ext>
            </a:extLst>
          </p:cNvPr>
          <p:cNvSpPr/>
          <p:nvPr/>
        </p:nvSpPr>
        <p:spPr>
          <a:xfrm>
            <a:off x="4500978" y="2964426"/>
            <a:ext cx="4202866" cy="2826774"/>
          </a:xfrm>
          <a:custGeom>
            <a:avLst/>
            <a:gdLst>
              <a:gd name="connsiteX0" fmla="*/ 2904709 w 4202866"/>
              <a:gd name="connsiteY0" fmla="*/ 230 h 2826774"/>
              <a:gd name="connsiteX1" fmla="*/ 3142834 w 4202866"/>
              <a:gd name="connsiteY1" fmla="*/ 69286 h 2826774"/>
              <a:gd name="connsiteX2" fmla="*/ 3146061 w 4202866"/>
              <a:gd name="connsiteY2" fmla="*/ 67439 h 2826774"/>
              <a:gd name="connsiteX3" fmla="*/ 3247359 w 4202866"/>
              <a:gd name="connsiteY3" fmla="*/ 107695 h 2826774"/>
              <a:gd name="connsiteX4" fmla="*/ 4151240 w 4202866"/>
              <a:gd name="connsiteY4" fmla="*/ 915490 h 2826774"/>
              <a:gd name="connsiteX5" fmla="*/ 4202866 w 4202866"/>
              <a:gd name="connsiteY5" fmla="*/ 1053303 h 2826774"/>
              <a:gd name="connsiteX6" fmla="*/ 4127147 w 4202866"/>
              <a:gd name="connsiteY6" fmla="*/ 1154048 h 2826774"/>
              <a:gd name="connsiteX7" fmla="*/ 3842618 w 4202866"/>
              <a:gd name="connsiteY7" fmla="*/ 1478770 h 2826774"/>
              <a:gd name="connsiteX8" fmla="*/ 3542899 w 4202866"/>
              <a:gd name="connsiteY8" fmla="*/ 1198101 h 2826774"/>
              <a:gd name="connsiteX9" fmla="*/ 2986638 w 4202866"/>
              <a:gd name="connsiteY9" fmla="*/ 1882631 h 2826774"/>
              <a:gd name="connsiteX10" fmla="*/ 3538771 w 4202866"/>
              <a:gd name="connsiteY10" fmla="*/ 2016933 h 2826774"/>
              <a:gd name="connsiteX11" fmla="*/ 3175888 w 4202866"/>
              <a:gd name="connsiteY11" fmla="*/ 2553005 h 2826774"/>
              <a:gd name="connsiteX12" fmla="*/ 3125227 w 4202866"/>
              <a:gd name="connsiteY12" fmla="*/ 2648659 h 2826774"/>
              <a:gd name="connsiteX13" fmla="*/ 3124488 w 4202866"/>
              <a:gd name="connsiteY13" fmla="*/ 2648967 h 2826774"/>
              <a:gd name="connsiteX14" fmla="*/ 2101433 w 4202866"/>
              <a:gd name="connsiteY14" fmla="*/ 2826774 h 2826774"/>
              <a:gd name="connsiteX15" fmla="*/ 1078379 w 4202866"/>
              <a:gd name="connsiteY15" fmla="*/ 2648967 h 2826774"/>
              <a:gd name="connsiteX16" fmla="*/ 1077637 w 4202866"/>
              <a:gd name="connsiteY16" fmla="*/ 2648658 h 2826774"/>
              <a:gd name="connsiteX17" fmla="*/ 1026976 w 4202866"/>
              <a:gd name="connsiteY17" fmla="*/ 2553005 h 2826774"/>
              <a:gd name="connsiteX18" fmla="*/ 664093 w 4202866"/>
              <a:gd name="connsiteY18" fmla="*/ 2016933 h 2826774"/>
              <a:gd name="connsiteX19" fmla="*/ 1216226 w 4202866"/>
              <a:gd name="connsiteY19" fmla="*/ 1882631 h 2826774"/>
              <a:gd name="connsiteX20" fmla="*/ 659965 w 4202866"/>
              <a:gd name="connsiteY20" fmla="*/ 1198101 h 2826774"/>
              <a:gd name="connsiteX21" fmla="*/ 360246 w 4202866"/>
              <a:gd name="connsiteY21" fmla="*/ 1478770 h 2826774"/>
              <a:gd name="connsiteX22" fmla="*/ 75717 w 4202866"/>
              <a:gd name="connsiteY22" fmla="*/ 1154048 h 2826774"/>
              <a:gd name="connsiteX23" fmla="*/ 0 w 4202866"/>
              <a:gd name="connsiteY23" fmla="*/ 1053305 h 2826774"/>
              <a:gd name="connsiteX24" fmla="*/ 51627 w 4202866"/>
              <a:gd name="connsiteY24" fmla="*/ 915490 h 2826774"/>
              <a:gd name="connsiteX25" fmla="*/ 955508 w 4202866"/>
              <a:gd name="connsiteY25" fmla="*/ 107695 h 2826774"/>
              <a:gd name="connsiteX26" fmla="*/ 1031223 w 4202866"/>
              <a:gd name="connsiteY26" fmla="*/ 77606 h 2826774"/>
              <a:gd name="connsiteX27" fmla="*/ 1111776 w 4202866"/>
              <a:gd name="connsiteY27" fmla="*/ 55687 h 2826774"/>
              <a:gd name="connsiteX28" fmla="*/ 1490246 w 4202866"/>
              <a:gd name="connsiteY28" fmla="*/ 28804 h 2826774"/>
              <a:gd name="connsiteX29" fmla="*/ 1736309 w 4202866"/>
              <a:gd name="connsiteY29" fmla="*/ 179617 h 2826774"/>
              <a:gd name="connsiteX30" fmla="*/ 1502152 w 4202866"/>
              <a:gd name="connsiteY30" fmla="*/ 346305 h 2826774"/>
              <a:gd name="connsiteX31" fmla="*/ 1671221 w 4202866"/>
              <a:gd name="connsiteY31" fmla="*/ 624911 h 2826774"/>
              <a:gd name="connsiteX32" fmla="*/ 2311777 w 4202866"/>
              <a:gd name="connsiteY32" fmla="*/ 728098 h 2826774"/>
              <a:gd name="connsiteX33" fmla="*/ 2772152 w 4202866"/>
              <a:gd name="connsiteY33" fmla="*/ 527279 h 2826774"/>
              <a:gd name="connsiteX34" fmla="*/ 2595146 w 4202866"/>
              <a:gd name="connsiteY34" fmla="*/ 339161 h 2826774"/>
              <a:gd name="connsiteX35" fmla="*/ 2477671 w 4202866"/>
              <a:gd name="connsiteY35" fmla="*/ 194698 h 2826774"/>
              <a:gd name="connsiteX36" fmla="*/ 2628484 w 4202866"/>
              <a:gd name="connsiteY36" fmla="*/ 52618 h 2826774"/>
              <a:gd name="connsiteX37" fmla="*/ 2904709 w 4202866"/>
              <a:gd name="connsiteY37" fmla="*/ 230 h 282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202866" h="2826774">
                <a:moveTo>
                  <a:pt x="2904709" y="230"/>
                </a:moveTo>
                <a:cubicBezTo>
                  <a:pt x="2978924" y="5390"/>
                  <a:pt x="2954914" y="7572"/>
                  <a:pt x="3142834" y="69286"/>
                </a:cubicBezTo>
                <a:lnTo>
                  <a:pt x="3146061" y="67439"/>
                </a:lnTo>
                <a:lnTo>
                  <a:pt x="3247359" y="107695"/>
                </a:lnTo>
                <a:cubicBezTo>
                  <a:pt x="3673653" y="292811"/>
                  <a:pt x="3998383" y="578162"/>
                  <a:pt x="4151240" y="915490"/>
                </a:cubicBezTo>
                <a:lnTo>
                  <a:pt x="4202866" y="1053303"/>
                </a:lnTo>
                <a:lnTo>
                  <a:pt x="4127147" y="1154048"/>
                </a:lnTo>
                <a:cubicBezTo>
                  <a:pt x="4020126" y="1300309"/>
                  <a:pt x="3916926" y="1449507"/>
                  <a:pt x="3842618" y="1478770"/>
                </a:cubicBezTo>
                <a:cubicBezTo>
                  <a:pt x="3694002" y="1537296"/>
                  <a:pt x="3685562" y="1130791"/>
                  <a:pt x="3542899" y="1198101"/>
                </a:cubicBezTo>
                <a:cubicBezTo>
                  <a:pt x="3400236" y="1265411"/>
                  <a:pt x="3082576" y="1579471"/>
                  <a:pt x="2986638" y="1882631"/>
                </a:cubicBezTo>
                <a:cubicBezTo>
                  <a:pt x="2890700" y="2185791"/>
                  <a:pt x="3517922" y="1844266"/>
                  <a:pt x="3538771" y="2016933"/>
                </a:cubicBezTo>
                <a:cubicBezTo>
                  <a:pt x="3551802" y="2124850"/>
                  <a:pt x="3313768" y="2338229"/>
                  <a:pt x="3175888" y="2553005"/>
                </a:cubicBezTo>
                <a:lnTo>
                  <a:pt x="3125227" y="2648659"/>
                </a:lnTo>
                <a:lnTo>
                  <a:pt x="3124488" y="2648967"/>
                </a:lnTo>
                <a:cubicBezTo>
                  <a:pt x="2820371" y="2762363"/>
                  <a:pt x="2471861" y="2826774"/>
                  <a:pt x="2101433" y="2826774"/>
                </a:cubicBezTo>
                <a:cubicBezTo>
                  <a:pt x="1731005" y="2826774"/>
                  <a:pt x="1382495" y="2762363"/>
                  <a:pt x="1078379" y="2648967"/>
                </a:cubicBezTo>
                <a:lnTo>
                  <a:pt x="1077637" y="2648658"/>
                </a:lnTo>
                <a:lnTo>
                  <a:pt x="1026976" y="2553005"/>
                </a:lnTo>
                <a:cubicBezTo>
                  <a:pt x="889097" y="2338229"/>
                  <a:pt x="651063" y="2124850"/>
                  <a:pt x="664093" y="2016933"/>
                </a:cubicBezTo>
                <a:cubicBezTo>
                  <a:pt x="684942" y="1844266"/>
                  <a:pt x="1312164" y="2185791"/>
                  <a:pt x="1216226" y="1882631"/>
                </a:cubicBezTo>
                <a:cubicBezTo>
                  <a:pt x="1120288" y="1579471"/>
                  <a:pt x="802628" y="1265411"/>
                  <a:pt x="659965" y="1198101"/>
                </a:cubicBezTo>
                <a:cubicBezTo>
                  <a:pt x="517302" y="1130791"/>
                  <a:pt x="508862" y="1537296"/>
                  <a:pt x="360246" y="1478770"/>
                </a:cubicBezTo>
                <a:cubicBezTo>
                  <a:pt x="285938" y="1449507"/>
                  <a:pt x="182738" y="1300309"/>
                  <a:pt x="75717" y="1154048"/>
                </a:cubicBezTo>
                <a:lnTo>
                  <a:pt x="0" y="1053305"/>
                </a:lnTo>
                <a:lnTo>
                  <a:pt x="51627" y="915490"/>
                </a:lnTo>
                <a:cubicBezTo>
                  <a:pt x="204484" y="578162"/>
                  <a:pt x="529214" y="292811"/>
                  <a:pt x="955508" y="107695"/>
                </a:cubicBezTo>
                <a:lnTo>
                  <a:pt x="1031223" y="77606"/>
                </a:lnTo>
                <a:lnTo>
                  <a:pt x="1111776" y="55687"/>
                </a:lnTo>
                <a:cubicBezTo>
                  <a:pt x="1247383" y="27044"/>
                  <a:pt x="1396088" y="17691"/>
                  <a:pt x="1490246" y="28804"/>
                </a:cubicBezTo>
                <a:cubicBezTo>
                  <a:pt x="1615791" y="43621"/>
                  <a:pt x="1724800" y="44150"/>
                  <a:pt x="1736309" y="179617"/>
                </a:cubicBezTo>
                <a:cubicBezTo>
                  <a:pt x="1747818" y="315084"/>
                  <a:pt x="1592375" y="218115"/>
                  <a:pt x="1502152" y="346305"/>
                </a:cubicBezTo>
                <a:cubicBezTo>
                  <a:pt x="1411929" y="474495"/>
                  <a:pt x="1536284" y="561279"/>
                  <a:pt x="1671221" y="624911"/>
                </a:cubicBezTo>
                <a:cubicBezTo>
                  <a:pt x="1806158" y="688543"/>
                  <a:pt x="2128289" y="744370"/>
                  <a:pt x="2311777" y="728098"/>
                </a:cubicBezTo>
                <a:cubicBezTo>
                  <a:pt x="2495265" y="711826"/>
                  <a:pt x="2763024" y="668302"/>
                  <a:pt x="2772152" y="527279"/>
                </a:cubicBezTo>
                <a:cubicBezTo>
                  <a:pt x="2781280" y="386256"/>
                  <a:pt x="2663276" y="372366"/>
                  <a:pt x="2595146" y="339161"/>
                </a:cubicBezTo>
                <a:cubicBezTo>
                  <a:pt x="2527016" y="305956"/>
                  <a:pt x="2481640" y="286905"/>
                  <a:pt x="2477671" y="194698"/>
                </a:cubicBezTo>
                <a:cubicBezTo>
                  <a:pt x="2473702" y="102491"/>
                  <a:pt x="2557311" y="85029"/>
                  <a:pt x="2628484" y="52618"/>
                </a:cubicBezTo>
                <a:cubicBezTo>
                  <a:pt x="2699657" y="20207"/>
                  <a:pt x="2818984" y="-2548"/>
                  <a:pt x="2904709" y="23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de-DE" sz="2400" b="1" dirty="0">
                <a:solidFill>
                  <a:schemeClr val="tx1"/>
                </a:solidFill>
                <a:latin typeface="Aptos" panose="020B0004020202020204" pitchFamily="34" charset="0"/>
              </a:rPr>
              <a:t>Blutzuckerwert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FB3A882-923A-95C5-E9D7-91280781DF78}"/>
              </a:ext>
            </a:extLst>
          </p:cNvPr>
          <p:cNvSpPr/>
          <p:nvPr/>
        </p:nvSpPr>
        <p:spPr>
          <a:xfrm>
            <a:off x="3535052" y="660401"/>
            <a:ext cx="5778630" cy="3057271"/>
          </a:xfrm>
          <a:custGeom>
            <a:avLst/>
            <a:gdLst>
              <a:gd name="connsiteX0" fmla="*/ 2889315 w 5778630"/>
              <a:gd name="connsiteY0" fmla="*/ 0 h 3057271"/>
              <a:gd name="connsiteX1" fmla="*/ 5778630 w 5778630"/>
              <a:gd name="connsiteY1" fmla="*/ 1711325 h 3057271"/>
              <a:gd name="connsiteX2" fmla="*/ 4932369 w 5778630"/>
              <a:gd name="connsiteY2" fmla="*/ 2921415 h 3057271"/>
              <a:gd name="connsiteX3" fmla="*/ 4926927 w 5778630"/>
              <a:gd name="connsiteY3" fmla="*/ 2924345 h 3057271"/>
              <a:gd name="connsiteX4" fmla="*/ 4876401 w 5778630"/>
              <a:gd name="connsiteY4" fmla="*/ 2864495 h 3057271"/>
              <a:gd name="connsiteX5" fmla="*/ 4213285 w 5778630"/>
              <a:gd name="connsiteY5" fmla="*/ 2411721 h 3057271"/>
              <a:gd name="connsiteX6" fmla="*/ 4111987 w 5778630"/>
              <a:gd name="connsiteY6" fmla="*/ 2371465 h 3057271"/>
              <a:gd name="connsiteX7" fmla="*/ 4108760 w 5778630"/>
              <a:gd name="connsiteY7" fmla="*/ 2373312 h 3057271"/>
              <a:gd name="connsiteX8" fmla="*/ 3870635 w 5778630"/>
              <a:gd name="connsiteY8" fmla="*/ 2304256 h 3057271"/>
              <a:gd name="connsiteX9" fmla="*/ 3594410 w 5778630"/>
              <a:gd name="connsiteY9" fmla="*/ 2356644 h 3057271"/>
              <a:gd name="connsiteX10" fmla="*/ 3443597 w 5778630"/>
              <a:gd name="connsiteY10" fmla="*/ 2498724 h 3057271"/>
              <a:gd name="connsiteX11" fmla="*/ 3561072 w 5778630"/>
              <a:gd name="connsiteY11" fmla="*/ 2643187 h 3057271"/>
              <a:gd name="connsiteX12" fmla="*/ 3738078 w 5778630"/>
              <a:gd name="connsiteY12" fmla="*/ 2831305 h 3057271"/>
              <a:gd name="connsiteX13" fmla="*/ 3277703 w 5778630"/>
              <a:gd name="connsiteY13" fmla="*/ 3032124 h 3057271"/>
              <a:gd name="connsiteX14" fmla="*/ 2637147 w 5778630"/>
              <a:gd name="connsiteY14" fmla="*/ 2928937 h 3057271"/>
              <a:gd name="connsiteX15" fmla="*/ 2468078 w 5778630"/>
              <a:gd name="connsiteY15" fmla="*/ 2650331 h 3057271"/>
              <a:gd name="connsiteX16" fmla="*/ 2702235 w 5778630"/>
              <a:gd name="connsiteY16" fmla="*/ 2483643 h 3057271"/>
              <a:gd name="connsiteX17" fmla="*/ 2456172 w 5778630"/>
              <a:gd name="connsiteY17" fmla="*/ 2332830 h 3057271"/>
              <a:gd name="connsiteX18" fmla="*/ 2077702 w 5778630"/>
              <a:gd name="connsiteY18" fmla="*/ 2359713 h 3057271"/>
              <a:gd name="connsiteX19" fmla="*/ 1997149 w 5778630"/>
              <a:gd name="connsiteY19" fmla="*/ 2381632 h 3057271"/>
              <a:gd name="connsiteX20" fmla="*/ 1921434 w 5778630"/>
              <a:gd name="connsiteY20" fmla="*/ 2411721 h 3057271"/>
              <a:gd name="connsiteX21" fmla="*/ 1163324 w 5778630"/>
              <a:gd name="connsiteY21" fmla="*/ 2977020 h 3057271"/>
              <a:gd name="connsiteX22" fmla="*/ 1108800 w 5778630"/>
              <a:gd name="connsiteY22" fmla="*/ 3057271 h 3057271"/>
              <a:gd name="connsiteX23" fmla="*/ 1051443 w 5778630"/>
              <a:gd name="connsiteY23" fmla="*/ 3031867 h 3057271"/>
              <a:gd name="connsiteX24" fmla="*/ 0 w 5778630"/>
              <a:gd name="connsiteY24" fmla="*/ 1711325 h 3057271"/>
              <a:gd name="connsiteX25" fmla="*/ 2889315 w 5778630"/>
              <a:gd name="connsiteY25" fmla="*/ 0 h 3057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78630" h="3057271">
                <a:moveTo>
                  <a:pt x="2889315" y="0"/>
                </a:moveTo>
                <a:cubicBezTo>
                  <a:pt x="4485040" y="0"/>
                  <a:pt x="5778630" y="766186"/>
                  <a:pt x="5778630" y="1711325"/>
                </a:cubicBezTo>
                <a:cubicBezTo>
                  <a:pt x="5778630" y="2183895"/>
                  <a:pt x="5455232" y="2611726"/>
                  <a:pt x="4932369" y="2921415"/>
                </a:cubicBezTo>
                <a:lnTo>
                  <a:pt x="4926927" y="2924345"/>
                </a:lnTo>
                <a:lnTo>
                  <a:pt x="4876401" y="2864495"/>
                </a:lnTo>
                <a:cubicBezTo>
                  <a:pt x="4706479" y="2682270"/>
                  <a:pt x="4479719" y="2527419"/>
                  <a:pt x="4213285" y="2411721"/>
                </a:cubicBezTo>
                <a:lnTo>
                  <a:pt x="4111987" y="2371465"/>
                </a:lnTo>
                <a:lnTo>
                  <a:pt x="4108760" y="2373312"/>
                </a:lnTo>
                <a:cubicBezTo>
                  <a:pt x="3920840" y="2311598"/>
                  <a:pt x="3944850" y="2309416"/>
                  <a:pt x="3870635" y="2304256"/>
                </a:cubicBezTo>
                <a:cubicBezTo>
                  <a:pt x="3784910" y="2301478"/>
                  <a:pt x="3665583" y="2324233"/>
                  <a:pt x="3594410" y="2356644"/>
                </a:cubicBezTo>
                <a:cubicBezTo>
                  <a:pt x="3523237" y="2389055"/>
                  <a:pt x="3439628" y="2406517"/>
                  <a:pt x="3443597" y="2498724"/>
                </a:cubicBezTo>
                <a:cubicBezTo>
                  <a:pt x="3447566" y="2590931"/>
                  <a:pt x="3492942" y="2609982"/>
                  <a:pt x="3561072" y="2643187"/>
                </a:cubicBezTo>
                <a:cubicBezTo>
                  <a:pt x="3629202" y="2676392"/>
                  <a:pt x="3747206" y="2690282"/>
                  <a:pt x="3738078" y="2831305"/>
                </a:cubicBezTo>
                <a:cubicBezTo>
                  <a:pt x="3728950" y="2972328"/>
                  <a:pt x="3461191" y="3015852"/>
                  <a:pt x="3277703" y="3032124"/>
                </a:cubicBezTo>
                <a:cubicBezTo>
                  <a:pt x="3094215" y="3048396"/>
                  <a:pt x="2772084" y="2992569"/>
                  <a:pt x="2637147" y="2928937"/>
                </a:cubicBezTo>
                <a:cubicBezTo>
                  <a:pt x="2502210" y="2865305"/>
                  <a:pt x="2377855" y="2778521"/>
                  <a:pt x="2468078" y="2650331"/>
                </a:cubicBezTo>
                <a:cubicBezTo>
                  <a:pt x="2558301" y="2522141"/>
                  <a:pt x="2713744" y="2619110"/>
                  <a:pt x="2702235" y="2483643"/>
                </a:cubicBezTo>
                <a:cubicBezTo>
                  <a:pt x="2690726" y="2348176"/>
                  <a:pt x="2581717" y="2347647"/>
                  <a:pt x="2456172" y="2332830"/>
                </a:cubicBezTo>
                <a:cubicBezTo>
                  <a:pt x="2362014" y="2321717"/>
                  <a:pt x="2213309" y="2331070"/>
                  <a:pt x="2077702" y="2359713"/>
                </a:cubicBezTo>
                <a:lnTo>
                  <a:pt x="1997149" y="2381632"/>
                </a:lnTo>
                <a:lnTo>
                  <a:pt x="1921434" y="2411721"/>
                </a:lnTo>
                <a:cubicBezTo>
                  <a:pt x="1601714" y="2550558"/>
                  <a:pt x="1339123" y="2745777"/>
                  <a:pt x="1163324" y="2977020"/>
                </a:cubicBezTo>
                <a:lnTo>
                  <a:pt x="1108800" y="3057271"/>
                </a:lnTo>
                <a:lnTo>
                  <a:pt x="1051443" y="3031867"/>
                </a:lnTo>
                <a:cubicBezTo>
                  <a:pt x="409300" y="2717985"/>
                  <a:pt x="0" y="2242966"/>
                  <a:pt x="0" y="1711325"/>
                </a:cubicBezTo>
                <a:cubicBezTo>
                  <a:pt x="0" y="766186"/>
                  <a:pt x="1293590" y="0"/>
                  <a:pt x="2889315" y="0"/>
                </a:cubicBezTo>
                <a:close/>
              </a:path>
            </a:pathLst>
          </a:custGeom>
          <a:solidFill>
            <a:srgbClr val="EEC48B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de-DE" sz="2400" b="1" dirty="0">
                <a:solidFill>
                  <a:schemeClr val="tx1"/>
                </a:solidFill>
                <a:latin typeface="Aptos" panose="020B0004020202020204" pitchFamily="34" charset="0"/>
              </a:rPr>
              <a:t>Messmethoden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A930C0-21EB-E1DF-8A78-962CC1408315}"/>
              </a:ext>
            </a:extLst>
          </p:cNvPr>
          <p:cNvSpPr txBox="1"/>
          <p:nvPr/>
        </p:nvSpPr>
        <p:spPr>
          <a:xfrm>
            <a:off x="5643786" y="1465203"/>
            <a:ext cx="1834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accent4">
                    <a:lumMod val="75000"/>
                  </a:schemeClr>
                </a:solidFill>
                <a:latin typeface="Aptos" panose="020B0004020202020204" pitchFamily="34" charset="0"/>
              </a:rPr>
              <a:t>kontinuierliche</a:t>
            </a:r>
          </a:p>
        </p:txBody>
      </p:sp>
    </p:spTree>
    <p:extLst>
      <p:ext uri="{BB962C8B-B14F-4D97-AF65-F5344CB8AC3E}">
        <p14:creationId xmlns:p14="http://schemas.microsoft.com/office/powerpoint/2010/main" val="216566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" grpId="0"/>
      <p:bldP spid="15" grpId="0"/>
      <p:bldP spid="4" grpId="0" animBg="1"/>
      <p:bldP spid="9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5B5DC-0651-9919-5F83-6726E05230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Blutzucker</a:t>
            </a:r>
            <a:r>
              <a:rPr lang="en-GB" dirty="0"/>
              <a:t> (</a:t>
            </a:r>
            <a:r>
              <a:rPr lang="en-GB" dirty="0" err="1"/>
              <a:t>Glukose</a:t>
            </a:r>
            <a:r>
              <a:rPr lang="en-GB" dirty="0"/>
              <a:t>)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6F1F641-AB81-8A88-C477-1DEB02DCA2A5}"/>
              </a:ext>
            </a:extLst>
          </p:cNvPr>
          <p:cNvSpPr/>
          <p:nvPr/>
        </p:nvSpPr>
        <p:spPr>
          <a:xfrm>
            <a:off x="10702565" y="0"/>
            <a:ext cx="1489435" cy="1489435"/>
          </a:xfrm>
          <a:custGeom>
            <a:avLst/>
            <a:gdLst>
              <a:gd name="connsiteX0" fmla="*/ 0 w 890833"/>
              <a:gd name="connsiteY0" fmla="*/ 0 h 890833"/>
              <a:gd name="connsiteX1" fmla="*/ 890833 w 890833"/>
              <a:gd name="connsiteY1" fmla="*/ 0 h 890833"/>
              <a:gd name="connsiteX2" fmla="*/ 890833 w 890833"/>
              <a:gd name="connsiteY2" fmla="*/ 890833 h 890833"/>
              <a:gd name="connsiteX3" fmla="*/ 0 w 890833"/>
              <a:gd name="connsiteY3" fmla="*/ 0 h 890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833" h="890833">
                <a:moveTo>
                  <a:pt x="0" y="0"/>
                </a:moveTo>
                <a:lnTo>
                  <a:pt x="890833" y="0"/>
                </a:lnTo>
                <a:lnTo>
                  <a:pt x="890833" y="890833"/>
                </a:lnTo>
                <a:cubicBezTo>
                  <a:pt x="398840" y="890833"/>
                  <a:pt x="0" y="491993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0F346B-FD91-88E3-8686-9ED5045C60E4}"/>
              </a:ext>
            </a:extLst>
          </p:cNvPr>
          <p:cNvSpPr/>
          <p:nvPr/>
        </p:nvSpPr>
        <p:spPr>
          <a:xfrm>
            <a:off x="3846136" y="5257996"/>
            <a:ext cx="452487" cy="1077111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4EF450-A6FE-2CE4-19BA-6B8757C7F6B6}"/>
              </a:ext>
            </a:extLst>
          </p:cNvPr>
          <p:cNvSpPr/>
          <p:nvPr/>
        </p:nvSpPr>
        <p:spPr>
          <a:xfrm>
            <a:off x="3846135" y="885825"/>
            <a:ext cx="452487" cy="2358191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4B1262-E6AF-C7A1-6340-6594A2DB7786}"/>
              </a:ext>
            </a:extLst>
          </p:cNvPr>
          <p:cNvSpPr txBox="1"/>
          <p:nvPr/>
        </p:nvSpPr>
        <p:spPr>
          <a:xfrm>
            <a:off x="5985114" y="1458694"/>
            <a:ext cx="604123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Aptos" panose="020B0004020202020204" pitchFamily="34" charset="0"/>
              </a:rPr>
              <a:t>Glukose: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Aptos" panose="020B0004020202020204" pitchFamily="34" charset="0"/>
              </a:rPr>
              <a:t>Energiequelle des Körpers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Aptos" panose="020B0004020202020204" pitchFamily="34" charset="0"/>
              </a:rPr>
              <a:t>Kann als Glykogen gespeichert werden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Aptos" panose="020B0004020202020204" pitchFamily="34" charset="0"/>
              </a:rPr>
              <a:t>Wird mit dem Blut im Körper zirkuliert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Aptos" panose="020B0004020202020204" pitchFamily="34" charset="0"/>
            </a:endParaRPr>
          </a:p>
          <a:p>
            <a:r>
              <a:rPr lang="de-DE" sz="2400" dirty="0">
                <a:latin typeface="Aptos" panose="020B0004020202020204" pitchFamily="34" charset="0"/>
              </a:rPr>
              <a:t>Insulin: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Aptos" panose="020B0004020202020204" pitchFamily="34" charset="0"/>
              </a:rPr>
              <a:t>Hormon, das die Speicherung von Glukose in Zellen steuert.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Aptos" panose="020B0004020202020204" pitchFamily="34" charset="0"/>
              </a:rPr>
              <a:t>Gegenspieler </a:t>
            </a:r>
            <a:r>
              <a:rPr lang="de-DE" sz="2400" dirty="0" err="1">
                <a:latin typeface="Aptos" panose="020B0004020202020204" pitchFamily="34" charset="0"/>
              </a:rPr>
              <a:t>Glucagon</a:t>
            </a:r>
            <a:r>
              <a:rPr lang="de-DE" sz="2400" dirty="0">
                <a:latin typeface="Aptos" panose="020B0004020202020204" pitchFamily="34" charset="0"/>
              </a:rPr>
              <a:t> (und andere), zur Freisetzung von Glukose aus Glykogen</a:t>
            </a:r>
          </a:p>
          <a:p>
            <a:endParaRPr lang="de-DE" sz="2400" dirty="0">
              <a:latin typeface="Aptos" panose="020B00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AF0211-00EE-298B-DAA4-9399A3661F75}"/>
              </a:ext>
            </a:extLst>
          </p:cNvPr>
          <p:cNvSpPr txBox="1"/>
          <p:nvPr/>
        </p:nvSpPr>
        <p:spPr>
          <a:xfrm>
            <a:off x="2809188" y="6488668"/>
            <a:ext cx="3608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ptos" panose="020B0004020202020204" pitchFamily="34" charset="0"/>
              </a:rPr>
              <a:t>Glukosekonzentration</a:t>
            </a:r>
            <a:r>
              <a:rPr lang="en-GB" dirty="0">
                <a:latin typeface="Aptos" panose="020B0004020202020204" pitchFamily="34" charset="0"/>
              </a:rPr>
              <a:t> (Blut) mg/dL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40DE66-882B-737B-6AA4-EE452417BBA8}"/>
              </a:ext>
            </a:extLst>
          </p:cNvPr>
          <p:cNvCxnSpPr>
            <a:cxnSpLocks/>
          </p:cNvCxnSpPr>
          <p:nvPr/>
        </p:nvCxnSpPr>
        <p:spPr>
          <a:xfrm>
            <a:off x="3657599" y="6335107"/>
            <a:ext cx="1885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122C280-CA32-C3E1-4136-5287E780387D}"/>
              </a:ext>
            </a:extLst>
          </p:cNvPr>
          <p:cNvSpPr txBox="1"/>
          <p:nvPr/>
        </p:nvSpPr>
        <p:spPr>
          <a:xfrm>
            <a:off x="3392862" y="6119336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ptos" panose="020B0004020202020204" pitchFamily="34" charset="0"/>
              </a:rPr>
              <a:t>0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6ADD5CD-A12F-3DD1-EC79-D6F7AE28B16C}"/>
              </a:ext>
            </a:extLst>
          </p:cNvPr>
          <p:cNvCxnSpPr>
            <a:cxnSpLocks/>
          </p:cNvCxnSpPr>
          <p:nvPr/>
        </p:nvCxnSpPr>
        <p:spPr>
          <a:xfrm>
            <a:off x="3635458" y="5248282"/>
            <a:ext cx="1885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A76737D-13EE-6EB8-1F7E-5833238D7BF3}"/>
              </a:ext>
            </a:extLst>
          </p:cNvPr>
          <p:cNvSpPr txBox="1"/>
          <p:nvPr/>
        </p:nvSpPr>
        <p:spPr>
          <a:xfrm>
            <a:off x="3263639" y="5038823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>
                <a:latin typeface="Aptos" panose="020B0004020202020204" pitchFamily="34" charset="0"/>
              </a:rPr>
              <a:t>70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78E5677-08BE-F310-54CB-2E69651AAE90}"/>
              </a:ext>
            </a:extLst>
          </p:cNvPr>
          <p:cNvCxnSpPr>
            <a:cxnSpLocks/>
          </p:cNvCxnSpPr>
          <p:nvPr/>
        </p:nvCxnSpPr>
        <p:spPr>
          <a:xfrm>
            <a:off x="3635458" y="3234823"/>
            <a:ext cx="1885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F3FD4D9-AA91-6766-1805-1E54E0BF1CFB}"/>
              </a:ext>
            </a:extLst>
          </p:cNvPr>
          <p:cNvSpPr txBox="1"/>
          <p:nvPr/>
        </p:nvSpPr>
        <p:spPr>
          <a:xfrm>
            <a:off x="3140207" y="3025364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>
                <a:latin typeface="Aptos" panose="020B0004020202020204" pitchFamily="34" charset="0"/>
              </a:rPr>
              <a:t>200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052531-14C4-58C5-1164-33E8A29D3F89}"/>
              </a:ext>
            </a:extLst>
          </p:cNvPr>
          <p:cNvSpPr txBox="1"/>
          <p:nvPr/>
        </p:nvSpPr>
        <p:spPr>
          <a:xfrm>
            <a:off x="1789728" y="1878814"/>
            <a:ext cx="17510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>
                <a:latin typeface="Aptos" panose="020B0004020202020204" pitchFamily="34" charset="0"/>
              </a:rPr>
              <a:t>Hyperglykämie</a:t>
            </a:r>
            <a:endParaRPr lang="en-GB" dirty="0">
              <a:latin typeface="Aptos" panose="020B00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6A77D7-A7E5-5EA2-53AC-514D0C7BE9A7}"/>
              </a:ext>
            </a:extLst>
          </p:cNvPr>
          <p:cNvSpPr txBox="1"/>
          <p:nvPr/>
        </p:nvSpPr>
        <p:spPr>
          <a:xfrm>
            <a:off x="1789728" y="5565338"/>
            <a:ext cx="1833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>
                <a:latin typeface="Aptos" panose="020B0004020202020204" pitchFamily="34" charset="0"/>
              </a:rPr>
              <a:t>Hypoglykämie</a:t>
            </a:r>
            <a:endParaRPr lang="en-GB" dirty="0">
              <a:latin typeface="Aptos" panose="020B00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3876207-9AEC-B738-0FF8-724A5E9FBB60}"/>
              </a:ext>
            </a:extLst>
          </p:cNvPr>
          <p:cNvSpPr/>
          <p:nvPr/>
        </p:nvSpPr>
        <p:spPr>
          <a:xfrm>
            <a:off x="3846134" y="4622800"/>
            <a:ext cx="452487" cy="63519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5907AB-37FB-615F-2A85-C3CCE2329C45}"/>
              </a:ext>
            </a:extLst>
          </p:cNvPr>
          <p:cNvCxnSpPr>
            <a:cxnSpLocks/>
          </p:cNvCxnSpPr>
          <p:nvPr/>
        </p:nvCxnSpPr>
        <p:spPr>
          <a:xfrm>
            <a:off x="3635458" y="4636270"/>
            <a:ext cx="1885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EDB4AF9-4605-F548-C2A0-8049AB10601E}"/>
              </a:ext>
            </a:extLst>
          </p:cNvPr>
          <p:cNvSpPr txBox="1"/>
          <p:nvPr/>
        </p:nvSpPr>
        <p:spPr>
          <a:xfrm>
            <a:off x="3140207" y="4426811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>
                <a:latin typeface="Aptos" panose="020B0004020202020204" pitchFamily="34" charset="0"/>
              </a:rPr>
              <a:t>120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7D7CA7C-E65C-7D54-EF67-BE3A892D6B01}"/>
              </a:ext>
            </a:extLst>
          </p:cNvPr>
          <p:cNvSpPr/>
          <p:nvPr/>
        </p:nvSpPr>
        <p:spPr>
          <a:xfrm>
            <a:off x="4302763" y="2012782"/>
            <a:ext cx="355161" cy="3804612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4CE05C0-7B2F-0722-F309-BA4810188D84}"/>
              </a:ext>
            </a:extLst>
          </p:cNvPr>
          <p:cNvCxnSpPr>
            <a:cxnSpLocks/>
          </p:cNvCxnSpPr>
          <p:nvPr/>
        </p:nvCxnSpPr>
        <p:spPr>
          <a:xfrm>
            <a:off x="4547145" y="5816787"/>
            <a:ext cx="1885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8C4AFED-DFA1-ED3C-79A8-E9B9D11447D1}"/>
              </a:ext>
            </a:extLst>
          </p:cNvPr>
          <p:cNvSpPr txBox="1"/>
          <p:nvPr/>
        </p:nvSpPr>
        <p:spPr>
          <a:xfrm>
            <a:off x="4657926" y="5613678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ptos" panose="020B0004020202020204" pitchFamily="34" charset="0"/>
              </a:rPr>
              <a:t>30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F4D6C0F-42A4-4AD4-D0A9-009B2B56AA53}"/>
              </a:ext>
            </a:extLst>
          </p:cNvPr>
          <p:cNvCxnSpPr>
            <a:cxnSpLocks/>
          </p:cNvCxnSpPr>
          <p:nvPr/>
        </p:nvCxnSpPr>
        <p:spPr>
          <a:xfrm>
            <a:off x="4525575" y="2008963"/>
            <a:ext cx="1885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92795656-77E6-7C78-D685-1E4CC8EB3A8C}"/>
              </a:ext>
            </a:extLst>
          </p:cNvPr>
          <p:cNvSpPr txBox="1"/>
          <p:nvPr/>
        </p:nvSpPr>
        <p:spPr>
          <a:xfrm>
            <a:off x="4636356" y="1809029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ptos" panose="020B0004020202020204" pitchFamily="34" charset="0"/>
              </a:rPr>
              <a:t>500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DCC4956-8182-40B3-A5AF-833B3F48C7FF}"/>
              </a:ext>
            </a:extLst>
          </p:cNvPr>
          <p:cNvCxnSpPr>
            <a:cxnSpLocks/>
          </p:cNvCxnSpPr>
          <p:nvPr/>
        </p:nvCxnSpPr>
        <p:spPr>
          <a:xfrm>
            <a:off x="3635458" y="3642074"/>
            <a:ext cx="1885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77C9D32-08E9-4944-4675-9233F5419917}"/>
              </a:ext>
            </a:extLst>
          </p:cNvPr>
          <p:cNvSpPr txBox="1"/>
          <p:nvPr/>
        </p:nvSpPr>
        <p:spPr>
          <a:xfrm>
            <a:off x="1497706" y="3432615"/>
            <a:ext cx="2197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dirty="0">
                <a:latin typeface="Aptos" panose="020B0004020202020204" pitchFamily="34" charset="0"/>
              </a:rPr>
              <a:t>Nierenschwelle 180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334011-E17F-6427-ED4A-9B5D10A0FB74}"/>
              </a:ext>
            </a:extLst>
          </p:cNvPr>
          <p:cNvSpPr/>
          <p:nvPr/>
        </p:nvSpPr>
        <p:spPr>
          <a:xfrm>
            <a:off x="3846134" y="3634327"/>
            <a:ext cx="452487" cy="998124"/>
          </a:xfrm>
          <a:prstGeom prst="rect">
            <a:avLst/>
          </a:prstGeom>
          <a:solidFill>
            <a:srgbClr val="66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F4F23F-EA9A-854F-B859-7ED3EA6F7006}"/>
              </a:ext>
            </a:extLst>
          </p:cNvPr>
          <p:cNvSpPr/>
          <p:nvPr/>
        </p:nvSpPr>
        <p:spPr>
          <a:xfrm>
            <a:off x="3846134" y="3244026"/>
            <a:ext cx="452487" cy="39030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5A0758-4D90-B427-3E2F-0CC5440CF483}"/>
              </a:ext>
            </a:extLst>
          </p:cNvPr>
          <p:cNvSpPr txBox="1"/>
          <p:nvPr/>
        </p:nvSpPr>
        <p:spPr>
          <a:xfrm>
            <a:off x="1789728" y="4733155"/>
            <a:ext cx="1124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ptos" panose="020B0004020202020204" pitchFamily="34" charset="0"/>
              </a:rPr>
              <a:t>Nüchtern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434C51-EE03-2E27-F564-007A749412C5}"/>
              </a:ext>
            </a:extLst>
          </p:cNvPr>
          <p:cNvSpPr txBox="1"/>
          <p:nvPr/>
        </p:nvSpPr>
        <p:spPr>
          <a:xfrm>
            <a:off x="1789728" y="4000639"/>
            <a:ext cx="15701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latin typeface="Aptos" panose="020B0004020202020204" pitchFamily="34" charset="0"/>
              </a:rPr>
              <a:t>Postprandial </a:t>
            </a:r>
            <a:endParaRPr lang="en-GB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46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build="allAtOnce"/>
      <p:bldP spid="16" grpId="0"/>
      <p:bldP spid="19" grpId="0"/>
      <p:bldP spid="21" grpId="0"/>
      <p:bldP spid="25" grpId="0"/>
      <p:bldP spid="27" grpId="0"/>
      <p:bldP spid="29" grpId="0"/>
      <p:bldP spid="30" grpId="0" animBg="1"/>
      <p:bldP spid="32" grpId="0"/>
      <p:bldP spid="33" grpId="0" animBg="1"/>
      <p:bldP spid="35" grpId="0"/>
      <p:bldP spid="37" grpId="0"/>
      <p:bldP spid="4" grpId="0"/>
      <p:bldP spid="5" grpId="0" animBg="1"/>
      <p:bldP spid="6" grpId="0" animBg="1"/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DC557-7AE8-B33C-F3B5-53EEE23E1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Diabetes Mellitus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44D408F-5964-E112-3905-22559F8212C1}"/>
              </a:ext>
            </a:extLst>
          </p:cNvPr>
          <p:cNvSpPr/>
          <p:nvPr/>
        </p:nvSpPr>
        <p:spPr>
          <a:xfrm>
            <a:off x="10702565" y="0"/>
            <a:ext cx="1489435" cy="1489435"/>
          </a:xfrm>
          <a:custGeom>
            <a:avLst/>
            <a:gdLst>
              <a:gd name="connsiteX0" fmla="*/ 0 w 890833"/>
              <a:gd name="connsiteY0" fmla="*/ 0 h 890833"/>
              <a:gd name="connsiteX1" fmla="*/ 890833 w 890833"/>
              <a:gd name="connsiteY1" fmla="*/ 0 h 890833"/>
              <a:gd name="connsiteX2" fmla="*/ 890833 w 890833"/>
              <a:gd name="connsiteY2" fmla="*/ 890833 h 890833"/>
              <a:gd name="connsiteX3" fmla="*/ 0 w 890833"/>
              <a:gd name="connsiteY3" fmla="*/ 0 h 890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833" h="890833">
                <a:moveTo>
                  <a:pt x="0" y="0"/>
                </a:moveTo>
                <a:lnTo>
                  <a:pt x="890833" y="0"/>
                </a:lnTo>
                <a:lnTo>
                  <a:pt x="890833" y="890833"/>
                </a:lnTo>
                <a:cubicBezTo>
                  <a:pt x="398840" y="890833"/>
                  <a:pt x="0" y="491993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C71393-5DDF-006C-87BF-FFA51BFC57F9}"/>
              </a:ext>
            </a:extLst>
          </p:cNvPr>
          <p:cNvSpPr/>
          <p:nvPr/>
        </p:nvSpPr>
        <p:spPr>
          <a:xfrm>
            <a:off x="1932495" y="1216058"/>
            <a:ext cx="3403076" cy="8389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ysClr val="windowText" lastClr="000000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Typ</a:t>
            </a:r>
            <a:r>
              <a:rPr lang="en-GB" sz="2400" dirty="0">
                <a:solidFill>
                  <a:sysClr val="windowText" lastClr="000000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 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75947F-8EBD-18B6-2C61-653F51AB0907}"/>
              </a:ext>
            </a:extLst>
          </p:cNvPr>
          <p:cNvSpPr/>
          <p:nvPr/>
        </p:nvSpPr>
        <p:spPr>
          <a:xfrm>
            <a:off x="6856429" y="1216057"/>
            <a:ext cx="3403076" cy="8389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ysClr val="windowText" lastClr="000000"/>
                </a:solidFill>
                <a:latin typeface="Aptos" panose="020B0004020202020204" pitchFamily="34" charset="0"/>
              </a:rPr>
              <a:t>Typ</a:t>
            </a:r>
            <a:r>
              <a:rPr lang="en-GB" sz="24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DA379E-5ABD-9E60-430A-9601B60D2E06}"/>
              </a:ext>
            </a:extLst>
          </p:cNvPr>
          <p:cNvSpPr txBox="1"/>
          <p:nvPr/>
        </p:nvSpPr>
        <p:spPr>
          <a:xfrm>
            <a:off x="1619250" y="2385275"/>
            <a:ext cx="4381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Aptos" panose="020B0004020202020204" pitchFamily="34" charset="0"/>
              </a:rPr>
              <a:t>Immunsystem zerstört die insulinproduzierenden Zellen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>
              <a:latin typeface="Aptos" panose="020B00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DD4F0E-86D0-2F3A-FB9D-BFB0B3AAE84E}"/>
              </a:ext>
            </a:extLst>
          </p:cNvPr>
          <p:cNvSpPr txBox="1"/>
          <p:nvPr/>
        </p:nvSpPr>
        <p:spPr>
          <a:xfrm>
            <a:off x="6321066" y="2385273"/>
            <a:ext cx="4381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Aptos" panose="020B0004020202020204" pitchFamily="34" charset="0"/>
              </a:rPr>
              <a:t>Insulinresistenz der Zellen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>
              <a:latin typeface="Aptos" panose="020B00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3458CF-C09F-1DF8-65ED-79D76D66DC84}"/>
              </a:ext>
            </a:extLst>
          </p:cNvPr>
          <p:cNvSpPr/>
          <p:nvPr/>
        </p:nvSpPr>
        <p:spPr>
          <a:xfrm>
            <a:off x="4394462" y="3647910"/>
            <a:ext cx="3403076" cy="8389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ysClr val="windowText" lastClr="000000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Überwachung des Blutzuckerspiegels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E311F9-3D38-EAA6-34B2-3A1E41566ECE}"/>
              </a:ext>
            </a:extLst>
          </p:cNvPr>
          <p:cNvSpPr/>
          <p:nvPr/>
        </p:nvSpPr>
        <p:spPr>
          <a:xfrm>
            <a:off x="4394462" y="4817126"/>
            <a:ext cx="3403076" cy="13480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ysClr val="windowText" lastClr="000000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Behandlung Medikamente</a:t>
            </a:r>
          </a:p>
          <a:p>
            <a:pPr algn="ctr"/>
            <a:r>
              <a:rPr lang="de-DE" sz="2400" dirty="0">
                <a:solidFill>
                  <a:sysClr val="windowText" lastClr="000000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Insulin</a:t>
            </a:r>
          </a:p>
        </p:txBody>
      </p:sp>
    </p:spTree>
    <p:extLst>
      <p:ext uri="{BB962C8B-B14F-4D97-AF65-F5344CB8AC3E}">
        <p14:creationId xmlns:p14="http://schemas.microsoft.com/office/powerpoint/2010/main" val="42791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15412-8CB8-7A46-F92B-7E2018DDA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Kontinuierliches Blutzuckermonitoring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B796B3E-5273-25AF-0A88-6D388E665A8E}"/>
              </a:ext>
            </a:extLst>
          </p:cNvPr>
          <p:cNvSpPr/>
          <p:nvPr/>
        </p:nvSpPr>
        <p:spPr>
          <a:xfrm>
            <a:off x="10702565" y="0"/>
            <a:ext cx="1489435" cy="1489435"/>
          </a:xfrm>
          <a:custGeom>
            <a:avLst/>
            <a:gdLst>
              <a:gd name="connsiteX0" fmla="*/ 0 w 890833"/>
              <a:gd name="connsiteY0" fmla="*/ 0 h 890833"/>
              <a:gd name="connsiteX1" fmla="*/ 890833 w 890833"/>
              <a:gd name="connsiteY1" fmla="*/ 0 h 890833"/>
              <a:gd name="connsiteX2" fmla="*/ 890833 w 890833"/>
              <a:gd name="connsiteY2" fmla="*/ 890833 h 890833"/>
              <a:gd name="connsiteX3" fmla="*/ 0 w 890833"/>
              <a:gd name="connsiteY3" fmla="*/ 0 h 890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833" h="890833">
                <a:moveTo>
                  <a:pt x="0" y="0"/>
                </a:moveTo>
                <a:lnTo>
                  <a:pt x="890833" y="0"/>
                </a:lnTo>
                <a:lnTo>
                  <a:pt x="890833" y="890833"/>
                </a:lnTo>
                <a:cubicBezTo>
                  <a:pt x="398840" y="890833"/>
                  <a:pt x="0" y="491993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B5D5B3-BDCF-F059-AAC0-EBE59B8AF20A}"/>
              </a:ext>
            </a:extLst>
          </p:cNvPr>
          <p:cNvSpPr txBox="1"/>
          <p:nvPr/>
        </p:nvSpPr>
        <p:spPr>
          <a:xfrm>
            <a:off x="1484310" y="774411"/>
            <a:ext cx="74818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latin typeface="Aptos" panose="020B0004020202020204" pitchFamily="34" charset="0"/>
              </a:rPr>
              <a:t>CGM (Continuous Glucose Monitoring)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B8926F-03C0-5F00-CFA0-3319677147B1}"/>
              </a:ext>
            </a:extLst>
          </p:cNvPr>
          <p:cNvSpPr txBox="1"/>
          <p:nvPr/>
        </p:nvSpPr>
        <p:spPr>
          <a:xfrm>
            <a:off x="2522626" y="6143473"/>
            <a:ext cx="960718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latin typeface="Aptos" panose="020B0004020202020204" pitchFamily="34" charset="0"/>
              </a:rPr>
              <a:t>Diagramm adaptiert nach </a:t>
            </a:r>
            <a:r>
              <a:rPr lang="en-GB" sz="1400" dirty="0">
                <a:latin typeface="Aptos" panose="020B0004020202020204" pitchFamily="34" charset="0"/>
              </a:rPr>
              <a:t>Continuous Glucose Profiles in Healthy Subjects under Everyday Life Conditions and after Different Meals; Guido </a:t>
            </a:r>
            <a:r>
              <a:rPr lang="en-GB" sz="1400" dirty="0" err="1">
                <a:latin typeface="Aptos" panose="020B0004020202020204" pitchFamily="34" charset="0"/>
              </a:rPr>
              <a:t>Freckmann</a:t>
            </a:r>
            <a:r>
              <a:rPr lang="en-GB" sz="1400" dirty="0">
                <a:latin typeface="Aptos" panose="020B0004020202020204" pitchFamily="34" charset="0"/>
              </a:rPr>
              <a:t>, Sven </a:t>
            </a:r>
            <a:r>
              <a:rPr lang="en-GB" sz="1400" dirty="0" err="1">
                <a:latin typeface="Aptos" panose="020B0004020202020204" pitchFamily="34" charset="0"/>
              </a:rPr>
              <a:t>Hagenlocher</a:t>
            </a:r>
            <a:r>
              <a:rPr lang="en-GB" sz="1400" dirty="0">
                <a:latin typeface="Aptos" panose="020B0004020202020204" pitchFamily="34" charset="0"/>
              </a:rPr>
              <a:t>, Annette </a:t>
            </a:r>
            <a:r>
              <a:rPr lang="en-GB" sz="1400" dirty="0" err="1">
                <a:latin typeface="Aptos" panose="020B0004020202020204" pitchFamily="34" charset="0"/>
              </a:rPr>
              <a:t>Baumstark</a:t>
            </a:r>
            <a:r>
              <a:rPr lang="en-GB" sz="1400" dirty="0">
                <a:latin typeface="Aptos" panose="020B0004020202020204" pitchFamily="34" charset="0"/>
              </a:rPr>
              <a:t>, Nina </a:t>
            </a:r>
            <a:r>
              <a:rPr lang="en-GB" sz="1400" dirty="0" err="1">
                <a:latin typeface="Aptos" panose="020B0004020202020204" pitchFamily="34" charset="0"/>
              </a:rPr>
              <a:t>Jendrike</a:t>
            </a:r>
            <a:r>
              <a:rPr lang="en-GB" sz="1400" dirty="0">
                <a:latin typeface="Aptos" panose="020B0004020202020204" pitchFamily="34" charset="0"/>
              </a:rPr>
              <a:t>, Ralph C. Gillen, Katja </a:t>
            </a:r>
            <a:r>
              <a:rPr lang="en-GB" sz="1400" dirty="0" err="1">
                <a:latin typeface="Aptos" panose="020B0004020202020204" pitchFamily="34" charset="0"/>
              </a:rPr>
              <a:t>Rössner</a:t>
            </a:r>
            <a:r>
              <a:rPr lang="en-GB" sz="1400" dirty="0">
                <a:latin typeface="Aptos" panose="020B0004020202020204" pitchFamily="34" charset="0"/>
              </a:rPr>
              <a:t>, and Cornelia </a:t>
            </a:r>
            <a:r>
              <a:rPr lang="en-GB" sz="1400" dirty="0" err="1">
                <a:latin typeface="Aptos" panose="020B0004020202020204" pitchFamily="34" charset="0"/>
              </a:rPr>
              <a:t>Haug</a:t>
            </a:r>
            <a:r>
              <a:rPr lang="en-GB" sz="1400" dirty="0">
                <a:latin typeface="Aptos" panose="020B0004020202020204" pitchFamily="34" charset="0"/>
              </a:rPr>
              <a:t>, Journal of Diabetes Science and Technology 2007 1:5, 695-703</a:t>
            </a:r>
          </a:p>
        </p:txBody>
      </p:sp>
      <p:sp>
        <p:nvSpPr>
          <p:cNvPr id="87" name="Morgen">
            <a:extLst>
              <a:ext uri="{FF2B5EF4-FFF2-40B4-BE49-F238E27FC236}">
                <a16:creationId xmlns:a16="http://schemas.microsoft.com/office/drawing/2014/main" id="{6AFE0C66-DFBC-6247-B884-80FCFD594D9E}"/>
              </a:ext>
            </a:extLst>
          </p:cNvPr>
          <p:cNvSpPr>
            <a:spLocks/>
          </p:cNvSpPr>
          <p:nvPr/>
        </p:nvSpPr>
        <p:spPr bwMode="auto">
          <a:xfrm>
            <a:off x="2143125" y="1824038"/>
            <a:ext cx="1968500" cy="3233738"/>
          </a:xfrm>
          <a:custGeom>
            <a:avLst/>
            <a:gdLst>
              <a:gd name="T0" fmla="*/ 19 w 1240"/>
              <a:gd name="T1" fmla="*/ 1944 h 2037"/>
              <a:gd name="T2" fmla="*/ 59 w 1240"/>
              <a:gd name="T3" fmla="*/ 1946 h 2037"/>
              <a:gd name="T4" fmla="*/ 91 w 1240"/>
              <a:gd name="T5" fmla="*/ 1958 h 2037"/>
              <a:gd name="T6" fmla="*/ 130 w 1240"/>
              <a:gd name="T7" fmla="*/ 1990 h 2037"/>
              <a:gd name="T8" fmla="*/ 169 w 1240"/>
              <a:gd name="T9" fmla="*/ 2020 h 2037"/>
              <a:gd name="T10" fmla="*/ 192 w 1240"/>
              <a:gd name="T11" fmla="*/ 2025 h 2037"/>
              <a:gd name="T12" fmla="*/ 232 w 1240"/>
              <a:gd name="T13" fmla="*/ 2001 h 2037"/>
              <a:gd name="T14" fmla="*/ 254 w 1240"/>
              <a:gd name="T15" fmla="*/ 1967 h 2037"/>
              <a:gd name="T16" fmla="*/ 294 w 1240"/>
              <a:gd name="T17" fmla="*/ 1882 h 2037"/>
              <a:gd name="T18" fmla="*/ 320 w 1240"/>
              <a:gd name="T19" fmla="*/ 1759 h 2037"/>
              <a:gd name="T20" fmla="*/ 344 w 1240"/>
              <a:gd name="T21" fmla="*/ 1391 h 2037"/>
              <a:gd name="T22" fmla="*/ 357 w 1240"/>
              <a:gd name="T23" fmla="*/ 1148 h 2037"/>
              <a:gd name="T24" fmla="*/ 377 w 1240"/>
              <a:gd name="T25" fmla="*/ 733 h 2037"/>
              <a:gd name="T26" fmla="*/ 398 w 1240"/>
              <a:gd name="T27" fmla="*/ 338 h 2037"/>
              <a:gd name="T28" fmla="*/ 430 w 1240"/>
              <a:gd name="T29" fmla="*/ 0 h 2037"/>
              <a:gd name="T30" fmla="*/ 468 w 1240"/>
              <a:gd name="T31" fmla="*/ 191 h 2037"/>
              <a:gd name="T32" fmla="*/ 504 w 1240"/>
              <a:gd name="T33" fmla="*/ 496 h 2037"/>
              <a:gd name="T34" fmla="*/ 529 w 1240"/>
              <a:gd name="T35" fmla="*/ 766 h 2037"/>
              <a:gd name="T36" fmla="*/ 562 w 1240"/>
              <a:gd name="T37" fmla="*/ 1048 h 2037"/>
              <a:gd name="T38" fmla="*/ 586 w 1240"/>
              <a:gd name="T39" fmla="*/ 1239 h 2037"/>
              <a:gd name="T40" fmla="*/ 608 w 1240"/>
              <a:gd name="T41" fmla="*/ 1203 h 2037"/>
              <a:gd name="T42" fmla="*/ 647 w 1240"/>
              <a:gd name="T43" fmla="*/ 1327 h 2037"/>
              <a:gd name="T44" fmla="*/ 676 w 1240"/>
              <a:gd name="T45" fmla="*/ 1447 h 2037"/>
              <a:gd name="T46" fmla="*/ 714 w 1240"/>
              <a:gd name="T47" fmla="*/ 1543 h 2037"/>
              <a:gd name="T48" fmla="*/ 753 w 1240"/>
              <a:gd name="T49" fmla="*/ 1627 h 2037"/>
              <a:gd name="T50" fmla="*/ 791 w 1240"/>
              <a:gd name="T51" fmla="*/ 1599 h 2037"/>
              <a:gd name="T52" fmla="*/ 824 w 1240"/>
              <a:gd name="T53" fmla="*/ 1614 h 2037"/>
              <a:gd name="T54" fmla="*/ 850 w 1240"/>
              <a:gd name="T55" fmla="*/ 1688 h 2037"/>
              <a:gd name="T56" fmla="*/ 890 w 1240"/>
              <a:gd name="T57" fmla="*/ 1744 h 2037"/>
              <a:gd name="T58" fmla="*/ 929 w 1240"/>
              <a:gd name="T59" fmla="*/ 1744 h 2037"/>
              <a:gd name="T60" fmla="*/ 964 w 1240"/>
              <a:gd name="T61" fmla="*/ 1744 h 2037"/>
              <a:gd name="T62" fmla="*/ 1003 w 1240"/>
              <a:gd name="T63" fmla="*/ 1761 h 2037"/>
              <a:gd name="T64" fmla="*/ 1031 w 1240"/>
              <a:gd name="T65" fmla="*/ 1776 h 2037"/>
              <a:gd name="T66" fmla="*/ 1070 w 1240"/>
              <a:gd name="T67" fmla="*/ 1797 h 2037"/>
              <a:gd name="T68" fmla="*/ 1103 w 1240"/>
              <a:gd name="T69" fmla="*/ 1822 h 2037"/>
              <a:gd name="T70" fmla="*/ 1143 w 1240"/>
              <a:gd name="T71" fmla="*/ 1869 h 2037"/>
              <a:gd name="T72" fmla="*/ 1181 w 1240"/>
              <a:gd name="T73" fmla="*/ 1940 h 2037"/>
              <a:gd name="T74" fmla="*/ 1214 w 1240"/>
              <a:gd name="T75" fmla="*/ 2001 h 2037"/>
              <a:gd name="T76" fmla="*/ 1240 w 1240"/>
              <a:gd name="T77" fmla="*/ 2037 h 2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240" h="2037">
                <a:moveTo>
                  <a:pt x="0" y="1946"/>
                </a:moveTo>
                <a:lnTo>
                  <a:pt x="19" y="1944"/>
                </a:lnTo>
                <a:lnTo>
                  <a:pt x="39" y="1943"/>
                </a:lnTo>
                <a:lnTo>
                  <a:pt x="59" y="1946"/>
                </a:lnTo>
                <a:lnTo>
                  <a:pt x="78" y="1952"/>
                </a:lnTo>
                <a:lnTo>
                  <a:pt x="91" y="1958"/>
                </a:lnTo>
                <a:lnTo>
                  <a:pt x="110" y="1973"/>
                </a:lnTo>
                <a:lnTo>
                  <a:pt x="130" y="1990"/>
                </a:lnTo>
                <a:lnTo>
                  <a:pt x="150" y="2007"/>
                </a:lnTo>
                <a:lnTo>
                  <a:pt x="169" y="2020"/>
                </a:lnTo>
                <a:lnTo>
                  <a:pt x="189" y="2025"/>
                </a:lnTo>
                <a:lnTo>
                  <a:pt x="192" y="2025"/>
                </a:lnTo>
                <a:lnTo>
                  <a:pt x="212" y="2017"/>
                </a:lnTo>
                <a:lnTo>
                  <a:pt x="232" y="2001"/>
                </a:lnTo>
                <a:lnTo>
                  <a:pt x="251" y="1972"/>
                </a:lnTo>
                <a:lnTo>
                  <a:pt x="254" y="1967"/>
                </a:lnTo>
                <a:lnTo>
                  <a:pt x="274" y="1929"/>
                </a:lnTo>
                <a:lnTo>
                  <a:pt x="294" y="1882"/>
                </a:lnTo>
                <a:lnTo>
                  <a:pt x="300" y="1867"/>
                </a:lnTo>
                <a:lnTo>
                  <a:pt x="320" y="1759"/>
                </a:lnTo>
                <a:lnTo>
                  <a:pt x="324" y="1700"/>
                </a:lnTo>
                <a:lnTo>
                  <a:pt x="344" y="1391"/>
                </a:lnTo>
                <a:lnTo>
                  <a:pt x="345" y="1385"/>
                </a:lnTo>
                <a:lnTo>
                  <a:pt x="357" y="1148"/>
                </a:lnTo>
                <a:lnTo>
                  <a:pt x="360" y="924"/>
                </a:lnTo>
                <a:lnTo>
                  <a:pt x="377" y="733"/>
                </a:lnTo>
                <a:lnTo>
                  <a:pt x="397" y="372"/>
                </a:lnTo>
                <a:lnTo>
                  <a:pt x="398" y="338"/>
                </a:lnTo>
                <a:lnTo>
                  <a:pt x="410" y="158"/>
                </a:lnTo>
                <a:lnTo>
                  <a:pt x="430" y="0"/>
                </a:lnTo>
                <a:lnTo>
                  <a:pt x="450" y="49"/>
                </a:lnTo>
                <a:lnTo>
                  <a:pt x="468" y="191"/>
                </a:lnTo>
                <a:lnTo>
                  <a:pt x="488" y="346"/>
                </a:lnTo>
                <a:lnTo>
                  <a:pt x="504" y="496"/>
                </a:lnTo>
                <a:lnTo>
                  <a:pt x="524" y="719"/>
                </a:lnTo>
                <a:lnTo>
                  <a:pt x="529" y="766"/>
                </a:lnTo>
                <a:lnTo>
                  <a:pt x="548" y="924"/>
                </a:lnTo>
                <a:lnTo>
                  <a:pt x="562" y="1048"/>
                </a:lnTo>
                <a:lnTo>
                  <a:pt x="574" y="1182"/>
                </a:lnTo>
                <a:lnTo>
                  <a:pt x="586" y="1239"/>
                </a:lnTo>
                <a:lnTo>
                  <a:pt x="606" y="1204"/>
                </a:lnTo>
                <a:lnTo>
                  <a:pt x="608" y="1203"/>
                </a:lnTo>
                <a:lnTo>
                  <a:pt x="627" y="1235"/>
                </a:lnTo>
                <a:lnTo>
                  <a:pt x="647" y="1327"/>
                </a:lnTo>
                <a:lnTo>
                  <a:pt x="656" y="1373"/>
                </a:lnTo>
                <a:lnTo>
                  <a:pt x="676" y="1447"/>
                </a:lnTo>
                <a:lnTo>
                  <a:pt x="695" y="1500"/>
                </a:lnTo>
                <a:lnTo>
                  <a:pt x="714" y="1543"/>
                </a:lnTo>
                <a:lnTo>
                  <a:pt x="733" y="1591"/>
                </a:lnTo>
                <a:lnTo>
                  <a:pt x="753" y="1627"/>
                </a:lnTo>
                <a:lnTo>
                  <a:pt x="771" y="1630"/>
                </a:lnTo>
                <a:lnTo>
                  <a:pt x="791" y="1599"/>
                </a:lnTo>
                <a:lnTo>
                  <a:pt x="805" y="1585"/>
                </a:lnTo>
                <a:lnTo>
                  <a:pt x="824" y="1614"/>
                </a:lnTo>
                <a:lnTo>
                  <a:pt x="844" y="1671"/>
                </a:lnTo>
                <a:lnTo>
                  <a:pt x="850" y="1688"/>
                </a:lnTo>
                <a:lnTo>
                  <a:pt x="870" y="1726"/>
                </a:lnTo>
                <a:lnTo>
                  <a:pt x="890" y="1744"/>
                </a:lnTo>
                <a:lnTo>
                  <a:pt x="909" y="1747"/>
                </a:lnTo>
                <a:lnTo>
                  <a:pt x="929" y="1744"/>
                </a:lnTo>
                <a:lnTo>
                  <a:pt x="944" y="1743"/>
                </a:lnTo>
                <a:lnTo>
                  <a:pt x="964" y="1744"/>
                </a:lnTo>
                <a:lnTo>
                  <a:pt x="984" y="1752"/>
                </a:lnTo>
                <a:lnTo>
                  <a:pt x="1003" y="1761"/>
                </a:lnTo>
                <a:lnTo>
                  <a:pt x="1023" y="1772"/>
                </a:lnTo>
                <a:lnTo>
                  <a:pt x="1031" y="1776"/>
                </a:lnTo>
                <a:lnTo>
                  <a:pt x="1050" y="1787"/>
                </a:lnTo>
                <a:lnTo>
                  <a:pt x="1070" y="1797"/>
                </a:lnTo>
                <a:lnTo>
                  <a:pt x="1090" y="1811"/>
                </a:lnTo>
                <a:lnTo>
                  <a:pt x="1103" y="1822"/>
                </a:lnTo>
                <a:lnTo>
                  <a:pt x="1123" y="1843"/>
                </a:lnTo>
                <a:lnTo>
                  <a:pt x="1143" y="1869"/>
                </a:lnTo>
                <a:lnTo>
                  <a:pt x="1161" y="1900"/>
                </a:lnTo>
                <a:lnTo>
                  <a:pt x="1181" y="1940"/>
                </a:lnTo>
                <a:lnTo>
                  <a:pt x="1194" y="1967"/>
                </a:lnTo>
                <a:lnTo>
                  <a:pt x="1214" y="2001"/>
                </a:lnTo>
                <a:lnTo>
                  <a:pt x="1234" y="2029"/>
                </a:lnTo>
                <a:lnTo>
                  <a:pt x="1240" y="2037"/>
                </a:lnTo>
              </a:path>
            </a:pathLst>
          </a:custGeom>
          <a:noFill/>
          <a:ln w="38100">
            <a:solidFill>
              <a:schemeClr val="accent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8" name="Mittag">
            <a:extLst>
              <a:ext uri="{FF2B5EF4-FFF2-40B4-BE49-F238E27FC236}">
                <a16:creationId xmlns:a16="http://schemas.microsoft.com/office/drawing/2014/main" id="{606F4118-C5E9-7E04-E5EA-5B1641F06E19}"/>
              </a:ext>
            </a:extLst>
          </p:cNvPr>
          <p:cNvSpPr>
            <a:spLocks/>
          </p:cNvSpPr>
          <p:nvPr/>
        </p:nvSpPr>
        <p:spPr bwMode="auto">
          <a:xfrm>
            <a:off x="4117975" y="2382838"/>
            <a:ext cx="1747837" cy="2674938"/>
          </a:xfrm>
          <a:custGeom>
            <a:avLst/>
            <a:gdLst>
              <a:gd name="T0" fmla="*/ 20 w 1101"/>
              <a:gd name="T1" fmla="*/ 1670 h 1685"/>
              <a:gd name="T2" fmla="*/ 44 w 1101"/>
              <a:gd name="T3" fmla="*/ 1606 h 1685"/>
              <a:gd name="T4" fmla="*/ 73 w 1101"/>
              <a:gd name="T5" fmla="*/ 1424 h 1685"/>
              <a:gd name="T6" fmla="*/ 102 w 1101"/>
              <a:gd name="T7" fmla="*/ 896 h 1685"/>
              <a:gd name="T8" fmla="*/ 123 w 1101"/>
              <a:gd name="T9" fmla="*/ 526 h 1685"/>
              <a:gd name="T10" fmla="*/ 147 w 1101"/>
              <a:gd name="T11" fmla="*/ 290 h 1685"/>
              <a:gd name="T12" fmla="*/ 172 w 1101"/>
              <a:gd name="T13" fmla="*/ 0 h 1685"/>
              <a:gd name="T14" fmla="*/ 205 w 1101"/>
              <a:gd name="T15" fmla="*/ 206 h 1685"/>
              <a:gd name="T16" fmla="*/ 237 w 1101"/>
              <a:gd name="T17" fmla="*/ 408 h 1685"/>
              <a:gd name="T18" fmla="*/ 263 w 1101"/>
              <a:gd name="T19" fmla="*/ 628 h 1685"/>
              <a:gd name="T20" fmla="*/ 291 w 1101"/>
              <a:gd name="T21" fmla="*/ 807 h 1685"/>
              <a:gd name="T22" fmla="*/ 313 w 1101"/>
              <a:gd name="T23" fmla="*/ 875 h 1685"/>
              <a:gd name="T24" fmla="*/ 352 w 1101"/>
              <a:gd name="T25" fmla="*/ 921 h 1685"/>
              <a:gd name="T26" fmla="*/ 373 w 1101"/>
              <a:gd name="T27" fmla="*/ 921 h 1685"/>
              <a:gd name="T28" fmla="*/ 413 w 1101"/>
              <a:gd name="T29" fmla="*/ 921 h 1685"/>
              <a:gd name="T30" fmla="*/ 434 w 1101"/>
              <a:gd name="T31" fmla="*/ 936 h 1685"/>
              <a:gd name="T32" fmla="*/ 460 w 1101"/>
              <a:gd name="T33" fmla="*/ 966 h 1685"/>
              <a:gd name="T34" fmla="*/ 499 w 1101"/>
              <a:gd name="T35" fmla="*/ 1010 h 1685"/>
              <a:gd name="T36" fmla="*/ 522 w 1101"/>
              <a:gd name="T37" fmla="*/ 1033 h 1685"/>
              <a:gd name="T38" fmla="*/ 561 w 1101"/>
              <a:gd name="T39" fmla="*/ 1069 h 1685"/>
              <a:gd name="T40" fmla="*/ 595 w 1101"/>
              <a:gd name="T41" fmla="*/ 1086 h 1685"/>
              <a:gd name="T42" fmla="*/ 634 w 1101"/>
              <a:gd name="T43" fmla="*/ 1080 h 1685"/>
              <a:gd name="T44" fmla="*/ 657 w 1101"/>
              <a:gd name="T45" fmla="*/ 1066 h 1685"/>
              <a:gd name="T46" fmla="*/ 686 w 1101"/>
              <a:gd name="T47" fmla="*/ 1087 h 1685"/>
              <a:gd name="T48" fmla="*/ 707 w 1101"/>
              <a:gd name="T49" fmla="*/ 1145 h 1685"/>
              <a:gd name="T50" fmla="*/ 736 w 1101"/>
              <a:gd name="T51" fmla="*/ 1166 h 1685"/>
              <a:gd name="T52" fmla="*/ 775 w 1101"/>
              <a:gd name="T53" fmla="*/ 1242 h 1685"/>
              <a:gd name="T54" fmla="*/ 813 w 1101"/>
              <a:gd name="T55" fmla="*/ 1278 h 1685"/>
              <a:gd name="T56" fmla="*/ 846 w 1101"/>
              <a:gd name="T57" fmla="*/ 1312 h 1685"/>
              <a:gd name="T58" fmla="*/ 886 w 1101"/>
              <a:gd name="T59" fmla="*/ 1330 h 1685"/>
              <a:gd name="T60" fmla="*/ 915 w 1101"/>
              <a:gd name="T61" fmla="*/ 1357 h 1685"/>
              <a:gd name="T62" fmla="*/ 954 w 1101"/>
              <a:gd name="T63" fmla="*/ 1410 h 1685"/>
              <a:gd name="T64" fmla="*/ 977 w 1101"/>
              <a:gd name="T65" fmla="*/ 1438 h 1685"/>
              <a:gd name="T66" fmla="*/ 1006 w 1101"/>
              <a:gd name="T67" fmla="*/ 1460 h 1685"/>
              <a:gd name="T68" fmla="*/ 1045 w 1101"/>
              <a:gd name="T69" fmla="*/ 1485 h 1685"/>
              <a:gd name="T70" fmla="*/ 1080 w 1101"/>
              <a:gd name="T71" fmla="*/ 1542 h 1685"/>
              <a:gd name="T72" fmla="*/ 1101 w 1101"/>
              <a:gd name="T73" fmla="*/ 1594 h 16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101" h="1685">
                <a:moveTo>
                  <a:pt x="0" y="1685"/>
                </a:moveTo>
                <a:lnTo>
                  <a:pt x="20" y="1670"/>
                </a:lnTo>
                <a:lnTo>
                  <a:pt x="40" y="1624"/>
                </a:lnTo>
                <a:lnTo>
                  <a:pt x="44" y="1606"/>
                </a:lnTo>
                <a:lnTo>
                  <a:pt x="64" y="1489"/>
                </a:lnTo>
                <a:lnTo>
                  <a:pt x="73" y="1424"/>
                </a:lnTo>
                <a:lnTo>
                  <a:pt x="90" y="1212"/>
                </a:lnTo>
                <a:lnTo>
                  <a:pt x="102" y="896"/>
                </a:lnTo>
                <a:lnTo>
                  <a:pt x="119" y="730"/>
                </a:lnTo>
                <a:lnTo>
                  <a:pt x="123" y="526"/>
                </a:lnTo>
                <a:lnTo>
                  <a:pt x="143" y="358"/>
                </a:lnTo>
                <a:lnTo>
                  <a:pt x="147" y="290"/>
                </a:lnTo>
                <a:lnTo>
                  <a:pt x="152" y="190"/>
                </a:lnTo>
                <a:lnTo>
                  <a:pt x="172" y="0"/>
                </a:lnTo>
                <a:lnTo>
                  <a:pt x="185" y="99"/>
                </a:lnTo>
                <a:lnTo>
                  <a:pt x="205" y="206"/>
                </a:lnTo>
                <a:lnTo>
                  <a:pt x="217" y="267"/>
                </a:lnTo>
                <a:lnTo>
                  <a:pt x="237" y="408"/>
                </a:lnTo>
                <a:lnTo>
                  <a:pt x="243" y="460"/>
                </a:lnTo>
                <a:lnTo>
                  <a:pt x="263" y="628"/>
                </a:lnTo>
                <a:lnTo>
                  <a:pt x="272" y="696"/>
                </a:lnTo>
                <a:lnTo>
                  <a:pt x="291" y="807"/>
                </a:lnTo>
                <a:lnTo>
                  <a:pt x="311" y="872"/>
                </a:lnTo>
                <a:lnTo>
                  <a:pt x="313" y="875"/>
                </a:lnTo>
                <a:lnTo>
                  <a:pt x="332" y="907"/>
                </a:lnTo>
                <a:lnTo>
                  <a:pt x="352" y="921"/>
                </a:lnTo>
                <a:lnTo>
                  <a:pt x="354" y="921"/>
                </a:lnTo>
                <a:lnTo>
                  <a:pt x="373" y="921"/>
                </a:lnTo>
                <a:lnTo>
                  <a:pt x="393" y="918"/>
                </a:lnTo>
                <a:lnTo>
                  <a:pt x="413" y="921"/>
                </a:lnTo>
                <a:lnTo>
                  <a:pt x="414" y="921"/>
                </a:lnTo>
                <a:lnTo>
                  <a:pt x="434" y="936"/>
                </a:lnTo>
                <a:lnTo>
                  <a:pt x="454" y="959"/>
                </a:lnTo>
                <a:lnTo>
                  <a:pt x="460" y="966"/>
                </a:lnTo>
                <a:lnTo>
                  <a:pt x="479" y="989"/>
                </a:lnTo>
                <a:lnTo>
                  <a:pt x="499" y="1010"/>
                </a:lnTo>
                <a:lnTo>
                  <a:pt x="519" y="1030"/>
                </a:lnTo>
                <a:lnTo>
                  <a:pt x="522" y="1033"/>
                </a:lnTo>
                <a:lnTo>
                  <a:pt x="542" y="1053"/>
                </a:lnTo>
                <a:lnTo>
                  <a:pt x="561" y="1069"/>
                </a:lnTo>
                <a:lnTo>
                  <a:pt x="575" y="1078"/>
                </a:lnTo>
                <a:lnTo>
                  <a:pt x="595" y="1086"/>
                </a:lnTo>
                <a:lnTo>
                  <a:pt x="614" y="1087"/>
                </a:lnTo>
                <a:lnTo>
                  <a:pt x="634" y="1080"/>
                </a:lnTo>
                <a:lnTo>
                  <a:pt x="637" y="1078"/>
                </a:lnTo>
                <a:lnTo>
                  <a:pt x="657" y="1066"/>
                </a:lnTo>
                <a:lnTo>
                  <a:pt x="677" y="1072"/>
                </a:lnTo>
                <a:lnTo>
                  <a:pt x="686" y="1087"/>
                </a:lnTo>
                <a:lnTo>
                  <a:pt x="705" y="1142"/>
                </a:lnTo>
                <a:lnTo>
                  <a:pt x="707" y="1145"/>
                </a:lnTo>
                <a:lnTo>
                  <a:pt x="727" y="1159"/>
                </a:lnTo>
                <a:lnTo>
                  <a:pt x="736" y="1166"/>
                </a:lnTo>
                <a:lnTo>
                  <a:pt x="755" y="1212"/>
                </a:lnTo>
                <a:lnTo>
                  <a:pt x="775" y="1242"/>
                </a:lnTo>
                <a:lnTo>
                  <a:pt x="793" y="1257"/>
                </a:lnTo>
                <a:lnTo>
                  <a:pt x="813" y="1278"/>
                </a:lnTo>
                <a:lnTo>
                  <a:pt x="833" y="1300"/>
                </a:lnTo>
                <a:lnTo>
                  <a:pt x="846" y="1312"/>
                </a:lnTo>
                <a:lnTo>
                  <a:pt x="866" y="1322"/>
                </a:lnTo>
                <a:lnTo>
                  <a:pt x="886" y="1330"/>
                </a:lnTo>
                <a:lnTo>
                  <a:pt x="895" y="1336"/>
                </a:lnTo>
                <a:lnTo>
                  <a:pt x="915" y="1357"/>
                </a:lnTo>
                <a:lnTo>
                  <a:pt x="934" y="1383"/>
                </a:lnTo>
                <a:lnTo>
                  <a:pt x="954" y="1410"/>
                </a:lnTo>
                <a:lnTo>
                  <a:pt x="957" y="1415"/>
                </a:lnTo>
                <a:lnTo>
                  <a:pt x="977" y="1438"/>
                </a:lnTo>
                <a:lnTo>
                  <a:pt x="996" y="1454"/>
                </a:lnTo>
                <a:lnTo>
                  <a:pt x="1006" y="1460"/>
                </a:lnTo>
                <a:lnTo>
                  <a:pt x="1025" y="1471"/>
                </a:lnTo>
                <a:lnTo>
                  <a:pt x="1045" y="1485"/>
                </a:lnTo>
                <a:lnTo>
                  <a:pt x="1060" y="1503"/>
                </a:lnTo>
                <a:lnTo>
                  <a:pt x="1080" y="1542"/>
                </a:lnTo>
                <a:lnTo>
                  <a:pt x="1100" y="1589"/>
                </a:lnTo>
                <a:lnTo>
                  <a:pt x="1101" y="1594"/>
                </a:lnTo>
              </a:path>
            </a:pathLst>
          </a:custGeom>
          <a:noFill/>
          <a:ln w="38100">
            <a:solidFill>
              <a:schemeClr val="accent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9" name="Nacht">
            <a:extLst>
              <a:ext uri="{FF2B5EF4-FFF2-40B4-BE49-F238E27FC236}">
                <a16:creationId xmlns:a16="http://schemas.microsoft.com/office/drawing/2014/main" id="{713C5854-C065-299D-76A3-C6FE6B8252BF}"/>
              </a:ext>
            </a:extLst>
          </p:cNvPr>
          <p:cNvSpPr>
            <a:spLocks/>
          </p:cNvSpPr>
          <p:nvPr/>
        </p:nvSpPr>
        <p:spPr bwMode="auto">
          <a:xfrm>
            <a:off x="5865813" y="2252663"/>
            <a:ext cx="3754437" cy="2679700"/>
          </a:xfrm>
          <a:custGeom>
            <a:avLst/>
            <a:gdLst>
              <a:gd name="T0" fmla="*/ 32 w 2365"/>
              <a:gd name="T1" fmla="*/ 1597 h 1688"/>
              <a:gd name="T2" fmla="*/ 85 w 2365"/>
              <a:gd name="T3" fmla="*/ 863 h 1688"/>
              <a:gd name="T4" fmla="*/ 135 w 2365"/>
              <a:gd name="T5" fmla="*/ 181 h 1688"/>
              <a:gd name="T6" fmla="*/ 188 w 2365"/>
              <a:gd name="T7" fmla="*/ 24 h 1688"/>
              <a:gd name="T8" fmla="*/ 221 w 2365"/>
              <a:gd name="T9" fmla="*/ 272 h 1688"/>
              <a:gd name="T10" fmla="*/ 280 w 2365"/>
              <a:gd name="T11" fmla="*/ 576 h 1688"/>
              <a:gd name="T12" fmla="*/ 320 w 2365"/>
              <a:gd name="T13" fmla="*/ 654 h 1688"/>
              <a:gd name="T14" fmla="*/ 378 w 2365"/>
              <a:gd name="T15" fmla="*/ 754 h 1688"/>
              <a:gd name="T16" fmla="*/ 418 w 2365"/>
              <a:gd name="T17" fmla="*/ 912 h 1688"/>
              <a:gd name="T18" fmla="*/ 478 w 2365"/>
              <a:gd name="T19" fmla="*/ 956 h 1688"/>
              <a:gd name="T20" fmla="*/ 512 w 2365"/>
              <a:gd name="T21" fmla="*/ 1069 h 1688"/>
              <a:gd name="T22" fmla="*/ 572 w 2365"/>
              <a:gd name="T23" fmla="*/ 1320 h 1688"/>
              <a:gd name="T24" fmla="*/ 631 w 2365"/>
              <a:gd name="T25" fmla="*/ 1260 h 1688"/>
              <a:gd name="T26" fmla="*/ 690 w 2365"/>
              <a:gd name="T27" fmla="*/ 1298 h 1688"/>
              <a:gd name="T28" fmla="*/ 737 w 2365"/>
              <a:gd name="T29" fmla="*/ 1342 h 1688"/>
              <a:gd name="T30" fmla="*/ 779 w 2365"/>
              <a:gd name="T31" fmla="*/ 1373 h 1688"/>
              <a:gd name="T32" fmla="*/ 838 w 2365"/>
              <a:gd name="T33" fmla="*/ 1394 h 1688"/>
              <a:gd name="T34" fmla="*/ 893 w 2365"/>
              <a:gd name="T35" fmla="*/ 1389 h 1688"/>
              <a:gd name="T36" fmla="*/ 952 w 2365"/>
              <a:gd name="T37" fmla="*/ 1403 h 1688"/>
              <a:gd name="T38" fmla="*/ 995 w 2365"/>
              <a:gd name="T39" fmla="*/ 1476 h 1688"/>
              <a:gd name="T40" fmla="*/ 1052 w 2365"/>
              <a:gd name="T41" fmla="*/ 1603 h 1688"/>
              <a:gd name="T42" fmla="*/ 1107 w 2365"/>
              <a:gd name="T43" fmla="*/ 1614 h 1688"/>
              <a:gd name="T44" fmla="*/ 1149 w 2365"/>
              <a:gd name="T45" fmla="*/ 1552 h 1688"/>
              <a:gd name="T46" fmla="*/ 1208 w 2365"/>
              <a:gd name="T47" fmla="*/ 1539 h 1688"/>
              <a:gd name="T48" fmla="*/ 1263 w 2365"/>
              <a:gd name="T49" fmla="*/ 1544 h 1688"/>
              <a:gd name="T50" fmla="*/ 1322 w 2365"/>
              <a:gd name="T51" fmla="*/ 1541 h 1688"/>
              <a:gd name="T52" fmla="*/ 1374 w 2365"/>
              <a:gd name="T53" fmla="*/ 1552 h 1688"/>
              <a:gd name="T54" fmla="*/ 1428 w 2365"/>
              <a:gd name="T55" fmla="*/ 1570 h 1688"/>
              <a:gd name="T56" fmla="*/ 1487 w 2365"/>
              <a:gd name="T57" fmla="*/ 1585 h 1688"/>
              <a:gd name="T58" fmla="*/ 1539 w 2365"/>
              <a:gd name="T59" fmla="*/ 1606 h 1688"/>
              <a:gd name="T60" fmla="*/ 1584 w 2365"/>
              <a:gd name="T61" fmla="*/ 1630 h 1688"/>
              <a:gd name="T62" fmla="*/ 1643 w 2365"/>
              <a:gd name="T63" fmla="*/ 1656 h 1688"/>
              <a:gd name="T64" fmla="*/ 1700 w 2365"/>
              <a:gd name="T65" fmla="*/ 1665 h 1688"/>
              <a:gd name="T66" fmla="*/ 1759 w 2365"/>
              <a:gd name="T67" fmla="*/ 1664 h 1688"/>
              <a:gd name="T68" fmla="*/ 1813 w 2365"/>
              <a:gd name="T69" fmla="*/ 1665 h 1688"/>
              <a:gd name="T70" fmla="*/ 1872 w 2365"/>
              <a:gd name="T71" fmla="*/ 1676 h 1688"/>
              <a:gd name="T72" fmla="*/ 1919 w 2365"/>
              <a:gd name="T73" fmla="*/ 1674 h 1688"/>
              <a:gd name="T74" fmla="*/ 1979 w 2365"/>
              <a:gd name="T75" fmla="*/ 1650 h 1688"/>
              <a:gd name="T76" fmla="*/ 2027 w 2365"/>
              <a:gd name="T77" fmla="*/ 1605 h 1688"/>
              <a:gd name="T78" fmla="*/ 2073 w 2365"/>
              <a:gd name="T79" fmla="*/ 1580 h 1688"/>
              <a:gd name="T80" fmla="*/ 2132 w 2365"/>
              <a:gd name="T81" fmla="*/ 1603 h 1688"/>
              <a:gd name="T82" fmla="*/ 2191 w 2365"/>
              <a:gd name="T83" fmla="*/ 1643 h 1688"/>
              <a:gd name="T84" fmla="*/ 2232 w 2365"/>
              <a:gd name="T85" fmla="*/ 1655 h 1688"/>
              <a:gd name="T86" fmla="*/ 2291 w 2365"/>
              <a:gd name="T87" fmla="*/ 1664 h 1688"/>
              <a:gd name="T88" fmla="*/ 2350 w 2365"/>
              <a:gd name="T89" fmla="*/ 1682 h 1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365" h="1688">
                <a:moveTo>
                  <a:pt x="0" y="1676"/>
                </a:moveTo>
                <a:lnTo>
                  <a:pt x="20" y="1664"/>
                </a:lnTo>
                <a:lnTo>
                  <a:pt x="32" y="1597"/>
                </a:lnTo>
                <a:lnTo>
                  <a:pt x="49" y="1394"/>
                </a:lnTo>
                <a:lnTo>
                  <a:pt x="65" y="1103"/>
                </a:lnTo>
                <a:lnTo>
                  <a:pt x="85" y="863"/>
                </a:lnTo>
                <a:lnTo>
                  <a:pt x="99" y="708"/>
                </a:lnTo>
                <a:lnTo>
                  <a:pt x="118" y="417"/>
                </a:lnTo>
                <a:lnTo>
                  <a:pt x="135" y="181"/>
                </a:lnTo>
                <a:lnTo>
                  <a:pt x="155" y="68"/>
                </a:lnTo>
                <a:lnTo>
                  <a:pt x="168" y="0"/>
                </a:lnTo>
                <a:lnTo>
                  <a:pt x="188" y="24"/>
                </a:lnTo>
                <a:lnTo>
                  <a:pt x="200" y="102"/>
                </a:lnTo>
                <a:lnTo>
                  <a:pt x="220" y="261"/>
                </a:lnTo>
                <a:lnTo>
                  <a:pt x="221" y="272"/>
                </a:lnTo>
                <a:lnTo>
                  <a:pt x="241" y="394"/>
                </a:lnTo>
                <a:lnTo>
                  <a:pt x="261" y="495"/>
                </a:lnTo>
                <a:lnTo>
                  <a:pt x="280" y="576"/>
                </a:lnTo>
                <a:lnTo>
                  <a:pt x="296" y="620"/>
                </a:lnTo>
                <a:lnTo>
                  <a:pt x="315" y="652"/>
                </a:lnTo>
                <a:lnTo>
                  <a:pt x="320" y="654"/>
                </a:lnTo>
                <a:lnTo>
                  <a:pt x="340" y="654"/>
                </a:lnTo>
                <a:lnTo>
                  <a:pt x="359" y="689"/>
                </a:lnTo>
                <a:lnTo>
                  <a:pt x="378" y="754"/>
                </a:lnTo>
                <a:lnTo>
                  <a:pt x="397" y="839"/>
                </a:lnTo>
                <a:lnTo>
                  <a:pt x="417" y="907"/>
                </a:lnTo>
                <a:lnTo>
                  <a:pt x="418" y="912"/>
                </a:lnTo>
                <a:lnTo>
                  <a:pt x="438" y="940"/>
                </a:lnTo>
                <a:lnTo>
                  <a:pt x="458" y="945"/>
                </a:lnTo>
                <a:lnTo>
                  <a:pt x="478" y="956"/>
                </a:lnTo>
                <a:lnTo>
                  <a:pt x="479" y="957"/>
                </a:lnTo>
                <a:lnTo>
                  <a:pt x="499" y="1001"/>
                </a:lnTo>
                <a:lnTo>
                  <a:pt x="512" y="1069"/>
                </a:lnTo>
                <a:lnTo>
                  <a:pt x="532" y="1215"/>
                </a:lnTo>
                <a:lnTo>
                  <a:pt x="552" y="1300"/>
                </a:lnTo>
                <a:lnTo>
                  <a:pt x="572" y="1320"/>
                </a:lnTo>
                <a:lnTo>
                  <a:pt x="591" y="1300"/>
                </a:lnTo>
                <a:lnTo>
                  <a:pt x="611" y="1273"/>
                </a:lnTo>
                <a:lnTo>
                  <a:pt x="631" y="1260"/>
                </a:lnTo>
                <a:lnTo>
                  <a:pt x="650" y="1263"/>
                </a:lnTo>
                <a:lnTo>
                  <a:pt x="670" y="1279"/>
                </a:lnTo>
                <a:lnTo>
                  <a:pt x="690" y="1298"/>
                </a:lnTo>
                <a:lnTo>
                  <a:pt x="697" y="1306"/>
                </a:lnTo>
                <a:lnTo>
                  <a:pt x="717" y="1326"/>
                </a:lnTo>
                <a:lnTo>
                  <a:pt x="737" y="1342"/>
                </a:lnTo>
                <a:lnTo>
                  <a:pt x="757" y="1357"/>
                </a:lnTo>
                <a:lnTo>
                  <a:pt x="776" y="1371"/>
                </a:lnTo>
                <a:lnTo>
                  <a:pt x="779" y="1373"/>
                </a:lnTo>
                <a:lnTo>
                  <a:pt x="799" y="1383"/>
                </a:lnTo>
                <a:lnTo>
                  <a:pt x="819" y="1389"/>
                </a:lnTo>
                <a:lnTo>
                  <a:pt x="838" y="1394"/>
                </a:lnTo>
                <a:lnTo>
                  <a:pt x="858" y="1395"/>
                </a:lnTo>
                <a:lnTo>
                  <a:pt x="873" y="1394"/>
                </a:lnTo>
                <a:lnTo>
                  <a:pt x="893" y="1389"/>
                </a:lnTo>
                <a:lnTo>
                  <a:pt x="913" y="1386"/>
                </a:lnTo>
                <a:lnTo>
                  <a:pt x="932" y="1389"/>
                </a:lnTo>
                <a:lnTo>
                  <a:pt x="952" y="1403"/>
                </a:lnTo>
                <a:lnTo>
                  <a:pt x="955" y="1406"/>
                </a:lnTo>
                <a:lnTo>
                  <a:pt x="975" y="1436"/>
                </a:lnTo>
                <a:lnTo>
                  <a:pt x="995" y="1476"/>
                </a:lnTo>
                <a:lnTo>
                  <a:pt x="1013" y="1518"/>
                </a:lnTo>
                <a:lnTo>
                  <a:pt x="1032" y="1564"/>
                </a:lnTo>
                <a:lnTo>
                  <a:pt x="1052" y="1603"/>
                </a:lnTo>
                <a:lnTo>
                  <a:pt x="1072" y="1627"/>
                </a:lnTo>
                <a:lnTo>
                  <a:pt x="1087" y="1630"/>
                </a:lnTo>
                <a:lnTo>
                  <a:pt x="1107" y="1614"/>
                </a:lnTo>
                <a:lnTo>
                  <a:pt x="1126" y="1585"/>
                </a:lnTo>
                <a:lnTo>
                  <a:pt x="1146" y="1555"/>
                </a:lnTo>
                <a:lnTo>
                  <a:pt x="1149" y="1552"/>
                </a:lnTo>
                <a:lnTo>
                  <a:pt x="1169" y="1538"/>
                </a:lnTo>
                <a:lnTo>
                  <a:pt x="1189" y="1535"/>
                </a:lnTo>
                <a:lnTo>
                  <a:pt x="1208" y="1539"/>
                </a:lnTo>
                <a:lnTo>
                  <a:pt x="1224" y="1542"/>
                </a:lnTo>
                <a:lnTo>
                  <a:pt x="1243" y="1544"/>
                </a:lnTo>
                <a:lnTo>
                  <a:pt x="1263" y="1544"/>
                </a:lnTo>
                <a:lnTo>
                  <a:pt x="1283" y="1542"/>
                </a:lnTo>
                <a:lnTo>
                  <a:pt x="1302" y="1541"/>
                </a:lnTo>
                <a:lnTo>
                  <a:pt x="1322" y="1541"/>
                </a:lnTo>
                <a:lnTo>
                  <a:pt x="1334" y="1542"/>
                </a:lnTo>
                <a:lnTo>
                  <a:pt x="1354" y="1546"/>
                </a:lnTo>
                <a:lnTo>
                  <a:pt x="1374" y="1552"/>
                </a:lnTo>
                <a:lnTo>
                  <a:pt x="1393" y="1559"/>
                </a:lnTo>
                <a:lnTo>
                  <a:pt x="1408" y="1564"/>
                </a:lnTo>
                <a:lnTo>
                  <a:pt x="1428" y="1570"/>
                </a:lnTo>
                <a:lnTo>
                  <a:pt x="1448" y="1574"/>
                </a:lnTo>
                <a:lnTo>
                  <a:pt x="1468" y="1580"/>
                </a:lnTo>
                <a:lnTo>
                  <a:pt x="1487" y="1585"/>
                </a:lnTo>
                <a:lnTo>
                  <a:pt x="1507" y="1593"/>
                </a:lnTo>
                <a:lnTo>
                  <a:pt x="1519" y="1597"/>
                </a:lnTo>
                <a:lnTo>
                  <a:pt x="1539" y="1606"/>
                </a:lnTo>
                <a:lnTo>
                  <a:pt x="1559" y="1617"/>
                </a:lnTo>
                <a:lnTo>
                  <a:pt x="1578" y="1627"/>
                </a:lnTo>
                <a:lnTo>
                  <a:pt x="1584" y="1630"/>
                </a:lnTo>
                <a:lnTo>
                  <a:pt x="1604" y="1640"/>
                </a:lnTo>
                <a:lnTo>
                  <a:pt x="1624" y="1649"/>
                </a:lnTo>
                <a:lnTo>
                  <a:pt x="1643" y="1656"/>
                </a:lnTo>
                <a:lnTo>
                  <a:pt x="1663" y="1661"/>
                </a:lnTo>
                <a:lnTo>
                  <a:pt x="1680" y="1664"/>
                </a:lnTo>
                <a:lnTo>
                  <a:pt x="1700" y="1665"/>
                </a:lnTo>
                <a:lnTo>
                  <a:pt x="1719" y="1665"/>
                </a:lnTo>
                <a:lnTo>
                  <a:pt x="1739" y="1665"/>
                </a:lnTo>
                <a:lnTo>
                  <a:pt x="1759" y="1664"/>
                </a:lnTo>
                <a:lnTo>
                  <a:pt x="1778" y="1664"/>
                </a:lnTo>
                <a:lnTo>
                  <a:pt x="1794" y="1664"/>
                </a:lnTo>
                <a:lnTo>
                  <a:pt x="1813" y="1665"/>
                </a:lnTo>
                <a:lnTo>
                  <a:pt x="1833" y="1668"/>
                </a:lnTo>
                <a:lnTo>
                  <a:pt x="1853" y="1673"/>
                </a:lnTo>
                <a:lnTo>
                  <a:pt x="1872" y="1676"/>
                </a:lnTo>
                <a:lnTo>
                  <a:pt x="1880" y="1676"/>
                </a:lnTo>
                <a:lnTo>
                  <a:pt x="1900" y="1676"/>
                </a:lnTo>
                <a:lnTo>
                  <a:pt x="1919" y="1674"/>
                </a:lnTo>
                <a:lnTo>
                  <a:pt x="1939" y="1670"/>
                </a:lnTo>
                <a:lnTo>
                  <a:pt x="1959" y="1662"/>
                </a:lnTo>
                <a:lnTo>
                  <a:pt x="1979" y="1650"/>
                </a:lnTo>
                <a:lnTo>
                  <a:pt x="1988" y="1643"/>
                </a:lnTo>
                <a:lnTo>
                  <a:pt x="2007" y="1624"/>
                </a:lnTo>
                <a:lnTo>
                  <a:pt x="2027" y="1605"/>
                </a:lnTo>
                <a:lnTo>
                  <a:pt x="2047" y="1588"/>
                </a:lnTo>
                <a:lnTo>
                  <a:pt x="2053" y="1585"/>
                </a:lnTo>
                <a:lnTo>
                  <a:pt x="2073" y="1580"/>
                </a:lnTo>
                <a:lnTo>
                  <a:pt x="2092" y="1582"/>
                </a:lnTo>
                <a:lnTo>
                  <a:pt x="2112" y="1591"/>
                </a:lnTo>
                <a:lnTo>
                  <a:pt x="2132" y="1603"/>
                </a:lnTo>
                <a:lnTo>
                  <a:pt x="2151" y="1617"/>
                </a:lnTo>
                <a:lnTo>
                  <a:pt x="2171" y="1630"/>
                </a:lnTo>
                <a:lnTo>
                  <a:pt x="2191" y="1643"/>
                </a:lnTo>
                <a:lnTo>
                  <a:pt x="2192" y="1643"/>
                </a:lnTo>
                <a:lnTo>
                  <a:pt x="2212" y="1650"/>
                </a:lnTo>
                <a:lnTo>
                  <a:pt x="2232" y="1655"/>
                </a:lnTo>
                <a:lnTo>
                  <a:pt x="2251" y="1658"/>
                </a:lnTo>
                <a:lnTo>
                  <a:pt x="2271" y="1661"/>
                </a:lnTo>
                <a:lnTo>
                  <a:pt x="2291" y="1664"/>
                </a:lnTo>
                <a:lnTo>
                  <a:pt x="2311" y="1668"/>
                </a:lnTo>
                <a:lnTo>
                  <a:pt x="2330" y="1674"/>
                </a:lnTo>
                <a:lnTo>
                  <a:pt x="2350" y="1682"/>
                </a:lnTo>
                <a:lnTo>
                  <a:pt x="2365" y="1688"/>
                </a:lnTo>
              </a:path>
            </a:pathLst>
          </a:custGeom>
          <a:noFill/>
          <a:ln w="38100">
            <a:solidFill>
              <a:schemeClr val="accent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B645F8C8-4ADF-913C-120A-180023FF1EF3}"/>
              </a:ext>
            </a:extLst>
          </p:cNvPr>
          <p:cNvGrpSpPr/>
          <p:nvPr/>
        </p:nvGrpSpPr>
        <p:grpSpPr>
          <a:xfrm>
            <a:off x="1426533" y="1390651"/>
            <a:ext cx="8333417" cy="4793805"/>
            <a:chOff x="1426533" y="1390651"/>
            <a:chExt cx="8333417" cy="4793805"/>
          </a:xfrm>
        </p:grpSpPr>
        <p:sp>
          <p:nvSpPr>
            <p:cNvPr id="90" name="Line 80">
              <a:extLst>
                <a:ext uri="{FF2B5EF4-FFF2-40B4-BE49-F238E27FC236}">
                  <a16:creationId xmlns:a16="http://schemas.microsoft.com/office/drawing/2014/main" id="{4FC9EC28-D36F-1FC9-1BEF-B28F2260BD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8363" y="5646738"/>
              <a:ext cx="7481887" cy="0"/>
            </a:xfrm>
            <a:prstGeom prst="line">
              <a:avLst/>
            </a:prstGeom>
            <a:noFill/>
            <a:ln w="14288" cap="sq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" name="Line 81">
              <a:extLst>
                <a:ext uri="{FF2B5EF4-FFF2-40B4-BE49-F238E27FC236}">
                  <a16:creationId xmlns:a16="http://schemas.microsoft.com/office/drawing/2014/main" id="{3BF51A4E-E263-37A5-D0BD-949488AD19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51100" y="5646738"/>
              <a:ext cx="0" cy="41275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" name="Line 82">
              <a:extLst>
                <a:ext uri="{FF2B5EF4-FFF2-40B4-BE49-F238E27FC236}">
                  <a16:creationId xmlns:a16="http://schemas.microsoft.com/office/drawing/2014/main" id="{0B8ECAC8-870C-201B-4D72-AD2DEE6975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0663" y="5646738"/>
              <a:ext cx="0" cy="41275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" name="Line 83">
              <a:extLst>
                <a:ext uri="{FF2B5EF4-FFF2-40B4-BE49-F238E27FC236}">
                  <a16:creationId xmlns:a16="http://schemas.microsoft.com/office/drawing/2014/main" id="{0F3B42C3-8A5E-203C-3A3E-EDDB972847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84550" y="5646738"/>
              <a:ext cx="0" cy="41275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" name="Line 84">
              <a:extLst>
                <a:ext uri="{FF2B5EF4-FFF2-40B4-BE49-F238E27FC236}">
                  <a16:creationId xmlns:a16="http://schemas.microsoft.com/office/drawing/2014/main" id="{708A6779-0725-1CB3-BFEE-854256ABE4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7288" y="5646738"/>
              <a:ext cx="0" cy="41275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" name="Line 85">
              <a:extLst>
                <a:ext uri="{FF2B5EF4-FFF2-40B4-BE49-F238E27FC236}">
                  <a16:creationId xmlns:a16="http://schemas.microsoft.com/office/drawing/2014/main" id="{9F37D076-704B-3C86-1350-2464C1C6F9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1175" y="5646738"/>
              <a:ext cx="0" cy="41275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" name="Line 86">
              <a:extLst>
                <a:ext uri="{FF2B5EF4-FFF2-40B4-BE49-F238E27FC236}">
                  <a16:creationId xmlns:a16="http://schemas.microsoft.com/office/drawing/2014/main" id="{E89E70B6-BFCC-0C72-74B3-66B3A8299C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30738" y="5646738"/>
              <a:ext cx="0" cy="41275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" name="Line 87">
              <a:extLst>
                <a:ext uri="{FF2B5EF4-FFF2-40B4-BE49-F238E27FC236}">
                  <a16:creationId xmlns:a16="http://schemas.microsoft.com/office/drawing/2014/main" id="{B89935E0-B246-24F9-688F-574533EF67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4625" y="5646738"/>
              <a:ext cx="0" cy="41275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" name="Line 88">
              <a:extLst>
                <a:ext uri="{FF2B5EF4-FFF2-40B4-BE49-F238E27FC236}">
                  <a16:creationId xmlns:a16="http://schemas.microsoft.com/office/drawing/2014/main" id="{CB64B689-B115-0E4A-6024-91734BD699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67363" y="5646738"/>
              <a:ext cx="0" cy="41275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" name="Line 89">
              <a:extLst>
                <a:ext uri="{FF2B5EF4-FFF2-40B4-BE49-F238E27FC236}">
                  <a16:creationId xmlns:a16="http://schemas.microsoft.com/office/drawing/2014/main" id="{A56E44C3-1B65-3C13-A501-FBB6FC41E6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91250" y="5646738"/>
              <a:ext cx="0" cy="41275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" name="Line 90">
              <a:extLst>
                <a:ext uri="{FF2B5EF4-FFF2-40B4-BE49-F238E27FC236}">
                  <a16:creationId xmlns:a16="http://schemas.microsoft.com/office/drawing/2014/main" id="{964D12E6-8932-1BBB-C549-FDEBE7BDCA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03988" y="5646738"/>
              <a:ext cx="0" cy="41275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" name="Line 91">
              <a:extLst>
                <a:ext uri="{FF2B5EF4-FFF2-40B4-BE49-F238E27FC236}">
                  <a16:creationId xmlns:a16="http://schemas.microsoft.com/office/drawing/2014/main" id="{78531D04-4227-CA6A-0860-FABB7B063F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26288" y="5646738"/>
              <a:ext cx="0" cy="41275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" name="Line 92">
              <a:extLst>
                <a:ext uri="{FF2B5EF4-FFF2-40B4-BE49-F238E27FC236}">
                  <a16:creationId xmlns:a16="http://schemas.microsoft.com/office/drawing/2014/main" id="{AE7A0C92-BA9D-3C16-3A46-42CF3FD55B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37438" y="5646738"/>
              <a:ext cx="0" cy="41275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" name="Line 93">
              <a:extLst>
                <a:ext uri="{FF2B5EF4-FFF2-40B4-BE49-F238E27FC236}">
                  <a16:creationId xmlns:a16="http://schemas.microsoft.com/office/drawing/2014/main" id="{7B89C244-4995-A6B0-259A-2D87F15CEB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61325" y="5646738"/>
              <a:ext cx="0" cy="41275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" name="Line 94">
              <a:extLst>
                <a:ext uri="{FF2B5EF4-FFF2-40B4-BE49-F238E27FC236}">
                  <a16:creationId xmlns:a16="http://schemas.microsoft.com/office/drawing/2014/main" id="{F84A276C-6B87-EC35-D093-8889826A49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74063" y="5646738"/>
              <a:ext cx="0" cy="41275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5" name="Line 95">
              <a:extLst>
                <a:ext uri="{FF2B5EF4-FFF2-40B4-BE49-F238E27FC236}">
                  <a16:creationId xmlns:a16="http://schemas.microsoft.com/office/drawing/2014/main" id="{7654596C-DEE0-AAB8-35F5-6F930F2B7C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96363" y="5646738"/>
              <a:ext cx="0" cy="41275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6" name="Line 96">
              <a:extLst>
                <a:ext uri="{FF2B5EF4-FFF2-40B4-BE49-F238E27FC236}">
                  <a16:creationId xmlns:a16="http://schemas.microsoft.com/office/drawing/2014/main" id="{41AF5272-974F-D40E-9C98-D891A4C978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07513" y="5646738"/>
              <a:ext cx="0" cy="41275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7" name="Line 97">
              <a:extLst>
                <a:ext uri="{FF2B5EF4-FFF2-40B4-BE49-F238E27FC236}">
                  <a16:creationId xmlns:a16="http://schemas.microsoft.com/office/drawing/2014/main" id="{5C2F99E4-DC7E-26BE-EB57-3A87B55524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8363" y="5646738"/>
              <a:ext cx="0" cy="82550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8" name="Line 98">
              <a:extLst>
                <a:ext uri="{FF2B5EF4-FFF2-40B4-BE49-F238E27FC236}">
                  <a16:creationId xmlns:a16="http://schemas.microsoft.com/office/drawing/2014/main" id="{2689AD69-F71E-C859-D5BB-92F4792E25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3400" y="5646738"/>
              <a:ext cx="0" cy="82550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9" name="Line 99">
              <a:extLst>
                <a:ext uri="{FF2B5EF4-FFF2-40B4-BE49-F238E27FC236}">
                  <a16:creationId xmlns:a16="http://schemas.microsoft.com/office/drawing/2014/main" id="{C1C191F9-8AEE-EE96-7670-38D24C4AC2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08438" y="5646738"/>
              <a:ext cx="0" cy="82550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0" name="Line 100">
              <a:extLst>
                <a:ext uri="{FF2B5EF4-FFF2-40B4-BE49-F238E27FC236}">
                  <a16:creationId xmlns:a16="http://schemas.microsoft.com/office/drawing/2014/main" id="{E1D0E211-3826-F9CF-94E5-69F83DCB2E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43475" y="5646738"/>
              <a:ext cx="0" cy="82550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1" name="Line 101">
              <a:extLst>
                <a:ext uri="{FF2B5EF4-FFF2-40B4-BE49-F238E27FC236}">
                  <a16:creationId xmlns:a16="http://schemas.microsoft.com/office/drawing/2014/main" id="{643CC9E7-A3C4-C389-2AE5-E90B0A0725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80100" y="5646738"/>
              <a:ext cx="0" cy="82550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2" name="Line 102">
              <a:extLst>
                <a:ext uri="{FF2B5EF4-FFF2-40B4-BE49-F238E27FC236}">
                  <a16:creationId xmlns:a16="http://schemas.microsoft.com/office/drawing/2014/main" id="{2648D309-1889-23CD-98CA-692AB38031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13550" y="5646738"/>
              <a:ext cx="0" cy="82550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3" name="Line 103">
              <a:extLst>
                <a:ext uri="{FF2B5EF4-FFF2-40B4-BE49-F238E27FC236}">
                  <a16:creationId xmlns:a16="http://schemas.microsoft.com/office/drawing/2014/main" id="{38D5C786-3FD3-9FBF-2D1F-985AE22CAC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50175" y="5646738"/>
              <a:ext cx="0" cy="82550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4" name="Line 104">
              <a:extLst>
                <a:ext uri="{FF2B5EF4-FFF2-40B4-BE49-F238E27FC236}">
                  <a16:creationId xmlns:a16="http://schemas.microsoft.com/office/drawing/2014/main" id="{94716B67-3BD1-4574-36F4-21062D2E9E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83625" y="5646738"/>
              <a:ext cx="0" cy="82550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5" name="Line 105">
              <a:extLst>
                <a:ext uri="{FF2B5EF4-FFF2-40B4-BE49-F238E27FC236}">
                  <a16:creationId xmlns:a16="http://schemas.microsoft.com/office/drawing/2014/main" id="{44A4A98D-3CBB-4520-15B7-55F614CB11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20250" y="5646738"/>
              <a:ext cx="0" cy="82550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6" name="Line 106">
              <a:extLst>
                <a:ext uri="{FF2B5EF4-FFF2-40B4-BE49-F238E27FC236}">
                  <a16:creationId xmlns:a16="http://schemas.microsoft.com/office/drawing/2014/main" id="{C9946A10-144B-76AE-91B1-D63DA13BA4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8363" y="1390651"/>
              <a:ext cx="7481887" cy="0"/>
            </a:xfrm>
            <a:prstGeom prst="line">
              <a:avLst/>
            </a:prstGeom>
            <a:noFill/>
            <a:ln w="14288" cap="sq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7" name="Line 107">
              <a:extLst>
                <a:ext uri="{FF2B5EF4-FFF2-40B4-BE49-F238E27FC236}">
                  <a16:creationId xmlns:a16="http://schemas.microsoft.com/office/drawing/2014/main" id="{7AB73DC1-B280-644E-1C60-590CA69925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51100" y="1390651"/>
              <a:ext cx="0" cy="41275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8" name="Line 108">
              <a:extLst>
                <a:ext uri="{FF2B5EF4-FFF2-40B4-BE49-F238E27FC236}">
                  <a16:creationId xmlns:a16="http://schemas.microsoft.com/office/drawing/2014/main" id="{25C9C04F-54E1-2C5F-57A1-F34AEA00E8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0663" y="1390651"/>
              <a:ext cx="0" cy="41275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9" name="Line 109">
              <a:extLst>
                <a:ext uri="{FF2B5EF4-FFF2-40B4-BE49-F238E27FC236}">
                  <a16:creationId xmlns:a16="http://schemas.microsoft.com/office/drawing/2014/main" id="{8EACDE61-D015-F049-EFBE-161F16FA40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84550" y="1390651"/>
              <a:ext cx="0" cy="41275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0" name="Line 110">
              <a:extLst>
                <a:ext uri="{FF2B5EF4-FFF2-40B4-BE49-F238E27FC236}">
                  <a16:creationId xmlns:a16="http://schemas.microsoft.com/office/drawing/2014/main" id="{06E00D49-77A3-9F9B-83FB-849EBEE86C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7288" y="1390651"/>
              <a:ext cx="0" cy="41275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1" name="Line 111">
              <a:extLst>
                <a:ext uri="{FF2B5EF4-FFF2-40B4-BE49-F238E27FC236}">
                  <a16:creationId xmlns:a16="http://schemas.microsoft.com/office/drawing/2014/main" id="{53615C81-A0B8-8E80-5DD1-ACB98616A4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1175" y="1390651"/>
              <a:ext cx="0" cy="41275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2" name="Line 112">
              <a:extLst>
                <a:ext uri="{FF2B5EF4-FFF2-40B4-BE49-F238E27FC236}">
                  <a16:creationId xmlns:a16="http://schemas.microsoft.com/office/drawing/2014/main" id="{0F023E19-3270-1551-FFCA-03614B4F06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30738" y="1390651"/>
              <a:ext cx="0" cy="41275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3" name="Line 113">
              <a:extLst>
                <a:ext uri="{FF2B5EF4-FFF2-40B4-BE49-F238E27FC236}">
                  <a16:creationId xmlns:a16="http://schemas.microsoft.com/office/drawing/2014/main" id="{B8AB51D5-AC8B-2AA0-9A0A-8B28FBDB03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4625" y="1390651"/>
              <a:ext cx="0" cy="41275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" name="Line 114">
              <a:extLst>
                <a:ext uri="{FF2B5EF4-FFF2-40B4-BE49-F238E27FC236}">
                  <a16:creationId xmlns:a16="http://schemas.microsoft.com/office/drawing/2014/main" id="{1CE27F5B-FFF7-96F1-61A9-4E9887D939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67363" y="1390651"/>
              <a:ext cx="0" cy="41275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" name="Line 115">
              <a:extLst>
                <a:ext uri="{FF2B5EF4-FFF2-40B4-BE49-F238E27FC236}">
                  <a16:creationId xmlns:a16="http://schemas.microsoft.com/office/drawing/2014/main" id="{00BBD830-268B-22CB-A14B-3B325929DD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91250" y="1390651"/>
              <a:ext cx="0" cy="41275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6" name="Line 116">
              <a:extLst>
                <a:ext uri="{FF2B5EF4-FFF2-40B4-BE49-F238E27FC236}">
                  <a16:creationId xmlns:a16="http://schemas.microsoft.com/office/drawing/2014/main" id="{5CD5E365-7EE8-A9F6-A2E7-37C50B54EF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03988" y="1390651"/>
              <a:ext cx="0" cy="41275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7" name="Line 117">
              <a:extLst>
                <a:ext uri="{FF2B5EF4-FFF2-40B4-BE49-F238E27FC236}">
                  <a16:creationId xmlns:a16="http://schemas.microsoft.com/office/drawing/2014/main" id="{5271FCFF-EF16-54DE-8006-9388582DB5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26288" y="1390651"/>
              <a:ext cx="0" cy="41275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8" name="Line 118">
              <a:extLst>
                <a:ext uri="{FF2B5EF4-FFF2-40B4-BE49-F238E27FC236}">
                  <a16:creationId xmlns:a16="http://schemas.microsoft.com/office/drawing/2014/main" id="{40227C97-17FF-663B-D9D7-3CECEAC522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37438" y="1390651"/>
              <a:ext cx="0" cy="41275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9" name="Line 119">
              <a:extLst>
                <a:ext uri="{FF2B5EF4-FFF2-40B4-BE49-F238E27FC236}">
                  <a16:creationId xmlns:a16="http://schemas.microsoft.com/office/drawing/2014/main" id="{2E6AE361-55FF-7EA7-5E71-BE9751E1F2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61325" y="1390651"/>
              <a:ext cx="0" cy="41275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0" name="Line 120">
              <a:extLst>
                <a:ext uri="{FF2B5EF4-FFF2-40B4-BE49-F238E27FC236}">
                  <a16:creationId xmlns:a16="http://schemas.microsoft.com/office/drawing/2014/main" id="{6CEE6481-53A8-53CB-08F3-23E69D4FC1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74063" y="1390651"/>
              <a:ext cx="0" cy="41275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1" name="Line 121">
              <a:extLst>
                <a:ext uri="{FF2B5EF4-FFF2-40B4-BE49-F238E27FC236}">
                  <a16:creationId xmlns:a16="http://schemas.microsoft.com/office/drawing/2014/main" id="{E70B3ACB-57D0-508D-0F8E-1B36781FE3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96363" y="1390651"/>
              <a:ext cx="0" cy="41275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2" name="Line 122">
              <a:extLst>
                <a:ext uri="{FF2B5EF4-FFF2-40B4-BE49-F238E27FC236}">
                  <a16:creationId xmlns:a16="http://schemas.microsoft.com/office/drawing/2014/main" id="{DADB2BB5-0B01-4423-E550-674974A221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07513" y="1390651"/>
              <a:ext cx="0" cy="41275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3" name="Line 123">
              <a:extLst>
                <a:ext uri="{FF2B5EF4-FFF2-40B4-BE49-F238E27FC236}">
                  <a16:creationId xmlns:a16="http://schemas.microsoft.com/office/drawing/2014/main" id="{F8514675-EFF0-7FAA-6518-DF4DBDF518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8363" y="1390651"/>
              <a:ext cx="0" cy="82550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4" name="Line 124">
              <a:extLst>
                <a:ext uri="{FF2B5EF4-FFF2-40B4-BE49-F238E27FC236}">
                  <a16:creationId xmlns:a16="http://schemas.microsoft.com/office/drawing/2014/main" id="{658B9E5F-5840-C334-475E-AA847F5092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3400" y="1390651"/>
              <a:ext cx="0" cy="82550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5" name="Line 125">
              <a:extLst>
                <a:ext uri="{FF2B5EF4-FFF2-40B4-BE49-F238E27FC236}">
                  <a16:creationId xmlns:a16="http://schemas.microsoft.com/office/drawing/2014/main" id="{DEB0DEDB-0565-F388-DDDD-B25EC74F95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08438" y="1390651"/>
              <a:ext cx="0" cy="82550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6" name="Line 126">
              <a:extLst>
                <a:ext uri="{FF2B5EF4-FFF2-40B4-BE49-F238E27FC236}">
                  <a16:creationId xmlns:a16="http://schemas.microsoft.com/office/drawing/2014/main" id="{516C8ABB-05EE-CBA6-1684-3C8C22C86A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43475" y="1390651"/>
              <a:ext cx="0" cy="82550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7" name="Line 127">
              <a:extLst>
                <a:ext uri="{FF2B5EF4-FFF2-40B4-BE49-F238E27FC236}">
                  <a16:creationId xmlns:a16="http://schemas.microsoft.com/office/drawing/2014/main" id="{C42E8765-3469-AAB2-1972-A9168FF80C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80100" y="1390651"/>
              <a:ext cx="0" cy="82550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8" name="Line 128">
              <a:extLst>
                <a:ext uri="{FF2B5EF4-FFF2-40B4-BE49-F238E27FC236}">
                  <a16:creationId xmlns:a16="http://schemas.microsoft.com/office/drawing/2014/main" id="{E9B209C2-1895-002A-A34F-DC02D56C27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13550" y="1390651"/>
              <a:ext cx="0" cy="82550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9" name="Line 129">
              <a:extLst>
                <a:ext uri="{FF2B5EF4-FFF2-40B4-BE49-F238E27FC236}">
                  <a16:creationId xmlns:a16="http://schemas.microsoft.com/office/drawing/2014/main" id="{F0AB22E3-A325-942B-1A7B-9E0844D090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50175" y="1390651"/>
              <a:ext cx="0" cy="82550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0" name="Line 130">
              <a:extLst>
                <a:ext uri="{FF2B5EF4-FFF2-40B4-BE49-F238E27FC236}">
                  <a16:creationId xmlns:a16="http://schemas.microsoft.com/office/drawing/2014/main" id="{8B8DF760-CAE1-98DF-498B-74197FA11F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83625" y="1390651"/>
              <a:ext cx="0" cy="82550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1" name="Line 131">
              <a:extLst>
                <a:ext uri="{FF2B5EF4-FFF2-40B4-BE49-F238E27FC236}">
                  <a16:creationId xmlns:a16="http://schemas.microsoft.com/office/drawing/2014/main" id="{5E1BB717-499C-98D5-D3D0-B1485BBB95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20250" y="1390651"/>
              <a:ext cx="0" cy="82550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2" name="Line 132">
              <a:extLst>
                <a:ext uri="{FF2B5EF4-FFF2-40B4-BE49-F238E27FC236}">
                  <a16:creationId xmlns:a16="http://schemas.microsoft.com/office/drawing/2014/main" id="{E1C33CA9-A10F-5377-C421-CFAD4C1D0E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38363" y="1390651"/>
              <a:ext cx="0" cy="4256088"/>
            </a:xfrm>
            <a:prstGeom prst="line">
              <a:avLst/>
            </a:prstGeom>
            <a:noFill/>
            <a:ln w="14288" cap="sq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3" name="Line 133">
              <a:extLst>
                <a:ext uri="{FF2B5EF4-FFF2-40B4-BE49-F238E27FC236}">
                  <a16:creationId xmlns:a16="http://schemas.microsoft.com/office/drawing/2014/main" id="{8947344D-86DA-D04E-32CE-12B4A63F14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97088" y="5646738"/>
              <a:ext cx="41275" cy="0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4" name="Line 134">
              <a:extLst>
                <a:ext uri="{FF2B5EF4-FFF2-40B4-BE49-F238E27FC236}">
                  <a16:creationId xmlns:a16="http://schemas.microsoft.com/office/drawing/2014/main" id="{CD7529E9-C6B0-D145-3BBD-FB52103507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97088" y="4229101"/>
              <a:ext cx="41275" cy="0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5" name="Line 135">
              <a:extLst>
                <a:ext uri="{FF2B5EF4-FFF2-40B4-BE49-F238E27FC236}">
                  <a16:creationId xmlns:a16="http://schemas.microsoft.com/office/drawing/2014/main" id="{0B113BE7-9D41-ED2B-A1EE-EBE54E861A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97088" y="2809876"/>
              <a:ext cx="41275" cy="0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6" name="Line 136">
              <a:extLst>
                <a:ext uri="{FF2B5EF4-FFF2-40B4-BE49-F238E27FC236}">
                  <a16:creationId xmlns:a16="http://schemas.microsoft.com/office/drawing/2014/main" id="{868D1C2C-C378-BAA4-F65D-E33D2D588F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97088" y="1390651"/>
              <a:ext cx="41275" cy="0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7" name="Line 137">
              <a:extLst>
                <a:ext uri="{FF2B5EF4-FFF2-40B4-BE49-F238E27FC236}">
                  <a16:creationId xmlns:a16="http://schemas.microsoft.com/office/drawing/2014/main" id="{D0CF6F3E-3BAD-E572-CCB8-413756AF4E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55813" y="4937126"/>
              <a:ext cx="82550" cy="0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8" name="Line 138">
              <a:extLst>
                <a:ext uri="{FF2B5EF4-FFF2-40B4-BE49-F238E27FC236}">
                  <a16:creationId xmlns:a16="http://schemas.microsoft.com/office/drawing/2014/main" id="{AE05313D-D405-8044-6049-0E954095DA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55813" y="3519488"/>
              <a:ext cx="82550" cy="0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9" name="Line 139">
              <a:extLst>
                <a:ext uri="{FF2B5EF4-FFF2-40B4-BE49-F238E27FC236}">
                  <a16:creationId xmlns:a16="http://schemas.microsoft.com/office/drawing/2014/main" id="{8CCFF741-2DA2-B8AA-9D39-6875F5C708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55813" y="2101851"/>
              <a:ext cx="82550" cy="0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0" name="Line 140">
              <a:extLst>
                <a:ext uri="{FF2B5EF4-FFF2-40B4-BE49-F238E27FC236}">
                  <a16:creationId xmlns:a16="http://schemas.microsoft.com/office/drawing/2014/main" id="{115B66CA-57A5-51C9-2EDB-76F016299B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620250" y="1390651"/>
              <a:ext cx="0" cy="4256088"/>
            </a:xfrm>
            <a:prstGeom prst="line">
              <a:avLst/>
            </a:prstGeom>
            <a:noFill/>
            <a:ln w="14288" cap="sq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1" name="Line 141">
              <a:extLst>
                <a:ext uri="{FF2B5EF4-FFF2-40B4-BE49-F238E27FC236}">
                  <a16:creationId xmlns:a16="http://schemas.microsoft.com/office/drawing/2014/main" id="{F436ACD1-D520-73F0-6082-4FAE3E4456D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578975" y="5646738"/>
              <a:ext cx="41275" cy="0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2" name="Line 142">
              <a:extLst>
                <a:ext uri="{FF2B5EF4-FFF2-40B4-BE49-F238E27FC236}">
                  <a16:creationId xmlns:a16="http://schemas.microsoft.com/office/drawing/2014/main" id="{32C4F972-3763-F4A5-92CF-207CE9439E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578975" y="4229101"/>
              <a:ext cx="41275" cy="0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3" name="Line 143">
              <a:extLst>
                <a:ext uri="{FF2B5EF4-FFF2-40B4-BE49-F238E27FC236}">
                  <a16:creationId xmlns:a16="http://schemas.microsoft.com/office/drawing/2014/main" id="{932F12CE-6075-ACA5-03C4-9F5C1FCCA6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578975" y="2809876"/>
              <a:ext cx="41275" cy="0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4" name="Line 144">
              <a:extLst>
                <a:ext uri="{FF2B5EF4-FFF2-40B4-BE49-F238E27FC236}">
                  <a16:creationId xmlns:a16="http://schemas.microsoft.com/office/drawing/2014/main" id="{1805AF00-C30B-509B-3770-BEB6F69E1B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578975" y="1390651"/>
              <a:ext cx="41275" cy="0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5" name="Line 145">
              <a:extLst>
                <a:ext uri="{FF2B5EF4-FFF2-40B4-BE49-F238E27FC236}">
                  <a16:creationId xmlns:a16="http://schemas.microsoft.com/office/drawing/2014/main" id="{25C2B17D-1BBF-4B4F-40B2-7309C8A815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539288" y="4937126"/>
              <a:ext cx="80962" cy="0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6" name="Line 146">
              <a:extLst>
                <a:ext uri="{FF2B5EF4-FFF2-40B4-BE49-F238E27FC236}">
                  <a16:creationId xmlns:a16="http://schemas.microsoft.com/office/drawing/2014/main" id="{080DC6D9-D465-65F6-F612-5E987303FA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539288" y="3519488"/>
              <a:ext cx="80962" cy="0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7" name="Line 147">
              <a:extLst>
                <a:ext uri="{FF2B5EF4-FFF2-40B4-BE49-F238E27FC236}">
                  <a16:creationId xmlns:a16="http://schemas.microsoft.com/office/drawing/2014/main" id="{F2948EEC-FB5D-3C89-4FB6-5CEC3385B4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539288" y="2101851"/>
              <a:ext cx="80962" cy="0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8" name="Rectangle 148">
              <a:extLst>
                <a:ext uri="{FF2B5EF4-FFF2-40B4-BE49-F238E27FC236}">
                  <a16:creationId xmlns:a16="http://schemas.microsoft.com/office/drawing/2014/main" id="{66B9499B-CC61-69E2-7FEB-9402B4B587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7563" y="5765801"/>
              <a:ext cx="190500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6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9" name="Rectangle 149">
              <a:extLst>
                <a:ext uri="{FF2B5EF4-FFF2-40B4-BE49-F238E27FC236}">
                  <a16:creationId xmlns:a16="http://schemas.microsoft.com/office/drawing/2014/main" id="{F6810F75-7982-0A2F-2F6C-62F13F391B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2600" y="5765801"/>
              <a:ext cx="190500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9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0" name="Rectangle 150">
              <a:extLst>
                <a:ext uri="{FF2B5EF4-FFF2-40B4-BE49-F238E27FC236}">
                  <a16:creationId xmlns:a16="http://schemas.microsoft.com/office/drawing/2014/main" id="{A27DA64A-4521-613F-74CA-B8451959CC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6838" y="5765801"/>
              <a:ext cx="296862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1" name="Rectangle 151">
              <a:extLst>
                <a:ext uri="{FF2B5EF4-FFF2-40B4-BE49-F238E27FC236}">
                  <a16:creationId xmlns:a16="http://schemas.microsoft.com/office/drawing/2014/main" id="{9B3723F3-43BE-31A3-A53E-0C2CEFCAB3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3463" y="5765801"/>
              <a:ext cx="296862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15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2" name="Rectangle 152">
              <a:extLst>
                <a:ext uri="{FF2B5EF4-FFF2-40B4-BE49-F238E27FC236}">
                  <a16:creationId xmlns:a16="http://schemas.microsoft.com/office/drawing/2014/main" id="{03CF2072-75D0-A363-8942-C7D6235C1F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8500" y="5765801"/>
              <a:ext cx="296862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18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3" name="Rectangle 153">
              <a:extLst>
                <a:ext uri="{FF2B5EF4-FFF2-40B4-BE49-F238E27FC236}">
                  <a16:creationId xmlns:a16="http://schemas.microsoft.com/office/drawing/2014/main" id="{BB61279E-AFAE-394A-7E44-B7E004D55C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3538" y="5765801"/>
              <a:ext cx="296862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21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4" name="Rectangle 154">
              <a:extLst>
                <a:ext uri="{FF2B5EF4-FFF2-40B4-BE49-F238E27FC236}">
                  <a16:creationId xmlns:a16="http://schemas.microsoft.com/office/drawing/2014/main" id="{85DF141A-56FF-8101-6AAD-295A8BFC8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9375" y="5765801"/>
              <a:ext cx="190500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5" name="Rectangle 155">
              <a:extLst>
                <a:ext uri="{FF2B5EF4-FFF2-40B4-BE49-F238E27FC236}">
                  <a16:creationId xmlns:a16="http://schemas.microsoft.com/office/drawing/2014/main" id="{74510C80-42BC-BC5E-462B-42EE9760DA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34413" y="5765801"/>
              <a:ext cx="190500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6" name="Rectangle 156">
              <a:extLst>
                <a:ext uri="{FF2B5EF4-FFF2-40B4-BE49-F238E27FC236}">
                  <a16:creationId xmlns:a16="http://schemas.microsoft.com/office/drawing/2014/main" id="{3052A756-F498-B400-3B3D-46029F1CE5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9450" y="5765801"/>
              <a:ext cx="190500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6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7" name="Rectangle 157">
              <a:extLst>
                <a:ext uri="{FF2B5EF4-FFF2-40B4-BE49-F238E27FC236}">
                  <a16:creationId xmlns:a16="http://schemas.microsoft.com/office/drawing/2014/main" id="{B6D390B5-044F-9EE9-B766-E664802822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5463" y="4829176"/>
              <a:ext cx="296862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80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8" name="Rectangle 158">
              <a:extLst>
                <a:ext uri="{FF2B5EF4-FFF2-40B4-BE49-F238E27FC236}">
                  <a16:creationId xmlns:a16="http://schemas.microsoft.com/office/drawing/2014/main" id="{F87F4B1F-3707-7B7B-7858-E10C6036AC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5450" y="3411538"/>
              <a:ext cx="404812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100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9" name="Rectangle 159">
              <a:extLst>
                <a:ext uri="{FF2B5EF4-FFF2-40B4-BE49-F238E27FC236}">
                  <a16:creationId xmlns:a16="http://schemas.microsoft.com/office/drawing/2014/main" id="{EE09D057-EE8B-2A61-1707-BE07639524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5450" y="1993901"/>
              <a:ext cx="404812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120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0" name="Rectangle 160">
              <a:extLst>
                <a:ext uri="{FF2B5EF4-FFF2-40B4-BE49-F238E27FC236}">
                  <a16:creationId xmlns:a16="http://schemas.microsoft.com/office/drawing/2014/main" id="{A6497F27-05DC-8CD6-D664-6780DDCC355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02800" y="3283114"/>
              <a:ext cx="270907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en-US" sz="17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Glukosekonzentration mg/dl</a:t>
              </a:r>
              <a:endParaRPr kumimoji="0" lang="de-DE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1" name="Rectangle 161">
              <a:extLst>
                <a:ext uri="{FF2B5EF4-FFF2-40B4-BE49-F238E27FC236}">
                  <a16:creationId xmlns:a16="http://schemas.microsoft.com/office/drawing/2014/main" id="{6E6678A8-B06E-9A8D-49BC-77202041BE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0675" y="5922846"/>
              <a:ext cx="923201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en-US" sz="17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Tageszeit</a:t>
              </a:r>
              <a:endParaRPr kumimoji="0" lang="de-DE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EA3F530-3CFE-BBCC-645A-BD456172A4F7}"/>
              </a:ext>
            </a:extLst>
          </p:cNvPr>
          <p:cNvGrpSpPr/>
          <p:nvPr/>
        </p:nvGrpSpPr>
        <p:grpSpPr>
          <a:xfrm>
            <a:off x="7661095" y="3158211"/>
            <a:ext cx="4867275" cy="2686050"/>
            <a:chOff x="7410450" y="3838575"/>
            <a:chExt cx="4867275" cy="268605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28DD20-5AE0-107E-D95F-99C37F63BFF8}"/>
                </a:ext>
              </a:extLst>
            </p:cNvPr>
            <p:cNvSpPr/>
            <p:nvPr/>
          </p:nvSpPr>
          <p:spPr>
            <a:xfrm>
              <a:off x="7410450" y="3838575"/>
              <a:ext cx="4352925" cy="230832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dirty="0">
                <a:latin typeface="Aptos" panose="020B00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B073278-09D5-5BAF-1084-CF4A2A9BD1B8}"/>
                </a:ext>
              </a:extLst>
            </p:cNvPr>
            <p:cNvSpPr txBox="1"/>
            <p:nvPr/>
          </p:nvSpPr>
          <p:spPr>
            <a:xfrm>
              <a:off x="7620000" y="4216301"/>
              <a:ext cx="4657725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dirty="0">
                  <a:latin typeface="Aptos" panose="020B0004020202020204" pitchFamily="34" charset="0"/>
                </a:rPr>
                <a:t>Anmerkung:</a:t>
              </a:r>
            </a:p>
            <a:p>
              <a:r>
                <a:rPr lang="de-DE" dirty="0">
                  <a:latin typeface="Aptos" panose="020B0004020202020204" pitchFamily="34" charset="0"/>
                </a:rPr>
                <a:t>Glukosemonitoring lässt sich auch in weiteren Bereich einsetzen</a:t>
              </a:r>
            </a:p>
            <a:p>
              <a:pPr marL="285750" indent="-285750">
                <a:buFontTx/>
                <a:buChar char="-"/>
              </a:pPr>
              <a:r>
                <a:rPr lang="de-DE" dirty="0">
                  <a:latin typeface="Aptos" panose="020B0004020202020204" pitchFamily="34" charset="0"/>
                </a:rPr>
                <a:t>Biochemie </a:t>
              </a:r>
            </a:p>
            <a:p>
              <a:pPr marL="285750" indent="-285750">
                <a:buFontTx/>
                <a:buChar char="-"/>
              </a:pPr>
              <a:r>
                <a:rPr lang="de-DE" dirty="0">
                  <a:latin typeface="Aptos" panose="020B0004020202020204" pitchFamily="34" charset="0"/>
                </a:rPr>
                <a:t>Zellkulturen</a:t>
              </a:r>
            </a:p>
            <a:p>
              <a:pPr marL="285750" indent="-285750">
                <a:buFontTx/>
                <a:buChar char="-"/>
              </a:pPr>
              <a:r>
                <a:rPr lang="de-DE" dirty="0">
                  <a:latin typeface="Aptos" panose="020B0004020202020204" pitchFamily="34" charset="0"/>
                </a:rPr>
                <a:t>Lebensmittelindustrie (Gärprozesse)</a:t>
              </a:r>
            </a:p>
            <a:p>
              <a:pPr marL="285750" indent="-285750">
                <a:buFontTx/>
                <a:buChar char="-"/>
              </a:pPr>
              <a:endParaRPr lang="de-DE" dirty="0">
                <a:latin typeface="Aptos" panose="020B0004020202020204" pitchFamily="34" charset="0"/>
              </a:endParaRPr>
            </a:p>
            <a:p>
              <a:endParaRPr lang="de-DE" dirty="0">
                <a:latin typeface="Aptos" panose="020B0004020202020204" pitchFamily="34" charset="0"/>
              </a:endParaRPr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93436FB8-7DD4-45A4-B8F4-ADD11F047B88}"/>
              </a:ext>
            </a:extLst>
          </p:cNvPr>
          <p:cNvGrpSpPr/>
          <p:nvPr/>
        </p:nvGrpSpPr>
        <p:grpSpPr>
          <a:xfrm>
            <a:off x="2625416" y="4124474"/>
            <a:ext cx="1188000" cy="1378054"/>
            <a:chOff x="2625416" y="4124474"/>
            <a:chExt cx="1188000" cy="1378054"/>
          </a:xfrm>
        </p:grpSpPr>
        <p:sp>
          <p:nvSpPr>
            <p:cNvPr id="173" name="Flowchart: Process 172">
              <a:extLst>
                <a:ext uri="{FF2B5EF4-FFF2-40B4-BE49-F238E27FC236}">
                  <a16:creationId xmlns:a16="http://schemas.microsoft.com/office/drawing/2014/main" id="{98E6B91D-0033-1D2D-F006-BB4B13DA9217}"/>
                </a:ext>
              </a:extLst>
            </p:cNvPr>
            <p:cNvSpPr/>
            <p:nvPr/>
          </p:nvSpPr>
          <p:spPr>
            <a:xfrm>
              <a:off x="2625416" y="5151363"/>
              <a:ext cx="1188000" cy="351165"/>
            </a:xfrm>
            <a:prstGeom prst="flowChartProcess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ysClr val="windowText" lastClr="000000"/>
                  </a:solidFill>
                  <a:latin typeface="Aptos" panose="020B0004020202020204" pitchFamily="34" charset="0"/>
                </a:rPr>
                <a:t>Frühstück</a:t>
              </a:r>
            </a:p>
          </p:txBody>
        </p: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6D58DA8A-45A9-6E18-A3DA-315AFBD16BFE}"/>
                </a:ext>
              </a:extLst>
            </p:cNvPr>
            <p:cNvCxnSpPr>
              <a:stCxn id="173" idx="1"/>
            </p:cNvCxnSpPr>
            <p:nvPr/>
          </p:nvCxnSpPr>
          <p:spPr>
            <a:xfrm flipV="1">
              <a:off x="2625416" y="4124474"/>
              <a:ext cx="0" cy="120247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81CCB53F-8238-7B99-B81A-88529577BD20}"/>
              </a:ext>
            </a:extLst>
          </p:cNvPr>
          <p:cNvGrpSpPr/>
          <p:nvPr/>
        </p:nvGrpSpPr>
        <p:grpSpPr>
          <a:xfrm>
            <a:off x="4150114" y="4100513"/>
            <a:ext cx="1440000" cy="1404725"/>
            <a:chOff x="4150114" y="4100513"/>
            <a:chExt cx="1440000" cy="1404725"/>
          </a:xfrm>
        </p:grpSpPr>
        <p:sp>
          <p:nvSpPr>
            <p:cNvPr id="174" name="Flowchart: Process 173">
              <a:extLst>
                <a:ext uri="{FF2B5EF4-FFF2-40B4-BE49-F238E27FC236}">
                  <a16:creationId xmlns:a16="http://schemas.microsoft.com/office/drawing/2014/main" id="{88BF5FCF-9DC2-F4FB-7AA2-AA2AAEA0EE81}"/>
                </a:ext>
              </a:extLst>
            </p:cNvPr>
            <p:cNvSpPr/>
            <p:nvPr/>
          </p:nvSpPr>
          <p:spPr>
            <a:xfrm>
              <a:off x="4150114" y="5154073"/>
              <a:ext cx="1440000" cy="351165"/>
            </a:xfrm>
            <a:prstGeom prst="flowChartProcess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ysClr val="windowText" lastClr="000000"/>
                  </a:solidFill>
                  <a:latin typeface="Aptos" panose="020B0004020202020204" pitchFamily="34" charset="0"/>
                </a:rPr>
                <a:t>Mittagessen</a:t>
              </a:r>
            </a:p>
          </p:txBody>
        </p: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61A5CFBE-97F6-B524-A328-A569F984E756}"/>
                </a:ext>
              </a:extLst>
            </p:cNvPr>
            <p:cNvCxnSpPr>
              <a:cxnSpLocks/>
              <a:stCxn id="174" idx="1"/>
            </p:cNvCxnSpPr>
            <p:nvPr/>
          </p:nvCxnSpPr>
          <p:spPr>
            <a:xfrm flipV="1">
              <a:off x="4150114" y="4100513"/>
              <a:ext cx="0" cy="12291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A24466EB-66C4-311C-0AE1-B7F88E47D34E}"/>
              </a:ext>
            </a:extLst>
          </p:cNvPr>
          <p:cNvGrpSpPr/>
          <p:nvPr/>
        </p:nvGrpSpPr>
        <p:grpSpPr>
          <a:xfrm>
            <a:off x="5865812" y="4100513"/>
            <a:ext cx="1441230" cy="1404960"/>
            <a:chOff x="5865812" y="4100513"/>
            <a:chExt cx="1441230" cy="1404960"/>
          </a:xfrm>
        </p:grpSpPr>
        <p:sp>
          <p:nvSpPr>
            <p:cNvPr id="175" name="Flowchart: Process 174">
              <a:extLst>
                <a:ext uri="{FF2B5EF4-FFF2-40B4-BE49-F238E27FC236}">
                  <a16:creationId xmlns:a16="http://schemas.microsoft.com/office/drawing/2014/main" id="{D99993AC-804B-ABD3-11A9-56CA86CD5E66}"/>
                </a:ext>
              </a:extLst>
            </p:cNvPr>
            <p:cNvSpPr/>
            <p:nvPr/>
          </p:nvSpPr>
          <p:spPr>
            <a:xfrm>
              <a:off x="5867042" y="5154308"/>
              <a:ext cx="1440000" cy="351165"/>
            </a:xfrm>
            <a:prstGeom prst="flowChartProcess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ysClr val="windowText" lastClr="000000"/>
                  </a:solidFill>
                  <a:latin typeface="Aptos" panose="020B0004020202020204" pitchFamily="34" charset="0"/>
                </a:rPr>
                <a:t>Abendessen</a:t>
              </a:r>
            </a:p>
          </p:txBody>
        </p: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3C2A4B83-7A7B-575D-EA92-B6CCC39B309B}"/>
                </a:ext>
              </a:extLst>
            </p:cNvPr>
            <p:cNvCxnSpPr>
              <a:cxnSpLocks/>
              <a:stCxn id="175" idx="1"/>
            </p:cNvCxnSpPr>
            <p:nvPr/>
          </p:nvCxnSpPr>
          <p:spPr>
            <a:xfrm flipH="1" flipV="1">
              <a:off x="5865812" y="4100513"/>
              <a:ext cx="1230" cy="122937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422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4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87" grpId="0" animBg="1"/>
      <p:bldP spid="88" grpId="0" animBg="1"/>
      <p:bldP spid="8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67738-F1D6-D8D3-851E-A7E9AD17C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Glukosekonzentration von Körperflüssigkeiten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890534-8E98-87FC-AA98-1C98E96685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059" r="2" b="23117"/>
          <a:stretch/>
        </p:blipFill>
        <p:spPr>
          <a:xfrm>
            <a:off x="3058779" y="1024223"/>
            <a:ext cx="8132667" cy="4617302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B35EA51-D17E-014D-E292-56FA1E946979}"/>
              </a:ext>
            </a:extLst>
          </p:cNvPr>
          <p:cNvSpPr/>
          <p:nvPr/>
        </p:nvSpPr>
        <p:spPr>
          <a:xfrm>
            <a:off x="10702565" y="0"/>
            <a:ext cx="1489435" cy="1489435"/>
          </a:xfrm>
          <a:custGeom>
            <a:avLst/>
            <a:gdLst>
              <a:gd name="connsiteX0" fmla="*/ 0 w 890833"/>
              <a:gd name="connsiteY0" fmla="*/ 0 h 890833"/>
              <a:gd name="connsiteX1" fmla="*/ 890833 w 890833"/>
              <a:gd name="connsiteY1" fmla="*/ 0 h 890833"/>
              <a:gd name="connsiteX2" fmla="*/ 890833 w 890833"/>
              <a:gd name="connsiteY2" fmla="*/ 890833 h 890833"/>
              <a:gd name="connsiteX3" fmla="*/ 0 w 890833"/>
              <a:gd name="connsiteY3" fmla="*/ 0 h 890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833" h="890833">
                <a:moveTo>
                  <a:pt x="0" y="0"/>
                </a:moveTo>
                <a:lnTo>
                  <a:pt x="890833" y="0"/>
                </a:lnTo>
                <a:lnTo>
                  <a:pt x="890833" y="890833"/>
                </a:lnTo>
                <a:cubicBezTo>
                  <a:pt x="398840" y="890833"/>
                  <a:pt x="0" y="491993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264745-30A1-9B72-80B7-5F63897F9657}"/>
              </a:ext>
            </a:extLst>
          </p:cNvPr>
          <p:cNvSpPr txBox="1"/>
          <p:nvPr/>
        </p:nvSpPr>
        <p:spPr>
          <a:xfrm>
            <a:off x="3171896" y="6362004"/>
            <a:ext cx="83311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Aptos" panose="020B0004020202020204" pitchFamily="34" charset="0"/>
              </a:rPr>
              <a:t>Tang, L.; Chang, S.J.; Chen, C.-J.; Liu, J.-T. Non-Invasive Blood Glucose Monitoring Technology: A Review. </a:t>
            </a:r>
            <a:r>
              <a:rPr lang="en-US" sz="1400" i="1" dirty="0">
                <a:latin typeface="Aptos" panose="020B0004020202020204" pitchFamily="34" charset="0"/>
              </a:rPr>
              <a:t>Sensors</a:t>
            </a:r>
            <a:r>
              <a:rPr lang="en-US" sz="1400" dirty="0">
                <a:latin typeface="Aptos" panose="020B0004020202020204" pitchFamily="34" charset="0"/>
              </a:rPr>
              <a:t> </a:t>
            </a:r>
            <a:r>
              <a:rPr lang="en-US" sz="1400" b="1" dirty="0">
                <a:latin typeface="Aptos" panose="020B0004020202020204" pitchFamily="34" charset="0"/>
              </a:rPr>
              <a:t>2020</a:t>
            </a:r>
            <a:r>
              <a:rPr lang="en-US" sz="1400" dirty="0">
                <a:latin typeface="Aptos" panose="020B0004020202020204" pitchFamily="34" charset="0"/>
              </a:rPr>
              <a:t>, </a:t>
            </a:r>
            <a:r>
              <a:rPr lang="en-US" sz="1400" i="1" dirty="0">
                <a:latin typeface="Aptos" panose="020B0004020202020204" pitchFamily="34" charset="0"/>
              </a:rPr>
              <a:t>20</a:t>
            </a:r>
            <a:r>
              <a:rPr lang="en-US" sz="1400" dirty="0">
                <a:latin typeface="Aptos" panose="020B0004020202020204" pitchFamily="34" charset="0"/>
              </a:rPr>
              <a:t>, 6925. https://doi.org/10.3390/s20236925 CC BY 4.0 </a:t>
            </a:r>
            <a:endParaRPr lang="en-GB" sz="1400" dirty="0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9004CD-8324-120D-BAFA-35748631903F}"/>
              </a:ext>
            </a:extLst>
          </p:cNvPr>
          <p:cNvSpPr txBox="1"/>
          <p:nvPr/>
        </p:nvSpPr>
        <p:spPr>
          <a:xfrm>
            <a:off x="1756789" y="1443649"/>
            <a:ext cx="721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ptos" panose="020B0004020202020204" pitchFamily="34" charset="0"/>
              </a:rPr>
              <a:t>Blut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37A688-437F-1EB2-AB21-EFFCA03A36E8}"/>
              </a:ext>
            </a:extLst>
          </p:cNvPr>
          <p:cNvSpPr txBox="1"/>
          <p:nvPr/>
        </p:nvSpPr>
        <p:spPr>
          <a:xfrm>
            <a:off x="1756789" y="2100561"/>
            <a:ext cx="15270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Aptos" panose="020B0004020202020204" pitchFamily="34" charset="0"/>
              </a:rPr>
              <a:t>Gewebe-</a:t>
            </a:r>
          </a:p>
          <a:p>
            <a:r>
              <a:rPr lang="de-DE" sz="2400" dirty="0" err="1">
                <a:latin typeface="Aptos" panose="020B0004020202020204" pitchFamily="34" charset="0"/>
              </a:rPr>
              <a:t>flüssigkeit</a:t>
            </a:r>
            <a:endParaRPr lang="de-DE" sz="2400" dirty="0">
              <a:latin typeface="Aptos" panose="020B00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891CDC-DC25-4A04-3225-667B7E2B3AC2}"/>
              </a:ext>
            </a:extLst>
          </p:cNvPr>
          <p:cNvSpPr txBox="1"/>
          <p:nvPr/>
        </p:nvSpPr>
        <p:spPr>
          <a:xfrm>
            <a:off x="1756789" y="3200580"/>
            <a:ext cx="1342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Aptos" panose="020B0004020202020204" pitchFamily="34" charset="0"/>
              </a:rPr>
              <a:t>Speichel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FB8515-0A30-1FE2-E828-6E24E56B90AF}"/>
              </a:ext>
            </a:extLst>
          </p:cNvPr>
          <p:cNvSpPr txBox="1"/>
          <p:nvPr/>
        </p:nvSpPr>
        <p:spPr>
          <a:xfrm>
            <a:off x="1756789" y="4007897"/>
            <a:ext cx="1311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Aptos" panose="020B0004020202020204" pitchFamily="34" charset="0"/>
              </a:rPr>
              <a:t>Schweiß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842554-A541-44E8-7D1C-D5FF9FCC5AB7}"/>
              </a:ext>
            </a:extLst>
          </p:cNvPr>
          <p:cNvSpPr txBox="1"/>
          <p:nvPr/>
        </p:nvSpPr>
        <p:spPr>
          <a:xfrm>
            <a:off x="1756789" y="4855793"/>
            <a:ext cx="1076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Aptos" panose="020B0004020202020204" pitchFamily="34" charset="0"/>
              </a:rPr>
              <a:t>Tränen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44EB8A2-AA8A-6A7B-5F3C-BA54212E1611}"/>
              </a:ext>
            </a:extLst>
          </p:cNvPr>
          <p:cNvCxnSpPr>
            <a:cxnSpLocks/>
          </p:cNvCxnSpPr>
          <p:nvPr/>
        </p:nvCxnSpPr>
        <p:spPr>
          <a:xfrm>
            <a:off x="3274116" y="5561746"/>
            <a:ext cx="0" cy="29026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853A5D8-DC37-1C00-9FCF-E3E75D314E85}"/>
              </a:ext>
            </a:extLst>
          </p:cNvPr>
          <p:cNvCxnSpPr>
            <a:cxnSpLocks/>
          </p:cNvCxnSpPr>
          <p:nvPr/>
        </p:nvCxnSpPr>
        <p:spPr>
          <a:xfrm>
            <a:off x="4212492" y="5561746"/>
            <a:ext cx="0" cy="29026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AC06933-5451-BACF-8ECF-DF01B5694BE6}"/>
              </a:ext>
            </a:extLst>
          </p:cNvPr>
          <p:cNvCxnSpPr>
            <a:cxnSpLocks/>
          </p:cNvCxnSpPr>
          <p:nvPr/>
        </p:nvCxnSpPr>
        <p:spPr>
          <a:xfrm>
            <a:off x="5150868" y="5561746"/>
            <a:ext cx="0" cy="29026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3F204F7-9078-DE20-92C1-36C0FA78F1C8}"/>
              </a:ext>
            </a:extLst>
          </p:cNvPr>
          <p:cNvCxnSpPr>
            <a:cxnSpLocks/>
          </p:cNvCxnSpPr>
          <p:nvPr/>
        </p:nvCxnSpPr>
        <p:spPr>
          <a:xfrm>
            <a:off x="6089244" y="5561746"/>
            <a:ext cx="0" cy="29026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8886763-D854-6499-0595-B9B31094CE06}"/>
              </a:ext>
            </a:extLst>
          </p:cNvPr>
          <p:cNvCxnSpPr>
            <a:cxnSpLocks/>
          </p:cNvCxnSpPr>
          <p:nvPr/>
        </p:nvCxnSpPr>
        <p:spPr>
          <a:xfrm>
            <a:off x="7027620" y="5561746"/>
            <a:ext cx="0" cy="29026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96C6ED6-D8FF-8E56-ABDC-092E9A5E67A1}"/>
              </a:ext>
            </a:extLst>
          </p:cNvPr>
          <p:cNvCxnSpPr>
            <a:cxnSpLocks/>
          </p:cNvCxnSpPr>
          <p:nvPr/>
        </p:nvCxnSpPr>
        <p:spPr>
          <a:xfrm>
            <a:off x="7965996" y="5561746"/>
            <a:ext cx="0" cy="29026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5B36BF0-EB31-6CB1-B35D-B87174BFE334}"/>
              </a:ext>
            </a:extLst>
          </p:cNvPr>
          <p:cNvCxnSpPr>
            <a:cxnSpLocks/>
          </p:cNvCxnSpPr>
          <p:nvPr/>
        </p:nvCxnSpPr>
        <p:spPr>
          <a:xfrm>
            <a:off x="8904372" y="5561746"/>
            <a:ext cx="0" cy="29026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14AC19F-7187-6C6B-1D51-C6B7AD9ADF1D}"/>
              </a:ext>
            </a:extLst>
          </p:cNvPr>
          <p:cNvCxnSpPr>
            <a:cxnSpLocks/>
          </p:cNvCxnSpPr>
          <p:nvPr/>
        </p:nvCxnSpPr>
        <p:spPr>
          <a:xfrm>
            <a:off x="9842748" y="5561746"/>
            <a:ext cx="0" cy="29026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EA5B6D3-CEFE-6FFD-BCCC-6BBF74429F18}"/>
              </a:ext>
            </a:extLst>
          </p:cNvPr>
          <p:cNvCxnSpPr>
            <a:cxnSpLocks/>
          </p:cNvCxnSpPr>
          <p:nvPr/>
        </p:nvCxnSpPr>
        <p:spPr>
          <a:xfrm>
            <a:off x="10781122" y="5561746"/>
            <a:ext cx="0" cy="29026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4787ED7-890F-745F-7CBC-FE5EFE8565C2}"/>
              </a:ext>
            </a:extLst>
          </p:cNvPr>
          <p:cNvSpPr txBox="1"/>
          <p:nvPr/>
        </p:nvSpPr>
        <p:spPr>
          <a:xfrm>
            <a:off x="3106901" y="5836772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latin typeface="Aptos" panose="020B0004020202020204" pitchFamily="34" charset="0"/>
              </a:rPr>
              <a:t>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40D78D-A293-C38A-574C-CF9861087992}"/>
              </a:ext>
            </a:extLst>
          </p:cNvPr>
          <p:cNvSpPr txBox="1"/>
          <p:nvPr/>
        </p:nvSpPr>
        <p:spPr>
          <a:xfrm>
            <a:off x="3880054" y="5836772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latin typeface="Aptos" panose="020B0004020202020204" pitchFamily="34" charset="0"/>
              </a:rPr>
              <a:t>100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93D298-57BC-235A-14CC-B35F331C0EA2}"/>
              </a:ext>
            </a:extLst>
          </p:cNvPr>
          <p:cNvSpPr txBox="1"/>
          <p:nvPr/>
        </p:nvSpPr>
        <p:spPr>
          <a:xfrm>
            <a:off x="4818315" y="5836772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latin typeface="Aptos" panose="020B0004020202020204" pitchFamily="34" charset="0"/>
              </a:rPr>
              <a:t>200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7FF431-4AC6-F157-DA50-8101ED283F5B}"/>
              </a:ext>
            </a:extLst>
          </p:cNvPr>
          <p:cNvSpPr txBox="1"/>
          <p:nvPr/>
        </p:nvSpPr>
        <p:spPr>
          <a:xfrm>
            <a:off x="5756576" y="5836772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latin typeface="Aptos" panose="020B0004020202020204" pitchFamily="34" charset="0"/>
              </a:rPr>
              <a:t>300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BD2B8AA-F692-398F-7119-20C4959A46EE}"/>
              </a:ext>
            </a:extLst>
          </p:cNvPr>
          <p:cNvSpPr txBox="1"/>
          <p:nvPr/>
        </p:nvSpPr>
        <p:spPr>
          <a:xfrm>
            <a:off x="6694837" y="5836772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latin typeface="Aptos" panose="020B0004020202020204" pitchFamily="34" charset="0"/>
              </a:rPr>
              <a:t>400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8C7B20-0D78-A319-255C-4A838517A6AE}"/>
              </a:ext>
            </a:extLst>
          </p:cNvPr>
          <p:cNvSpPr txBox="1"/>
          <p:nvPr/>
        </p:nvSpPr>
        <p:spPr>
          <a:xfrm>
            <a:off x="7633098" y="5836772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latin typeface="Aptos" panose="020B0004020202020204" pitchFamily="34" charset="0"/>
              </a:rPr>
              <a:t>500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1D8D55-B7C4-442B-06CF-E4BF725F4F5E}"/>
              </a:ext>
            </a:extLst>
          </p:cNvPr>
          <p:cNvSpPr txBox="1"/>
          <p:nvPr/>
        </p:nvSpPr>
        <p:spPr>
          <a:xfrm>
            <a:off x="8571359" y="5836772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latin typeface="Aptos" panose="020B0004020202020204" pitchFamily="34" charset="0"/>
              </a:rPr>
              <a:t>600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811E48-243B-7D01-D4DE-19DE1E1C6D94}"/>
              </a:ext>
            </a:extLst>
          </p:cNvPr>
          <p:cNvSpPr txBox="1"/>
          <p:nvPr/>
        </p:nvSpPr>
        <p:spPr>
          <a:xfrm>
            <a:off x="9509620" y="5836772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latin typeface="Aptos" panose="020B0004020202020204" pitchFamily="34" charset="0"/>
              </a:rPr>
              <a:t>700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006012F-2C0E-6DAE-78A9-BC323C5BA463}"/>
              </a:ext>
            </a:extLst>
          </p:cNvPr>
          <p:cNvSpPr txBox="1"/>
          <p:nvPr/>
        </p:nvSpPr>
        <p:spPr>
          <a:xfrm>
            <a:off x="10447878" y="5836772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latin typeface="Aptos" panose="020B0004020202020204" pitchFamily="34" charset="0"/>
              </a:rPr>
              <a:t>800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5BF4FC-A293-2D72-E7B9-CBD9E1B3A834}"/>
              </a:ext>
            </a:extLst>
          </p:cNvPr>
          <p:cNvSpPr txBox="1"/>
          <p:nvPr/>
        </p:nvSpPr>
        <p:spPr>
          <a:xfrm>
            <a:off x="11123383" y="5758395"/>
            <a:ext cx="14894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latin typeface="Aptos" panose="020B0004020202020204" pitchFamily="34" charset="0"/>
              </a:rPr>
              <a:t>mg/dl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3E992B1-BB84-271F-DDE3-DC4B8BEDC616}"/>
              </a:ext>
            </a:extLst>
          </p:cNvPr>
          <p:cNvSpPr txBox="1"/>
          <p:nvPr/>
        </p:nvSpPr>
        <p:spPr>
          <a:xfrm>
            <a:off x="1673168" y="762613"/>
            <a:ext cx="3686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latin typeface="Aptos" panose="020B0004020202020204" pitchFamily="34" charset="0"/>
              </a:rPr>
              <a:t>Personen mit Diabetes</a:t>
            </a:r>
          </a:p>
        </p:txBody>
      </p:sp>
    </p:spTree>
    <p:extLst>
      <p:ext uri="{BB962C8B-B14F-4D97-AF65-F5344CB8AC3E}">
        <p14:creationId xmlns:p14="http://schemas.microsoft.com/office/powerpoint/2010/main" val="47979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4F05D-FD38-A3AA-0A6B-6D56DED9D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Probengewinnung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2E3CFFC5-4537-9DD8-78F5-6D293EEBF85D}"/>
              </a:ext>
            </a:extLst>
          </p:cNvPr>
          <p:cNvSpPr/>
          <p:nvPr/>
        </p:nvSpPr>
        <p:spPr>
          <a:xfrm>
            <a:off x="10707689" y="0"/>
            <a:ext cx="1489435" cy="1489435"/>
          </a:xfrm>
          <a:custGeom>
            <a:avLst/>
            <a:gdLst>
              <a:gd name="connsiteX0" fmla="*/ 0 w 890833"/>
              <a:gd name="connsiteY0" fmla="*/ 0 h 890833"/>
              <a:gd name="connsiteX1" fmla="*/ 890833 w 890833"/>
              <a:gd name="connsiteY1" fmla="*/ 0 h 890833"/>
              <a:gd name="connsiteX2" fmla="*/ 890833 w 890833"/>
              <a:gd name="connsiteY2" fmla="*/ 890833 h 890833"/>
              <a:gd name="connsiteX3" fmla="*/ 0 w 890833"/>
              <a:gd name="connsiteY3" fmla="*/ 0 h 890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833" h="890833">
                <a:moveTo>
                  <a:pt x="0" y="0"/>
                </a:moveTo>
                <a:lnTo>
                  <a:pt x="890833" y="0"/>
                </a:lnTo>
                <a:lnTo>
                  <a:pt x="890833" y="890833"/>
                </a:lnTo>
                <a:cubicBezTo>
                  <a:pt x="398840" y="890833"/>
                  <a:pt x="0" y="491993"/>
                  <a:pt x="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C79380-42D5-B2C9-BEAF-04F2612C8067}"/>
              </a:ext>
            </a:extLst>
          </p:cNvPr>
          <p:cNvSpPr/>
          <p:nvPr/>
        </p:nvSpPr>
        <p:spPr>
          <a:xfrm>
            <a:off x="2287927" y="1656899"/>
            <a:ext cx="3240000" cy="12482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chemeClr val="tx1"/>
                </a:solidFill>
                <a:latin typeface="Aptos" panose="020B0004020202020204" pitchFamily="34" charset="0"/>
              </a:rPr>
              <a:t>Venöses Blut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8AA450-CC20-4C6A-D7CD-ED5CFDB81EB4}"/>
              </a:ext>
            </a:extLst>
          </p:cNvPr>
          <p:cNvSpPr/>
          <p:nvPr/>
        </p:nvSpPr>
        <p:spPr>
          <a:xfrm>
            <a:off x="2287927" y="4127044"/>
            <a:ext cx="3240000" cy="12482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chemeClr val="tx1"/>
                </a:solidFill>
                <a:latin typeface="Aptos" panose="020B0004020202020204" pitchFamily="34" charset="0"/>
              </a:rPr>
              <a:t>Kapillarblut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C5B781-86E1-C216-D449-15591A993E62}"/>
              </a:ext>
            </a:extLst>
          </p:cNvPr>
          <p:cNvSpPr/>
          <p:nvPr/>
        </p:nvSpPr>
        <p:spPr>
          <a:xfrm>
            <a:off x="6575874" y="1656899"/>
            <a:ext cx="3240000" cy="12482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chemeClr val="tx1"/>
                </a:solidFill>
                <a:latin typeface="Aptos" panose="020B0004020202020204" pitchFamily="34" charset="0"/>
              </a:rPr>
              <a:t>Gewebeflüssigkeit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F15970-3BDB-A395-603E-15B9E2C9DF48}"/>
              </a:ext>
            </a:extLst>
          </p:cNvPr>
          <p:cNvSpPr/>
          <p:nvPr/>
        </p:nvSpPr>
        <p:spPr>
          <a:xfrm>
            <a:off x="6575874" y="4127043"/>
            <a:ext cx="3240000" cy="12482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chemeClr val="tx1"/>
                </a:solidFill>
                <a:latin typeface="Aptos" panose="020B0004020202020204" pitchFamily="34" charset="0"/>
              </a:rPr>
              <a:t>Nichtinvasiv</a:t>
            </a:r>
          </a:p>
        </p:txBody>
      </p:sp>
    </p:spTree>
    <p:extLst>
      <p:ext uri="{BB962C8B-B14F-4D97-AF65-F5344CB8AC3E}">
        <p14:creationId xmlns:p14="http://schemas.microsoft.com/office/powerpoint/2010/main" val="227089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B7761-A84E-E59A-FDAF-4885CB553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Filament Sensor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C5FD4AD-43D7-5943-C920-861E7CB27F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77560" y="885826"/>
            <a:ext cx="6311076" cy="5672079"/>
          </a:xfr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DC5B806-65F7-0E3B-37E0-ECEC57660B24}"/>
              </a:ext>
            </a:extLst>
          </p:cNvPr>
          <p:cNvSpPr/>
          <p:nvPr/>
        </p:nvSpPr>
        <p:spPr>
          <a:xfrm>
            <a:off x="10707689" y="0"/>
            <a:ext cx="1489435" cy="1489435"/>
          </a:xfrm>
          <a:custGeom>
            <a:avLst/>
            <a:gdLst>
              <a:gd name="connsiteX0" fmla="*/ 0 w 890833"/>
              <a:gd name="connsiteY0" fmla="*/ 0 h 890833"/>
              <a:gd name="connsiteX1" fmla="*/ 890833 w 890833"/>
              <a:gd name="connsiteY1" fmla="*/ 0 h 890833"/>
              <a:gd name="connsiteX2" fmla="*/ 890833 w 890833"/>
              <a:gd name="connsiteY2" fmla="*/ 890833 h 890833"/>
              <a:gd name="connsiteX3" fmla="*/ 0 w 890833"/>
              <a:gd name="connsiteY3" fmla="*/ 0 h 890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833" h="890833">
                <a:moveTo>
                  <a:pt x="0" y="0"/>
                </a:moveTo>
                <a:lnTo>
                  <a:pt x="890833" y="0"/>
                </a:lnTo>
                <a:lnTo>
                  <a:pt x="890833" y="890833"/>
                </a:lnTo>
                <a:cubicBezTo>
                  <a:pt x="398840" y="890833"/>
                  <a:pt x="0" y="491993"/>
                  <a:pt x="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CF6ABD0-5909-45D6-6CAE-AE2C194AFEB8}"/>
              </a:ext>
            </a:extLst>
          </p:cNvPr>
          <p:cNvGrpSpPr/>
          <p:nvPr/>
        </p:nvGrpSpPr>
        <p:grpSpPr>
          <a:xfrm>
            <a:off x="7952845" y="-6396739"/>
            <a:ext cx="1067172" cy="6044867"/>
            <a:chOff x="7748080" y="-169365"/>
            <a:chExt cx="774669" cy="604486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6C320C5-C5B1-A0B6-56EA-8FCAE4319D26}"/>
                </a:ext>
              </a:extLst>
            </p:cNvPr>
            <p:cNvSpPr/>
            <p:nvPr/>
          </p:nvSpPr>
          <p:spPr>
            <a:xfrm rot="751677">
              <a:off x="8186537" y="-169365"/>
              <a:ext cx="336212" cy="6044867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6C15515-D762-5BC7-4E61-F087EF11D3EA}"/>
                </a:ext>
              </a:extLst>
            </p:cNvPr>
            <p:cNvSpPr/>
            <p:nvPr/>
          </p:nvSpPr>
          <p:spPr>
            <a:xfrm rot="751677">
              <a:off x="7748080" y="5352772"/>
              <a:ext cx="336212" cy="475778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BA768C6-C517-8B1F-5808-C7BF59B4DC0A}"/>
              </a:ext>
            </a:extLst>
          </p:cNvPr>
          <p:cNvSpPr txBox="1"/>
          <p:nvPr/>
        </p:nvSpPr>
        <p:spPr>
          <a:xfrm>
            <a:off x="9306007" y="5207682"/>
            <a:ext cx="280336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Aptos" panose="020B0004020202020204" pitchFamily="34" charset="0"/>
              </a:rPr>
              <a:t>BoP</a:t>
            </a:r>
            <a:r>
              <a:rPr lang="en-US" sz="1400" dirty="0">
                <a:latin typeface="Aptos" panose="020B0004020202020204" pitchFamily="34" charset="0"/>
              </a:rPr>
              <a:t> - Provided by the </a:t>
            </a:r>
            <a:r>
              <a:rPr lang="en-US" sz="1400" dirty="0" err="1">
                <a:latin typeface="Aptos" panose="020B0004020202020204" pitchFamily="34" charset="0"/>
              </a:rPr>
              <a:t>medOCT</a:t>
            </a:r>
            <a:r>
              <a:rPr lang="en-US" sz="1400" dirty="0">
                <a:latin typeface="Aptos" panose="020B0004020202020204" pitchFamily="34" charset="0"/>
              </a:rPr>
              <a:t>-group at the Centre of biomedical Technology and Physics, Medical University Vienna https://commons.wikimedia.org/wiki/File:HautAufbau.png</a:t>
            </a:r>
          </a:p>
          <a:p>
            <a:r>
              <a:rPr lang="en-GB" sz="1400" dirty="0">
                <a:latin typeface="Aptos" panose="020B0004020202020204" pitchFamily="34" charset="0"/>
              </a:rPr>
              <a:t>CC BY 2.0 Austria</a:t>
            </a:r>
          </a:p>
        </p:txBody>
      </p:sp>
    </p:spTree>
    <p:extLst>
      <p:ext uri="{BB962C8B-B14F-4D97-AF65-F5344CB8AC3E}">
        <p14:creationId xmlns:p14="http://schemas.microsoft.com/office/powerpoint/2010/main" val="297225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68 0.02639 L -0.0444 0.8974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0" y="4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9607</TotalTime>
  <Words>1567</Words>
  <Application>Microsoft Office PowerPoint</Application>
  <PresentationFormat>Widescreen</PresentationFormat>
  <Paragraphs>289</Paragraphs>
  <Slides>29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Aptos</vt:lpstr>
      <vt:lpstr>Arial</vt:lpstr>
      <vt:lpstr>Cambria Math</vt:lpstr>
      <vt:lpstr>Parallax</vt:lpstr>
      <vt:lpstr>Messprinzipien für eine kontinuierliche Blutzuckermessung bei Diabetespatienten</vt:lpstr>
      <vt:lpstr>PowerPoint Presentation</vt:lpstr>
      <vt:lpstr>Inhalt</vt:lpstr>
      <vt:lpstr>Blutzucker (Glukose)</vt:lpstr>
      <vt:lpstr>Diabetes Mellitus</vt:lpstr>
      <vt:lpstr>Kontinuierliches Blutzuckermonitoring</vt:lpstr>
      <vt:lpstr>Glukosekonzentration von Körperflüssigkeiten </vt:lpstr>
      <vt:lpstr>Probengewinnung</vt:lpstr>
      <vt:lpstr>Filament Sensor</vt:lpstr>
      <vt:lpstr>Magnetohydrodynamische Probengewinnung</vt:lpstr>
      <vt:lpstr>Messprinzipien</vt:lpstr>
      <vt:lpstr>Elektrische Messprinzipien</vt:lpstr>
      <vt:lpstr>Direkte elektrochemische Oxidation</vt:lpstr>
      <vt:lpstr>Direkte elektrochemische Oxidation an Platin</vt:lpstr>
      <vt:lpstr>Enzymatisch (1. Generation)</vt:lpstr>
      <vt:lpstr>Enzymatisch (1. Generation)</vt:lpstr>
      <vt:lpstr>Enzymatisch (2. Generation)</vt:lpstr>
      <vt:lpstr>Enzymatisch (3. Generation)</vt:lpstr>
      <vt:lpstr>Optische Messprinzipien</vt:lpstr>
      <vt:lpstr>Spektroskopisch</vt:lpstr>
      <vt:lpstr>Spektroskopisch</vt:lpstr>
      <vt:lpstr>Fotothermische Deflektometrie</vt:lpstr>
      <vt:lpstr>Fotothermische Deflektometrie</vt:lpstr>
      <vt:lpstr>Fotothermische Deflektometrie</vt:lpstr>
      <vt:lpstr>Kolorimetrisch</vt:lpstr>
      <vt:lpstr>Hardware</vt:lpstr>
      <vt:lpstr>Zusammenfassung</vt:lpstr>
      <vt:lpstr>PowerPoint Presentation</vt:lpstr>
      <vt:lpstr>Weitere Literatur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cp:lastModifiedBy>Weber, Martin</cp:lastModifiedBy>
  <cp:revision>1</cp:revision>
  <dcterms:created xsi:type="dcterms:W3CDTF">2024-08-18T12:38:52Z</dcterms:created>
  <dcterms:modified xsi:type="dcterms:W3CDTF">2024-10-13T06:46:13Z</dcterms:modified>
</cp:coreProperties>
</file>