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9" r:id="rId2"/>
    <p:sldId id="315" r:id="rId3"/>
    <p:sldId id="318" r:id="rId4"/>
    <p:sldId id="319" r:id="rId5"/>
    <p:sldId id="320" r:id="rId6"/>
    <p:sldId id="316" r:id="rId7"/>
    <p:sldId id="329" r:id="rId8"/>
    <p:sldId id="261" r:id="rId9"/>
    <p:sldId id="338" r:id="rId10"/>
    <p:sldId id="263" r:id="rId11"/>
    <p:sldId id="33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337" r:id="rId26"/>
    <p:sldId id="304" r:id="rId27"/>
    <p:sldId id="325" r:id="rId28"/>
    <p:sldId id="314" r:id="rId29"/>
    <p:sldId id="305" r:id="rId30"/>
    <p:sldId id="309" r:id="rId31"/>
    <p:sldId id="310" r:id="rId32"/>
    <p:sldId id="327" r:id="rId33"/>
    <p:sldId id="306" r:id="rId34"/>
    <p:sldId id="307" r:id="rId35"/>
    <p:sldId id="326" r:id="rId36"/>
    <p:sldId id="331" r:id="rId37"/>
    <p:sldId id="290" r:id="rId38"/>
    <p:sldId id="291" r:id="rId39"/>
    <p:sldId id="292" r:id="rId40"/>
    <p:sldId id="293" r:id="rId41"/>
    <p:sldId id="294" r:id="rId42"/>
    <p:sldId id="295" r:id="rId43"/>
    <p:sldId id="297" r:id="rId44"/>
    <p:sldId id="298" r:id="rId45"/>
    <p:sldId id="289" r:id="rId46"/>
    <p:sldId id="278" r:id="rId47"/>
    <p:sldId id="279" r:id="rId48"/>
    <p:sldId id="332" r:id="rId49"/>
    <p:sldId id="333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334" r:id="rId58"/>
    <p:sldId id="302" r:id="rId59"/>
    <p:sldId id="335" r:id="rId60"/>
    <p:sldId id="324" r:id="rId61"/>
    <p:sldId id="336" r:id="rId62"/>
    <p:sldId id="303" r:id="rId63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4B4"/>
    <a:srgbClr val="4A52F9"/>
    <a:srgbClr val="2D3293"/>
    <a:srgbClr val="FF6D53"/>
    <a:srgbClr val="D6D6D6"/>
    <a:srgbClr val="4B54FF"/>
    <a:srgbClr val="5B72D1"/>
    <a:srgbClr val="5ED3FF"/>
    <a:srgbClr val="5AC3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4"/>
    <p:restoredTop sz="95462"/>
  </p:normalViewPr>
  <p:slideViewPr>
    <p:cSldViewPr snapToGrid="0" snapToObjects="1">
      <p:cViewPr>
        <p:scale>
          <a:sx n="90" d="100"/>
          <a:sy n="90" d="100"/>
        </p:scale>
        <p:origin x="-560" y="144"/>
      </p:cViewPr>
      <p:guideLst/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3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Pending </a:t>
            </a:r>
            <a:r>
              <a:rPr lang="en-US" dirty="0" err="1" smtClean="0"/>
              <a:t>datasource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0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Inserire</a:t>
            </a:r>
            <a:r>
              <a:rPr lang="en-US" dirty="0" smtClean="0"/>
              <a:t> slide per 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associa</a:t>
            </a:r>
            <a:r>
              <a:rPr lang="en-US" dirty="0" smtClean="0"/>
              <a:t> un </a:t>
            </a:r>
            <a:r>
              <a:rPr lang="en-US" dirty="0" err="1" smtClean="0"/>
              <a:t>wf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datasource</a:t>
            </a:r>
            <a:r>
              <a:rPr lang="en-US" dirty="0" smtClean="0"/>
              <a:t>. </a:t>
            </a:r>
            <a:r>
              <a:rPr lang="en-US" dirty="0" err="1" smtClean="0"/>
              <a:t>Spiegare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wf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4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7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emf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7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- </a:t>
            </a:r>
          </a:p>
          <a:p>
            <a:pPr lvl="0"/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minima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  <a:endParaRPr lang="el-GR" dirty="0" smtClean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sit -</a:t>
            </a:r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1" i="0" spc="-151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Donec</a:t>
            </a:r>
            <a:r>
              <a:rPr lang="en-US" dirty="0" smtClean="0"/>
              <a:t> quam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sem.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In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imperdiet</a:t>
            </a:r>
            <a:r>
              <a:rPr lang="en-US" dirty="0" smtClean="0"/>
              <a:t> a, </a:t>
            </a:r>
            <a:r>
              <a:rPr lang="en-US" dirty="0" err="1" smtClean="0"/>
              <a:t>venenatis</a:t>
            </a:r>
            <a:r>
              <a:rPr lang="en-US" dirty="0" smtClean="0"/>
              <a:t> vitae,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 Integer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elementum</a:t>
            </a:r>
            <a:r>
              <a:rPr lang="en-US" dirty="0" smtClean="0"/>
              <a:t> semper nisi.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ligula, </a:t>
            </a:r>
            <a:r>
              <a:rPr lang="en-US" dirty="0" err="1" smtClean="0"/>
              <a:t>porttitor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consequat</a:t>
            </a:r>
            <a:r>
              <a:rPr lang="en-US" dirty="0" smtClean="0"/>
              <a:t> vitae, </a:t>
            </a:r>
            <a:r>
              <a:rPr lang="en-US" dirty="0" err="1" smtClean="0"/>
              <a:t>eleifend</a:t>
            </a:r>
            <a:r>
              <a:rPr lang="en-US" dirty="0" smtClean="0"/>
              <a:t> ac,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ante, </a:t>
            </a:r>
            <a:r>
              <a:rPr lang="en-US" dirty="0" err="1" smtClean="0"/>
              <a:t>dapibus</a:t>
            </a:r>
            <a:r>
              <a:rPr lang="en-US" dirty="0" smtClean="0"/>
              <a:t> in,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feugiat</a:t>
            </a:r>
            <a:r>
              <a:rPr lang="en-US" dirty="0" smtClean="0"/>
              <a:t> a,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!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tempus,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rhoncus</a:t>
            </a:r>
            <a:r>
              <a:rPr lang="en-US" dirty="0" smtClean="0"/>
              <a:t>, </a:t>
            </a:r>
            <a:r>
              <a:rPr lang="en-US" dirty="0" err="1" smtClean="0"/>
              <a:t>sem</a:t>
            </a:r>
            <a:r>
              <a:rPr lang="en-US" dirty="0" smtClean="0"/>
              <a:t> quam semper libero,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52</a:t>
            </a:r>
            <a:r>
              <a:rPr lang="en-US" dirty="0" smtClean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Ι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dolor.</a:t>
            </a:r>
            <a:r>
              <a:rPr lang="el-GR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- 3</a:t>
            </a:r>
            <a:r>
              <a:rPr lang="en-US" dirty="0" smtClean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</a:t>
            </a:r>
            <a:r>
              <a:rPr lang="en-US" dirty="0" smtClean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- 6</a:t>
            </a:r>
            <a:r>
              <a:rPr lang="en-US" dirty="0" smtClean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2</a:t>
            </a:r>
            <a:endParaRPr lang="en-US" dirty="0" smtClean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3</a:t>
            </a:r>
            <a:endParaRPr lang="en-US" dirty="0" smtClean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4</a:t>
            </a:r>
            <a:endParaRPr lang="en-US" dirty="0" smtClean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5</a:t>
            </a:r>
            <a:endParaRPr lang="en-US" dirty="0" smtClean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6</a:t>
            </a:r>
            <a:endParaRPr lang="en-US" dirty="0" smtClean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Ε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4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smtClean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</a:t>
            </a:r>
            <a:r>
              <a:rPr lang="en-US" dirty="0" smtClean="0"/>
              <a:t>3</a:t>
            </a:r>
            <a:r>
              <a:rPr lang="el-GR" dirty="0" smtClean="0"/>
              <a:t>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Footer-footer-footer-footer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5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6 </a:t>
            </a:r>
            <a:r>
              <a:rPr lang="en-US" dirty="0" smtClean="0"/>
              <a:t>Images,</a:t>
            </a:r>
            <a:r>
              <a:rPr lang="el-GR" dirty="0" smtClean="0"/>
              <a:t> </a:t>
            </a:r>
            <a:r>
              <a:rPr lang="en-US" dirty="0" smtClean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1st 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2nd Name Surname</a:t>
            </a:r>
            <a:endParaRPr lang="en-US" dirty="0"/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1st 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2nd Name Surname</a:t>
            </a:r>
            <a:endParaRPr lang="en-US" dirty="0"/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 smtClean="0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42530" y="-194646"/>
            <a:ext cx="16272000" cy="8136000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theme" Target="../theme/theme1.xml"/><Relationship Id="rId47" Type="http://schemas.openxmlformats.org/officeDocument/2006/relationships/image" Target="../media/image2.png"/><Relationship Id="rId48" Type="http://schemas.openxmlformats.org/officeDocument/2006/relationships/image" Target="../media/image3.png"/><Relationship Id="rId49" Type="http://schemas.openxmlformats.org/officeDocument/2006/relationships/image" Target="../media/image4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Footer-footer-footer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695" r:id="rId10"/>
    <p:sldLayoutId id="2147483669" r:id="rId11"/>
    <p:sldLayoutId id="2147483696" r:id="rId12"/>
    <p:sldLayoutId id="2147483671" r:id="rId13"/>
    <p:sldLayoutId id="2147483711" r:id="rId14"/>
    <p:sldLayoutId id="2147483699" r:id="rId15"/>
    <p:sldLayoutId id="2147483697" r:id="rId16"/>
    <p:sldLayoutId id="2147483700" r:id="rId17"/>
    <p:sldLayoutId id="2147483663" r:id="rId18"/>
    <p:sldLayoutId id="2147483710" r:id="rId19"/>
    <p:sldLayoutId id="2147483712" r:id="rId20"/>
    <p:sldLayoutId id="2147483713" r:id="rId21"/>
    <p:sldLayoutId id="2147483673" r:id="rId22"/>
    <p:sldLayoutId id="2147483708" r:id="rId23"/>
    <p:sldLayoutId id="2147483698" r:id="rId24"/>
    <p:sldLayoutId id="2147483666" r:id="rId25"/>
    <p:sldLayoutId id="2147483714" r:id="rId26"/>
    <p:sldLayoutId id="2147483719" r:id="rId27"/>
    <p:sldLayoutId id="2147483716" r:id="rId28"/>
    <p:sldLayoutId id="2147483717" r:id="rId29"/>
    <p:sldLayoutId id="2147483718" r:id="rId30"/>
    <p:sldLayoutId id="2147483715" r:id="rId31"/>
    <p:sldLayoutId id="2147483677" r:id="rId32"/>
    <p:sldLayoutId id="2147483702" r:id="rId33"/>
    <p:sldLayoutId id="2147483703" r:id="rId34"/>
    <p:sldLayoutId id="2147483701" r:id="rId35"/>
    <p:sldLayoutId id="2147483704" r:id="rId36"/>
    <p:sldLayoutId id="2147483733" r:id="rId37"/>
    <p:sldLayoutId id="2147483705" r:id="rId38"/>
    <p:sldLayoutId id="2147483679" r:id="rId39"/>
    <p:sldLayoutId id="2147483732" r:id="rId40"/>
    <p:sldLayoutId id="2147483706" r:id="rId41"/>
    <p:sldLayoutId id="2147483707" r:id="rId42"/>
    <p:sldLayoutId id="2147483664" r:id="rId43"/>
    <p:sldLayoutId id="2147483709" r:id="rId44"/>
    <p:sldLayoutId id="2147483667" r:id="rId45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47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48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49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Relationship Id="rId3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D-Net Basic Aggregator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Miriam Baglioni - Michele De </a:t>
            </a:r>
            <a:r>
              <a:rPr lang="en-US" dirty="0" err="1" smtClean="0"/>
              <a:t>Bonis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ISTI-CNR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096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2120231" cy="6112925"/>
          </a:xfrm>
        </p:spPr>
        <p:txBody>
          <a:bodyPr/>
          <a:lstStyle/>
          <a:p>
            <a:r>
              <a:rPr lang="en-US" dirty="0" smtClean="0"/>
              <a:t>Shows every menu entry and all its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900" y="25637"/>
            <a:ext cx="4229100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68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2571750" y="2193616"/>
            <a:ext cx="2371725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2846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4318739"/>
            <a:ext cx="13517717" cy="3278211"/>
          </a:xfrm>
        </p:spPr>
        <p:txBody>
          <a:bodyPr/>
          <a:lstStyle/>
          <a:p>
            <a:r>
              <a:rPr lang="en-US" dirty="0" smtClean="0"/>
              <a:t>Search </a:t>
            </a:r>
            <a:r>
              <a:rPr lang="en-US" dirty="0" err="1" smtClean="0"/>
              <a:t>DataSources</a:t>
            </a:r>
            <a:endParaRPr lang="en-US" dirty="0" smtClean="0"/>
          </a:p>
          <a:p>
            <a:pPr lvl="1"/>
            <a:r>
              <a:rPr lang="en-US" dirty="0" smtClean="0"/>
              <a:t>Textual search</a:t>
            </a:r>
          </a:p>
          <a:p>
            <a:pPr lvl="1"/>
            <a:r>
              <a:rPr lang="en-US" dirty="0" smtClean="0"/>
              <a:t>Browse by category</a:t>
            </a:r>
          </a:p>
          <a:p>
            <a:pPr lvl="2"/>
            <a:r>
              <a:rPr lang="en-US" dirty="0" smtClean="0"/>
              <a:t>Countries</a:t>
            </a:r>
          </a:p>
          <a:p>
            <a:pPr lvl="2"/>
            <a:r>
              <a:rPr lang="en-US" dirty="0" smtClean="0"/>
              <a:t>API typologies, protocols and compatibility levels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Management: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484026"/>
            <a:ext cx="14826237" cy="28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63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DataSource</a:t>
            </a:r>
            <a:r>
              <a:rPr lang="en-US" dirty="0" smtClean="0"/>
              <a:t> Management: Add new </a:t>
            </a:r>
            <a:r>
              <a:rPr lang="en-US" dirty="0" err="1" smtClean="0"/>
              <a:t>DataSource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" y="1449008"/>
            <a:ext cx="10431721" cy="7561198"/>
          </a:xfrm>
          <a:prstGeom prst="rect">
            <a:avLst/>
          </a:prstGeom>
        </p:spPr>
      </p:pic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185990" y="1961298"/>
            <a:ext cx="5897385" cy="6112925"/>
          </a:xfrm>
        </p:spPr>
        <p:txBody>
          <a:bodyPr/>
          <a:lstStyle/>
          <a:p>
            <a:r>
              <a:rPr lang="en-US" sz="4400" dirty="0" err="1" smtClean="0"/>
              <a:t>Datasource</a:t>
            </a:r>
            <a:r>
              <a:rPr lang="en-US" sz="4400" dirty="0" smtClean="0"/>
              <a:t> ID format: </a:t>
            </a:r>
            <a:r>
              <a:rPr lang="en-US" sz="4400" i="1" dirty="0" smtClean="0"/>
              <a:t>&lt;prefix&gt;::&lt;id&gt;</a:t>
            </a:r>
          </a:p>
          <a:p>
            <a:pPr lvl="1"/>
            <a:r>
              <a:rPr lang="en-US" i="1" dirty="0" smtClean="0"/>
              <a:t>prefix</a:t>
            </a:r>
            <a:r>
              <a:rPr lang="en-US" dirty="0" smtClean="0"/>
              <a:t> should be 12 char</a:t>
            </a:r>
          </a:p>
          <a:p>
            <a:r>
              <a:rPr lang="en-US" sz="4400" dirty="0" smtClean="0"/>
              <a:t>Namespace Prefix should be 12 char</a:t>
            </a:r>
          </a:p>
          <a:p>
            <a:pPr lvl="1"/>
            <a:r>
              <a:rPr lang="en-US" sz="3200" dirty="0" smtClean="0"/>
              <a:t>If shorter, it is best practice to fill missing chars with “_”</a:t>
            </a:r>
          </a:p>
          <a:p>
            <a:r>
              <a:rPr lang="en-US" sz="4400" dirty="0" smtClean="0"/>
              <a:t>Add button will create a profile for the 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96305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38668"/>
            <a:ext cx="13530416" cy="1032932"/>
          </a:xfrm>
        </p:spPr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316164" y="1371600"/>
            <a:ext cx="7398194" cy="6886486"/>
            <a:chOff x="3702198" y="1371600"/>
            <a:chExt cx="7398194" cy="68864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198" y="1371600"/>
              <a:ext cx="7398194" cy="6886486"/>
            </a:xfrm>
            <a:prstGeom prst="rect">
              <a:avLst/>
            </a:prstGeom>
          </p:spPr>
        </p:pic>
        <p:sp>
          <p:nvSpPr>
            <p:cNvPr id="6" name="Frame 5"/>
            <p:cNvSpPr/>
            <p:nvPr/>
          </p:nvSpPr>
          <p:spPr>
            <a:xfrm>
              <a:off x="4292042" y="2736526"/>
              <a:ext cx="4485232" cy="126814"/>
            </a:xfrm>
            <a:prstGeom prst="frame">
              <a:avLst/>
            </a:prstGeom>
            <a:solidFill>
              <a:schemeClr val="accent3">
                <a:lumMod val="5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90254" y="2674899"/>
              <a:ext cx="961122" cy="2500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err="1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Datasource</a:t>
              </a: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ID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4305022" y="4626402"/>
              <a:ext cx="2603036" cy="125808"/>
            </a:xfrm>
            <a:prstGeom prst="frame">
              <a:avLst/>
            </a:prstGeom>
            <a:solidFill>
              <a:schemeClr val="accent3">
                <a:lumMod val="5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1340" y="4564775"/>
              <a:ext cx="961122" cy="2500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Organization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Frame 9"/>
            <p:cNvSpPr/>
            <p:nvPr/>
          </p:nvSpPr>
          <p:spPr>
            <a:xfrm>
              <a:off x="4297238" y="2629632"/>
              <a:ext cx="2603036" cy="125808"/>
            </a:xfrm>
            <a:prstGeom prst="frame">
              <a:avLst/>
            </a:prstGeom>
            <a:solidFill>
              <a:schemeClr val="accent3">
                <a:lumMod val="5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06621" y="2548859"/>
              <a:ext cx="1148428" cy="2500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Typology</a:t>
              </a:r>
              <a:r>
                <a:rPr kumimoji="0" lang="en-US" sz="1000" b="0" i="0" u="none" strike="noStrike" cap="none" spc="0" normalizeH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Class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05255" y="5079258"/>
              <a:ext cx="1561822" cy="453863"/>
            </a:xfrm>
            <a:prstGeom prst="rect">
              <a:avLst/>
            </a:prstGeom>
            <a:noFill/>
            <a:ln w="19050" cap="flat">
              <a:solidFill>
                <a:schemeClr val="accent3">
                  <a:lumMod val="50000"/>
                </a:schemeClr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3732" y="5098204"/>
              <a:ext cx="961122" cy="4039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Namespace prefix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4306077" y="4507636"/>
              <a:ext cx="2678708" cy="118766"/>
            </a:xfrm>
            <a:prstGeom prst="frame">
              <a:avLst/>
            </a:prstGeom>
            <a:solidFill>
              <a:schemeClr val="accent3">
                <a:lumMod val="5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8067" y="4446009"/>
              <a:ext cx="961122" cy="2500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chemeClr val="accent1">
                      <a:lumMod val="75000"/>
                    </a:schemeClr>
                  </a:solidFill>
                </a:rPr>
                <a:t>Website URL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Frame 16"/>
            <p:cNvSpPr/>
            <p:nvPr/>
          </p:nvSpPr>
          <p:spPr>
            <a:xfrm>
              <a:off x="4307132" y="4748320"/>
              <a:ext cx="1835113" cy="122656"/>
            </a:xfrm>
            <a:prstGeom prst="frame">
              <a:avLst/>
            </a:prstGeom>
            <a:solidFill>
              <a:schemeClr val="accent3">
                <a:lumMod val="5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1219" y="4696108"/>
              <a:ext cx="961122" cy="2500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smtClean="0">
                  <a:solidFill>
                    <a:schemeClr val="accent1">
                      <a:lumMod val="75000"/>
                    </a:schemeClr>
                  </a:solidFill>
                </a:rPr>
                <a:t>Contact Email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1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71574" y="1371600"/>
            <a:ext cx="5897385" cy="611292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New </a:t>
            </a:r>
            <a:r>
              <a:rPr lang="en-US" sz="4400" dirty="0" err="1" smtClean="0"/>
              <a:t>DataSource</a:t>
            </a:r>
            <a:r>
              <a:rPr lang="en-US" sz="4400" dirty="0" smtClean="0"/>
              <a:t> Added</a:t>
            </a:r>
          </a:p>
          <a:p>
            <a:pPr lvl="1"/>
            <a:r>
              <a:rPr lang="en-US" sz="3200" dirty="0" smtClean="0"/>
              <a:t>Profile created</a:t>
            </a:r>
          </a:p>
          <a:p>
            <a:pPr lvl="1"/>
            <a:r>
              <a:rPr lang="en-US" sz="3200" dirty="0" smtClean="0"/>
              <a:t>Source is pending until new API is added</a:t>
            </a:r>
          </a:p>
          <a:p>
            <a:pPr lvl="2"/>
            <a:r>
              <a:rPr lang="en-US" sz="2600" dirty="0" smtClean="0"/>
              <a:t>Impossible to harvest from the source</a:t>
            </a:r>
          </a:p>
        </p:txBody>
      </p:sp>
    </p:spTree>
    <p:extLst>
      <p:ext uri="{BB962C8B-B14F-4D97-AF65-F5344CB8AC3E}">
        <p14:creationId xmlns:p14="http://schemas.microsoft.com/office/powerpoint/2010/main" val="1912608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4369" y="5890437"/>
            <a:ext cx="14353068" cy="4338084"/>
          </a:xfrm>
        </p:spPr>
        <p:txBody>
          <a:bodyPr/>
          <a:lstStyle/>
          <a:p>
            <a:r>
              <a:rPr lang="en-US" dirty="0" smtClean="0"/>
              <a:t>Associate an API to a registered </a:t>
            </a:r>
            <a:r>
              <a:rPr lang="en-US" dirty="0" err="1" smtClean="0"/>
              <a:t>DataSource</a:t>
            </a:r>
            <a:endParaRPr lang="en-US" dirty="0" smtClean="0"/>
          </a:p>
          <a:p>
            <a:pPr lvl="1"/>
            <a:r>
              <a:rPr lang="en-US" dirty="0" smtClean="0"/>
              <a:t>Choose a </a:t>
            </a:r>
            <a:r>
              <a:rPr lang="en-US" dirty="0" err="1" smtClean="0"/>
              <a:t>datasource</a:t>
            </a:r>
            <a:r>
              <a:rPr lang="en-US" dirty="0" smtClean="0"/>
              <a:t> by Typology</a:t>
            </a:r>
          </a:p>
          <a:p>
            <a:pPr lvl="1"/>
            <a:r>
              <a:rPr lang="en-US" dirty="0" smtClean="0"/>
              <a:t>D-Net specific vocabulary lists the available typologies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Management: Add new API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44790"/>
            <a:ext cx="13940466" cy="44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9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354492" y="2776828"/>
            <a:ext cx="2700670" cy="1604695"/>
          </a:xfrm>
          <a:prstGeom prst="wedgeRoundRectCallout">
            <a:avLst>
              <a:gd name="adj1" fmla="val -56266"/>
              <a:gd name="adj2" fmla="val -201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Compatibility level with respect to </a:t>
            </a:r>
            <a:r>
              <a:rPr lang="en-US" sz="2200" dirty="0" err="1" smtClean="0">
                <a:solidFill>
                  <a:srgbClr val="FFFFFF"/>
                </a:solidFill>
              </a:rPr>
              <a:t>OpenAIRE</a:t>
            </a:r>
            <a:r>
              <a:rPr lang="en-US" sz="2200" dirty="0" smtClean="0">
                <a:solidFill>
                  <a:srgbClr val="FFFFFF"/>
                </a:solidFill>
              </a:rPr>
              <a:t> guidelines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8864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354492" y="3806514"/>
            <a:ext cx="2700670" cy="480983"/>
          </a:xfrm>
          <a:prstGeom prst="wedgeRoundRectCallout">
            <a:avLst>
              <a:gd name="adj1" fmla="val -56266"/>
              <a:gd name="adj2" fmla="val -201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Data type of the API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5333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354492" y="3440144"/>
            <a:ext cx="2700670" cy="1979265"/>
          </a:xfrm>
          <a:prstGeom prst="wedgeRoundRectCallout">
            <a:avLst>
              <a:gd name="adj1" fmla="val -56266"/>
              <a:gd name="adj2" fmla="val -201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Protocol used for the harvesting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Every protocol has its own input parameters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726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Open Source service-oriented solution for the construction of customized Data Infrastructures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Data Infrastructures provides applications for:</a:t>
            </a:r>
          </a:p>
          <a:p>
            <a:pPr lvl="1" defTabSz="914400">
              <a:buClrTx/>
              <a:buSzTx/>
              <a:buFont typeface="Arial" charset="0"/>
              <a:buChar char="•"/>
            </a:pPr>
            <a:r>
              <a:rPr lang="en-US" dirty="0" smtClean="0"/>
              <a:t>Managing a federation of input data sources (OAI-PMH,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lvl="1" defTabSz="914400">
              <a:buClrTx/>
              <a:buSzTx/>
              <a:buFont typeface="Arial" charset="0"/>
              <a:buChar char="•"/>
            </a:pPr>
            <a:r>
              <a:rPr lang="en-US" dirty="0" smtClean="0"/>
              <a:t>Aggregating of data to form uniform Information Spaces</a:t>
            </a:r>
          </a:p>
          <a:p>
            <a:pPr lvl="1" defTabSz="914400">
              <a:buClrTx/>
              <a:buSzTx/>
              <a:buFont typeface="Arial" charset="0"/>
              <a:buChar char="•"/>
            </a:pPr>
            <a:r>
              <a:rPr lang="en-US" dirty="0" smtClean="0"/>
              <a:t>Providing Information Space content to end-user or third-party consuming systems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Provides a service-oriented framework where data infrastructures can be constructed in a LEGO-like approach</a:t>
            </a:r>
          </a:p>
          <a:p>
            <a:pPr lvl="1" defTabSz="914400">
              <a:buClrTx/>
              <a:buSzTx/>
              <a:buFont typeface="Arial" charset="0"/>
              <a:buChar char="•"/>
            </a:pPr>
            <a:r>
              <a:rPr lang="en-US" dirty="0" smtClean="0"/>
              <a:t>Required services can be combined into workflows</a:t>
            </a:r>
          </a:p>
          <a:p>
            <a:pPr lvl="2" defTabSz="914400">
              <a:buClrTx/>
              <a:buSzTx/>
              <a:buFont typeface="Arial" charset="0"/>
              <a:buChar char="•"/>
            </a:pPr>
            <a:r>
              <a:rPr lang="en-US" dirty="0" smtClean="0"/>
              <a:t>Workflows are sequences of steps to accomplish a goal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What is D-Net?</a:t>
            </a:r>
            <a:endParaRPr lang="en-US" dirty="0"/>
          </a:p>
        </p:txBody>
      </p:sp>
      <p:pic>
        <p:nvPicPr>
          <p:cNvPr id="1026" name="Picture 2" descr="http://www.d-net.research-infrastructures.eu/sites/default/files/image/d-netAg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437" y="338667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92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354492" y="4533626"/>
            <a:ext cx="2700670" cy="855553"/>
          </a:xfrm>
          <a:prstGeom prst="wedgeRoundRectCallout">
            <a:avLst>
              <a:gd name="adj1" fmla="val -56266"/>
              <a:gd name="adj2" fmla="val -201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Base URL for the API</a:t>
            </a:r>
          </a:p>
        </p:txBody>
      </p:sp>
    </p:spTree>
    <p:extLst>
      <p:ext uri="{BB962C8B-B14F-4D97-AF65-F5344CB8AC3E}">
        <p14:creationId xmlns:p14="http://schemas.microsoft.com/office/powerpoint/2010/main" val="1101363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6226565"/>
            <a:ext cx="13517717" cy="1960505"/>
          </a:xfrm>
        </p:spPr>
        <p:txBody>
          <a:bodyPr>
            <a:normAutofit/>
          </a:bodyPr>
          <a:lstStyle/>
          <a:p>
            <a:r>
              <a:rPr lang="en-US" dirty="0" smtClean="0"/>
              <a:t>Add button will insert the new API into the </a:t>
            </a:r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59933"/>
            <a:ext cx="13530416" cy="1145358"/>
          </a:xfrm>
        </p:spPr>
        <p:txBody>
          <a:bodyPr/>
          <a:lstStyle/>
          <a:p>
            <a:r>
              <a:rPr lang="en-US" dirty="0" err="1"/>
              <a:t>DataSource</a:t>
            </a:r>
            <a:r>
              <a:rPr lang="en-US" dirty="0"/>
              <a:t> Management: Add new </a:t>
            </a:r>
            <a:r>
              <a:rPr lang="en-US" dirty="0" smtClean="0"/>
              <a:t>API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12767"/>
            <a:ext cx="13517717" cy="48137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354492" y="4792906"/>
            <a:ext cx="2700670" cy="1230124"/>
          </a:xfrm>
          <a:prstGeom prst="wedgeRoundRectCallout">
            <a:avLst>
              <a:gd name="adj1" fmla="val -56266"/>
              <a:gd name="adj2" fmla="val -201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Identifies the id field into the metadata</a:t>
            </a:r>
          </a:p>
        </p:txBody>
      </p:sp>
    </p:spTree>
    <p:extLst>
      <p:ext uri="{BB962C8B-B14F-4D97-AF65-F5344CB8AC3E}">
        <p14:creationId xmlns:p14="http://schemas.microsoft.com/office/powerpoint/2010/main" val="1039578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Management: </a:t>
            </a:r>
            <a:r>
              <a:rPr lang="en-US" dirty="0" err="1" smtClean="0"/>
              <a:t>oai</a:t>
            </a:r>
            <a:r>
              <a:rPr lang="en-US" dirty="0" smtClean="0"/>
              <a:t> protocol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1503654"/>
            <a:ext cx="11164186" cy="662551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2354147" y="4589984"/>
            <a:ext cx="2700670" cy="855553"/>
          </a:xfrm>
          <a:prstGeom prst="wedgeRoundRectCallout">
            <a:avLst>
              <a:gd name="adj1" fmla="val -61778"/>
              <a:gd name="adj2" fmla="val -3745"/>
              <a:gd name="adj3" fmla="val 16667"/>
            </a:avLst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err="1" smtClean="0">
                <a:solidFill>
                  <a:srgbClr val="FFFFFF"/>
                </a:solidFill>
              </a:rPr>
              <a:t>Oai</a:t>
            </a:r>
            <a:r>
              <a:rPr lang="en-US" sz="2200" dirty="0" smtClean="0">
                <a:solidFill>
                  <a:srgbClr val="FFFFFF"/>
                </a:solidFill>
              </a:rPr>
              <a:t> Metadata prefix format</a:t>
            </a:r>
          </a:p>
        </p:txBody>
      </p:sp>
    </p:spTree>
    <p:extLst>
      <p:ext uri="{BB962C8B-B14F-4D97-AF65-F5344CB8AC3E}">
        <p14:creationId xmlns:p14="http://schemas.microsoft.com/office/powerpoint/2010/main" val="1253108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Management: </a:t>
            </a:r>
            <a:r>
              <a:rPr lang="en-US" dirty="0" err="1" smtClean="0"/>
              <a:t>oai</a:t>
            </a:r>
            <a:r>
              <a:rPr lang="en-US" dirty="0" smtClean="0"/>
              <a:t> protocol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1503654"/>
            <a:ext cx="11164186" cy="662551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2354147" y="4742939"/>
            <a:ext cx="2700670" cy="1230124"/>
          </a:xfrm>
          <a:prstGeom prst="wedgeRoundRectCallout">
            <a:avLst>
              <a:gd name="adj1" fmla="val -61778"/>
              <a:gd name="adj2" fmla="val -3745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List of sets available for the harvesting</a:t>
            </a:r>
          </a:p>
        </p:txBody>
      </p:sp>
    </p:spTree>
    <p:extLst>
      <p:ext uri="{BB962C8B-B14F-4D97-AF65-F5344CB8AC3E}">
        <p14:creationId xmlns:p14="http://schemas.microsoft.com/office/powerpoint/2010/main" val="165141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DataSource</a:t>
            </a:r>
            <a:r>
              <a:rPr lang="en-US" dirty="0" smtClean="0"/>
              <a:t> Profile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4339" y="1484026"/>
            <a:ext cx="10945662" cy="6740670"/>
            <a:chOff x="1303046" y="1484024"/>
            <a:chExt cx="10945662" cy="67406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514" y="1484024"/>
              <a:ext cx="9503788" cy="6740670"/>
            </a:xfrm>
            <a:prstGeom prst="rect">
              <a:avLst/>
            </a:prstGeom>
            <a:noFill/>
          </p:spPr>
        </p:pic>
        <p:sp>
          <p:nvSpPr>
            <p:cNvPr id="8" name="Frame 7"/>
            <p:cNvSpPr/>
            <p:nvPr/>
          </p:nvSpPr>
          <p:spPr>
            <a:xfrm>
              <a:off x="2724514" y="4537387"/>
              <a:ext cx="9524194" cy="850605"/>
            </a:xfrm>
            <a:prstGeom prst="frame">
              <a:avLst/>
            </a:prstGeom>
            <a:solidFill>
              <a:srgbClr val="FF0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" name="Rounded Rectangular Callout 1"/>
            <p:cNvSpPr/>
            <p:nvPr/>
          </p:nvSpPr>
          <p:spPr>
            <a:xfrm>
              <a:off x="3291841" y="3688038"/>
              <a:ext cx="1401062" cy="276671"/>
            </a:xfrm>
            <a:prstGeom prst="wedgeRoundRectCallout">
              <a:avLst>
                <a:gd name="adj1" fmla="val 73985"/>
                <a:gd name="adj2" fmla="val 326947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Compatibility level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5093053" y="3744086"/>
              <a:ext cx="1401062" cy="276671"/>
            </a:xfrm>
            <a:prstGeom prst="wedgeRoundRectCallout">
              <a:avLst>
                <a:gd name="adj1" fmla="val 32575"/>
                <a:gd name="adj2" fmla="val 301875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Compatibility level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7904110" y="3964709"/>
              <a:ext cx="1401062" cy="276671"/>
            </a:xfrm>
            <a:prstGeom prst="wedgeRoundRectCallout">
              <a:avLst>
                <a:gd name="adj1" fmla="val -120460"/>
                <a:gd name="adj2" fmla="val 222100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API ID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1737689" y="5890917"/>
              <a:ext cx="1401062" cy="276671"/>
            </a:xfrm>
            <a:prstGeom prst="wedgeRoundRectCallout">
              <a:avLst>
                <a:gd name="adj1" fmla="val 83886"/>
                <a:gd name="adj2" fmla="val -379640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FFFFFF"/>
                  </a:solidFill>
                </a:rPr>
                <a:t>Base URL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1303046" y="4207343"/>
              <a:ext cx="1401062" cy="276671"/>
            </a:xfrm>
            <a:prstGeom prst="wedgeRoundRectCallout">
              <a:avLst>
                <a:gd name="adj1" fmla="val 114493"/>
                <a:gd name="adj2" fmla="val 190190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FFFFFF"/>
                  </a:solidFill>
                </a:rPr>
                <a:t>Protocol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648588" y="5944122"/>
              <a:ext cx="1401062" cy="446931"/>
            </a:xfrm>
            <a:prstGeom prst="wedgeRoundRectCallout">
              <a:avLst>
                <a:gd name="adj1" fmla="val -71849"/>
                <a:gd name="adj2" fmla="val -234307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err="1" smtClean="0">
                  <a:solidFill>
                    <a:srgbClr val="FFFFFF"/>
                  </a:solidFill>
                </a:rPr>
                <a:t>Xpath</a:t>
              </a:r>
              <a:r>
                <a:rPr lang="en-US" sz="1000" dirty="0" smtClean="0">
                  <a:solidFill>
                    <a:srgbClr val="FFFFFF"/>
                  </a:solidFill>
                </a:rPr>
                <a:t> for metadata identifier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9633062" y="6021315"/>
              <a:ext cx="1401062" cy="276671"/>
            </a:xfrm>
            <a:prstGeom prst="wedgeRoundRectCallout">
              <a:avLst>
                <a:gd name="adj1" fmla="val 76234"/>
                <a:gd name="adj2" fmla="val -493606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Typology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444877" y="6029252"/>
              <a:ext cx="1401062" cy="446931"/>
            </a:xfrm>
            <a:prstGeom prst="wedgeRoundRectCallout">
              <a:avLst>
                <a:gd name="adj1" fmla="val 76684"/>
                <a:gd name="adj2" fmla="val -301710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FFFFFF"/>
                  </a:solidFill>
                </a:rPr>
                <a:t>Sets</a:t>
              </a:r>
              <a:r>
                <a:rPr lang="en-US" sz="1000" dirty="0">
                  <a:solidFill>
                    <a:srgbClr val="FFFFFF"/>
                  </a:solidFill>
                </a:rPr>
                <a:t> </a:t>
              </a:r>
              <a:r>
                <a:rPr lang="en-US" sz="1000" dirty="0" smtClean="0">
                  <a:solidFill>
                    <a:srgbClr val="FFFFFF"/>
                  </a:solidFill>
                </a:rPr>
                <a:t>(</a:t>
              </a:r>
              <a:r>
                <a:rPr lang="en-US" sz="1000" smtClean="0">
                  <a:solidFill>
                    <a:srgbClr val="FFFFFF"/>
                  </a:solidFill>
                </a:rPr>
                <a:t>if empty, all sets are selected)</a:t>
              </a:r>
            </a:p>
          </p:txBody>
        </p:sp>
      </p:grpSp>
      <p:sp>
        <p:nvSpPr>
          <p:cNvPr id="1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251270" y="1484026"/>
            <a:ext cx="4957136" cy="612002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New API added to the </a:t>
            </a:r>
            <a:r>
              <a:rPr lang="en-US" sz="4400" dirty="0" err="1" smtClean="0"/>
              <a:t>DataSource</a:t>
            </a:r>
            <a:endParaRPr lang="en-US" sz="2000" dirty="0" smtClean="0"/>
          </a:p>
          <a:p>
            <a:pPr lvl="1"/>
            <a:r>
              <a:rPr lang="en-US" sz="3200" dirty="0" smtClean="0"/>
              <a:t>INTERFACE element added to the </a:t>
            </a:r>
            <a:r>
              <a:rPr lang="en-US" sz="3200" dirty="0" err="1" smtClean="0"/>
              <a:t>DataSource</a:t>
            </a:r>
            <a:r>
              <a:rPr lang="en-US" sz="3200" dirty="0" smtClean="0"/>
              <a:t> Profile</a:t>
            </a:r>
          </a:p>
          <a:p>
            <a:pPr lvl="1"/>
            <a:r>
              <a:rPr lang="en-US" sz="3200" dirty="0" smtClean="0"/>
              <a:t>Source is not pending anymore</a:t>
            </a:r>
          </a:p>
          <a:p>
            <a:pPr lvl="2"/>
            <a:r>
              <a:rPr lang="en-US" sz="2600" dirty="0" smtClean="0"/>
              <a:t>Possible to harvest from the source</a:t>
            </a:r>
          </a:p>
          <a:p>
            <a:pPr lvl="2"/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981460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Workflows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258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Workflow association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440"/>
            <a:ext cx="10582160" cy="760157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11823404" y="5600330"/>
            <a:ext cx="2870791" cy="1111843"/>
          </a:xfrm>
          <a:prstGeom prst="wedgeRectCallout">
            <a:avLst>
              <a:gd name="adj1" fmla="val -343055"/>
              <a:gd name="adj2" fmla="val 7477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 change input parameters of the protocol</a:t>
            </a: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1975804" y="7258850"/>
            <a:ext cx="2870791" cy="773289"/>
          </a:xfrm>
          <a:prstGeom prst="wedgeRectCallout">
            <a:avLst>
              <a:gd name="adj1" fmla="val -343055"/>
              <a:gd name="adj2" fmla="val 118776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Associate a workflow to the </a:t>
            </a:r>
            <a:r>
              <a:rPr lang="en-US" sz="2200" dirty="0" err="1" smtClean="0">
                <a:solidFill>
                  <a:srgbClr val="FFFFFF"/>
                </a:solidFill>
              </a:rPr>
              <a:t>datasource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29719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Special workflows compatible with </a:t>
            </a:r>
            <a:r>
              <a:rPr lang="en-US" dirty="0" err="1" smtClean="0"/>
              <a:t>DataSource</a:t>
            </a:r>
            <a:r>
              <a:rPr lang="en-US" dirty="0" smtClean="0"/>
              <a:t> and API are selected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association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76" y="4380987"/>
            <a:ext cx="7175500" cy="2862194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8858250" y="4272472"/>
            <a:ext cx="3514725" cy="397697"/>
          </a:xfrm>
          <a:prstGeom prst="frame">
            <a:avLst/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Frame 7"/>
          <p:cNvSpPr/>
          <p:nvPr/>
        </p:nvSpPr>
        <p:spPr>
          <a:xfrm>
            <a:off x="10110788" y="5769220"/>
            <a:ext cx="5426649" cy="460137"/>
          </a:xfrm>
          <a:prstGeom prst="frame">
            <a:avLst/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0110788" y="3232895"/>
            <a:ext cx="5107562" cy="855553"/>
          </a:xfrm>
          <a:prstGeom prst="wedgeRoundRectCallout">
            <a:avLst>
              <a:gd name="adj1" fmla="val -43560"/>
              <a:gd name="adj2" fmla="val 87795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Workflow family to search for </a:t>
            </a:r>
            <a:r>
              <a:rPr kumimoji="0" lang="en-US" sz="2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association</a:t>
            </a: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201151" y="7458615"/>
            <a:ext cx="5357812" cy="1230124"/>
          </a:xfrm>
          <a:prstGeom prst="wedgeRoundRectCallout">
            <a:avLst>
              <a:gd name="adj1" fmla="val 9774"/>
              <a:gd name="adj2" fmla="val -152440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Values to filter out the REPO_HI workflows not compatible with the </a:t>
            </a:r>
            <a:r>
              <a:rPr lang="en-US" sz="2200" dirty="0" err="1" smtClean="0">
                <a:solidFill>
                  <a:srgbClr val="FFFFFF"/>
                </a:solidFill>
              </a:rPr>
              <a:t>datasource</a:t>
            </a:r>
            <a:r>
              <a:rPr lang="en-US" sz="2200" dirty="0" smtClean="0">
                <a:solidFill>
                  <a:srgbClr val="FFFFFF"/>
                </a:solidFill>
              </a:rPr>
              <a:t> and the selected API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3" y="3973859"/>
            <a:ext cx="7513941" cy="36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743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3693849" cy="6112925"/>
          </a:xfrm>
        </p:spPr>
        <p:txBody>
          <a:bodyPr>
            <a:normAutofit/>
          </a:bodyPr>
          <a:lstStyle/>
          <a:p>
            <a:r>
              <a:rPr lang="en-US" dirty="0" smtClean="0"/>
              <a:t>By choosing a workflow from the list the association process start</a:t>
            </a:r>
          </a:p>
          <a:p>
            <a:pPr lvl="1"/>
            <a:r>
              <a:rPr lang="en-US" dirty="0" smtClean="0"/>
              <a:t>The REPO_HI Workflow will instantiate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b</a:t>
            </a:r>
            <a:r>
              <a:rPr lang="en-US" dirty="0" smtClean="0"/>
              <a:t>ackend (Stores for the harvested and transformed data, and index for the repository)</a:t>
            </a:r>
          </a:p>
          <a:p>
            <a:pPr lvl="2"/>
            <a:r>
              <a:rPr lang="en-US" dirty="0" smtClean="0"/>
              <a:t>The actual workflow(s) to be associated to the </a:t>
            </a:r>
            <a:r>
              <a:rPr lang="en-US" dirty="0" err="1" smtClean="0"/>
              <a:t>datasource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association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761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84699" y="4449087"/>
            <a:ext cx="9925767" cy="35861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By clicking on </a:t>
            </a:r>
            <a:r>
              <a:rPr lang="en-US" i="1" dirty="0" smtClean="0"/>
              <a:t>the workflow</a:t>
            </a:r>
            <a:r>
              <a:rPr lang="en-US" dirty="0" smtClean="0"/>
              <a:t> </a:t>
            </a:r>
            <a:r>
              <a:rPr lang="en-US" i="1" dirty="0" smtClean="0"/>
              <a:t>name,</a:t>
            </a:r>
            <a:r>
              <a:rPr lang="en-US" dirty="0" smtClean="0"/>
              <a:t> a set of workflows will be associated to the </a:t>
            </a:r>
            <a:r>
              <a:rPr lang="en-US" dirty="0" err="1" smtClean="0"/>
              <a:t>datasource</a:t>
            </a:r>
            <a:r>
              <a:rPr lang="en-US" dirty="0"/>
              <a:t> </a:t>
            </a:r>
            <a:r>
              <a:rPr lang="en-US" dirty="0" smtClean="0"/>
              <a:t>that will be used to</a:t>
            </a:r>
          </a:p>
          <a:p>
            <a:pPr lvl="1"/>
            <a:r>
              <a:rPr lang="en-US" dirty="0" smtClean="0"/>
              <a:t>Harvest publications metadata, </a:t>
            </a:r>
          </a:p>
          <a:p>
            <a:pPr lvl="1"/>
            <a:r>
              <a:rPr lang="en-US" dirty="0" smtClean="0"/>
              <a:t>Transform publication metadata </a:t>
            </a:r>
          </a:p>
          <a:p>
            <a:pPr lvl="1"/>
            <a:r>
              <a:rPr lang="en-US" dirty="0" smtClean="0"/>
              <a:t>Index the transformed metadata and </a:t>
            </a:r>
          </a:p>
          <a:p>
            <a:pPr lvl="1"/>
            <a:r>
              <a:rPr lang="en-US" dirty="0" smtClean="0"/>
              <a:t>Expose them through the </a:t>
            </a:r>
            <a:r>
              <a:rPr lang="en-US" dirty="0" err="1" smtClean="0"/>
              <a:t>oai-pmh</a:t>
            </a:r>
            <a:r>
              <a:rPr lang="en-US" dirty="0" smtClean="0"/>
              <a:t> harvesting end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association step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1258911"/>
            <a:ext cx="7289800" cy="3190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53" y="0"/>
            <a:ext cx="5423647" cy="914400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1018943" y="7906662"/>
            <a:ext cx="5050466" cy="645169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9541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63926" y="1317624"/>
            <a:ext cx="11032105" cy="7082097"/>
            <a:chOff x="3763926" y="1317624"/>
            <a:chExt cx="11032105" cy="7082097"/>
          </a:xfrm>
        </p:grpSpPr>
        <p:sp>
          <p:nvSpPr>
            <p:cNvPr id="5" name="Rectangle 4"/>
            <p:cNvSpPr/>
            <p:nvPr/>
          </p:nvSpPr>
          <p:spPr>
            <a:xfrm>
              <a:off x="3763926" y="1317624"/>
              <a:ext cx="7825562" cy="13580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Data Provision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Includes the services needed to form end-user applications operating over an information space of data stored according to the service provided in the Data Storage and Indexing Area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63926" y="2754384"/>
              <a:ext cx="7825562" cy="1050288"/>
            </a:xfrm>
            <a:prstGeom prst="rect">
              <a:avLst/>
            </a:prstGeom>
            <a:solidFill>
              <a:srgbClr val="92D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Curation and Enrichment</a:t>
              </a:r>
              <a:r>
                <a:rPr kumimoji="0" lang="en-US" sz="2200" b="1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Contains services whose purpose is to operate over an information space of data in order to adjust, refine and add content to it.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63926" y="3886636"/>
              <a:ext cx="7825562" cy="1050288"/>
            </a:xfrm>
            <a:prstGeom prst="rect">
              <a:avLst/>
            </a:prstGeom>
            <a:solidFill>
              <a:srgbClr val="00B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Storage and Indexing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Contains services dedicated to store content according to a number</a:t>
              </a:r>
              <a:r>
                <a:rPr kumimoji="0" lang="en-US" sz="200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of known store/access paradigms.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63926" y="5018886"/>
              <a:ext cx="7825562" cy="1050288"/>
            </a:xfrm>
            <a:prstGeom prst="rect">
              <a:avLst/>
            </a:prstGeom>
            <a:solidFill>
              <a:srgbClr val="FFC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Conversion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Contains services used to convert data from one domain into data of another domain.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63926" y="6151136"/>
              <a:ext cx="7825562" cy="135806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solidFill>
                    <a:srgbClr val="FFFFFF"/>
                  </a:solidFill>
                </a:rPr>
                <a:t>Data Mediation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Includes all services required to manage the registration to the infrastructure of a set of data sources and to validate their content with respect to given rules.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63926" y="7591646"/>
              <a:ext cx="7825562" cy="808075"/>
              <a:chOff x="3763926" y="7166344"/>
              <a:chExt cx="7825562" cy="808075"/>
            </a:xfrm>
          </p:grpSpPr>
          <p:sp>
            <p:nvSpPr>
              <p:cNvPr id="10" name="Frame 9"/>
              <p:cNvSpPr/>
              <p:nvPr/>
            </p:nvSpPr>
            <p:spPr>
              <a:xfrm>
                <a:off x="3763926" y="7166344"/>
                <a:ext cx="7825562" cy="808075"/>
              </a:xfrm>
              <a:prstGeom prst="frame">
                <a:avLst/>
              </a:prstGeom>
              <a:noFill/>
              <a:ln w="3175" cap="flat" cmpd="dbl">
                <a:solidFill>
                  <a:schemeClr val="accent1"/>
                </a:solidFill>
                <a:prstDash val="dash"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63926" y="7322236"/>
                <a:ext cx="7825562" cy="49629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External Data Sources</a:t>
                </a:r>
                <a:endParaRPr kumimoji="0" lang="en-US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1802139" y="1318084"/>
              <a:ext cx="2993892" cy="6120000"/>
            </a:xfrm>
            <a:prstGeom prst="rect">
              <a:avLst/>
            </a:prstGeom>
            <a:solidFill>
              <a:schemeClr val="accent3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Enabling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rgbClr val="FFFFFF"/>
                </a:solidFill>
              </a:endParaRP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smtClean="0">
                  <a:solidFill>
                    <a:srgbClr val="FFFFFF"/>
                  </a:solidFill>
                </a:rPr>
                <a:t>Includes the services supporting the infrastructure’s run-time.</a:t>
              </a:r>
              <a:endParaRPr kumimoji="0" lang="en-US" sz="2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039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4905425"/>
            <a:ext cx="13517717" cy="2691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Each NODE in the workflow profile identifies a workflow step</a:t>
            </a:r>
          </a:p>
          <a:p>
            <a:pPr lvl="1"/>
            <a:r>
              <a:rPr lang="en-US" dirty="0" smtClean="0"/>
              <a:t>User can access the step profile by looking for its name in the Information Service Inspector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association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1392048"/>
            <a:ext cx="13778910" cy="311793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181336" y="2951014"/>
            <a:ext cx="2993893" cy="773289"/>
          </a:xfrm>
          <a:prstGeom prst="wedgeRectCallout">
            <a:avLst>
              <a:gd name="adj1" fmla="val -39068"/>
              <a:gd name="adj2" fmla="val 75852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Next step of </a:t>
            </a:r>
            <a:r>
              <a:rPr kumimoji="0" lang="en-US" sz="2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workflow</a:t>
            </a: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8739963" y="3201567"/>
            <a:ext cx="5039832" cy="773289"/>
          </a:xfrm>
          <a:prstGeom prst="wedgeRectCallout">
            <a:avLst>
              <a:gd name="adj1" fmla="val -48260"/>
              <a:gd name="adj2" fmla="val -186338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Id of the profile associated to the step of the workflow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559402" y="3547079"/>
            <a:ext cx="1671637" cy="855553"/>
          </a:xfrm>
          <a:prstGeom prst="wedgeRoundRectCallout">
            <a:avLst>
              <a:gd name="adj1" fmla="val -39636"/>
              <a:gd name="adj2" fmla="val -151256"/>
              <a:gd name="adj3" fmla="val 1666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err="1" smtClean="0">
                <a:solidFill>
                  <a:srgbClr val="FFFFFF"/>
                </a:solidFill>
              </a:rPr>
              <a:t>Datasource</a:t>
            </a:r>
            <a:r>
              <a:rPr lang="en-US" sz="2200" dirty="0" smtClean="0">
                <a:solidFill>
                  <a:srgbClr val="FFFFFF"/>
                </a:solidFill>
              </a:rPr>
              <a:t> profile id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44239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8" y="60884"/>
            <a:ext cx="15890064" cy="9083116"/>
            <a:chOff x="-1" y="49907"/>
            <a:chExt cx="15890064" cy="90831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9907"/>
              <a:ext cx="5401341" cy="9083116"/>
            </a:xfrm>
            <a:prstGeom prst="rect">
              <a:avLst/>
            </a:prstGeom>
          </p:spPr>
        </p:pic>
        <p:sp>
          <p:nvSpPr>
            <p:cNvPr id="6" name="Frame 5"/>
            <p:cNvSpPr/>
            <p:nvPr/>
          </p:nvSpPr>
          <p:spPr>
            <a:xfrm>
              <a:off x="159488" y="8466434"/>
              <a:ext cx="5050466" cy="645169"/>
            </a:xfrm>
            <a:prstGeom prst="frame">
              <a:avLst/>
            </a:prstGeom>
            <a:solidFill>
              <a:srgbClr val="FF0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663" y="1576867"/>
              <a:ext cx="10058400" cy="24997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785" y="4805915"/>
              <a:ext cx="10149278" cy="2296609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8392744" y="5380074"/>
            <a:ext cx="733646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9115758" y="3912781"/>
            <a:ext cx="3848986" cy="1275907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>
            <a:off x="8287964" y="5818233"/>
            <a:ext cx="7336465" cy="0"/>
          </a:xfrm>
          <a:prstGeom prst="line">
            <a:avLst/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Frame 15"/>
          <p:cNvSpPr/>
          <p:nvPr/>
        </p:nvSpPr>
        <p:spPr>
          <a:xfrm>
            <a:off x="173777" y="3623978"/>
            <a:ext cx="5050466" cy="645169"/>
          </a:xfrm>
          <a:prstGeom prst="frame">
            <a:avLst/>
          </a:prstGeom>
          <a:solidFill>
            <a:schemeClr val="accent3">
              <a:lumMod val="50000"/>
            </a:scheme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071938" y="4269147"/>
            <a:ext cx="4216026" cy="1549087"/>
          </a:xfrm>
          <a:prstGeom prst="straightConnector1">
            <a:avLst/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783731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8420101" cy="6112925"/>
          </a:xfrm>
        </p:spPr>
        <p:txBody>
          <a:bodyPr/>
          <a:lstStyle/>
          <a:p>
            <a:r>
              <a:rPr lang="en-US" dirty="0"/>
              <a:t>By </a:t>
            </a:r>
            <a:r>
              <a:rPr lang="en-US" dirty="0" smtClean="0"/>
              <a:t>clicking on </a:t>
            </a:r>
            <a:r>
              <a:rPr lang="en-US" i="1" dirty="0" smtClean="0"/>
              <a:t>delete</a:t>
            </a:r>
            <a:r>
              <a:rPr lang="en-US" dirty="0" smtClean="0"/>
              <a:t> button</a:t>
            </a:r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 smtClean="0"/>
              <a:t>REPO_BYE </a:t>
            </a:r>
            <a:r>
              <a:rPr lang="en-US" dirty="0"/>
              <a:t>Workflow </a:t>
            </a:r>
            <a:r>
              <a:rPr lang="en-US" dirty="0" smtClean="0"/>
              <a:t>will remove</a:t>
            </a:r>
            <a:endParaRPr lang="en-US" dirty="0"/>
          </a:p>
          <a:p>
            <a:pPr lvl="2"/>
            <a:r>
              <a:rPr lang="en-US" dirty="0" smtClean="0"/>
              <a:t>The backend (</a:t>
            </a:r>
            <a:r>
              <a:rPr lang="en-US" dirty="0"/>
              <a:t>Stores for the harvested and transformed data, and index for the repository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Every data is lost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de-association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74" y="0"/>
            <a:ext cx="747992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532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execution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" y="1455274"/>
            <a:ext cx="15679834" cy="6553199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>
            <a:off x="4657060" y="5061097"/>
            <a:ext cx="1020726" cy="1871331"/>
          </a:xfrm>
          <a:prstGeom prst="leftBrace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4617" y="5638655"/>
            <a:ext cx="3296093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Workflow steps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039293" y="8081458"/>
            <a:ext cx="2700670" cy="773289"/>
          </a:xfrm>
          <a:prstGeom prst="wedgeRectCallout">
            <a:avLst>
              <a:gd name="adj1" fmla="val -23359"/>
              <a:gd name="adj2" fmla="val -8889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Automatic 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execution of every step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13801060" y="3760898"/>
            <a:ext cx="2176486" cy="1111843"/>
          </a:xfrm>
          <a:prstGeom prst="wedgeRectCallout">
            <a:avLst>
              <a:gd name="adj1" fmla="val 20802"/>
              <a:gd name="adj2" fmla="val 65405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Execution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the single workflow step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11483163" y="7200764"/>
            <a:ext cx="3184640" cy="773289"/>
          </a:xfrm>
          <a:prstGeom prst="wedgeRectCallout">
            <a:avLst>
              <a:gd name="adj1" fmla="val 58628"/>
              <a:gd name="adj2" fmla="val -86485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Show profile associated to the step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9516855" y="3126606"/>
            <a:ext cx="2870791" cy="434734"/>
          </a:xfrm>
          <a:prstGeom prst="wedgeRectCallout">
            <a:avLst>
              <a:gd name="adj1" fmla="val -97871"/>
              <a:gd name="adj2" fmla="val 136420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Show workflow</a:t>
            </a:r>
            <a:r>
              <a:rPr kumimoji="0" lang="en-US" sz="2200" b="0" i="0" u="none" strike="noStrike" cap="none" spc="0" normalizeH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profile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836554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Workflow execution: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4" y="1294229"/>
            <a:ext cx="12182476" cy="7121108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10497604" y="4738248"/>
            <a:ext cx="5039833" cy="773289"/>
          </a:xfrm>
          <a:prstGeom prst="wedgeRectCallout">
            <a:avLst>
              <a:gd name="adj1" fmla="val -16059"/>
              <a:gd name="adj2" fmla="val -304587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Select the transformation rule to be applied during the transformation step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144112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30308" y="526757"/>
            <a:ext cx="13468503" cy="7520601"/>
            <a:chOff x="373062" y="1484026"/>
            <a:chExt cx="13468503" cy="75206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62" y="1484026"/>
              <a:ext cx="9628188" cy="7520601"/>
            </a:xfrm>
            <a:prstGeom prst="rect">
              <a:avLst/>
            </a:prstGeom>
          </p:spPr>
        </p:pic>
        <p:sp>
          <p:nvSpPr>
            <p:cNvPr id="7" name="Rounded Rectangular Callout 6"/>
            <p:cNvSpPr/>
            <p:nvPr/>
          </p:nvSpPr>
          <p:spPr>
            <a:xfrm>
              <a:off x="6083376" y="2774171"/>
              <a:ext cx="2786063" cy="480983"/>
            </a:xfrm>
            <a:prstGeom prst="wedgeRoundRectCallout">
              <a:avLst>
                <a:gd name="adj1" fmla="val 62016"/>
                <a:gd name="adj2" fmla="val 29825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Harvested records</a:t>
              </a: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6083375" y="3410722"/>
              <a:ext cx="2786063" cy="480983"/>
            </a:xfrm>
            <a:prstGeom prst="wedgeRoundRectCallout">
              <a:avLst>
                <a:gd name="adj1" fmla="val 60991"/>
                <a:gd name="adj2" fmla="val -26614"/>
                <a:gd name="adj3" fmla="val 1666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Transformed records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829924" y="2233804"/>
              <a:ext cx="3011641" cy="2353836"/>
            </a:xfrm>
            <a:prstGeom prst="round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By clicking on the links it is shown a view of the stored</a:t>
              </a:r>
              <a:r>
                <a:rPr kumimoji="0" lang="en-US" sz="22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metadata (original harvested records, transformed records)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9772650" y="3014662"/>
              <a:ext cx="985838" cy="114301"/>
            </a:xfrm>
            <a:prstGeom prst="straightConnector1">
              <a:avLst/>
            </a:prstGeom>
            <a:noFill/>
            <a:ln w="38100" cap="flat">
              <a:solidFill>
                <a:schemeClr val="accent6"/>
              </a:solidFill>
              <a:prstDash val="solid"/>
              <a:miter lim="400000"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9772650" y="3465953"/>
              <a:ext cx="985838" cy="185260"/>
            </a:xfrm>
            <a:prstGeom prst="straightConnector1">
              <a:avLst/>
            </a:prstGeom>
            <a:noFill/>
            <a:ln w="38100" cap="flat">
              <a:solidFill>
                <a:schemeClr val="accent6"/>
              </a:solidFill>
              <a:prstDash val="solid"/>
              <a:miter lim="400000"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91872970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5000625" y="2193616"/>
            <a:ext cx="985838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196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931888" y="1484026"/>
            <a:ext cx="8324112" cy="3662903"/>
          </a:xfrm>
        </p:spPr>
        <p:txBody>
          <a:bodyPr/>
          <a:lstStyle/>
          <a:p>
            <a:r>
              <a:rPr lang="en-US" dirty="0" smtClean="0"/>
              <a:t>List of profiles divided by category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8" y="1255426"/>
            <a:ext cx="5968919" cy="75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11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33507" y="1484026"/>
            <a:ext cx="11322493" cy="3662903"/>
          </a:xfrm>
        </p:spPr>
        <p:txBody>
          <a:bodyPr/>
          <a:lstStyle/>
          <a:p>
            <a:r>
              <a:rPr lang="en-US" dirty="0" smtClean="0"/>
              <a:t>Schemas associated to every profile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5" y="1484026"/>
            <a:ext cx="4668283" cy="7659974"/>
            <a:chOff x="228605" y="1484026"/>
            <a:chExt cx="4668283" cy="76599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5" y="1484026"/>
              <a:ext cx="4668283" cy="765997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28605" y="3629025"/>
              <a:ext cx="482595" cy="200025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alpha val="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339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05200" y="4019107"/>
            <a:ext cx="12555872" cy="3662903"/>
          </a:xfrm>
        </p:spPr>
        <p:txBody>
          <a:bodyPr/>
          <a:lstStyle/>
          <a:p>
            <a:r>
              <a:rPr lang="en-US" dirty="0" smtClean="0"/>
              <a:t>Tool to query profiles</a:t>
            </a:r>
          </a:p>
          <a:p>
            <a:pPr lvl="1"/>
            <a:r>
              <a:rPr lang="en-US" dirty="0" smtClean="0"/>
              <a:t>Allow to get profile info using </a:t>
            </a:r>
            <a:r>
              <a:rPr lang="en-US" dirty="0" err="1" smtClean="0"/>
              <a:t>xquery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11686" y="1484026"/>
            <a:ext cx="13283091" cy="2535081"/>
            <a:chOff x="511686" y="1484026"/>
            <a:chExt cx="13283091" cy="25350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86" y="1484026"/>
              <a:ext cx="13283091" cy="253508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1686" y="3686175"/>
              <a:ext cx="482595" cy="200025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alpha val="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8159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189813"/>
            <a:ext cx="13530416" cy="1145358"/>
          </a:xfrm>
        </p:spPr>
        <p:txBody>
          <a:bodyPr/>
          <a:lstStyle/>
          <a:p>
            <a:r>
              <a:rPr lang="en-US" dirty="0" smtClean="0"/>
              <a:t>Basic Aggregator Architecture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63926" y="1317624"/>
            <a:ext cx="11032105" cy="7082097"/>
            <a:chOff x="3763926" y="1317624"/>
            <a:chExt cx="11032105" cy="7082097"/>
          </a:xfrm>
        </p:grpSpPr>
        <p:sp>
          <p:nvSpPr>
            <p:cNvPr id="5" name="Rectangle 4"/>
            <p:cNvSpPr/>
            <p:nvPr/>
          </p:nvSpPr>
          <p:spPr>
            <a:xfrm>
              <a:off x="3763926" y="1317624"/>
              <a:ext cx="7825562" cy="13580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Data Provision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Includes the services needed to form end-user applications operating over an information space of data stored according to the service provided in the Data Storage and Indexing Area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63926" y="2754384"/>
              <a:ext cx="7825562" cy="1050288"/>
            </a:xfrm>
            <a:prstGeom prst="rect">
              <a:avLst/>
            </a:prstGeom>
            <a:solidFill>
              <a:srgbClr val="92D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Curation and Enrichment</a:t>
              </a:r>
              <a:r>
                <a:rPr kumimoji="0" lang="en-US" sz="2200" b="1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Contains services whose purpose is to operate over an information space of data in order to adjust, refine and add content to it.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63926" y="3886636"/>
              <a:ext cx="7825562" cy="1050288"/>
            </a:xfrm>
            <a:prstGeom prst="rect">
              <a:avLst/>
            </a:prstGeom>
            <a:solidFill>
              <a:srgbClr val="00B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Storage and Indexing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Contains services dedicated to store content according to a number</a:t>
              </a:r>
              <a:r>
                <a:rPr kumimoji="0" lang="en-US" sz="200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of known store/access paradigms.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63926" y="5018886"/>
              <a:ext cx="7825562" cy="1050288"/>
            </a:xfrm>
            <a:prstGeom prst="rect">
              <a:avLst/>
            </a:prstGeom>
            <a:solidFill>
              <a:srgbClr val="FFC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Conversion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Contains services used to convert data from one domain into data of another domain.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63926" y="6151136"/>
              <a:ext cx="7825562" cy="135806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solidFill>
                    <a:srgbClr val="FFFFFF"/>
                  </a:solidFill>
                </a:rPr>
                <a:t>Data Mediation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FFFFFF"/>
                  </a:solidFill>
                </a:rPr>
                <a:t>Includes all services required to manage the registration to the infrastructure of a set of data sources and to validate their content with respect to given rules.</a:t>
              </a:r>
              <a:endParaRPr kumimoji="0" lang="en-US" sz="2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63926" y="7591646"/>
              <a:ext cx="7825562" cy="808075"/>
              <a:chOff x="3763926" y="7166344"/>
              <a:chExt cx="7825562" cy="808075"/>
            </a:xfrm>
          </p:grpSpPr>
          <p:sp>
            <p:nvSpPr>
              <p:cNvPr id="10" name="Frame 9"/>
              <p:cNvSpPr/>
              <p:nvPr/>
            </p:nvSpPr>
            <p:spPr>
              <a:xfrm>
                <a:off x="3763926" y="7166344"/>
                <a:ext cx="7825562" cy="808075"/>
              </a:xfrm>
              <a:prstGeom prst="frame">
                <a:avLst/>
              </a:prstGeom>
              <a:noFill/>
              <a:ln w="3175" cap="flat" cmpd="dbl">
                <a:solidFill>
                  <a:schemeClr val="accent1"/>
                </a:solidFill>
                <a:prstDash val="dash"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63926" y="7322236"/>
                <a:ext cx="7825562" cy="49629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External Data Sources</a:t>
                </a:r>
                <a:endParaRPr kumimoji="0" lang="en-US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1802139" y="1318084"/>
              <a:ext cx="2993892" cy="6120000"/>
            </a:xfrm>
            <a:prstGeom prst="rect">
              <a:avLst/>
            </a:prstGeom>
            <a:solidFill>
              <a:schemeClr val="accent3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Enabling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rgbClr val="FFFFFF"/>
                </a:solidFill>
              </a:endParaRP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smtClean="0">
                  <a:solidFill>
                    <a:srgbClr val="FFFFFF"/>
                  </a:solidFill>
                </a:rPr>
                <a:t>Includes the services supporting the infrastructure’s run-time.</a:t>
              </a:r>
              <a:endParaRPr kumimoji="0" lang="en-US" sz="2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" name="Multiply 1"/>
          <p:cNvSpPr/>
          <p:nvPr/>
        </p:nvSpPr>
        <p:spPr>
          <a:xfrm>
            <a:off x="3763926" y="2768450"/>
            <a:ext cx="7825561" cy="1063256"/>
          </a:xfrm>
          <a:prstGeom prst="mathMultiply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56790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846381" y="5907803"/>
            <a:ext cx="12555872" cy="3662903"/>
          </a:xfrm>
        </p:spPr>
        <p:txBody>
          <a:bodyPr/>
          <a:lstStyle/>
          <a:p>
            <a:r>
              <a:rPr lang="en-US" dirty="0" smtClean="0"/>
              <a:t>Show registered services and their state</a:t>
            </a:r>
          </a:p>
          <a:p>
            <a:pPr lvl="1"/>
            <a:r>
              <a:rPr lang="en-US" dirty="0" smtClean="0"/>
              <a:t>Service status can be verified by clicking on verify button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1198" y="1437403"/>
            <a:ext cx="14826238" cy="3531364"/>
            <a:chOff x="711198" y="1437403"/>
            <a:chExt cx="14826238" cy="3531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99" y="1437403"/>
              <a:ext cx="14826237" cy="353136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1198" y="3800475"/>
              <a:ext cx="482595" cy="200025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alpha val="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2941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66014" y="4345366"/>
            <a:ext cx="12555872" cy="3662903"/>
          </a:xfrm>
        </p:spPr>
        <p:txBody>
          <a:bodyPr/>
          <a:lstStyle/>
          <a:p>
            <a:r>
              <a:rPr lang="en-US" dirty="0" smtClean="0"/>
              <a:t>User can register a new profile</a:t>
            </a:r>
            <a:endParaRPr lang="en-US" dirty="0"/>
          </a:p>
          <a:p>
            <a:pPr lvl="1"/>
            <a:r>
              <a:rPr lang="en-US" dirty="0" smtClean="0"/>
              <a:t>Insert the XML and click on register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1520" y="1490518"/>
            <a:ext cx="14561930" cy="2719975"/>
            <a:chOff x="671520" y="1490518"/>
            <a:chExt cx="14561930" cy="27199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0" y="1490518"/>
              <a:ext cx="14522250" cy="27199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71520" y="3857625"/>
              <a:ext cx="482595" cy="200025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alpha val="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71503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Information Service Inspector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94389" y="4549542"/>
            <a:ext cx="12555872" cy="3662903"/>
          </a:xfrm>
        </p:spPr>
        <p:txBody>
          <a:bodyPr/>
          <a:lstStyle/>
          <a:p>
            <a:r>
              <a:rPr lang="en-US" dirty="0" smtClean="0"/>
              <a:t>User can import profiles in bulk mode</a:t>
            </a:r>
            <a:endParaRPr lang="en-US" dirty="0"/>
          </a:p>
          <a:p>
            <a:pPr lvl="1"/>
            <a:r>
              <a:rPr lang="en-US" dirty="0" smtClean="0"/>
              <a:t>Specify profiles and schemas path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1199" y="1484026"/>
            <a:ext cx="14826237" cy="3190281"/>
            <a:chOff x="711199" y="1484026"/>
            <a:chExt cx="14826237" cy="31902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99" y="1484026"/>
              <a:ext cx="14826237" cy="319028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57252" y="4000500"/>
              <a:ext cx="482595" cy="200025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alpha val="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51137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3530009"/>
            <a:ext cx="13517717" cy="1906181"/>
          </a:xfrm>
        </p:spPr>
        <p:txBody>
          <a:bodyPr/>
          <a:lstStyle/>
          <a:p>
            <a:r>
              <a:rPr lang="en-US" dirty="0" smtClean="0"/>
              <a:t>CQL query to the index</a:t>
            </a:r>
          </a:p>
          <a:p>
            <a:pPr lvl="1"/>
            <a:r>
              <a:rPr lang="en-US" dirty="0" smtClean="0"/>
              <a:t>Search and delete elements from index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Index Service Inspector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1484024"/>
            <a:ext cx="13838030" cy="191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1" y="5308599"/>
            <a:ext cx="15142338" cy="20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3270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4540488"/>
            <a:ext cx="13517717" cy="3056462"/>
          </a:xfrm>
        </p:spPr>
        <p:txBody>
          <a:bodyPr/>
          <a:lstStyle/>
          <a:p>
            <a:r>
              <a:rPr lang="en-US" dirty="0" smtClean="0"/>
              <a:t>Allows to browse for field the result of a CQL query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Index Service Inspector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339746"/>
            <a:ext cx="14438129" cy="26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56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Vocabulary editor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484023"/>
            <a:ext cx="14560471" cy="3258098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711200" y="5109544"/>
            <a:ext cx="3869367" cy="434734"/>
          </a:xfrm>
          <a:prstGeom prst="wedgeRectCallout">
            <a:avLst>
              <a:gd name="adj1" fmla="val -25230"/>
              <a:gd name="adj2" fmla="val -67588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List of vocabularies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580567" y="3603266"/>
            <a:ext cx="3869367" cy="434734"/>
          </a:xfrm>
          <a:prstGeom prst="wedgeRectCallout">
            <a:avLst>
              <a:gd name="adj1" fmla="val -42816"/>
              <a:gd name="adj2" fmla="val -131178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Vocabulary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terms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5626966"/>
            <a:ext cx="13517717" cy="3662903"/>
          </a:xfrm>
        </p:spPr>
        <p:txBody>
          <a:bodyPr/>
          <a:lstStyle/>
          <a:p>
            <a:r>
              <a:rPr lang="en-US" dirty="0" smtClean="0"/>
              <a:t>User can edit, add and delete terms</a:t>
            </a:r>
          </a:p>
          <a:p>
            <a:pPr lvl="1"/>
            <a:r>
              <a:rPr lang="en-US" dirty="0" smtClean="0"/>
              <a:t>Modifications must be validated by a commit</a:t>
            </a:r>
          </a:p>
        </p:txBody>
      </p:sp>
    </p:spTree>
    <p:extLst>
      <p:ext uri="{BB962C8B-B14F-4D97-AF65-F5344CB8AC3E}">
        <p14:creationId xmlns:p14="http://schemas.microsoft.com/office/powerpoint/2010/main" val="121156493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3934047"/>
            <a:ext cx="13517717" cy="3662903"/>
          </a:xfrm>
        </p:spPr>
        <p:txBody>
          <a:bodyPr/>
          <a:lstStyle/>
          <a:p>
            <a:r>
              <a:rPr lang="en-US" dirty="0" smtClean="0"/>
              <a:t>Update button verifies if </a:t>
            </a:r>
            <a:r>
              <a:rPr lang="en-US" dirty="0" err="1" smtClean="0"/>
              <a:t>oai-pmh</a:t>
            </a:r>
            <a:r>
              <a:rPr lang="en-US" dirty="0" smtClean="0"/>
              <a:t> end point works</a:t>
            </a:r>
          </a:p>
          <a:p>
            <a:pPr lvl="1"/>
            <a:r>
              <a:rPr lang="en-US" dirty="0" err="1" smtClean="0"/>
              <a:t>ListSets</a:t>
            </a:r>
            <a:r>
              <a:rPr lang="en-US" dirty="0" smtClean="0"/>
              <a:t>, </a:t>
            </a:r>
            <a:r>
              <a:rPr lang="en-US" dirty="0" err="1" smtClean="0"/>
              <a:t>ListRecords</a:t>
            </a:r>
            <a:r>
              <a:rPr lang="en-US" dirty="0" smtClean="0"/>
              <a:t>, </a:t>
            </a:r>
            <a:r>
              <a:rPr lang="en-US" dirty="0" err="1" smtClean="0"/>
              <a:t>ListIdentifiers</a:t>
            </a:r>
            <a:r>
              <a:rPr lang="en-US" dirty="0" smtClean="0"/>
              <a:t>, </a:t>
            </a:r>
            <a:r>
              <a:rPr lang="en-US" dirty="0" err="1" smtClean="0"/>
              <a:t>GetRecords</a:t>
            </a:r>
            <a:r>
              <a:rPr lang="en-US" dirty="0" smtClean="0"/>
              <a:t>, </a:t>
            </a:r>
            <a:r>
              <a:rPr lang="en-US" dirty="0" err="1" smtClean="0"/>
              <a:t>ListMetadataFormats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Tools: </a:t>
            </a:r>
            <a:r>
              <a:rPr lang="en-US" dirty="0" err="1" smtClean="0"/>
              <a:t>Oai</a:t>
            </a:r>
            <a:r>
              <a:rPr lang="en-US" dirty="0" smtClean="0"/>
              <a:t> explorer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98" y="1428920"/>
            <a:ext cx="9232733" cy="25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935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err="1" smtClean="0"/>
              <a:t>oai</a:t>
            </a:r>
            <a:r>
              <a:rPr lang="en-US" dirty="0" smtClean="0"/>
              <a:t> explorer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2547279"/>
            <a:ext cx="15383126" cy="44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495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6000751" y="2193616"/>
            <a:ext cx="2720341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267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615363" y="2193616"/>
            <a:ext cx="1677361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1554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189813"/>
            <a:ext cx="13530416" cy="1145358"/>
          </a:xfrm>
        </p:spPr>
        <p:txBody>
          <a:bodyPr/>
          <a:lstStyle/>
          <a:p>
            <a:r>
              <a:rPr lang="en-US" dirty="0" smtClean="0"/>
              <a:t>Basic Aggregator Architecture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98922" y="2523761"/>
            <a:ext cx="12242694" cy="5026819"/>
            <a:chOff x="3763926" y="2821472"/>
            <a:chExt cx="12242694" cy="5026819"/>
          </a:xfrm>
        </p:grpSpPr>
        <p:sp>
          <p:nvSpPr>
            <p:cNvPr id="5" name="Rectangle 4"/>
            <p:cNvSpPr/>
            <p:nvPr/>
          </p:nvSpPr>
          <p:spPr>
            <a:xfrm>
              <a:off x="3763926" y="2821472"/>
              <a:ext cx="7825562" cy="77328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Data Provision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err="1" smtClean="0">
                  <a:solidFill>
                    <a:srgbClr val="FFFFFF"/>
                  </a:solidFill>
                </a:rPr>
                <a:t>IndexService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OAIStoreService</a:t>
              </a:r>
              <a:endParaRPr kumimoji="0" lang="en-US" sz="2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63926" y="3886182"/>
              <a:ext cx="7825562" cy="773289"/>
            </a:xfrm>
            <a:prstGeom prst="rect">
              <a:avLst/>
            </a:prstGeom>
            <a:solidFill>
              <a:srgbClr val="00B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Storage and Indexing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err="1" smtClean="0">
                  <a:solidFill>
                    <a:srgbClr val="FFFFFF"/>
                  </a:solidFill>
                </a:rPr>
                <a:t>MDStoreService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ObjectStoreService</a:t>
              </a:r>
              <a:endParaRPr kumimoji="0" lang="en-US" sz="2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63926" y="4964268"/>
              <a:ext cx="7825562" cy="773289"/>
            </a:xfrm>
            <a:prstGeom prst="rect">
              <a:avLst/>
            </a:prstGeom>
            <a:solidFill>
              <a:srgbClr val="FFC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Conversion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TrasnformationService</a:t>
              </a:r>
              <a:r>
                <a:rPr kumimoji="0" lang="en-US" sz="2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, </a:t>
              </a:r>
              <a:r>
                <a:rPr kumimoji="0" lang="en-US" sz="220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CleanerService</a:t>
              </a:r>
              <a:endParaRPr kumimoji="0" lang="en-US" sz="2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63926" y="6020734"/>
              <a:ext cx="7825562" cy="773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solidFill>
                    <a:srgbClr val="FFFFFF"/>
                  </a:solidFill>
                </a:rPr>
                <a:t>Data Mediation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err="1" smtClean="0">
                  <a:solidFill>
                    <a:srgbClr val="FFFFFF"/>
                  </a:solidFill>
                </a:rPr>
                <a:t>CollectorService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DatasourceManagerService</a:t>
              </a:r>
              <a:endParaRPr lang="en-US" sz="2200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63926" y="7040216"/>
              <a:ext cx="7825562" cy="808075"/>
              <a:chOff x="3763926" y="6614914"/>
              <a:chExt cx="7825562" cy="808075"/>
            </a:xfrm>
          </p:grpSpPr>
          <p:sp>
            <p:nvSpPr>
              <p:cNvPr id="10" name="Frame 9"/>
              <p:cNvSpPr/>
              <p:nvPr/>
            </p:nvSpPr>
            <p:spPr>
              <a:xfrm>
                <a:off x="3763926" y="6614914"/>
                <a:ext cx="7825562" cy="808075"/>
              </a:xfrm>
              <a:prstGeom prst="frame">
                <a:avLst/>
              </a:prstGeom>
              <a:noFill/>
              <a:ln w="3175" cap="flat" cmpd="dbl">
                <a:solidFill>
                  <a:schemeClr val="accent1"/>
                </a:solidFill>
                <a:prstDash val="dash"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63926" y="6789874"/>
                <a:ext cx="7825562" cy="49629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External Data Sources</a:t>
                </a:r>
                <a:endParaRPr kumimoji="0" lang="en-US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1796126" y="2842820"/>
              <a:ext cx="4210494" cy="3888000"/>
            </a:xfrm>
            <a:prstGeom prst="rect">
              <a:avLst/>
            </a:prstGeom>
            <a:solidFill>
              <a:schemeClr val="accent3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Enabling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 err="1" smtClean="0">
                  <a:solidFill>
                    <a:srgbClr val="FFFFFF"/>
                  </a:solidFill>
                </a:rPr>
                <a:t>HostingContextManagerService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ISLookUpService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ISRegistryService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ISSNService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MSROService</a:t>
              </a:r>
              <a:r>
                <a:rPr lang="en-US" sz="2200" dirty="0" smtClean="0">
                  <a:solidFill>
                    <a:srgbClr val="FFFFFF"/>
                  </a:solidFill>
                </a:rPr>
                <a:t>, 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853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Configuration: OAI Configuration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8" y="2124365"/>
            <a:ext cx="7879907" cy="4748336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9101470" y="3164630"/>
            <a:ext cx="6953693" cy="773289"/>
          </a:xfrm>
          <a:prstGeom prst="wedgeRectCallout">
            <a:avLst>
              <a:gd name="adj1" fmla="val -56001"/>
              <a:gd name="adj2" fmla="val 10985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Configuration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for </a:t>
            </a: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metadata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format provided in the harvesting end point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101470" y="4843424"/>
            <a:ext cx="6953693" cy="773289"/>
          </a:xfrm>
          <a:prstGeom prst="wedgeRectCallout">
            <a:avLst>
              <a:gd name="adj1" fmla="val -56001"/>
              <a:gd name="adj2" fmla="val 10985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Configuration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for metadata format of harvested records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369364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Export Metadata Formats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" y="2015654"/>
            <a:ext cx="14841186" cy="49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8515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Export Metadata Formats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" y="2015654"/>
            <a:ext cx="14841186" cy="498056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252484" y="3610357"/>
            <a:ext cx="4614530" cy="434734"/>
          </a:xfrm>
          <a:prstGeom prst="wedgeRectCallout">
            <a:avLst>
              <a:gd name="adj1" fmla="val -70142"/>
              <a:gd name="adj2" fmla="val -59559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Metadata format prefix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7625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Export Metadata Formats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" y="2015654"/>
            <a:ext cx="14841186" cy="498056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252484" y="4079031"/>
            <a:ext cx="4614530" cy="773289"/>
          </a:xfrm>
          <a:prstGeom prst="wedgeRectCallout">
            <a:avLst>
              <a:gd name="adj1" fmla="val -70142"/>
              <a:gd name="adj2" fmla="val -59559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Xml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schema for the exported metadata format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112594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Export Metadata Formats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" y="2015654"/>
            <a:ext cx="14841186" cy="498056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699591" y="5588009"/>
            <a:ext cx="4614530" cy="434734"/>
          </a:xfrm>
          <a:prstGeom prst="wedgeRectCallout">
            <a:avLst>
              <a:gd name="adj1" fmla="val -70142"/>
              <a:gd name="adj2" fmla="val -59559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FFFFFF"/>
                </a:solidFill>
              </a:rPr>
              <a:t>Query to select a subset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06659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Export Metadata Formats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" y="2015654"/>
            <a:ext cx="14841186" cy="498056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678326" y="6056684"/>
            <a:ext cx="4614530" cy="773289"/>
          </a:xfrm>
          <a:prstGeom prst="wedgeRectCallout">
            <a:avLst>
              <a:gd name="adj1" fmla="val -70142"/>
              <a:gd name="adj2" fmla="val -59559"/>
            </a:avLst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>
                <a:solidFill>
                  <a:srgbClr val="FFFFFF"/>
                </a:solidFill>
              </a:rPr>
              <a:t>Transformation rule to apply to the source records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423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Configuration: Source Metadata Formats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3232298" y="3759209"/>
            <a:ext cx="6315740" cy="434734"/>
          </a:xfrm>
          <a:prstGeom prst="wedgeRectCallout">
            <a:avLst>
              <a:gd name="adj1" fmla="val -48442"/>
              <a:gd name="adj2" fmla="val 96741"/>
            </a:avLst>
          </a:prstGeom>
          <a:blipFill rotWithShape="1">
            <a:blip r:embed="rId2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Xpath</a:t>
            </a: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the object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identifier in the record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661145" y="5145843"/>
            <a:ext cx="6315740" cy="773289"/>
          </a:xfrm>
          <a:prstGeom prst="wedgeRectCallout">
            <a:avLst>
              <a:gd name="adj1" fmla="val -48442"/>
              <a:gd name="adj2" fmla="val 96741"/>
            </a:avLst>
          </a:prstGeom>
          <a:blipFill rotWithShape="1">
            <a:blip r:embed="rId2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Xpath</a:t>
            </a: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the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element in the record to associate to a set exposed by the </a:t>
            </a:r>
            <a:r>
              <a:rPr kumimoji="0" lang="en-US" sz="22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oai-pmh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2112" y="1484026"/>
            <a:ext cx="13793877" cy="6511658"/>
            <a:chOff x="1212112" y="1484026"/>
            <a:chExt cx="13793877" cy="65116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12" y="1484026"/>
              <a:ext cx="13793877" cy="651165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00200" y="6287850"/>
              <a:ext cx="7800975" cy="31162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algn="l"/>
              <a:r>
                <a:rPr lang="en-US" sz="1400" dirty="0"/>
                <a:t>//*[local-name()='</a:t>
              </a:r>
              <a:r>
                <a:rPr lang="en-US" sz="1400" dirty="0" err="1"/>
                <a:t>datasourceprefix</a:t>
              </a:r>
              <a:r>
                <a:rPr lang="en-US" sz="1400" dirty="0"/>
                <a:t>']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89286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10215576" y="2193616"/>
            <a:ext cx="1677361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712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5804338"/>
            <a:ext cx="13517717" cy="1792612"/>
          </a:xfrm>
        </p:spPr>
        <p:txBody>
          <a:bodyPr/>
          <a:lstStyle/>
          <a:p>
            <a:r>
              <a:rPr lang="en-US" dirty="0" smtClean="0"/>
              <a:t>Shows aggregated records according to input parameters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MD inspector: Metadata store inspector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25" y="1314945"/>
            <a:ext cx="10058400" cy="448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515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11885329" y="2193616"/>
            <a:ext cx="1036311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0484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Basic Aggregator Architecture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272851" y="1827164"/>
            <a:ext cx="15689976" cy="6320440"/>
            <a:chOff x="421938" y="1926555"/>
            <a:chExt cx="15689976" cy="6320440"/>
          </a:xfrm>
        </p:grpSpPr>
        <p:sp>
          <p:nvSpPr>
            <p:cNvPr id="7" name="Can 6"/>
            <p:cNvSpPr/>
            <p:nvPr/>
          </p:nvSpPr>
          <p:spPr>
            <a:xfrm>
              <a:off x="2096977" y="2481275"/>
              <a:ext cx="1382233" cy="1467293"/>
            </a:xfrm>
            <a:prstGeom prst="can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1229833" y="2848099"/>
              <a:ext cx="1382233" cy="1467293"/>
            </a:xfrm>
            <a:prstGeom prst="can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Can 5"/>
            <p:cNvSpPr/>
            <p:nvPr/>
          </p:nvSpPr>
          <p:spPr>
            <a:xfrm>
              <a:off x="1663405" y="3288745"/>
              <a:ext cx="1382233" cy="1467293"/>
            </a:xfrm>
            <a:prstGeom prst="can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44146" y="2864995"/>
              <a:ext cx="2913321" cy="1450397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Aggregator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rgbClr val="FFFFFF"/>
                </a:solidFill>
              </a:endParaRPr>
            </a:p>
            <a:p>
              <a:pPr marL="342900" marR="0" indent="-342900" algn="l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</a:pPr>
              <a:r>
                <a:rPr kumimoji="0" lang="en-US" sz="2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Collect</a:t>
              </a:r>
            </a:p>
            <a:p>
              <a:pPr marL="342900" marR="0" indent="-342900" algn="l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</a:pPr>
              <a:r>
                <a:rPr lang="en-US" sz="2200" dirty="0" smtClean="0">
                  <a:solidFill>
                    <a:srgbClr val="FFFFFF"/>
                  </a:solidFill>
                </a:rPr>
                <a:t>Transform</a:t>
              </a:r>
              <a:endParaRPr kumimoji="0" lang="en-US" sz="2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05402" y="2864995"/>
              <a:ext cx="2821269" cy="1450397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Publishing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rgbClr val="FFFFFF"/>
                </a:solidFill>
              </a:endParaRPr>
            </a:p>
            <a:p>
              <a:pPr marL="342900" marR="0" indent="-342900" algn="l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</a:pPr>
              <a:r>
                <a:rPr kumimoji="0" lang="en-US" sz="2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OAI-PMH</a:t>
              </a:r>
            </a:p>
            <a:p>
              <a:pPr marL="342900" marR="0" indent="-342900" algn="l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</a:pPr>
              <a:r>
                <a:rPr lang="en-US" sz="2200" dirty="0" smtClean="0">
                  <a:solidFill>
                    <a:srgbClr val="FFFFFF"/>
                  </a:solidFill>
                </a:rPr>
                <a:t>Index</a:t>
              </a:r>
              <a:endParaRPr kumimoji="0" lang="en-US" sz="2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574607" y="3034272"/>
              <a:ext cx="1872036" cy="15416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556886" y="4104861"/>
              <a:ext cx="1889757" cy="17475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560430" y="3572990"/>
              <a:ext cx="1886213" cy="24810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582537" y="3597800"/>
              <a:ext cx="2044890" cy="0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TextBox 15"/>
            <p:cNvSpPr txBox="1"/>
            <p:nvPr/>
          </p:nvSpPr>
          <p:spPr>
            <a:xfrm>
              <a:off x="3702197" y="2153289"/>
              <a:ext cx="1874770" cy="89639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600" dirty="0" smtClean="0"/>
                <a:t>Collected </a:t>
              </a:r>
              <a:r>
                <a:rPr lang="en-US" sz="2600" dirty="0"/>
                <a:t>M</a:t>
              </a:r>
              <a:r>
                <a:rPr kumimoji="0" lang="en-US" sz="2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etadata</a:t>
              </a:r>
              <a:endParaRPr kumimoji="0" lang="en-US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82537" y="2624664"/>
              <a:ext cx="2044889" cy="89639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600" dirty="0" smtClean="0"/>
                <a:t>Transformed Metadata</a:t>
              </a:r>
              <a:endParaRPr kumimoji="0" lang="en-US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12272" y="1926555"/>
              <a:ext cx="2266938" cy="4039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Dublin</a:t>
              </a:r>
              <a:r>
                <a:rPr kumimoji="0" lang="en-US" sz="2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core format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814346" y="2077318"/>
              <a:ext cx="2266938" cy="4039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Driver compliance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21938" y="5057563"/>
              <a:ext cx="3865165" cy="808075"/>
              <a:chOff x="3763926" y="6614914"/>
              <a:chExt cx="7825562" cy="808075"/>
            </a:xfrm>
          </p:grpSpPr>
          <p:sp>
            <p:nvSpPr>
              <p:cNvPr id="21" name="Frame 20"/>
              <p:cNvSpPr/>
              <p:nvPr/>
            </p:nvSpPr>
            <p:spPr>
              <a:xfrm>
                <a:off x="3763926" y="6614914"/>
                <a:ext cx="7825562" cy="808075"/>
              </a:xfrm>
              <a:prstGeom prst="frame">
                <a:avLst/>
              </a:prstGeom>
              <a:noFill/>
              <a:ln w="3175" cap="flat" cmpd="dbl">
                <a:solidFill>
                  <a:schemeClr val="accent1"/>
                </a:solidFill>
                <a:prstDash val="dash"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63926" y="6859124"/>
                <a:ext cx="7825562" cy="35779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External Data Sources</a:t>
                </a:r>
                <a:endParaRPr kumimoji="0" lang="en-US" sz="1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544146" y="5990004"/>
              <a:ext cx="2899245" cy="8810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 b="1" dirty="0" smtClean="0">
                  <a:solidFill>
                    <a:srgbClr val="FFFFFF"/>
                  </a:solidFill>
                </a:rPr>
                <a:t>Data Mediation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 dirty="0" err="1" smtClean="0">
                  <a:solidFill>
                    <a:srgbClr val="FFFFFF"/>
                  </a:solidFill>
                </a:rPr>
                <a:t>CollectorService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DatasourceManagerService</a:t>
              </a:r>
              <a:endParaRPr lang="en-US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44146" y="5027098"/>
              <a:ext cx="2913321" cy="881010"/>
            </a:xfrm>
            <a:prstGeom prst="rect">
              <a:avLst/>
            </a:prstGeom>
            <a:solidFill>
              <a:srgbClr val="FFC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Conversion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TrasnformationService</a:t>
              </a:r>
              <a:r>
                <a:rPr kumimoji="0" lang="en-US" sz="17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, </a:t>
              </a:r>
              <a:r>
                <a:rPr kumimoji="0" lang="en-US" sz="1700" i="0" u="none" strike="noStrike" cap="none" spc="0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CleanerService</a:t>
              </a:r>
              <a:endParaRPr kumimoji="0" lang="en-US" sz="17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05403" y="5548155"/>
              <a:ext cx="2821268" cy="8810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Data Provision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 dirty="0" err="1" smtClean="0">
                  <a:solidFill>
                    <a:srgbClr val="FFFFFF"/>
                  </a:solidFill>
                </a:rPr>
                <a:t>IndexService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OAIStoreService</a:t>
              </a:r>
              <a:endParaRPr kumimoji="0" lang="en-US" sz="17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44146" y="6969200"/>
              <a:ext cx="2899245" cy="1142620"/>
            </a:xfrm>
            <a:prstGeom prst="rect">
              <a:avLst/>
            </a:prstGeom>
            <a:solidFill>
              <a:srgbClr val="00B05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Data Storage and Indexing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 dirty="0" err="1" smtClean="0">
                  <a:solidFill>
                    <a:srgbClr val="FFFFFF"/>
                  </a:solidFill>
                </a:rPr>
                <a:t>MDStoreService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ObjectStoreService</a:t>
              </a:r>
              <a:endParaRPr kumimoji="0" lang="en-US" sz="17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27" name="Multiply 26"/>
            <p:cNvSpPr/>
            <p:nvPr/>
          </p:nvSpPr>
          <p:spPr>
            <a:xfrm>
              <a:off x="5824185" y="7763529"/>
              <a:ext cx="2360428" cy="383729"/>
            </a:xfrm>
            <a:prstGeom prst="mathMultiply">
              <a:avLst/>
            </a:prstGeom>
            <a:solidFill>
              <a:srgbClr val="FF0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Multiply 27"/>
            <p:cNvSpPr/>
            <p:nvPr/>
          </p:nvSpPr>
          <p:spPr>
            <a:xfrm>
              <a:off x="5813554" y="5565327"/>
              <a:ext cx="2360428" cy="383729"/>
            </a:xfrm>
            <a:prstGeom prst="mathMultiply">
              <a:avLst/>
            </a:prstGeom>
            <a:solidFill>
              <a:srgbClr val="FF0000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632996" y="2864995"/>
              <a:ext cx="2478918" cy="5382000"/>
            </a:xfrm>
            <a:prstGeom prst="rect">
              <a:avLst/>
            </a:prstGeom>
            <a:solidFill>
              <a:schemeClr val="accent3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Light"/>
                </a:rPr>
                <a:t>Enabling Area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 dirty="0" err="1" smtClean="0">
                  <a:solidFill>
                    <a:srgbClr val="FFFFFF"/>
                  </a:solidFill>
                </a:rPr>
                <a:t>HostingContextManagerService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ISLookUpService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ISRegistryService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ISSNService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, </a:t>
              </a:r>
              <a:r>
                <a:rPr lang="en-US" sz="1700" dirty="0" err="1" smtClean="0">
                  <a:solidFill>
                    <a:srgbClr val="FFFFFF"/>
                  </a:solidFill>
                </a:rPr>
                <a:t>MSROService</a:t>
              </a:r>
              <a:r>
                <a:rPr lang="en-US" sz="1700" dirty="0" smtClean="0">
                  <a:solidFill>
                    <a:srgbClr val="FFFFFF"/>
                  </a:solidFill>
                </a:rPr>
                <a:t> </a:t>
              </a:r>
              <a:endParaRPr lang="en-US" sz="17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868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Contains general configuration parameters, JVM parameters, Libraries, System Properties and maven modules</a:t>
            </a:r>
          </a:p>
          <a:p>
            <a:endParaRPr lang="en-US" sz="2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3600" dirty="0"/>
              <a:t>Container configuration </a:t>
            </a:r>
            <a:r>
              <a:rPr lang="en-US" sz="3600" dirty="0" smtClean="0"/>
              <a:t>details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000" dirty="0"/>
              <a:t>Contains properties for user authentication, location of support services, </a:t>
            </a:r>
            <a:r>
              <a:rPr lang="en-US" sz="3000" dirty="0" err="1"/>
              <a:t>solr</a:t>
            </a:r>
            <a:r>
              <a:rPr lang="en-US" sz="3000" dirty="0"/>
              <a:t> configuration and vocabularies</a:t>
            </a:r>
          </a:p>
          <a:p>
            <a:r>
              <a:rPr lang="en-US" sz="3000" b="1" dirty="0"/>
              <a:t>Configuration Files</a:t>
            </a:r>
            <a:br>
              <a:rPr lang="en-US" sz="3000" b="1" dirty="0"/>
            </a:br>
            <a:r>
              <a:rPr lang="en-US" sz="3000" b="1" dirty="0"/>
              <a:t>default: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/</a:t>
            </a:r>
            <a:r>
              <a:rPr lang="en-US" sz="3000" dirty="0" err="1"/>
              <a:t>dnetlib</a:t>
            </a:r>
            <a:r>
              <a:rPr lang="en-US" sz="3000" dirty="0"/>
              <a:t>/</a:t>
            </a:r>
            <a:r>
              <a:rPr lang="en-US" sz="3000" dirty="0" err="1"/>
              <a:t>cnr-site.properties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Create a </a:t>
            </a:r>
            <a:r>
              <a:rPr lang="en-US" sz="3000" i="1" dirty="0" err="1"/>
              <a:t>cnr.override.properties</a:t>
            </a:r>
            <a:r>
              <a:rPr lang="en-US" sz="3000" dirty="0"/>
              <a:t> file in</a:t>
            </a:r>
            <a:br>
              <a:rPr lang="en-US" sz="3000" dirty="0"/>
            </a:br>
            <a:r>
              <a:rPr lang="en-US" sz="3000" i="1" dirty="0"/>
              <a:t>$</a:t>
            </a:r>
            <a:r>
              <a:rPr lang="en-US" sz="3000" i="1" dirty="0" err="1"/>
              <a:t>yourTomcatHomeDirectory</a:t>
            </a:r>
            <a:r>
              <a:rPr lang="en-US" sz="3000" i="1" dirty="0"/>
              <a:t>$/common/classes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to override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3600" dirty="0"/>
              <a:t>Container </a:t>
            </a:r>
            <a:r>
              <a:rPr lang="en-US" sz="3600" dirty="0" smtClean="0"/>
              <a:t>properties</a:t>
            </a:r>
          </a:p>
          <a:p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Disables the activation of new workflow.</a:t>
            </a:r>
          </a:p>
          <a:p>
            <a:r>
              <a:rPr lang="en-US" sz="2300" dirty="0" smtClean="0"/>
              <a:t>The running workflows can terminate their execution.</a:t>
            </a:r>
          </a:p>
          <a:p>
            <a:r>
              <a:rPr lang="en-US" sz="2300" dirty="0" smtClean="0"/>
              <a:t>Use when the container has to be updated.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3600" dirty="0" smtClean="0"/>
              <a:t>Prepare for shutdown</a:t>
            </a:r>
          </a:p>
          <a:p>
            <a:endParaRPr lang="en-US" sz="3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5084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Frame 5"/>
          <p:cNvSpPr/>
          <p:nvPr/>
        </p:nvSpPr>
        <p:spPr>
          <a:xfrm>
            <a:off x="12801600" y="2182052"/>
            <a:ext cx="1161104" cy="599670"/>
          </a:xfrm>
          <a:prstGeom prst="frame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5875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Shows the execution of various workflows in time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 smtClean="0"/>
              <a:t>Workflow History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Shows the application errors and logs for debugging. Allow the user to choose a logging level for each class.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Application 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88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944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Main Page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0909" y="6732193"/>
            <a:ext cx="3870252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User interface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0442" y="6732193"/>
            <a:ext cx="463579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Monitoring tools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0299"/>
            <a:ext cx="16194855" cy="4314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827" y="6715124"/>
            <a:ext cx="3870252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Old User interface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34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1208" y="2806991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55542" y="3657597"/>
            <a:ext cx="1871331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homepage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6335" y="2806991"/>
            <a:ext cx="21265" cy="293458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1690576" y="5857070"/>
            <a:ext cx="3934048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Datasources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visualization</a:t>
            </a:r>
            <a:r>
              <a:rPr kumimoji="0" lang="en-US" sz="2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handling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60618" y="2805720"/>
            <a:ext cx="0" cy="146729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5872060" y="4206420"/>
            <a:ext cx="2977117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Management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95733" y="2804383"/>
            <a:ext cx="0" cy="236566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7371240" y="5160112"/>
            <a:ext cx="3848986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General configuration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20193" y="2800303"/>
            <a:ext cx="0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4165551" y="3744519"/>
            <a:ext cx="2509284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Utility Tools  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42921" y="2806991"/>
            <a:ext cx="49336" cy="348447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8721093" y="6366769"/>
            <a:ext cx="5342165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Check repositories content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13425032" y="2793286"/>
            <a:ext cx="1" cy="230070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12140846" y="5093995"/>
            <a:ext cx="2568373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Application and workflows logs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4921872" y="2806991"/>
            <a:ext cx="21264" cy="8506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/>
          <p:cNvSpPr txBox="1"/>
          <p:nvPr/>
        </p:nvSpPr>
        <p:spPr>
          <a:xfrm>
            <a:off x="13062733" y="3680726"/>
            <a:ext cx="3292973" cy="4962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/>
              <a:t>User info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" y="2193616"/>
            <a:ext cx="15149836" cy="6227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2312968" y="2793286"/>
            <a:ext cx="558" cy="101264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10360850" y="3845976"/>
            <a:ext cx="3848986" cy="896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Administrative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options</a:t>
            </a: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4770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template_blank" id="{A7EC8F6B-B94E-A14E-8BFE-E53314A3D085}" vid="{EEF51F18-CBE6-5A4E-BB44-5EB8C9D1657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OpenAIRE_template_blank</Template>
  <TotalTime>1811</TotalTime>
  <Words>1747</Words>
  <Application>Microsoft Macintosh PowerPoint</Application>
  <PresentationFormat>Custom</PresentationFormat>
  <Paragraphs>343</Paragraphs>
  <Slides>62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Helvetica</vt:lpstr>
      <vt:lpstr>Helvetica Light</vt:lpstr>
      <vt:lpstr>Helvetica Neue</vt:lpstr>
      <vt:lpstr>Open Sans</vt:lpstr>
      <vt:lpstr>Open Sans Light</vt:lpstr>
      <vt:lpstr>Open Sans Semibold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Miriam Baglioni</dc:creator>
  <cp:lastModifiedBy>Miriam Baglioni</cp:lastModifiedBy>
  <cp:revision>111</cp:revision>
  <cp:lastPrinted>2017-12-15T09:41:39Z</cp:lastPrinted>
  <dcterms:created xsi:type="dcterms:W3CDTF">2018-07-03T09:38:29Z</dcterms:created>
  <dcterms:modified xsi:type="dcterms:W3CDTF">2019-04-05T08:35:56Z</dcterms:modified>
</cp:coreProperties>
</file>