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55" r:id="rId5"/>
    <p:sldId id="259" r:id="rId6"/>
    <p:sldId id="356" r:id="rId7"/>
    <p:sldId id="357" r:id="rId8"/>
    <p:sldId id="358" r:id="rId9"/>
    <p:sldId id="360" r:id="rId10"/>
    <p:sldId id="306" r:id="rId11"/>
    <p:sldId id="311" r:id="rId12"/>
    <p:sldId id="322" r:id="rId13"/>
    <p:sldId id="343" r:id="rId14"/>
    <p:sldId id="344" r:id="rId15"/>
    <p:sldId id="345" r:id="rId16"/>
    <p:sldId id="342" r:id="rId17"/>
    <p:sldId id="363" r:id="rId18"/>
    <p:sldId id="312" r:id="rId19"/>
    <p:sldId id="361" r:id="rId20"/>
    <p:sldId id="362" r:id="rId21"/>
    <p:sldId id="314" r:id="rId22"/>
    <p:sldId id="318" r:id="rId23"/>
    <p:sldId id="35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2325A"/>
    <a:srgbClr val="012897"/>
    <a:srgbClr val="02285A"/>
    <a:srgbClr val="022060"/>
    <a:srgbClr val="023264"/>
    <a:srgbClr val="025CBE"/>
    <a:srgbClr val="031195"/>
    <a:srgbClr val="180890"/>
    <a:srgbClr val="FDF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1" d="100"/>
          <a:sy n="71" d="100"/>
        </p:scale>
        <p:origin x="6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Conferences\Hrani_climate\Sofia_T_1901_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inka\Nin_N_May_Jan2017\Conference\AGRO_Varna\Hrani_climate\Sofia_P_1901_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Ninka\Nin_N_May_Jan2017\Conference\AGRO_Varna\Pravets\Dobivi_all_2001_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Ninka\Nin_N_May_Jan2017\Conference\AGRO_Varna\Pravets\Dobivi_all_2001_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Ninka\Nin_N_May_Jan2017\Conference\AGRO_Varna\Pravets\Dobivi_all_2001_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Ninka\Nin_N_May_Jan2017\Conference\AGRO_Varna\Pravets\Dobivi_all_2001_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alpha val="85000"/>
              </a:schemeClr>
            </a:solidFill>
            <a:ln w="9525" cap="flat" cmpd="sng" algn="ctr">
              <a:solidFill>
                <a:schemeClr val="accent2">
                  <a:lumMod val="75000"/>
                </a:schemeClr>
              </a:solidFill>
              <a:round/>
            </a:ln>
            <a:effectLst/>
          </c:spPr>
          <c:invertIfNegative val="0"/>
          <c:dPt>
            <c:idx val="21"/>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1-371E-4815-8A22-D3670381CAC3}"/>
              </c:ext>
            </c:extLst>
          </c:dPt>
          <c:dPt>
            <c:idx val="23"/>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3-371E-4815-8A22-D3670381CAC3}"/>
              </c:ext>
            </c:extLst>
          </c:dPt>
          <c:dPt>
            <c:idx val="28"/>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5-371E-4815-8A22-D3670381CAC3}"/>
              </c:ext>
            </c:extLst>
          </c:dPt>
          <c:dPt>
            <c:idx val="30"/>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7-371E-4815-8A22-D3670381CAC3}"/>
              </c:ext>
            </c:extLst>
          </c:dPt>
          <c:dPt>
            <c:idx val="31"/>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9-371E-4815-8A22-D3670381CAC3}"/>
              </c:ext>
            </c:extLst>
          </c:dPt>
          <c:dPt>
            <c:idx val="32"/>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B-371E-4815-8A22-D3670381CAC3}"/>
              </c:ext>
            </c:extLst>
          </c:dPt>
          <c:dPt>
            <c:idx val="34"/>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D-371E-4815-8A22-D3670381CAC3}"/>
              </c:ext>
            </c:extLst>
          </c:dPt>
          <c:dPt>
            <c:idx val="37"/>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0F-371E-4815-8A22-D3670381CAC3}"/>
              </c:ext>
            </c:extLst>
          </c:dPt>
          <c:dPt>
            <c:idx val="39"/>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1-371E-4815-8A22-D3670381CAC3}"/>
              </c:ext>
            </c:extLst>
          </c:dPt>
          <c:dPt>
            <c:idx val="40"/>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3-371E-4815-8A22-D3670381CAC3}"/>
              </c:ext>
            </c:extLst>
          </c:dPt>
          <c:dPt>
            <c:idx val="41"/>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5-371E-4815-8A22-D3670381CAC3}"/>
              </c:ext>
            </c:extLst>
          </c:dPt>
          <c:dPt>
            <c:idx val="42"/>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7-371E-4815-8A22-D3670381CAC3}"/>
              </c:ext>
            </c:extLst>
          </c:dPt>
          <c:dPt>
            <c:idx val="43"/>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9-371E-4815-8A22-D3670381CAC3}"/>
              </c:ext>
            </c:extLst>
          </c:dPt>
          <c:dPt>
            <c:idx val="47"/>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B-371E-4815-8A22-D3670381CAC3}"/>
              </c:ext>
            </c:extLst>
          </c:dPt>
          <c:dPt>
            <c:idx val="48"/>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D-371E-4815-8A22-D3670381CAC3}"/>
              </c:ext>
            </c:extLst>
          </c:dPt>
          <c:dPt>
            <c:idx val="52"/>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1F-371E-4815-8A22-D3670381CAC3}"/>
              </c:ext>
            </c:extLst>
          </c:dPt>
          <c:dPt>
            <c:idx val="53"/>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1-371E-4815-8A22-D3670381CAC3}"/>
              </c:ext>
            </c:extLst>
          </c:dPt>
          <c:dPt>
            <c:idx val="54"/>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3-371E-4815-8A22-D3670381CAC3}"/>
              </c:ext>
            </c:extLst>
          </c:dPt>
          <c:dPt>
            <c:idx val="55"/>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5-371E-4815-8A22-D3670381CAC3}"/>
              </c:ext>
            </c:extLst>
          </c:dPt>
          <c:dPt>
            <c:idx val="58"/>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7-371E-4815-8A22-D3670381CAC3}"/>
              </c:ext>
            </c:extLst>
          </c:dPt>
          <c:dPt>
            <c:idx val="63"/>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9-371E-4815-8A22-D3670381CAC3}"/>
              </c:ext>
            </c:extLst>
          </c:dPt>
          <c:dPt>
            <c:idx val="64"/>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B-371E-4815-8A22-D3670381CAC3}"/>
              </c:ext>
            </c:extLst>
          </c:dPt>
          <c:dPt>
            <c:idx val="68"/>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D-371E-4815-8A22-D3670381CAC3}"/>
              </c:ext>
            </c:extLst>
          </c:dPt>
          <c:dPt>
            <c:idx val="72"/>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2F-371E-4815-8A22-D3670381CAC3}"/>
              </c:ext>
            </c:extLst>
          </c:dPt>
          <c:dPt>
            <c:idx val="75"/>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1-371E-4815-8A22-D3670381CAC3}"/>
              </c:ext>
            </c:extLst>
          </c:dPt>
          <c:dPt>
            <c:idx val="77"/>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3-371E-4815-8A22-D3670381CAC3}"/>
              </c:ext>
            </c:extLst>
          </c:dPt>
          <c:dPt>
            <c:idx val="79"/>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5-371E-4815-8A22-D3670381CAC3}"/>
              </c:ext>
            </c:extLst>
          </c:dPt>
          <c:dPt>
            <c:idx val="90"/>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7-371E-4815-8A22-D3670381CAC3}"/>
              </c:ext>
            </c:extLst>
          </c:dPt>
          <c:dPt>
            <c:idx val="91"/>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9-371E-4815-8A22-D3670381CAC3}"/>
              </c:ext>
            </c:extLst>
          </c:dPt>
          <c:dPt>
            <c:idx val="94"/>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B-371E-4815-8A22-D3670381CAC3}"/>
              </c:ext>
            </c:extLst>
          </c:dPt>
          <c:dPt>
            <c:idx val="95"/>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D-371E-4815-8A22-D3670381CAC3}"/>
              </c:ext>
            </c:extLst>
          </c:dPt>
          <c:dPt>
            <c:idx val="96"/>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3F-371E-4815-8A22-D3670381CAC3}"/>
              </c:ext>
            </c:extLst>
          </c:dPt>
          <c:dPt>
            <c:idx val="102"/>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41-371E-4815-8A22-D3670381CAC3}"/>
              </c:ext>
            </c:extLst>
          </c:dPt>
          <c:dPt>
            <c:idx val="104"/>
            <c:invertIfNegative val="0"/>
            <c:bubble3D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extLst xmlns:c16r2="http://schemas.microsoft.com/office/drawing/2015/06/chart">
              <c:ext xmlns:c16="http://schemas.microsoft.com/office/drawing/2014/chart" uri="{C3380CC4-5D6E-409C-BE32-E72D297353CC}">
                <c16:uniqueId val="{00000043-371E-4815-8A22-D3670381CAC3}"/>
              </c:ext>
            </c:extLst>
          </c:dPt>
          <c:trendline>
            <c:spPr>
              <a:ln w="19050" cap="rnd">
                <a:solidFill>
                  <a:srgbClr val="C00000"/>
                </a:solidFill>
              </a:ln>
              <a:effectLst/>
            </c:spPr>
            <c:trendlineType val="linear"/>
            <c:dispRSqr val="1"/>
            <c:dispEq val="1"/>
            <c:trendlineLbl>
              <c:layout>
                <c:manualLayout>
                  <c:x val="-5.2701877029538005E-2"/>
                  <c:y val="-0.23394034664218807"/>
                </c:manualLayout>
              </c:layout>
              <c:numFmt formatCode="General" sourceLinked="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rendlineLbl>
          </c:trendline>
          <c:cat>
            <c:numRef>
              <c:f>SOF!$A$3:$A$119</c:f>
              <c:numCache>
                <c:formatCode>General</c:formatCode>
                <c:ptCount val="117"/>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numCache>
            </c:numRef>
          </c:cat>
          <c:val>
            <c:numRef>
              <c:f>SOF!$O$3:$O$119</c:f>
              <c:numCache>
                <c:formatCode>0.0</c:formatCode>
                <c:ptCount val="117"/>
                <c:pt idx="0">
                  <c:v>-0.54520202020201403</c:v>
                </c:pt>
                <c:pt idx="1">
                  <c:v>-0.74520202020201509</c:v>
                </c:pt>
                <c:pt idx="2">
                  <c:v>-4.5202020202014026E-2</c:v>
                </c:pt>
                <c:pt idx="3">
                  <c:v>-0.64520202020201367</c:v>
                </c:pt>
                <c:pt idx="4">
                  <c:v>-0.64520202020201367</c:v>
                </c:pt>
                <c:pt idx="5">
                  <c:v>-0.74520202020201509</c:v>
                </c:pt>
                <c:pt idx="6">
                  <c:v>-1.1452020202020137</c:v>
                </c:pt>
                <c:pt idx="7">
                  <c:v>-0.54520202020201403</c:v>
                </c:pt>
                <c:pt idx="8">
                  <c:v>-0.64520202020201367</c:v>
                </c:pt>
                <c:pt idx="9">
                  <c:v>-0.24520202020201509</c:v>
                </c:pt>
                <c:pt idx="10">
                  <c:v>-0.84520202020201474</c:v>
                </c:pt>
                <c:pt idx="11">
                  <c:v>-0.74520202020201509</c:v>
                </c:pt>
                <c:pt idx="12">
                  <c:v>-1.3452020202020147</c:v>
                </c:pt>
                <c:pt idx="13">
                  <c:v>-1.7452020202020151</c:v>
                </c:pt>
                <c:pt idx="14">
                  <c:v>-0.24520202020201509</c:v>
                </c:pt>
                <c:pt idx="15">
                  <c:v>0.75479797979798491</c:v>
                </c:pt>
                <c:pt idx="16">
                  <c:v>0.15479797979798526</c:v>
                </c:pt>
                <c:pt idx="17">
                  <c:v>0.25479797979798491</c:v>
                </c:pt>
                <c:pt idx="18">
                  <c:v>-0.44520202020201438</c:v>
                </c:pt>
                <c:pt idx="19">
                  <c:v>-0.44520202020201438</c:v>
                </c:pt>
                <c:pt idx="20">
                  <c:v>-0.34520202020201474</c:v>
                </c:pt>
                <c:pt idx="21">
                  <c:v>-0.24520202020201509</c:v>
                </c:pt>
                <c:pt idx="22">
                  <c:v>0.85479797979798633</c:v>
                </c:pt>
                <c:pt idx="23">
                  <c:v>-0.74520202020201509</c:v>
                </c:pt>
                <c:pt idx="24">
                  <c:v>0.15479797979798526</c:v>
                </c:pt>
                <c:pt idx="25">
                  <c:v>0.35479797979798633</c:v>
                </c:pt>
                <c:pt idx="26">
                  <c:v>0.85479797979798633</c:v>
                </c:pt>
                <c:pt idx="27">
                  <c:v>0.35479797979798633</c:v>
                </c:pt>
                <c:pt idx="28">
                  <c:v>-0.84520202020201474</c:v>
                </c:pt>
                <c:pt idx="29">
                  <c:v>0.15479797979798526</c:v>
                </c:pt>
                <c:pt idx="30">
                  <c:v>-0.14520202020201367</c:v>
                </c:pt>
                <c:pt idx="31">
                  <c:v>5.4797979797985619E-2</c:v>
                </c:pt>
                <c:pt idx="32">
                  <c:v>-1.2452020202020151</c:v>
                </c:pt>
                <c:pt idx="33">
                  <c:v>0.95479797979798597</c:v>
                </c:pt>
                <c:pt idx="34">
                  <c:v>5.4797979797985619E-2</c:v>
                </c:pt>
                <c:pt idx="35">
                  <c:v>0.55479797979798562</c:v>
                </c:pt>
                <c:pt idx="36">
                  <c:v>0.55479797979798562</c:v>
                </c:pt>
                <c:pt idx="37">
                  <c:v>5.4797979797985619E-2</c:v>
                </c:pt>
                <c:pt idx="38">
                  <c:v>0.35479797979798633</c:v>
                </c:pt>
                <c:pt idx="39">
                  <c:v>-1.4452020202020144</c:v>
                </c:pt>
                <c:pt idx="40">
                  <c:v>-0.44520202020201438</c:v>
                </c:pt>
                <c:pt idx="41">
                  <c:v>-0.94520202020201438</c:v>
                </c:pt>
                <c:pt idx="42">
                  <c:v>-4.5202020202014026E-2</c:v>
                </c:pt>
                <c:pt idx="43">
                  <c:v>-0.44520202020201438</c:v>
                </c:pt>
                <c:pt idx="44">
                  <c:v>0.25479797979798491</c:v>
                </c:pt>
                <c:pt idx="45">
                  <c:v>0.65479797979798526</c:v>
                </c:pt>
                <c:pt idx="46">
                  <c:v>0.45479797979798597</c:v>
                </c:pt>
                <c:pt idx="47">
                  <c:v>-0.14520202020201367</c:v>
                </c:pt>
                <c:pt idx="48">
                  <c:v>-0.44520202020201438</c:v>
                </c:pt>
                <c:pt idx="49">
                  <c:v>1.2547979797979849</c:v>
                </c:pt>
                <c:pt idx="50">
                  <c:v>0.75479797979798491</c:v>
                </c:pt>
                <c:pt idx="51">
                  <c:v>0.95479797979798597</c:v>
                </c:pt>
                <c:pt idx="52">
                  <c:v>-0.34520202020201474</c:v>
                </c:pt>
                <c:pt idx="53">
                  <c:v>-0.84520202020201474</c:v>
                </c:pt>
                <c:pt idx="54">
                  <c:v>5.4797979797985619E-2</c:v>
                </c:pt>
                <c:pt idx="55">
                  <c:v>-1.045202020202014</c:v>
                </c:pt>
                <c:pt idx="56">
                  <c:v>0.15479797979798526</c:v>
                </c:pt>
                <c:pt idx="57">
                  <c:v>0.75479797979798491</c:v>
                </c:pt>
                <c:pt idx="58">
                  <c:v>-0.64520202020201367</c:v>
                </c:pt>
                <c:pt idx="59">
                  <c:v>0.45479797979798597</c:v>
                </c:pt>
                <c:pt idx="60">
                  <c:v>0.25479797979798491</c:v>
                </c:pt>
                <c:pt idx="61">
                  <c:v>0.15479797979798526</c:v>
                </c:pt>
                <c:pt idx="62">
                  <c:v>0.15479797979798526</c:v>
                </c:pt>
                <c:pt idx="63">
                  <c:v>-4.5202020202014026E-2</c:v>
                </c:pt>
                <c:pt idx="64">
                  <c:v>-4.5202020202014026E-2</c:v>
                </c:pt>
                <c:pt idx="65">
                  <c:v>1.0547979797979856</c:v>
                </c:pt>
                <c:pt idx="66">
                  <c:v>0.35479797979798633</c:v>
                </c:pt>
                <c:pt idx="67">
                  <c:v>0.75479797979798491</c:v>
                </c:pt>
                <c:pt idx="68">
                  <c:v>-4.5202020202014026E-2</c:v>
                </c:pt>
                <c:pt idx="69">
                  <c:v>0.45479797979798597</c:v>
                </c:pt>
                <c:pt idx="70">
                  <c:v>0.25479797979798491</c:v>
                </c:pt>
                <c:pt idx="71">
                  <c:v>0.15479797979798526</c:v>
                </c:pt>
                <c:pt idx="72">
                  <c:v>-0.14520202020201367</c:v>
                </c:pt>
                <c:pt idx="73">
                  <c:v>0.25479797979798491</c:v>
                </c:pt>
                <c:pt idx="74">
                  <c:v>0.45479797979798597</c:v>
                </c:pt>
                <c:pt idx="75">
                  <c:v>-0.44520202020201438</c:v>
                </c:pt>
                <c:pt idx="76">
                  <c:v>0.85479797979798633</c:v>
                </c:pt>
                <c:pt idx="77">
                  <c:v>-0.14520202020201367</c:v>
                </c:pt>
                <c:pt idx="78">
                  <c:v>0.65479797979798526</c:v>
                </c:pt>
                <c:pt idx="79">
                  <c:v>-0.14520202020201367</c:v>
                </c:pt>
                <c:pt idx="80">
                  <c:v>0.35479797979798633</c:v>
                </c:pt>
                <c:pt idx="81">
                  <c:v>0.35479797979798633</c:v>
                </c:pt>
                <c:pt idx="82">
                  <c:v>0.55479797979798562</c:v>
                </c:pt>
                <c:pt idx="83">
                  <c:v>0.25479797979798491</c:v>
                </c:pt>
                <c:pt idx="84">
                  <c:v>0.35479797979798633</c:v>
                </c:pt>
                <c:pt idx="85">
                  <c:v>0.55479797979798562</c:v>
                </c:pt>
                <c:pt idx="86">
                  <c:v>0.65479797979798526</c:v>
                </c:pt>
                <c:pt idx="87">
                  <c:v>0.55479797979798562</c:v>
                </c:pt>
                <c:pt idx="88">
                  <c:v>0.85479797979798633</c:v>
                </c:pt>
                <c:pt idx="89">
                  <c:v>1.454797979797986</c:v>
                </c:pt>
                <c:pt idx="90">
                  <c:v>-1.1452020202020137</c:v>
                </c:pt>
                <c:pt idx="91">
                  <c:v>-1.1868686869014766E-2</c:v>
                </c:pt>
                <c:pt idx="92">
                  <c:v>0.12979797979798491</c:v>
                </c:pt>
                <c:pt idx="93">
                  <c:v>1.246464646464986</c:v>
                </c:pt>
                <c:pt idx="94">
                  <c:v>-0.38686868686901477</c:v>
                </c:pt>
                <c:pt idx="95">
                  <c:v>-0.62853535353531242</c:v>
                </c:pt>
                <c:pt idx="96">
                  <c:v>-0.72853535353531385</c:v>
                </c:pt>
                <c:pt idx="97">
                  <c:v>0.13813131313098559</c:v>
                </c:pt>
                <c:pt idx="98">
                  <c:v>0.55479797979798562</c:v>
                </c:pt>
                <c:pt idx="99">
                  <c:v>1.0547979797979856</c:v>
                </c:pt>
                <c:pt idx="100">
                  <c:v>0.35479797979798633</c:v>
                </c:pt>
                <c:pt idx="101">
                  <c:v>0.35479797979798633</c:v>
                </c:pt>
                <c:pt idx="102">
                  <c:v>5.4797979797985619E-2</c:v>
                </c:pt>
                <c:pt idx="103">
                  <c:v>0.25479797979798491</c:v>
                </c:pt>
                <c:pt idx="104">
                  <c:v>-0.57020202020201616</c:v>
                </c:pt>
                <c:pt idx="105">
                  <c:v>0.40563131313131962</c:v>
                </c:pt>
                <c:pt idx="106">
                  <c:v>1.5039646464646541</c:v>
                </c:pt>
                <c:pt idx="107">
                  <c:v>1.5689646464646536</c:v>
                </c:pt>
                <c:pt idx="108">
                  <c:v>1.0906313131313166</c:v>
                </c:pt>
                <c:pt idx="109">
                  <c:v>1.2981313131313197</c:v>
                </c:pt>
                <c:pt idx="110">
                  <c:v>0.46146464646465191</c:v>
                </c:pt>
                <c:pt idx="111">
                  <c:v>1.3047979797979856</c:v>
                </c:pt>
                <c:pt idx="112">
                  <c:v>1.2781313131313219</c:v>
                </c:pt>
                <c:pt idx="113">
                  <c:v>0.88813131313131954</c:v>
                </c:pt>
                <c:pt idx="114">
                  <c:v>1.1214646464646503</c:v>
                </c:pt>
                <c:pt idx="115">
                  <c:v>1.154797979797987</c:v>
                </c:pt>
                <c:pt idx="116">
                  <c:v>0.78813131313132168</c:v>
                </c:pt>
              </c:numCache>
            </c:numRef>
          </c:val>
          <c:extLst xmlns:c16r2="http://schemas.microsoft.com/office/drawing/2015/06/chart">
            <c:ext xmlns:c16="http://schemas.microsoft.com/office/drawing/2014/chart" uri="{C3380CC4-5D6E-409C-BE32-E72D297353CC}">
              <c16:uniqueId val="{00000044-371E-4815-8A22-D3670381CAC3}"/>
            </c:ext>
          </c:extLst>
        </c:ser>
        <c:dLbls>
          <c:showLegendKey val="0"/>
          <c:showVal val="0"/>
          <c:showCatName val="0"/>
          <c:showSerName val="0"/>
          <c:showPercent val="0"/>
          <c:showBubbleSize val="0"/>
        </c:dLbls>
        <c:gapWidth val="65"/>
        <c:axId val="-4680880"/>
        <c:axId val="-4680336"/>
      </c:barChart>
      <c:catAx>
        <c:axId val="-4680880"/>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680336"/>
        <c:crosses val="autoZero"/>
        <c:auto val="1"/>
        <c:lblAlgn val="ctr"/>
        <c:lblOffset val="100"/>
        <c:noMultiLvlLbl val="0"/>
      </c:catAx>
      <c:valAx>
        <c:axId val="-46803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n-US"/>
                  <a:t>°</a:t>
                </a:r>
                <a:r>
                  <a:rPr lang="bg-BG"/>
                  <a:t> С</a:t>
                </a:r>
                <a:endParaRPr lang="en-US"/>
              </a:p>
            </c:rich>
          </c:tx>
          <c:layout>
            <c:manualLayout>
              <c:xMode val="edge"/>
              <c:yMode val="edge"/>
              <c:x val="1.805711875365066E-2"/>
              <c:y val="0.43843222288770833"/>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808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trendline>
            <c:spPr>
              <a:ln w="19050" cap="rnd">
                <a:solidFill>
                  <a:schemeClr val="accent1"/>
                </a:solidFill>
                <a:prstDash val="sysDash"/>
              </a:ln>
              <a:effectLst/>
            </c:spPr>
            <c:trendlineType val="linear"/>
            <c:dispRSqr val="1"/>
            <c:dispEq val="1"/>
            <c:trendlineLbl>
              <c:layout>
                <c:manualLayout>
                  <c:x val="-5.8656755905511809E-2"/>
                  <c:y val="-0.29779384827651828"/>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rendlineLbl>
          </c:trendline>
          <c:cat>
            <c:numRef>
              <c:f>Sheet1!$A$4:$A$120</c:f>
              <c:numCache>
                <c:formatCode>General</c:formatCode>
                <c:ptCount val="117"/>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numCache>
            </c:numRef>
          </c:cat>
          <c:val>
            <c:numRef>
              <c:f>Sheet1!$O$4:$O$120</c:f>
              <c:numCache>
                <c:formatCode>General</c:formatCode>
                <c:ptCount val="117"/>
                <c:pt idx="0">
                  <c:v>134.42939394947913</c:v>
                </c:pt>
                <c:pt idx="1">
                  <c:v>84.018371218424463</c:v>
                </c:pt>
                <c:pt idx="2">
                  <c:v>84.677338835823861</c:v>
                </c:pt>
                <c:pt idx="3">
                  <c:v>87.642693114121201</c:v>
                </c:pt>
                <c:pt idx="4">
                  <c:v>82.206210270576094</c:v>
                </c:pt>
                <c:pt idx="5">
                  <c:v>112.84820447964854</c:v>
                </c:pt>
                <c:pt idx="6">
                  <c:v>79.405597896628606</c:v>
                </c:pt>
                <c:pt idx="7">
                  <c:v>81.547242653176681</c:v>
                </c:pt>
                <c:pt idx="8">
                  <c:v>104.7758511665058</c:v>
                </c:pt>
                <c:pt idx="9">
                  <c:v>110.87130162745031</c:v>
                </c:pt>
                <c:pt idx="10">
                  <c:v>109.22388258395182</c:v>
                </c:pt>
                <c:pt idx="11">
                  <c:v>120.26159017539189</c:v>
                </c:pt>
                <c:pt idx="12">
                  <c:v>89.949079775019129</c:v>
                </c:pt>
                <c:pt idx="13">
                  <c:v>119.60262255799248</c:v>
                </c:pt>
                <c:pt idx="14">
                  <c:v>131.1345558624821</c:v>
                </c:pt>
                <c:pt idx="15">
                  <c:v>115.97830066229574</c:v>
                </c:pt>
                <c:pt idx="16">
                  <c:v>72.815921722634542</c:v>
                </c:pt>
                <c:pt idx="17">
                  <c:v>65.896761739940757</c:v>
                </c:pt>
                <c:pt idx="18">
                  <c:v>128.82816920158419</c:v>
                </c:pt>
                <c:pt idx="19">
                  <c:v>97.362465470762473</c:v>
                </c:pt>
                <c:pt idx="20">
                  <c:v>86.81898359237195</c:v>
                </c:pt>
                <c:pt idx="21">
                  <c:v>126.19229873198654</c:v>
                </c:pt>
                <c:pt idx="22">
                  <c:v>111.69501114919957</c:v>
                </c:pt>
                <c:pt idx="23">
                  <c:v>108.40017306220255</c:v>
                </c:pt>
                <c:pt idx="24">
                  <c:v>115.97830066229574</c:v>
                </c:pt>
                <c:pt idx="25">
                  <c:v>112.35397876659898</c:v>
                </c:pt>
                <c:pt idx="26">
                  <c:v>99.504110227310534</c:v>
                </c:pt>
                <c:pt idx="27">
                  <c:v>72.651179818284689</c:v>
                </c:pt>
                <c:pt idx="28">
                  <c:v>117.79046161014411</c:v>
                </c:pt>
                <c:pt idx="29">
                  <c:v>94.891336905514692</c:v>
                </c:pt>
                <c:pt idx="30">
                  <c:v>103.95214164475655</c:v>
                </c:pt>
                <c:pt idx="31">
                  <c:v>84.842080740173714</c:v>
                </c:pt>
                <c:pt idx="32">
                  <c:v>124.54487968848802</c:v>
                </c:pt>
                <c:pt idx="33">
                  <c:v>68.038406496488832</c:v>
                </c:pt>
                <c:pt idx="34">
                  <c:v>105.92904449695477</c:v>
                </c:pt>
                <c:pt idx="35">
                  <c:v>126.85126634938595</c:v>
                </c:pt>
                <c:pt idx="36">
                  <c:v>157.98748627150795</c:v>
                </c:pt>
                <c:pt idx="37">
                  <c:v>86.983725496721803</c:v>
                </c:pt>
                <c:pt idx="38">
                  <c:v>121.9090092188904</c:v>
                </c:pt>
                <c:pt idx="39">
                  <c:v>130.64033014943254</c:v>
                </c:pt>
                <c:pt idx="40">
                  <c:v>114.0013978100975</c:v>
                </c:pt>
                <c:pt idx="41">
                  <c:v>94.891336905514692</c:v>
                </c:pt>
                <c:pt idx="42">
                  <c:v>97.362465470762473</c:v>
                </c:pt>
                <c:pt idx="43">
                  <c:v>127.83971777548506</c:v>
                </c:pt>
                <c:pt idx="44">
                  <c:v>63.590375079042829</c:v>
                </c:pt>
                <c:pt idx="45">
                  <c:v>77.922920757479943</c:v>
                </c:pt>
                <c:pt idx="46">
                  <c:v>101.97523879255832</c:v>
                </c:pt>
                <c:pt idx="47">
                  <c:v>95.385562618564251</c:v>
                </c:pt>
                <c:pt idx="48">
                  <c:v>101.81049688820846</c:v>
                </c:pt>
                <c:pt idx="49">
                  <c:v>75.287050287882323</c:v>
                </c:pt>
                <c:pt idx="50">
                  <c:v>99.998335940360093</c:v>
                </c:pt>
                <c:pt idx="51">
                  <c:v>102.30472260125802</c:v>
                </c:pt>
                <c:pt idx="52">
                  <c:v>77.75817885313009</c:v>
                </c:pt>
                <c:pt idx="53">
                  <c:v>108.40017306220255</c:v>
                </c:pt>
                <c:pt idx="54">
                  <c:v>106.75275401870404</c:v>
                </c:pt>
                <c:pt idx="55">
                  <c:v>106.42327021000433</c:v>
                </c:pt>
                <c:pt idx="56">
                  <c:v>111.53026924484972</c:v>
                </c:pt>
                <c:pt idx="57">
                  <c:v>76.275501713981427</c:v>
                </c:pt>
                <c:pt idx="58">
                  <c:v>109.71810829700135</c:v>
                </c:pt>
                <c:pt idx="59">
                  <c:v>108.72965687090226</c:v>
                </c:pt>
                <c:pt idx="60">
                  <c:v>85.995274070622685</c:v>
                </c:pt>
                <c:pt idx="61">
                  <c:v>88.960628348920025</c:v>
                </c:pt>
                <c:pt idx="62">
                  <c:v>95.056078809864545</c:v>
                </c:pt>
                <c:pt idx="63">
                  <c:v>89.619595966319437</c:v>
                </c:pt>
                <c:pt idx="64">
                  <c:v>81.053016940127137</c:v>
                </c:pt>
                <c:pt idx="65">
                  <c:v>95.715046427263957</c:v>
                </c:pt>
                <c:pt idx="66">
                  <c:v>88.466402635870466</c:v>
                </c:pt>
                <c:pt idx="67">
                  <c:v>104.28162545345626</c:v>
                </c:pt>
                <c:pt idx="68">
                  <c:v>103.29317402735714</c:v>
                </c:pt>
                <c:pt idx="69">
                  <c:v>104.61110926215595</c:v>
                </c:pt>
                <c:pt idx="70">
                  <c:v>109.8828502013512</c:v>
                </c:pt>
                <c:pt idx="71">
                  <c:v>113.0129463839984</c:v>
                </c:pt>
                <c:pt idx="72">
                  <c:v>108.72965687090226</c:v>
                </c:pt>
                <c:pt idx="73">
                  <c:v>96.374014044663355</c:v>
                </c:pt>
                <c:pt idx="74">
                  <c:v>99.83359403601024</c:v>
                </c:pt>
                <c:pt idx="75">
                  <c:v>141.18381202782305</c:v>
                </c:pt>
                <c:pt idx="76">
                  <c:v>102.79894831430758</c:v>
                </c:pt>
                <c:pt idx="77">
                  <c:v>96.209272140313502</c:v>
                </c:pt>
                <c:pt idx="78">
                  <c:v>93.573401670715867</c:v>
                </c:pt>
                <c:pt idx="79">
                  <c:v>125.03910540153757</c:v>
                </c:pt>
                <c:pt idx="80">
                  <c:v>96.703497853363061</c:v>
                </c:pt>
                <c:pt idx="81">
                  <c:v>81.21775884447699</c:v>
                </c:pt>
                <c:pt idx="82">
                  <c:v>89.290112157619731</c:v>
                </c:pt>
                <c:pt idx="83">
                  <c:v>78.252404566179649</c:v>
                </c:pt>
                <c:pt idx="84">
                  <c:v>82.041468366226241</c:v>
                </c:pt>
                <c:pt idx="85">
                  <c:v>85.006822644523567</c:v>
                </c:pt>
                <c:pt idx="86">
                  <c:v>105.43481878390521</c:v>
                </c:pt>
                <c:pt idx="87">
                  <c:v>83.524145505374918</c:v>
                </c:pt>
                <c:pt idx="88">
                  <c:v>78.746630279229208</c:v>
                </c:pt>
                <c:pt idx="89">
                  <c:v>44.974539887509565</c:v>
                </c:pt>
                <c:pt idx="90">
                  <c:v>118.44942922754352</c:v>
                </c:pt>
                <c:pt idx="91">
                  <c:v>127.67497587113522</c:v>
                </c:pt>
                <c:pt idx="92">
                  <c:v>56.835957000698897</c:v>
                </c:pt>
                <c:pt idx="93">
                  <c:v>79.405597896628606</c:v>
                </c:pt>
                <c:pt idx="94">
                  <c:v>134.26465204512931</c:v>
                </c:pt>
                <c:pt idx="95">
                  <c:v>99.668852131660387</c:v>
                </c:pt>
                <c:pt idx="96">
                  <c:v>96.374014044663355</c:v>
                </c:pt>
                <c:pt idx="97">
                  <c:v>110.70655972310047</c:v>
                </c:pt>
                <c:pt idx="98">
                  <c:v>98.350916896861591</c:v>
                </c:pt>
                <c:pt idx="99">
                  <c:v>50.081538922354973</c:v>
                </c:pt>
                <c:pt idx="100">
                  <c:v>85.501048357573112</c:v>
                </c:pt>
                <c:pt idx="101">
                  <c:v>107.57646354045329</c:v>
                </c:pt>
                <c:pt idx="102">
                  <c:v>114.33088161879721</c:v>
                </c:pt>
                <c:pt idx="103">
                  <c:v>85.995274070622685</c:v>
                </c:pt>
                <c:pt idx="104">
                  <c:v>159.96438912370618</c:v>
                </c:pt>
                <c:pt idx="105">
                  <c:v>106.39032182913435</c:v>
                </c:pt>
                <c:pt idx="106">
                  <c:v>136.01091623123773</c:v>
                </c:pt>
                <c:pt idx="107">
                  <c:v>80.542317036642572</c:v>
                </c:pt>
                <c:pt idx="108">
                  <c:v>108.64728591872732</c:v>
                </c:pt>
                <c:pt idx="109">
                  <c:v>119.28961293972777</c:v>
                </c:pt>
                <c:pt idx="110">
                  <c:v>66.292142310380385</c:v>
                </c:pt>
                <c:pt idx="111">
                  <c:v>89.075947681964934</c:v>
                </c:pt>
                <c:pt idx="112">
                  <c:v>83.540619695809895</c:v>
                </c:pt>
                <c:pt idx="113">
                  <c:v>175.45012813259225</c:v>
                </c:pt>
                <c:pt idx="114">
                  <c:v>122.40323493193996</c:v>
                </c:pt>
                <c:pt idx="115">
                  <c:v>110.21233401005091</c:v>
                </c:pt>
                <c:pt idx="116">
                  <c:v>110.37707591440076</c:v>
                </c:pt>
              </c:numCache>
            </c:numRef>
          </c:val>
          <c:extLst xmlns:c16r2="http://schemas.microsoft.com/office/drawing/2015/06/chart">
            <c:ext xmlns:c16="http://schemas.microsoft.com/office/drawing/2014/chart" uri="{C3380CC4-5D6E-409C-BE32-E72D297353CC}">
              <c16:uniqueId val="{00000000-7FD2-4820-AB78-AA9D632F7185}"/>
            </c:ext>
          </c:extLst>
        </c:ser>
        <c:dLbls>
          <c:showLegendKey val="0"/>
          <c:showVal val="0"/>
          <c:showCatName val="0"/>
          <c:showSerName val="0"/>
          <c:showPercent val="0"/>
          <c:showBubbleSize val="0"/>
        </c:dLbls>
        <c:gapWidth val="100"/>
        <c:overlap val="-24"/>
        <c:axId val="-4679792"/>
        <c:axId val="-4678160"/>
      </c:barChart>
      <c:catAx>
        <c:axId val="-46797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678160"/>
        <c:crosses val="autoZero"/>
        <c:auto val="1"/>
        <c:lblAlgn val="ctr"/>
        <c:lblOffset val="100"/>
        <c:noMultiLvlLbl val="0"/>
      </c:catAx>
      <c:valAx>
        <c:axId val="-4678160"/>
        <c:scaling>
          <c:orientation val="minMax"/>
          <c:max val="18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a:t>
                </a:r>
              </a:p>
            </c:rich>
          </c:tx>
          <c:layout>
            <c:manualLayout>
              <c:xMode val="edge"/>
              <c:yMode val="edge"/>
              <c:x val="5.4744525547445258E-3"/>
              <c:y val="0.4164891630814189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6797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ysClr val="windowText" lastClr="000000"/>
                </a:solidFill>
                <a:latin typeface="+mn-lt"/>
                <a:ea typeface="+mn-ea"/>
                <a:cs typeface="+mn-cs"/>
              </a:defRPr>
            </a:pPr>
            <a:r>
              <a:rPr lang="bg-BG" dirty="0" smtClean="0"/>
              <a:t>Средни добиви </a:t>
            </a:r>
            <a:r>
              <a:rPr lang="bg-BG" sz="1440" b="0" i="0" u="none" strike="noStrike" baseline="0" dirty="0" smtClean="0">
                <a:effectLst/>
              </a:rPr>
              <a:t>за България </a:t>
            </a:r>
            <a:r>
              <a:rPr lang="bg-BG" dirty="0" smtClean="0"/>
              <a:t>от </a:t>
            </a:r>
            <a:r>
              <a:rPr lang="bg-BG" dirty="0"/>
              <a:t>избрани култури</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Пшеница</c:v>
                </c:pt>
              </c:strCache>
            </c:strRef>
          </c:tx>
          <c:spPr>
            <a:ln w="28575" cap="rnd">
              <a:solidFill>
                <a:schemeClr val="accent4">
                  <a:alpha val="97000"/>
                </a:schemeClr>
              </a:solidFill>
              <a:round/>
            </a:ln>
            <a:effectLst/>
          </c:spPr>
          <c:marker>
            <c:symbol val="circle"/>
            <c:size val="5"/>
            <c:spPr>
              <a:solidFill>
                <a:srgbClr val="FFC000"/>
              </a:solidFill>
              <a:ln w="9525">
                <a:solidFill>
                  <a:srgbClr val="FFC00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301</c:v>
                </c:pt>
                <c:pt idx="1">
                  <c:v>301</c:v>
                </c:pt>
                <c:pt idx="2">
                  <c:v>238</c:v>
                </c:pt>
                <c:pt idx="3">
                  <c:v>381</c:v>
                </c:pt>
                <c:pt idx="4">
                  <c:v>316</c:v>
                </c:pt>
                <c:pt idx="5">
                  <c:v>340.3</c:v>
                </c:pt>
                <c:pt idx="6">
                  <c:v>219.7</c:v>
                </c:pt>
                <c:pt idx="7">
                  <c:v>416.7</c:v>
                </c:pt>
                <c:pt idx="8">
                  <c:v>318.7</c:v>
                </c:pt>
                <c:pt idx="9">
                  <c:v>361.9</c:v>
                </c:pt>
                <c:pt idx="10">
                  <c:v>392</c:v>
                </c:pt>
                <c:pt idx="11">
                  <c:v>376</c:v>
                </c:pt>
                <c:pt idx="12">
                  <c:v>418.9</c:v>
                </c:pt>
                <c:pt idx="13">
                  <c:v>422</c:v>
                </c:pt>
                <c:pt idx="14">
                  <c:v>454.3</c:v>
                </c:pt>
                <c:pt idx="15">
                  <c:v>475.6</c:v>
                </c:pt>
                <c:pt idx="16">
                  <c:v>611</c:v>
                </c:pt>
              </c:numCache>
            </c:numRef>
          </c:val>
          <c:smooth val="0"/>
          <c:extLst xmlns:c16r2="http://schemas.microsoft.com/office/drawing/2015/06/chart">
            <c:ext xmlns:c16="http://schemas.microsoft.com/office/drawing/2014/chart" uri="{C3380CC4-5D6E-409C-BE32-E72D297353CC}">
              <c16:uniqueId val="{00000000-692F-4718-9FB6-3C6EBFCDF8FB}"/>
            </c:ext>
          </c:extLst>
        </c:ser>
        <c:ser>
          <c:idx val="1"/>
          <c:order val="1"/>
          <c:tx>
            <c:strRef>
              <c:f>Sheet1!$C$1</c:f>
              <c:strCache>
                <c:ptCount val="1"/>
                <c:pt idx="0">
                  <c:v>Ръж</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200</c:v>
                </c:pt>
                <c:pt idx="1">
                  <c:v>140</c:v>
                </c:pt>
                <c:pt idx="2">
                  <c:v>121</c:v>
                </c:pt>
                <c:pt idx="3">
                  <c:v>199</c:v>
                </c:pt>
                <c:pt idx="4">
                  <c:v>155</c:v>
                </c:pt>
                <c:pt idx="5">
                  <c:v>171.5</c:v>
                </c:pt>
                <c:pt idx="6">
                  <c:v>167.8</c:v>
                </c:pt>
                <c:pt idx="7">
                  <c:v>199.4</c:v>
                </c:pt>
                <c:pt idx="8">
                  <c:v>189.5</c:v>
                </c:pt>
                <c:pt idx="9">
                  <c:v>162.19999999999999</c:v>
                </c:pt>
                <c:pt idx="10">
                  <c:v>192.7</c:v>
                </c:pt>
                <c:pt idx="11">
                  <c:v>174.2</c:v>
                </c:pt>
                <c:pt idx="12">
                  <c:v>188.6</c:v>
                </c:pt>
                <c:pt idx="13">
                  <c:v>195.4</c:v>
                </c:pt>
                <c:pt idx="14">
                  <c:v>177.8</c:v>
                </c:pt>
                <c:pt idx="15">
                  <c:v>203.2</c:v>
                </c:pt>
              </c:numCache>
            </c:numRef>
          </c:val>
          <c:smooth val="0"/>
          <c:extLst xmlns:c16r2="http://schemas.microsoft.com/office/drawing/2015/06/chart">
            <c:ext xmlns:c16="http://schemas.microsoft.com/office/drawing/2014/chart" uri="{C3380CC4-5D6E-409C-BE32-E72D297353CC}">
              <c16:uniqueId val="{00000001-692F-4718-9FB6-3C6EBFCDF8FB}"/>
            </c:ext>
          </c:extLst>
        </c:ser>
        <c:ser>
          <c:idx val="2"/>
          <c:order val="2"/>
          <c:tx>
            <c:strRef>
              <c:f>Sheet1!$D$1</c:f>
              <c:strCache>
                <c:ptCount val="1"/>
                <c:pt idx="0">
                  <c:v>Ечемик</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319</c:v>
                </c:pt>
                <c:pt idx="1">
                  <c:v>312</c:v>
                </c:pt>
                <c:pt idx="2">
                  <c:v>194</c:v>
                </c:pt>
                <c:pt idx="3">
                  <c:v>359</c:v>
                </c:pt>
                <c:pt idx="4">
                  <c:v>249</c:v>
                </c:pt>
                <c:pt idx="5">
                  <c:v>294.2</c:v>
                </c:pt>
                <c:pt idx="6">
                  <c:v>224.7</c:v>
                </c:pt>
                <c:pt idx="7">
                  <c:v>394.3</c:v>
                </c:pt>
                <c:pt idx="8">
                  <c:v>332.2</c:v>
                </c:pt>
                <c:pt idx="9">
                  <c:v>339.7</c:v>
                </c:pt>
                <c:pt idx="10">
                  <c:v>395</c:v>
                </c:pt>
                <c:pt idx="11">
                  <c:v>345.8</c:v>
                </c:pt>
                <c:pt idx="12">
                  <c:v>369.1</c:v>
                </c:pt>
                <c:pt idx="13">
                  <c:v>396.9</c:v>
                </c:pt>
                <c:pt idx="14">
                  <c:v>396.6</c:v>
                </c:pt>
                <c:pt idx="15">
                  <c:v>431.6</c:v>
                </c:pt>
                <c:pt idx="16">
                  <c:v>510</c:v>
                </c:pt>
              </c:numCache>
            </c:numRef>
          </c:val>
          <c:smooth val="0"/>
          <c:extLst xmlns:c16r2="http://schemas.microsoft.com/office/drawing/2015/06/chart">
            <c:ext xmlns:c16="http://schemas.microsoft.com/office/drawing/2014/chart" uri="{C3380CC4-5D6E-409C-BE32-E72D297353CC}">
              <c16:uniqueId val="{00000002-692F-4718-9FB6-3C6EBFCDF8FB}"/>
            </c:ext>
          </c:extLst>
        </c:ser>
        <c:ser>
          <c:idx val="3"/>
          <c:order val="3"/>
          <c:tx>
            <c:strRef>
              <c:f>Sheet1!$E$1</c:f>
              <c:strCache>
                <c:ptCount val="1"/>
                <c:pt idx="0">
                  <c:v>Царевица - зърно</c:v>
                </c:pt>
              </c:strCache>
            </c:strRef>
          </c:tx>
          <c:spPr>
            <a:ln w="28575" cap="rnd">
              <a:solidFill>
                <a:schemeClr val="accent2"/>
              </a:solidFill>
              <a:round/>
            </a:ln>
            <a:effectLst/>
          </c:spPr>
          <c:marker>
            <c:symbol val="circle"/>
            <c:size val="5"/>
            <c:spPr>
              <a:solidFill>
                <a:schemeClr val="accent2">
                  <a:alpha val="95000"/>
                </a:schemeClr>
              </a:solidFill>
              <a:ln w="9525">
                <a:solidFill>
                  <a:schemeClr val="accent2"/>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General</c:formatCode>
                <c:ptCount val="17"/>
                <c:pt idx="0">
                  <c:v>247</c:v>
                </c:pt>
                <c:pt idx="1">
                  <c:v>424</c:v>
                </c:pt>
                <c:pt idx="2">
                  <c:v>280</c:v>
                </c:pt>
                <c:pt idx="3">
                  <c:v>554</c:v>
                </c:pt>
                <c:pt idx="4">
                  <c:v>531</c:v>
                </c:pt>
                <c:pt idx="5">
                  <c:v>453.3</c:v>
                </c:pt>
                <c:pt idx="6">
                  <c:v>145.9</c:v>
                </c:pt>
                <c:pt idx="7">
                  <c:v>415.5</c:v>
                </c:pt>
                <c:pt idx="8">
                  <c:v>470.7</c:v>
                </c:pt>
                <c:pt idx="9">
                  <c:v>625.1</c:v>
                </c:pt>
                <c:pt idx="10">
                  <c:v>553.1</c:v>
                </c:pt>
                <c:pt idx="11">
                  <c:v>368</c:v>
                </c:pt>
                <c:pt idx="12">
                  <c:v>639.4</c:v>
                </c:pt>
                <c:pt idx="13">
                  <c:v>768.2</c:v>
                </c:pt>
                <c:pt idx="14">
                  <c:v>540.9</c:v>
                </c:pt>
                <c:pt idx="15">
                  <c:v>547</c:v>
                </c:pt>
              </c:numCache>
            </c:numRef>
          </c:val>
          <c:smooth val="0"/>
          <c:extLst xmlns:c16r2="http://schemas.microsoft.com/office/drawing/2015/06/chart">
            <c:ext xmlns:c16="http://schemas.microsoft.com/office/drawing/2014/chart" uri="{C3380CC4-5D6E-409C-BE32-E72D297353CC}">
              <c16:uniqueId val="{00000003-692F-4718-9FB6-3C6EBFCDF8FB}"/>
            </c:ext>
          </c:extLst>
        </c:ser>
        <c:ser>
          <c:idx val="4"/>
          <c:order val="4"/>
          <c:tx>
            <c:strRef>
              <c:f>Sheet1!$H$1</c:f>
              <c:strCache>
                <c:ptCount val="1"/>
                <c:pt idx="0">
                  <c:v>Слънчоглед</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Sheet1!$H$2:$H$17</c:f>
              <c:numCache>
                <c:formatCode>General</c:formatCode>
                <c:ptCount val="16"/>
                <c:pt idx="0">
                  <c:v>104</c:v>
                </c:pt>
                <c:pt idx="1">
                  <c:v>137</c:v>
                </c:pt>
                <c:pt idx="2">
                  <c:v>120</c:v>
                </c:pt>
                <c:pt idx="3">
                  <c:v>182</c:v>
                </c:pt>
                <c:pt idx="4">
                  <c:v>150</c:v>
                </c:pt>
                <c:pt idx="5">
                  <c:v>160.1</c:v>
                </c:pt>
                <c:pt idx="6">
                  <c:v>94</c:v>
                </c:pt>
                <c:pt idx="7">
                  <c:v>180.2</c:v>
                </c:pt>
                <c:pt idx="8">
                  <c:v>192.8</c:v>
                </c:pt>
                <c:pt idx="9">
                  <c:v>210.5</c:v>
                </c:pt>
                <c:pt idx="10">
                  <c:v>192.7</c:v>
                </c:pt>
                <c:pt idx="11">
                  <c:v>177.7</c:v>
                </c:pt>
                <c:pt idx="12">
                  <c:v>224.7</c:v>
                </c:pt>
                <c:pt idx="13">
                  <c:v>238.3</c:v>
                </c:pt>
                <c:pt idx="14">
                  <c:v>209.6</c:v>
                </c:pt>
                <c:pt idx="15">
                  <c:v>224.8</c:v>
                </c:pt>
              </c:numCache>
            </c:numRef>
          </c:val>
          <c:smooth val="0"/>
          <c:extLst xmlns:c16r2="http://schemas.microsoft.com/office/drawing/2015/06/chart">
            <c:ext xmlns:c16="http://schemas.microsoft.com/office/drawing/2014/chart" uri="{C3380CC4-5D6E-409C-BE32-E72D297353CC}">
              <c16:uniqueId val="{00000004-692F-4718-9FB6-3C6EBFCDF8FB}"/>
            </c:ext>
          </c:extLst>
        </c:ser>
        <c:dLbls>
          <c:showLegendKey val="0"/>
          <c:showVal val="0"/>
          <c:showCatName val="0"/>
          <c:showSerName val="0"/>
          <c:showPercent val="0"/>
          <c:showBubbleSize val="0"/>
        </c:dLbls>
        <c:marker val="1"/>
        <c:smooth val="0"/>
        <c:axId val="-4677616"/>
        <c:axId val="-2024717840"/>
      </c:lineChart>
      <c:catAx>
        <c:axId val="-467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17840"/>
        <c:crosses val="autoZero"/>
        <c:auto val="1"/>
        <c:lblAlgn val="ctr"/>
        <c:lblOffset val="100"/>
        <c:noMultiLvlLbl val="0"/>
      </c:catAx>
      <c:valAx>
        <c:axId val="-202471784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r>
                  <a:rPr lang="en-US"/>
                  <a:t>kg / dka</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4677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ysClr val="windowText" lastClr="000000"/>
                </a:solidFill>
                <a:latin typeface="+mn-lt"/>
                <a:ea typeface="+mn-ea"/>
                <a:cs typeface="+mn-cs"/>
              </a:defRPr>
            </a:pPr>
            <a:r>
              <a:rPr lang="bg-BG" dirty="0"/>
              <a:t>средни добиви </a:t>
            </a:r>
            <a:r>
              <a:rPr lang="bg-BG" sz="1440" b="0" i="0" u="none" strike="noStrike" baseline="0" dirty="0" smtClean="0">
                <a:effectLst/>
              </a:rPr>
              <a:t>за България </a:t>
            </a:r>
            <a:r>
              <a:rPr lang="bg-BG" dirty="0" smtClean="0"/>
              <a:t>от </a:t>
            </a:r>
            <a:r>
              <a:rPr lang="bg-BG" dirty="0"/>
              <a:t>избрани култури</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Пшеница</c:v>
                </c:pt>
              </c:strCache>
            </c:strRef>
          </c:tx>
          <c:spPr>
            <a:ln w="28575" cap="rnd">
              <a:solidFill>
                <a:schemeClr val="accent4">
                  <a:alpha val="97000"/>
                </a:schemeClr>
              </a:solidFill>
              <a:round/>
            </a:ln>
            <a:effectLst/>
          </c:spPr>
          <c:marker>
            <c:symbol val="circle"/>
            <c:size val="5"/>
            <c:spPr>
              <a:solidFill>
                <a:srgbClr val="FFC000"/>
              </a:solidFill>
              <a:ln w="9525">
                <a:solidFill>
                  <a:srgbClr val="FFC00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301</c:v>
                </c:pt>
                <c:pt idx="1">
                  <c:v>301</c:v>
                </c:pt>
                <c:pt idx="2">
                  <c:v>238</c:v>
                </c:pt>
                <c:pt idx="3">
                  <c:v>381</c:v>
                </c:pt>
                <c:pt idx="4">
                  <c:v>316</c:v>
                </c:pt>
                <c:pt idx="5">
                  <c:v>340.3</c:v>
                </c:pt>
                <c:pt idx="6">
                  <c:v>219.7</c:v>
                </c:pt>
                <c:pt idx="7">
                  <c:v>416.7</c:v>
                </c:pt>
                <c:pt idx="8">
                  <c:v>318.7</c:v>
                </c:pt>
                <c:pt idx="9">
                  <c:v>361.9</c:v>
                </c:pt>
                <c:pt idx="10">
                  <c:v>392</c:v>
                </c:pt>
                <c:pt idx="11">
                  <c:v>376</c:v>
                </c:pt>
                <c:pt idx="12">
                  <c:v>418.9</c:v>
                </c:pt>
                <c:pt idx="13">
                  <c:v>422</c:v>
                </c:pt>
                <c:pt idx="14">
                  <c:v>454.3</c:v>
                </c:pt>
                <c:pt idx="15">
                  <c:v>475.6</c:v>
                </c:pt>
                <c:pt idx="16">
                  <c:v>611</c:v>
                </c:pt>
              </c:numCache>
            </c:numRef>
          </c:val>
          <c:smooth val="0"/>
          <c:extLst xmlns:c16r2="http://schemas.microsoft.com/office/drawing/2015/06/chart">
            <c:ext xmlns:c16="http://schemas.microsoft.com/office/drawing/2014/chart" uri="{C3380CC4-5D6E-409C-BE32-E72D297353CC}">
              <c16:uniqueId val="{00000000-4918-446A-BF74-21855DE13F07}"/>
            </c:ext>
          </c:extLst>
        </c:ser>
        <c:ser>
          <c:idx val="1"/>
          <c:order val="1"/>
          <c:tx>
            <c:strRef>
              <c:f>Sheet1!$C$1</c:f>
              <c:strCache>
                <c:ptCount val="1"/>
                <c:pt idx="0">
                  <c:v>Ръж</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200</c:v>
                </c:pt>
                <c:pt idx="1">
                  <c:v>140</c:v>
                </c:pt>
                <c:pt idx="2">
                  <c:v>121</c:v>
                </c:pt>
                <c:pt idx="3">
                  <c:v>199</c:v>
                </c:pt>
                <c:pt idx="4">
                  <c:v>155</c:v>
                </c:pt>
                <c:pt idx="5">
                  <c:v>171.5</c:v>
                </c:pt>
                <c:pt idx="6">
                  <c:v>167.8</c:v>
                </c:pt>
                <c:pt idx="7">
                  <c:v>199.4</c:v>
                </c:pt>
                <c:pt idx="8">
                  <c:v>189.5</c:v>
                </c:pt>
                <c:pt idx="9">
                  <c:v>162.19999999999999</c:v>
                </c:pt>
                <c:pt idx="10">
                  <c:v>192.7</c:v>
                </c:pt>
                <c:pt idx="11">
                  <c:v>174.2</c:v>
                </c:pt>
                <c:pt idx="12">
                  <c:v>188.6</c:v>
                </c:pt>
                <c:pt idx="13">
                  <c:v>195.4</c:v>
                </c:pt>
                <c:pt idx="14">
                  <c:v>177.8</c:v>
                </c:pt>
                <c:pt idx="15">
                  <c:v>203.2</c:v>
                </c:pt>
              </c:numCache>
            </c:numRef>
          </c:val>
          <c:smooth val="0"/>
          <c:extLst xmlns:c16r2="http://schemas.microsoft.com/office/drawing/2015/06/chart">
            <c:ext xmlns:c16="http://schemas.microsoft.com/office/drawing/2014/chart" uri="{C3380CC4-5D6E-409C-BE32-E72D297353CC}">
              <c16:uniqueId val="{00000001-4918-446A-BF74-21855DE13F07}"/>
            </c:ext>
          </c:extLst>
        </c:ser>
        <c:ser>
          <c:idx val="2"/>
          <c:order val="2"/>
          <c:tx>
            <c:strRef>
              <c:f>Sheet1!$D$1</c:f>
              <c:strCache>
                <c:ptCount val="1"/>
                <c:pt idx="0">
                  <c:v>Ечемик</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319</c:v>
                </c:pt>
                <c:pt idx="1">
                  <c:v>312</c:v>
                </c:pt>
                <c:pt idx="2">
                  <c:v>194</c:v>
                </c:pt>
                <c:pt idx="3">
                  <c:v>359</c:v>
                </c:pt>
                <c:pt idx="4">
                  <c:v>249</c:v>
                </c:pt>
                <c:pt idx="5">
                  <c:v>294.2</c:v>
                </c:pt>
                <c:pt idx="6">
                  <c:v>224.7</c:v>
                </c:pt>
                <c:pt idx="7">
                  <c:v>394.3</c:v>
                </c:pt>
                <c:pt idx="8">
                  <c:v>332.2</c:v>
                </c:pt>
                <c:pt idx="9">
                  <c:v>339.7</c:v>
                </c:pt>
                <c:pt idx="10">
                  <c:v>395</c:v>
                </c:pt>
                <c:pt idx="11">
                  <c:v>345.8</c:v>
                </c:pt>
                <c:pt idx="12">
                  <c:v>369.1</c:v>
                </c:pt>
                <c:pt idx="13">
                  <c:v>396.9</c:v>
                </c:pt>
                <c:pt idx="14">
                  <c:v>396.6</c:v>
                </c:pt>
                <c:pt idx="15">
                  <c:v>431.6</c:v>
                </c:pt>
                <c:pt idx="16">
                  <c:v>510</c:v>
                </c:pt>
              </c:numCache>
            </c:numRef>
          </c:val>
          <c:smooth val="0"/>
          <c:extLst xmlns:c16r2="http://schemas.microsoft.com/office/drawing/2015/06/chart">
            <c:ext xmlns:c16="http://schemas.microsoft.com/office/drawing/2014/chart" uri="{C3380CC4-5D6E-409C-BE32-E72D297353CC}">
              <c16:uniqueId val="{00000002-4918-446A-BF74-21855DE13F07}"/>
            </c:ext>
          </c:extLst>
        </c:ser>
        <c:ser>
          <c:idx val="3"/>
          <c:order val="3"/>
          <c:tx>
            <c:strRef>
              <c:f>Sheet1!$E$1</c:f>
              <c:strCache>
                <c:ptCount val="1"/>
                <c:pt idx="0">
                  <c:v>Царевица - зърно</c:v>
                </c:pt>
              </c:strCache>
            </c:strRef>
          </c:tx>
          <c:spPr>
            <a:ln w="28575" cap="rnd">
              <a:solidFill>
                <a:schemeClr val="accent2"/>
              </a:solidFill>
              <a:round/>
            </a:ln>
            <a:effectLst/>
          </c:spPr>
          <c:marker>
            <c:symbol val="circle"/>
            <c:size val="5"/>
            <c:spPr>
              <a:solidFill>
                <a:schemeClr val="accent2">
                  <a:alpha val="95000"/>
                </a:schemeClr>
              </a:solidFill>
              <a:ln w="9525">
                <a:solidFill>
                  <a:schemeClr val="accent2"/>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General</c:formatCode>
                <c:ptCount val="17"/>
                <c:pt idx="0">
                  <c:v>247</c:v>
                </c:pt>
                <c:pt idx="1">
                  <c:v>424</c:v>
                </c:pt>
                <c:pt idx="2">
                  <c:v>280</c:v>
                </c:pt>
                <c:pt idx="3">
                  <c:v>554</c:v>
                </c:pt>
                <c:pt idx="4">
                  <c:v>531</c:v>
                </c:pt>
                <c:pt idx="5">
                  <c:v>453.3</c:v>
                </c:pt>
                <c:pt idx="6">
                  <c:v>145.9</c:v>
                </c:pt>
                <c:pt idx="7">
                  <c:v>415.5</c:v>
                </c:pt>
                <c:pt idx="8">
                  <c:v>470.7</c:v>
                </c:pt>
                <c:pt idx="9">
                  <c:v>625.1</c:v>
                </c:pt>
                <c:pt idx="10">
                  <c:v>553.1</c:v>
                </c:pt>
                <c:pt idx="11">
                  <c:v>368</c:v>
                </c:pt>
                <c:pt idx="12">
                  <c:v>639.4</c:v>
                </c:pt>
                <c:pt idx="13">
                  <c:v>768.2</c:v>
                </c:pt>
                <c:pt idx="14">
                  <c:v>540.9</c:v>
                </c:pt>
                <c:pt idx="15">
                  <c:v>547</c:v>
                </c:pt>
              </c:numCache>
            </c:numRef>
          </c:val>
          <c:smooth val="0"/>
          <c:extLst xmlns:c16r2="http://schemas.microsoft.com/office/drawing/2015/06/chart">
            <c:ext xmlns:c16="http://schemas.microsoft.com/office/drawing/2014/chart" uri="{C3380CC4-5D6E-409C-BE32-E72D297353CC}">
              <c16:uniqueId val="{00000003-4918-446A-BF74-21855DE13F07}"/>
            </c:ext>
          </c:extLst>
        </c:ser>
        <c:ser>
          <c:idx val="4"/>
          <c:order val="4"/>
          <c:tx>
            <c:strRef>
              <c:f>Sheet1!$H$1</c:f>
              <c:strCache>
                <c:ptCount val="1"/>
                <c:pt idx="0">
                  <c:v>Слънчоглед</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Sheet1!$H$2:$H$17</c:f>
              <c:numCache>
                <c:formatCode>General</c:formatCode>
                <c:ptCount val="16"/>
                <c:pt idx="0">
                  <c:v>104</c:v>
                </c:pt>
                <c:pt idx="1">
                  <c:v>137</c:v>
                </c:pt>
                <c:pt idx="2">
                  <c:v>120</c:v>
                </c:pt>
                <c:pt idx="3">
                  <c:v>182</c:v>
                </c:pt>
                <c:pt idx="4">
                  <c:v>150</c:v>
                </c:pt>
                <c:pt idx="5">
                  <c:v>160.1</c:v>
                </c:pt>
                <c:pt idx="6">
                  <c:v>94</c:v>
                </c:pt>
                <c:pt idx="7">
                  <c:v>180.2</c:v>
                </c:pt>
                <c:pt idx="8">
                  <c:v>192.8</c:v>
                </c:pt>
                <c:pt idx="9">
                  <c:v>210.5</c:v>
                </c:pt>
                <c:pt idx="10">
                  <c:v>192.7</c:v>
                </c:pt>
                <c:pt idx="11">
                  <c:v>177.7</c:v>
                </c:pt>
                <c:pt idx="12">
                  <c:v>224.7</c:v>
                </c:pt>
                <c:pt idx="13">
                  <c:v>238.3</c:v>
                </c:pt>
                <c:pt idx="14">
                  <c:v>209.6</c:v>
                </c:pt>
                <c:pt idx="15">
                  <c:v>224.8</c:v>
                </c:pt>
              </c:numCache>
            </c:numRef>
          </c:val>
          <c:smooth val="0"/>
          <c:extLst xmlns:c16r2="http://schemas.microsoft.com/office/drawing/2015/06/chart">
            <c:ext xmlns:c16="http://schemas.microsoft.com/office/drawing/2014/chart" uri="{C3380CC4-5D6E-409C-BE32-E72D297353CC}">
              <c16:uniqueId val="{00000004-4918-446A-BF74-21855DE13F07}"/>
            </c:ext>
          </c:extLst>
        </c:ser>
        <c:dLbls>
          <c:showLegendKey val="0"/>
          <c:showVal val="0"/>
          <c:showCatName val="0"/>
          <c:showSerName val="0"/>
          <c:showPercent val="0"/>
          <c:showBubbleSize val="0"/>
        </c:dLbls>
        <c:marker val="1"/>
        <c:smooth val="0"/>
        <c:axId val="-2024705872"/>
        <c:axId val="-2024716208"/>
      </c:lineChart>
      <c:catAx>
        <c:axId val="-202470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16208"/>
        <c:crosses val="autoZero"/>
        <c:auto val="1"/>
        <c:lblAlgn val="ctr"/>
        <c:lblOffset val="100"/>
        <c:noMultiLvlLbl val="0"/>
      </c:catAx>
      <c:valAx>
        <c:axId val="-2024716208"/>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r>
                  <a:rPr lang="en-US"/>
                  <a:t>kg / dka</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05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ysClr val="windowText" lastClr="000000"/>
                </a:solidFill>
                <a:latin typeface="+mn-lt"/>
                <a:ea typeface="+mn-ea"/>
                <a:cs typeface="+mn-cs"/>
              </a:defRPr>
            </a:pPr>
            <a:r>
              <a:rPr lang="bg-BG" dirty="0"/>
              <a:t>средни добиви </a:t>
            </a:r>
            <a:r>
              <a:rPr lang="bg-BG" sz="1440" b="0" i="0" u="none" strike="noStrike" baseline="0" dirty="0" smtClean="0">
                <a:effectLst/>
              </a:rPr>
              <a:t>за България </a:t>
            </a:r>
            <a:r>
              <a:rPr lang="bg-BG" dirty="0" smtClean="0"/>
              <a:t>от </a:t>
            </a:r>
            <a:r>
              <a:rPr lang="bg-BG" dirty="0"/>
              <a:t>избрани култури</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Пшеница</c:v>
                </c:pt>
              </c:strCache>
            </c:strRef>
          </c:tx>
          <c:spPr>
            <a:ln w="28575" cap="rnd">
              <a:solidFill>
                <a:schemeClr val="accent4">
                  <a:alpha val="97000"/>
                </a:schemeClr>
              </a:solidFill>
              <a:round/>
            </a:ln>
            <a:effectLst/>
          </c:spPr>
          <c:marker>
            <c:symbol val="circle"/>
            <c:size val="5"/>
            <c:spPr>
              <a:solidFill>
                <a:srgbClr val="FFC000"/>
              </a:solidFill>
              <a:ln w="9525">
                <a:solidFill>
                  <a:srgbClr val="FFC00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301</c:v>
                </c:pt>
                <c:pt idx="1">
                  <c:v>301</c:v>
                </c:pt>
                <c:pt idx="2">
                  <c:v>238</c:v>
                </c:pt>
                <c:pt idx="3">
                  <c:v>381</c:v>
                </c:pt>
                <c:pt idx="4">
                  <c:v>316</c:v>
                </c:pt>
                <c:pt idx="5">
                  <c:v>340.3</c:v>
                </c:pt>
                <c:pt idx="6">
                  <c:v>219.7</c:v>
                </c:pt>
                <c:pt idx="7">
                  <c:v>416.7</c:v>
                </c:pt>
                <c:pt idx="8">
                  <c:v>318.7</c:v>
                </c:pt>
                <c:pt idx="9">
                  <c:v>361.9</c:v>
                </c:pt>
                <c:pt idx="10">
                  <c:v>392</c:v>
                </c:pt>
                <c:pt idx="11">
                  <c:v>376</c:v>
                </c:pt>
                <c:pt idx="12">
                  <c:v>418.9</c:v>
                </c:pt>
                <c:pt idx="13">
                  <c:v>422</c:v>
                </c:pt>
                <c:pt idx="14">
                  <c:v>454.3</c:v>
                </c:pt>
                <c:pt idx="15">
                  <c:v>475.6</c:v>
                </c:pt>
                <c:pt idx="16">
                  <c:v>611</c:v>
                </c:pt>
              </c:numCache>
            </c:numRef>
          </c:val>
          <c:smooth val="0"/>
          <c:extLst xmlns:c16r2="http://schemas.microsoft.com/office/drawing/2015/06/chart">
            <c:ext xmlns:c16="http://schemas.microsoft.com/office/drawing/2014/chart" uri="{C3380CC4-5D6E-409C-BE32-E72D297353CC}">
              <c16:uniqueId val="{00000000-545A-4618-84F4-861ECADBD69D}"/>
            </c:ext>
          </c:extLst>
        </c:ser>
        <c:ser>
          <c:idx val="1"/>
          <c:order val="1"/>
          <c:tx>
            <c:strRef>
              <c:f>Sheet1!$C$1</c:f>
              <c:strCache>
                <c:ptCount val="1"/>
                <c:pt idx="0">
                  <c:v>Ръж</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200</c:v>
                </c:pt>
                <c:pt idx="1">
                  <c:v>140</c:v>
                </c:pt>
                <c:pt idx="2">
                  <c:v>121</c:v>
                </c:pt>
                <c:pt idx="3">
                  <c:v>199</c:v>
                </c:pt>
                <c:pt idx="4">
                  <c:v>155</c:v>
                </c:pt>
                <c:pt idx="5">
                  <c:v>171.5</c:v>
                </c:pt>
                <c:pt idx="6">
                  <c:v>167.8</c:v>
                </c:pt>
                <c:pt idx="7">
                  <c:v>199.4</c:v>
                </c:pt>
                <c:pt idx="8">
                  <c:v>189.5</c:v>
                </c:pt>
                <c:pt idx="9">
                  <c:v>162.19999999999999</c:v>
                </c:pt>
                <c:pt idx="10">
                  <c:v>192.7</c:v>
                </c:pt>
                <c:pt idx="11">
                  <c:v>174.2</c:v>
                </c:pt>
                <c:pt idx="12">
                  <c:v>188.6</c:v>
                </c:pt>
                <c:pt idx="13">
                  <c:v>195.4</c:v>
                </c:pt>
                <c:pt idx="14">
                  <c:v>177.8</c:v>
                </c:pt>
                <c:pt idx="15">
                  <c:v>203.2</c:v>
                </c:pt>
              </c:numCache>
            </c:numRef>
          </c:val>
          <c:smooth val="0"/>
          <c:extLst xmlns:c16r2="http://schemas.microsoft.com/office/drawing/2015/06/chart">
            <c:ext xmlns:c16="http://schemas.microsoft.com/office/drawing/2014/chart" uri="{C3380CC4-5D6E-409C-BE32-E72D297353CC}">
              <c16:uniqueId val="{00000001-545A-4618-84F4-861ECADBD69D}"/>
            </c:ext>
          </c:extLst>
        </c:ser>
        <c:ser>
          <c:idx val="2"/>
          <c:order val="2"/>
          <c:tx>
            <c:strRef>
              <c:f>Sheet1!$D$1</c:f>
              <c:strCache>
                <c:ptCount val="1"/>
                <c:pt idx="0">
                  <c:v>Ечемик</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319</c:v>
                </c:pt>
                <c:pt idx="1">
                  <c:v>312</c:v>
                </c:pt>
                <c:pt idx="2">
                  <c:v>194</c:v>
                </c:pt>
                <c:pt idx="3">
                  <c:v>359</c:v>
                </c:pt>
                <c:pt idx="4">
                  <c:v>249</c:v>
                </c:pt>
                <c:pt idx="5">
                  <c:v>294.2</c:v>
                </c:pt>
                <c:pt idx="6">
                  <c:v>224.7</c:v>
                </c:pt>
                <c:pt idx="7">
                  <c:v>394.3</c:v>
                </c:pt>
                <c:pt idx="8">
                  <c:v>332.2</c:v>
                </c:pt>
                <c:pt idx="9">
                  <c:v>339.7</c:v>
                </c:pt>
                <c:pt idx="10">
                  <c:v>395</c:v>
                </c:pt>
                <c:pt idx="11">
                  <c:v>345.8</c:v>
                </c:pt>
                <c:pt idx="12">
                  <c:v>369.1</c:v>
                </c:pt>
                <c:pt idx="13">
                  <c:v>396.9</c:v>
                </c:pt>
                <c:pt idx="14">
                  <c:v>396.6</c:v>
                </c:pt>
                <c:pt idx="15">
                  <c:v>431.6</c:v>
                </c:pt>
                <c:pt idx="16">
                  <c:v>510</c:v>
                </c:pt>
              </c:numCache>
            </c:numRef>
          </c:val>
          <c:smooth val="0"/>
          <c:extLst xmlns:c16r2="http://schemas.microsoft.com/office/drawing/2015/06/chart">
            <c:ext xmlns:c16="http://schemas.microsoft.com/office/drawing/2014/chart" uri="{C3380CC4-5D6E-409C-BE32-E72D297353CC}">
              <c16:uniqueId val="{00000002-545A-4618-84F4-861ECADBD69D}"/>
            </c:ext>
          </c:extLst>
        </c:ser>
        <c:ser>
          <c:idx val="3"/>
          <c:order val="3"/>
          <c:tx>
            <c:strRef>
              <c:f>Sheet1!$E$1</c:f>
              <c:strCache>
                <c:ptCount val="1"/>
                <c:pt idx="0">
                  <c:v>Царевица - зърно</c:v>
                </c:pt>
              </c:strCache>
            </c:strRef>
          </c:tx>
          <c:spPr>
            <a:ln w="28575" cap="rnd">
              <a:solidFill>
                <a:schemeClr val="accent2"/>
              </a:solidFill>
              <a:round/>
            </a:ln>
            <a:effectLst/>
          </c:spPr>
          <c:marker>
            <c:symbol val="circle"/>
            <c:size val="5"/>
            <c:spPr>
              <a:solidFill>
                <a:schemeClr val="accent2">
                  <a:alpha val="95000"/>
                </a:schemeClr>
              </a:solidFill>
              <a:ln w="9525">
                <a:solidFill>
                  <a:schemeClr val="accent2"/>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General</c:formatCode>
                <c:ptCount val="17"/>
                <c:pt idx="0">
                  <c:v>247</c:v>
                </c:pt>
                <c:pt idx="1">
                  <c:v>424</c:v>
                </c:pt>
                <c:pt idx="2">
                  <c:v>280</c:v>
                </c:pt>
                <c:pt idx="3">
                  <c:v>554</c:v>
                </c:pt>
                <c:pt idx="4">
                  <c:v>531</c:v>
                </c:pt>
                <c:pt idx="5">
                  <c:v>453.3</c:v>
                </c:pt>
                <c:pt idx="6">
                  <c:v>145.9</c:v>
                </c:pt>
                <c:pt idx="7">
                  <c:v>415.5</c:v>
                </c:pt>
                <c:pt idx="8">
                  <c:v>470.7</c:v>
                </c:pt>
                <c:pt idx="9">
                  <c:v>625.1</c:v>
                </c:pt>
                <c:pt idx="10">
                  <c:v>553.1</c:v>
                </c:pt>
                <c:pt idx="11">
                  <c:v>368</c:v>
                </c:pt>
                <c:pt idx="12">
                  <c:v>639.4</c:v>
                </c:pt>
                <c:pt idx="13">
                  <c:v>768.2</c:v>
                </c:pt>
                <c:pt idx="14">
                  <c:v>540.9</c:v>
                </c:pt>
                <c:pt idx="15">
                  <c:v>547</c:v>
                </c:pt>
              </c:numCache>
            </c:numRef>
          </c:val>
          <c:smooth val="0"/>
          <c:extLst xmlns:c16r2="http://schemas.microsoft.com/office/drawing/2015/06/chart">
            <c:ext xmlns:c16="http://schemas.microsoft.com/office/drawing/2014/chart" uri="{C3380CC4-5D6E-409C-BE32-E72D297353CC}">
              <c16:uniqueId val="{00000003-545A-4618-84F4-861ECADBD69D}"/>
            </c:ext>
          </c:extLst>
        </c:ser>
        <c:ser>
          <c:idx val="4"/>
          <c:order val="4"/>
          <c:tx>
            <c:strRef>
              <c:f>Sheet1!$H$1</c:f>
              <c:strCache>
                <c:ptCount val="1"/>
                <c:pt idx="0">
                  <c:v>Слънчоглед</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Sheet1!$H$2:$H$17</c:f>
              <c:numCache>
                <c:formatCode>General</c:formatCode>
                <c:ptCount val="16"/>
                <c:pt idx="0">
                  <c:v>104</c:v>
                </c:pt>
                <c:pt idx="1">
                  <c:v>137</c:v>
                </c:pt>
                <c:pt idx="2">
                  <c:v>120</c:v>
                </c:pt>
                <c:pt idx="3">
                  <c:v>182</c:v>
                </c:pt>
                <c:pt idx="4">
                  <c:v>150</c:v>
                </c:pt>
                <c:pt idx="5">
                  <c:v>160.1</c:v>
                </c:pt>
                <c:pt idx="6">
                  <c:v>94</c:v>
                </c:pt>
                <c:pt idx="7">
                  <c:v>180.2</c:v>
                </c:pt>
                <c:pt idx="8">
                  <c:v>192.8</c:v>
                </c:pt>
                <c:pt idx="9">
                  <c:v>210.5</c:v>
                </c:pt>
                <c:pt idx="10">
                  <c:v>192.7</c:v>
                </c:pt>
                <c:pt idx="11">
                  <c:v>177.7</c:v>
                </c:pt>
                <c:pt idx="12">
                  <c:v>224.7</c:v>
                </c:pt>
                <c:pt idx="13">
                  <c:v>238.3</c:v>
                </c:pt>
                <c:pt idx="14">
                  <c:v>209.6</c:v>
                </c:pt>
                <c:pt idx="15">
                  <c:v>224.8</c:v>
                </c:pt>
              </c:numCache>
            </c:numRef>
          </c:val>
          <c:smooth val="0"/>
          <c:extLst xmlns:c16r2="http://schemas.microsoft.com/office/drawing/2015/06/chart">
            <c:ext xmlns:c16="http://schemas.microsoft.com/office/drawing/2014/chart" uri="{C3380CC4-5D6E-409C-BE32-E72D297353CC}">
              <c16:uniqueId val="{00000004-545A-4618-84F4-861ECADBD69D}"/>
            </c:ext>
          </c:extLst>
        </c:ser>
        <c:dLbls>
          <c:showLegendKey val="0"/>
          <c:showVal val="0"/>
          <c:showCatName val="0"/>
          <c:showSerName val="0"/>
          <c:showPercent val="0"/>
          <c:showBubbleSize val="0"/>
        </c:dLbls>
        <c:marker val="1"/>
        <c:smooth val="0"/>
        <c:axId val="-2024711856"/>
        <c:axId val="-2024708048"/>
      </c:lineChart>
      <c:catAx>
        <c:axId val="-202471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08048"/>
        <c:crosses val="autoZero"/>
        <c:auto val="1"/>
        <c:lblAlgn val="ctr"/>
        <c:lblOffset val="100"/>
        <c:noMultiLvlLbl val="0"/>
      </c:catAx>
      <c:valAx>
        <c:axId val="-2024708048"/>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r>
                  <a:rPr lang="en-US"/>
                  <a:t>kg / dka</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11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ysClr val="windowText" lastClr="000000"/>
                </a:solidFill>
                <a:latin typeface="+mn-lt"/>
                <a:ea typeface="+mn-ea"/>
                <a:cs typeface="+mn-cs"/>
              </a:defRPr>
            </a:pPr>
            <a:r>
              <a:rPr lang="bg-BG" dirty="0"/>
              <a:t>средни добиви </a:t>
            </a:r>
            <a:r>
              <a:rPr lang="bg-BG" sz="1440" b="0" i="0" u="none" strike="noStrike" baseline="0" dirty="0" smtClean="0">
                <a:effectLst/>
              </a:rPr>
              <a:t>за България </a:t>
            </a:r>
            <a:r>
              <a:rPr lang="bg-BG" dirty="0" smtClean="0"/>
              <a:t>от </a:t>
            </a:r>
            <a:r>
              <a:rPr lang="bg-BG" dirty="0"/>
              <a:t>избрани култури</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Пшеница</c:v>
                </c:pt>
              </c:strCache>
            </c:strRef>
          </c:tx>
          <c:spPr>
            <a:ln w="28575" cap="rnd">
              <a:solidFill>
                <a:schemeClr val="accent4">
                  <a:alpha val="97000"/>
                </a:schemeClr>
              </a:solidFill>
              <a:round/>
            </a:ln>
            <a:effectLst/>
          </c:spPr>
          <c:marker>
            <c:symbol val="circle"/>
            <c:size val="5"/>
            <c:spPr>
              <a:solidFill>
                <a:srgbClr val="FFC000"/>
              </a:solidFill>
              <a:ln w="9525">
                <a:solidFill>
                  <a:srgbClr val="FFC00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301</c:v>
                </c:pt>
                <c:pt idx="1">
                  <c:v>301</c:v>
                </c:pt>
                <c:pt idx="2">
                  <c:v>238</c:v>
                </c:pt>
                <c:pt idx="3">
                  <c:v>381</c:v>
                </c:pt>
                <c:pt idx="4">
                  <c:v>316</c:v>
                </c:pt>
                <c:pt idx="5">
                  <c:v>340.3</c:v>
                </c:pt>
                <c:pt idx="6">
                  <c:v>219.7</c:v>
                </c:pt>
                <c:pt idx="7">
                  <c:v>416.7</c:v>
                </c:pt>
                <c:pt idx="8">
                  <c:v>318.7</c:v>
                </c:pt>
                <c:pt idx="9">
                  <c:v>361.9</c:v>
                </c:pt>
                <c:pt idx="10">
                  <c:v>392</c:v>
                </c:pt>
                <c:pt idx="11">
                  <c:v>376</c:v>
                </c:pt>
                <c:pt idx="12">
                  <c:v>418.9</c:v>
                </c:pt>
                <c:pt idx="13">
                  <c:v>422</c:v>
                </c:pt>
                <c:pt idx="14">
                  <c:v>454.3</c:v>
                </c:pt>
                <c:pt idx="15">
                  <c:v>475.6</c:v>
                </c:pt>
                <c:pt idx="16">
                  <c:v>611</c:v>
                </c:pt>
              </c:numCache>
            </c:numRef>
          </c:val>
          <c:smooth val="0"/>
          <c:extLst xmlns:c16r2="http://schemas.microsoft.com/office/drawing/2015/06/chart">
            <c:ext xmlns:c16="http://schemas.microsoft.com/office/drawing/2014/chart" uri="{C3380CC4-5D6E-409C-BE32-E72D297353CC}">
              <c16:uniqueId val="{00000000-55E0-400C-8F67-9BF211ED451B}"/>
            </c:ext>
          </c:extLst>
        </c:ser>
        <c:ser>
          <c:idx val="1"/>
          <c:order val="1"/>
          <c:tx>
            <c:strRef>
              <c:f>Sheet1!$C$1</c:f>
              <c:strCache>
                <c:ptCount val="1"/>
                <c:pt idx="0">
                  <c:v>Ръж</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200</c:v>
                </c:pt>
                <c:pt idx="1">
                  <c:v>140</c:v>
                </c:pt>
                <c:pt idx="2">
                  <c:v>121</c:v>
                </c:pt>
                <c:pt idx="3">
                  <c:v>199</c:v>
                </c:pt>
                <c:pt idx="4">
                  <c:v>155</c:v>
                </c:pt>
                <c:pt idx="5">
                  <c:v>171.5</c:v>
                </c:pt>
                <c:pt idx="6">
                  <c:v>167.8</c:v>
                </c:pt>
                <c:pt idx="7">
                  <c:v>199.4</c:v>
                </c:pt>
                <c:pt idx="8">
                  <c:v>189.5</c:v>
                </c:pt>
                <c:pt idx="9">
                  <c:v>162.19999999999999</c:v>
                </c:pt>
                <c:pt idx="10">
                  <c:v>192.7</c:v>
                </c:pt>
                <c:pt idx="11">
                  <c:v>174.2</c:v>
                </c:pt>
                <c:pt idx="12">
                  <c:v>188.6</c:v>
                </c:pt>
                <c:pt idx="13">
                  <c:v>195.4</c:v>
                </c:pt>
                <c:pt idx="14">
                  <c:v>177.8</c:v>
                </c:pt>
                <c:pt idx="15">
                  <c:v>203.2</c:v>
                </c:pt>
              </c:numCache>
            </c:numRef>
          </c:val>
          <c:smooth val="0"/>
          <c:extLst xmlns:c16r2="http://schemas.microsoft.com/office/drawing/2015/06/chart">
            <c:ext xmlns:c16="http://schemas.microsoft.com/office/drawing/2014/chart" uri="{C3380CC4-5D6E-409C-BE32-E72D297353CC}">
              <c16:uniqueId val="{00000001-55E0-400C-8F67-9BF211ED451B}"/>
            </c:ext>
          </c:extLst>
        </c:ser>
        <c:ser>
          <c:idx val="2"/>
          <c:order val="2"/>
          <c:tx>
            <c:strRef>
              <c:f>Sheet1!$D$1</c:f>
              <c:strCache>
                <c:ptCount val="1"/>
                <c:pt idx="0">
                  <c:v>Ечемик</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319</c:v>
                </c:pt>
                <c:pt idx="1">
                  <c:v>312</c:v>
                </c:pt>
                <c:pt idx="2">
                  <c:v>194</c:v>
                </c:pt>
                <c:pt idx="3">
                  <c:v>359</c:v>
                </c:pt>
                <c:pt idx="4">
                  <c:v>249</c:v>
                </c:pt>
                <c:pt idx="5">
                  <c:v>294.2</c:v>
                </c:pt>
                <c:pt idx="6">
                  <c:v>224.7</c:v>
                </c:pt>
                <c:pt idx="7">
                  <c:v>394.3</c:v>
                </c:pt>
                <c:pt idx="8">
                  <c:v>332.2</c:v>
                </c:pt>
                <c:pt idx="9">
                  <c:v>339.7</c:v>
                </c:pt>
                <c:pt idx="10">
                  <c:v>395</c:v>
                </c:pt>
                <c:pt idx="11">
                  <c:v>345.8</c:v>
                </c:pt>
                <c:pt idx="12">
                  <c:v>369.1</c:v>
                </c:pt>
                <c:pt idx="13">
                  <c:v>396.9</c:v>
                </c:pt>
                <c:pt idx="14">
                  <c:v>396.6</c:v>
                </c:pt>
                <c:pt idx="15">
                  <c:v>431.6</c:v>
                </c:pt>
                <c:pt idx="16">
                  <c:v>510</c:v>
                </c:pt>
              </c:numCache>
            </c:numRef>
          </c:val>
          <c:smooth val="0"/>
          <c:extLst xmlns:c16r2="http://schemas.microsoft.com/office/drawing/2015/06/chart">
            <c:ext xmlns:c16="http://schemas.microsoft.com/office/drawing/2014/chart" uri="{C3380CC4-5D6E-409C-BE32-E72D297353CC}">
              <c16:uniqueId val="{00000002-55E0-400C-8F67-9BF211ED451B}"/>
            </c:ext>
          </c:extLst>
        </c:ser>
        <c:ser>
          <c:idx val="3"/>
          <c:order val="3"/>
          <c:tx>
            <c:strRef>
              <c:f>Sheet1!$E$1</c:f>
              <c:strCache>
                <c:ptCount val="1"/>
                <c:pt idx="0">
                  <c:v>Царевица - зърно</c:v>
                </c:pt>
              </c:strCache>
            </c:strRef>
          </c:tx>
          <c:spPr>
            <a:ln w="28575" cap="rnd">
              <a:solidFill>
                <a:schemeClr val="accent2"/>
              </a:solidFill>
              <a:round/>
            </a:ln>
            <a:effectLst/>
          </c:spPr>
          <c:marker>
            <c:symbol val="circle"/>
            <c:size val="5"/>
            <c:spPr>
              <a:solidFill>
                <a:schemeClr val="accent2">
                  <a:alpha val="95000"/>
                </a:schemeClr>
              </a:solidFill>
              <a:ln w="9525">
                <a:solidFill>
                  <a:schemeClr val="accent2"/>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General</c:formatCode>
                <c:ptCount val="17"/>
                <c:pt idx="0">
                  <c:v>247</c:v>
                </c:pt>
                <c:pt idx="1">
                  <c:v>424</c:v>
                </c:pt>
                <c:pt idx="2">
                  <c:v>280</c:v>
                </c:pt>
                <c:pt idx="3">
                  <c:v>554</c:v>
                </c:pt>
                <c:pt idx="4">
                  <c:v>531</c:v>
                </c:pt>
                <c:pt idx="5">
                  <c:v>453.3</c:v>
                </c:pt>
                <c:pt idx="6">
                  <c:v>145.9</c:v>
                </c:pt>
                <c:pt idx="7">
                  <c:v>415.5</c:v>
                </c:pt>
                <c:pt idx="8">
                  <c:v>470.7</c:v>
                </c:pt>
                <c:pt idx="9">
                  <c:v>625.1</c:v>
                </c:pt>
                <c:pt idx="10">
                  <c:v>553.1</c:v>
                </c:pt>
                <c:pt idx="11">
                  <c:v>368</c:v>
                </c:pt>
                <c:pt idx="12">
                  <c:v>639.4</c:v>
                </c:pt>
                <c:pt idx="13">
                  <c:v>768.2</c:v>
                </c:pt>
                <c:pt idx="14">
                  <c:v>540.9</c:v>
                </c:pt>
                <c:pt idx="15">
                  <c:v>547</c:v>
                </c:pt>
              </c:numCache>
            </c:numRef>
          </c:val>
          <c:smooth val="0"/>
          <c:extLst xmlns:c16r2="http://schemas.microsoft.com/office/drawing/2015/06/chart">
            <c:ext xmlns:c16="http://schemas.microsoft.com/office/drawing/2014/chart" uri="{C3380CC4-5D6E-409C-BE32-E72D297353CC}">
              <c16:uniqueId val="{00000003-55E0-400C-8F67-9BF211ED451B}"/>
            </c:ext>
          </c:extLst>
        </c:ser>
        <c:ser>
          <c:idx val="4"/>
          <c:order val="4"/>
          <c:tx>
            <c:strRef>
              <c:f>Sheet1!$H$1</c:f>
              <c:strCache>
                <c:ptCount val="1"/>
                <c:pt idx="0">
                  <c:v>Слънчоглед</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Sheet1!$H$2:$H$17</c:f>
              <c:numCache>
                <c:formatCode>General</c:formatCode>
                <c:ptCount val="16"/>
                <c:pt idx="0">
                  <c:v>104</c:v>
                </c:pt>
                <c:pt idx="1">
                  <c:v>137</c:v>
                </c:pt>
                <c:pt idx="2">
                  <c:v>120</c:v>
                </c:pt>
                <c:pt idx="3">
                  <c:v>182</c:v>
                </c:pt>
                <c:pt idx="4">
                  <c:v>150</c:v>
                </c:pt>
                <c:pt idx="5">
                  <c:v>160.1</c:v>
                </c:pt>
                <c:pt idx="6">
                  <c:v>94</c:v>
                </c:pt>
                <c:pt idx="7">
                  <c:v>180.2</c:v>
                </c:pt>
                <c:pt idx="8">
                  <c:v>192.8</c:v>
                </c:pt>
                <c:pt idx="9">
                  <c:v>210.5</c:v>
                </c:pt>
                <c:pt idx="10">
                  <c:v>192.7</c:v>
                </c:pt>
                <c:pt idx="11">
                  <c:v>177.7</c:v>
                </c:pt>
                <c:pt idx="12">
                  <c:v>224.7</c:v>
                </c:pt>
                <c:pt idx="13">
                  <c:v>238.3</c:v>
                </c:pt>
                <c:pt idx="14">
                  <c:v>209.6</c:v>
                </c:pt>
                <c:pt idx="15">
                  <c:v>224.8</c:v>
                </c:pt>
              </c:numCache>
            </c:numRef>
          </c:val>
          <c:smooth val="0"/>
          <c:extLst xmlns:c16r2="http://schemas.microsoft.com/office/drawing/2015/06/chart">
            <c:ext xmlns:c16="http://schemas.microsoft.com/office/drawing/2014/chart" uri="{C3380CC4-5D6E-409C-BE32-E72D297353CC}">
              <c16:uniqueId val="{00000004-55E0-400C-8F67-9BF211ED451B}"/>
            </c:ext>
          </c:extLst>
        </c:ser>
        <c:dLbls>
          <c:showLegendKey val="0"/>
          <c:showVal val="0"/>
          <c:showCatName val="0"/>
          <c:showSerName val="0"/>
          <c:showPercent val="0"/>
          <c:showBubbleSize val="0"/>
        </c:dLbls>
        <c:marker val="1"/>
        <c:smooth val="0"/>
        <c:axId val="-2024705328"/>
        <c:axId val="-2024704784"/>
      </c:lineChart>
      <c:catAx>
        <c:axId val="-20247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04784"/>
        <c:crosses val="autoZero"/>
        <c:auto val="1"/>
        <c:lblAlgn val="ctr"/>
        <c:lblOffset val="100"/>
        <c:noMultiLvlLbl val="0"/>
      </c:catAx>
      <c:valAx>
        <c:axId val="-2024704784"/>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r>
                  <a:rPr lang="en-US"/>
                  <a:t>kg / dka</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2024705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296134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326417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16306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249626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14151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312656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45184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418631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275202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13172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BB9E7-CD0A-4A03-8119-6D8A2811C532}"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AA1D8-BA71-45F8-BF20-B8A88FD0DBD4}" type="slidenum">
              <a:rPr lang="en-US" smtClean="0"/>
              <a:pPr/>
              <a:t>‹#›</a:t>
            </a:fld>
            <a:endParaRPr lang="en-US"/>
          </a:p>
        </p:txBody>
      </p:sp>
    </p:spTree>
    <p:extLst>
      <p:ext uri="{BB962C8B-B14F-4D97-AF65-F5344CB8AC3E}">
        <p14:creationId xmlns:p14="http://schemas.microsoft.com/office/powerpoint/2010/main" val="311850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BB9E7-CD0A-4A03-8119-6D8A2811C532}" type="datetimeFigureOut">
              <a:rPr lang="en-US" smtClean="0"/>
              <a:pPr/>
              <a:t>10/24/2019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AA1D8-BA71-45F8-BF20-B8A88FD0DBD4}" type="slidenum">
              <a:rPr lang="en-US" smtClean="0"/>
              <a:pPr/>
              <a:t>‹#›</a:t>
            </a:fld>
            <a:endParaRPr lang="en-US"/>
          </a:p>
        </p:txBody>
      </p:sp>
    </p:spTree>
    <p:extLst>
      <p:ext uri="{BB962C8B-B14F-4D97-AF65-F5344CB8AC3E}">
        <p14:creationId xmlns:p14="http://schemas.microsoft.com/office/powerpoint/2010/main" val="73165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9.emf"/><Relationship Id="rId7"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030" y="978793"/>
            <a:ext cx="9144000" cy="2188547"/>
          </a:xfrm>
        </p:spPr>
        <p:txBody>
          <a:bodyPr>
            <a:noAutofit/>
          </a:bodyPr>
          <a:lstStyle/>
          <a:p>
            <a:pPr>
              <a:lnSpc>
                <a:spcPct val="100000"/>
              </a:lnSpc>
            </a:pPr>
            <a:r>
              <a:rPr lang="bg-BG" sz="4000" b="1" dirty="0" smtClean="0">
                <a:solidFill>
                  <a:srgbClr val="002060"/>
                </a:solidFill>
              </a:rPr>
              <a:t>СЪВРЕМЕННИ ИЗМЕНЕНИЯ НА </a:t>
            </a:r>
            <a:br>
              <a:rPr lang="bg-BG" sz="4000" b="1" dirty="0" smtClean="0">
                <a:solidFill>
                  <a:srgbClr val="002060"/>
                </a:solidFill>
              </a:rPr>
            </a:br>
            <a:r>
              <a:rPr lang="bg-BG" sz="4000" b="1" dirty="0" smtClean="0">
                <a:solidFill>
                  <a:srgbClr val="002060"/>
                </a:solidFill>
              </a:rPr>
              <a:t>КЛИМАТА В </a:t>
            </a:r>
            <a:r>
              <a:rPr lang="bg-BG" sz="4000" b="1" dirty="0" smtClean="0">
                <a:solidFill>
                  <a:srgbClr val="002060"/>
                </a:solidFill>
              </a:rPr>
              <a:t>БЪЛГАРИЯ</a:t>
            </a:r>
            <a:endParaRPr lang="en-US" sz="4000" dirty="0">
              <a:solidFill>
                <a:srgbClr val="002060"/>
              </a:solidFill>
            </a:endParaRPr>
          </a:p>
        </p:txBody>
      </p:sp>
      <p:sp>
        <p:nvSpPr>
          <p:cNvPr id="3" name="Subtitle 2"/>
          <p:cNvSpPr>
            <a:spLocks noGrp="1"/>
          </p:cNvSpPr>
          <p:nvPr>
            <p:ph type="subTitle" idx="1"/>
          </p:nvPr>
        </p:nvSpPr>
        <p:spPr>
          <a:xfrm>
            <a:off x="1627030" y="3768224"/>
            <a:ext cx="9144000" cy="2156435"/>
          </a:xfrm>
        </p:spPr>
        <p:txBody>
          <a:bodyPr>
            <a:normAutofit fontScale="85000" lnSpcReduction="20000"/>
          </a:bodyPr>
          <a:lstStyle/>
          <a:p>
            <a:r>
              <a:rPr lang="bg-BG" sz="3600" b="1" i="1" dirty="0" smtClean="0">
                <a:solidFill>
                  <a:srgbClr val="002060"/>
                </a:solidFill>
              </a:rPr>
              <a:t>Нина Николова</a:t>
            </a:r>
            <a:endParaRPr lang="en-US" sz="3600" b="1" i="1" dirty="0" smtClean="0">
              <a:solidFill>
                <a:srgbClr val="002060"/>
              </a:solidFill>
            </a:endParaRPr>
          </a:p>
          <a:p>
            <a:r>
              <a:rPr lang="bg-BG" sz="3600" b="1" i="1" dirty="0" smtClean="0">
                <a:solidFill>
                  <a:srgbClr val="002060"/>
                </a:solidFill>
              </a:rPr>
              <a:t>Георги Рачев</a:t>
            </a:r>
            <a:endParaRPr lang="en-US" sz="3600" b="1" i="1" dirty="0" smtClean="0">
              <a:solidFill>
                <a:srgbClr val="002060"/>
              </a:solidFill>
            </a:endParaRPr>
          </a:p>
          <a:p>
            <a:pPr>
              <a:spcBef>
                <a:spcPts val="600"/>
              </a:spcBef>
            </a:pPr>
            <a:endParaRPr lang="bg-BG" sz="3600" i="1" dirty="0" smtClean="0">
              <a:solidFill>
                <a:srgbClr val="002060"/>
              </a:solidFill>
            </a:endParaRPr>
          </a:p>
          <a:p>
            <a:pPr>
              <a:spcBef>
                <a:spcPts val="600"/>
              </a:spcBef>
            </a:pPr>
            <a:r>
              <a:rPr lang="bg-BG" sz="3600" i="1" dirty="0" smtClean="0">
                <a:solidFill>
                  <a:srgbClr val="002060"/>
                </a:solidFill>
              </a:rPr>
              <a:t>Софийски университет</a:t>
            </a:r>
          </a:p>
          <a:p>
            <a:pPr>
              <a:spcBef>
                <a:spcPts val="600"/>
              </a:spcBef>
            </a:pPr>
            <a:r>
              <a:rPr lang="bg-BG" sz="3600" i="1" dirty="0" smtClean="0">
                <a:solidFill>
                  <a:srgbClr val="002060"/>
                </a:solidFill>
              </a:rPr>
              <a:t> „Св. Климент Охридски“</a:t>
            </a:r>
            <a:endParaRPr lang="en-US" sz="3600" i="1" dirty="0">
              <a:solidFill>
                <a:srgbClr val="002060"/>
              </a:solidFill>
            </a:endParaRPr>
          </a:p>
        </p:txBody>
      </p:sp>
      <p:sp>
        <p:nvSpPr>
          <p:cNvPr id="4" name="Rectangle 3"/>
          <p:cNvSpPr/>
          <p:nvPr/>
        </p:nvSpPr>
        <p:spPr>
          <a:xfrm>
            <a:off x="224116" y="200743"/>
            <a:ext cx="11663083" cy="665695"/>
          </a:xfrm>
          <a:prstGeom prst="rect">
            <a:avLst/>
          </a:prstGeom>
        </p:spPr>
        <p:txBody>
          <a:bodyPr wrap="square">
            <a:spAutoFit/>
          </a:bodyPr>
          <a:lstStyle/>
          <a:p>
            <a:pPr>
              <a:spcAft>
                <a:spcPts val="0"/>
              </a:spcAft>
            </a:pPr>
            <a:r>
              <a:rPr lang="en-US" b="1" dirty="0">
                <a:solidFill>
                  <a:srgbClr val="02325A"/>
                </a:solidFill>
                <a:latin typeface="Times New Roman" panose="02020603050405020304" pitchFamily="18" charset="0"/>
                <a:ea typeface="Calibri" panose="020F0502020204030204" pitchFamily="34" charset="0"/>
              </a:rPr>
              <a:t>12-TA НАУЧНА КОНФЕРЕНЦИЯ</a:t>
            </a:r>
            <a:r>
              <a:rPr lang="en-US" dirty="0">
                <a:solidFill>
                  <a:srgbClr val="02325A"/>
                </a:solidFill>
                <a:latin typeface="Times New Roman" panose="02020603050405020304" pitchFamily="18" charset="0"/>
                <a:ea typeface="Calibri" panose="020F0502020204030204" pitchFamily="34" charset="0"/>
              </a:rPr>
              <a:t> </a:t>
            </a:r>
            <a:r>
              <a:rPr lang="en-US" b="1" dirty="0">
                <a:solidFill>
                  <a:srgbClr val="02325A"/>
                </a:solidFill>
                <a:latin typeface="Times New Roman" panose="02020603050405020304" pitchFamily="18" charset="0"/>
                <a:ea typeface="Calibri" panose="020F0502020204030204" pitchFamily="34" charset="0"/>
              </a:rPr>
              <a:t>„КЛИМАТИЧНИТЕ ПРОМЕНИ – </a:t>
            </a:r>
            <a:endParaRPr lang="en-US" sz="1600" dirty="0">
              <a:solidFill>
                <a:srgbClr val="02325A"/>
              </a:solidFill>
              <a:latin typeface="Times New Roman" panose="02020603050405020304" pitchFamily="18" charset="0"/>
              <a:ea typeface="Calibri" panose="020F0502020204030204" pitchFamily="34" charset="0"/>
            </a:endParaRPr>
          </a:p>
          <a:p>
            <a:pPr>
              <a:lnSpc>
                <a:spcPct val="107000"/>
              </a:lnSpc>
              <a:spcAft>
                <a:spcPts val="800"/>
              </a:spcAft>
            </a:pPr>
            <a:r>
              <a:rPr lang="en-US"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2019 г.</a:t>
            </a:r>
            <a:r>
              <a:rPr lang="bg-BG"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400" dirty="0">
              <a:solidFill>
                <a:srgbClr val="02325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303667" y="39980"/>
            <a:ext cx="1699952" cy="987220"/>
          </a:xfrm>
          <a:prstGeom prst="rect">
            <a:avLst/>
          </a:prstGeom>
        </p:spPr>
      </p:pic>
      <p:pic>
        <p:nvPicPr>
          <p:cNvPr id="7" name="Picture 6"/>
          <p:cNvPicPr>
            <a:picLocks noChangeAspect="1"/>
          </p:cNvPicPr>
          <p:nvPr/>
        </p:nvPicPr>
        <p:blipFill>
          <a:blip r:embed="rId3"/>
          <a:stretch>
            <a:fillRect/>
          </a:stretch>
        </p:blipFill>
        <p:spPr>
          <a:xfrm>
            <a:off x="11003619" y="42942"/>
            <a:ext cx="1188381" cy="981296"/>
          </a:xfrm>
          <a:prstGeom prst="rect">
            <a:avLst/>
          </a:prstGeom>
        </p:spPr>
      </p:pic>
      <p:pic>
        <p:nvPicPr>
          <p:cNvPr id="8"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392272" y="5850955"/>
            <a:ext cx="1331258" cy="783961"/>
          </a:xfrm>
          <a:prstGeom prst="rect">
            <a:avLst/>
          </a:prstGeom>
          <a:noFill/>
          <a:ln w="9525">
            <a:noFill/>
            <a:miter lim="800000"/>
            <a:headEnd/>
            <a:tailEnd/>
          </a:ln>
          <a:effectLst/>
        </p:spPr>
      </p:pic>
    </p:spTree>
    <p:extLst>
      <p:ext uri="{BB962C8B-B14F-4D97-AF65-F5344CB8AC3E}">
        <p14:creationId xmlns:p14="http://schemas.microsoft.com/office/powerpoint/2010/main" val="3863533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fontScale="92500" lnSpcReduction="20000"/>
          </a:bodyPr>
          <a:lstStyle/>
          <a:p>
            <a:pPr>
              <a:buNone/>
            </a:pPr>
            <a:r>
              <a:rPr lang="bg-BG" altLang="bg-BG" b="1" dirty="0" smtClean="0">
                <a:solidFill>
                  <a:srgbClr val="012897"/>
                </a:solidFill>
              </a:rPr>
              <a:t>Последици от </a:t>
            </a:r>
            <a:r>
              <a:rPr lang="bg-BG" altLang="bg-BG" b="1" dirty="0">
                <a:solidFill>
                  <a:srgbClr val="012897"/>
                </a:solidFill>
              </a:rPr>
              <a:t>изменението на климата</a:t>
            </a:r>
          </a:p>
          <a:p>
            <a:pPr>
              <a:buNone/>
            </a:pPr>
            <a:endParaRPr lang="bg-BG" altLang="bg-BG" sz="2200" b="1" i="1" dirty="0">
              <a:solidFill>
                <a:srgbClr val="012897"/>
              </a:solidFill>
            </a:endParaRPr>
          </a:p>
          <a:p>
            <a:pPr algn="just">
              <a:buNone/>
            </a:pPr>
            <a:r>
              <a:rPr lang="bg-BG" altLang="bg-BG" b="1" i="1" dirty="0">
                <a:solidFill>
                  <a:srgbClr val="012897"/>
                </a:solidFill>
              </a:rPr>
              <a:t>	Дефицит на водни ресурси</a:t>
            </a:r>
            <a:r>
              <a:rPr lang="bg-BG" altLang="bg-BG" b="1" dirty="0">
                <a:solidFill>
                  <a:srgbClr val="012897"/>
                </a:solidFill>
              </a:rPr>
              <a:t>.</a:t>
            </a:r>
            <a:r>
              <a:rPr lang="bg-BG" altLang="bg-BG" dirty="0">
                <a:solidFill>
                  <a:srgbClr val="012897"/>
                </a:solidFill>
              </a:rPr>
              <a:t> Промяната на валежите, снежната и ледената покривка оказват значително влияние върху водоснабдяването. </a:t>
            </a:r>
          </a:p>
          <a:p>
            <a:pPr algn="just">
              <a:buNone/>
            </a:pPr>
            <a:r>
              <a:rPr lang="bg-BG" altLang="bg-BG" sz="1900" dirty="0">
                <a:solidFill>
                  <a:srgbClr val="012897"/>
                </a:solidFill>
              </a:rPr>
              <a:t>	</a:t>
            </a:r>
          </a:p>
          <a:p>
            <a:pPr algn="just">
              <a:buNone/>
            </a:pPr>
            <a:r>
              <a:rPr lang="bg-BG" altLang="bg-BG" dirty="0">
                <a:solidFill>
                  <a:srgbClr val="012897"/>
                </a:solidFill>
              </a:rPr>
              <a:t>	Със значителна степенна достоверност се прогнозира, че много райони от Средиземноморския басейн, западните части на САЩ, Южна Африка и </a:t>
            </a:r>
            <a:r>
              <a:rPr lang="bg-BG" altLang="bg-BG" dirty="0" smtClean="0">
                <a:solidFill>
                  <a:srgbClr val="012897"/>
                </a:solidFill>
              </a:rPr>
              <a:t>северо-източната </a:t>
            </a:r>
            <a:r>
              <a:rPr lang="bg-BG" altLang="bg-BG" dirty="0">
                <a:solidFill>
                  <a:srgbClr val="012897"/>
                </a:solidFill>
              </a:rPr>
              <a:t>част на Бразилия ще страдат от намаляване на водните ресурси, заради промените в климата.</a:t>
            </a:r>
          </a:p>
          <a:p>
            <a:pPr algn="just">
              <a:buNone/>
            </a:pPr>
            <a:r>
              <a:rPr lang="bg-BG" altLang="bg-BG" sz="1400" dirty="0">
                <a:solidFill>
                  <a:srgbClr val="012897"/>
                </a:solidFill>
              </a:rPr>
              <a:t>	</a:t>
            </a:r>
          </a:p>
          <a:p>
            <a:pPr algn="just">
              <a:buFont typeface="Wingdings" panose="05000000000000000000" pitchFamily="2" charset="2"/>
              <a:buChar char="ü"/>
            </a:pPr>
            <a:r>
              <a:rPr lang="bg-BG" altLang="bg-BG" sz="2400" dirty="0">
                <a:solidFill>
                  <a:srgbClr val="012897"/>
                </a:solidFill>
              </a:rPr>
              <a:t> </a:t>
            </a:r>
            <a:r>
              <a:rPr lang="bg-BG" altLang="bg-BG" sz="2600" dirty="0" smtClean="0">
                <a:solidFill>
                  <a:srgbClr val="012897"/>
                </a:solidFill>
              </a:rPr>
              <a:t>до </a:t>
            </a:r>
            <a:r>
              <a:rPr lang="bg-BG" altLang="bg-BG" sz="2600" dirty="0">
                <a:solidFill>
                  <a:srgbClr val="012897"/>
                </a:solidFill>
              </a:rPr>
              <a:t>средата на 21 в. във </a:t>
            </a:r>
            <a:r>
              <a:rPr lang="bg-BG" altLang="bg-BG" sz="2600" dirty="0" smtClean="0">
                <a:solidFill>
                  <a:srgbClr val="012897"/>
                </a:solidFill>
              </a:rPr>
              <a:t>големите </a:t>
            </a:r>
            <a:r>
              <a:rPr lang="bg-BG" altLang="bg-BG" sz="2600" dirty="0">
                <a:solidFill>
                  <a:srgbClr val="012897"/>
                </a:solidFill>
              </a:rPr>
              <a:t>географски ширини и в някои влажни тропични области речният отток ще се увеличи от 10 до 40%, а в някои сухи територии в средните географски ширини се очаква намаляване с 10 до 30%, поради намаляване на валежите и по-високи нива на изпарението.</a:t>
            </a:r>
          </a:p>
          <a:p>
            <a:pPr algn="just">
              <a:buFont typeface="Wingdings" panose="05000000000000000000" pitchFamily="2" charset="2"/>
              <a:buChar char="ü"/>
            </a:pPr>
            <a:endParaRPr lang="bg-BG" altLang="bg-BG" sz="1400" dirty="0">
              <a:solidFill>
                <a:srgbClr val="012897"/>
              </a:solidFill>
            </a:endParaRPr>
          </a:p>
          <a:p>
            <a:pPr algn="just">
              <a:buFont typeface="Wingdings" panose="05000000000000000000" pitchFamily="2" charset="2"/>
              <a:buChar char="ü"/>
            </a:pPr>
            <a:r>
              <a:rPr lang="en-US" altLang="bg-BG" sz="2600" dirty="0" err="1">
                <a:solidFill>
                  <a:srgbClr val="012897"/>
                </a:solidFill>
              </a:rPr>
              <a:t>Alexandrov</a:t>
            </a:r>
            <a:r>
              <a:rPr lang="en-US" altLang="bg-BG" sz="2600" dirty="0">
                <a:solidFill>
                  <a:srgbClr val="012897"/>
                </a:solidFill>
              </a:rPr>
              <a:t> and </a:t>
            </a:r>
            <a:r>
              <a:rPr lang="en-US" altLang="bg-BG" sz="2600" dirty="0" err="1">
                <a:solidFill>
                  <a:srgbClr val="012897"/>
                </a:solidFill>
              </a:rPr>
              <a:t>Genev</a:t>
            </a:r>
            <a:r>
              <a:rPr lang="bg-BG" altLang="bg-BG" sz="2600" dirty="0">
                <a:solidFill>
                  <a:srgbClr val="012897"/>
                </a:solidFill>
              </a:rPr>
              <a:t> (</a:t>
            </a:r>
            <a:r>
              <a:rPr lang="ru-RU" altLang="bg-BG" sz="2600" dirty="0">
                <a:solidFill>
                  <a:srgbClr val="012897"/>
                </a:solidFill>
              </a:rPr>
              <a:t>2004</a:t>
            </a:r>
            <a:r>
              <a:rPr lang="bg-BG" altLang="bg-BG" sz="2600" dirty="0">
                <a:solidFill>
                  <a:srgbClr val="012897"/>
                </a:solidFill>
              </a:rPr>
              <a:t>) - годишният речен отток</a:t>
            </a:r>
            <a:r>
              <a:rPr lang="en-US" altLang="bg-BG" sz="2600" dirty="0">
                <a:solidFill>
                  <a:srgbClr val="012897"/>
                </a:solidFill>
              </a:rPr>
              <a:t> </a:t>
            </a:r>
            <a:r>
              <a:rPr lang="bg-BG" altLang="bg-BG" sz="2600" dirty="0">
                <a:solidFill>
                  <a:srgbClr val="012897"/>
                </a:solidFill>
              </a:rPr>
              <a:t>в България ще намалее </a:t>
            </a:r>
            <a:r>
              <a:rPr lang="bg-BG" altLang="bg-BG" sz="2600" dirty="0" smtClean="0">
                <a:solidFill>
                  <a:srgbClr val="012897"/>
                </a:solidFill>
              </a:rPr>
              <a:t>с до </a:t>
            </a:r>
            <a:r>
              <a:rPr lang="bg-BG" altLang="bg-BG" sz="2600" dirty="0">
                <a:solidFill>
                  <a:srgbClr val="012897"/>
                </a:solidFill>
              </a:rPr>
              <a:t>14% през 2050 г. и с около 20% до края на настоящия век.</a:t>
            </a:r>
            <a:endParaRPr lang="en-US" altLang="bg-BG" sz="26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8"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669439" y="0"/>
            <a:ext cx="1483101" cy="861287"/>
          </a:xfrm>
          <a:prstGeom prst="rect">
            <a:avLst/>
          </a:prstGeom>
        </p:spPr>
      </p:pic>
      <p:pic>
        <p:nvPicPr>
          <p:cNvPr id="11" name="Picture 10"/>
          <p:cNvPicPr>
            <a:picLocks noChangeAspect="1"/>
          </p:cNvPicPr>
          <p:nvPr/>
        </p:nvPicPr>
        <p:blipFill>
          <a:blip r:embed="rId4"/>
          <a:stretch>
            <a:fillRect/>
          </a:stretch>
        </p:blipFill>
        <p:spPr>
          <a:xfrm>
            <a:off x="11152541" y="2962"/>
            <a:ext cx="1039459" cy="858325"/>
          </a:xfrm>
          <a:prstGeom prst="rect">
            <a:avLst/>
          </a:prstGeom>
        </p:spPr>
      </p:pic>
    </p:spTree>
    <p:extLst>
      <p:ext uri="{BB962C8B-B14F-4D97-AF65-F5344CB8AC3E}">
        <p14:creationId xmlns:p14="http://schemas.microsoft.com/office/powerpoint/2010/main" val="376431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457600"/>
          </a:xfrm>
        </p:spPr>
        <p:txBody>
          <a:bodyPr>
            <a:normAutofit/>
          </a:bodyPr>
          <a:lstStyle/>
          <a:p>
            <a:pPr>
              <a:buNone/>
            </a:pPr>
            <a:r>
              <a:rPr lang="bg-BG" altLang="bg-BG" sz="2600" b="1" dirty="0">
                <a:solidFill>
                  <a:srgbClr val="012897"/>
                </a:solidFill>
              </a:rPr>
              <a:t>Последици от изменението на климата</a:t>
            </a:r>
          </a:p>
          <a:p>
            <a:pPr>
              <a:buNone/>
            </a:pPr>
            <a:endParaRPr lang="bg-BG" altLang="bg-BG" sz="2400" b="1" i="1" dirty="0">
              <a:solidFill>
                <a:srgbClr val="012897"/>
              </a:solidFill>
            </a:endParaRPr>
          </a:p>
          <a:p>
            <a:pPr>
              <a:buNone/>
            </a:pPr>
            <a:r>
              <a:rPr lang="bg-BG" altLang="bg-BG" sz="2400" b="1" i="1" dirty="0">
                <a:solidFill>
                  <a:srgbClr val="012897"/>
                </a:solidFill>
              </a:rPr>
              <a:t>	Деградация на почвите и влияние върху земеделието</a:t>
            </a:r>
            <a:r>
              <a:rPr lang="bg-BG" altLang="bg-BG" sz="2400" b="1" dirty="0">
                <a:solidFill>
                  <a:srgbClr val="012897"/>
                </a:solidFill>
              </a:rPr>
              <a:t>.</a:t>
            </a:r>
            <a:r>
              <a:rPr lang="bg-BG" altLang="bg-BG" sz="2400" dirty="0">
                <a:solidFill>
                  <a:srgbClr val="012897"/>
                </a:solidFill>
              </a:rPr>
              <a:t> </a:t>
            </a:r>
          </a:p>
          <a:p>
            <a:pPr>
              <a:buNone/>
            </a:pPr>
            <a:endParaRPr lang="bg-BG" altLang="bg-BG" sz="2400" dirty="0">
              <a:solidFill>
                <a:srgbClr val="012897"/>
              </a:solidFill>
            </a:endParaRPr>
          </a:p>
          <a:p>
            <a:pPr algn="just">
              <a:buNone/>
            </a:pPr>
            <a:r>
              <a:rPr lang="bg-BG" altLang="bg-BG" sz="2400" dirty="0">
                <a:solidFill>
                  <a:srgbClr val="012897"/>
                </a:solidFill>
              </a:rPr>
              <a:t>	Измененията в климата засягат процесите в почвата (</a:t>
            </a:r>
            <a:r>
              <a:rPr lang="bg-BG" altLang="bg-BG" sz="2400" dirty="0" err="1">
                <a:solidFill>
                  <a:srgbClr val="012897"/>
                </a:solidFill>
              </a:rPr>
              <a:t>излужване</a:t>
            </a:r>
            <a:r>
              <a:rPr lang="bg-BG" altLang="bg-BG" sz="2400" dirty="0">
                <a:solidFill>
                  <a:srgbClr val="012897"/>
                </a:solidFill>
              </a:rPr>
              <a:t>, осоляване, ерозия). Промените в климатичните елементи (температура, слънчева радиация, почвена </a:t>
            </a:r>
            <a:r>
              <a:rPr lang="bg-BG" altLang="bg-BG" sz="2400" dirty="0" smtClean="0">
                <a:solidFill>
                  <a:srgbClr val="012897"/>
                </a:solidFill>
              </a:rPr>
              <a:t>влажност</a:t>
            </a:r>
            <a:r>
              <a:rPr lang="en-US" altLang="bg-BG" sz="2400" dirty="0">
                <a:solidFill>
                  <a:srgbClr val="012897"/>
                </a:solidFill>
              </a:rPr>
              <a:t>)</a:t>
            </a:r>
            <a:r>
              <a:rPr lang="bg-BG" altLang="bg-BG" sz="2400" dirty="0" smtClean="0">
                <a:solidFill>
                  <a:srgbClr val="012897"/>
                </a:solidFill>
              </a:rPr>
              <a:t> </a:t>
            </a:r>
            <a:r>
              <a:rPr lang="bg-BG" altLang="bg-BG" sz="2400" dirty="0">
                <a:solidFill>
                  <a:srgbClr val="012897"/>
                </a:solidFill>
              </a:rPr>
              <a:t>и </a:t>
            </a:r>
            <a:r>
              <a:rPr lang="bg-BG" altLang="bg-BG" sz="2400" dirty="0" smtClean="0">
                <a:solidFill>
                  <a:srgbClr val="012897"/>
                </a:solidFill>
              </a:rPr>
              <a:t>съдържанието </a:t>
            </a:r>
            <a:r>
              <a:rPr lang="bg-BG" altLang="bg-BG" sz="2400" dirty="0">
                <a:solidFill>
                  <a:srgbClr val="012897"/>
                </a:solidFill>
              </a:rPr>
              <a:t>на CO</a:t>
            </a:r>
            <a:r>
              <a:rPr lang="bg-BG" altLang="bg-BG" sz="2400" baseline="-25000" dirty="0">
                <a:solidFill>
                  <a:srgbClr val="012897"/>
                </a:solidFill>
              </a:rPr>
              <a:t>2</a:t>
            </a:r>
            <a:r>
              <a:rPr lang="bg-BG" altLang="bg-BG" sz="2400" dirty="0">
                <a:solidFill>
                  <a:srgbClr val="012897"/>
                </a:solidFill>
              </a:rPr>
              <a:t> в </a:t>
            </a:r>
            <a:r>
              <a:rPr lang="bg-BG" altLang="bg-BG" sz="2400" dirty="0" smtClean="0">
                <a:solidFill>
                  <a:srgbClr val="012897"/>
                </a:solidFill>
              </a:rPr>
              <a:t>атмосферата </a:t>
            </a:r>
            <a:r>
              <a:rPr lang="bg-BG" altLang="bg-BG" sz="2400" dirty="0">
                <a:solidFill>
                  <a:srgbClr val="012897"/>
                </a:solidFill>
              </a:rPr>
              <a:t>имат пряко значение за посевите. Директният и индиректен ефект на климата върху растенията може да бъде както позитивен, така и негативен. Увеличаването на концентрацията на CO</a:t>
            </a:r>
            <a:r>
              <a:rPr lang="bg-BG" altLang="bg-BG" sz="2400" baseline="-25000" dirty="0">
                <a:solidFill>
                  <a:srgbClr val="012897"/>
                </a:solidFill>
              </a:rPr>
              <a:t>2</a:t>
            </a:r>
            <a:r>
              <a:rPr lang="bg-BG" altLang="bg-BG" sz="2400" dirty="0">
                <a:solidFill>
                  <a:srgbClr val="012897"/>
                </a:solidFill>
              </a:rPr>
              <a:t> в атмосферата може да увеличи добивите от много култури, поради засилване на процесите на фотосинтеза. За едногодишните посеви повишението на температурата води до бързо развитие, но може да намали добивите поради недостиг на влага в почвата</a:t>
            </a:r>
            <a:r>
              <a:rPr lang="ru-RU" altLang="bg-BG" sz="2400" dirty="0">
                <a:solidFill>
                  <a:srgbClr val="012897"/>
                </a:solidFill>
              </a:rPr>
              <a:t>. </a:t>
            </a:r>
            <a:endParaRPr lang="en-US" altLang="bg-BG" sz="2400" dirty="0">
              <a:solidFill>
                <a:srgbClr val="012897"/>
              </a:solidFill>
            </a:endParaRPr>
          </a:p>
          <a:p>
            <a:pPr>
              <a:buNone/>
            </a:pPr>
            <a:endParaRPr lang="en-US" altLang="bg-BG" sz="24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8"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669439" y="0"/>
            <a:ext cx="1483101" cy="861287"/>
          </a:xfrm>
          <a:prstGeom prst="rect">
            <a:avLst/>
          </a:prstGeom>
        </p:spPr>
      </p:pic>
      <p:pic>
        <p:nvPicPr>
          <p:cNvPr id="11" name="Picture 10"/>
          <p:cNvPicPr>
            <a:picLocks noChangeAspect="1"/>
          </p:cNvPicPr>
          <p:nvPr/>
        </p:nvPicPr>
        <p:blipFill>
          <a:blip r:embed="rId4"/>
          <a:stretch>
            <a:fillRect/>
          </a:stretch>
        </p:blipFill>
        <p:spPr>
          <a:xfrm>
            <a:off x="11152541" y="2962"/>
            <a:ext cx="1039459" cy="858325"/>
          </a:xfrm>
          <a:prstGeom prst="rect">
            <a:avLst/>
          </a:prstGeom>
        </p:spPr>
      </p:pic>
    </p:spTree>
    <p:extLst>
      <p:ext uri="{BB962C8B-B14F-4D97-AF65-F5344CB8AC3E}">
        <p14:creationId xmlns:p14="http://schemas.microsoft.com/office/powerpoint/2010/main" val="61820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sz="2600" b="1" dirty="0">
                <a:solidFill>
                  <a:srgbClr val="012897"/>
                </a:solidFill>
              </a:rPr>
              <a:t>Климатични промени и тяхното въздействие върху земеделието</a:t>
            </a:r>
            <a:endParaRPr lang="bg-BG" altLang="bg-BG" sz="2600" b="1" dirty="0" smtClean="0">
              <a:solidFill>
                <a:srgbClr val="012897"/>
              </a:solidFill>
            </a:endParaRPr>
          </a:p>
          <a:p>
            <a:pPr>
              <a:buNone/>
            </a:pPr>
            <a:endParaRPr lang="en-US" altLang="bg-BG" sz="2400" b="1" i="1" dirty="0" smtClean="0">
              <a:solidFill>
                <a:srgbClr val="01289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31339974"/>
              </p:ext>
            </p:extLst>
          </p:nvPr>
        </p:nvGraphicFramePr>
        <p:xfrm>
          <a:off x="283335" y="1323683"/>
          <a:ext cx="9214934" cy="3915180"/>
        </p:xfrm>
        <a:graphic>
          <a:graphicData uri="http://schemas.openxmlformats.org/drawingml/2006/table">
            <a:tbl>
              <a:tblPr firstRow="1" firstCol="1" lastRow="1" lastCol="1" bandRow="1" bandCol="1">
                <a:tableStyleId>{5C22544A-7EE6-4342-B048-85BDC9FD1C3A}</a:tableStyleId>
              </a:tblPr>
              <a:tblGrid>
                <a:gridCol w="4607467">
                  <a:extLst>
                    <a:ext uri="{9D8B030D-6E8A-4147-A177-3AD203B41FA5}">
                      <a16:colId xmlns:a16="http://schemas.microsoft.com/office/drawing/2014/main" xmlns="" val="20000"/>
                    </a:ext>
                  </a:extLst>
                </a:gridCol>
                <a:gridCol w="4607467">
                  <a:extLst>
                    <a:ext uri="{9D8B030D-6E8A-4147-A177-3AD203B41FA5}">
                      <a16:colId xmlns:a16="http://schemas.microsoft.com/office/drawing/2014/main" xmlns="" val="20001"/>
                    </a:ext>
                  </a:extLst>
                </a:gridCol>
              </a:tblGrid>
              <a:tr h="990637">
                <a:tc>
                  <a:txBody>
                    <a:bodyPr/>
                    <a:lstStyle/>
                    <a:p>
                      <a:pPr algn="ctr">
                        <a:spcAft>
                          <a:spcPts val="0"/>
                        </a:spcAft>
                      </a:pPr>
                      <a:r>
                        <a:rPr lang="ru-RU" sz="1800" dirty="0">
                          <a:solidFill>
                            <a:srgbClr val="9E0000"/>
                          </a:solidFill>
                          <a:effectLst/>
                        </a:rPr>
                        <a:t>Предвиждани климатични промени</a:t>
                      </a:r>
                      <a:endParaRPr lang="en-US" sz="1800" dirty="0">
                        <a:solidFill>
                          <a:srgbClr val="9E0000"/>
                        </a:solidFill>
                        <a:effectLst/>
                      </a:endParaRPr>
                    </a:p>
                    <a:p>
                      <a:pPr algn="ctr">
                        <a:spcAft>
                          <a:spcPts val="0"/>
                        </a:spcAft>
                      </a:pPr>
                      <a:r>
                        <a:rPr lang="ru-RU" sz="1800" dirty="0">
                          <a:solidFill>
                            <a:srgbClr val="9E0000"/>
                          </a:solidFill>
                          <a:effectLst/>
                        </a:rPr>
                        <a:t>през 21 век</a:t>
                      </a:r>
                      <a:endParaRPr lang="en-US" sz="1800" dirty="0">
                        <a:solidFill>
                          <a:srgbClr val="9E0000"/>
                        </a:solidFill>
                        <a:effectLst/>
                      </a:endParaRPr>
                    </a:p>
                    <a:p>
                      <a:pPr algn="l">
                        <a:spcAft>
                          <a:spcPts val="0"/>
                        </a:spcAft>
                      </a:pPr>
                      <a:r>
                        <a:rPr lang="ru-RU"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ctr">
                        <a:spcAft>
                          <a:spcPts val="0"/>
                        </a:spcAft>
                      </a:pPr>
                      <a:r>
                        <a:rPr lang="ru-RU" sz="1800" dirty="0">
                          <a:solidFill>
                            <a:schemeClr val="accent6">
                              <a:lumMod val="75000"/>
                            </a:schemeClr>
                          </a:solidFill>
                          <a:effectLst/>
                        </a:rPr>
                        <a:t>Предвиждани въздействия върху</a:t>
                      </a:r>
                      <a:endParaRPr lang="en-US" sz="1800" dirty="0">
                        <a:solidFill>
                          <a:schemeClr val="accent6">
                            <a:lumMod val="75000"/>
                          </a:schemeClr>
                        </a:solidFill>
                        <a:effectLst/>
                      </a:endParaRPr>
                    </a:p>
                    <a:p>
                      <a:pPr algn="ctr">
                        <a:spcAft>
                          <a:spcPts val="0"/>
                        </a:spcAft>
                      </a:pPr>
                      <a:r>
                        <a:rPr lang="ru-RU" sz="1800" dirty="0">
                          <a:solidFill>
                            <a:schemeClr val="accent6">
                              <a:lumMod val="75000"/>
                            </a:schemeClr>
                          </a:solidFill>
                          <a:effectLst/>
                        </a:rPr>
                        <a:t>земеделието</a:t>
                      </a:r>
                      <a:endParaRPr lang="en-US" sz="1800" dirty="0">
                        <a:solidFill>
                          <a:schemeClr val="accent6">
                            <a:lumMod val="75000"/>
                          </a:schemeClr>
                        </a:solidFill>
                        <a:effectLst/>
                      </a:endParaRPr>
                    </a:p>
                    <a:p>
                      <a:pPr algn="l">
                        <a:spcAft>
                          <a:spcPts val="0"/>
                        </a:spcAft>
                      </a:pPr>
                      <a:r>
                        <a:rPr lang="ru-RU" sz="1800" dirty="0">
                          <a:solidFill>
                            <a:srgbClr val="9E0000"/>
                          </a:solidFill>
                          <a:effectLst/>
                        </a:rPr>
                        <a:t> </a:t>
                      </a:r>
                      <a:endParaRPr lang="en-US" sz="1800" dirty="0">
                        <a:solidFill>
                          <a:srgbClr val="9E0000"/>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0"/>
                  </a:ext>
                </a:extLst>
              </a:tr>
              <a:tr h="1153035">
                <a:tc>
                  <a:txBody>
                    <a:bodyPr/>
                    <a:lstStyle/>
                    <a:p>
                      <a:pPr algn="l">
                        <a:spcAft>
                          <a:spcPts val="0"/>
                        </a:spcAft>
                      </a:pPr>
                      <a:r>
                        <a:rPr lang="ru-RU" sz="1800" dirty="0">
                          <a:effectLst/>
                        </a:rPr>
                        <a:t>По-високи максимални температури, повече горещи дни и топли вълни</a:t>
                      </a:r>
                      <a:endParaRPr lang="en-US" sz="1800" dirty="0">
                        <a:effectLst/>
                      </a:endParaRPr>
                    </a:p>
                    <a:p>
                      <a:pPr algn="l">
                        <a:spcAft>
                          <a:spcPts val="0"/>
                        </a:spcAft>
                      </a:pPr>
                      <a:r>
                        <a:rPr lang="ru-RU" sz="1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ru-RU" sz="1800" dirty="0">
                          <a:solidFill>
                            <a:srgbClr val="9E0000"/>
                          </a:solidFill>
                          <a:effectLst/>
                        </a:rPr>
                        <a:t>Увеличен топлинен стрес за селско-стопанските животни; увеличен риск от </a:t>
                      </a:r>
                      <a:r>
                        <a:rPr lang="bg-BG" sz="1800" dirty="0" smtClean="0">
                          <a:solidFill>
                            <a:srgbClr val="9E0000"/>
                          </a:solidFill>
                          <a:effectLst/>
                        </a:rPr>
                        <a:t>по-големи</a:t>
                      </a:r>
                      <a:r>
                        <a:rPr lang="bg-BG" sz="1800" baseline="0" dirty="0" smtClean="0">
                          <a:solidFill>
                            <a:srgbClr val="9E0000"/>
                          </a:solidFill>
                          <a:effectLst/>
                        </a:rPr>
                        <a:t> </a:t>
                      </a:r>
                      <a:r>
                        <a:rPr lang="ru-RU" sz="1800" dirty="0" smtClean="0">
                          <a:solidFill>
                            <a:srgbClr val="9E0000"/>
                          </a:solidFill>
                          <a:effectLst/>
                        </a:rPr>
                        <a:t>повреди </a:t>
                      </a:r>
                      <a:r>
                        <a:rPr lang="ru-RU" sz="1800" dirty="0">
                          <a:solidFill>
                            <a:srgbClr val="9E0000"/>
                          </a:solidFill>
                          <a:effectLst/>
                        </a:rPr>
                        <a:t>в някои култури</a:t>
                      </a:r>
                      <a:endParaRPr lang="en-US" sz="1800" dirty="0">
                        <a:solidFill>
                          <a:srgbClr val="9E0000"/>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1"/>
                  </a:ext>
                </a:extLst>
              </a:tr>
              <a:tr h="864777">
                <a:tc>
                  <a:txBody>
                    <a:bodyPr/>
                    <a:lstStyle/>
                    <a:p>
                      <a:pPr algn="l">
                        <a:spcAft>
                          <a:spcPts val="0"/>
                        </a:spcAft>
                      </a:pPr>
                      <a:r>
                        <a:rPr lang="ru-RU" sz="1800" dirty="0">
                          <a:effectLst/>
                        </a:rPr>
                        <a:t>По-високи минимални температури, по-малко студени дни</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ru-RU" sz="1800" dirty="0">
                          <a:solidFill>
                            <a:srgbClr val="9E0000"/>
                          </a:solidFill>
                          <a:effectLst/>
                        </a:rPr>
                        <a:t>Увеличена активност на вредителите и по-голямо разпространение на болести</a:t>
                      </a:r>
                      <a:endParaRPr lang="en-US" sz="1800" dirty="0">
                        <a:solidFill>
                          <a:srgbClr val="9E0000"/>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2"/>
                  </a:ext>
                </a:extLst>
              </a:tr>
              <a:tr h="576518">
                <a:tc>
                  <a:txBody>
                    <a:bodyPr/>
                    <a:lstStyle/>
                    <a:p>
                      <a:pPr algn="l">
                        <a:spcAft>
                          <a:spcPts val="0"/>
                        </a:spcAft>
                      </a:pPr>
                      <a:r>
                        <a:rPr lang="ru-RU" sz="1800" dirty="0">
                          <a:effectLst/>
                        </a:rPr>
                        <a:t>Повече интензивни краткотрайни валежи</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ru-RU" sz="1800" dirty="0">
                          <a:solidFill>
                            <a:srgbClr val="9E0000"/>
                          </a:solidFill>
                          <a:effectLst/>
                        </a:rPr>
                        <a:t>Увеличена ерозия на почвата</a:t>
                      </a:r>
                      <a:endParaRPr lang="en-US" sz="1800" dirty="0">
                        <a:solidFill>
                          <a:srgbClr val="9E0000"/>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3"/>
                  </a:ext>
                </a:extLst>
              </a:tr>
              <a:tr h="330213">
                <a:tc>
                  <a:txBody>
                    <a:bodyPr/>
                    <a:lstStyle/>
                    <a:p>
                      <a:pPr algn="l">
                        <a:spcAft>
                          <a:spcPts val="0"/>
                        </a:spcAft>
                      </a:pPr>
                      <a:r>
                        <a:rPr lang="ru-RU" sz="1800" dirty="0" smtClean="0">
                          <a:effectLst/>
                        </a:rPr>
                        <a:t>Увеличен</a:t>
                      </a:r>
                      <a:r>
                        <a:rPr lang="ru-RU" sz="1800" baseline="0" dirty="0" smtClean="0">
                          <a:effectLst/>
                        </a:rPr>
                        <a:t> брой</a:t>
                      </a:r>
                      <a:r>
                        <a:rPr lang="ru-RU" sz="1800" dirty="0" smtClean="0">
                          <a:effectLst/>
                        </a:rPr>
                        <a:t> </a:t>
                      </a:r>
                      <a:r>
                        <a:rPr lang="ru-RU" sz="1800" dirty="0">
                          <a:effectLst/>
                        </a:rPr>
                        <a:t>сухи летни дни</a:t>
                      </a:r>
                      <a:endParaRPr lang="en-US"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solidFill>
                  </a:tcPr>
                </a:tc>
                <a:tc>
                  <a:txBody>
                    <a:bodyPr/>
                    <a:lstStyle/>
                    <a:p>
                      <a:pPr algn="l">
                        <a:spcAft>
                          <a:spcPts val="0"/>
                        </a:spcAft>
                      </a:pPr>
                      <a:r>
                        <a:rPr lang="ru-RU" sz="1800" dirty="0">
                          <a:solidFill>
                            <a:srgbClr val="9E0000"/>
                          </a:solidFill>
                          <a:effectLst/>
                        </a:rPr>
                        <a:t>Намалени добиви в южна Европа</a:t>
                      </a:r>
                      <a:endParaRPr lang="en-US" sz="1800" dirty="0">
                        <a:solidFill>
                          <a:srgbClr val="9E0000"/>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xmlns="" val="10004"/>
                  </a:ext>
                </a:extLst>
              </a:tr>
            </a:tbl>
          </a:graphicData>
        </a:graphic>
      </p:graphicFrame>
      <p:sp>
        <p:nvSpPr>
          <p:cNvPr id="7" name="Rectangle 6"/>
          <p:cNvSpPr/>
          <p:nvPr/>
        </p:nvSpPr>
        <p:spPr>
          <a:xfrm>
            <a:off x="7103186" y="5387525"/>
            <a:ext cx="2575385" cy="369332"/>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Източник</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по</a:t>
            </a:r>
            <a:r>
              <a:rPr lang="en-US" dirty="0" smtClean="0">
                <a:latin typeface="Times New Roman" panose="02020603050405020304" pitchFamily="18" charset="0"/>
                <a:ea typeface="Times New Roman" panose="02020603050405020304" pitchFamily="18" charset="0"/>
              </a:rPr>
              <a:t> IPCC </a:t>
            </a:r>
            <a:r>
              <a:rPr lang="en-US" dirty="0">
                <a:latin typeface="Times New Roman" panose="02020603050405020304" pitchFamily="18" charset="0"/>
                <a:ea typeface="Times New Roman" panose="02020603050405020304" pitchFamily="18" charset="0"/>
              </a:rPr>
              <a:t>2001</a:t>
            </a:r>
            <a:endParaRPr lang="en-US" dirty="0"/>
          </a:p>
        </p:txBody>
      </p:sp>
      <p:sp>
        <p:nvSpPr>
          <p:cNvPr id="9" name="Rectangle 8"/>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10" name="Picture 9"/>
          <p:cNvPicPr>
            <a:picLocks noChangeAspect="1"/>
          </p:cNvPicPr>
          <p:nvPr/>
        </p:nvPicPr>
        <p:blipFill>
          <a:blip r:embed="rId3"/>
          <a:stretch>
            <a:fillRect/>
          </a:stretch>
        </p:blipFill>
        <p:spPr>
          <a:xfrm>
            <a:off x="9669439" y="0"/>
            <a:ext cx="1483101" cy="861287"/>
          </a:xfrm>
          <a:prstGeom prst="rect">
            <a:avLst/>
          </a:prstGeom>
        </p:spPr>
      </p:pic>
      <p:pic>
        <p:nvPicPr>
          <p:cNvPr id="12" name="Picture 11"/>
          <p:cNvPicPr>
            <a:picLocks noChangeAspect="1"/>
          </p:cNvPicPr>
          <p:nvPr/>
        </p:nvPicPr>
        <p:blipFill>
          <a:blip r:embed="rId4"/>
          <a:stretch>
            <a:fillRect/>
          </a:stretch>
        </p:blipFill>
        <p:spPr>
          <a:xfrm>
            <a:off x="11152541" y="2962"/>
            <a:ext cx="1039459" cy="858325"/>
          </a:xfrm>
          <a:prstGeom prst="rect">
            <a:avLst/>
          </a:prstGeom>
        </p:spPr>
      </p:pic>
      <p:sp>
        <p:nvSpPr>
          <p:cNvPr id="13"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34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sz="2600" b="1" dirty="0">
                <a:solidFill>
                  <a:srgbClr val="012897"/>
                </a:solidFill>
              </a:rPr>
              <a:t>Климатични промени и тяхното въздействие върху земеделието</a:t>
            </a:r>
            <a:endParaRPr lang="bg-BG" altLang="bg-BG" sz="2600" b="1" dirty="0">
              <a:solidFill>
                <a:srgbClr val="012897"/>
              </a:solidFill>
            </a:endParaRPr>
          </a:p>
          <a:p>
            <a:pPr>
              <a:buNone/>
            </a:pPr>
            <a:endParaRPr lang="en-US" altLang="bg-BG" sz="2400" b="1" i="1" dirty="0">
              <a:solidFill>
                <a:srgbClr val="012897"/>
              </a:solidFill>
            </a:endParaRPr>
          </a:p>
          <a:p>
            <a:pPr>
              <a:buNone/>
            </a:pPr>
            <a:endParaRPr lang="bg-BG" altLang="bg-BG" sz="2400" b="1" dirty="0">
              <a:solidFill>
                <a:srgbClr val="012897"/>
              </a:solidFill>
            </a:endParaRPr>
          </a:p>
          <a:p>
            <a:pPr>
              <a:buNone/>
            </a:pPr>
            <a:endParaRPr lang="en-US" altLang="bg-BG" sz="2400" b="1" i="1" dirty="0" smtClean="0">
              <a:solidFill>
                <a:srgbClr val="012897"/>
              </a:solidFill>
            </a:endParaRPr>
          </a:p>
        </p:txBody>
      </p:sp>
      <p:graphicFrame>
        <p:nvGraphicFramePr>
          <p:cNvPr id="7" name="Chart 6"/>
          <p:cNvGraphicFramePr>
            <a:graphicFrameLocks/>
          </p:cNvGraphicFramePr>
          <p:nvPr>
            <p:extLst>
              <p:ext uri="{D42A27DB-BD31-4B8C-83A1-F6EECF244321}">
                <p14:modId xmlns:p14="http://schemas.microsoft.com/office/powerpoint/2010/main" val="1364778658"/>
              </p:ext>
            </p:extLst>
          </p:nvPr>
        </p:nvGraphicFramePr>
        <p:xfrm>
          <a:off x="241832" y="1626798"/>
          <a:ext cx="5172955" cy="293638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5823849" y="1337298"/>
            <a:ext cx="4826979" cy="2453159"/>
          </a:xfrm>
          <a:prstGeom prst="rect">
            <a:avLst/>
          </a:prstGeom>
        </p:spPr>
      </p:pic>
      <p:sp>
        <p:nvSpPr>
          <p:cNvPr id="8" name="Rectangle 7"/>
          <p:cNvSpPr/>
          <p:nvPr/>
        </p:nvSpPr>
        <p:spPr>
          <a:xfrm>
            <a:off x="1285910" y="5704986"/>
            <a:ext cx="4855840" cy="685059"/>
          </a:xfrm>
          <a:prstGeom prst="rect">
            <a:avLst/>
          </a:prstGeom>
        </p:spPr>
        <p:txBody>
          <a:bodyPr wrap="square">
            <a:spAutoFit/>
          </a:bodyPr>
          <a:lstStyle/>
          <a:p>
            <a:pPr>
              <a:lnSpc>
                <a:spcPct val="107000"/>
              </a:lnSpc>
              <a:spcAft>
                <a:spcPts val="800"/>
              </a:spcAft>
            </a:pPr>
            <a:r>
              <a:rPr lang="bg-BG" i="1" dirty="0">
                <a:solidFill>
                  <a:srgbClr val="012897"/>
                </a:solidFill>
                <a:latin typeface="Calibri" panose="020F0502020204030204" pitchFamily="34" charset="0"/>
                <a:ea typeface="Calibri" panose="020F0502020204030204" pitchFamily="34" charset="0"/>
                <a:cs typeface="Times New Roman" panose="02020603050405020304" pitchFamily="18" charset="0"/>
              </a:rPr>
              <a:t>Източник: НИМХ. Оценка на метеорологичните условия през </a:t>
            </a:r>
            <a:r>
              <a:rPr lang="bg-BG" b="1" i="1" dirty="0">
                <a:solidFill>
                  <a:srgbClr val="012897"/>
                </a:solidFill>
                <a:latin typeface="Calibri" panose="020F0502020204030204" pitchFamily="34" charset="0"/>
                <a:ea typeface="Calibri" panose="020F0502020204030204" pitchFamily="34" charset="0"/>
                <a:cs typeface="Times New Roman" panose="02020603050405020304" pitchFamily="18" charset="0"/>
              </a:rPr>
              <a:t>2003</a:t>
            </a:r>
            <a:r>
              <a:rPr lang="bg-BG" i="1" dirty="0">
                <a:solidFill>
                  <a:srgbClr val="012897"/>
                </a:solidFill>
                <a:latin typeface="Calibri" panose="020F0502020204030204" pitchFamily="34" charset="0"/>
                <a:ea typeface="Calibri" panose="020F0502020204030204" pitchFamily="34" charset="0"/>
                <a:cs typeface="Times New Roman" panose="02020603050405020304" pitchFamily="18" charset="0"/>
              </a:rPr>
              <a:t> г. </a:t>
            </a:r>
            <a:endParaRPr lang="en-US" i="1" dirty="0">
              <a:solidFill>
                <a:srgbClr val="0128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030536" y="3762808"/>
            <a:ext cx="4811348" cy="2403648"/>
          </a:xfrm>
          <a:prstGeom prst="rect">
            <a:avLst/>
          </a:prstGeom>
        </p:spPr>
      </p:pic>
      <p:pic>
        <p:nvPicPr>
          <p:cNvPr id="10" name="Picture 9"/>
          <p:cNvPicPr>
            <a:picLocks noChangeAspect="1"/>
          </p:cNvPicPr>
          <p:nvPr/>
        </p:nvPicPr>
        <p:blipFill>
          <a:blip r:embed="rId5"/>
          <a:stretch>
            <a:fillRect/>
          </a:stretch>
        </p:blipFill>
        <p:spPr>
          <a:xfrm>
            <a:off x="6608274" y="1262121"/>
            <a:ext cx="1827936" cy="249375"/>
          </a:xfrm>
          <a:prstGeom prst="rect">
            <a:avLst/>
          </a:prstGeom>
        </p:spPr>
      </p:pic>
      <p:pic>
        <p:nvPicPr>
          <p:cNvPr id="11" name="Picture 10"/>
          <p:cNvPicPr>
            <a:picLocks noChangeAspect="1"/>
          </p:cNvPicPr>
          <p:nvPr/>
        </p:nvPicPr>
        <p:blipFill>
          <a:blip r:embed="rId6"/>
          <a:stretch>
            <a:fillRect/>
          </a:stretch>
        </p:blipFill>
        <p:spPr>
          <a:xfrm>
            <a:off x="10169960" y="3525089"/>
            <a:ext cx="1528408" cy="388047"/>
          </a:xfrm>
          <a:prstGeom prst="rect">
            <a:avLst/>
          </a:prstGeom>
        </p:spPr>
      </p:pic>
      <p:sp>
        <p:nvSpPr>
          <p:cNvPr id="14" name="Rectangle 13"/>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12"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2" name="Down Arrow 1"/>
          <p:cNvSpPr/>
          <p:nvPr/>
        </p:nvSpPr>
        <p:spPr>
          <a:xfrm>
            <a:off x="1466215" y="2214623"/>
            <a:ext cx="208040" cy="4334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a:stretch>
            <a:fillRect/>
          </a:stretch>
        </p:blipFill>
        <p:spPr>
          <a:xfrm>
            <a:off x="9669439" y="0"/>
            <a:ext cx="1483101" cy="861287"/>
          </a:xfrm>
          <a:prstGeom prst="rect">
            <a:avLst/>
          </a:prstGeom>
        </p:spPr>
      </p:pic>
      <p:pic>
        <p:nvPicPr>
          <p:cNvPr id="18" name="Picture 17"/>
          <p:cNvPicPr>
            <a:picLocks noChangeAspect="1"/>
          </p:cNvPicPr>
          <p:nvPr/>
        </p:nvPicPr>
        <p:blipFill>
          <a:blip r:embed="rId9"/>
          <a:stretch>
            <a:fillRect/>
          </a:stretch>
        </p:blipFill>
        <p:spPr>
          <a:xfrm>
            <a:off x="11152541" y="2962"/>
            <a:ext cx="1039459" cy="858325"/>
          </a:xfrm>
          <a:prstGeom prst="rect">
            <a:avLst/>
          </a:prstGeom>
        </p:spPr>
      </p:pic>
      <p:sp>
        <p:nvSpPr>
          <p:cNvPr id="19"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830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sz="2600" b="1" dirty="0">
                <a:solidFill>
                  <a:srgbClr val="012897"/>
                </a:solidFill>
              </a:rPr>
              <a:t>Климатични промени и тяхното въздействие върху земеделието</a:t>
            </a:r>
            <a:endParaRPr lang="bg-BG" altLang="bg-BG" sz="2600" b="1" dirty="0">
              <a:solidFill>
                <a:srgbClr val="012897"/>
              </a:solidFill>
            </a:endParaRPr>
          </a:p>
          <a:p>
            <a:pPr>
              <a:buNone/>
            </a:pPr>
            <a:endParaRPr lang="bg-BG" altLang="bg-BG" sz="2400" b="1" dirty="0">
              <a:solidFill>
                <a:srgbClr val="800000"/>
              </a:solidFill>
            </a:endParaRPr>
          </a:p>
          <a:p>
            <a:pPr>
              <a:buNone/>
            </a:pPr>
            <a:endParaRPr lang="en-US" altLang="bg-BG" sz="2400" b="1" i="1" dirty="0" smtClean="0">
              <a:solidFill>
                <a:srgbClr val="CC0000"/>
              </a:solidFill>
            </a:endParaRPr>
          </a:p>
        </p:txBody>
      </p:sp>
      <p:graphicFrame>
        <p:nvGraphicFramePr>
          <p:cNvPr id="7" name="Chart 6"/>
          <p:cNvGraphicFramePr>
            <a:graphicFrameLocks/>
          </p:cNvGraphicFramePr>
          <p:nvPr>
            <p:extLst>
              <p:ext uri="{D42A27DB-BD31-4B8C-83A1-F6EECF244321}">
                <p14:modId xmlns:p14="http://schemas.microsoft.com/office/powerpoint/2010/main" val="2533237772"/>
              </p:ext>
            </p:extLst>
          </p:nvPr>
        </p:nvGraphicFramePr>
        <p:xfrm>
          <a:off x="241200" y="1627200"/>
          <a:ext cx="5173200" cy="293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sp>
        <p:nvSpPr>
          <p:cNvPr id="6" name="Rectangle 5"/>
          <p:cNvSpPr/>
          <p:nvPr/>
        </p:nvSpPr>
        <p:spPr>
          <a:xfrm>
            <a:off x="6333688" y="1936872"/>
            <a:ext cx="5205783" cy="2554545"/>
          </a:xfrm>
          <a:prstGeom prst="rect">
            <a:avLst/>
          </a:prstGeom>
        </p:spPr>
        <p:txBody>
          <a:bodyPr wrap="square">
            <a:spAutoFit/>
          </a:bodyPr>
          <a:lstStyle/>
          <a:p>
            <a:r>
              <a:rPr lang="en-US" sz="2000" dirty="0" err="1" smtClean="0">
                <a:solidFill>
                  <a:srgbClr val="012897"/>
                </a:solidFill>
              </a:rPr>
              <a:t>Ниски</a:t>
            </a:r>
            <a:r>
              <a:rPr lang="en-US" sz="2000" dirty="0" smtClean="0">
                <a:solidFill>
                  <a:srgbClr val="012897"/>
                </a:solidFill>
              </a:rPr>
              <a:t> </a:t>
            </a:r>
            <a:r>
              <a:rPr lang="en-US" sz="2000" dirty="0" err="1">
                <a:solidFill>
                  <a:srgbClr val="012897"/>
                </a:solidFill>
              </a:rPr>
              <a:t>добиви</a:t>
            </a:r>
            <a:r>
              <a:rPr lang="en-US" sz="2000" dirty="0">
                <a:solidFill>
                  <a:srgbClr val="012897"/>
                </a:solidFill>
              </a:rPr>
              <a:t> </a:t>
            </a:r>
            <a:r>
              <a:rPr lang="en-US" sz="2000" dirty="0" err="1">
                <a:solidFill>
                  <a:srgbClr val="012897"/>
                </a:solidFill>
              </a:rPr>
              <a:t>са</a:t>
            </a:r>
            <a:r>
              <a:rPr lang="en-US" sz="2000" dirty="0">
                <a:solidFill>
                  <a:srgbClr val="012897"/>
                </a:solidFill>
              </a:rPr>
              <a:t> </a:t>
            </a:r>
            <a:r>
              <a:rPr lang="en-US" sz="2000" dirty="0" err="1">
                <a:solidFill>
                  <a:srgbClr val="012897"/>
                </a:solidFill>
              </a:rPr>
              <a:t>получени</a:t>
            </a:r>
            <a:r>
              <a:rPr lang="en-US" sz="2000" dirty="0">
                <a:solidFill>
                  <a:srgbClr val="012897"/>
                </a:solidFill>
              </a:rPr>
              <a:t> и </a:t>
            </a:r>
            <a:r>
              <a:rPr lang="en-US" sz="2000" dirty="0" err="1">
                <a:solidFill>
                  <a:srgbClr val="012897"/>
                </a:solidFill>
              </a:rPr>
              <a:t>през</a:t>
            </a:r>
            <a:r>
              <a:rPr lang="en-US" sz="2000" dirty="0">
                <a:solidFill>
                  <a:srgbClr val="012897"/>
                </a:solidFill>
              </a:rPr>
              <a:t> </a:t>
            </a:r>
            <a:r>
              <a:rPr lang="en-US" sz="2000" b="1" dirty="0">
                <a:solidFill>
                  <a:srgbClr val="012897"/>
                </a:solidFill>
              </a:rPr>
              <a:t>2007</a:t>
            </a:r>
            <a:r>
              <a:rPr lang="en-US" sz="2000" dirty="0">
                <a:solidFill>
                  <a:srgbClr val="012897"/>
                </a:solidFill>
              </a:rPr>
              <a:t> г. </a:t>
            </a:r>
            <a:r>
              <a:rPr lang="en-US" sz="2000" dirty="0" err="1">
                <a:solidFill>
                  <a:srgbClr val="012897"/>
                </a:solidFill>
              </a:rPr>
              <a:t>Тогава</a:t>
            </a:r>
            <a:r>
              <a:rPr lang="en-US" sz="2000" dirty="0">
                <a:solidFill>
                  <a:srgbClr val="012897"/>
                </a:solidFill>
              </a:rPr>
              <a:t> в </a:t>
            </a:r>
            <a:r>
              <a:rPr lang="en-US" sz="2000" dirty="0" err="1">
                <a:solidFill>
                  <a:srgbClr val="012897"/>
                </a:solidFill>
              </a:rPr>
              <a:t>значителен</a:t>
            </a:r>
            <a:r>
              <a:rPr lang="en-US" sz="2000" dirty="0">
                <a:solidFill>
                  <a:srgbClr val="012897"/>
                </a:solidFill>
              </a:rPr>
              <a:t> </a:t>
            </a:r>
            <a:r>
              <a:rPr lang="en-US" sz="2000" dirty="0" err="1">
                <a:solidFill>
                  <a:srgbClr val="012897"/>
                </a:solidFill>
              </a:rPr>
              <a:t>брой</a:t>
            </a:r>
            <a:r>
              <a:rPr lang="en-US" sz="2000" dirty="0">
                <a:solidFill>
                  <a:srgbClr val="012897"/>
                </a:solidFill>
              </a:rPr>
              <a:t> </a:t>
            </a:r>
            <a:r>
              <a:rPr lang="bg-BG" sz="2000" dirty="0" smtClean="0">
                <a:solidFill>
                  <a:srgbClr val="012897"/>
                </a:solidFill>
              </a:rPr>
              <a:t>метеорологични</a:t>
            </a:r>
            <a:r>
              <a:rPr lang="en-US" sz="2000" dirty="0" smtClean="0">
                <a:solidFill>
                  <a:srgbClr val="012897"/>
                </a:solidFill>
              </a:rPr>
              <a:t> </a:t>
            </a:r>
            <a:r>
              <a:rPr lang="en-US" sz="2000" dirty="0" err="1">
                <a:solidFill>
                  <a:srgbClr val="012897"/>
                </a:solidFill>
              </a:rPr>
              <a:t>станции</a:t>
            </a:r>
            <a:r>
              <a:rPr lang="en-US" sz="2000" dirty="0">
                <a:solidFill>
                  <a:srgbClr val="012897"/>
                </a:solidFill>
              </a:rPr>
              <a:t> </a:t>
            </a:r>
            <a:r>
              <a:rPr lang="en-US" sz="2000" dirty="0" err="1">
                <a:solidFill>
                  <a:srgbClr val="012897"/>
                </a:solidFill>
              </a:rPr>
              <a:t>пролетните</a:t>
            </a:r>
            <a:r>
              <a:rPr lang="en-US" sz="2000" dirty="0">
                <a:solidFill>
                  <a:srgbClr val="012897"/>
                </a:solidFill>
              </a:rPr>
              <a:t> </a:t>
            </a:r>
            <a:r>
              <a:rPr lang="en-US" sz="2000" dirty="0" err="1">
                <a:solidFill>
                  <a:srgbClr val="012897"/>
                </a:solidFill>
              </a:rPr>
              <a:t>валежи</a:t>
            </a:r>
            <a:r>
              <a:rPr lang="en-US" sz="2000" dirty="0">
                <a:solidFill>
                  <a:srgbClr val="012897"/>
                </a:solidFill>
              </a:rPr>
              <a:t> </a:t>
            </a:r>
            <a:r>
              <a:rPr lang="en-US" sz="2000" dirty="0" err="1">
                <a:solidFill>
                  <a:srgbClr val="012897"/>
                </a:solidFill>
              </a:rPr>
              <a:t>са</a:t>
            </a:r>
            <a:r>
              <a:rPr lang="en-US" sz="2000" dirty="0">
                <a:solidFill>
                  <a:srgbClr val="012897"/>
                </a:solidFill>
              </a:rPr>
              <a:t> </a:t>
            </a:r>
            <a:r>
              <a:rPr lang="en-US" sz="2000" dirty="0" err="1">
                <a:solidFill>
                  <a:srgbClr val="012897"/>
                </a:solidFill>
              </a:rPr>
              <a:t>били</a:t>
            </a:r>
            <a:r>
              <a:rPr lang="en-US" sz="2000" dirty="0">
                <a:solidFill>
                  <a:srgbClr val="012897"/>
                </a:solidFill>
              </a:rPr>
              <a:t> </a:t>
            </a:r>
            <a:r>
              <a:rPr lang="en-US" sz="2000" dirty="0" err="1">
                <a:solidFill>
                  <a:srgbClr val="012897"/>
                </a:solidFill>
              </a:rPr>
              <a:t>под</a:t>
            </a:r>
            <a:r>
              <a:rPr lang="en-US" sz="2000" dirty="0">
                <a:solidFill>
                  <a:srgbClr val="012897"/>
                </a:solidFill>
              </a:rPr>
              <a:t> 50% </a:t>
            </a:r>
            <a:r>
              <a:rPr lang="en-US" sz="2000" dirty="0" err="1">
                <a:solidFill>
                  <a:srgbClr val="012897"/>
                </a:solidFill>
              </a:rPr>
              <a:t>от</a:t>
            </a:r>
            <a:r>
              <a:rPr lang="en-US" sz="2000" dirty="0">
                <a:solidFill>
                  <a:srgbClr val="012897"/>
                </a:solidFill>
              </a:rPr>
              <a:t> </a:t>
            </a:r>
            <a:r>
              <a:rPr lang="en-US" sz="2000" dirty="0" err="1">
                <a:solidFill>
                  <a:srgbClr val="012897"/>
                </a:solidFill>
              </a:rPr>
              <a:t>климатичната</a:t>
            </a:r>
            <a:r>
              <a:rPr lang="en-US" sz="2000" dirty="0">
                <a:solidFill>
                  <a:srgbClr val="012897"/>
                </a:solidFill>
              </a:rPr>
              <a:t> </a:t>
            </a:r>
            <a:r>
              <a:rPr lang="en-US" sz="2000" dirty="0" err="1">
                <a:solidFill>
                  <a:srgbClr val="012897"/>
                </a:solidFill>
              </a:rPr>
              <a:t>норма</a:t>
            </a:r>
            <a:r>
              <a:rPr lang="en-US" sz="2000" dirty="0">
                <a:solidFill>
                  <a:srgbClr val="012897"/>
                </a:solidFill>
              </a:rPr>
              <a:t>, а в </a:t>
            </a:r>
            <a:r>
              <a:rPr lang="en-US" sz="2000" dirty="0" err="1">
                <a:solidFill>
                  <a:srgbClr val="012897"/>
                </a:solidFill>
              </a:rPr>
              <a:t>останалите</a:t>
            </a:r>
            <a:r>
              <a:rPr lang="en-US" sz="2000" dirty="0">
                <a:solidFill>
                  <a:srgbClr val="012897"/>
                </a:solidFill>
              </a:rPr>
              <a:t> </a:t>
            </a:r>
            <a:r>
              <a:rPr lang="en-US" sz="2000" dirty="0" err="1">
                <a:solidFill>
                  <a:srgbClr val="012897"/>
                </a:solidFill>
              </a:rPr>
              <a:t>станции</a:t>
            </a:r>
            <a:r>
              <a:rPr lang="en-US" sz="2000" dirty="0">
                <a:solidFill>
                  <a:srgbClr val="012897"/>
                </a:solidFill>
              </a:rPr>
              <a:t> – </a:t>
            </a:r>
            <a:r>
              <a:rPr lang="en-US" sz="2000" dirty="0" err="1">
                <a:solidFill>
                  <a:srgbClr val="012897"/>
                </a:solidFill>
              </a:rPr>
              <a:t>между</a:t>
            </a:r>
            <a:r>
              <a:rPr lang="en-US" sz="2000" dirty="0">
                <a:solidFill>
                  <a:srgbClr val="012897"/>
                </a:solidFill>
              </a:rPr>
              <a:t> 50 и 75% </a:t>
            </a:r>
            <a:r>
              <a:rPr lang="en-US" sz="2000" dirty="0" err="1">
                <a:solidFill>
                  <a:srgbClr val="012897"/>
                </a:solidFill>
              </a:rPr>
              <a:t>от</a:t>
            </a:r>
            <a:r>
              <a:rPr lang="en-US" sz="2000" dirty="0">
                <a:solidFill>
                  <a:srgbClr val="012897"/>
                </a:solidFill>
              </a:rPr>
              <a:t> </a:t>
            </a:r>
            <a:r>
              <a:rPr lang="en-US" sz="2000" dirty="0" err="1">
                <a:solidFill>
                  <a:srgbClr val="012897"/>
                </a:solidFill>
              </a:rPr>
              <a:t>нормата</a:t>
            </a:r>
            <a:r>
              <a:rPr lang="en-US" sz="2000" dirty="0">
                <a:solidFill>
                  <a:srgbClr val="012897"/>
                </a:solidFill>
              </a:rPr>
              <a:t>. </a:t>
            </a:r>
            <a:r>
              <a:rPr lang="en-US" sz="2000" dirty="0" err="1">
                <a:solidFill>
                  <a:srgbClr val="012897"/>
                </a:solidFill>
              </a:rPr>
              <a:t>Засушаване</a:t>
            </a:r>
            <a:r>
              <a:rPr lang="en-US" sz="2000" dirty="0">
                <a:solidFill>
                  <a:srgbClr val="012897"/>
                </a:solidFill>
              </a:rPr>
              <a:t> </a:t>
            </a:r>
            <a:r>
              <a:rPr lang="en-US" sz="2000" dirty="0" err="1">
                <a:solidFill>
                  <a:srgbClr val="012897"/>
                </a:solidFill>
              </a:rPr>
              <a:t>със</a:t>
            </a:r>
            <a:r>
              <a:rPr lang="en-US" sz="2000" dirty="0">
                <a:solidFill>
                  <a:srgbClr val="012897"/>
                </a:solidFill>
              </a:rPr>
              <a:t> </a:t>
            </a:r>
            <a:r>
              <a:rPr lang="en-US" sz="2000" dirty="0" err="1">
                <a:solidFill>
                  <a:srgbClr val="012897"/>
                </a:solidFill>
              </a:rPr>
              <a:t>средна</a:t>
            </a:r>
            <a:r>
              <a:rPr lang="en-US" sz="2000" dirty="0">
                <a:solidFill>
                  <a:srgbClr val="012897"/>
                </a:solidFill>
              </a:rPr>
              <a:t> </a:t>
            </a:r>
            <a:r>
              <a:rPr lang="en-US" sz="2000" dirty="0" err="1">
                <a:solidFill>
                  <a:srgbClr val="012897"/>
                </a:solidFill>
              </a:rPr>
              <a:t>интензивност</a:t>
            </a:r>
            <a:r>
              <a:rPr lang="en-US" sz="2000" dirty="0">
                <a:solidFill>
                  <a:srgbClr val="012897"/>
                </a:solidFill>
              </a:rPr>
              <a:t> </a:t>
            </a:r>
            <a:r>
              <a:rPr lang="en-US" sz="2000" dirty="0" err="1">
                <a:solidFill>
                  <a:srgbClr val="012897"/>
                </a:solidFill>
              </a:rPr>
              <a:t>се</a:t>
            </a:r>
            <a:r>
              <a:rPr lang="en-US" sz="2000" dirty="0">
                <a:solidFill>
                  <a:srgbClr val="012897"/>
                </a:solidFill>
              </a:rPr>
              <a:t> </a:t>
            </a:r>
            <a:r>
              <a:rPr lang="en-US" sz="2000" dirty="0" err="1">
                <a:solidFill>
                  <a:srgbClr val="012897"/>
                </a:solidFill>
              </a:rPr>
              <a:t>наблюдава</a:t>
            </a:r>
            <a:r>
              <a:rPr lang="en-US" sz="2000" dirty="0">
                <a:solidFill>
                  <a:srgbClr val="012897"/>
                </a:solidFill>
              </a:rPr>
              <a:t> в </a:t>
            </a:r>
            <a:r>
              <a:rPr lang="en-US" sz="2000" dirty="0" err="1">
                <a:solidFill>
                  <a:srgbClr val="012897"/>
                </a:solidFill>
              </a:rPr>
              <a:t>редица</a:t>
            </a:r>
            <a:r>
              <a:rPr lang="en-US" sz="2000" dirty="0">
                <a:solidFill>
                  <a:srgbClr val="012897"/>
                </a:solidFill>
              </a:rPr>
              <a:t> </a:t>
            </a:r>
            <a:r>
              <a:rPr lang="en-US" sz="2000" dirty="0" err="1">
                <a:solidFill>
                  <a:srgbClr val="012897"/>
                </a:solidFill>
              </a:rPr>
              <a:t>станции</a:t>
            </a:r>
            <a:r>
              <a:rPr lang="en-US" sz="2000" dirty="0">
                <a:solidFill>
                  <a:srgbClr val="012897"/>
                </a:solidFill>
              </a:rPr>
              <a:t> и </a:t>
            </a:r>
            <a:r>
              <a:rPr lang="en-US" sz="2000" dirty="0" err="1">
                <a:solidFill>
                  <a:srgbClr val="012897"/>
                </a:solidFill>
              </a:rPr>
              <a:t>през</a:t>
            </a:r>
            <a:r>
              <a:rPr lang="en-US" sz="2000" dirty="0">
                <a:solidFill>
                  <a:srgbClr val="012897"/>
                </a:solidFill>
              </a:rPr>
              <a:t> </a:t>
            </a:r>
            <a:r>
              <a:rPr lang="en-US" sz="2000" dirty="0" err="1">
                <a:solidFill>
                  <a:srgbClr val="012897"/>
                </a:solidFill>
              </a:rPr>
              <a:t>лятото</a:t>
            </a:r>
            <a:r>
              <a:rPr lang="en-US" sz="2000" dirty="0">
                <a:solidFill>
                  <a:srgbClr val="012897"/>
                </a:solidFill>
              </a:rPr>
              <a:t> </a:t>
            </a:r>
            <a:r>
              <a:rPr lang="en-US" sz="2000" dirty="0" err="1">
                <a:solidFill>
                  <a:srgbClr val="012897"/>
                </a:solidFill>
              </a:rPr>
              <a:t>на</a:t>
            </a:r>
            <a:r>
              <a:rPr lang="en-US" sz="2000" dirty="0">
                <a:solidFill>
                  <a:srgbClr val="012897"/>
                </a:solidFill>
              </a:rPr>
              <a:t> 2007.</a:t>
            </a:r>
          </a:p>
        </p:txBody>
      </p:sp>
      <p:pic>
        <p:nvPicPr>
          <p:cNvPr id="8" name="Pictur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10" name="Down Arrow 9"/>
          <p:cNvSpPr/>
          <p:nvPr/>
        </p:nvSpPr>
        <p:spPr>
          <a:xfrm>
            <a:off x="2509403" y="2137350"/>
            <a:ext cx="208040" cy="4334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9669439" y="0"/>
            <a:ext cx="1483101" cy="861287"/>
          </a:xfrm>
          <a:prstGeom prst="rect">
            <a:avLst/>
          </a:prstGeom>
        </p:spPr>
      </p:pic>
      <p:pic>
        <p:nvPicPr>
          <p:cNvPr id="13" name="Picture 12"/>
          <p:cNvPicPr>
            <a:picLocks noChangeAspect="1"/>
          </p:cNvPicPr>
          <p:nvPr/>
        </p:nvPicPr>
        <p:blipFill>
          <a:blip r:embed="rId5"/>
          <a:stretch>
            <a:fillRect/>
          </a:stretch>
        </p:blipFill>
        <p:spPr>
          <a:xfrm>
            <a:off x="11152541" y="2962"/>
            <a:ext cx="1039459" cy="858325"/>
          </a:xfrm>
          <a:prstGeom prst="rect">
            <a:avLst/>
          </a:prstGeom>
        </p:spPr>
      </p:pic>
      <p:sp>
        <p:nvSpPr>
          <p:cNvPr id="14"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598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sz="2600" b="1" dirty="0">
                <a:solidFill>
                  <a:srgbClr val="012897"/>
                </a:solidFill>
              </a:rPr>
              <a:t>Климатични промени и тяхното въздействие върху земеделието</a:t>
            </a:r>
            <a:endParaRPr lang="bg-BG" altLang="bg-BG" sz="2600" b="1" dirty="0">
              <a:solidFill>
                <a:srgbClr val="012897"/>
              </a:solidFill>
            </a:endParaRPr>
          </a:p>
          <a:p>
            <a:pPr>
              <a:buNone/>
            </a:pPr>
            <a:endParaRPr lang="bg-BG" altLang="bg-BG" sz="2400" b="1" dirty="0">
              <a:solidFill>
                <a:srgbClr val="012897"/>
              </a:solidFill>
            </a:endParaRPr>
          </a:p>
          <a:p>
            <a:pPr>
              <a:buNone/>
            </a:pPr>
            <a:endParaRPr lang="en-US" altLang="bg-BG" sz="2400" b="1" i="1" dirty="0" smtClean="0">
              <a:solidFill>
                <a:srgbClr val="012897"/>
              </a:solidFill>
            </a:endParaRPr>
          </a:p>
        </p:txBody>
      </p:sp>
      <p:sp>
        <p:nvSpPr>
          <p:cNvPr id="9" name="Rectangle 8"/>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graphicFrame>
        <p:nvGraphicFramePr>
          <p:cNvPr id="10" name="Chart 9"/>
          <p:cNvGraphicFramePr>
            <a:graphicFrameLocks/>
          </p:cNvGraphicFramePr>
          <p:nvPr>
            <p:extLst>
              <p:ext uri="{D42A27DB-BD31-4B8C-83A1-F6EECF244321}">
                <p14:modId xmlns:p14="http://schemas.microsoft.com/office/powerpoint/2010/main" val="3958739667"/>
              </p:ext>
            </p:extLst>
          </p:nvPr>
        </p:nvGraphicFramePr>
        <p:xfrm>
          <a:off x="235926" y="1226953"/>
          <a:ext cx="5173200" cy="293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519956" y="1225488"/>
            <a:ext cx="6189086" cy="2068259"/>
          </a:xfrm>
          <a:prstGeom prst="rect">
            <a:avLst/>
          </a:prstGeom>
        </p:spPr>
        <p:txBody>
          <a:bodyPr wrap="square">
            <a:spAutoFit/>
          </a:bodyPr>
          <a:lstStyle/>
          <a:p>
            <a:pPr>
              <a:lnSpc>
                <a:spcPct val="107000"/>
              </a:lnSpc>
            </a:pPr>
            <a:r>
              <a:rPr lang="en-US" sz="2000" dirty="0" err="1">
                <a:solidFill>
                  <a:srgbClr val="012897"/>
                </a:solidFill>
                <a:ea typeface="Calibri" panose="020F0502020204030204" pitchFamily="34" charset="0"/>
                <a:cs typeface="Times New Roman" panose="02020603050405020304" pitchFamily="18" charset="0"/>
              </a:rPr>
              <a:t>През</a:t>
            </a:r>
            <a:r>
              <a:rPr lang="en-US" sz="2000" dirty="0">
                <a:solidFill>
                  <a:srgbClr val="012897"/>
                </a:solidFill>
                <a:ea typeface="Calibri" panose="020F0502020204030204" pitchFamily="34" charset="0"/>
                <a:cs typeface="Times New Roman" panose="02020603050405020304" pitchFamily="18" charset="0"/>
              </a:rPr>
              <a:t> 2012 г. в </a:t>
            </a:r>
            <a:r>
              <a:rPr lang="en-US" sz="2000" dirty="0" err="1">
                <a:solidFill>
                  <a:srgbClr val="012897"/>
                </a:solidFill>
                <a:ea typeface="Calibri" panose="020F0502020204030204" pitchFamily="34" charset="0"/>
                <a:cs typeface="Times New Roman" panose="02020603050405020304" pitchFamily="18" charset="0"/>
              </a:rPr>
              <a:t>България</a:t>
            </a:r>
            <a:r>
              <a:rPr lang="en-US" sz="2000" dirty="0">
                <a:solidFill>
                  <a:srgbClr val="012897"/>
                </a:solidFill>
                <a:ea typeface="Calibri" panose="020F0502020204030204" pitchFamily="34" charset="0"/>
                <a:cs typeface="Times New Roman" panose="02020603050405020304" pitchFamily="18" charset="0"/>
              </a:rPr>
              <a:t> </a:t>
            </a:r>
            <a:r>
              <a:rPr lang="en-US" sz="2000" dirty="0" err="1">
                <a:solidFill>
                  <a:srgbClr val="012897"/>
                </a:solidFill>
                <a:ea typeface="Calibri" panose="020F0502020204030204" pitchFamily="34" charset="0"/>
                <a:cs typeface="Times New Roman" panose="02020603050405020304" pitchFamily="18" charset="0"/>
              </a:rPr>
              <a:t>средногодишната</a:t>
            </a:r>
            <a:r>
              <a:rPr lang="en-US" sz="2000" dirty="0">
                <a:solidFill>
                  <a:srgbClr val="012897"/>
                </a:solidFill>
                <a:ea typeface="Calibri" panose="020F0502020204030204" pitchFamily="34" charset="0"/>
                <a:cs typeface="Times New Roman" panose="02020603050405020304" pitchFamily="18" charset="0"/>
              </a:rPr>
              <a:t> </a:t>
            </a:r>
            <a:r>
              <a:rPr lang="en-US" sz="2000" dirty="0" err="1">
                <a:solidFill>
                  <a:srgbClr val="012897"/>
                </a:solidFill>
                <a:ea typeface="Calibri" panose="020F0502020204030204" pitchFamily="34" charset="0"/>
                <a:cs typeface="Times New Roman" panose="02020603050405020304" pitchFamily="18" charset="0"/>
              </a:rPr>
              <a:t>температура</a:t>
            </a:r>
            <a:r>
              <a:rPr lang="en-US" sz="2000" dirty="0">
                <a:solidFill>
                  <a:srgbClr val="012897"/>
                </a:solidFill>
                <a:ea typeface="Calibri" panose="020F0502020204030204" pitchFamily="34" charset="0"/>
                <a:cs typeface="Times New Roman" panose="02020603050405020304" pitchFamily="18" charset="0"/>
              </a:rPr>
              <a:t> е с 1,3 </a:t>
            </a:r>
            <a:r>
              <a:rPr lang="bg-BG" sz="2000" dirty="0">
                <a:solidFill>
                  <a:srgbClr val="012897"/>
                </a:solidFill>
                <a:ea typeface="Calibri" panose="020F0502020204030204" pitchFamily="34" charset="0"/>
                <a:cs typeface="Calibri" panose="020F0502020204030204" pitchFamily="34" charset="0"/>
              </a:rPr>
              <a:t>°</a:t>
            </a:r>
            <a:r>
              <a:rPr lang="en-US" sz="2000" dirty="0">
                <a:solidFill>
                  <a:srgbClr val="012897"/>
                </a:solidFill>
                <a:ea typeface="Calibri" panose="020F0502020204030204" pitchFamily="34" charset="0"/>
                <a:cs typeface="Times New Roman" panose="02020603050405020304" pitchFamily="18" charset="0"/>
              </a:rPr>
              <a:t>С </a:t>
            </a:r>
            <a:r>
              <a:rPr lang="en-US" sz="2000" dirty="0" err="1">
                <a:solidFill>
                  <a:srgbClr val="012897"/>
                </a:solidFill>
                <a:ea typeface="Calibri" panose="020F0502020204030204" pitchFamily="34" charset="0"/>
                <a:cs typeface="Times New Roman" panose="02020603050405020304" pitchFamily="18" charset="0"/>
              </a:rPr>
              <a:t>над</a:t>
            </a:r>
            <a:r>
              <a:rPr lang="en-US" sz="2000" dirty="0">
                <a:solidFill>
                  <a:srgbClr val="012897"/>
                </a:solidFill>
                <a:ea typeface="Calibri" panose="020F0502020204030204" pitchFamily="34" charset="0"/>
                <a:cs typeface="Times New Roman" panose="02020603050405020304" pitchFamily="18" charset="0"/>
              </a:rPr>
              <a:t> </a:t>
            </a:r>
            <a:r>
              <a:rPr lang="en-US" sz="2000" dirty="0" err="1">
                <a:solidFill>
                  <a:srgbClr val="012897"/>
                </a:solidFill>
                <a:ea typeface="Calibri" panose="020F0502020204030204" pitchFamily="34" charset="0"/>
                <a:cs typeface="Times New Roman" panose="02020603050405020304" pitchFamily="18" charset="0"/>
              </a:rPr>
              <a:t>климатичната</a:t>
            </a:r>
            <a:r>
              <a:rPr lang="en-US" sz="2000" dirty="0">
                <a:solidFill>
                  <a:srgbClr val="012897"/>
                </a:solidFill>
                <a:ea typeface="Calibri" panose="020F0502020204030204" pitchFamily="34" charset="0"/>
                <a:cs typeface="Times New Roman" panose="02020603050405020304" pitchFamily="18" charset="0"/>
              </a:rPr>
              <a:t> </a:t>
            </a:r>
            <a:r>
              <a:rPr lang="en-US" sz="2000" dirty="0" err="1">
                <a:solidFill>
                  <a:srgbClr val="012897"/>
                </a:solidFill>
                <a:ea typeface="Calibri" panose="020F0502020204030204" pitchFamily="34" charset="0"/>
                <a:cs typeface="Times New Roman" panose="02020603050405020304" pitchFamily="18" charset="0"/>
              </a:rPr>
              <a:t>норма</a:t>
            </a:r>
            <a:r>
              <a:rPr lang="en-US" sz="2000" dirty="0">
                <a:solidFill>
                  <a:srgbClr val="012897"/>
                </a:solidFill>
                <a:ea typeface="Calibri" panose="020F0502020204030204" pitchFamily="34" charset="0"/>
                <a:cs typeface="Times New Roman" panose="02020603050405020304" pitchFamily="18" charset="0"/>
              </a:rPr>
              <a:t> 10,5°С.</a:t>
            </a:r>
            <a:r>
              <a:rPr lang="bg-BG" sz="2000" dirty="0">
                <a:solidFill>
                  <a:srgbClr val="012897"/>
                </a:solidFill>
                <a:ea typeface="Calibri" panose="020F0502020204030204" pitchFamily="34" charset="0"/>
                <a:cs typeface="Times New Roman" panose="02020603050405020304" pitchFamily="18" charset="0"/>
              </a:rPr>
              <a:t> Лятото на 2012 се характеризира с особено високи температури – юни и юли са с най-високи температури от началото на измерванията, август е сред 3-те най-топли месеца август, септември – сред 5-те най-топли септември.</a:t>
            </a:r>
            <a:endParaRPr lang="en-US" sz="2000" dirty="0">
              <a:solidFill>
                <a:srgbClr val="012897"/>
              </a:solidFill>
              <a:effectLst/>
              <a:ea typeface="Calibri" panose="020F0502020204030204" pitchFamily="34" charset="0"/>
              <a:cs typeface="Times New Roman" panose="02020603050405020304" pitchFamily="18" charset="0"/>
            </a:endParaRPr>
          </a:p>
        </p:txBody>
      </p:sp>
      <p:sp>
        <p:nvSpPr>
          <p:cNvPr id="11" name="Rectangle 10"/>
          <p:cNvSpPr/>
          <p:nvPr/>
        </p:nvSpPr>
        <p:spPr>
          <a:xfrm>
            <a:off x="5562708" y="3269069"/>
            <a:ext cx="6096000" cy="923330"/>
          </a:xfrm>
          <a:prstGeom prst="rect">
            <a:avLst/>
          </a:prstGeom>
        </p:spPr>
        <p:txBody>
          <a:bodyPr>
            <a:spAutoFit/>
          </a:bodyPr>
          <a:lstStyle/>
          <a:p>
            <a:r>
              <a:rPr lang="ru-RU" dirty="0" smtClean="0">
                <a:solidFill>
                  <a:srgbClr val="012897"/>
                </a:solidFill>
              </a:rPr>
              <a:t>През 2012 г. се узстановява продължителното </a:t>
            </a:r>
            <a:r>
              <a:rPr lang="ru-RU" dirty="0">
                <a:solidFill>
                  <a:srgbClr val="012897"/>
                </a:solidFill>
              </a:rPr>
              <a:t>засушаване от 7 юни до 28 октомври 2012 г. (около 150 дни с леки прекъсвания и слаби локални валежи). </a:t>
            </a:r>
            <a:endParaRPr lang="en-US" dirty="0">
              <a:solidFill>
                <a:srgbClr val="012897"/>
              </a:solidFill>
            </a:endParaRPr>
          </a:p>
        </p:txBody>
      </p:sp>
      <p:sp>
        <p:nvSpPr>
          <p:cNvPr id="12" name="Rectangle 11"/>
          <p:cNvSpPr/>
          <p:nvPr/>
        </p:nvSpPr>
        <p:spPr>
          <a:xfrm>
            <a:off x="424999" y="4450141"/>
            <a:ext cx="11258876" cy="1597617"/>
          </a:xfrm>
          <a:prstGeom prst="rect">
            <a:avLst/>
          </a:prstGeom>
        </p:spPr>
        <p:txBody>
          <a:bodyPr wrap="square">
            <a:spAutoFit/>
          </a:bodyPr>
          <a:lstStyle/>
          <a:p>
            <a:pPr>
              <a:lnSpc>
                <a:spcPct val="107000"/>
              </a:lnSpc>
              <a:spcAft>
                <a:spcPts val="800"/>
              </a:spcAft>
            </a:pPr>
            <a:r>
              <a:rPr lang="en-US" sz="1600" i="1" dirty="0" err="1">
                <a:solidFill>
                  <a:srgbClr val="012897"/>
                </a:solidFill>
                <a:ea typeface="Calibri" panose="020F0502020204030204" pitchFamily="34" charset="0"/>
                <a:cs typeface="Times New Roman" panose="02020603050405020304" pitchFamily="18" charset="0"/>
              </a:rPr>
              <a:t>Босна</a:t>
            </a:r>
            <a:r>
              <a:rPr lang="en-US" sz="1600" i="1" dirty="0">
                <a:solidFill>
                  <a:srgbClr val="012897"/>
                </a:solidFill>
                <a:ea typeface="Calibri" panose="020F0502020204030204" pitchFamily="34" charset="0"/>
                <a:cs typeface="Times New Roman" panose="02020603050405020304" pitchFamily="18" charset="0"/>
              </a:rPr>
              <a:t> и </a:t>
            </a:r>
            <a:r>
              <a:rPr lang="en-US" sz="1600" i="1" dirty="0" err="1">
                <a:solidFill>
                  <a:srgbClr val="012897"/>
                </a:solidFill>
                <a:ea typeface="Calibri" panose="020F0502020204030204" pitchFamily="34" charset="0"/>
                <a:cs typeface="Times New Roman" panose="02020603050405020304" pitchFamily="18" charset="0"/>
              </a:rPr>
              <a:t>Херцеговина</a:t>
            </a:r>
            <a:r>
              <a:rPr lang="en-US" sz="1600" i="1" dirty="0">
                <a:solidFill>
                  <a:srgbClr val="012897"/>
                </a:solidFill>
                <a:ea typeface="Calibri" panose="020F0502020204030204" pitchFamily="34" charset="0"/>
                <a:cs typeface="Times New Roman" panose="02020603050405020304" pitchFamily="18" charset="0"/>
              </a:rPr>
              <a:t> </a:t>
            </a:r>
            <a:r>
              <a:rPr lang="bg-BG"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най-горещото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лято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последните</a:t>
            </a:r>
            <a:r>
              <a:rPr lang="en-US" sz="1600" i="1" dirty="0">
                <a:solidFill>
                  <a:srgbClr val="012897"/>
                </a:solidFill>
                <a:ea typeface="Calibri" panose="020F0502020204030204" pitchFamily="34" charset="0"/>
                <a:cs typeface="Times New Roman" panose="02020603050405020304" pitchFamily="18" charset="0"/>
              </a:rPr>
              <a:t> 120 </a:t>
            </a:r>
            <a:r>
              <a:rPr lang="en-US" sz="1600" i="1" dirty="0" err="1">
                <a:solidFill>
                  <a:srgbClr val="012897"/>
                </a:solidFill>
                <a:ea typeface="Calibri" panose="020F0502020204030204" pitchFamily="34" charset="0"/>
                <a:cs typeface="Times New Roman" panose="02020603050405020304" pitchFamily="18" charset="0"/>
              </a:rPr>
              <a:t>години</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загубите</a:t>
            </a:r>
            <a:r>
              <a:rPr lang="en-US" sz="1600" i="1" dirty="0">
                <a:solidFill>
                  <a:srgbClr val="012897"/>
                </a:solidFill>
                <a:ea typeface="Calibri" panose="020F0502020204030204" pitchFamily="34" charset="0"/>
                <a:cs typeface="Times New Roman" panose="02020603050405020304" pitchFamily="18" charset="0"/>
              </a:rPr>
              <a:t> в </a:t>
            </a:r>
            <a:r>
              <a:rPr lang="en-US" sz="1600" i="1" dirty="0" err="1">
                <a:solidFill>
                  <a:srgbClr val="012897"/>
                </a:solidFill>
                <a:ea typeface="Calibri" panose="020F0502020204030204" pitchFamily="34" charset="0"/>
                <a:cs typeface="Times New Roman" panose="02020603050405020304" pitchFamily="18" charset="0"/>
              </a:rPr>
              <a:t>земеделския</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сектор</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страната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между</a:t>
            </a:r>
            <a:r>
              <a:rPr lang="en-US" sz="1600" i="1" dirty="0">
                <a:solidFill>
                  <a:srgbClr val="012897"/>
                </a:solidFill>
                <a:ea typeface="Calibri" panose="020F0502020204030204" pitchFamily="34" charset="0"/>
                <a:cs typeface="Times New Roman" panose="02020603050405020304" pitchFamily="18" charset="0"/>
              </a:rPr>
              <a:t> 30% и 40%. </a:t>
            </a:r>
            <a:r>
              <a:rPr lang="en-US" sz="1600" i="1" dirty="0" err="1">
                <a:solidFill>
                  <a:srgbClr val="012897"/>
                </a:solidFill>
                <a:ea typeface="Calibri" panose="020F0502020204030204" pitchFamily="34" charset="0"/>
                <a:cs typeface="Times New Roman" panose="02020603050405020304" pitchFamily="18" charset="0"/>
              </a:rPr>
              <a:t>Сушата</a:t>
            </a:r>
            <a:r>
              <a:rPr lang="en-US" sz="1600" i="1" dirty="0">
                <a:solidFill>
                  <a:srgbClr val="012897"/>
                </a:solidFill>
                <a:ea typeface="Calibri" panose="020F0502020204030204" pitchFamily="34" charset="0"/>
                <a:cs typeface="Times New Roman" panose="02020603050405020304" pitchFamily="18" charset="0"/>
              </a:rPr>
              <a:t> е </a:t>
            </a:r>
            <a:r>
              <a:rPr lang="en-US" sz="1600" i="1" dirty="0" err="1">
                <a:solidFill>
                  <a:srgbClr val="012897"/>
                </a:solidFill>
                <a:ea typeface="Calibri" panose="020F0502020204030204" pitchFamily="34" charset="0"/>
                <a:cs typeface="Times New Roman" panose="02020603050405020304" pitchFamily="18" charset="0"/>
              </a:rPr>
              <a:t>засегнала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преди</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всичко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насажденията</a:t>
            </a:r>
            <a:r>
              <a:rPr lang="en-US" sz="1600" i="1" dirty="0">
                <a:solidFill>
                  <a:srgbClr val="012897"/>
                </a:solidFill>
                <a:ea typeface="Calibri" panose="020F0502020204030204" pitchFamily="34" charset="0"/>
                <a:cs typeface="Times New Roman" panose="02020603050405020304" pitchFamily="18" charset="0"/>
              </a:rPr>
              <a:t> с </a:t>
            </a:r>
            <a:r>
              <a:rPr lang="en-US" sz="1600" i="1" dirty="0" err="1">
                <a:solidFill>
                  <a:srgbClr val="012897"/>
                </a:solidFill>
                <a:ea typeface="Calibri" panose="020F0502020204030204" pitchFamily="34" charset="0"/>
                <a:cs typeface="Times New Roman" panose="02020603050405020304" pitchFamily="18" charset="0"/>
              </a:rPr>
              <a:t>царевица</a:t>
            </a:r>
            <a:r>
              <a:rPr lang="bg-BG" sz="1600" i="1" dirty="0">
                <a:solidFill>
                  <a:srgbClr val="012897"/>
                </a:solidFill>
                <a:ea typeface="Calibri" panose="020F0502020204030204" pitchFamily="34" charset="0"/>
                <a:cs typeface="Times New Roman" panose="02020603050405020304" pitchFamily="18" charset="0"/>
              </a:rPr>
              <a:t>.</a:t>
            </a:r>
            <a:endParaRPr lang="en-US" sz="1600" i="1" dirty="0">
              <a:solidFill>
                <a:srgbClr val="012897"/>
              </a:solidFill>
              <a:ea typeface="Calibri" panose="020F0502020204030204" pitchFamily="34" charset="0"/>
              <a:cs typeface="Times New Roman" panose="02020603050405020304" pitchFamily="18" charset="0"/>
            </a:endParaRPr>
          </a:p>
          <a:p>
            <a:pPr>
              <a:lnSpc>
                <a:spcPct val="107000"/>
              </a:lnSpc>
              <a:spcAft>
                <a:spcPts val="800"/>
              </a:spcAft>
            </a:pPr>
            <a:r>
              <a:rPr lang="en-US" sz="1600" i="1" dirty="0">
                <a:solidFill>
                  <a:srgbClr val="012897"/>
                </a:solidFill>
                <a:ea typeface="Calibri" panose="020F0502020204030204" pitchFamily="34" charset="0"/>
                <a:cs typeface="Times New Roman" panose="02020603050405020304" pitchFamily="18" charset="0"/>
              </a:rPr>
              <a:t>В </a:t>
            </a:r>
            <a:r>
              <a:rPr lang="en-US" sz="1600" i="1" dirty="0" err="1">
                <a:solidFill>
                  <a:srgbClr val="012897"/>
                </a:solidFill>
                <a:ea typeface="Calibri" panose="020F0502020204030204" pitchFamily="34" charset="0"/>
                <a:cs typeface="Times New Roman" panose="02020603050405020304" pitchFamily="18" charset="0"/>
              </a:rPr>
              <a:t>Хърватия</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оценяват</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щетите</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земеделския</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сектор</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над</a:t>
            </a:r>
            <a:r>
              <a:rPr lang="en-US" sz="1600" i="1" dirty="0">
                <a:solidFill>
                  <a:srgbClr val="012897"/>
                </a:solidFill>
                <a:ea typeface="Calibri" panose="020F0502020204030204" pitchFamily="34" charset="0"/>
                <a:cs typeface="Times New Roman" panose="02020603050405020304" pitchFamily="18" charset="0"/>
              </a:rPr>
              <a:t> 134 </a:t>
            </a:r>
            <a:r>
              <a:rPr lang="en-US" sz="1600" i="1" dirty="0" err="1">
                <a:solidFill>
                  <a:srgbClr val="012897"/>
                </a:solidFill>
                <a:ea typeface="Calibri" panose="020F0502020204030204" pitchFamily="34" charset="0"/>
                <a:cs typeface="Times New Roman" panose="02020603050405020304" pitchFamily="18" charset="0"/>
              </a:rPr>
              <a:t>милиона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евро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Няколко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региона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на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страната</a:t>
            </a:r>
            <a:r>
              <a:rPr lang="en-US" sz="1600" i="1" dirty="0">
                <a:solidFill>
                  <a:srgbClr val="012897"/>
                </a:solidFill>
                <a:ea typeface="Calibri" panose="020F0502020204030204" pitchFamily="34" charset="0"/>
                <a:cs typeface="Times New Roman" panose="02020603050405020304" pitchFamily="18" charset="0"/>
              </a:rPr>
              <a:t> </a:t>
            </a:r>
            <a:r>
              <a:rPr lang="bg-BG" sz="1600" i="1" dirty="0">
                <a:solidFill>
                  <a:srgbClr val="012897"/>
                </a:solidFill>
                <a:ea typeface="Calibri" panose="020F0502020204030204" pitchFamily="34" charset="0"/>
                <a:cs typeface="Times New Roman" panose="02020603050405020304" pitchFamily="18" charset="0"/>
              </a:rPr>
              <a:t>са </a:t>
            </a:r>
            <a:r>
              <a:rPr lang="en-US" sz="1600" i="1" dirty="0" err="1">
                <a:solidFill>
                  <a:srgbClr val="012897"/>
                </a:solidFill>
                <a:ea typeface="Calibri" panose="020F0502020204030204" pitchFamily="34" charset="0"/>
                <a:cs typeface="Times New Roman" panose="02020603050405020304" pitchFamily="18" charset="0"/>
              </a:rPr>
              <a:t>обяви</a:t>
            </a:r>
            <a:r>
              <a:rPr lang="bg-BG" sz="1600" i="1" dirty="0">
                <a:solidFill>
                  <a:srgbClr val="012897"/>
                </a:solidFill>
                <a:ea typeface="Calibri" panose="020F0502020204030204" pitchFamily="34" charset="0"/>
                <a:cs typeface="Times New Roman" panose="02020603050405020304" pitchFamily="18" charset="0"/>
              </a:rPr>
              <a:t>ли</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бедствено</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положение</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заради</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сушата</a:t>
            </a:r>
            <a:r>
              <a:rPr lang="en-US" sz="1600" i="1" dirty="0">
                <a:solidFill>
                  <a:srgbClr val="012897"/>
                </a:solidFill>
                <a:ea typeface="Calibri" panose="020F0502020204030204" pitchFamily="34" charset="0"/>
                <a:cs typeface="Times New Roman" panose="02020603050405020304" pitchFamily="18" charset="0"/>
              </a:rPr>
              <a:t>. В </a:t>
            </a:r>
            <a:r>
              <a:rPr lang="en-US" sz="1600" i="1" dirty="0" err="1">
                <a:solidFill>
                  <a:srgbClr val="012897"/>
                </a:solidFill>
                <a:ea typeface="Calibri" panose="020F0502020204030204" pitchFamily="34" charset="0"/>
                <a:cs typeface="Times New Roman" panose="02020603050405020304" pitchFamily="18" charset="0"/>
              </a:rPr>
              <a:t>източния</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район</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Славония</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загубите</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са</a:t>
            </a:r>
            <a:r>
              <a:rPr lang="en-US" sz="1600" i="1" dirty="0">
                <a:solidFill>
                  <a:srgbClr val="012897"/>
                </a:solidFill>
                <a:ea typeface="Calibri" panose="020F0502020204030204" pitchFamily="34" charset="0"/>
                <a:cs typeface="Times New Roman" panose="02020603050405020304" pitchFamily="18" charset="0"/>
              </a:rPr>
              <a:t> </a:t>
            </a:r>
            <a:r>
              <a:rPr lang="en-US" sz="1600" i="1" dirty="0" err="1">
                <a:solidFill>
                  <a:srgbClr val="012897"/>
                </a:solidFill>
                <a:ea typeface="Calibri" panose="020F0502020204030204" pitchFamily="34" charset="0"/>
                <a:cs typeface="Times New Roman" panose="02020603050405020304" pitchFamily="18" charset="0"/>
              </a:rPr>
              <a:t>катастрофални</a:t>
            </a:r>
            <a:r>
              <a:rPr lang="en-US" sz="1600" i="1" dirty="0">
                <a:solidFill>
                  <a:srgbClr val="012897"/>
                </a:solidFill>
                <a:ea typeface="Calibri" panose="020F0502020204030204" pitchFamily="34" charset="0"/>
                <a:cs typeface="Times New Roman" panose="02020603050405020304" pitchFamily="18" charset="0"/>
              </a:rPr>
              <a:t> – </a:t>
            </a:r>
            <a:r>
              <a:rPr lang="en-US" sz="1600" i="1" dirty="0" err="1">
                <a:solidFill>
                  <a:srgbClr val="012897"/>
                </a:solidFill>
                <a:ea typeface="Calibri" panose="020F0502020204030204" pitchFamily="34" charset="0"/>
                <a:cs typeface="Times New Roman" panose="02020603050405020304" pitchFamily="18" charset="0"/>
              </a:rPr>
              <a:t>между</a:t>
            </a:r>
            <a:r>
              <a:rPr lang="en-US" sz="1600" i="1" dirty="0">
                <a:solidFill>
                  <a:srgbClr val="012897"/>
                </a:solidFill>
                <a:ea typeface="Calibri" panose="020F0502020204030204" pitchFamily="34" charset="0"/>
                <a:cs typeface="Times New Roman" panose="02020603050405020304" pitchFamily="18" charset="0"/>
              </a:rPr>
              <a:t> 60% и 100%.</a:t>
            </a:r>
          </a:p>
          <a:p>
            <a:r>
              <a:rPr lang="bg-BG" sz="1600" i="1" dirty="0">
                <a:solidFill>
                  <a:srgbClr val="012897"/>
                </a:solidFill>
                <a:ea typeface="Calibri" panose="020F0502020204030204" pitchFamily="34" charset="0"/>
              </a:rPr>
              <a:t>В</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Сърбия</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загубите</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се</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доближават</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до</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един</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милиард</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евро</a:t>
            </a:r>
            <a:r>
              <a:rPr lang="bg-BG" sz="1600" i="1" dirty="0">
                <a:solidFill>
                  <a:srgbClr val="012897"/>
                </a:solidFill>
                <a:ea typeface="Calibri" panose="020F0502020204030204" pitchFamily="34" charset="0"/>
              </a:rPr>
              <a:t>. Л</a:t>
            </a:r>
            <a:r>
              <a:rPr lang="en-US" sz="1600" i="1" dirty="0" err="1">
                <a:solidFill>
                  <a:srgbClr val="012897"/>
                </a:solidFill>
                <a:ea typeface="Calibri" panose="020F0502020204030204" pitchFamily="34" charset="0"/>
              </a:rPr>
              <a:t>ято</a:t>
            </a:r>
            <a:r>
              <a:rPr lang="bg-BG" sz="1600" i="1" dirty="0">
                <a:solidFill>
                  <a:srgbClr val="012897"/>
                </a:solidFill>
                <a:ea typeface="Calibri" panose="020F0502020204030204" pitchFamily="34" charset="0"/>
              </a:rPr>
              <a:t>то</a:t>
            </a:r>
            <a:r>
              <a:rPr lang="en-US" sz="1600" i="1" dirty="0">
                <a:solidFill>
                  <a:srgbClr val="012897"/>
                </a:solidFill>
                <a:ea typeface="Calibri" panose="020F0502020204030204" pitchFamily="34" charset="0"/>
              </a:rPr>
              <a:t> в </a:t>
            </a:r>
            <a:r>
              <a:rPr lang="en-US" sz="1600" i="1" dirty="0" err="1">
                <a:solidFill>
                  <a:srgbClr val="012897"/>
                </a:solidFill>
                <a:ea typeface="Calibri" panose="020F0502020204030204" pitchFamily="34" charset="0"/>
              </a:rPr>
              <a:t>Сърбия</a:t>
            </a:r>
            <a:r>
              <a:rPr lang="en-US" sz="1600" i="1" dirty="0">
                <a:solidFill>
                  <a:srgbClr val="012897"/>
                </a:solidFill>
                <a:ea typeface="Calibri" panose="020F0502020204030204" pitchFamily="34" charset="0"/>
              </a:rPr>
              <a:t> е </a:t>
            </a:r>
            <a:r>
              <a:rPr lang="en-US" sz="1600" i="1" dirty="0" err="1">
                <a:solidFill>
                  <a:srgbClr val="012897"/>
                </a:solidFill>
                <a:ea typeface="Calibri" panose="020F0502020204030204" pitchFamily="34" charset="0"/>
              </a:rPr>
              <a:t>най-горещото</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от</a:t>
            </a:r>
            <a:r>
              <a:rPr lang="en-US" sz="1600" i="1" dirty="0">
                <a:solidFill>
                  <a:srgbClr val="012897"/>
                </a:solidFill>
                <a:ea typeface="Calibri" panose="020F0502020204030204" pitchFamily="34" charset="0"/>
              </a:rPr>
              <a:t> 1887 </a:t>
            </a:r>
            <a:r>
              <a:rPr lang="en-US" sz="1600" i="1" dirty="0" err="1">
                <a:solidFill>
                  <a:srgbClr val="012897"/>
                </a:solidFill>
                <a:ea typeface="Calibri" panose="020F0502020204030204" pitchFamily="34" charset="0"/>
              </a:rPr>
              <a:t>година</a:t>
            </a:r>
            <a:r>
              <a:rPr lang="en-US" sz="1600" i="1" dirty="0">
                <a:solidFill>
                  <a:srgbClr val="012897"/>
                </a:solidFill>
                <a:ea typeface="Calibri" panose="020F0502020204030204" pitchFamily="34" charset="0"/>
              </a:rPr>
              <a:t> </a:t>
            </a:r>
            <a:r>
              <a:rPr lang="en-US" sz="1600" i="1" dirty="0" err="1">
                <a:solidFill>
                  <a:srgbClr val="012897"/>
                </a:solidFill>
                <a:ea typeface="Calibri" panose="020F0502020204030204" pitchFamily="34" charset="0"/>
              </a:rPr>
              <a:t>насам</a:t>
            </a:r>
            <a:r>
              <a:rPr lang="en-US" sz="1600" i="1" dirty="0">
                <a:solidFill>
                  <a:srgbClr val="012897"/>
                </a:solidFill>
                <a:ea typeface="Calibri" panose="020F0502020204030204" pitchFamily="34" charset="0"/>
              </a:rPr>
              <a:t>.</a:t>
            </a:r>
            <a:endParaRPr lang="en-US" sz="1600" i="1" dirty="0">
              <a:solidFill>
                <a:srgbClr val="012897"/>
              </a:solidFill>
            </a:endParaRPr>
          </a:p>
        </p:txBody>
      </p:sp>
      <p:pic>
        <p:nvPicPr>
          <p:cNvPr id="13" name="Pictur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14" name="Down Arrow 13"/>
          <p:cNvSpPr/>
          <p:nvPr/>
        </p:nvSpPr>
        <p:spPr>
          <a:xfrm>
            <a:off x="3771533" y="1577531"/>
            <a:ext cx="208040" cy="4334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9669439" y="0"/>
            <a:ext cx="1483101" cy="861287"/>
          </a:xfrm>
          <a:prstGeom prst="rect">
            <a:avLst/>
          </a:prstGeom>
        </p:spPr>
      </p:pic>
      <p:pic>
        <p:nvPicPr>
          <p:cNvPr id="17" name="Picture 16"/>
          <p:cNvPicPr>
            <a:picLocks noChangeAspect="1"/>
          </p:cNvPicPr>
          <p:nvPr/>
        </p:nvPicPr>
        <p:blipFill>
          <a:blip r:embed="rId5"/>
          <a:stretch>
            <a:fillRect/>
          </a:stretch>
        </p:blipFill>
        <p:spPr>
          <a:xfrm>
            <a:off x="11152541" y="2962"/>
            <a:ext cx="1039459" cy="858325"/>
          </a:xfrm>
          <a:prstGeom prst="rect">
            <a:avLst/>
          </a:prstGeom>
        </p:spPr>
      </p:pic>
      <p:sp>
        <p:nvSpPr>
          <p:cNvPr id="18"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94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sz="2600" b="1" dirty="0">
                <a:solidFill>
                  <a:srgbClr val="012897"/>
                </a:solidFill>
              </a:rPr>
              <a:t>Климатични промени и тяхното въздействие върху земеделието</a:t>
            </a:r>
            <a:endParaRPr lang="bg-BG" altLang="bg-BG" sz="2600" b="1" dirty="0">
              <a:solidFill>
                <a:srgbClr val="012897"/>
              </a:solidFill>
            </a:endParaRPr>
          </a:p>
          <a:p>
            <a:pPr>
              <a:buNone/>
            </a:pPr>
            <a:endParaRPr lang="en-US" altLang="bg-BG" sz="2400" b="1" i="1" dirty="0" smtClean="0">
              <a:solidFill>
                <a:srgbClr val="CC0000"/>
              </a:solidFill>
            </a:endParaRPr>
          </a:p>
        </p:txBody>
      </p:sp>
      <p:graphicFrame>
        <p:nvGraphicFramePr>
          <p:cNvPr id="7" name="Chart 6"/>
          <p:cNvGraphicFramePr>
            <a:graphicFrameLocks/>
          </p:cNvGraphicFramePr>
          <p:nvPr>
            <p:extLst>
              <p:ext uri="{D42A27DB-BD31-4B8C-83A1-F6EECF244321}">
                <p14:modId xmlns:p14="http://schemas.microsoft.com/office/powerpoint/2010/main" val="1798818320"/>
              </p:ext>
            </p:extLst>
          </p:nvPr>
        </p:nvGraphicFramePr>
        <p:xfrm>
          <a:off x="241200" y="1627200"/>
          <a:ext cx="5173200" cy="2937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5918898" y="1210906"/>
            <a:ext cx="4779646" cy="2882722"/>
          </a:xfrm>
          <a:prstGeom prst="rect">
            <a:avLst/>
          </a:prstGeom>
        </p:spPr>
      </p:pic>
      <p:sp>
        <p:nvSpPr>
          <p:cNvPr id="8" name="Rectangle 7"/>
          <p:cNvSpPr/>
          <p:nvPr/>
        </p:nvSpPr>
        <p:spPr>
          <a:xfrm>
            <a:off x="5918898" y="4814211"/>
            <a:ext cx="5470994" cy="923330"/>
          </a:xfrm>
          <a:prstGeom prst="rect">
            <a:avLst/>
          </a:prstGeom>
        </p:spPr>
        <p:txBody>
          <a:bodyPr wrap="square">
            <a:spAutoFit/>
          </a:bodyPr>
          <a:lstStyle/>
          <a:p>
            <a:r>
              <a:rPr lang="ru-RU" dirty="0">
                <a:solidFill>
                  <a:srgbClr val="012897"/>
                </a:solidFill>
              </a:rPr>
              <a:t>През </a:t>
            </a:r>
            <a:r>
              <a:rPr lang="ru-RU" b="1" dirty="0">
                <a:solidFill>
                  <a:srgbClr val="012897"/>
                </a:solidFill>
              </a:rPr>
              <a:t>2014 </a:t>
            </a:r>
            <a:r>
              <a:rPr lang="ru-RU" dirty="0">
                <a:solidFill>
                  <a:srgbClr val="012897"/>
                </a:solidFill>
              </a:rPr>
              <a:t>г., главно през месеците от април до октомври, в различни части на страната са измерени изключително големи 24-часови валежни </a:t>
            </a:r>
            <a:r>
              <a:rPr lang="ru-RU" dirty="0" smtClean="0">
                <a:solidFill>
                  <a:srgbClr val="012897"/>
                </a:solidFill>
              </a:rPr>
              <a:t>суми.</a:t>
            </a:r>
            <a:endParaRPr lang="en-US" dirty="0">
              <a:solidFill>
                <a:srgbClr val="012897"/>
              </a:solidFill>
            </a:endParaRPr>
          </a:p>
        </p:txBody>
      </p:sp>
      <p:sp>
        <p:nvSpPr>
          <p:cNvPr id="9" name="Rectangle 8"/>
          <p:cNvSpPr/>
          <p:nvPr/>
        </p:nvSpPr>
        <p:spPr>
          <a:xfrm>
            <a:off x="520505" y="5834878"/>
            <a:ext cx="4726319" cy="584775"/>
          </a:xfrm>
          <a:prstGeom prst="rect">
            <a:avLst/>
          </a:prstGeom>
        </p:spPr>
        <p:txBody>
          <a:bodyPr wrap="square">
            <a:spAutoFit/>
          </a:bodyPr>
          <a:lstStyle/>
          <a:p>
            <a:r>
              <a:rPr lang="ru-RU" sz="1600" i="1" dirty="0">
                <a:solidFill>
                  <a:srgbClr val="012897"/>
                </a:solidFill>
                <a:latin typeface="Calibri" panose="020F0502020204030204" pitchFamily="34" charset="0"/>
              </a:rPr>
              <a:t>Източник: Национален доклад за състоянието и опазването на околната среда в България </a:t>
            </a:r>
            <a:endParaRPr lang="en-US" sz="1600" dirty="0">
              <a:solidFill>
                <a:srgbClr val="012897"/>
              </a:solidFill>
            </a:endParaRPr>
          </a:p>
        </p:txBody>
      </p:sp>
      <p:sp>
        <p:nvSpPr>
          <p:cNvPr id="10" name="Rectangle 9"/>
          <p:cNvSpPr/>
          <p:nvPr/>
        </p:nvSpPr>
        <p:spPr>
          <a:xfrm>
            <a:off x="861660" y="4792875"/>
            <a:ext cx="4717961" cy="923330"/>
          </a:xfrm>
          <a:prstGeom prst="rect">
            <a:avLst/>
          </a:prstGeom>
        </p:spPr>
        <p:txBody>
          <a:bodyPr wrap="square">
            <a:spAutoFit/>
          </a:bodyPr>
          <a:lstStyle/>
          <a:p>
            <a:r>
              <a:rPr lang="ru-RU" dirty="0">
                <a:solidFill>
                  <a:srgbClr val="012897"/>
                </a:solidFill>
              </a:rPr>
              <a:t>През 2014 г. годишната температура на въздуха за районите с надморска височина (н.в.) до 800 m е средно с 1,2</a:t>
            </a:r>
            <a:r>
              <a:rPr lang="ru-RU" baseline="30000" dirty="0">
                <a:solidFill>
                  <a:srgbClr val="012897"/>
                </a:solidFill>
              </a:rPr>
              <a:t>o</a:t>
            </a:r>
            <a:r>
              <a:rPr lang="ru-RU" dirty="0">
                <a:solidFill>
                  <a:srgbClr val="012897"/>
                </a:solidFill>
              </a:rPr>
              <a:t>С над </a:t>
            </a:r>
            <a:r>
              <a:rPr lang="ru-RU" dirty="0" smtClean="0">
                <a:solidFill>
                  <a:srgbClr val="012897"/>
                </a:solidFill>
              </a:rPr>
              <a:t>нормата.</a:t>
            </a:r>
            <a:endParaRPr lang="en-US" dirty="0">
              <a:solidFill>
                <a:srgbClr val="012897"/>
              </a:solidFill>
            </a:endParaRPr>
          </a:p>
        </p:txBody>
      </p:sp>
      <p:sp>
        <p:nvSpPr>
          <p:cNvPr id="11" name="Rectangle 10"/>
          <p:cNvSpPr/>
          <p:nvPr/>
        </p:nvSpPr>
        <p:spPr>
          <a:xfrm>
            <a:off x="5918898" y="4046008"/>
            <a:ext cx="5133319" cy="646331"/>
          </a:xfrm>
          <a:prstGeom prst="rect">
            <a:avLst/>
          </a:prstGeom>
        </p:spPr>
        <p:txBody>
          <a:bodyPr wrap="square">
            <a:spAutoFit/>
          </a:bodyPr>
          <a:lstStyle/>
          <a:p>
            <a:r>
              <a:rPr lang="ru-RU" i="1" dirty="0">
                <a:solidFill>
                  <a:srgbClr val="012897"/>
                </a:solidFill>
              </a:rPr>
              <a:t>Отклонения на годишния валеж в % през 2014 г. спрямо климатичните норми 1961-1990 г.</a:t>
            </a:r>
            <a:endParaRPr lang="en-US" i="1" dirty="0">
              <a:solidFill>
                <a:srgbClr val="012897"/>
              </a:solidFill>
            </a:endParaRPr>
          </a:p>
        </p:txBody>
      </p:sp>
      <p:sp>
        <p:nvSpPr>
          <p:cNvPr id="13" name="Rectangle 12"/>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12"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14" name="Rectangle 13"/>
          <p:cNvSpPr/>
          <p:nvPr/>
        </p:nvSpPr>
        <p:spPr>
          <a:xfrm>
            <a:off x="7419638" y="1103221"/>
            <a:ext cx="785793" cy="369332"/>
          </a:xfrm>
          <a:prstGeom prst="rect">
            <a:avLst/>
          </a:prstGeom>
        </p:spPr>
        <p:txBody>
          <a:bodyPr wrap="none">
            <a:spAutoFit/>
          </a:bodyPr>
          <a:lstStyle/>
          <a:p>
            <a:r>
              <a:rPr lang="ru-RU" b="1" dirty="0" smtClean="0">
                <a:solidFill>
                  <a:srgbClr val="012897"/>
                </a:solidFill>
              </a:rPr>
              <a:t>2014 </a:t>
            </a:r>
            <a:r>
              <a:rPr lang="ru-RU" dirty="0" smtClean="0">
                <a:solidFill>
                  <a:srgbClr val="012897"/>
                </a:solidFill>
              </a:rPr>
              <a:t>г</a:t>
            </a:r>
            <a:endParaRPr lang="bg-BG" dirty="0"/>
          </a:p>
        </p:txBody>
      </p:sp>
      <p:sp>
        <p:nvSpPr>
          <p:cNvPr id="4" name="Left Arrow 3"/>
          <p:cNvSpPr/>
          <p:nvPr/>
        </p:nvSpPr>
        <p:spPr>
          <a:xfrm>
            <a:off x="4546244" y="1978416"/>
            <a:ext cx="476518" cy="210992"/>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9669439" y="0"/>
            <a:ext cx="1483101" cy="861287"/>
          </a:xfrm>
          <a:prstGeom prst="rect">
            <a:avLst/>
          </a:prstGeom>
        </p:spPr>
      </p:pic>
      <p:pic>
        <p:nvPicPr>
          <p:cNvPr id="17" name="Picture 16"/>
          <p:cNvPicPr>
            <a:picLocks noChangeAspect="1"/>
          </p:cNvPicPr>
          <p:nvPr/>
        </p:nvPicPr>
        <p:blipFill>
          <a:blip r:embed="rId6"/>
          <a:stretch>
            <a:fillRect/>
          </a:stretch>
        </p:blipFill>
        <p:spPr>
          <a:xfrm>
            <a:off x="11152541" y="2962"/>
            <a:ext cx="1039459" cy="858325"/>
          </a:xfrm>
          <a:prstGeom prst="rect">
            <a:avLst/>
          </a:prstGeom>
        </p:spPr>
      </p:pic>
      <p:sp>
        <p:nvSpPr>
          <p:cNvPr id="18"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5430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bg-BG" altLang="bg-BG" sz="2600" b="1" dirty="0">
                <a:solidFill>
                  <a:srgbClr val="012897"/>
                </a:solidFill>
              </a:rPr>
              <a:t>Последици от изменението на климата</a:t>
            </a:r>
          </a:p>
          <a:p>
            <a:pPr>
              <a:buNone/>
            </a:pPr>
            <a:endParaRPr lang="en-US" altLang="bg-BG" sz="2400" b="1" i="1" dirty="0" smtClean="0">
              <a:solidFill>
                <a:srgbClr val="012897"/>
              </a:solidFill>
            </a:endParaRPr>
          </a:p>
          <a:p>
            <a:pPr>
              <a:buNone/>
            </a:pPr>
            <a:r>
              <a:rPr lang="bg-BG" altLang="bg-BG" sz="2400" b="1" i="1" dirty="0" smtClean="0">
                <a:solidFill>
                  <a:srgbClr val="012897"/>
                </a:solidFill>
              </a:rPr>
              <a:t>Увеличаване </a:t>
            </a:r>
            <a:r>
              <a:rPr lang="bg-BG" altLang="bg-BG" sz="2400" b="1" i="1" dirty="0">
                <a:solidFill>
                  <a:srgbClr val="012897"/>
                </a:solidFill>
              </a:rPr>
              <a:t>на честотата на екстремните природни явления</a:t>
            </a:r>
            <a:endParaRPr lang="bg-BG" altLang="bg-BG" sz="2400" b="1" dirty="0">
              <a:solidFill>
                <a:srgbClr val="012897"/>
              </a:solidFill>
            </a:endParaRPr>
          </a:p>
          <a:p>
            <a:pPr>
              <a:buNone/>
            </a:pPr>
            <a:endParaRPr lang="bg-BG" altLang="bg-BG" sz="2400" dirty="0">
              <a:solidFill>
                <a:srgbClr val="012897"/>
              </a:solidFill>
            </a:endParaRPr>
          </a:p>
          <a:p>
            <a:pPr>
              <a:buFont typeface="Wingdings" panose="05000000000000000000" pitchFamily="2" charset="2"/>
              <a:buChar char="Ø"/>
            </a:pPr>
            <a:r>
              <a:rPr lang="bg-BG" altLang="bg-BG" sz="2400" dirty="0" smtClean="0">
                <a:solidFill>
                  <a:srgbClr val="012897"/>
                </a:solidFill>
              </a:rPr>
              <a:t> В </a:t>
            </a:r>
            <a:r>
              <a:rPr lang="bg-BG" altLang="bg-BG" sz="2400" dirty="0">
                <a:solidFill>
                  <a:srgbClr val="012897"/>
                </a:solidFill>
              </a:rPr>
              <a:t>глобален мащаб промяната на климата може да доведе до зачестяване на ураганите и тропическите бури, а тяхната проява да стане по-интензивна и дълготрайна. 	</a:t>
            </a:r>
            <a:endParaRPr lang="bg-BG" altLang="bg-BG" sz="2400" dirty="0" smtClean="0">
              <a:solidFill>
                <a:srgbClr val="012897"/>
              </a:solidFill>
            </a:endParaRPr>
          </a:p>
          <a:p>
            <a:pPr>
              <a:buFont typeface="Wingdings" panose="05000000000000000000" pitchFamily="2" charset="2"/>
              <a:buChar char="Ø"/>
            </a:pPr>
            <a:r>
              <a:rPr lang="bg-BG" altLang="bg-BG" sz="2400" dirty="0" smtClean="0">
                <a:solidFill>
                  <a:srgbClr val="012897"/>
                </a:solidFill>
              </a:rPr>
              <a:t> По-високите </a:t>
            </a:r>
            <a:r>
              <a:rPr lang="bg-BG" altLang="bg-BG" sz="2400" dirty="0">
                <a:solidFill>
                  <a:srgbClr val="012897"/>
                </a:solidFill>
              </a:rPr>
              <a:t>температури водят до увеличаване на изпарението от земната повърхност, което може да доведе до засушаване. </a:t>
            </a:r>
            <a:endParaRPr lang="bg-BG" altLang="bg-BG" sz="2400" dirty="0" smtClean="0">
              <a:solidFill>
                <a:srgbClr val="012897"/>
              </a:solidFill>
            </a:endParaRPr>
          </a:p>
          <a:p>
            <a:pPr>
              <a:buFont typeface="Wingdings" panose="05000000000000000000" pitchFamily="2" charset="2"/>
              <a:buChar char="Ø"/>
            </a:pPr>
            <a:r>
              <a:rPr lang="bg-BG" altLang="bg-BG" sz="2400" dirty="0">
                <a:solidFill>
                  <a:srgbClr val="012897"/>
                </a:solidFill>
              </a:rPr>
              <a:t> </a:t>
            </a:r>
            <a:r>
              <a:rPr lang="bg-BG" altLang="bg-BG" sz="2400" dirty="0" smtClean="0">
                <a:solidFill>
                  <a:srgbClr val="012897"/>
                </a:solidFill>
              </a:rPr>
              <a:t>Териториите</a:t>
            </a:r>
            <a:r>
              <a:rPr lang="bg-BG" altLang="bg-BG" sz="2400" dirty="0">
                <a:solidFill>
                  <a:srgbClr val="012897"/>
                </a:solidFill>
              </a:rPr>
              <a:t>, засегнати от засушаване са по-уязвими от наводнения при интензивни валежи.</a:t>
            </a:r>
          </a:p>
          <a:p>
            <a:pPr>
              <a:buNone/>
            </a:pPr>
            <a:endParaRPr lang="bg-BG" altLang="bg-BG" sz="2400" dirty="0">
              <a:solidFill>
                <a:srgbClr val="012897"/>
              </a:solidFill>
            </a:endParaRPr>
          </a:p>
          <a:p>
            <a:pPr>
              <a:buNone/>
            </a:pPr>
            <a:r>
              <a:rPr lang="bg-BG" altLang="bg-BG" sz="2400" dirty="0">
                <a:solidFill>
                  <a:srgbClr val="012897"/>
                </a:solidFill>
              </a:rPr>
              <a:t>	</a:t>
            </a:r>
            <a:endParaRPr lang="en-US" altLang="bg-BG" sz="24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8" name="Picture 7"/>
          <p:cNvPicPr>
            <a:picLocks noChangeAspect="1"/>
          </p:cNvPicPr>
          <p:nvPr/>
        </p:nvPicPr>
        <p:blipFill>
          <a:blip r:embed="rId3"/>
          <a:stretch>
            <a:fillRect/>
          </a:stretch>
        </p:blipFill>
        <p:spPr>
          <a:xfrm>
            <a:off x="9669439" y="0"/>
            <a:ext cx="1483101" cy="861287"/>
          </a:xfrm>
          <a:prstGeom prst="rect">
            <a:avLst/>
          </a:prstGeom>
        </p:spPr>
      </p:pic>
      <p:pic>
        <p:nvPicPr>
          <p:cNvPr id="10" name="Picture 9"/>
          <p:cNvPicPr>
            <a:picLocks noChangeAspect="1"/>
          </p:cNvPicPr>
          <p:nvPr/>
        </p:nvPicPr>
        <p:blipFill>
          <a:blip r:embed="rId4"/>
          <a:stretch>
            <a:fillRect/>
          </a:stretch>
        </p:blipFill>
        <p:spPr>
          <a:xfrm>
            <a:off x="11152541" y="2962"/>
            <a:ext cx="1039459" cy="858325"/>
          </a:xfrm>
          <a:prstGeom prst="rect">
            <a:avLst/>
          </a:prstGeom>
        </p:spPr>
      </p:pic>
      <p:sp>
        <p:nvSpPr>
          <p:cNvPr id="11"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82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lnSpc>
                <a:spcPct val="95000"/>
              </a:lnSpc>
              <a:spcBef>
                <a:spcPct val="15000"/>
              </a:spcBef>
              <a:buNone/>
            </a:pPr>
            <a:r>
              <a:rPr lang="bg-BG" altLang="bg-BG" sz="2400" b="1" i="1" dirty="0">
                <a:solidFill>
                  <a:srgbClr val="012897"/>
                </a:solidFill>
              </a:rPr>
              <a:t>Дали съвременните екстремни явления във времето се дължат на природни колебания или на изменения на климата, породени от човешката дейност</a:t>
            </a:r>
            <a:r>
              <a:rPr lang="bg-BG" altLang="bg-BG" sz="2400" i="1" dirty="0">
                <a:solidFill>
                  <a:srgbClr val="012897"/>
                </a:solidFill>
              </a:rPr>
              <a:t>?</a:t>
            </a:r>
          </a:p>
          <a:p>
            <a:pPr>
              <a:lnSpc>
                <a:spcPct val="95000"/>
              </a:lnSpc>
              <a:spcBef>
                <a:spcPct val="15000"/>
              </a:spcBef>
              <a:buNone/>
            </a:pPr>
            <a:endParaRPr lang="bg-BG" altLang="bg-BG" sz="2400" b="1" i="1" dirty="0">
              <a:solidFill>
                <a:srgbClr val="012897"/>
              </a:solidFill>
            </a:endParaRPr>
          </a:p>
          <a:p>
            <a:pPr>
              <a:buFont typeface="Wingdings" panose="05000000000000000000" pitchFamily="2" charset="2"/>
              <a:buChar char="ü"/>
            </a:pPr>
            <a:r>
              <a:rPr lang="bg-BG" altLang="bg-BG" sz="2400" dirty="0">
                <a:solidFill>
                  <a:srgbClr val="012897"/>
                </a:solidFill>
              </a:rPr>
              <a:t>от анализите се предполага увеличение на някои екстремни </a:t>
            </a:r>
            <a:r>
              <a:rPr lang="bg-BG" altLang="bg-BG" sz="2400" dirty="0" smtClean="0">
                <a:solidFill>
                  <a:srgbClr val="012897"/>
                </a:solidFill>
              </a:rPr>
              <a:t>неблагоприятни </a:t>
            </a:r>
            <a:r>
              <a:rPr lang="bg-BG" altLang="bg-BG" sz="2400" dirty="0">
                <a:solidFill>
                  <a:srgbClr val="012897"/>
                </a:solidFill>
              </a:rPr>
              <a:t>явления във времето </a:t>
            </a:r>
            <a:r>
              <a:rPr lang="bg-BG" altLang="bg-BG" sz="2400">
                <a:solidFill>
                  <a:srgbClr val="012897"/>
                </a:solidFill>
              </a:rPr>
              <a:t>в </a:t>
            </a:r>
            <a:r>
              <a:rPr lang="bg-BG" altLang="bg-BG" sz="2400" smtClean="0">
                <a:solidFill>
                  <a:srgbClr val="012897"/>
                </a:solidFill>
              </a:rPr>
              <a:t>някои, </a:t>
            </a:r>
            <a:r>
              <a:rPr lang="bg-BG" altLang="bg-BG" sz="2400" dirty="0">
                <a:solidFill>
                  <a:srgbClr val="012897"/>
                </a:solidFill>
              </a:rPr>
              <a:t>но не във всички райони;</a:t>
            </a:r>
          </a:p>
          <a:p>
            <a:pPr>
              <a:buFont typeface="Wingdings" panose="05000000000000000000" pitchFamily="2" charset="2"/>
              <a:buChar char="ü"/>
            </a:pPr>
            <a:r>
              <a:rPr lang="bg-BG" altLang="bg-BG" sz="2400" dirty="0">
                <a:solidFill>
                  <a:srgbClr val="012897"/>
                </a:solidFill>
              </a:rPr>
              <a:t>отделните екстремни явления се проявяват рядко и за това е трудно да се свържат директно със специфични причини;</a:t>
            </a:r>
          </a:p>
          <a:p>
            <a:pPr>
              <a:buFont typeface="Wingdings" panose="05000000000000000000" pitchFamily="2" charset="2"/>
              <a:buChar char="ü"/>
            </a:pPr>
            <a:r>
              <a:rPr lang="bg-BG" altLang="bg-BG" sz="2400" dirty="0">
                <a:solidFill>
                  <a:srgbClr val="012897"/>
                </a:solidFill>
              </a:rPr>
              <a:t>въпреки това, много от тези явления са в напълно съответствие със сценариите за промени в климата, породени от човешката дейност;</a:t>
            </a:r>
          </a:p>
          <a:p>
            <a:pPr>
              <a:buFont typeface="Wingdings" panose="05000000000000000000" pitchFamily="2" charset="2"/>
              <a:buChar char="ü"/>
            </a:pPr>
            <a:r>
              <a:rPr lang="bg-BG" altLang="bg-BG" sz="2400" dirty="0">
                <a:solidFill>
                  <a:srgbClr val="012897"/>
                </a:solidFill>
              </a:rPr>
              <a:t>следователно тези явления са добър пример какво би могло да се случва по-често в бъдеще.</a:t>
            </a:r>
          </a:p>
          <a:p>
            <a:pPr>
              <a:buNone/>
            </a:pPr>
            <a:endParaRPr lang="en-US" altLang="bg-BG" sz="24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8" name="Picture 7"/>
          <p:cNvPicPr>
            <a:picLocks noChangeAspect="1"/>
          </p:cNvPicPr>
          <p:nvPr/>
        </p:nvPicPr>
        <p:blipFill>
          <a:blip r:embed="rId3"/>
          <a:stretch>
            <a:fillRect/>
          </a:stretch>
        </p:blipFill>
        <p:spPr>
          <a:xfrm>
            <a:off x="9669439" y="0"/>
            <a:ext cx="1483101" cy="861287"/>
          </a:xfrm>
          <a:prstGeom prst="rect">
            <a:avLst/>
          </a:prstGeom>
        </p:spPr>
      </p:pic>
      <p:pic>
        <p:nvPicPr>
          <p:cNvPr id="10" name="Picture 9"/>
          <p:cNvPicPr>
            <a:picLocks noChangeAspect="1"/>
          </p:cNvPicPr>
          <p:nvPr/>
        </p:nvPicPr>
        <p:blipFill>
          <a:blip r:embed="rId4"/>
          <a:stretch>
            <a:fillRect/>
          </a:stretch>
        </p:blipFill>
        <p:spPr>
          <a:xfrm>
            <a:off x="11152541" y="2962"/>
            <a:ext cx="1039459" cy="858325"/>
          </a:xfrm>
          <a:prstGeom prst="rect">
            <a:avLst/>
          </a:prstGeom>
        </p:spPr>
      </p:pic>
      <p:sp>
        <p:nvSpPr>
          <p:cNvPr id="11" name="Title 1"/>
          <p:cNvSpPr txBox="1">
            <a:spLocks/>
          </p:cNvSpPr>
          <p:nvPr/>
        </p:nvSpPr>
        <p:spPr>
          <a:xfrm>
            <a:off x="283335" y="128789"/>
            <a:ext cx="11629623" cy="5795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02325A"/>
                </a:solidFill>
                <a:latin typeface="Times New Roman" panose="02020603050405020304" pitchFamily="18" charset="0"/>
                <a:ea typeface="Calibri" panose="020F0502020204030204" pitchFamily="34" charset="0"/>
              </a:rPr>
              <a:t>12-TA НАУЧНА КОНФЕРЕНЦИЯ</a:t>
            </a:r>
            <a:r>
              <a:rPr lang="en-US" sz="2000" dirty="0" smtClean="0">
                <a:solidFill>
                  <a:srgbClr val="02325A"/>
                </a:solidFill>
                <a:latin typeface="Times New Roman" panose="02020603050405020304" pitchFamily="18" charset="0"/>
                <a:ea typeface="Calibri" panose="020F0502020204030204" pitchFamily="34" charset="0"/>
              </a:rPr>
              <a:t> </a:t>
            </a:r>
            <a:r>
              <a:rPr lang="en-US" sz="2000" b="1" dirty="0" smtClean="0">
                <a:solidFill>
                  <a:srgbClr val="02325A"/>
                </a:solidFill>
                <a:latin typeface="Times New Roman" panose="02020603050405020304" pitchFamily="18" charset="0"/>
                <a:ea typeface="Calibri" panose="020F0502020204030204" pitchFamily="34" charset="0"/>
              </a:rPr>
              <a:t>„КЛИМАТИЧНИТЕ ПРОМЕНИ – </a:t>
            </a:r>
            <a:r>
              <a:rPr lang="en-US" sz="1800" dirty="0" smtClean="0">
                <a:solidFill>
                  <a:srgbClr val="02325A"/>
                </a:solidFill>
                <a:latin typeface="Times New Roman" panose="02020603050405020304" pitchFamily="18" charset="0"/>
                <a:ea typeface="Calibri" panose="020F0502020204030204" pitchFamily="34" charset="0"/>
              </a:rPr>
              <a:t/>
            </a:r>
            <a:br>
              <a:rPr lang="en-US" sz="1800" dirty="0" smtClean="0">
                <a:solidFill>
                  <a:srgbClr val="02325A"/>
                </a:solidFill>
                <a:latin typeface="Times New Roman" panose="02020603050405020304" pitchFamily="18" charset="0"/>
                <a:ea typeface="Calibri" panose="020F0502020204030204" pitchFamily="34" charset="0"/>
              </a:rPr>
            </a:b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smtClean="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09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417453" y="837133"/>
          <a:ext cx="6954592" cy="5398008"/>
        </p:xfrm>
        <a:graphic>
          <a:graphicData uri="http://schemas.openxmlformats.org/drawingml/2006/table">
            <a:tbl>
              <a:tblPr firstRow="1" firstCol="1" bandRow="1">
                <a:tableStyleId>{5C22544A-7EE6-4342-B048-85BDC9FD1C3A}</a:tableStyleId>
              </a:tblPr>
              <a:tblGrid>
                <a:gridCol w="1495693">
                  <a:extLst>
                    <a:ext uri="{9D8B030D-6E8A-4147-A177-3AD203B41FA5}">
                      <a16:colId xmlns:a16="http://schemas.microsoft.com/office/drawing/2014/main" xmlns="" val="20000"/>
                    </a:ext>
                  </a:extLst>
                </a:gridCol>
                <a:gridCol w="1186481">
                  <a:extLst>
                    <a:ext uri="{9D8B030D-6E8A-4147-A177-3AD203B41FA5}">
                      <a16:colId xmlns:a16="http://schemas.microsoft.com/office/drawing/2014/main" xmlns="" val="20001"/>
                    </a:ext>
                  </a:extLst>
                </a:gridCol>
                <a:gridCol w="1186481">
                  <a:extLst>
                    <a:ext uri="{9D8B030D-6E8A-4147-A177-3AD203B41FA5}">
                      <a16:colId xmlns:a16="http://schemas.microsoft.com/office/drawing/2014/main" xmlns="" val="20002"/>
                    </a:ext>
                  </a:extLst>
                </a:gridCol>
                <a:gridCol w="747073">
                  <a:extLst>
                    <a:ext uri="{9D8B030D-6E8A-4147-A177-3AD203B41FA5}">
                      <a16:colId xmlns:a16="http://schemas.microsoft.com/office/drawing/2014/main" xmlns="" val="20003"/>
                    </a:ext>
                  </a:extLst>
                </a:gridCol>
                <a:gridCol w="785046">
                  <a:extLst>
                    <a:ext uri="{9D8B030D-6E8A-4147-A177-3AD203B41FA5}">
                      <a16:colId xmlns:a16="http://schemas.microsoft.com/office/drawing/2014/main" xmlns="" val="20004"/>
                    </a:ext>
                  </a:extLst>
                </a:gridCol>
                <a:gridCol w="785046">
                  <a:extLst>
                    <a:ext uri="{9D8B030D-6E8A-4147-A177-3AD203B41FA5}">
                      <a16:colId xmlns:a16="http://schemas.microsoft.com/office/drawing/2014/main" xmlns="" val="20005"/>
                    </a:ext>
                  </a:extLst>
                </a:gridCol>
                <a:gridCol w="768772">
                  <a:extLst>
                    <a:ext uri="{9D8B030D-6E8A-4147-A177-3AD203B41FA5}">
                      <a16:colId xmlns:a16="http://schemas.microsoft.com/office/drawing/2014/main" xmlns="" val="20006"/>
                    </a:ext>
                  </a:extLst>
                </a:gridCol>
              </a:tblGrid>
              <a:tr h="484473">
                <a:tc>
                  <a:txBody>
                    <a:bodyPr/>
                    <a:lstStyle/>
                    <a:p>
                      <a:pPr>
                        <a:lnSpc>
                          <a:spcPct val="115000"/>
                        </a:lnSpc>
                        <a:spcAft>
                          <a:spcPts val="0"/>
                        </a:spcAft>
                      </a:pPr>
                      <a:r>
                        <a:rPr lang="en-US" sz="1400" dirty="0">
                          <a:solidFill>
                            <a:schemeClr val="tx1"/>
                          </a:solidFill>
                          <a:effectLst/>
                        </a:rPr>
                        <a:t>Meteorological station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en-US" sz="1400" dirty="0">
                          <a:solidFill>
                            <a:schemeClr val="tx1"/>
                          </a:solidFill>
                          <a:effectLst/>
                        </a:rPr>
                        <a:t>Period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bg-BG"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en-US" sz="1400">
                          <a:solidFill>
                            <a:schemeClr val="tx1"/>
                          </a:solidFill>
                          <a:effectLst/>
                        </a:rPr>
                        <a:t>winter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en-US" sz="1400">
                          <a:solidFill>
                            <a:schemeClr val="tx1"/>
                          </a:solidFill>
                          <a:effectLst/>
                        </a:rPr>
                        <a:t>spring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en-US" sz="1400">
                          <a:solidFill>
                            <a:schemeClr val="tx1"/>
                          </a:solidFill>
                          <a:effectLst/>
                        </a:rPr>
                        <a:t>summer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nSpc>
                          <a:spcPct val="115000"/>
                        </a:lnSpc>
                        <a:spcAft>
                          <a:spcPts val="0"/>
                        </a:spcAft>
                      </a:pPr>
                      <a:r>
                        <a:rPr lang="en-US" sz="1400">
                          <a:solidFill>
                            <a:schemeClr val="tx1"/>
                          </a:solidFill>
                          <a:effectLst/>
                        </a:rPr>
                        <a:t>autumn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extLst>
                  <a:ext uri="{0D108BD9-81ED-4DB2-BD59-A6C34878D82A}">
                    <a16:rowId xmlns:a16="http://schemas.microsoft.com/office/drawing/2014/main" xmlns="" val="10000"/>
                  </a:ext>
                </a:extLst>
              </a:tr>
              <a:tr h="240283">
                <a:tc rowSpan="5">
                  <a:txBody>
                    <a:bodyPr/>
                    <a:lstStyle/>
                    <a:p>
                      <a:pPr algn="ctr">
                        <a:lnSpc>
                          <a:spcPct val="115000"/>
                        </a:lnSpc>
                        <a:spcAft>
                          <a:spcPts val="0"/>
                        </a:spcAft>
                      </a:pPr>
                      <a:r>
                        <a:rPr lang="en-US" sz="1400" dirty="0">
                          <a:solidFill>
                            <a:schemeClr val="tx1"/>
                          </a:solidFill>
                          <a:effectLst/>
                        </a:rPr>
                        <a:t>Vidin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bg-BG" sz="1400" dirty="0">
                          <a:solidFill>
                            <a:schemeClr val="tx1"/>
                          </a:solidFill>
                          <a:effectLst/>
                        </a:rPr>
                        <a:t>1984-2013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nSpc>
                          <a:spcPct val="115000"/>
                        </a:lnSpc>
                        <a:spcAft>
                          <a:spcPts val="0"/>
                        </a:spcAft>
                      </a:pPr>
                      <a:r>
                        <a:rPr lang="en-US" sz="1400" dirty="0">
                          <a:solidFill>
                            <a:schemeClr val="tx1"/>
                          </a:solidFill>
                          <a:effectLst/>
                        </a:rPr>
                        <a:t>observation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extLst>
                  <a:ext uri="{0D108BD9-81ED-4DB2-BD59-A6C34878D82A}">
                    <a16:rowId xmlns:a16="http://schemas.microsoft.com/office/drawing/2014/main" xmlns="" val="10001"/>
                  </a:ext>
                </a:extLst>
              </a:tr>
              <a:tr h="240283">
                <a:tc vMerge="1">
                  <a:txBody>
                    <a:bodyPr/>
                    <a:lstStyle/>
                    <a:p>
                      <a:endParaRPr lang="en-US"/>
                    </a:p>
                  </a:txBody>
                  <a:tcPr/>
                </a:tc>
                <a:tc rowSpan="2">
                  <a:txBody>
                    <a:bodyPr/>
                    <a:lstStyle/>
                    <a:p>
                      <a:pPr algn="ctr">
                        <a:lnSpc>
                          <a:spcPct val="115000"/>
                        </a:lnSpc>
                        <a:spcAft>
                          <a:spcPts val="0"/>
                        </a:spcAft>
                      </a:pPr>
                      <a:r>
                        <a:rPr lang="bg-BG" sz="1400">
                          <a:solidFill>
                            <a:schemeClr val="tx1"/>
                          </a:solidFill>
                          <a:effectLst/>
                        </a:rPr>
                        <a:t>2021-2050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nSpc>
                          <a:spcPct val="115000"/>
                        </a:lnSpc>
                        <a:spcAft>
                          <a:spcPts val="0"/>
                        </a:spcAft>
                      </a:pPr>
                      <a:r>
                        <a:rPr lang="en-US" sz="1400" dirty="0">
                          <a:solidFill>
                            <a:schemeClr val="tx1"/>
                          </a:solidFill>
                          <a:effectLst/>
                        </a:rPr>
                        <a:t>MPI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02"/>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dirty="0">
                          <a:solidFill>
                            <a:schemeClr val="tx1"/>
                          </a:solidFill>
                          <a:effectLst/>
                        </a:rPr>
                        <a:t>ETHZ</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dirty="0">
                          <a:solidFill>
                            <a:schemeClr val="tx1"/>
                          </a:solidFill>
                          <a:effectLst/>
                        </a:rPr>
                        <a:t>-0.1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03"/>
                  </a:ext>
                </a:extLst>
              </a:tr>
              <a:tr h="240283">
                <a:tc vMerge="1">
                  <a:txBody>
                    <a:bodyPr/>
                    <a:lstStyle/>
                    <a:p>
                      <a:endParaRPr lang="en-US"/>
                    </a:p>
                  </a:txBody>
                  <a:tcPr/>
                </a:tc>
                <a:tc rowSpan="2">
                  <a:txBody>
                    <a:bodyPr/>
                    <a:lstStyle/>
                    <a:p>
                      <a:pPr algn="ctr">
                        <a:lnSpc>
                          <a:spcPct val="115000"/>
                        </a:lnSpc>
                        <a:spcAft>
                          <a:spcPts val="0"/>
                        </a:spcAft>
                      </a:pPr>
                      <a:r>
                        <a:rPr lang="bg-BG" sz="1400" dirty="0">
                          <a:solidFill>
                            <a:schemeClr val="tx1"/>
                          </a:solidFill>
                          <a:effectLst/>
                        </a:rPr>
                        <a:t>2051-2080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nSpc>
                          <a:spcPct val="115000"/>
                        </a:lnSpc>
                        <a:spcAft>
                          <a:spcPts val="0"/>
                        </a:spcAft>
                      </a:pPr>
                      <a:r>
                        <a:rPr lang="en-US" sz="1400" dirty="0">
                          <a:solidFill>
                            <a:schemeClr val="tx1"/>
                          </a:solidFill>
                          <a:effectLst/>
                        </a:rPr>
                        <a:t>MPI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04"/>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05"/>
                  </a:ext>
                </a:extLst>
              </a:tr>
              <a:tr h="240283">
                <a:tc rowSpan="5">
                  <a:txBody>
                    <a:bodyPr/>
                    <a:lstStyle/>
                    <a:p>
                      <a:pPr algn="ctr">
                        <a:lnSpc>
                          <a:spcPct val="115000"/>
                        </a:lnSpc>
                        <a:spcAft>
                          <a:spcPts val="0"/>
                        </a:spcAft>
                      </a:pPr>
                      <a:r>
                        <a:rPr lang="en-US" sz="1400" dirty="0">
                          <a:solidFill>
                            <a:schemeClr val="tx1"/>
                          </a:solidFill>
                          <a:effectLst/>
                        </a:rPr>
                        <a:t>Lom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bg-BG" sz="1400" dirty="0">
                          <a:solidFill>
                            <a:schemeClr val="tx1"/>
                          </a:solidFill>
                          <a:effectLst/>
                        </a:rPr>
                        <a:t>1984-2013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nSpc>
                          <a:spcPct val="115000"/>
                        </a:lnSpc>
                        <a:spcAft>
                          <a:spcPts val="0"/>
                        </a:spcAft>
                      </a:pPr>
                      <a:r>
                        <a:rPr lang="en-US" sz="1400" dirty="0">
                          <a:solidFill>
                            <a:schemeClr val="tx1"/>
                          </a:solidFill>
                          <a:effectLst/>
                        </a:rPr>
                        <a:t>observation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extLst>
                  <a:ext uri="{0D108BD9-81ED-4DB2-BD59-A6C34878D82A}">
                    <a16:rowId xmlns:a16="http://schemas.microsoft.com/office/drawing/2014/main" xmlns="" val="10006"/>
                  </a:ext>
                </a:extLst>
              </a:tr>
              <a:tr h="240283">
                <a:tc vMerge="1">
                  <a:txBody>
                    <a:bodyPr/>
                    <a:lstStyle/>
                    <a:p>
                      <a:endParaRPr lang="en-US"/>
                    </a:p>
                  </a:txBody>
                  <a:tcPr/>
                </a:tc>
                <a:tc rowSpan="2">
                  <a:txBody>
                    <a:bodyPr/>
                    <a:lstStyle/>
                    <a:p>
                      <a:pPr algn="ctr">
                        <a:lnSpc>
                          <a:spcPct val="115000"/>
                        </a:lnSpc>
                        <a:spcAft>
                          <a:spcPts val="0"/>
                        </a:spcAft>
                      </a:pPr>
                      <a:r>
                        <a:rPr lang="bg-BG" sz="1400">
                          <a:solidFill>
                            <a:schemeClr val="tx1"/>
                          </a:solidFill>
                          <a:effectLst/>
                        </a:rPr>
                        <a:t>2021-2050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nSpc>
                          <a:spcPct val="115000"/>
                        </a:lnSpc>
                        <a:spcAft>
                          <a:spcPts val="0"/>
                        </a:spcAft>
                      </a:pPr>
                      <a:r>
                        <a:rPr lang="en-US" sz="1400">
                          <a:solidFill>
                            <a:schemeClr val="tx1"/>
                          </a:solidFill>
                          <a:effectLst/>
                        </a:rPr>
                        <a:t>MPI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07"/>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dirty="0">
                          <a:solidFill>
                            <a:schemeClr val="tx1"/>
                          </a:solidFill>
                          <a:effectLst/>
                        </a:rPr>
                        <a:t>-0.1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08"/>
                  </a:ext>
                </a:extLst>
              </a:tr>
              <a:tr h="240283">
                <a:tc vMerge="1">
                  <a:txBody>
                    <a:bodyPr/>
                    <a:lstStyle/>
                    <a:p>
                      <a:endParaRPr lang="en-US"/>
                    </a:p>
                  </a:txBody>
                  <a:tcPr/>
                </a:tc>
                <a:tc rowSpan="2">
                  <a:txBody>
                    <a:bodyPr/>
                    <a:lstStyle/>
                    <a:p>
                      <a:pPr algn="ctr">
                        <a:lnSpc>
                          <a:spcPct val="115000"/>
                        </a:lnSpc>
                        <a:spcAft>
                          <a:spcPts val="0"/>
                        </a:spcAft>
                      </a:pPr>
                      <a:r>
                        <a:rPr lang="bg-BG" sz="1400" dirty="0">
                          <a:solidFill>
                            <a:schemeClr val="tx1"/>
                          </a:solidFill>
                          <a:effectLst/>
                        </a:rPr>
                        <a:t>2051-2080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nSpc>
                          <a:spcPct val="115000"/>
                        </a:lnSpc>
                        <a:spcAft>
                          <a:spcPts val="0"/>
                        </a:spcAft>
                      </a:pPr>
                      <a:r>
                        <a:rPr lang="en-US" sz="1400" dirty="0">
                          <a:solidFill>
                            <a:schemeClr val="tx1"/>
                          </a:solidFill>
                          <a:effectLst/>
                        </a:rPr>
                        <a:t>MPI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09"/>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10"/>
                  </a:ext>
                </a:extLst>
              </a:tr>
              <a:tr h="240283">
                <a:tc rowSpan="5">
                  <a:txBody>
                    <a:bodyPr/>
                    <a:lstStyle/>
                    <a:p>
                      <a:pPr algn="ctr">
                        <a:lnSpc>
                          <a:spcPct val="115000"/>
                        </a:lnSpc>
                        <a:spcAft>
                          <a:spcPts val="0"/>
                        </a:spcAft>
                      </a:pPr>
                      <a:r>
                        <a:rPr lang="en-US" sz="1400">
                          <a:solidFill>
                            <a:schemeClr val="tx1"/>
                          </a:solidFill>
                          <a:effectLst/>
                        </a:rPr>
                        <a:t>Oryahovo</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bg-BG" sz="1400" dirty="0">
                          <a:solidFill>
                            <a:schemeClr val="tx1"/>
                          </a:solidFill>
                          <a:effectLst/>
                        </a:rPr>
                        <a:t>1984-2013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nSpc>
                          <a:spcPct val="115000"/>
                        </a:lnSpc>
                        <a:spcAft>
                          <a:spcPts val="0"/>
                        </a:spcAft>
                      </a:pPr>
                      <a:r>
                        <a:rPr lang="en-US" sz="1400" dirty="0">
                          <a:solidFill>
                            <a:schemeClr val="tx1"/>
                          </a:solidFill>
                          <a:effectLst/>
                        </a:rPr>
                        <a:t>observation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extLst>
                  <a:ext uri="{0D108BD9-81ED-4DB2-BD59-A6C34878D82A}">
                    <a16:rowId xmlns:a16="http://schemas.microsoft.com/office/drawing/2014/main" xmlns="" val="10011"/>
                  </a:ext>
                </a:extLst>
              </a:tr>
              <a:tr h="240283">
                <a:tc vMerge="1">
                  <a:txBody>
                    <a:bodyPr/>
                    <a:lstStyle/>
                    <a:p>
                      <a:endParaRPr lang="en-US"/>
                    </a:p>
                  </a:txBody>
                  <a:tcPr/>
                </a:tc>
                <a:tc rowSpan="2">
                  <a:txBody>
                    <a:bodyPr/>
                    <a:lstStyle/>
                    <a:p>
                      <a:pPr algn="ctr">
                        <a:lnSpc>
                          <a:spcPct val="115000"/>
                        </a:lnSpc>
                        <a:spcAft>
                          <a:spcPts val="0"/>
                        </a:spcAft>
                      </a:pPr>
                      <a:r>
                        <a:rPr lang="bg-BG" sz="1400">
                          <a:solidFill>
                            <a:schemeClr val="tx1"/>
                          </a:solidFill>
                          <a:effectLst/>
                        </a:rPr>
                        <a:t>2021-2050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nSpc>
                          <a:spcPct val="115000"/>
                        </a:lnSpc>
                        <a:spcAft>
                          <a:spcPts val="0"/>
                        </a:spcAft>
                      </a:pPr>
                      <a:r>
                        <a:rPr lang="en-US" sz="1400">
                          <a:solidFill>
                            <a:schemeClr val="tx1"/>
                          </a:solidFill>
                          <a:effectLst/>
                        </a:rPr>
                        <a:t>MPI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12"/>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13"/>
                  </a:ext>
                </a:extLst>
              </a:tr>
              <a:tr h="240283">
                <a:tc vMerge="1">
                  <a:txBody>
                    <a:bodyPr/>
                    <a:lstStyle/>
                    <a:p>
                      <a:endParaRPr lang="en-US"/>
                    </a:p>
                  </a:txBody>
                  <a:tcPr/>
                </a:tc>
                <a:tc rowSpan="2">
                  <a:txBody>
                    <a:bodyPr/>
                    <a:lstStyle/>
                    <a:p>
                      <a:pPr algn="ctr">
                        <a:lnSpc>
                          <a:spcPct val="115000"/>
                        </a:lnSpc>
                        <a:spcAft>
                          <a:spcPts val="0"/>
                        </a:spcAft>
                      </a:pPr>
                      <a:r>
                        <a:rPr lang="bg-BG" sz="1400" dirty="0">
                          <a:solidFill>
                            <a:schemeClr val="tx1"/>
                          </a:solidFill>
                          <a:effectLst/>
                        </a:rPr>
                        <a:t>2051-2080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nSpc>
                          <a:spcPct val="115000"/>
                        </a:lnSpc>
                        <a:spcAft>
                          <a:spcPts val="0"/>
                        </a:spcAft>
                      </a:pPr>
                      <a:r>
                        <a:rPr lang="en-US" sz="1400" dirty="0">
                          <a:solidFill>
                            <a:schemeClr val="tx1"/>
                          </a:solidFill>
                          <a:effectLst/>
                        </a:rPr>
                        <a:t>MPI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14"/>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15"/>
                  </a:ext>
                </a:extLst>
              </a:tr>
              <a:tr h="240283">
                <a:tc rowSpan="5">
                  <a:txBody>
                    <a:bodyPr/>
                    <a:lstStyle/>
                    <a:p>
                      <a:pPr algn="ctr">
                        <a:lnSpc>
                          <a:spcPct val="115000"/>
                        </a:lnSpc>
                        <a:spcAft>
                          <a:spcPts val="0"/>
                        </a:spcAft>
                      </a:pPr>
                      <a:r>
                        <a:rPr lang="en-US" sz="1400" dirty="0" err="1">
                          <a:solidFill>
                            <a:schemeClr val="tx1"/>
                          </a:solidFill>
                          <a:effectLst/>
                        </a:rPr>
                        <a:t>Russe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bg-BG" sz="1400" dirty="0">
                          <a:solidFill>
                            <a:schemeClr val="tx1"/>
                          </a:solidFill>
                          <a:effectLst/>
                        </a:rPr>
                        <a:t>1984-2013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nSpc>
                          <a:spcPct val="115000"/>
                        </a:lnSpc>
                        <a:spcAft>
                          <a:spcPts val="0"/>
                        </a:spcAft>
                      </a:pPr>
                      <a:r>
                        <a:rPr lang="en-US" sz="1400" dirty="0">
                          <a:solidFill>
                            <a:schemeClr val="tx1"/>
                          </a:solidFill>
                          <a:effectLst/>
                        </a:rPr>
                        <a:t>observation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tc>
                  <a:txBody>
                    <a:bodyPr/>
                    <a:lstStyle/>
                    <a:p>
                      <a:pPr algn="ctr">
                        <a:lnSpc>
                          <a:spcPct val="115000"/>
                        </a:lnSpc>
                        <a:spcAft>
                          <a:spcPts val="0"/>
                        </a:spcAft>
                      </a:pPr>
                      <a:r>
                        <a:rPr lang="bg-BG" sz="1400" dirty="0">
                          <a:solidFill>
                            <a:schemeClr val="tx1"/>
                          </a:solidFill>
                          <a:effectLst/>
                        </a:rPr>
                        <a:t>0.5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5">
                        <a:lumMod val="20000"/>
                        <a:lumOff val="80000"/>
                      </a:schemeClr>
                    </a:solidFill>
                  </a:tcPr>
                </a:tc>
                <a:extLst>
                  <a:ext uri="{0D108BD9-81ED-4DB2-BD59-A6C34878D82A}">
                    <a16:rowId xmlns:a16="http://schemas.microsoft.com/office/drawing/2014/main" xmlns="" val="10016"/>
                  </a:ext>
                </a:extLst>
              </a:tr>
              <a:tr h="240283">
                <a:tc vMerge="1">
                  <a:txBody>
                    <a:bodyPr/>
                    <a:lstStyle/>
                    <a:p>
                      <a:endParaRPr lang="en-US"/>
                    </a:p>
                  </a:txBody>
                  <a:tcPr/>
                </a:tc>
                <a:tc rowSpan="2">
                  <a:txBody>
                    <a:bodyPr/>
                    <a:lstStyle/>
                    <a:p>
                      <a:pPr algn="ctr">
                        <a:lnSpc>
                          <a:spcPct val="115000"/>
                        </a:lnSpc>
                        <a:spcAft>
                          <a:spcPts val="0"/>
                        </a:spcAft>
                      </a:pPr>
                      <a:r>
                        <a:rPr lang="bg-BG" sz="1400">
                          <a:solidFill>
                            <a:schemeClr val="tx1"/>
                          </a:solidFill>
                          <a:effectLst/>
                        </a:rPr>
                        <a:t>2021-2050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nSpc>
                          <a:spcPct val="115000"/>
                        </a:lnSpc>
                        <a:spcAft>
                          <a:spcPts val="0"/>
                        </a:spcAft>
                      </a:pPr>
                      <a:r>
                        <a:rPr lang="en-US" sz="1400">
                          <a:solidFill>
                            <a:schemeClr val="tx1"/>
                          </a:solidFill>
                          <a:effectLst/>
                        </a:rPr>
                        <a:t>MPI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17"/>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rgbClr val="FDF4BF"/>
                    </a:solidFill>
                  </a:tcPr>
                </a:tc>
                <a:tc>
                  <a:txBody>
                    <a:bodyPr/>
                    <a:lstStyle/>
                    <a:p>
                      <a:pPr algn="ctr">
                        <a:lnSpc>
                          <a:spcPct val="115000"/>
                        </a:lnSpc>
                        <a:spcAft>
                          <a:spcPts val="0"/>
                        </a:spcAft>
                      </a:pPr>
                      <a:r>
                        <a:rPr lang="en-US" sz="1400">
                          <a:solidFill>
                            <a:schemeClr val="tx1"/>
                          </a:solidFill>
                          <a:effectLst/>
                        </a:rPr>
                        <a:t>-0.1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a:solidFill>
                            <a:schemeClr val="tx1"/>
                          </a:solidFill>
                          <a:effectLst/>
                        </a:rPr>
                        <a:t>0.5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tc>
                  <a:txBody>
                    <a:bodyPr/>
                    <a:lstStyle/>
                    <a:p>
                      <a:pPr algn="ctr">
                        <a:lnSpc>
                          <a:spcPct val="115000"/>
                        </a:lnSpc>
                        <a:spcAft>
                          <a:spcPts val="0"/>
                        </a:spcAft>
                      </a:pPr>
                      <a:r>
                        <a:rPr lang="en-US" sz="1400" dirty="0">
                          <a:solidFill>
                            <a:schemeClr val="tx1"/>
                          </a:solidFill>
                          <a:effectLst/>
                        </a:rPr>
                        <a:t>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rgbClr val="FDF4BF"/>
                    </a:solidFill>
                  </a:tcPr>
                </a:tc>
                <a:extLst>
                  <a:ext uri="{0D108BD9-81ED-4DB2-BD59-A6C34878D82A}">
                    <a16:rowId xmlns:a16="http://schemas.microsoft.com/office/drawing/2014/main" xmlns="" val="10018"/>
                  </a:ext>
                </a:extLst>
              </a:tr>
              <a:tr h="240283">
                <a:tc vMerge="1">
                  <a:txBody>
                    <a:bodyPr/>
                    <a:lstStyle/>
                    <a:p>
                      <a:endParaRPr lang="en-US"/>
                    </a:p>
                  </a:txBody>
                  <a:tcPr/>
                </a:tc>
                <a:tc rowSpan="2">
                  <a:txBody>
                    <a:bodyPr/>
                    <a:lstStyle/>
                    <a:p>
                      <a:pPr algn="ctr">
                        <a:lnSpc>
                          <a:spcPct val="115000"/>
                        </a:lnSpc>
                        <a:spcAft>
                          <a:spcPts val="0"/>
                        </a:spcAft>
                      </a:pPr>
                      <a:r>
                        <a:rPr lang="bg-BG" sz="1400" dirty="0">
                          <a:solidFill>
                            <a:schemeClr val="tx1"/>
                          </a:solidFill>
                          <a:effectLst/>
                        </a:rPr>
                        <a:t>2051-2080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nSpc>
                          <a:spcPct val="115000"/>
                        </a:lnSpc>
                        <a:spcAft>
                          <a:spcPts val="0"/>
                        </a:spcAft>
                      </a:pPr>
                      <a:r>
                        <a:rPr lang="en-US" sz="1400" dirty="0">
                          <a:solidFill>
                            <a:schemeClr val="tx1"/>
                          </a:solidFill>
                          <a:effectLst/>
                        </a:rPr>
                        <a:t>MPI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19"/>
                  </a:ext>
                </a:extLst>
              </a:tr>
              <a:tr h="24028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solidFill>
                            <a:schemeClr val="tx1"/>
                          </a:solidFill>
                          <a:effectLst/>
                        </a:rPr>
                        <a:t>ETHZ</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a:solidFill>
                            <a:schemeClr val="tx1"/>
                          </a:solidFill>
                          <a:effectLst/>
                        </a:rPr>
                        <a:t>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tc>
                  <a:txBody>
                    <a:bodyPr/>
                    <a:lstStyle/>
                    <a:p>
                      <a:pPr algn="ctr">
                        <a:lnSpc>
                          <a:spcPct val="115000"/>
                        </a:lnSpc>
                        <a:spcAft>
                          <a:spcPts val="0"/>
                        </a:spcAft>
                      </a:pPr>
                      <a:r>
                        <a:rPr lang="bg-BG" sz="1400" dirty="0">
                          <a:solidFill>
                            <a:schemeClr val="tx1"/>
                          </a:solidFill>
                          <a:effectLst/>
                        </a:rPr>
                        <a:t>0.2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nchor="ctr">
                    <a:solidFill>
                      <a:schemeClr val="accent2">
                        <a:lumMod val="20000"/>
                        <a:lumOff val="80000"/>
                      </a:schemeClr>
                    </a:solidFill>
                  </a:tcPr>
                </a:tc>
                <a:extLst>
                  <a:ext uri="{0D108BD9-81ED-4DB2-BD59-A6C34878D82A}">
                    <a16:rowId xmlns:a16="http://schemas.microsoft.com/office/drawing/2014/main" xmlns="" val="10020"/>
                  </a:ext>
                </a:extLst>
              </a:tr>
            </a:tbl>
          </a:graphicData>
        </a:graphic>
      </p:graphicFrame>
      <p:sp>
        <p:nvSpPr>
          <p:cNvPr id="3" name="Content Placeholder 2"/>
          <p:cNvSpPr>
            <a:spLocks noGrp="1"/>
          </p:cNvSpPr>
          <p:nvPr>
            <p:ph idx="1"/>
          </p:nvPr>
        </p:nvSpPr>
        <p:spPr>
          <a:xfrm>
            <a:off x="283335" y="708338"/>
            <a:ext cx="11629623" cy="5628068"/>
          </a:xfrm>
        </p:spPr>
        <p:txBody>
          <a:bodyPr>
            <a:normAutofit/>
          </a:bodyPr>
          <a:lstStyle/>
          <a:p>
            <a:pPr marL="0" indent="0">
              <a:buNone/>
            </a:pPr>
            <a:r>
              <a:rPr lang="bg-BG" dirty="0" smtClean="0">
                <a:solidFill>
                  <a:srgbClr val="002060"/>
                </a:solidFill>
              </a:rPr>
              <a:t>Очаквани промени</a:t>
            </a:r>
            <a:endParaRPr lang="en-US" dirty="0" smtClean="0">
              <a:solidFill>
                <a:srgbClr val="002060"/>
              </a:solidFill>
            </a:endParaRPr>
          </a:p>
          <a:p>
            <a:pPr marL="0" indent="0">
              <a:spcBef>
                <a:spcPts val="600"/>
              </a:spcBef>
              <a:buNone/>
            </a:pPr>
            <a:endParaRPr lang="en-US" sz="2400" i="1" dirty="0" smtClean="0">
              <a:solidFill>
                <a:srgbClr val="002060"/>
              </a:solidFill>
            </a:endParaRPr>
          </a:p>
          <a:p>
            <a:pPr marL="0" indent="0">
              <a:spcBef>
                <a:spcPts val="600"/>
              </a:spcBef>
              <a:buNone/>
            </a:pPr>
            <a:endParaRPr lang="en-US" sz="2400" i="1" dirty="0">
              <a:solidFill>
                <a:srgbClr val="002060"/>
              </a:solidFill>
            </a:endParaRPr>
          </a:p>
          <a:p>
            <a:pPr marL="0" indent="0">
              <a:spcBef>
                <a:spcPts val="600"/>
              </a:spcBef>
              <a:buNone/>
            </a:pPr>
            <a:endParaRPr lang="en-US" sz="2400" i="1" dirty="0" smtClean="0">
              <a:solidFill>
                <a:srgbClr val="002060"/>
              </a:solidFill>
            </a:endParaRPr>
          </a:p>
          <a:p>
            <a:pPr marL="0" indent="0">
              <a:spcBef>
                <a:spcPts val="600"/>
              </a:spcBef>
              <a:buNone/>
            </a:pPr>
            <a:endParaRPr lang="en-US" sz="2400" i="1" dirty="0">
              <a:solidFill>
                <a:srgbClr val="002060"/>
              </a:solidFill>
            </a:endParaRPr>
          </a:p>
          <a:p>
            <a:pPr marL="0" indent="0">
              <a:spcBef>
                <a:spcPts val="600"/>
              </a:spcBef>
              <a:buNone/>
            </a:pPr>
            <a:endParaRPr lang="en-US" sz="2400" i="1" dirty="0" smtClean="0">
              <a:solidFill>
                <a:srgbClr val="002060"/>
              </a:solidFill>
            </a:endParaRPr>
          </a:p>
          <a:p>
            <a:pPr marL="0" indent="0">
              <a:spcBef>
                <a:spcPts val="600"/>
              </a:spcBef>
              <a:buNone/>
            </a:pPr>
            <a:endParaRPr lang="en-US" sz="2400" i="1" dirty="0">
              <a:solidFill>
                <a:srgbClr val="002060"/>
              </a:solidFill>
            </a:endParaRPr>
          </a:p>
          <a:p>
            <a:pPr marL="0" indent="0">
              <a:spcBef>
                <a:spcPts val="600"/>
              </a:spcBef>
              <a:buNone/>
            </a:pPr>
            <a:endParaRPr lang="en-US" sz="2400" i="1" dirty="0" smtClean="0">
              <a:solidFill>
                <a:srgbClr val="002060"/>
              </a:solidFill>
            </a:endParaRPr>
          </a:p>
          <a:p>
            <a:pPr marL="0" indent="0">
              <a:spcBef>
                <a:spcPts val="600"/>
              </a:spcBef>
              <a:buNone/>
            </a:pPr>
            <a:endParaRPr lang="en-US" sz="2400" i="1" dirty="0">
              <a:solidFill>
                <a:srgbClr val="002060"/>
              </a:solidFill>
            </a:endParaRPr>
          </a:p>
          <a:p>
            <a:pPr marL="0" indent="0">
              <a:spcBef>
                <a:spcPts val="600"/>
              </a:spcBef>
              <a:buNone/>
            </a:pPr>
            <a:endParaRPr lang="en-US" sz="2400" i="1" dirty="0" smtClean="0">
              <a:solidFill>
                <a:srgbClr val="002060"/>
              </a:solidFill>
            </a:endParaRPr>
          </a:p>
          <a:p>
            <a:pPr marL="0" indent="0">
              <a:spcBef>
                <a:spcPts val="600"/>
              </a:spcBef>
              <a:buNone/>
            </a:pPr>
            <a:r>
              <a:rPr lang="bg-BG" sz="2000" i="1" dirty="0" smtClean="0">
                <a:solidFill>
                  <a:srgbClr val="002060"/>
                </a:solidFill>
              </a:rPr>
              <a:t>Тренд на сезонните температури </a:t>
            </a:r>
          </a:p>
          <a:p>
            <a:pPr marL="0" indent="0">
              <a:spcBef>
                <a:spcPts val="600"/>
              </a:spcBef>
              <a:buNone/>
            </a:pPr>
            <a:r>
              <a:rPr lang="bg-BG" sz="2000" i="1" dirty="0" smtClean="0">
                <a:solidFill>
                  <a:srgbClr val="002060"/>
                </a:solidFill>
              </a:rPr>
              <a:t>на въздуха за избрани </a:t>
            </a:r>
          </a:p>
          <a:p>
            <a:pPr marL="0" indent="0">
              <a:spcBef>
                <a:spcPts val="600"/>
              </a:spcBef>
              <a:buNone/>
            </a:pPr>
            <a:r>
              <a:rPr lang="bg-BG" sz="2000" i="1" dirty="0" smtClean="0">
                <a:solidFill>
                  <a:srgbClr val="002060"/>
                </a:solidFill>
              </a:rPr>
              <a:t>метеорологични станции</a:t>
            </a:r>
            <a:endParaRPr lang="en-US" sz="2000" i="1" dirty="0" smtClean="0">
              <a:solidFill>
                <a:srgbClr val="002060"/>
              </a:solidFill>
            </a:endParaRPr>
          </a:p>
          <a:p>
            <a:pPr marL="0" indent="0">
              <a:spcBef>
                <a:spcPts val="600"/>
              </a:spcBef>
              <a:buNone/>
            </a:pPr>
            <a:r>
              <a:rPr lang="en-US" sz="2000" i="1" dirty="0" err="1" smtClean="0">
                <a:solidFill>
                  <a:srgbClr val="002060"/>
                </a:solidFill>
              </a:rPr>
              <a:t>Nikolova</a:t>
            </a:r>
            <a:r>
              <a:rPr lang="en-US" sz="2000" i="1" dirty="0" smtClean="0">
                <a:solidFill>
                  <a:srgbClr val="002060"/>
                </a:solidFill>
              </a:rPr>
              <a:t> et al., 2015</a:t>
            </a:r>
          </a:p>
        </p:txBody>
      </p:sp>
      <p:pic>
        <p:nvPicPr>
          <p:cNvPr id="8" name="Picture 7"/>
          <p:cNvPicPr>
            <a:picLocks noChangeAspect="1"/>
          </p:cNvPicPr>
          <p:nvPr/>
        </p:nvPicPr>
        <p:blipFill>
          <a:blip r:embed="rId2"/>
          <a:stretch>
            <a:fillRect/>
          </a:stretch>
        </p:blipFill>
        <p:spPr>
          <a:xfrm>
            <a:off x="9669439" y="0"/>
            <a:ext cx="1483101" cy="861287"/>
          </a:xfrm>
          <a:prstGeom prst="rect">
            <a:avLst/>
          </a:prstGeom>
        </p:spPr>
      </p:pic>
      <p:pic>
        <p:nvPicPr>
          <p:cNvPr id="9" name="Picture 8"/>
          <p:cNvPicPr>
            <a:picLocks noChangeAspect="1"/>
          </p:cNvPicPr>
          <p:nvPr/>
        </p:nvPicPr>
        <p:blipFill>
          <a:blip r:embed="rId3"/>
          <a:stretch>
            <a:fillRect/>
          </a:stretch>
        </p:blipFill>
        <p:spPr>
          <a:xfrm>
            <a:off x="11152541" y="2962"/>
            <a:ext cx="1039459" cy="858325"/>
          </a:xfrm>
          <a:prstGeom prst="rect">
            <a:avLst/>
          </a:prstGeom>
        </p:spPr>
      </p:pic>
      <p:sp>
        <p:nvSpPr>
          <p:cNvPr id="10"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74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83335" y="708338"/>
            <a:ext cx="11629623" cy="5628068"/>
          </a:xfrm>
        </p:spPr>
        <p:txBody>
          <a:bodyPr/>
          <a:lstStyle/>
          <a:p>
            <a:pPr marL="0" indent="0">
              <a:buNone/>
            </a:pPr>
            <a:endParaRPr lang="bg-BG" altLang="en-US" sz="1000" dirty="0" smtClean="0">
              <a:solidFill>
                <a:srgbClr val="02285A"/>
              </a:solidFill>
            </a:endParaRPr>
          </a:p>
          <a:p>
            <a:pPr marL="0" indent="0">
              <a:buNone/>
            </a:pPr>
            <a:r>
              <a:rPr lang="bg-BG" altLang="en-US" dirty="0" smtClean="0">
                <a:solidFill>
                  <a:srgbClr val="02285A"/>
                </a:solidFill>
              </a:rPr>
              <a:t>Съдържание</a:t>
            </a:r>
            <a:endParaRPr lang="en-GB" altLang="en-US" dirty="0" smtClean="0">
              <a:solidFill>
                <a:srgbClr val="02285A"/>
              </a:solidFill>
            </a:endParaRPr>
          </a:p>
          <a:p>
            <a:pPr>
              <a:defRPr/>
            </a:pPr>
            <a:r>
              <a:rPr lang="bg-BG" sz="2600" dirty="0">
                <a:solidFill>
                  <a:srgbClr val="02285A"/>
                </a:solidFill>
              </a:rPr>
              <a:t>Изменение на </a:t>
            </a:r>
            <a:r>
              <a:rPr lang="bg-BG" sz="2600" dirty="0" smtClean="0">
                <a:solidFill>
                  <a:srgbClr val="02285A"/>
                </a:solidFill>
              </a:rPr>
              <a:t>климата – дефиниции; основни въпроси</a:t>
            </a:r>
            <a:endParaRPr lang="bg-BG" sz="2600" dirty="0">
              <a:solidFill>
                <a:srgbClr val="02285A"/>
              </a:solidFill>
            </a:endParaRPr>
          </a:p>
          <a:p>
            <a:r>
              <a:rPr lang="bg-BG" altLang="en-US" sz="2600" dirty="0" smtClean="0">
                <a:solidFill>
                  <a:srgbClr val="02285A"/>
                </a:solidFill>
              </a:rPr>
              <a:t>Глобални и регионални изменения на климата</a:t>
            </a:r>
          </a:p>
          <a:p>
            <a:r>
              <a:rPr lang="bg-BG" altLang="en-US" sz="2600" dirty="0" smtClean="0">
                <a:solidFill>
                  <a:srgbClr val="02285A"/>
                </a:solidFill>
              </a:rPr>
              <a:t>Факти </a:t>
            </a:r>
            <a:r>
              <a:rPr lang="bg-BG" altLang="en-US" sz="2600" dirty="0">
                <a:solidFill>
                  <a:srgbClr val="02285A"/>
                </a:solidFill>
              </a:rPr>
              <a:t>и последици, свързани с климатичните </a:t>
            </a:r>
            <a:r>
              <a:rPr lang="bg-BG" altLang="en-US" sz="2600" dirty="0" smtClean="0">
                <a:solidFill>
                  <a:srgbClr val="02285A"/>
                </a:solidFill>
              </a:rPr>
              <a:t>промени</a:t>
            </a:r>
            <a:endParaRPr lang="bg-BG" sz="2600" dirty="0" smtClean="0">
              <a:solidFill>
                <a:srgbClr val="02285A"/>
              </a:solidFill>
            </a:endParaRPr>
          </a:p>
          <a:p>
            <a:pPr>
              <a:defRPr/>
            </a:pPr>
            <a:r>
              <a:rPr lang="bg-BG" sz="2600" dirty="0" smtClean="0">
                <a:solidFill>
                  <a:srgbClr val="02285A"/>
                </a:solidFill>
              </a:rPr>
              <a:t>Очаквани изменения на температурата на въздуха и валежите през 21 век.</a:t>
            </a:r>
            <a:endParaRPr lang="bg-BG" sz="2600" dirty="0">
              <a:solidFill>
                <a:srgbClr val="02285A"/>
              </a:solidFill>
            </a:endParaRPr>
          </a:p>
          <a:p>
            <a:pPr>
              <a:defRPr/>
            </a:pPr>
            <a:r>
              <a:rPr lang="bg-BG" sz="2600" dirty="0">
                <a:solidFill>
                  <a:srgbClr val="02285A"/>
                </a:solidFill>
              </a:rPr>
              <a:t>Дали глобалното затопляне е резултат от опасна човешка намеса? </a:t>
            </a:r>
            <a:endParaRPr lang="bg-BG" altLang="en-US" sz="2600" dirty="0">
              <a:solidFill>
                <a:srgbClr val="02285A"/>
              </a:solidFill>
            </a:endParaRPr>
          </a:p>
          <a:p>
            <a:pPr>
              <a:defRPr/>
            </a:pPr>
            <a:r>
              <a:rPr lang="bg-BG" altLang="en-US" dirty="0">
                <a:solidFill>
                  <a:srgbClr val="02285A"/>
                </a:solidFill>
              </a:rPr>
              <a:t>Можем ли да спрем отрицателното влияние на изменението на климата?</a:t>
            </a:r>
          </a:p>
          <a:p>
            <a:pPr>
              <a:defRPr/>
            </a:pPr>
            <a:endParaRPr lang="bg-BG" dirty="0">
              <a:solidFill>
                <a:srgbClr val="02285A"/>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6" name="Picture 5"/>
          <p:cNvPicPr>
            <a:picLocks noChangeAspect="1"/>
          </p:cNvPicPr>
          <p:nvPr/>
        </p:nvPicPr>
        <p:blipFill>
          <a:blip r:embed="rId3"/>
          <a:stretch>
            <a:fillRect/>
          </a:stretch>
        </p:blipFill>
        <p:spPr>
          <a:xfrm>
            <a:off x="9669439" y="0"/>
            <a:ext cx="1483101" cy="861287"/>
          </a:xfrm>
          <a:prstGeom prst="rect">
            <a:avLst/>
          </a:prstGeom>
        </p:spPr>
      </p:pic>
      <p:pic>
        <p:nvPicPr>
          <p:cNvPr id="9" name="Picture 8"/>
          <p:cNvPicPr>
            <a:picLocks noChangeAspect="1"/>
          </p:cNvPicPr>
          <p:nvPr/>
        </p:nvPicPr>
        <p:blipFill>
          <a:blip r:embed="rId4"/>
          <a:stretch>
            <a:fillRect/>
          </a:stretch>
        </p:blipFill>
        <p:spPr>
          <a:xfrm>
            <a:off x="11152541" y="2962"/>
            <a:ext cx="1039459" cy="858325"/>
          </a:xfrm>
          <a:prstGeom prst="rect">
            <a:avLst/>
          </a:prstGeom>
        </p:spPr>
      </p:pic>
    </p:spTree>
    <p:extLst>
      <p:ext uri="{BB962C8B-B14F-4D97-AF65-F5344CB8AC3E}">
        <p14:creationId xmlns:p14="http://schemas.microsoft.com/office/powerpoint/2010/main" val="419065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64891" y="3828087"/>
            <a:ext cx="7665277" cy="2482562"/>
          </a:xfrm>
          <a:prstGeom prst="rect">
            <a:avLst/>
          </a:prstGeom>
        </p:spPr>
      </p:pic>
      <p:sp>
        <p:nvSpPr>
          <p:cNvPr id="3" name="Content Placeholder 2"/>
          <p:cNvSpPr>
            <a:spLocks noGrp="1"/>
          </p:cNvSpPr>
          <p:nvPr>
            <p:ph idx="1"/>
          </p:nvPr>
        </p:nvSpPr>
        <p:spPr>
          <a:xfrm>
            <a:off x="283334" y="730876"/>
            <a:ext cx="11629623" cy="5628068"/>
          </a:xfrm>
        </p:spPr>
        <p:txBody>
          <a:bodyPr>
            <a:normAutofit fontScale="92500" lnSpcReduction="20000"/>
          </a:bodyPr>
          <a:lstStyle/>
          <a:p>
            <a:pPr marL="0" indent="0">
              <a:buNone/>
            </a:pPr>
            <a:r>
              <a:rPr lang="bg-BG" dirty="0" smtClean="0">
                <a:solidFill>
                  <a:srgbClr val="002060"/>
                </a:solidFill>
              </a:rPr>
              <a:t>Очаквани промени на валежите</a:t>
            </a:r>
            <a:r>
              <a:rPr lang="en-US" dirty="0" smtClean="0">
                <a:solidFill>
                  <a:srgbClr val="002060"/>
                </a:solidFill>
              </a:rPr>
              <a:t>, </a:t>
            </a:r>
            <a:r>
              <a:rPr lang="en-US" dirty="0" smtClean="0">
                <a:solidFill>
                  <a:srgbClr val="002060"/>
                </a:solidFill>
              </a:rPr>
              <a:t>IPCC AR5</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lgn="r">
              <a:spcBef>
                <a:spcPts val="0"/>
              </a:spcBef>
              <a:buNone/>
            </a:pPr>
            <a:r>
              <a:rPr lang="en-US" dirty="0">
                <a:solidFill>
                  <a:srgbClr val="002060"/>
                </a:solidFill>
              </a:rPr>
              <a:t>	</a:t>
            </a:r>
            <a:r>
              <a:rPr lang="en-US" dirty="0" smtClean="0">
                <a:solidFill>
                  <a:srgbClr val="002060"/>
                </a:solidFill>
              </a:rPr>
              <a:t>							</a:t>
            </a:r>
            <a:endParaRPr lang="bg-BG" dirty="0" smtClean="0">
              <a:solidFill>
                <a:srgbClr val="002060"/>
              </a:solidFill>
            </a:endParaRPr>
          </a:p>
          <a:p>
            <a:pPr marL="0" indent="0" algn="r">
              <a:spcBef>
                <a:spcPts val="0"/>
              </a:spcBef>
              <a:buNone/>
            </a:pPr>
            <a:r>
              <a:rPr lang="bg-BG" sz="1800" dirty="0">
                <a:solidFill>
                  <a:srgbClr val="002060"/>
                </a:solidFill>
              </a:rPr>
              <a:t>	</a:t>
            </a:r>
            <a:endParaRPr lang="bg-BG" sz="1800" dirty="0" smtClean="0">
              <a:solidFill>
                <a:srgbClr val="002060"/>
              </a:solidFill>
            </a:endParaRPr>
          </a:p>
          <a:p>
            <a:pPr marL="0" indent="0" algn="r">
              <a:spcBef>
                <a:spcPts val="0"/>
              </a:spcBef>
              <a:buNone/>
            </a:pPr>
            <a:endParaRPr lang="bg-BG" sz="1800" dirty="0">
              <a:solidFill>
                <a:srgbClr val="002060"/>
              </a:solidFill>
            </a:endParaRPr>
          </a:p>
          <a:p>
            <a:pPr marL="0" indent="0" algn="r">
              <a:spcBef>
                <a:spcPts val="0"/>
              </a:spcBef>
              <a:buNone/>
            </a:pPr>
            <a:endParaRPr lang="bg-BG" sz="1800" dirty="0" smtClean="0">
              <a:solidFill>
                <a:srgbClr val="002060"/>
              </a:solidFill>
            </a:endParaRPr>
          </a:p>
          <a:p>
            <a:pPr marL="0" indent="0" algn="r">
              <a:spcBef>
                <a:spcPts val="0"/>
              </a:spcBef>
              <a:buNone/>
            </a:pPr>
            <a:endParaRPr lang="bg-BG" sz="1800" dirty="0" smtClean="0">
              <a:solidFill>
                <a:srgbClr val="002060"/>
              </a:solidFill>
            </a:endParaRPr>
          </a:p>
          <a:p>
            <a:pPr marL="0" indent="0" algn="r">
              <a:spcBef>
                <a:spcPts val="0"/>
              </a:spcBef>
              <a:buNone/>
            </a:pPr>
            <a:r>
              <a:rPr lang="en-US" sz="1700" i="1" dirty="0" smtClean="0">
                <a:solidFill>
                  <a:srgbClr val="002060"/>
                </a:solidFill>
              </a:rPr>
              <a:t>Source: </a:t>
            </a:r>
            <a:r>
              <a:rPr lang="bg-BG" sz="1700" i="1" dirty="0" smtClean="0">
                <a:solidFill>
                  <a:srgbClr val="002060"/>
                </a:solidFill>
              </a:rPr>
              <a:t>Анализ на риска и уязвимостта на </a:t>
            </a:r>
          </a:p>
          <a:p>
            <a:pPr marL="0" indent="0" algn="r">
              <a:spcBef>
                <a:spcPts val="0"/>
              </a:spcBef>
              <a:buNone/>
            </a:pPr>
            <a:r>
              <a:rPr lang="bg-BG" sz="1700" i="1" dirty="0" smtClean="0">
                <a:solidFill>
                  <a:srgbClr val="002060"/>
                </a:solidFill>
              </a:rPr>
              <a:t>икономическите сектори в България </a:t>
            </a:r>
          </a:p>
          <a:p>
            <a:pPr marL="0" indent="0" algn="r">
              <a:spcBef>
                <a:spcPts val="0"/>
              </a:spcBef>
              <a:buNone/>
            </a:pPr>
            <a:r>
              <a:rPr lang="bg-BG" sz="1700" i="1" dirty="0" smtClean="0">
                <a:solidFill>
                  <a:srgbClr val="002060"/>
                </a:solidFill>
              </a:rPr>
              <a:t>от изменението на климата</a:t>
            </a:r>
            <a:endParaRPr lang="en-US" sz="1700" i="1" dirty="0" smtClean="0">
              <a:solidFill>
                <a:srgbClr val="002060"/>
              </a:solidFill>
            </a:endParaRPr>
          </a:p>
          <a:p>
            <a:pPr marL="0" indent="0">
              <a:buNone/>
            </a:pPr>
            <a:r>
              <a:rPr lang="en-US" sz="2000" dirty="0" smtClean="0">
                <a:solidFill>
                  <a:srgbClr val="002060"/>
                </a:solidFill>
              </a:rPr>
              <a:t>	</a:t>
            </a:r>
            <a:endParaRPr lang="en-US" sz="2000"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p:txBody>
      </p:sp>
      <p:pic>
        <p:nvPicPr>
          <p:cNvPr id="8" name="Picture 7"/>
          <p:cNvPicPr>
            <a:picLocks noChangeAspect="1"/>
          </p:cNvPicPr>
          <p:nvPr/>
        </p:nvPicPr>
        <p:blipFill>
          <a:blip r:embed="rId3"/>
          <a:stretch>
            <a:fillRect/>
          </a:stretch>
        </p:blipFill>
        <p:spPr>
          <a:xfrm>
            <a:off x="331224" y="1185454"/>
            <a:ext cx="7630433" cy="2506664"/>
          </a:xfrm>
          <a:prstGeom prst="rect">
            <a:avLst/>
          </a:prstGeom>
        </p:spPr>
      </p:pic>
      <p:sp>
        <p:nvSpPr>
          <p:cNvPr id="9" name="Rectangle 8"/>
          <p:cNvSpPr/>
          <p:nvPr/>
        </p:nvSpPr>
        <p:spPr>
          <a:xfrm>
            <a:off x="8302336" y="1423123"/>
            <a:ext cx="3338453" cy="1015663"/>
          </a:xfrm>
          <a:prstGeom prst="rect">
            <a:avLst/>
          </a:prstGeom>
        </p:spPr>
        <p:txBody>
          <a:bodyPr wrap="square">
            <a:spAutoFit/>
          </a:bodyPr>
          <a:lstStyle/>
          <a:p>
            <a:r>
              <a:rPr lang="en-US" sz="2000" i="1" dirty="0" smtClean="0">
                <a:solidFill>
                  <a:srgbClr val="002060"/>
                </a:solidFill>
              </a:rPr>
              <a:t>RCP 2.6: </a:t>
            </a:r>
          </a:p>
          <a:p>
            <a:r>
              <a:rPr lang="en-US" sz="2000" i="1" dirty="0" smtClean="0">
                <a:solidFill>
                  <a:srgbClr val="002060"/>
                </a:solidFill>
              </a:rPr>
              <a:t>2016- 2035 (left-hand panels) </a:t>
            </a:r>
            <a:endParaRPr lang="en-US" sz="2000" i="1" dirty="0">
              <a:solidFill>
                <a:srgbClr val="002060"/>
              </a:solidFill>
            </a:endParaRPr>
          </a:p>
          <a:p>
            <a:r>
              <a:rPr lang="en-US" sz="2000" i="1" dirty="0" smtClean="0">
                <a:solidFill>
                  <a:srgbClr val="002060"/>
                </a:solidFill>
              </a:rPr>
              <a:t>2081-2100 (right-hand panels)</a:t>
            </a:r>
            <a:endParaRPr lang="en-US" sz="2000" i="1" dirty="0">
              <a:solidFill>
                <a:srgbClr val="002060"/>
              </a:solidFill>
            </a:endParaRPr>
          </a:p>
        </p:txBody>
      </p:sp>
      <p:sp>
        <p:nvSpPr>
          <p:cNvPr id="11" name="Rectangle 10"/>
          <p:cNvSpPr/>
          <p:nvPr/>
        </p:nvSpPr>
        <p:spPr>
          <a:xfrm>
            <a:off x="8572360" y="3925419"/>
            <a:ext cx="3348096" cy="1015663"/>
          </a:xfrm>
          <a:prstGeom prst="rect">
            <a:avLst/>
          </a:prstGeom>
        </p:spPr>
        <p:txBody>
          <a:bodyPr wrap="none">
            <a:spAutoFit/>
          </a:bodyPr>
          <a:lstStyle/>
          <a:p>
            <a:r>
              <a:rPr lang="en-US" sz="2000" i="1" dirty="0" smtClean="0">
                <a:solidFill>
                  <a:srgbClr val="002060"/>
                </a:solidFill>
              </a:rPr>
              <a:t>RCP 8.5: </a:t>
            </a:r>
          </a:p>
          <a:p>
            <a:r>
              <a:rPr lang="en-US" sz="2000" i="1" dirty="0" smtClean="0">
                <a:solidFill>
                  <a:srgbClr val="002060"/>
                </a:solidFill>
              </a:rPr>
              <a:t>2016- 2035 (left-hand panels) </a:t>
            </a:r>
          </a:p>
          <a:p>
            <a:r>
              <a:rPr lang="en-US" sz="2000" i="1" dirty="0" smtClean="0">
                <a:solidFill>
                  <a:srgbClr val="002060"/>
                </a:solidFill>
              </a:rPr>
              <a:t>2081-2100 (right-hand panels)</a:t>
            </a:r>
            <a:endParaRPr lang="en-US" sz="2000" i="1" dirty="0">
              <a:solidFill>
                <a:srgbClr val="002060"/>
              </a:solidFill>
            </a:endParaRPr>
          </a:p>
        </p:txBody>
      </p:sp>
      <p:pic>
        <p:nvPicPr>
          <p:cNvPr id="12" name="Picture 11"/>
          <p:cNvPicPr>
            <a:picLocks noChangeAspect="1"/>
          </p:cNvPicPr>
          <p:nvPr/>
        </p:nvPicPr>
        <p:blipFill>
          <a:blip r:embed="rId4"/>
          <a:stretch>
            <a:fillRect/>
          </a:stretch>
        </p:blipFill>
        <p:spPr>
          <a:xfrm>
            <a:off x="9669439" y="0"/>
            <a:ext cx="1483101" cy="861287"/>
          </a:xfrm>
          <a:prstGeom prst="rect">
            <a:avLst/>
          </a:prstGeom>
        </p:spPr>
      </p:pic>
      <p:pic>
        <p:nvPicPr>
          <p:cNvPr id="13" name="Picture 12"/>
          <p:cNvPicPr>
            <a:picLocks noChangeAspect="1"/>
          </p:cNvPicPr>
          <p:nvPr/>
        </p:nvPicPr>
        <p:blipFill>
          <a:blip r:embed="rId5"/>
          <a:stretch>
            <a:fillRect/>
          </a:stretch>
        </p:blipFill>
        <p:spPr>
          <a:xfrm>
            <a:off x="11152541" y="2962"/>
            <a:ext cx="1039459" cy="858325"/>
          </a:xfrm>
          <a:prstGeom prst="rect">
            <a:avLst/>
          </a:prstGeom>
        </p:spPr>
      </p:pic>
      <p:sp>
        <p:nvSpPr>
          <p:cNvPr id="14"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25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altLang="bg-BG" sz="2400" b="1" dirty="0">
                <a:solidFill>
                  <a:srgbClr val="012897"/>
                </a:solidFill>
              </a:rPr>
              <a:t>Адаптиране към изменението на климата</a:t>
            </a:r>
            <a:r>
              <a:rPr lang="ru-RU" altLang="bg-BG" sz="2400" dirty="0">
                <a:solidFill>
                  <a:srgbClr val="012897"/>
                </a:solidFill>
              </a:rPr>
              <a:t> </a:t>
            </a:r>
          </a:p>
          <a:p>
            <a:pPr>
              <a:buNone/>
            </a:pPr>
            <a:endParaRPr lang="ru-RU" altLang="bg-BG" sz="2400" dirty="0">
              <a:solidFill>
                <a:srgbClr val="012897"/>
              </a:solidFill>
            </a:endParaRPr>
          </a:p>
          <a:p>
            <a:pPr>
              <a:buFont typeface="Wingdings" panose="05000000000000000000" pitchFamily="2" charset="2"/>
              <a:buChar char="ü"/>
            </a:pPr>
            <a:r>
              <a:rPr lang="ru-RU" altLang="bg-BG" sz="2400" dirty="0">
                <a:solidFill>
                  <a:srgbClr val="012897"/>
                </a:solidFill>
              </a:rPr>
              <a:t>Оценяване и справяне с уязвимостта на природните и човешките системи спрямо въздействия като наводнения, суша, повишаване на морското равнище, болести и горещи вълни. </a:t>
            </a:r>
          </a:p>
          <a:p>
            <a:pPr>
              <a:buFont typeface="Wingdings" panose="05000000000000000000" pitchFamily="2" charset="2"/>
              <a:buChar char="ü"/>
            </a:pPr>
            <a:endParaRPr lang="ru-RU" altLang="bg-BG" sz="2400" dirty="0">
              <a:solidFill>
                <a:srgbClr val="012897"/>
              </a:solidFill>
            </a:endParaRPr>
          </a:p>
          <a:p>
            <a:pPr>
              <a:buFont typeface="Wingdings" panose="05000000000000000000" pitchFamily="2" charset="2"/>
              <a:buChar char="ü"/>
            </a:pPr>
            <a:r>
              <a:rPr lang="ru-RU" altLang="bg-BG" sz="2400" dirty="0">
                <a:solidFill>
                  <a:srgbClr val="012897"/>
                </a:solidFill>
              </a:rPr>
              <a:t>Адаптацията е промяна в природните, социалните и икономическите системи като отговор на съвременни или минали изменения на климата и тяхното въздействие (</a:t>
            </a:r>
            <a:r>
              <a:rPr lang="en-US" altLang="bg-BG" sz="2400" dirty="0">
                <a:solidFill>
                  <a:srgbClr val="012897"/>
                </a:solidFill>
              </a:rPr>
              <a:t>IPCC</a:t>
            </a:r>
            <a:r>
              <a:rPr lang="ru-RU" altLang="bg-BG" sz="2400" dirty="0">
                <a:solidFill>
                  <a:srgbClr val="012897"/>
                </a:solidFill>
              </a:rPr>
              <a:t> 1996).</a:t>
            </a:r>
            <a:r>
              <a:rPr lang="en-US" altLang="bg-BG" sz="2400" dirty="0">
                <a:solidFill>
                  <a:srgbClr val="012897"/>
                </a:solidFill>
              </a:rPr>
              <a:t> </a:t>
            </a:r>
            <a:r>
              <a:rPr lang="ru-RU" sz="2400" dirty="0">
                <a:solidFill>
                  <a:srgbClr val="012897"/>
                </a:solidFill>
              </a:rPr>
              <a:t>Целта е да се намали уязвимостта им към промените в климата.</a:t>
            </a:r>
            <a:endParaRPr lang="en-US" altLang="bg-BG" sz="2400" dirty="0">
              <a:solidFill>
                <a:srgbClr val="012897"/>
              </a:solidFill>
            </a:endParaRPr>
          </a:p>
          <a:p>
            <a:pPr>
              <a:buNone/>
            </a:pPr>
            <a:endParaRPr lang="en-US" altLang="bg-BG" sz="24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8" name="Picture 7"/>
          <p:cNvPicPr>
            <a:picLocks noChangeAspect="1"/>
          </p:cNvPicPr>
          <p:nvPr/>
        </p:nvPicPr>
        <p:blipFill>
          <a:blip r:embed="rId3"/>
          <a:stretch>
            <a:fillRect/>
          </a:stretch>
        </p:blipFill>
        <p:spPr>
          <a:xfrm>
            <a:off x="9669439" y="0"/>
            <a:ext cx="1483101" cy="861287"/>
          </a:xfrm>
          <a:prstGeom prst="rect">
            <a:avLst/>
          </a:prstGeom>
        </p:spPr>
      </p:pic>
      <p:pic>
        <p:nvPicPr>
          <p:cNvPr id="10" name="Picture 9"/>
          <p:cNvPicPr>
            <a:picLocks noChangeAspect="1"/>
          </p:cNvPicPr>
          <p:nvPr/>
        </p:nvPicPr>
        <p:blipFill>
          <a:blip r:embed="rId4"/>
          <a:stretch>
            <a:fillRect/>
          </a:stretch>
        </p:blipFill>
        <p:spPr>
          <a:xfrm>
            <a:off x="11152541" y="2962"/>
            <a:ext cx="1039459" cy="858325"/>
          </a:xfrm>
          <a:prstGeom prst="rect">
            <a:avLst/>
          </a:prstGeom>
        </p:spPr>
      </p:pic>
      <p:sp>
        <p:nvSpPr>
          <p:cNvPr id="11"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40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r>
              <a:rPr lang="ru-RU" altLang="bg-BG" sz="2400" b="1" dirty="0">
                <a:solidFill>
                  <a:srgbClr val="012897"/>
                </a:solidFill>
              </a:rPr>
              <a:t>Адаптиране към изменението на климата</a:t>
            </a:r>
            <a:r>
              <a:rPr lang="ru-RU" altLang="bg-BG" sz="2400" dirty="0">
                <a:solidFill>
                  <a:srgbClr val="012897"/>
                </a:solidFill>
              </a:rPr>
              <a:t> </a:t>
            </a:r>
          </a:p>
          <a:p>
            <a:pPr>
              <a:buNone/>
            </a:pPr>
            <a:endParaRPr lang="ru-RU" altLang="bg-BG" sz="2400" dirty="0">
              <a:solidFill>
                <a:srgbClr val="012897"/>
              </a:solidFill>
            </a:endParaRPr>
          </a:p>
          <a:p>
            <a:pPr>
              <a:buNone/>
            </a:pPr>
            <a:r>
              <a:rPr lang="bg-BG" altLang="bg-BG" sz="2400" dirty="0">
                <a:solidFill>
                  <a:srgbClr val="012897"/>
                </a:solidFill>
              </a:rPr>
              <a:t>	За да се избегне риска от допускането на грешки при разработване на мерки за адаптация към промените в климата е необходимо:</a:t>
            </a:r>
          </a:p>
          <a:p>
            <a:pPr>
              <a:buNone/>
            </a:pPr>
            <a:endParaRPr lang="bg-BG" altLang="bg-BG" sz="2400" dirty="0">
              <a:solidFill>
                <a:srgbClr val="012897"/>
              </a:solidFill>
            </a:endParaRPr>
          </a:p>
          <a:p>
            <a:pPr>
              <a:buFont typeface="Wingdings" panose="05000000000000000000" pitchFamily="2" charset="2"/>
              <a:buChar char="Ø"/>
            </a:pPr>
            <a:r>
              <a:rPr lang="bg-BG" altLang="bg-BG" sz="2400" dirty="0">
                <a:solidFill>
                  <a:srgbClr val="012897"/>
                </a:solidFill>
              </a:rPr>
              <a:t>по-добро разбиране на влиянието на климата и изяснение посоката на климатичните промени в регионален аспект;</a:t>
            </a:r>
          </a:p>
          <a:p>
            <a:pPr>
              <a:buFont typeface="Wingdings" panose="05000000000000000000" pitchFamily="2" charset="2"/>
              <a:buChar char="Ø"/>
            </a:pPr>
            <a:r>
              <a:rPr lang="bg-BG" altLang="bg-BG" sz="2400" dirty="0">
                <a:solidFill>
                  <a:srgbClr val="012897"/>
                </a:solidFill>
              </a:rPr>
              <a:t>конкретизиране на мерките за адаптация;</a:t>
            </a:r>
          </a:p>
          <a:p>
            <a:pPr>
              <a:buFont typeface="Wingdings" panose="05000000000000000000" pitchFamily="2" charset="2"/>
              <a:buChar char="Ø"/>
            </a:pPr>
            <a:r>
              <a:rPr lang="bg-BG" altLang="bg-BG" sz="2400" dirty="0">
                <a:solidFill>
                  <a:srgbClr val="012897"/>
                </a:solidFill>
              </a:rPr>
              <a:t>оценка на влиянието на социално-икономическият фактор – мерките за адаптация трябва да допринасят за устойчиво развитие.</a:t>
            </a:r>
          </a:p>
          <a:p>
            <a:pPr>
              <a:buFont typeface="Wingdings" panose="05000000000000000000" pitchFamily="2" charset="2"/>
              <a:buChar char="Ø"/>
            </a:pPr>
            <a:endParaRPr lang="bg-BG" altLang="bg-BG" sz="2400" dirty="0">
              <a:solidFill>
                <a:srgbClr val="012897"/>
              </a:solidFill>
            </a:endParaRPr>
          </a:p>
          <a:p>
            <a:pPr>
              <a:buNone/>
            </a:pPr>
            <a:r>
              <a:rPr lang="bg-BG" altLang="bg-BG" sz="2400" dirty="0">
                <a:solidFill>
                  <a:srgbClr val="012897"/>
                </a:solidFill>
              </a:rPr>
              <a:t>	</a:t>
            </a:r>
            <a:endParaRPr lang="en-US" altLang="bg-BG" sz="2400" dirty="0">
              <a:solidFill>
                <a:srgbClr val="012897"/>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pic>
        <p:nvPicPr>
          <p:cNvPr id="8" name="Picture 7"/>
          <p:cNvPicPr>
            <a:picLocks noChangeAspect="1"/>
          </p:cNvPicPr>
          <p:nvPr/>
        </p:nvPicPr>
        <p:blipFill>
          <a:blip r:embed="rId3"/>
          <a:stretch>
            <a:fillRect/>
          </a:stretch>
        </p:blipFill>
        <p:spPr>
          <a:xfrm>
            <a:off x="9669439" y="0"/>
            <a:ext cx="1483101" cy="861287"/>
          </a:xfrm>
          <a:prstGeom prst="rect">
            <a:avLst/>
          </a:prstGeom>
        </p:spPr>
      </p:pic>
      <p:pic>
        <p:nvPicPr>
          <p:cNvPr id="10" name="Picture 9"/>
          <p:cNvPicPr>
            <a:picLocks noChangeAspect="1"/>
          </p:cNvPicPr>
          <p:nvPr/>
        </p:nvPicPr>
        <p:blipFill>
          <a:blip r:embed="rId4"/>
          <a:stretch>
            <a:fillRect/>
          </a:stretch>
        </p:blipFill>
        <p:spPr>
          <a:xfrm>
            <a:off x="11152541" y="2962"/>
            <a:ext cx="1039459" cy="858325"/>
          </a:xfrm>
          <a:prstGeom prst="rect">
            <a:avLst/>
          </a:prstGeom>
        </p:spPr>
      </p:pic>
      <p:sp>
        <p:nvSpPr>
          <p:cNvPr id="11"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580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endParaRPr lang="bg-BG" altLang="bg-BG" sz="2400" b="1" dirty="0" smtClean="0">
              <a:solidFill>
                <a:srgbClr val="CC0000"/>
              </a:solidFill>
            </a:endParaRPr>
          </a:p>
          <a:p>
            <a:pPr>
              <a:buNone/>
            </a:pPr>
            <a:endParaRPr lang="bg-BG" altLang="bg-BG" sz="2400" b="1" dirty="0" smtClean="0">
              <a:solidFill>
                <a:srgbClr val="CC0000"/>
              </a:solidFill>
            </a:endParaRPr>
          </a:p>
          <a:p>
            <a:pPr marL="0" indent="0">
              <a:buNone/>
            </a:pPr>
            <a:endParaRPr lang="bg-BG" sz="2200" dirty="0" smtClean="0"/>
          </a:p>
          <a:p>
            <a:pPr>
              <a:buFont typeface="Wingdings" panose="05000000000000000000" pitchFamily="2" charset="2"/>
              <a:buChar char="Ø"/>
            </a:pPr>
            <a:endParaRPr lang="en-US" sz="2200" dirty="0" smtClean="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altLang="bg-BG" sz="2200" b="1" dirty="0">
              <a:solidFill>
                <a:srgbClr val="CC0000"/>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8" name="Rectangle 7"/>
          <p:cNvSpPr/>
          <p:nvPr/>
        </p:nvSpPr>
        <p:spPr>
          <a:xfrm>
            <a:off x="568816" y="4321054"/>
            <a:ext cx="5529330" cy="1261884"/>
          </a:xfrm>
          <a:prstGeom prst="rect">
            <a:avLst/>
          </a:prstGeom>
        </p:spPr>
        <p:txBody>
          <a:bodyPr wrap="square">
            <a:spAutoFit/>
          </a:bodyPr>
          <a:lstStyle/>
          <a:p>
            <a:pPr marL="457200" algn="just">
              <a:spcAft>
                <a:spcPts val="0"/>
              </a:spcAft>
            </a:pPr>
            <a:r>
              <a:rPr lang="bg-BG"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Георги Рачев</a:t>
            </a:r>
            <a:endParaRPr lang="en-US" sz="2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bg-BG"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професор, </a:t>
            </a:r>
            <a:r>
              <a:rPr lang="bg-BG"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доктор по Климатология</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en-US" sz="2400" b="1" i="1" dirty="0" smtClean="0">
                <a:solidFill>
                  <a:srgbClr val="002060"/>
                </a:solidFill>
              </a:rPr>
              <a:t>ratchevg@gea.uni-sofia.bg</a:t>
            </a:r>
            <a:endParaRPr lang="en-US"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47922" y="1842376"/>
            <a:ext cx="5490694" cy="1538883"/>
          </a:xfrm>
          <a:prstGeom prst="rect">
            <a:avLst/>
          </a:prstGeom>
        </p:spPr>
        <p:txBody>
          <a:bodyPr wrap="square">
            <a:spAutoFit/>
          </a:bodyPr>
          <a:lstStyle/>
          <a:p>
            <a:pPr marL="457200" algn="just">
              <a:spcAft>
                <a:spcPts val="0"/>
              </a:spcAft>
            </a:pPr>
            <a:r>
              <a:rPr lang="bg-BG"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Нина Николова</a:t>
            </a:r>
            <a:endParaRPr lang="en-US" sz="28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bg-BG" sz="24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професор, доктор по Климатология</a:t>
            </a:r>
            <a:endParaRPr lang="en-US" sz="24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r>
              <a:rPr lang="en-GB" sz="2400" b="1" i="1" dirty="0" smtClean="0">
                <a:solidFill>
                  <a:srgbClr val="002060"/>
                </a:solidFill>
              </a:rPr>
              <a:t>nina@gea.uni-sofia.bg</a:t>
            </a:r>
            <a:endParaRPr lang="en-US" sz="24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9669439" y="0"/>
            <a:ext cx="1483101" cy="861287"/>
          </a:xfrm>
          <a:prstGeom prst="rect">
            <a:avLst/>
          </a:prstGeom>
        </p:spPr>
      </p:pic>
      <p:pic>
        <p:nvPicPr>
          <p:cNvPr id="12" name="Picture 11"/>
          <p:cNvPicPr>
            <a:picLocks noChangeAspect="1"/>
          </p:cNvPicPr>
          <p:nvPr/>
        </p:nvPicPr>
        <p:blipFill>
          <a:blip r:embed="rId4"/>
          <a:stretch>
            <a:fillRect/>
          </a:stretch>
        </p:blipFill>
        <p:spPr>
          <a:xfrm>
            <a:off x="11152541" y="2962"/>
            <a:ext cx="1039459" cy="858325"/>
          </a:xfrm>
          <a:prstGeom prst="rect">
            <a:avLst/>
          </a:prstGeom>
        </p:spPr>
      </p:pic>
      <p:sp>
        <p:nvSpPr>
          <p:cNvPr id="13"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6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endParaRPr lang="bg-BG" altLang="bg-BG" sz="1000" b="1" dirty="0" smtClean="0">
              <a:solidFill>
                <a:srgbClr val="031195"/>
              </a:solidFill>
            </a:endParaRPr>
          </a:p>
          <a:p>
            <a:pPr>
              <a:buNone/>
            </a:pPr>
            <a:r>
              <a:rPr lang="bg-BG" altLang="bg-BG" sz="2600" b="1" dirty="0" smtClean="0">
                <a:solidFill>
                  <a:srgbClr val="031195"/>
                </a:solidFill>
              </a:rPr>
              <a:t>Изменение </a:t>
            </a:r>
            <a:r>
              <a:rPr lang="bg-BG" altLang="bg-BG" sz="2600" b="1" dirty="0">
                <a:solidFill>
                  <a:srgbClr val="031195"/>
                </a:solidFill>
              </a:rPr>
              <a:t>на климата</a:t>
            </a:r>
          </a:p>
          <a:p>
            <a:pPr>
              <a:buNone/>
            </a:pPr>
            <a:endParaRPr lang="bg-BG" altLang="bg-BG" sz="1200" dirty="0">
              <a:solidFill>
                <a:srgbClr val="031195"/>
              </a:solidFill>
            </a:endParaRPr>
          </a:p>
          <a:p>
            <a:r>
              <a:rPr lang="ru-RU" altLang="bg-BG" sz="2600" dirty="0">
                <a:solidFill>
                  <a:srgbClr val="031195"/>
                </a:solidFill>
              </a:rPr>
              <a:t>Международната комисия по изменение на климата определя </a:t>
            </a:r>
            <a:r>
              <a:rPr lang="ru-RU" altLang="bg-BG" sz="2600" i="1" dirty="0">
                <a:solidFill>
                  <a:srgbClr val="031195"/>
                </a:solidFill>
              </a:rPr>
              <a:t>изменението на климата</a:t>
            </a:r>
            <a:r>
              <a:rPr lang="ru-RU" altLang="bg-BG" sz="2600" dirty="0">
                <a:solidFill>
                  <a:srgbClr val="031195"/>
                </a:solidFill>
              </a:rPr>
              <a:t> като статистически значими отклонения от средното състояние на климата, съществуващи за дълъг период от време – няколко десетки години (</a:t>
            </a:r>
            <a:r>
              <a:rPr lang="en-US" altLang="bg-BG" sz="2600" dirty="0">
                <a:solidFill>
                  <a:srgbClr val="031195"/>
                </a:solidFill>
              </a:rPr>
              <a:t>Climate Change</a:t>
            </a:r>
            <a:r>
              <a:rPr lang="ru-RU" altLang="bg-BG" sz="2600" dirty="0">
                <a:solidFill>
                  <a:srgbClr val="031195"/>
                </a:solidFill>
              </a:rPr>
              <a:t>, 2001). Изменението на климата може да се дължи на природни причини или на антропогенна дейност, променяща състава на атмосферата или земеползването.</a:t>
            </a:r>
          </a:p>
          <a:p>
            <a:pPr>
              <a:buNone/>
            </a:pPr>
            <a:endParaRPr lang="bg-BG" altLang="bg-BG" sz="2600" dirty="0">
              <a:solidFill>
                <a:srgbClr val="031195"/>
              </a:solidFill>
            </a:endParaRPr>
          </a:p>
          <a:p>
            <a:r>
              <a:rPr lang="bg-BG" altLang="bg-BG" sz="2600" dirty="0">
                <a:solidFill>
                  <a:srgbClr val="031195"/>
                </a:solidFill>
              </a:rPr>
              <a:t>РКОНИК разграничава </a:t>
            </a:r>
            <a:r>
              <a:rPr lang="en-US" altLang="bg-BG" sz="2600" dirty="0" smtClean="0">
                <a:solidFill>
                  <a:srgbClr val="031195"/>
                </a:solidFill>
              </a:rPr>
              <a:t>“</a:t>
            </a:r>
            <a:r>
              <a:rPr lang="bg-BG" altLang="bg-BG" sz="2600" dirty="0" smtClean="0">
                <a:solidFill>
                  <a:srgbClr val="031195"/>
                </a:solidFill>
              </a:rPr>
              <a:t>изменение </a:t>
            </a:r>
            <a:r>
              <a:rPr lang="bg-BG" altLang="bg-BG" sz="2600" dirty="0">
                <a:solidFill>
                  <a:srgbClr val="031195"/>
                </a:solidFill>
              </a:rPr>
              <a:t>на </a:t>
            </a:r>
            <a:r>
              <a:rPr lang="bg-BG" altLang="bg-BG" sz="2600" dirty="0" smtClean="0">
                <a:solidFill>
                  <a:srgbClr val="031195"/>
                </a:solidFill>
              </a:rPr>
              <a:t>климата</a:t>
            </a:r>
            <a:r>
              <a:rPr lang="en-US" altLang="bg-BG" sz="2600" dirty="0" smtClean="0">
                <a:solidFill>
                  <a:srgbClr val="031195"/>
                </a:solidFill>
              </a:rPr>
              <a:t>”</a:t>
            </a:r>
            <a:r>
              <a:rPr lang="bg-BG" altLang="bg-BG" sz="2600" dirty="0" smtClean="0">
                <a:solidFill>
                  <a:srgbClr val="031195"/>
                </a:solidFill>
              </a:rPr>
              <a:t>, </a:t>
            </a:r>
            <a:r>
              <a:rPr lang="bg-BG" altLang="bg-BG" sz="2600" dirty="0">
                <a:solidFill>
                  <a:srgbClr val="031195"/>
                </a:solidFill>
              </a:rPr>
              <a:t>дължащо се на човешката дейност, което променя състава на атмосферата, и "колебания на климата" – изменения, породени от естествени причини.</a:t>
            </a:r>
            <a:r>
              <a:rPr lang="en-US" altLang="bg-BG" sz="2600" dirty="0">
                <a:solidFill>
                  <a:srgbClr val="031195"/>
                </a:solidFill>
              </a:rPr>
              <a:t> </a:t>
            </a:r>
            <a:endParaRPr lang="bg-BG" altLang="bg-BG" sz="2600" dirty="0">
              <a:solidFill>
                <a:srgbClr val="031195"/>
              </a:solidFill>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3481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11"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spTree>
    <p:extLst>
      <p:ext uri="{BB962C8B-B14F-4D97-AF65-F5344CB8AC3E}">
        <p14:creationId xmlns:p14="http://schemas.microsoft.com/office/powerpoint/2010/main" val="184067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a:buNone/>
            </a:pPr>
            <a:endParaRPr lang="bg-BG" altLang="bg-BG" sz="1000" b="1" dirty="0" smtClean="0">
              <a:solidFill>
                <a:srgbClr val="031195"/>
              </a:solidFill>
            </a:endParaRPr>
          </a:p>
          <a:p>
            <a:pPr>
              <a:buNone/>
            </a:pPr>
            <a:r>
              <a:rPr lang="bg-BG" altLang="bg-BG" sz="2600" b="1" dirty="0" smtClean="0">
                <a:solidFill>
                  <a:srgbClr val="031195"/>
                </a:solidFill>
              </a:rPr>
              <a:t>Изменение </a:t>
            </a:r>
            <a:r>
              <a:rPr lang="bg-BG" altLang="bg-BG" sz="2600" b="1" dirty="0">
                <a:solidFill>
                  <a:srgbClr val="031195"/>
                </a:solidFill>
              </a:rPr>
              <a:t>на климата</a:t>
            </a:r>
          </a:p>
          <a:p>
            <a:pPr>
              <a:buNone/>
            </a:pPr>
            <a:endParaRPr lang="bg-BG" altLang="bg-BG" sz="1200" dirty="0">
              <a:solidFill>
                <a:srgbClr val="031195"/>
              </a:solidFill>
            </a:endParaRPr>
          </a:p>
          <a:p>
            <a:pPr marL="0" indent="0">
              <a:buClr>
                <a:srgbClr val="FF6600"/>
              </a:buClr>
            </a:pPr>
            <a:r>
              <a:rPr lang="bg-BG" altLang="en-US" sz="2400" dirty="0" smtClean="0">
                <a:solidFill>
                  <a:srgbClr val="002060"/>
                </a:solidFill>
              </a:rPr>
              <a:t> </a:t>
            </a:r>
            <a:r>
              <a:rPr lang="bg-BG" altLang="en-US" sz="2600" dirty="0">
                <a:solidFill>
                  <a:srgbClr val="002060"/>
                </a:solidFill>
              </a:rPr>
              <a:t>Н</a:t>
            </a:r>
            <a:r>
              <a:rPr lang="bg-BG" altLang="en-US" sz="2600" dirty="0" smtClean="0">
                <a:solidFill>
                  <a:srgbClr val="002060"/>
                </a:solidFill>
              </a:rPr>
              <a:t>аистина ли съществува глобална заплаха като необратимо изменение на климата?   </a:t>
            </a:r>
            <a:endParaRPr lang="en-US" altLang="en-US" sz="2600" dirty="0">
              <a:solidFill>
                <a:srgbClr val="002060"/>
              </a:solidFill>
            </a:endParaRPr>
          </a:p>
          <a:p>
            <a:pPr marL="0" indent="0">
              <a:buClr>
                <a:srgbClr val="FF6600"/>
              </a:buClr>
            </a:pPr>
            <a:r>
              <a:rPr lang="en-US" altLang="en-US" sz="2600" dirty="0">
                <a:solidFill>
                  <a:srgbClr val="002060"/>
                </a:solidFill>
              </a:rPr>
              <a:t> </a:t>
            </a:r>
            <a:r>
              <a:rPr lang="bg-BG" altLang="en-US" sz="2600" dirty="0" smtClean="0">
                <a:solidFill>
                  <a:srgbClr val="002060"/>
                </a:solidFill>
              </a:rPr>
              <a:t>Дали антропогенната дейност е най-важната причина за промените в климата?  </a:t>
            </a:r>
            <a:endParaRPr lang="en-US" altLang="en-US" sz="2600" dirty="0">
              <a:solidFill>
                <a:srgbClr val="002060"/>
              </a:solidFill>
            </a:endParaRPr>
          </a:p>
          <a:p>
            <a:pPr marL="0" indent="0">
              <a:buClr>
                <a:srgbClr val="FF6600"/>
              </a:buClr>
            </a:pPr>
            <a:r>
              <a:rPr lang="en-US" altLang="en-US" sz="2600" dirty="0">
                <a:solidFill>
                  <a:srgbClr val="002060"/>
                </a:solidFill>
              </a:rPr>
              <a:t> </a:t>
            </a:r>
            <a:r>
              <a:rPr lang="bg-BG" altLang="en-US" sz="2600" dirty="0" smtClean="0">
                <a:solidFill>
                  <a:srgbClr val="002060"/>
                </a:solidFill>
              </a:rPr>
              <a:t>Каква е ролята на природните процеси за изменението на климата?  </a:t>
            </a:r>
            <a:endParaRPr lang="en-US" altLang="en-US" sz="2600" dirty="0">
              <a:solidFill>
                <a:srgbClr val="002060"/>
              </a:solidFill>
            </a:endParaRPr>
          </a:p>
          <a:p>
            <a:pPr marL="0" indent="0">
              <a:buClr>
                <a:srgbClr val="FF6600"/>
              </a:buClr>
            </a:pPr>
            <a:r>
              <a:rPr lang="en-US" altLang="zh-CN" sz="2600" dirty="0">
                <a:solidFill>
                  <a:srgbClr val="002060"/>
                </a:solidFill>
              </a:rPr>
              <a:t> </a:t>
            </a:r>
            <a:r>
              <a:rPr lang="bg-BG" altLang="zh-CN" sz="2600" dirty="0" smtClean="0">
                <a:solidFill>
                  <a:srgbClr val="002060"/>
                </a:solidFill>
              </a:rPr>
              <a:t>Кой и какво е необходимо да се адаптира към климатичните промени? </a:t>
            </a:r>
            <a:endParaRPr lang="bg-BG" altLang="en-US" sz="2600" dirty="0">
              <a:solidFill>
                <a:srgbClr val="002060"/>
              </a:solidFill>
              <a:ea typeface="宋体" panose="02010600030101010101" pitchFamily="2" charset="-122"/>
            </a:endParaRPr>
          </a:p>
        </p:txBody>
      </p:sp>
      <p:sp>
        <p:nvSpPr>
          <p:cNvPr id="7" name="Rectangle 6"/>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3481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11"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spTree>
    <p:extLst>
      <p:ext uri="{BB962C8B-B14F-4D97-AF65-F5344CB8AC3E}">
        <p14:creationId xmlns:p14="http://schemas.microsoft.com/office/powerpoint/2010/main" val="217854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marL="0" indent="0">
              <a:buNone/>
            </a:pPr>
            <a:endParaRPr lang="en-US" altLang="en-US" sz="1000" b="1" dirty="0" smtClean="0">
              <a:solidFill>
                <a:srgbClr val="031195"/>
              </a:solidFill>
            </a:endParaRPr>
          </a:p>
          <a:p>
            <a:pPr marL="0" indent="0">
              <a:buNone/>
            </a:pPr>
            <a:r>
              <a:rPr lang="bg-BG" altLang="en-US" sz="2600" b="1" dirty="0" smtClean="0">
                <a:solidFill>
                  <a:srgbClr val="031195"/>
                </a:solidFill>
              </a:rPr>
              <a:t>Глобални климатични промени – температура на въздуха</a:t>
            </a:r>
            <a:endParaRPr lang="en-US" altLang="en-US" sz="2600" b="1"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p:txBody>
      </p:sp>
      <p:sp>
        <p:nvSpPr>
          <p:cNvPr id="10" name="Rectangle 9"/>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9"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7" y="1613647"/>
            <a:ext cx="5838669" cy="378519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3329" y="1569233"/>
            <a:ext cx="7005537" cy="4095351"/>
          </a:xfrm>
          <a:prstGeom prst="rect">
            <a:avLst/>
          </a:prstGeom>
        </p:spPr>
      </p:pic>
    </p:spTree>
    <p:extLst>
      <p:ext uri="{BB962C8B-B14F-4D97-AF65-F5344CB8AC3E}">
        <p14:creationId xmlns:p14="http://schemas.microsoft.com/office/powerpoint/2010/main" val="4064617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marL="0" indent="0">
              <a:buNone/>
            </a:pPr>
            <a:endParaRPr lang="en-US" altLang="en-US" sz="1000" b="1" dirty="0" smtClean="0">
              <a:solidFill>
                <a:srgbClr val="031195"/>
              </a:solidFill>
            </a:endParaRPr>
          </a:p>
          <a:p>
            <a:pPr marL="0" indent="0">
              <a:buNone/>
            </a:pPr>
            <a:r>
              <a:rPr lang="bg-BG" altLang="en-US" sz="2600" b="1" dirty="0" smtClean="0">
                <a:solidFill>
                  <a:srgbClr val="031195"/>
                </a:solidFill>
              </a:rPr>
              <a:t>Глобални климатични промени – валежи</a:t>
            </a:r>
            <a:endParaRPr lang="en-US" altLang="en-US" sz="2600" b="1"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p:txBody>
      </p:sp>
      <p:sp>
        <p:nvSpPr>
          <p:cNvPr id="10" name="Rectangle 9"/>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9"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449" y="1597689"/>
            <a:ext cx="7435151" cy="4303543"/>
          </a:xfrm>
          <a:prstGeom prst="rect">
            <a:avLst/>
          </a:prstGeom>
        </p:spPr>
      </p:pic>
      <p:sp>
        <p:nvSpPr>
          <p:cNvPr id="11" name="Rectangle 10"/>
          <p:cNvSpPr/>
          <p:nvPr/>
        </p:nvSpPr>
        <p:spPr>
          <a:xfrm>
            <a:off x="7886944" y="1597689"/>
            <a:ext cx="3785326" cy="400110"/>
          </a:xfrm>
          <a:prstGeom prst="rect">
            <a:avLst/>
          </a:prstGeom>
        </p:spPr>
        <p:txBody>
          <a:bodyPr wrap="square">
            <a:spAutoFit/>
          </a:bodyPr>
          <a:lstStyle/>
          <a:p>
            <a:r>
              <a:rPr lang="bg-BG" sz="2000" i="1" dirty="0" smtClean="0">
                <a:solidFill>
                  <a:srgbClr val="002060"/>
                </a:solidFill>
              </a:rPr>
              <a:t>Тренд на годишните валежи </a:t>
            </a:r>
          </a:p>
        </p:txBody>
      </p:sp>
      <p:sp>
        <p:nvSpPr>
          <p:cNvPr id="12" name="Rectangle 11"/>
          <p:cNvSpPr/>
          <p:nvPr/>
        </p:nvSpPr>
        <p:spPr>
          <a:xfrm>
            <a:off x="7805886" y="5268118"/>
            <a:ext cx="4321504" cy="369332"/>
          </a:xfrm>
          <a:prstGeom prst="rect">
            <a:avLst/>
          </a:prstGeom>
        </p:spPr>
        <p:txBody>
          <a:bodyPr wrap="none">
            <a:spAutoFit/>
          </a:bodyPr>
          <a:lstStyle/>
          <a:p>
            <a:r>
              <a:rPr lang="bg-BG" dirty="0" smtClean="0">
                <a:solidFill>
                  <a:srgbClr val="002060"/>
                </a:solidFill>
              </a:rPr>
              <a:t>Източник</a:t>
            </a:r>
            <a:r>
              <a:rPr lang="en-US" dirty="0" smtClean="0">
                <a:solidFill>
                  <a:srgbClr val="002060"/>
                </a:solidFill>
              </a:rPr>
              <a:t>: IPCC, 2013: Climate Change 2013</a:t>
            </a:r>
            <a:endParaRPr lang="en-US" dirty="0">
              <a:solidFill>
                <a:srgbClr val="00206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62" y="6182578"/>
            <a:ext cx="6410182" cy="676138"/>
          </a:xfrm>
          <a:prstGeom prst="rect">
            <a:avLst/>
          </a:prstGeom>
        </p:spPr>
      </p:pic>
    </p:spTree>
    <p:extLst>
      <p:ext uri="{BB962C8B-B14F-4D97-AF65-F5344CB8AC3E}">
        <p14:creationId xmlns:p14="http://schemas.microsoft.com/office/powerpoint/2010/main" val="1021072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101007333"/>
              </p:ext>
            </p:extLst>
          </p:nvPr>
        </p:nvGraphicFramePr>
        <p:xfrm>
          <a:off x="4572000" y="1566409"/>
          <a:ext cx="7340958" cy="448777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283335" y="708338"/>
            <a:ext cx="11629623" cy="5628068"/>
          </a:xfrm>
        </p:spPr>
        <p:txBody>
          <a:bodyPr>
            <a:normAutofit/>
          </a:bodyPr>
          <a:lstStyle/>
          <a:p>
            <a:pPr marL="0" indent="0">
              <a:buNone/>
            </a:pPr>
            <a:endParaRPr lang="en-US" altLang="en-US" sz="1000" b="1" dirty="0" smtClean="0">
              <a:solidFill>
                <a:srgbClr val="031195"/>
              </a:solidFill>
            </a:endParaRPr>
          </a:p>
          <a:p>
            <a:pPr marL="0" indent="0">
              <a:buNone/>
            </a:pPr>
            <a:r>
              <a:rPr lang="bg-BG" altLang="en-US" sz="2600" b="1" dirty="0" smtClean="0">
                <a:solidFill>
                  <a:srgbClr val="031195"/>
                </a:solidFill>
              </a:rPr>
              <a:t>Регионални климатични промени – температура на въздуха, България</a:t>
            </a:r>
            <a:endParaRPr lang="en-US" altLang="en-US" sz="2600" b="1"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p:txBody>
      </p:sp>
      <p:sp>
        <p:nvSpPr>
          <p:cNvPr id="10" name="Rectangle 9"/>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9"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9669439" y="0"/>
            <a:ext cx="1483101" cy="861287"/>
          </a:xfrm>
          <a:prstGeom prst="rect">
            <a:avLst/>
          </a:prstGeom>
        </p:spPr>
      </p:pic>
      <p:pic>
        <p:nvPicPr>
          <p:cNvPr id="15" name="Picture 14"/>
          <p:cNvPicPr>
            <a:picLocks noChangeAspect="1"/>
          </p:cNvPicPr>
          <p:nvPr/>
        </p:nvPicPr>
        <p:blipFill>
          <a:blip r:embed="rId5"/>
          <a:stretch>
            <a:fillRect/>
          </a:stretch>
        </p:blipFill>
        <p:spPr>
          <a:xfrm>
            <a:off x="11152541" y="2962"/>
            <a:ext cx="1039459" cy="858325"/>
          </a:xfrm>
          <a:prstGeom prst="rect">
            <a:avLst/>
          </a:prstGeom>
        </p:spPr>
      </p:pic>
      <p:sp>
        <p:nvSpPr>
          <p:cNvPr id="2" name="Rectangle 1"/>
          <p:cNvSpPr/>
          <p:nvPr/>
        </p:nvSpPr>
        <p:spPr>
          <a:xfrm>
            <a:off x="111869" y="1537984"/>
            <a:ext cx="4721388" cy="1186607"/>
          </a:xfrm>
          <a:prstGeom prst="rect">
            <a:avLst/>
          </a:prstGeom>
        </p:spPr>
        <p:txBody>
          <a:bodyPr wrap="square">
            <a:spAutoFit/>
          </a:bodyPr>
          <a:lstStyle/>
          <a:p>
            <a:pPr>
              <a:lnSpc>
                <a:spcPct val="107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Аномалии на </a:t>
            </a:r>
            <a:r>
              <a:rPr lang="bg-BG" dirty="0" smtClean="0">
                <a:latin typeface="Times New Roman" panose="02020603050405020304" pitchFamily="18" charset="0"/>
                <a:ea typeface="Calibri" panose="020F0502020204030204" pitchFamily="34" charset="0"/>
                <a:cs typeface="Times New Roman" panose="02020603050405020304" pitchFamily="18" charset="0"/>
              </a:rPr>
              <a:t>годишната температурата </a:t>
            </a:r>
            <a:r>
              <a:rPr lang="bg-BG" dirty="0" smtClean="0">
                <a:latin typeface="Times New Roman" panose="02020603050405020304" pitchFamily="18" charset="0"/>
                <a:ea typeface="Calibri" panose="020F0502020204030204" pitchFamily="34" charset="0"/>
                <a:cs typeface="Times New Roman" panose="02020603050405020304" pitchFamily="18" charset="0"/>
              </a:rPr>
              <a:t>на</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bg-BG" dirty="0" smtClean="0">
                <a:latin typeface="Times New Roman" panose="02020603050405020304" pitchFamily="18" charset="0"/>
                <a:ea typeface="Calibri" panose="020F0502020204030204" pitchFamily="34" charset="0"/>
                <a:cs typeface="Times New Roman" panose="02020603050405020304" pitchFamily="18" charset="0"/>
              </a:rPr>
              <a:t> </a:t>
            </a:r>
            <a:r>
              <a:rPr lang="bg-BG" dirty="0">
                <a:latin typeface="Times New Roman" panose="02020603050405020304" pitchFamily="18" charset="0"/>
                <a:ea typeface="Calibri" panose="020F0502020204030204" pitchFamily="34" charset="0"/>
                <a:cs typeface="Times New Roman" panose="02020603050405020304" pitchFamily="18" charset="0"/>
              </a:rPr>
              <a:t>въздуха за </a:t>
            </a:r>
            <a:r>
              <a:rPr lang="bg-BG" dirty="0" smtClean="0">
                <a:latin typeface="Times New Roman" panose="02020603050405020304" pitchFamily="18" charset="0"/>
                <a:ea typeface="Calibri" panose="020F0502020204030204" pitchFamily="34" charset="0"/>
                <a:cs typeface="Times New Roman" panose="02020603050405020304" pitchFamily="18" charset="0"/>
              </a:rPr>
              <a:t>София, отклонение </a:t>
            </a:r>
            <a:r>
              <a:rPr lang="bg-BG" dirty="0">
                <a:latin typeface="Times New Roman" panose="02020603050405020304" pitchFamily="18" charset="0"/>
                <a:ea typeface="Calibri" panose="020F0502020204030204" pitchFamily="34" charset="0"/>
                <a:cs typeface="Times New Roman" panose="02020603050405020304" pitchFamily="18" charset="0"/>
              </a:rPr>
              <a:t>от средната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bg-BG" dirty="0" smtClean="0">
                <a:latin typeface="Times New Roman" panose="02020603050405020304" pitchFamily="18" charset="0"/>
                <a:ea typeface="Calibri" panose="020F0502020204030204" pitchFamily="34" charset="0"/>
                <a:cs typeface="Times New Roman" panose="02020603050405020304" pitchFamily="18" charset="0"/>
              </a:rPr>
              <a:t>за </a:t>
            </a:r>
            <a:r>
              <a:rPr lang="bg-BG" dirty="0" smtClean="0">
                <a:latin typeface="Times New Roman" panose="02020603050405020304" pitchFamily="18" charset="0"/>
                <a:ea typeface="Calibri" panose="020F0502020204030204" pitchFamily="34" charset="0"/>
                <a:cs typeface="Times New Roman" panose="02020603050405020304" pitchFamily="18" charset="0"/>
              </a:rPr>
              <a:t>1900-199</a:t>
            </a:r>
            <a:r>
              <a:rPr lang="en-US" dirty="0" smtClean="0">
                <a:latin typeface="Times New Roman" panose="02020603050405020304" pitchFamily="18" charset="0"/>
                <a:ea typeface="Calibri" panose="020F0502020204030204" pitchFamily="34" charset="0"/>
                <a:cs typeface="Times New Roman" panose="02020603050405020304" pitchFamily="18" charset="0"/>
              </a:rPr>
              <a:t>9</a:t>
            </a:r>
            <a:r>
              <a:rPr lang="bg-BG" dirty="0" smtClean="0">
                <a:latin typeface="Times New Roman" panose="02020603050405020304" pitchFamily="18" charset="0"/>
                <a:ea typeface="Calibri" panose="020F0502020204030204" pitchFamily="34" charset="0"/>
                <a:cs typeface="Times New Roman" panose="02020603050405020304" pitchFamily="18" charset="0"/>
              </a:rPr>
              <a:t> </a:t>
            </a:r>
            <a:r>
              <a:rPr lang="bg-BG" dirty="0">
                <a:latin typeface="Times New Roman" panose="02020603050405020304" pitchFamily="18" charset="0"/>
                <a:ea typeface="Calibri" panose="020F0502020204030204" pitchFamily="34" charset="0"/>
                <a:cs typeface="Times New Roman" panose="02020603050405020304" pitchFamily="18" charset="0"/>
              </a:rPr>
              <a:t>г.</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95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marL="0" indent="0">
              <a:buNone/>
            </a:pPr>
            <a:endParaRPr lang="en-US" altLang="en-US" sz="1000" b="1" dirty="0" smtClean="0">
              <a:solidFill>
                <a:srgbClr val="031195"/>
              </a:solidFill>
            </a:endParaRPr>
          </a:p>
          <a:p>
            <a:pPr marL="0" indent="0">
              <a:buNone/>
            </a:pPr>
            <a:r>
              <a:rPr lang="bg-BG" altLang="en-US" sz="2600" b="1" dirty="0" smtClean="0">
                <a:solidFill>
                  <a:srgbClr val="031195"/>
                </a:solidFill>
              </a:rPr>
              <a:t>Регионални климатични промени – температура на въздуха, България</a:t>
            </a:r>
            <a:endParaRPr lang="en-US" altLang="en-US" sz="2600" b="1"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p:txBody>
      </p:sp>
      <p:sp>
        <p:nvSpPr>
          <p:cNvPr id="10" name="Rectangle 9"/>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9"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sp>
        <p:nvSpPr>
          <p:cNvPr id="2" name="Rectangle 1"/>
          <p:cNvSpPr/>
          <p:nvPr/>
        </p:nvSpPr>
        <p:spPr>
          <a:xfrm>
            <a:off x="7089750" y="1551431"/>
            <a:ext cx="5159378" cy="787652"/>
          </a:xfrm>
          <a:prstGeom prst="rect">
            <a:avLst/>
          </a:prstGeom>
        </p:spPr>
        <p:txBody>
          <a:bodyPr wrap="square">
            <a:spAutoFit/>
          </a:bodyPr>
          <a:lstStyle/>
          <a:p>
            <a:pPr>
              <a:lnSpc>
                <a:spcPct val="107000"/>
              </a:lnSpc>
              <a:spcAft>
                <a:spcPts val="800"/>
              </a:spcAft>
            </a:pPr>
            <a:r>
              <a:rPr lang="bg-BG" dirty="0">
                <a:latin typeface="Times New Roman" panose="02020603050405020304" pitchFamily="18" charset="0"/>
                <a:ea typeface="Calibri" panose="020F0502020204030204" pitchFamily="34" charset="0"/>
                <a:cs typeface="Times New Roman" panose="02020603050405020304" pitchFamily="18" charset="0"/>
              </a:rPr>
              <a:t>Аномалии на </a:t>
            </a:r>
            <a:r>
              <a:rPr lang="bg-BG" dirty="0" smtClean="0">
                <a:latin typeface="Times New Roman" panose="02020603050405020304" pitchFamily="18" charset="0"/>
                <a:ea typeface="Calibri" panose="020F0502020204030204" pitchFamily="34" charset="0"/>
                <a:cs typeface="Times New Roman" panose="02020603050405020304" pitchFamily="18" charset="0"/>
              </a:rPr>
              <a:t>годишните валежи за София, </a:t>
            </a:r>
          </a:p>
          <a:p>
            <a:pPr>
              <a:lnSpc>
                <a:spcPct val="107000"/>
              </a:lnSpc>
              <a:spcAft>
                <a:spcPts val="800"/>
              </a:spcAft>
            </a:pPr>
            <a:r>
              <a:rPr lang="bg-BG" dirty="0" smtClean="0">
                <a:latin typeface="Times New Roman" panose="02020603050405020304" pitchFamily="18" charset="0"/>
                <a:ea typeface="Calibri" panose="020F0502020204030204" pitchFamily="34" charset="0"/>
                <a:cs typeface="Times New Roman" panose="02020603050405020304" pitchFamily="18" charset="0"/>
              </a:rPr>
              <a:t>%-но отклонение </a:t>
            </a:r>
            <a:r>
              <a:rPr lang="bg-BG" dirty="0">
                <a:latin typeface="Times New Roman" panose="02020603050405020304" pitchFamily="18" charset="0"/>
                <a:ea typeface="Calibri" panose="020F0502020204030204" pitchFamily="34" charset="0"/>
                <a:cs typeface="Times New Roman" panose="02020603050405020304" pitchFamily="18" charset="0"/>
              </a:rPr>
              <a:t>от средната </a:t>
            </a:r>
            <a:r>
              <a:rPr lang="bg-BG" dirty="0" smtClean="0">
                <a:latin typeface="Times New Roman" panose="02020603050405020304" pitchFamily="18" charset="0"/>
                <a:ea typeface="Calibri" panose="020F0502020204030204" pitchFamily="34" charset="0"/>
                <a:cs typeface="Times New Roman" panose="02020603050405020304" pitchFamily="18" charset="0"/>
              </a:rPr>
              <a:t>сума за 1900-199</a:t>
            </a:r>
            <a:r>
              <a:rPr lang="en-US" dirty="0" smtClean="0">
                <a:latin typeface="Times New Roman" panose="02020603050405020304" pitchFamily="18" charset="0"/>
                <a:ea typeface="Calibri" panose="020F0502020204030204" pitchFamily="34" charset="0"/>
                <a:cs typeface="Times New Roman" panose="02020603050405020304" pitchFamily="18" charset="0"/>
              </a:rPr>
              <a:t>9</a:t>
            </a:r>
            <a:r>
              <a:rPr lang="bg-BG" dirty="0" smtClean="0">
                <a:latin typeface="Times New Roman" panose="02020603050405020304" pitchFamily="18" charset="0"/>
                <a:ea typeface="Calibri" panose="020F0502020204030204" pitchFamily="34" charset="0"/>
                <a:cs typeface="Times New Roman" panose="02020603050405020304" pitchFamily="18" charset="0"/>
              </a:rPr>
              <a:t> </a:t>
            </a:r>
            <a:r>
              <a:rPr lang="bg-BG" dirty="0">
                <a:latin typeface="Times New Roman" panose="02020603050405020304" pitchFamily="18" charset="0"/>
                <a:ea typeface="Calibri" panose="020F0502020204030204" pitchFamily="34" charset="0"/>
                <a:cs typeface="Times New Roman" panose="02020603050405020304" pitchFamily="18" charset="0"/>
              </a:rPr>
              <a:t>г.</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71824400"/>
              </p:ext>
            </p:extLst>
          </p:nvPr>
        </p:nvGraphicFramePr>
        <p:xfrm>
          <a:off x="283335" y="2088159"/>
          <a:ext cx="7937500" cy="4203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3013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708338"/>
            <a:ext cx="11629623" cy="5628068"/>
          </a:xfrm>
        </p:spPr>
        <p:txBody>
          <a:bodyPr>
            <a:normAutofit/>
          </a:bodyPr>
          <a:lstStyle/>
          <a:p>
            <a:pPr marL="0" indent="0">
              <a:buNone/>
            </a:pPr>
            <a:endParaRPr lang="en-US" altLang="en-US" sz="1000" b="1" dirty="0" smtClean="0">
              <a:solidFill>
                <a:srgbClr val="031195"/>
              </a:solidFill>
            </a:endParaRPr>
          </a:p>
          <a:p>
            <a:pPr marL="0" indent="0">
              <a:buNone/>
            </a:pPr>
            <a:r>
              <a:rPr lang="bg-BG" altLang="en-US" sz="2600" b="1" dirty="0" smtClean="0">
                <a:solidFill>
                  <a:srgbClr val="031195"/>
                </a:solidFill>
              </a:rPr>
              <a:t>Регионални климатични промени – температура на въздуха, България</a:t>
            </a:r>
            <a:endParaRPr lang="en-US" altLang="en-US" sz="2600" b="1"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a:p>
            <a:pPr marL="0" indent="0">
              <a:buNone/>
            </a:pPr>
            <a:endParaRPr lang="en-US" altLang="en-US" dirty="0" smtClean="0">
              <a:solidFill>
                <a:srgbClr val="031195"/>
              </a:solidFill>
            </a:endParaRPr>
          </a:p>
          <a:p>
            <a:pPr marL="0" indent="0">
              <a:buNone/>
            </a:pPr>
            <a:endParaRPr lang="en-US" altLang="en-US" dirty="0">
              <a:solidFill>
                <a:srgbClr val="031195"/>
              </a:solidFill>
            </a:endParaRPr>
          </a:p>
        </p:txBody>
      </p:sp>
      <p:sp>
        <p:nvSpPr>
          <p:cNvPr id="10" name="Rectangle 9"/>
          <p:cNvSpPr/>
          <p:nvPr/>
        </p:nvSpPr>
        <p:spPr>
          <a:xfrm>
            <a:off x="6671257" y="6054181"/>
            <a:ext cx="3979571" cy="800219"/>
          </a:xfrm>
          <a:prstGeom prst="rect">
            <a:avLst/>
          </a:prstGeom>
        </p:spPr>
        <p:txBody>
          <a:bodyPr wrap="square">
            <a:spAutoFit/>
          </a:bodyPr>
          <a:lstStyle/>
          <a:p>
            <a:pPr algn="r"/>
            <a:r>
              <a:rPr lang="bg-BG" b="1" dirty="0">
                <a:solidFill>
                  <a:schemeClr val="accent1">
                    <a:lumMod val="50000"/>
                  </a:schemeClr>
                </a:solidFill>
              </a:rPr>
              <a:t>Н. Николова, Г. Рачев </a:t>
            </a:r>
            <a:endParaRPr lang="en-US" dirty="0">
              <a:solidFill>
                <a:schemeClr val="accent1">
                  <a:lumMod val="50000"/>
                </a:schemeClr>
              </a:solidFill>
            </a:endParaRPr>
          </a:p>
          <a:p>
            <a:pPr algn="r"/>
            <a:r>
              <a:rPr lang="bg-BG" sz="1400" b="1" dirty="0" smtClean="0">
                <a:solidFill>
                  <a:schemeClr val="accent1">
                    <a:lumMod val="50000"/>
                  </a:schemeClr>
                </a:solidFill>
                <a:effectLst/>
              </a:rPr>
              <a:t>СОФИЙСКИ УНИВЕРСИТЕТ, </a:t>
            </a:r>
          </a:p>
          <a:p>
            <a:pPr algn="r"/>
            <a:r>
              <a:rPr lang="bg-BG" sz="1400" b="1" dirty="0" smtClean="0">
                <a:solidFill>
                  <a:schemeClr val="accent1">
                    <a:lumMod val="50000"/>
                  </a:schemeClr>
                </a:solidFill>
                <a:effectLst/>
              </a:rPr>
              <a:t>ГЕОЛОГО-ГЕОГРАФСКИ ФАКУЛТЕТ</a:t>
            </a:r>
          </a:p>
        </p:txBody>
      </p:sp>
      <p:pic>
        <p:nvPicPr>
          <p:cNvPr id="8"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0800879" y="6182578"/>
            <a:ext cx="968875" cy="570559"/>
          </a:xfrm>
          <a:prstGeom prst="rect">
            <a:avLst/>
          </a:prstGeom>
          <a:noFill/>
          <a:ln w="9525">
            <a:noFill/>
            <a:miter lim="800000"/>
            <a:headEnd/>
            <a:tailEnd/>
          </a:ln>
          <a:effectLst/>
        </p:spPr>
      </p:pic>
      <p:sp>
        <p:nvSpPr>
          <p:cNvPr id="9" name="Title 1"/>
          <p:cNvSpPr>
            <a:spLocks noGrp="1"/>
          </p:cNvSpPr>
          <p:nvPr>
            <p:ph type="title"/>
          </p:nvPr>
        </p:nvSpPr>
        <p:spPr>
          <a:xfrm>
            <a:off x="283335" y="128789"/>
            <a:ext cx="11629623" cy="579549"/>
          </a:xfrm>
        </p:spPr>
        <p:txBody>
          <a:bodyPr>
            <a:normAutofit fontScale="90000"/>
          </a:bodyPr>
          <a:lstStyle/>
          <a:p>
            <a:pPr>
              <a:spcAft>
                <a:spcPts val="0"/>
              </a:spcAft>
            </a:pPr>
            <a:r>
              <a:rPr lang="en-US" sz="2000" b="1" dirty="0">
                <a:solidFill>
                  <a:srgbClr val="02325A"/>
                </a:solidFill>
                <a:latin typeface="Times New Roman" panose="02020603050405020304" pitchFamily="18" charset="0"/>
                <a:ea typeface="Calibri" panose="020F0502020204030204" pitchFamily="34" charset="0"/>
              </a:rPr>
              <a:t>12-TA НАУЧНА КОНФЕРЕНЦИЯ</a:t>
            </a:r>
            <a:r>
              <a:rPr lang="en-US" sz="2000" dirty="0">
                <a:solidFill>
                  <a:srgbClr val="02325A"/>
                </a:solidFill>
                <a:latin typeface="Times New Roman" panose="02020603050405020304" pitchFamily="18" charset="0"/>
                <a:ea typeface="Calibri" panose="020F0502020204030204" pitchFamily="34" charset="0"/>
              </a:rPr>
              <a:t> </a:t>
            </a:r>
            <a:r>
              <a:rPr lang="en-US" sz="2000" b="1" dirty="0">
                <a:solidFill>
                  <a:srgbClr val="02325A"/>
                </a:solidFill>
                <a:latin typeface="Times New Roman" panose="02020603050405020304" pitchFamily="18" charset="0"/>
                <a:ea typeface="Calibri" panose="020F0502020204030204" pitchFamily="34" charset="0"/>
              </a:rPr>
              <a:t>„КЛИМАТИЧНИТЕ ПРОМЕНИ – </a:t>
            </a:r>
            <a:r>
              <a:rPr lang="en-US" sz="1800" dirty="0">
                <a:solidFill>
                  <a:srgbClr val="02325A"/>
                </a:solidFill>
                <a:latin typeface="Times New Roman" panose="02020603050405020304" pitchFamily="18" charset="0"/>
                <a:ea typeface="Calibri" panose="020F0502020204030204" pitchFamily="34" charset="0"/>
              </a:rPr>
              <a:t/>
            </a:r>
            <a:br>
              <a:rPr lang="en-US" sz="1800" dirty="0">
                <a:solidFill>
                  <a:srgbClr val="02325A"/>
                </a:solidFill>
                <a:latin typeface="Times New Roman" panose="02020603050405020304" pitchFamily="18" charset="0"/>
                <a:ea typeface="Calibri" panose="020F0502020204030204" pitchFamily="34" charset="0"/>
              </a:rPr>
            </a:b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ГЛОБАЛНА ЗАПЛАХА ЗА ХРАНИТЕЛНАТА ВЕРИГА“</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25 </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октомври</a:t>
            </a:r>
            <a:r>
              <a:rPr lang="en-US"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2019 г.</a:t>
            </a:r>
            <a:r>
              <a:rPr lang="bg-BG" sz="2000" b="1" dirty="0">
                <a:solidFill>
                  <a:srgbClr val="02325A"/>
                </a:solidFill>
                <a:latin typeface="Times New Roman" panose="02020603050405020304" pitchFamily="18" charset="0"/>
                <a:ea typeface="Calibri" panose="020F0502020204030204" pitchFamily="34" charset="0"/>
                <a:cs typeface="Times New Roman" panose="02020603050405020304" pitchFamily="18" charset="0"/>
              </a:rPr>
              <a:t>, София</a:t>
            </a:r>
            <a:endParaRPr lang="en-US" sz="1600" dirty="0">
              <a:solidFill>
                <a:srgbClr val="0232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69439" y="0"/>
            <a:ext cx="1483101" cy="861287"/>
          </a:xfrm>
          <a:prstGeom prst="rect">
            <a:avLst/>
          </a:prstGeom>
        </p:spPr>
      </p:pic>
      <p:pic>
        <p:nvPicPr>
          <p:cNvPr id="15" name="Picture 14"/>
          <p:cNvPicPr>
            <a:picLocks noChangeAspect="1"/>
          </p:cNvPicPr>
          <p:nvPr/>
        </p:nvPicPr>
        <p:blipFill>
          <a:blip r:embed="rId4"/>
          <a:stretch>
            <a:fillRect/>
          </a:stretch>
        </p:blipFill>
        <p:spPr>
          <a:xfrm>
            <a:off x="11152541" y="2962"/>
            <a:ext cx="1039459" cy="858325"/>
          </a:xfrm>
          <a:prstGeom prst="rect">
            <a:avLst/>
          </a:prstGeom>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84" y="1663505"/>
            <a:ext cx="6971387" cy="451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791727" y="1663505"/>
            <a:ext cx="3727174" cy="646331"/>
          </a:xfrm>
          <a:prstGeom prst="rect">
            <a:avLst/>
          </a:prstGeom>
        </p:spPr>
        <p:txBody>
          <a:bodyPr wrap="none">
            <a:spAutoFit/>
          </a:bodyPr>
          <a:lstStyle/>
          <a:p>
            <a:r>
              <a:rPr lang="bg-BG" i="1" dirty="0">
                <a:solidFill>
                  <a:srgbClr val="012897"/>
                </a:solidFill>
              </a:rPr>
              <a:t>Тренд на сезонните температури </a:t>
            </a:r>
            <a:endParaRPr lang="en-US" i="1" dirty="0" smtClean="0">
              <a:solidFill>
                <a:srgbClr val="012897"/>
              </a:solidFill>
            </a:endParaRPr>
          </a:p>
          <a:p>
            <a:r>
              <a:rPr lang="bg-BG" i="1" dirty="0" smtClean="0">
                <a:solidFill>
                  <a:srgbClr val="012897"/>
                </a:solidFill>
              </a:rPr>
              <a:t>на </a:t>
            </a:r>
            <a:r>
              <a:rPr lang="bg-BG" i="1" dirty="0">
                <a:solidFill>
                  <a:srgbClr val="012897"/>
                </a:solidFill>
              </a:rPr>
              <a:t>въздуха и валежите</a:t>
            </a:r>
            <a:endParaRPr lang="en-US" i="1" dirty="0">
              <a:solidFill>
                <a:srgbClr val="012897"/>
              </a:solidFill>
            </a:endParaRPr>
          </a:p>
        </p:txBody>
      </p:sp>
    </p:spTree>
    <p:extLst>
      <p:ext uri="{BB962C8B-B14F-4D97-AF65-F5344CB8AC3E}">
        <p14:creationId xmlns:p14="http://schemas.microsoft.com/office/powerpoint/2010/main" val="3012214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1628</Words>
  <Application>Microsoft Office PowerPoint</Application>
  <PresentationFormat>Widescreen</PresentationFormat>
  <Paragraphs>408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宋体</vt:lpstr>
      <vt:lpstr>Arial</vt:lpstr>
      <vt:lpstr>Calibri</vt:lpstr>
      <vt:lpstr>Calibri Light</vt:lpstr>
      <vt:lpstr>Times New Roman</vt:lpstr>
      <vt:lpstr>Wingdings</vt:lpstr>
      <vt:lpstr>Office Theme</vt:lpstr>
      <vt:lpstr>СЪВРЕМЕННИ ИЗМЕНЕНИЯ НА  КЛИМАТА В БЪЛГАРИЯ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lpstr>12-TA НАУЧНА КОНФЕРЕНЦИЯ „КЛИМАТИЧНИТЕ ПРОМЕНИ –  ГЛОБАЛНА ЗАПЛАХА ЗА ХРАНИТЕЛНАТА ВЕРИГА“, 25 октомври 2019 г., София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CLIMATE AND WEATHER-RELATED DISASTERS ON THE CEREAL PRODUCTION</dc:title>
  <dc:creator>Windows User</dc:creator>
  <cp:lastModifiedBy>Windows User</cp:lastModifiedBy>
  <cp:revision>177</cp:revision>
  <dcterms:created xsi:type="dcterms:W3CDTF">2017-10-22T08:34:27Z</dcterms:created>
  <dcterms:modified xsi:type="dcterms:W3CDTF">2019-10-24T21:06:28Z</dcterms:modified>
</cp:coreProperties>
</file>