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PT Sans Narrow"/>
      <p:regular r:id="rId34"/>
      <p:bold r:id="rId35"/>
    </p:embeddedFont>
    <p:embeddedFont>
      <p:font typeface="Open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TSansNarrow-bold.fntdata"/><Relationship Id="rId12" Type="http://schemas.openxmlformats.org/officeDocument/2006/relationships/slide" Target="slides/slide7.xml"/><Relationship Id="rId34" Type="http://schemas.openxmlformats.org/officeDocument/2006/relationships/font" Target="fonts/PTSansNarrow-regular.fntdata"/><Relationship Id="rId15" Type="http://schemas.openxmlformats.org/officeDocument/2006/relationships/slide" Target="slides/slide10.xml"/><Relationship Id="rId37" Type="http://schemas.openxmlformats.org/officeDocument/2006/relationships/font" Target="fonts/OpenSans-bold.fntdata"/><Relationship Id="rId14" Type="http://schemas.openxmlformats.org/officeDocument/2006/relationships/slide" Target="slides/slide9.xml"/><Relationship Id="rId36" Type="http://schemas.openxmlformats.org/officeDocument/2006/relationships/font" Target="fonts/OpenSans-regular.fntdata"/><Relationship Id="rId17" Type="http://schemas.openxmlformats.org/officeDocument/2006/relationships/slide" Target="slides/slide12.xml"/><Relationship Id="rId39" Type="http://schemas.openxmlformats.org/officeDocument/2006/relationships/font" Target="fonts/OpenSans-boldItalic.fntdata"/><Relationship Id="rId16" Type="http://schemas.openxmlformats.org/officeDocument/2006/relationships/slide" Target="slides/slide11.xml"/><Relationship Id="rId38" Type="http://schemas.openxmlformats.org/officeDocument/2006/relationships/font" Target="fonts/OpenSans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8baaeaa25_1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8baaeaa25_1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7c23efb59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7c23efb59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8ede72a7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8ede72a7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8ede72a7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8ede72a7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8baaeaa25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8baaeaa2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90c49cf32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90c49cf32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90c49cf32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90c49cf32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90c49cf32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90c49cf32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57c23efb59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57c23efb59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92b9a400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92b9a400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8baaeaa25_1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8baaeaa25_1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7c23efb59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7c23efb59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8baaeaa25_1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8baaeaa25_1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6b6647f3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6b6647f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8baaeaa25_1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8baaeaa25_1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8baaeaa25_1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58baaeaa25_1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8baaeaa2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8baaeaa2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8baaeaa2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8baaeaa2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58baaeaa2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58baaeaa2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72bca0c26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72bca0c26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92b9a40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592b9a40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8ede72a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8ede72a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6b6647f3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6b6647f3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8ede72a7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8ede72a7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8ede72a72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8ede72a72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8ede72a7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8ede72a7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8ede72a7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8ede72a7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7c23efb59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7c23efb59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25.png"/><Relationship Id="rId8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311700" y="1283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learned: creating space for inclusive practices in academia</a:t>
            </a:r>
            <a:endParaRPr/>
          </a:p>
        </p:txBody>
      </p:sp>
      <p:sp>
        <p:nvSpPr>
          <p:cNvPr id="67" name="Google Shape;67;p13"/>
          <p:cNvSpPr txBox="1"/>
          <p:nvPr>
            <p:ph idx="1" type="body"/>
          </p:nvPr>
        </p:nvSpPr>
        <p:spPr>
          <a:xfrm>
            <a:off x="311700" y="2942875"/>
            <a:ext cx="8520600" cy="17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Antoinette Foster &amp; Lucille Moore, PhD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Alliance for Visible Diversity in Science (AVDS)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Oregon Health &amp; Science University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041" y="318562"/>
            <a:ext cx="4207087" cy="10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01" y="1396929"/>
            <a:ext cx="4352155" cy="146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00" y="2408471"/>
            <a:ext cx="4352154" cy="122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050" y="3634762"/>
            <a:ext cx="4207074" cy="119018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 txBox="1"/>
          <p:nvPr>
            <p:ph idx="1" type="body"/>
          </p:nvPr>
        </p:nvSpPr>
        <p:spPr>
          <a:xfrm>
            <a:off x="4731400" y="1012300"/>
            <a:ext cx="435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rgbClr val="000000"/>
                </a:solidFill>
              </a:rPr>
              <a:t>To increase visible diversity within the graduate programs at Oregon Health and Science University (OHSU) by </a:t>
            </a:r>
            <a:r>
              <a:rPr b="1" i="1" lang="en">
                <a:solidFill>
                  <a:srgbClr val="000000"/>
                </a:solidFill>
              </a:rPr>
              <a:t>recruiting</a:t>
            </a:r>
            <a:r>
              <a:rPr i="1" lang="en">
                <a:solidFill>
                  <a:srgbClr val="000000"/>
                </a:solidFill>
              </a:rPr>
              <a:t>, </a:t>
            </a:r>
            <a:r>
              <a:rPr b="1" i="1" lang="en">
                <a:solidFill>
                  <a:srgbClr val="000000"/>
                </a:solidFill>
              </a:rPr>
              <a:t>retaining</a:t>
            </a:r>
            <a:r>
              <a:rPr i="1" lang="en">
                <a:solidFill>
                  <a:srgbClr val="000000"/>
                </a:solidFill>
              </a:rPr>
              <a:t>, and most importantly, </a:t>
            </a:r>
            <a:r>
              <a:rPr b="1" i="1" lang="en">
                <a:solidFill>
                  <a:srgbClr val="000000"/>
                </a:solidFill>
              </a:rPr>
              <a:t>supporting</a:t>
            </a:r>
            <a:r>
              <a:rPr i="1" lang="en">
                <a:solidFill>
                  <a:srgbClr val="000000"/>
                </a:solidFill>
              </a:rPr>
              <a:t> graduate students, postdoctoral scholars, staff, and faculty members from underrepresented backgrounds.</a:t>
            </a:r>
            <a:endParaRPr/>
          </a:p>
        </p:txBody>
      </p:sp>
      <p:sp>
        <p:nvSpPr>
          <p:cNvPr id="185" name="Google Shape;185;p22"/>
          <p:cNvSpPr txBox="1"/>
          <p:nvPr>
            <p:ph type="title"/>
          </p:nvPr>
        </p:nvSpPr>
        <p:spPr>
          <a:xfrm>
            <a:off x="4731400" y="39625"/>
            <a:ext cx="404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mission: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/>
          <p:nvPr>
            <p:ph type="title"/>
          </p:nvPr>
        </p:nvSpPr>
        <p:spPr>
          <a:xfrm>
            <a:off x="95350" y="203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two-pronged approach:</a:t>
            </a:r>
            <a:endParaRPr/>
          </a:p>
        </p:txBody>
      </p:sp>
      <p:pic>
        <p:nvPicPr>
          <p:cNvPr id="191" name="Google Shape;1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650" y="663337"/>
            <a:ext cx="2086924" cy="20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7787" y="3070387"/>
            <a:ext cx="2700651" cy="158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300" y="2681350"/>
            <a:ext cx="3217976" cy="214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3664" y="2354962"/>
            <a:ext cx="2350375" cy="176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3"/>
          <p:cNvSpPr txBox="1"/>
          <p:nvPr>
            <p:ph idx="1" type="body"/>
          </p:nvPr>
        </p:nvSpPr>
        <p:spPr>
          <a:xfrm>
            <a:off x="311688" y="1098988"/>
            <a:ext cx="8520600" cy="7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arenBoth"/>
            </a:pPr>
            <a:r>
              <a:rPr lang="en">
                <a:solidFill>
                  <a:srgbClr val="000000"/>
                </a:solidFill>
              </a:rPr>
              <a:t>Community building and education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arenBoth"/>
            </a:pPr>
            <a:r>
              <a:rPr lang="en">
                <a:solidFill>
                  <a:srgbClr val="B7B7B7"/>
                </a:solidFill>
              </a:rPr>
              <a:t>Working with administration on policy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/>
          <p:nvPr>
            <p:ph type="title"/>
          </p:nvPr>
        </p:nvSpPr>
        <p:spPr>
          <a:xfrm>
            <a:off x="95350" y="203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two-pronged approach:</a:t>
            </a:r>
            <a:endParaRPr/>
          </a:p>
        </p:txBody>
      </p:sp>
      <p:sp>
        <p:nvSpPr>
          <p:cNvPr id="201" name="Google Shape;201;p24"/>
          <p:cNvSpPr txBox="1"/>
          <p:nvPr>
            <p:ph idx="1" type="body"/>
          </p:nvPr>
        </p:nvSpPr>
        <p:spPr>
          <a:xfrm>
            <a:off x="311688" y="1098988"/>
            <a:ext cx="8520600" cy="7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arenBoth"/>
            </a:pPr>
            <a:r>
              <a:rPr lang="en">
                <a:solidFill>
                  <a:srgbClr val="B7B7B7"/>
                </a:solidFill>
              </a:rPr>
              <a:t>Community building and education</a:t>
            </a:r>
            <a:endParaRPr>
              <a:solidFill>
                <a:srgbClr val="B7B7B7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arenBoth"/>
            </a:pPr>
            <a:r>
              <a:rPr lang="en">
                <a:solidFill>
                  <a:srgbClr val="000000"/>
                </a:solidFill>
              </a:rPr>
              <a:t>Working with administration on policy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02" name="Google Shape;202;p24"/>
          <p:cNvPicPr preferRelativeResize="0"/>
          <p:nvPr/>
        </p:nvPicPr>
        <p:blipFill rotWithShape="1">
          <a:blip r:embed="rId3">
            <a:alphaModFix/>
          </a:blip>
          <a:srcRect b="0" l="0" r="2657" t="0"/>
          <a:stretch/>
        </p:blipFill>
        <p:spPr>
          <a:xfrm>
            <a:off x="1955025" y="1943725"/>
            <a:ext cx="5095000" cy="294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experience getting started</a:t>
            </a:r>
            <a:endParaRPr/>
          </a:p>
        </p:txBody>
      </p:sp>
      <p:sp>
        <p:nvSpPr>
          <p:cNvPr id="208" name="Google Shape;208;p25"/>
          <p:cNvSpPr txBox="1"/>
          <p:nvPr>
            <p:ph idx="1" type="body"/>
          </p:nvPr>
        </p:nvSpPr>
        <p:spPr>
          <a:xfrm>
            <a:off x="311700" y="11139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-&gt; Vastly different understandings of the problem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09" name="Google Shape;20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100" y="1769475"/>
            <a:ext cx="3428050" cy="295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experience getting started</a:t>
            </a:r>
            <a:endParaRPr/>
          </a:p>
        </p:txBody>
      </p:sp>
      <p:sp>
        <p:nvSpPr>
          <p:cNvPr id="215" name="Google Shape;215;p26"/>
          <p:cNvSpPr txBox="1"/>
          <p:nvPr>
            <p:ph idx="1" type="body"/>
          </p:nvPr>
        </p:nvSpPr>
        <p:spPr>
          <a:xfrm>
            <a:off x="311700" y="11139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-&gt; Vastly different understandings of the problem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     ... and therefore different understandings of solutions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16" name="Google Shape;216;p26"/>
          <p:cNvPicPr preferRelativeResize="0"/>
          <p:nvPr/>
        </p:nvPicPr>
        <p:blipFill rotWithShape="1">
          <a:blip r:embed="rId3">
            <a:alphaModFix/>
          </a:blip>
          <a:srcRect b="13741" l="0" r="0" t="18161"/>
          <a:stretch/>
        </p:blipFill>
        <p:spPr>
          <a:xfrm>
            <a:off x="1639188" y="1876700"/>
            <a:ext cx="5865623" cy="2995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experience getting started</a:t>
            </a:r>
            <a:endParaRPr/>
          </a:p>
        </p:txBody>
      </p:sp>
      <p:sp>
        <p:nvSpPr>
          <p:cNvPr id="222" name="Google Shape;222;p2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-&gt; Vastly different understandings of the problem</a:t>
            </a:r>
            <a:endParaRPr>
              <a:solidFill>
                <a:srgbClr val="B7B7B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     ...</a:t>
            </a:r>
            <a:r>
              <a:rPr lang="en">
                <a:solidFill>
                  <a:srgbClr val="B7B7B7"/>
                </a:solidFill>
              </a:rPr>
              <a:t>and therefore different understandings of solutions</a:t>
            </a:r>
            <a:endParaRPr>
              <a:solidFill>
                <a:srgbClr val="B7B7B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-&gt; Discomfort around the topic of race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23" name="Google Shape;22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0425" y="1066725"/>
            <a:ext cx="2423575" cy="20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experience getting started</a:t>
            </a:r>
            <a:endParaRPr/>
          </a:p>
        </p:txBody>
      </p:sp>
      <p:sp>
        <p:nvSpPr>
          <p:cNvPr id="229" name="Google Shape;229;p2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-&gt; Vastly different understandings of the problem</a:t>
            </a:r>
            <a:endParaRPr>
              <a:solidFill>
                <a:srgbClr val="B7B7B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     ...</a:t>
            </a:r>
            <a:r>
              <a:rPr lang="en">
                <a:solidFill>
                  <a:srgbClr val="B7B7B7"/>
                </a:solidFill>
              </a:rPr>
              <a:t>and therefore different understandings of solutions</a:t>
            </a:r>
            <a:endParaRPr>
              <a:solidFill>
                <a:srgbClr val="B7B7B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-&gt; Discomfort around the topic of race</a:t>
            </a:r>
            <a:endParaRPr>
              <a:solidFill>
                <a:srgbClr val="B7B7B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00000"/>
                </a:solidFill>
              </a:rPr>
              <a:t>Little data to create solutions </a:t>
            </a:r>
            <a:endParaRPr b="1" sz="2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30" name="Google Shape;2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0425" y="1066725"/>
            <a:ext cx="2423575" cy="20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 rotWithShape="1">
          <a:blip r:embed="rId3">
            <a:alphaModFix/>
          </a:blip>
          <a:srcRect b="52082" l="0" r="0" t="0"/>
          <a:stretch/>
        </p:blipFill>
        <p:spPr>
          <a:xfrm>
            <a:off x="3218625" y="386200"/>
            <a:ext cx="2706750" cy="209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8613" y="386200"/>
            <a:ext cx="2706773" cy="4371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/>
          <p:nvPr>
            <p:ph type="title"/>
          </p:nvPr>
        </p:nvSpPr>
        <p:spPr>
          <a:xfrm>
            <a:off x="311700" y="125"/>
            <a:ext cx="8520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Evidence</a:t>
            </a:r>
            <a:r>
              <a:rPr b="0" lang="en"/>
              <a:t>-based Practice</a:t>
            </a:r>
            <a:endParaRPr b="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</a:t>
            </a:r>
            <a:r>
              <a:rPr b="0" lang="en"/>
              <a:t>-driven </a:t>
            </a:r>
            <a:r>
              <a:rPr b="0" lang="en"/>
              <a:t>Decision</a:t>
            </a:r>
            <a:r>
              <a:rPr b="0" lang="en"/>
              <a:t> Making</a:t>
            </a:r>
            <a:endParaRPr b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5025" y="12842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5025" y="3561175"/>
            <a:ext cx="313372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5750" y="185575"/>
            <a:ext cx="280035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6788" y="1994313"/>
            <a:ext cx="2170020" cy="1444050"/>
          </a:xfrm>
          <a:prstGeom prst="rect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7">
            <a:alphaModFix/>
          </a:blip>
          <a:srcRect b="11281" l="0" r="0" t="9328"/>
          <a:stretch/>
        </p:blipFill>
        <p:spPr>
          <a:xfrm>
            <a:off x="2421225" y="3790325"/>
            <a:ext cx="2074575" cy="123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7075" y="1863775"/>
            <a:ext cx="2763145" cy="1842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/>
          <p:nvPr>
            <p:ph type="title"/>
          </p:nvPr>
        </p:nvSpPr>
        <p:spPr>
          <a:xfrm>
            <a:off x="0" y="0"/>
            <a:ext cx="9144000" cy="50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type of data do we need?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type of data do we need?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3"/>
          <p:cNvSpPr txBox="1"/>
          <p:nvPr>
            <p:ph idx="1" type="body"/>
          </p:nvPr>
        </p:nvSpPr>
        <p:spPr>
          <a:xfrm>
            <a:off x="690300" y="1695700"/>
            <a:ext cx="3796500" cy="28731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Stats on grad school application and the recruitment process including: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% URMs who applied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% interviewed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Why were people denied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Why people declined 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Understanding admissions criteria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57" name="Google Shape;257;p33"/>
          <p:cNvSpPr txBox="1"/>
          <p:nvPr/>
        </p:nvSpPr>
        <p:spPr>
          <a:xfrm>
            <a:off x="690300" y="1266175"/>
            <a:ext cx="3796500" cy="42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Diversity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type of data do we need?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4"/>
          <p:cNvSpPr txBox="1"/>
          <p:nvPr>
            <p:ph idx="1" type="body"/>
          </p:nvPr>
        </p:nvSpPr>
        <p:spPr>
          <a:xfrm>
            <a:off x="690300" y="1695700"/>
            <a:ext cx="3796500" cy="28731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Stats on grad school application and the recruitment process including: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% URMs who applied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% interviewed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Why were people denied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Why people declined 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Understanding admissions criteria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64" name="Google Shape;264;p34"/>
          <p:cNvSpPr txBox="1"/>
          <p:nvPr/>
        </p:nvSpPr>
        <p:spPr>
          <a:xfrm>
            <a:off x="690300" y="1266175"/>
            <a:ext cx="3796500" cy="42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Diversity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34"/>
          <p:cNvSpPr txBox="1"/>
          <p:nvPr>
            <p:ph idx="1" type="body"/>
          </p:nvPr>
        </p:nvSpPr>
        <p:spPr>
          <a:xfrm>
            <a:off x="4611675" y="1695700"/>
            <a:ext cx="3796500" cy="28731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Remember: this is how people </a:t>
            </a:r>
            <a:r>
              <a:rPr i="1" lang="en">
                <a:solidFill>
                  <a:srgbClr val="000000"/>
                </a:solidFill>
              </a:rPr>
              <a:t>feel about the space</a:t>
            </a:r>
            <a:endParaRPr i="1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rgbClr val="000000"/>
                </a:solidFill>
              </a:rPr>
              <a:t>qualitative data (ie: climate survey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66" name="Google Shape;266;p34"/>
          <p:cNvSpPr txBox="1"/>
          <p:nvPr/>
        </p:nvSpPr>
        <p:spPr>
          <a:xfrm>
            <a:off x="4611675" y="1266175"/>
            <a:ext cx="3796500" cy="42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Inclusion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5"/>
          <p:cNvSpPr txBox="1"/>
          <p:nvPr>
            <p:ph type="title"/>
          </p:nvPr>
        </p:nvSpPr>
        <p:spPr>
          <a:xfrm>
            <a:off x="0" y="0"/>
            <a:ext cx="9144000" cy="509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best way to collect these data?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practices</a:t>
            </a:r>
            <a:endParaRPr/>
          </a:p>
        </p:txBody>
      </p:sp>
      <p:sp>
        <p:nvSpPr>
          <p:cNvPr id="277" name="Google Shape;277;p3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-</a:t>
            </a:r>
            <a:r>
              <a:rPr lang="en" sz="1400">
                <a:solidFill>
                  <a:srgbClr val="000000"/>
                </a:solidFill>
              </a:rPr>
              <a:t>Standardized definitions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-External review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-Consulting the literature and experts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-Transparency/accessibility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-Community-based participatory research/initiatives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method</a:t>
            </a:r>
            <a:endParaRPr/>
          </a:p>
        </p:txBody>
      </p:sp>
      <p:pic>
        <p:nvPicPr>
          <p:cNvPr id="283" name="Google Shape;28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0100" y="568225"/>
            <a:ext cx="4423900" cy="389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"/>
          <p:cNvSpPr txBox="1"/>
          <p:nvPr>
            <p:ph type="title"/>
          </p:nvPr>
        </p:nvSpPr>
        <p:spPr>
          <a:xfrm>
            <a:off x="0" y="0"/>
            <a:ext cx="9144000" cy="505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you do?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you do?</a:t>
            </a:r>
            <a:endParaRPr/>
          </a:p>
        </p:txBody>
      </p:sp>
      <p:sp>
        <p:nvSpPr>
          <p:cNvPr id="294" name="Google Shape;294;p3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Be critical about DEI efforts at your place of work</a:t>
            </a:r>
            <a:endParaRPr sz="14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Educate yourself on these issues</a:t>
            </a:r>
            <a:endParaRPr sz="14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Don’t rely on diversity groups to solve these issues - everyone needs to be engaged</a:t>
            </a:r>
            <a:endParaRPr sz="14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 Contact us</a:t>
            </a:r>
            <a:endParaRPr/>
          </a:p>
        </p:txBody>
      </p:sp>
      <p:pic>
        <p:nvPicPr>
          <p:cNvPr id="300" name="Google Shape;30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0500" y="1622400"/>
            <a:ext cx="1546131" cy="15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2219" y="1622400"/>
            <a:ext cx="1546131" cy="15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0"/>
          <p:cNvPicPr preferRelativeResize="0"/>
          <p:nvPr/>
        </p:nvPicPr>
        <p:blipFill rotWithShape="1">
          <a:blip r:embed="rId5">
            <a:alphaModFix/>
          </a:blip>
          <a:srcRect b="0" l="0" r="71887" t="49308"/>
          <a:stretch/>
        </p:blipFill>
        <p:spPr>
          <a:xfrm>
            <a:off x="293050" y="3475225"/>
            <a:ext cx="982550" cy="13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0"/>
          <p:cNvSpPr txBox="1"/>
          <p:nvPr/>
        </p:nvSpPr>
        <p:spPr>
          <a:xfrm>
            <a:off x="6314700" y="3452500"/>
            <a:ext cx="2551500" cy="19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@neurosciequity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affoster01@gmail.com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4" name="Google Shape;304;p40"/>
          <p:cNvSpPr txBox="1"/>
          <p:nvPr/>
        </p:nvSpPr>
        <p:spPr>
          <a:xfrm>
            <a:off x="3700500" y="3452500"/>
            <a:ext cx="2551500" cy="19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@lucilleamoore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moorlu@ohsu.edu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5" name="Google Shape;30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8498" y="1550923"/>
            <a:ext cx="1826279" cy="168907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0"/>
          <p:cNvSpPr txBox="1"/>
          <p:nvPr/>
        </p:nvSpPr>
        <p:spPr>
          <a:xfrm>
            <a:off x="1529750" y="3475225"/>
            <a:ext cx="2551500" cy="19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@A4VDiS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a4vdis@ohsu.edu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0250" y="1417022"/>
            <a:ext cx="4243500" cy="230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definitions</a:t>
            </a:r>
            <a:endParaRPr/>
          </a:p>
        </p:txBody>
      </p:sp>
      <p:grpSp>
        <p:nvGrpSpPr>
          <p:cNvPr id="88" name="Google Shape;88;p16"/>
          <p:cNvGrpSpPr/>
          <p:nvPr/>
        </p:nvGrpSpPr>
        <p:grpSpPr>
          <a:xfrm>
            <a:off x="311700" y="1284875"/>
            <a:ext cx="2601900" cy="3673500"/>
            <a:chOff x="311700" y="1284875"/>
            <a:chExt cx="2601900" cy="3673500"/>
          </a:xfrm>
        </p:grpSpPr>
        <p:sp>
          <p:nvSpPr>
            <p:cNvPr id="89" name="Google Shape;89;p16"/>
            <p:cNvSpPr/>
            <p:nvPr/>
          </p:nvSpPr>
          <p:spPr>
            <a:xfrm>
              <a:off x="311700" y="1284875"/>
              <a:ext cx="2601900" cy="367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311700" y="1284875"/>
              <a:ext cx="2601900" cy="4779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Underrepresented</a:t>
              </a:r>
              <a:r>
                <a:rPr lang="en"/>
                <a:t> Minority (URM)</a:t>
              </a:r>
              <a:endParaRPr/>
            </a:p>
          </p:txBody>
        </p:sp>
      </p:grpSp>
      <p:sp>
        <p:nvSpPr>
          <p:cNvPr id="91" name="Google Shape;91;p16"/>
          <p:cNvSpPr txBox="1"/>
          <p:nvPr/>
        </p:nvSpPr>
        <p:spPr>
          <a:xfrm>
            <a:off x="301500" y="1770975"/>
            <a:ext cx="2622300" cy="3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highlight>
                  <a:schemeClr val="lt1"/>
                </a:highlight>
              </a:rPr>
              <a:t>I</a:t>
            </a:r>
            <a:r>
              <a:rPr lang="en" sz="1200">
                <a:highlight>
                  <a:schemeClr val="lt1"/>
                </a:highlight>
              </a:rPr>
              <a:t>ndividuals from racial and ethnic groups that have been shown by the National Science Foundation to be underrepresented in health-related sciences on a national basis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6717150" y="4645775"/>
            <a:ext cx="30000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www.partnersindiversity.org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definitions</a:t>
            </a:r>
            <a:endParaRPr/>
          </a:p>
        </p:txBody>
      </p:sp>
      <p:grpSp>
        <p:nvGrpSpPr>
          <p:cNvPr id="98" name="Google Shape;98;p17"/>
          <p:cNvGrpSpPr/>
          <p:nvPr/>
        </p:nvGrpSpPr>
        <p:grpSpPr>
          <a:xfrm>
            <a:off x="311700" y="1284875"/>
            <a:ext cx="2601900" cy="3673500"/>
            <a:chOff x="311700" y="1284875"/>
            <a:chExt cx="2601900" cy="3673500"/>
          </a:xfrm>
        </p:grpSpPr>
        <p:sp>
          <p:nvSpPr>
            <p:cNvPr id="99" name="Google Shape;99;p17"/>
            <p:cNvSpPr/>
            <p:nvPr/>
          </p:nvSpPr>
          <p:spPr>
            <a:xfrm>
              <a:off x="311700" y="1284875"/>
              <a:ext cx="2601900" cy="367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311700" y="1284875"/>
              <a:ext cx="2601900" cy="4779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Underrepresented Minority (URM)</a:t>
              </a:r>
              <a:endParaRPr/>
            </a:p>
          </p:txBody>
        </p:sp>
      </p:grpSp>
      <p:grpSp>
        <p:nvGrpSpPr>
          <p:cNvPr id="101" name="Google Shape;101;p17"/>
          <p:cNvGrpSpPr/>
          <p:nvPr/>
        </p:nvGrpSpPr>
        <p:grpSpPr>
          <a:xfrm>
            <a:off x="3368675" y="1284875"/>
            <a:ext cx="2601900" cy="3673500"/>
            <a:chOff x="311700" y="1284875"/>
            <a:chExt cx="2601900" cy="3673500"/>
          </a:xfrm>
        </p:grpSpPr>
        <p:sp>
          <p:nvSpPr>
            <p:cNvPr id="102" name="Google Shape;102;p17"/>
            <p:cNvSpPr/>
            <p:nvPr/>
          </p:nvSpPr>
          <p:spPr>
            <a:xfrm>
              <a:off x="311700" y="1284875"/>
              <a:ext cx="2601900" cy="367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311700" y="1284875"/>
              <a:ext cx="2601900" cy="4860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Diversity</a:t>
              </a:r>
              <a:endParaRPr/>
            </a:p>
          </p:txBody>
        </p:sp>
      </p:grpSp>
      <p:sp>
        <p:nvSpPr>
          <p:cNvPr id="104" name="Google Shape;104;p17"/>
          <p:cNvSpPr txBox="1"/>
          <p:nvPr/>
        </p:nvSpPr>
        <p:spPr>
          <a:xfrm>
            <a:off x="301500" y="1770975"/>
            <a:ext cx="2622300" cy="3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highlight>
                  <a:schemeClr val="lt1"/>
                </a:highlight>
              </a:rPr>
              <a:t>Individuals from racial and ethnic groups that have been shown by the National Science Foundation to be underrepresented in health-related sciences on a national basis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3358475" y="1770975"/>
            <a:ext cx="2622300" cy="31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highlight>
                  <a:schemeClr val="lt1"/>
                </a:highlight>
              </a:rPr>
              <a:t>All the ways in which people differ, encompassing all the different characteristics that make one individual or group different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6717150" y="4645775"/>
            <a:ext cx="30000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www.partnersindiversity.org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definitions</a:t>
            </a:r>
            <a:endParaRPr/>
          </a:p>
        </p:txBody>
      </p:sp>
      <p:grpSp>
        <p:nvGrpSpPr>
          <p:cNvPr id="112" name="Google Shape;112;p18"/>
          <p:cNvGrpSpPr/>
          <p:nvPr/>
        </p:nvGrpSpPr>
        <p:grpSpPr>
          <a:xfrm>
            <a:off x="311700" y="1284875"/>
            <a:ext cx="2601900" cy="3673500"/>
            <a:chOff x="311700" y="1284875"/>
            <a:chExt cx="2601900" cy="3673500"/>
          </a:xfrm>
        </p:grpSpPr>
        <p:sp>
          <p:nvSpPr>
            <p:cNvPr id="113" name="Google Shape;113;p18"/>
            <p:cNvSpPr/>
            <p:nvPr/>
          </p:nvSpPr>
          <p:spPr>
            <a:xfrm>
              <a:off x="311700" y="1284875"/>
              <a:ext cx="2601900" cy="367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8"/>
            <p:cNvSpPr/>
            <p:nvPr/>
          </p:nvSpPr>
          <p:spPr>
            <a:xfrm>
              <a:off x="311700" y="1284875"/>
              <a:ext cx="2601900" cy="4779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Underrepresented Minority (URM)</a:t>
              </a:r>
              <a:endParaRPr/>
            </a:p>
          </p:txBody>
        </p:sp>
      </p:grpSp>
      <p:grpSp>
        <p:nvGrpSpPr>
          <p:cNvPr id="115" name="Google Shape;115;p18"/>
          <p:cNvGrpSpPr/>
          <p:nvPr/>
        </p:nvGrpSpPr>
        <p:grpSpPr>
          <a:xfrm>
            <a:off x="3368675" y="1284875"/>
            <a:ext cx="2601900" cy="3673500"/>
            <a:chOff x="311700" y="1284875"/>
            <a:chExt cx="2601900" cy="3673500"/>
          </a:xfrm>
        </p:grpSpPr>
        <p:sp>
          <p:nvSpPr>
            <p:cNvPr id="116" name="Google Shape;116;p18"/>
            <p:cNvSpPr/>
            <p:nvPr/>
          </p:nvSpPr>
          <p:spPr>
            <a:xfrm>
              <a:off x="311700" y="1284875"/>
              <a:ext cx="2601900" cy="367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8"/>
            <p:cNvSpPr/>
            <p:nvPr/>
          </p:nvSpPr>
          <p:spPr>
            <a:xfrm>
              <a:off x="311700" y="1284875"/>
              <a:ext cx="2601900" cy="4860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Diversity</a:t>
              </a:r>
              <a:endParaRPr/>
            </a:p>
          </p:txBody>
        </p:sp>
      </p:grpSp>
      <p:grpSp>
        <p:nvGrpSpPr>
          <p:cNvPr id="118" name="Google Shape;118;p18"/>
          <p:cNvGrpSpPr/>
          <p:nvPr/>
        </p:nvGrpSpPr>
        <p:grpSpPr>
          <a:xfrm>
            <a:off x="6230400" y="1284875"/>
            <a:ext cx="2601900" cy="3673500"/>
            <a:chOff x="311700" y="1284875"/>
            <a:chExt cx="2601900" cy="3673500"/>
          </a:xfrm>
        </p:grpSpPr>
        <p:sp>
          <p:nvSpPr>
            <p:cNvPr id="119" name="Google Shape;119;p18"/>
            <p:cNvSpPr/>
            <p:nvPr/>
          </p:nvSpPr>
          <p:spPr>
            <a:xfrm>
              <a:off x="311700" y="1284875"/>
              <a:ext cx="2601900" cy="367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8"/>
            <p:cNvSpPr/>
            <p:nvPr/>
          </p:nvSpPr>
          <p:spPr>
            <a:xfrm>
              <a:off x="311700" y="1284875"/>
              <a:ext cx="2601900" cy="4860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Inclusion</a:t>
              </a:r>
              <a:endParaRPr/>
            </a:p>
          </p:txBody>
        </p:sp>
      </p:grpSp>
      <p:sp>
        <p:nvSpPr>
          <p:cNvPr id="121" name="Google Shape;121;p18"/>
          <p:cNvSpPr txBox="1"/>
          <p:nvPr/>
        </p:nvSpPr>
        <p:spPr>
          <a:xfrm>
            <a:off x="301500" y="1770975"/>
            <a:ext cx="2622300" cy="3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highlight>
                  <a:schemeClr val="lt1"/>
                </a:highlight>
              </a:rPr>
              <a:t>Individuals from racial and ethnic groups that have been shown by the National Science Foundation to be underrepresented in health-related sciences on a national basis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6220200" y="1770975"/>
            <a:ext cx="2622300" cy="31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The act of creating environments in which any individual or group can feel respected, valued, and welcomed  to fully participate</a:t>
            </a:r>
            <a:endParaRPr sz="1200"/>
          </a:p>
        </p:txBody>
      </p:sp>
      <p:sp>
        <p:nvSpPr>
          <p:cNvPr id="123" name="Google Shape;123;p18"/>
          <p:cNvSpPr txBox="1"/>
          <p:nvPr/>
        </p:nvSpPr>
        <p:spPr>
          <a:xfrm>
            <a:off x="3358475" y="1770975"/>
            <a:ext cx="2622300" cy="31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highlight>
                  <a:schemeClr val="lt1"/>
                </a:highlight>
              </a:rPr>
              <a:t>All the ways in which people differ, encompassing all the different characteristics that make one individual or group different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6717150" y="4645775"/>
            <a:ext cx="30000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www.partnersindiversity.org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definitions</a:t>
            </a:r>
            <a:endParaRPr/>
          </a:p>
        </p:txBody>
      </p:sp>
      <p:grpSp>
        <p:nvGrpSpPr>
          <p:cNvPr id="130" name="Google Shape;130;p19"/>
          <p:cNvGrpSpPr/>
          <p:nvPr/>
        </p:nvGrpSpPr>
        <p:grpSpPr>
          <a:xfrm>
            <a:off x="311700" y="1284875"/>
            <a:ext cx="2601900" cy="3673500"/>
            <a:chOff x="311700" y="1284875"/>
            <a:chExt cx="2601900" cy="3673500"/>
          </a:xfrm>
        </p:grpSpPr>
        <p:sp>
          <p:nvSpPr>
            <p:cNvPr id="131" name="Google Shape;131;p19"/>
            <p:cNvSpPr/>
            <p:nvPr/>
          </p:nvSpPr>
          <p:spPr>
            <a:xfrm>
              <a:off x="311700" y="1284875"/>
              <a:ext cx="2601900" cy="367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9"/>
            <p:cNvSpPr/>
            <p:nvPr/>
          </p:nvSpPr>
          <p:spPr>
            <a:xfrm>
              <a:off x="311700" y="1284875"/>
              <a:ext cx="2601900" cy="4779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Underrepresented Minority (URM)</a:t>
              </a:r>
              <a:endParaRPr/>
            </a:p>
          </p:txBody>
        </p:sp>
      </p:grpSp>
      <p:grpSp>
        <p:nvGrpSpPr>
          <p:cNvPr id="133" name="Google Shape;133;p19"/>
          <p:cNvGrpSpPr/>
          <p:nvPr/>
        </p:nvGrpSpPr>
        <p:grpSpPr>
          <a:xfrm>
            <a:off x="3368675" y="1284875"/>
            <a:ext cx="2601900" cy="3673500"/>
            <a:chOff x="311700" y="1284875"/>
            <a:chExt cx="2601900" cy="3673500"/>
          </a:xfrm>
        </p:grpSpPr>
        <p:sp>
          <p:nvSpPr>
            <p:cNvPr id="134" name="Google Shape;134;p19"/>
            <p:cNvSpPr/>
            <p:nvPr/>
          </p:nvSpPr>
          <p:spPr>
            <a:xfrm>
              <a:off x="311700" y="1284875"/>
              <a:ext cx="2601900" cy="367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311700" y="1284875"/>
              <a:ext cx="2601900" cy="4860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Diversity</a:t>
              </a:r>
              <a:endParaRPr/>
            </a:p>
          </p:txBody>
        </p:sp>
      </p:grpSp>
      <p:grpSp>
        <p:nvGrpSpPr>
          <p:cNvPr id="136" name="Google Shape;136;p19"/>
          <p:cNvGrpSpPr/>
          <p:nvPr/>
        </p:nvGrpSpPr>
        <p:grpSpPr>
          <a:xfrm>
            <a:off x="6230400" y="1284875"/>
            <a:ext cx="2601900" cy="3673500"/>
            <a:chOff x="311700" y="1284875"/>
            <a:chExt cx="2601900" cy="3673500"/>
          </a:xfrm>
        </p:grpSpPr>
        <p:sp>
          <p:nvSpPr>
            <p:cNvPr id="137" name="Google Shape;137;p19"/>
            <p:cNvSpPr/>
            <p:nvPr/>
          </p:nvSpPr>
          <p:spPr>
            <a:xfrm>
              <a:off x="311700" y="1284875"/>
              <a:ext cx="2601900" cy="367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9"/>
            <p:cNvSpPr/>
            <p:nvPr/>
          </p:nvSpPr>
          <p:spPr>
            <a:xfrm>
              <a:off x="311700" y="1284875"/>
              <a:ext cx="2601900" cy="4860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Inclusion</a:t>
              </a:r>
              <a:endParaRPr/>
            </a:p>
          </p:txBody>
        </p:sp>
      </p:grpSp>
      <p:sp>
        <p:nvSpPr>
          <p:cNvPr id="139" name="Google Shape;139;p19"/>
          <p:cNvSpPr txBox="1"/>
          <p:nvPr/>
        </p:nvSpPr>
        <p:spPr>
          <a:xfrm>
            <a:off x="301500" y="1770975"/>
            <a:ext cx="2622300" cy="3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highlight>
                  <a:schemeClr val="lt1"/>
                </a:highlight>
              </a:rPr>
              <a:t>Individuals from racial and ethnic groups that have been shown by the National Science Foundation to be underrepresented in health-related sciences on a national basis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6220200" y="1770975"/>
            <a:ext cx="2622300" cy="31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The act of creating environments in which any individual or group can be and feel welcomed, respected, and valued to fully participate</a:t>
            </a:r>
            <a:endParaRPr sz="1200"/>
          </a:p>
        </p:txBody>
      </p:sp>
      <p:sp>
        <p:nvSpPr>
          <p:cNvPr id="141" name="Google Shape;141;p19"/>
          <p:cNvSpPr txBox="1"/>
          <p:nvPr/>
        </p:nvSpPr>
        <p:spPr>
          <a:xfrm>
            <a:off x="3358475" y="1770975"/>
            <a:ext cx="2622300" cy="31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highlight>
                  <a:schemeClr val="lt1"/>
                </a:highlight>
              </a:rPr>
              <a:t>All the ways in which people differ, encompassing all the different characteristics that make one individual or group different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42" name="Google Shape;142;p19"/>
          <p:cNvGrpSpPr/>
          <p:nvPr/>
        </p:nvGrpSpPr>
        <p:grpSpPr>
          <a:xfrm>
            <a:off x="301500" y="3521650"/>
            <a:ext cx="5670300" cy="573000"/>
            <a:chOff x="301500" y="3521650"/>
            <a:chExt cx="5670300" cy="573000"/>
          </a:xfrm>
        </p:grpSpPr>
        <p:sp>
          <p:nvSpPr>
            <p:cNvPr id="143" name="Google Shape;143;p19"/>
            <p:cNvSpPr/>
            <p:nvPr/>
          </p:nvSpPr>
          <p:spPr>
            <a:xfrm>
              <a:off x="301500" y="3521650"/>
              <a:ext cx="5670300" cy="5730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9"/>
            <p:cNvSpPr txBox="1"/>
            <p:nvPr/>
          </p:nvSpPr>
          <p:spPr>
            <a:xfrm>
              <a:off x="312300" y="3521650"/>
              <a:ext cx="5648700" cy="573000"/>
            </a:xfrm>
            <a:prstGeom prst="rect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latin typeface="Open Sans"/>
                  <a:ea typeface="Open Sans"/>
                  <a:cs typeface="Open Sans"/>
                  <a:sym typeface="Open Sans"/>
                </a:rPr>
                <a:t>Who</a:t>
              </a:r>
              <a:r>
                <a:rPr lang="en">
                  <a:latin typeface="Open Sans"/>
                  <a:ea typeface="Open Sans"/>
                  <a:cs typeface="Open Sans"/>
                  <a:sym typeface="Open Sans"/>
                </a:rPr>
                <a:t> is in the room? 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45" name="Google Shape;145;p19"/>
          <p:cNvSpPr txBox="1"/>
          <p:nvPr/>
        </p:nvSpPr>
        <p:spPr>
          <a:xfrm>
            <a:off x="6717150" y="4645775"/>
            <a:ext cx="30000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www.partnersindiversity.org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 definitions</a:t>
            </a:r>
            <a:endParaRPr/>
          </a:p>
        </p:txBody>
      </p:sp>
      <p:grpSp>
        <p:nvGrpSpPr>
          <p:cNvPr id="151" name="Google Shape;151;p20"/>
          <p:cNvGrpSpPr/>
          <p:nvPr/>
        </p:nvGrpSpPr>
        <p:grpSpPr>
          <a:xfrm>
            <a:off x="311700" y="1284875"/>
            <a:ext cx="2601900" cy="3673500"/>
            <a:chOff x="311700" y="1284875"/>
            <a:chExt cx="2601900" cy="3673500"/>
          </a:xfrm>
        </p:grpSpPr>
        <p:sp>
          <p:nvSpPr>
            <p:cNvPr id="152" name="Google Shape;152;p20"/>
            <p:cNvSpPr/>
            <p:nvPr/>
          </p:nvSpPr>
          <p:spPr>
            <a:xfrm>
              <a:off x="311700" y="1284875"/>
              <a:ext cx="2601900" cy="367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311700" y="1284875"/>
              <a:ext cx="2601900" cy="4779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Underrepresented Minority (URM)</a:t>
              </a:r>
              <a:endParaRPr/>
            </a:p>
          </p:txBody>
        </p:sp>
      </p:grpSp>
      <p:grpSp>
        <p:nvGrpSpPr>
          <p:cNvPr id="154" name="Google Shape;154;p20"/>
          <p:cNvGrpSpPr/>
          <p:nvPr/>
        </p:nvGrpSpPr>
        <p:grpSpPr>
          <a:xfrm>
            <a:off x="3368675" y="1284875"/>
            <a:ext cx="2601900" cy="3673500"/>
            <a:chOff x="311700" y="1284875"/>
            <a:chExt cx="2601900" cy="3673500"/>
          </a:xfrm>
        </p:grpSpPr>
        <p:sp>
          <p:nvSpPr>
            <p:cNvPr id="155" name="Google Shape;155;p20"/>
            <p:cNvSpPr/>
            <p:nvPr/>
          </p:nvSpPr>
          <p:spPr>
            <a:xfrm>
              <a:off x="311700" y="1284875"/>
              <a:ext cx="2601900" cy="367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311700" y="1284875"/>
              <a:ext cx="2601900" cy="4860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Diversity</a:t>
              </a:r>
              <a:endParaRPr/>
            </a:p>
          </p:txBody>
        </p:sp>
      </p:grpSp>
      <p:grpSp>
        <p:nvGrpSpPr>
          <p:cNvPr id="157" name="Google Shape;157;p20"/>
          <p:cNvGrpSpPr/>
          <p:nvPr/>
        </p:nvGrpSpPr>
        <p:grpSpPr>
          <a:xfrm>
            <a:off x="6230400" y="1284875"/>
            <a:ext cx="2601900" cy="3673500"/>
            <a:chOff x="311700" y="1284875"/>
            <a:chExt cx="2601900" cy="3673500"/>
          </a:xfrm>
        </p:grpSpPr>
        <p:sp>
          <p:nvSpPr>
            <p:cNvPr id="158" name="Google Shape;158;p20"/>
            <p:cNvSpPr/>
            <p:nvPr/>
          </p:nvSpPr>
          <p:spPr>
            <a:xfrm>
              <a:off x="311700" y="1284875"/>
              <a:ext cx="2601900" cy="36735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0"/>
            <p:cNvSpPr/>
            <p:nvPr/>
          </p:nvSpPr>
          <p:spPr>
            <a:xfrm>
              <a:off x="311700" y="1284875"/>
              <a:ext cx="2601900" cy="4860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Inclusion</a:t>
              </a:r>
              <a:endParaRPr/>
            </a:p>
          </p:txBody>
        </p:sp>
      </p:grpSp>
      <p:sp>
        <p:nvSpPr>
          <p:cNvPr id="160" name="Google Shape;160;p20"/>
          <p:cNvSpPr txBox="1"/>
          <p:nvPr/>
        </p:nvSpPr>
        <p:spPr>
          <a:xfrm>
            <a:off x="301500" y="1770975"/>
            <a:ext cx="2622300" cy="3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highlight>
                  <a:schemeClr val="lt1"/>
                </a:highlight>
              </a:rPr>
              <a:t>Individuals from racial and ethnic groups that have been shown by the National Science Foundation to be underrepresented in health-related sciences on a national basis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6220200" y="1770975"/>
            <a:ext cx="2622300" cy="31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The act of creating environments in which any individual or group can be and feel welcomed, respected, and valued to fully participate</a:t>
            </a:r>
            <a:endParaRPr sz="1200"/>
          </a:p>
        </p:txBody>
      </p:sp>
      <p:sp>
        <p:nvSpPr>
          <p:cNvPr id="162" name="Google Shape;162;p20"/>
          <p:cNvSpPr txBox="1"/>
          <p:nvPr/>
        </p:nvSpPr>
        <p:spPr>
          <a:xfrm>
            <a:off x="3358475" y="1770975"/>
            <a:ext cx="2622300" cy="31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highlight>
                  <a:schemeClr val="lt1"/>
                </a:highlight>
              </a:rPr>
              <a:t>All the ways in which people differ, encompassing all the different characteristics that make one individual or group different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63" name="Google Shape;163;p20"/>
          <p:cNvGrpSpPr/>
          <p:nvPr/>
        </p:nvGrpSpPr>
        <p:grpSpPr>
          <a:xfrm>
            <a:off x="301500" y="3521650"/>
            <a:ext cx="5670300" cy="573000"/>
            <a:chOff x="301500" y="3521650"/>
            <a:chExt cx="5670300" cy="573000"/>
          </a:xfrm>
        </p:grpSpPr>
        <p:sp>
          <p:nvSpPr>
            <p:cNvPr id="164" name="Google Shape;164;p20"/>
            <p:cNvSpPr/>
            <p:nvPr/>
          </p:nvSpPr>
          <p:spPr>
            <a:xfrm>
              <a:off x="301500" y="3521650"/>
              <a:ext cx="5670300" cy="5730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0"/>
            <p:cNvSpPr txBox="1"/>
            <p:nvPr/>
          </p:nvSpPr>
          <p:spPr>
            <a:xfrm>
              <a:off x="312300" y="3521650"/>
              <a:ext cx="5648700" cy="573000"/>
            </a:xfrm>
            <a:prstGeom prst="rect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latin typeface="Open Sans"/>
                  <a:ea typeface="Open Sans"/>
                  <a:cs typeface="Open Sans"/>
                  <a:sym typeface="Open Sans"/>
                </a:rPr>
                <a:t>Who</a:t>
              </a:r>
              <a:r>
                <a:rPr lang="en">
                  <a:latin typeface="Open Sans"/>
                  <a:ea typeface="Open Sans"/>
                  <a:cs typeface="Open Sans"/>
                  <a:sym typeface="Open Sans"/>
                </a:rPr>
                <a:t> is in the room? 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66" name="Google Shape;166;p20"/>
          <p:cNvGrpSpPr/>
          <p:nvPr/>
        </p:nvGrpSpPr>
        <p:grpSpPr>
          <a:xfrm>
            <a:off x="6240806" y="3521650"/>
            <a:ext cx="2581085" cy="573000"/>
            <a:chOff x="6230400" y="3521650"/>
            <a:chExt cx="2601900" cy="573000"/>
          </a:xfrm>
        </p:grpSpPr>
        <p:sp>
          <p:nvSpPr>
            <p:cNvPr id="167" name="Google Shape;167;p20"/>
            <p:cNvSpPr/>
            <p:nvPr/>
          </p:nvSpPr>
          <p:spPr>
            <a:xfrm>
              <a:off x="6230400" y="3521650"/>
              <a:ext cx="2601900" cy="573000"/>
            </a:xfrm>
            <a:prstGeom prst="rect">
              <a:avLst/>
            </a:prstGeom>
            <a:solidFill>
              <a:schemeClr val="dk1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0"/>
            <p:cNvSpPr txBox="1"/>
            <p:nvPr/>
          </p:nvSpPr>
          <p:spPr>
            <a:xfrm>
              <a:off x="6240500" y="3521650"/>
              <a:ext cx="2591700" cy="57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Open Sans"/>
                  <a:ea typeface="Open Sans"/>
                  <a:cs typeface="Open Sans"/>
                  <a:sym typeface="Open Sans"/>
                </a:rPr>
                <a:t>How do </a:t>
              </a:r>
              <a:r>
                <a:rPr i="1" lang="en">
                  <a:latin typeface="Open Sans"/>
                  <a:ea typeface="Open Sans"/>
                  <a:cs typeface="Open Sans"/>
                  <a:sym typeface="Open Sans"/>
                </a:rPr>
                <a:t>they feel</a:t>
              </a:r>
              <a:r>
                <a:rPr lang="en">
                  <a:latin typeface="Open Sans"/>
                  <a:ea typeface="Open Sans"/>
                  <a:cs typeface="Open Sans"/>
                  <a:sym typeface="Open Sans"/>
                </a:rPr>
                <a:t> about being there?</a:t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69" name="Google Shape;169;p20"/>
          <p:cNvSpPr txBox="1"/>
          <p:nvPr/>
        </p:nvSpPr>
        <p:spPr>
          <a:xfrm>
            <a:off x="6717150" y="4645775"/>
            <a:ext cx="3000000" cy="3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www.partnersindiversity.org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 b="11395" l="1166" r="0" t="15744"/>
          <a:stretch/>
        </p:blipFill>
        <p:spPr>
          <a:xfrm>
            <a:off x="435175" y="665838"/>
            <a:ext cx="8273650" cy="38118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5" name="Google Shape;175;p21"/>
          <p:cNvSpPr txBox="1"/>
          <p:nvPr/>
        </p:nvSpPr>
        <p:spPr>
          <a:xfrm>
            <a:off x="76350" y="4790400"/>
            <a:ext cx="41607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Source: a4vdis.weebly.com</a:t>
            </a: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