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6"/>
  </p:notesMasterIdLst>
  <p:sldIdLst>
    <p:sldId id="256" r:id="rId2"/>
    <p:sldId id="346" r:id="rId3"/>
    <p:sldId id="353" r:id="rId4"/>
    <p:sldId id="354" r:id="rId5"/>
    <p:sldId id="355" r:id="rId6"/>
    <p:sldId id="351" r:id="rId7"/>
    <p:sldId id="347" r:id="rId8"/>
    <p:sldId id="348" r:id="rId9"/>
    <p:sldId id="356" r:id="rId10"/>
    <p:sldId id="361" r:id="rId11"/>
    <p:sldId id="359" r:id="rId12"/>
    <p:sldId id="357" r:id="rId13"/>
    <p:sldId id="350" r:id="rId14"/>
    <p:sldId id="360"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1"/>
    <p:restoredTop sz="72077"/>
  </p:normalViewPr>
  <p:slideViewPr>
    <p:cSldViewPr snapToGrid="0" snapToObjects="1">
      <p:cViewPr varScale="1">
        <p:scale>
          <a:sx n="69" d="100"/>
          <a:sy n="69" d="100"/>
        </p:scale>
        <p:origin x="1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0AB29-677C-3643-8888-0A8612FF1796}" type="datetimeFigureOut">
              <a:rPr lang="en-GB" smtClean="0"/>
              <a:t>31/01/2019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B6B70-81FA-9749-A13D-C10919F21678}" type="slidenum">
              <a:rPr lang="en-GB" smtClean="0"/>
              <a:t>‹#›</a:t>
            </a:fld>
            <a:endParaRPr lang="en-GB"/>
          </a:p>
        </p:txBody>
      </p:sp>
    </p:spTree>
    <p:extLst>
      <p:ext uri="{BB962C8B-B14F-4D97-AF65-F5344CB8AC3E}">
        <p14:creationId xmlns:p14="http://schemas.microsoft.com/office/powerpoint/2010/main" val="262051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OpenUP</a:t>
            </a:r>
            <a:r>
              <a:rPr lang="en-GB" dirty="0"/>
              <a:t> Project on Open Peer Review, one of the principles of Open Science</a:t>
            </a:r>
          </a:p>
        </p:txBody>
      </p:sp>
      <p:sp>
        <p:nvSpPr>
          <p:cNvPr id="4" name="Slide Number Placeholder 3"/>
          <p:cNvSpPr>
            <a:spLocks noGrp="1"/>
          </p:cNvSpPr>
          <p:nvPr>
            <p:ph type="sldNum" sz="quarter" idx="5"/>
          </p:nvPr>
        </p:nvSpPr>
        <p:spPr/>
        <p:txBody>
          <a:bodyPr/>
          <a:lstStyle/>
          <a:p>
            <a:fld id="{F44B6B70-81FA-9749-A13D-C10919F21678}" type="slidenum">
              <a:rPr lang="en-GB" smtClean="0"/>
              <a:t>1</a:t>
            </a:fld>
            <a:endParaRPr lang="en-GB"/>
          </a:p>
        </p:txBody>
      </p:sp>
    </p:spTree>
    <p:extLst>
      <p:ext uri="{BB962C8B-B14F-4D97-AF65-F5344CB8AC3E}">
        <p14:creationId xmlns:p14="http://schemas.microsoft.com/office/powerpoint/2010/main" val="3872633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considered two use cases as a proof-of-concept.</a:t>
            </a:r>
          </a:p>
          <a:p>
            <a:endParaRPr lang="en-GB" dirty="0"/>
          </a:p>
          <a:p>
            <a:r>
              <a:rPr lang="en-GB" dirty="0"/>
              <a:t>What we did is that, together with researchers in the fields, we represented one of their typical research flows highlighting the steps of the flow and the objects that are subject to peer-review. This representation helped those researchers in understanding how the peer-review of the flow could be improved, by making available research products that typically are not shared at any stage of the research activity.</a:t>
            </a:r>
          </a:p>
        </p:txBody>
      </p:sp>
      <p:sp>
        <p:nvSpPr>
          <p:cNvPr id="4" name="Slide Number Placeholder 3"/>
          <p:cNvSpPr>
            <a:spLocks noGrp="1"/>
          </p:cNvSpPr>
          <p:nvPr>
            <p:ph type="sldNum" sz="quarter" idx="5"/>
          </p:nvPr>
        </p:nvSpPr>
        <p:spPr/>
        <p:txBody>
          <a:bodyPr/>
          <a:lstStyle/>
          <a:p>
            <a:fld id="{F44B6B70-81FA-9749-A13D-C10919F21678}" type="slidenum">
              <a:rPr lang="en-GB" smtClean="0"/>
              <a:t>10</a:t>
            </a:fld>
            <a:endParaRPr lang="en-GB"/>
          </a:p>
        </p:txBody>
      </p:sp>
    </p:spTree>
    <p:extLst>
      <p:ext uri="{BB962C8B-B14F-4D97-AF65-F5344CB8AC3E}">
        <p14:creationId xmlns:p14="http://schemas.microsoft.com/office/powerpoint/2010/main" val="343473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archaeology, the typical case is to share the excavation report, the Harris matrix and part of the GIS data and photos took during an excavation only at the end of the flow.</a:t>
            </a:r>
          </a:p>
          <a:p>
            <a:r>
              <a:rPr lang="en-GB" dirty="0"/>
              <a:t>However, other important research products could be made available at different stages to open up the research flow and enable a more transparent peer-review.</a:t>
            </a:r>
          </a:p>
        </p:txBody>
      </p:sp>
      <p:sp>
        <p:nvSpPr>
          <p:cNvPr id="4" name="Slide Number Placeholder 3"/>
          <p:cNvSpPr>
            <a:spLocks noGrp="1"/>
          </p:cNvSpPr>
          <p:nvPr>
            <p:ph type="sldNum" sz="quarter" idx="5"/>
          </p:nvPr>
        </p:nvSpPr>
        <p:spPr/>
        <p:txBody>
          <a:bodyPr/>
          <a:lstStyle/>
          <a:p>
            <a:fld id="{F44B6B70-81FA-9749-A13D-C10919F21678}" type="slidenum">
              <a:rPr lang="en-GB" smtClean="0"/>
              <a:t>11</a:t>
            </a:fld>
            <a:endParaRPr lang="en-GB"/>
          </a:p>
        </p:txBody>
      </p:sp>
    </p:spTree>
    <p:extLst>
      <p:ext uri="{BB962C8B-B14F-4D97-AF65-F5344CB8AC3E}">
        <p14:creationId xmlns:p14="http://schemas.microsoft.com/office/powerpoint/2010/main" val="253256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picture: current typical flow [. . .]. Not the “real” flow.</a:t>
            </a:r>
          </a:p>
          <a:p>
            <a:r>
              <a:rPr lang="en-GB" dirty="0"/>
              <a:t>Second picture:  final model generated after several attempts, different configurations tried before the best fitting model is generated.</a:t>
            </a:r>
          </a:p>
          <a:p>
            <a:r>
              <a:rPr lang="en-GB" dirty="0"/>
              <a:t>All these experiment attempts, all the discarded models are objects that could be made available to support a transparent peer-review and demonstrate that the best fitting model was eventually selected for the final results, for example.</a:t>
            </a:r>
          </a:p>
        </p:txBody>
      </p:sp>
      <p:sp>
        <p:nvSpPr>
          <p:cNvPr id="4" name="Slide Number Placeholder 3"/>
          <p:cNvSpPr>
            <a:spLocks noGrp="1"/>
          </p:cNvSpPr>
          <p:nvPr>
            <p:ph type="sldNum" sz="quarter" idx="5"/>
          </p:nvPr>
        </p:nvSpPr>
        <p:spPr/>
        <p:txBody>
          <a:bodyPr/>
          <a:lstStyle/>
          <a:p>
            <a:fld id="{F44B6B70-81FA-9749-A13D-C10919F21678}" type="slidenum">
              <a:rPr lang="en-GB" smtClean="0"/>
              <a:t>12</a:t>
            </a:fld>
            <a:endParaRPr lang="en-GB"/>
          </a:p>
        </p:txBody>
      </p:sp>
    </p:spTree>
    <p:extLst>
      <p:ext uri="{BB962C8B-B14F-4D97-AF65-F5344CB8AC3E}">
        <p14:creationId xmlns:p14="http://schemas.microsoft.com/office/powerpoint/2010/main" val="4074054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Among</a:t>
            </a:r>
            <a:r>
              <a:rPr lang="it-IT" dirty="0"/>
              <a:t> the open </a:t>
            </a:r>
            <a:r>
              <a:rPr lang="it-IT" dirty="0" err="1"/>
              <a:t>issues</a:t>
            </a:r>
            <a:r>
              <a:rPr lang="it-IT" dirty="0"/>
              <a:t>, </a:t>
            </a:r>
            <a:r>
              <a:rPr lang="it-IT" dirty="0" err="1"/>
              <a:t>which</a:t>
            </a:r>
            <a:r>
              <a:rPr lang="it-IT" dirty="0"/>
              <a:t> are more cultural and </a:t>
            </a:r>
            <a:r>
              <a:rPr lang="it-IT" dirty="0" err="1"/>
              <a:t>political</a:t>
            </a:r>
            <a:r>
              <a:rPr lang="it-IT" dirty="0"/>
              <a:t>, </a:t>
            </a:r>
            <a:r>
              <a:rPr lang="it-IT" dirty="0" err="1"/>
              <a:t>rather</a:t>
            </a:r>
            <a:r>
              <a:rPr lang="it-IT" dirty="0"/>
              <a:t> </a:t>
            </a:r>
            <a:r>
              <a:rPr lang="it-IT" dirty="0" err="1"/>
              <a:t>than</a:t>
            </a:r>
            <a:r>
              <a:rPr lang="it-IT" dirty="0"/>
              <a:t> </a:t>
            </a:r>
            <a:r>
              <a:rPr lang="it-IT" dirty="0" err="1"/>
              <a:t>technical</a:t>
            </a:r>
            <a:r>
              <a:rPr lang="it-IT" dirty="0"/>
              <a:t> </a:t>
            </a:r>
            <a:r>
              <a:rPr lang="it-IT" dirty="0" err="1"/>
              <a:t>we</a:t>
            </a:r>
            <a:r>
              <a:rPr lang="it-IT" dirty="0"/>
              <a:t> </a:t>
            </a:r>
            <a:r>
              <a:rPr lang="it-IT" dirty="0" err="1"/>
              <a:t>have</a:t>
            </a:r>
            <a:r>
              <a:rPr lang="it-IT"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dirty="0"/>
              <a:t>The </a:t>
            </a:r>
            <a:r>
              <a:rPr lang="it-IT" dirty="0" err="1"/>
              <a:t>lack</a:t>
            </a:r>
            <a:r>
              <a:rPr lang="it-IT" dirty="0"/>
              <a:t> of Open Science </a:t>
            </a:r>
            <a:r>
              <a:rPr lang="it-IT" dirty="0" err="1"/>
              <a:t>practices</a:t>
            </a:r>
            <a:r>
              <a:rPr lang="it-IT" dirty="0"/>
              <a:t> in </a:t>
            </a:r>
            <a:r>
              <a:rPr lang="it-IT" dirty="0" err="1"/>
              <a:t>research</a:t>
            </a:r>
            <a:r>
              <a:rPr lang="it-IT" dirty="0"/>
              <a:t> </a:t>
            </a:r>
            <a:r>
              <a:rPr lang="it-IT" dirty="0" err="1"/>
              <a:t>communities</a:t>
            </a:r>
            <a:r>
              <a:rPr lang="it-IT" dirty="0"/>
              <a:t> and </a:t>
            </a:r>
            <a:r>
              <a:rPr lang="it-IT" dirty="0" err="1"/>
              <a:t>other</a:t>
            </a:r>
            <a:r>
              <a:rPr lang="it-IT" dirty="0"/>
              <a:t> </a:t>
            </a:r>
            <a:r>
              <a:rPr lang="it-IT" dirty="0" err="1"/>
              <a:t>relevant</a:t>
            </a:r>
            <a:r>
              <a:rPr lang="it-IT" dirty="0"/>
              <a:t> </a:t>
            </a:r>
            <a:r>
              <a:rPr lang="it-IT" dirty="0" err="1"/>
              <a:t>stakeholders</a:t>
            </a:r>
            <a:r>
              <a:rPr lang="it-IT" dirty="0"/>
              <a:t>, </a:t>
            </a:r>
            <a:r>
              <a:rPr lang="it-IT" dirty="0" err="1"/>
              <a:t>meaning</a:t>
            </a:r>
            <a:r>
              <a:rPr lang="it-IT" dirty="0"/>
              <a:t> </a:t>
            </a:r>
            <a:r>
              <a:rPr lang="it-IT" dirty="0" err="1"/>
              <a:t>lack</a:t>
            </a:r>
            <a:r>
              <a:rPr lang="it-IT"/>
              <a:t> of </a:t>
            </a:r>
            <a:r>
              <a:rPr lang="it-IT" dirty="0" err="1"/>
              <a:t>scholarly</a:t>
            </a:r>
            <a:r>
              <a:rPr lang="it-IT" dirty="0"/>
              <a:t> </a:t>
            </a:r>
            <a:r>
              <a:rPr lang="it-IT" dirty="0" err="1"/>
              <a:t>communication</a:t>
            </a:r>
            <a:r>
              <a:rPr lang="it-IT" dirty="0"/>
              <a:t> </a:t>
            </a:r>
            <a:r>
              <a:rPr lang="it-IT" dirty="0" err="1"/>
              <a:t>practices</a:t>
            </a:r>
            <a:r>
              <a:rPr lang="it-IT" dirty="0"/>
              <a:t> </a:t>
            </a:r>
            <a:r>
              <a:rPr lang="it-IT" dirty="0" err="1"/>
              <a:t>that</a:t>
            </a:r>
            <a:r>
              <a:rPr lang="it-IT" dirty="0"/>
              <a:t> </a:t>
            </a:r>
            <a:r>
              <a:rPr lang="it-IT" dirty="0" err="1"/>
              <a:t>enable</a:t>
            </a:r>
            <a:r>
              <a:rPr lang="it-IT" dirty="0"/>
              <a:t> to share, </a:t>
            </a:r>
            <a:r>
              <a:rPr lang="it-IT" dirty="0" err="1"/>
              <a:t>cite</a:t>
            </a:r>
            <a:r>
              <a:rPr lang="it-IT" dirty="0"/>
              <a:t>, </a:t>
            </a:r>
            <a:r>
              <a:rPr lang="it-IT" dirty="0" err="1"/>
              <a:t>evaluate</a:t>
            </a:r>
            <a:r>
              <a:rPr lang="it-IT" dirty="0"/>
              <a:t> and </a:t>
            </a:r>
            <a:r>
              <a:rPr lang="it-IT" dirty="0" err="1"/>
              <a:t>assign</a:t>
            </a:r>
            <a:r>
              <a:rPr lang="it-IT" dirty="0"/>
              <a:t> </a:t>
            </a:r>
            <a:r>
              <a:rPr lang="it-IT" dirty="0" err="1"/>
              <a:t>scientific</a:t>
            </a:r>
            <a:r>
              <a:rPr lang="it-IT" dirty="0"/>
              <a:t> </a:t>
            </a:r>
            <a:r>
              <a:rPr lang="it-IT" dirty="0" err="1"/>
              <a:t>reward</a:t>
            </a:r>
            <a:r>
              <a:rPr lang="it-IT" dirty="0"/>
              <a:t> (i.e. </a:t>
            </a:r>
            <a:r>
              <a:rPr lang="it-IT" dirty="0" err="1"/>
              <a:t>author</a:t>
            </a:r>
            <a:r>
              <a:rPr lang="it-IT" dirty="0"/>
              <a:t> credit) for </a:t>
            </a:r>
            <a:r>
              <a:rPr lang="it-IT" dirty="0" err="1"/>
              <a:t>all</a:t>
            </a:r>
            <a:r>
              <a:rPr lang="it-IT" dirty="0"/>
              <a:t> the </a:t>
            </a:r>
            <a:r>
              <a:rPr lang="it-IT" dirty="0" err="1"/>
              <a:t>types</a:t>
            </a:r>
            <a:r>
              <a:rPr lang="it-IT" dirty="0"/>
              <a:t> of </a:t>
            </a:r>
            <a:r>
              <a:rPr lang="it-IT" dirty="0" err="1"/>
              <a:t>research</a:t>
            </a:r>
            <a:r>
              <a:rPr lang="it-IT" dirty="0"/>
              <a:t> </a:t>
            </a:r>
            <a:r>
              <a:rPr lang="it-IT" dirty="0" err="1"/>
              <a:t>products</a:t>
            </a:r>
            <a:endParaRPr lang="it-IT"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dirty="0" err="1"/>
              <a:t>Another</a:t>
            </a:r>
            <a:r>
              <a:rPr lang="it-IT" dirty="0"/>
              <a:t> </a:t>
            </a:r>
            <a:r>
              <a:rPr lang="it-IT" dirty="0" err="1"/>
              <a:t>issue</a:t>
            </a:r>
            <a:r>
              <a:rPr lang="it-IT" dirty="0"/>
              <a:t> </a:t>
            </a:r>
            <a:r>
              <a:rPr lang="it-IT" dirty="0" err="1"/>
              <a:t>is</a:t>
            </a:r>
            <a:r>
              <a:rPr lang="it-IT" dirty="0"/>
              <a:t> the </a:t>
            </a:r>
            <a:r>
              <a:rPr lang="it-IT" dirty="0" err="1"/>
              <a:t>implementation</a:t>
            </a:r>
            <a:r>
              <a:rPr lang="it-IT" dirty="0"/>
              <a:t> and </a:t>
            </a:r>
            <a:r>
              <a:rPr lang="it-IT" dirty="0" err="1"/>
              <a:t>maintenance</a:t>
            </a:r>
            <a:r>
              <a:rPr lang="it-IT" dirty="0"/>
              <a:t> of </a:t>
            </a:r>
            <a:r>
              <a:rPr lang="it-IT" dirty="0" err="1"/>
              <a:t>tools</a:t>
            </a:r>
            <a:r>
              <a:rPr lang="it-IT" dirty="0"/>
              <a:t> to </a:t>
            </a:r>
            <a:r>
              <a:rPr lang="it-IT" dirty="0" err="1"/>
              <a:t>support</a:t>
            </a:r>
            <a:r>
              <a:rPr lang="it-IT" dirty="0"/>
              <a:t> </a:t>
            </a:r>
            <a:r>
              <a:rPr lang="it-IT" dirty="0" err="1"/>
              <a:t>ongoing</a:t>
            </a:r>
            <a:r>
              <a:rPr lang="it-IT" dirty="0"/>
              <a:t> </a:t>
            </a:r>
            <a:r>
              <a:rPr lang="it-IT" dirty="0" err="1"/>
              <a:t>peer</a:t>
            </a:r>
            <a:r>
              <a:rPr lang="it-IT" dirty="0"/>
              <a:t> </a:t>
            </a:r>
            <a:r>
              <a:rPr lang="it-IT" dirty="0" err="1"/>
              <a:t>review</a:t>
            </a:r>
            <a:r>
              <a:rPr lang="it-IT" dirty="0"/>
              <a:t>, </a:t>
            </a:r>
            <a:r>
              <a:rPr lang="it-IT" dirty="0" err="1"/>
              <a:t>considering</a:t>
            </a:r>
            <a:r>
              <a:rPr lang="it-IT" dirty="0"/>
              <a:t> </a:t>
            </a:r>
            <a:r>
              <a:rPr lang="it-IT" dirty="0" err="1"/>
              <a:t>that</a:t>
            </a:r>
            <a:r>
              <a:rPr lang="it-IT" dirty="0"/>
              <a:t> </a:t>
            </a:r>
            <a:r>
              <a:rPr lang="it-IT" dirty="0" err="1"/>
              <a:t>research</a:t>
            </a:r>
            <a:r>
              <a:rPr lang="it-IT" dirty="0"/>
              <a:t> </a:t>
            </a:r>
            <a:r>
              <a:rPr lang="it-IT" dirty="0" err="1"/>
              <a:t>fundings</a:t>
            </a:r>
            <a:r>
              <a:rPr lang="it-IT" dirty="0"/>
              <a:t> are </a:t>
            </a:r>
            <a:r>
              <a:rPr lang="it-IT" dirty="0" err="1"/>
              <a:t>not</a:t>
            </a:r>
            <a:r>
              <a:rPr lang="it-IT" dirty="0"/>
              <a:t> </a:t>
            </a:r>
            <a:r>
              <a:rPr lang="it-IT" dirty="0" err="1"/>
              <a:t>typically</a:t>
            </a:r>
            <a:r>
              <a:rPr lang="it-IT" dirty="0"/>
              <a:t> </a:t>
            </a:r>
            <a:r>
              <a:rPr lang="it-IT" dirty="0" err="1"/>
              <a:t>devoted</a:t>
            </a:r>
            <a:r>
              <a:rPr lang="it-IT" dirty="0"/>
              <a:t> to </a:t>
            </a:r>
            <a:r>
              <a:rPr lang="it-IT" dirty="0" err="1"/>
              <a:t>such</a:t>
            </a:r>
            <a:r>
              <a:rPr lang="it-IT" dirty="0"/>
              <a:t> </a:t>
            </a:r>
            <a:r>
              <a:rPr lang="it-IT" dirty="0" err="1"/>
              <a:t>kinds</a:t>
            </a:r>
            <a:r>
              <a:rPr lang="it-IT" dirty="0"/>
              <a:t> of </a:t>
            </a:r>
            <a:r>
              <a:rPr lang="it-IT" dirty="0" err="1"/>
              <a:t>actions</a:t>
            </a:r>
            <a:r>
              <a:rPr lang="it-IT" dirty="0"/>
              <a:t> and </a:t>
            </a:r>
            <a:r>
              <a:rPr lang="it-IT" dirty="0" err="1"/>
              <a:t>we</a:t>
            </a:r>
            <a:r>
              <a:rPr lang="it-IT" dirty="0"/>
              <a:t> </a:t>
            </a:r>
            <a:r>
              <a:rPr lang="it-IT" dirty="0" err="1"/>
              <a:t>cannot</a:t>
            </a:r>
            <a:r>
              <a:rPr lang="it-IT" dirty="0"/>
              <a:t> </a:t>
            </a:r>
            <a:r>
              <a:rPr lang="it-IT" dirty="0" err="1"/>
              <a:t>expect</a:t>
            </a:r>
            <a:r>
              <a:rPr lang="it-IT" dirty="0"/>
              <a:t> to </a:t>
            </a:r>
            <a:r>
              <a:rPr lang="it-IT" dirty="0" err="1"/>
              <a:t>overload</a:t>
            </a:r>
            <a:r>
              <a:rPr lang="it-IT" dirty="0"/>
              <a:t> with </a:t>
            </a:r>
            <a:r>
              <a:rPr lang="it-IT" dirty="0" err="1"/>
              <a:t>manual</a:t>
            </a:r>
            <a:r>
              <a:rPr lang="it-IT" dirty="0"/>
              <a:t> </a:t>
            </a:r>
            <a:r>
              <a:rPr lang="it-IT" dirty="0" err="1"/>
              <a:t>operations</a:t>
            </a:r>
            <a:r>
              <a:rPr lang="it-IT" dirty="0"/>
              <a:t> </a:t>
            </a:r>
            <a:r>
              <a:rPr lang="it-IT" dirty="0" err="1"/>
              <a:t>researchers</a:t>
            </a:r>
            <a:r>
              <a:rPr lang="it-IT" dirty="0"/>
              <a:t> </a:t>
            </a:r>
            <a:r>
              <a:rPr lang="it-IT" dirty="0" err="1"/>
              <a:t>nor</a:t>
            </a:r>
            <a:r>
              <a:rPr lang="it-IT" dirty="0"/>
              <a:t> </a:t>
            </a:r>
            <a:r>
              <a:rPr lang="it-IT" dirty="0" err="1"/>
              <a:t>reviewers.They</a:t>
            </a:r>
            <a:r>
              <a:rPr lang="it-IT" dirty="0"/>
              <a:t> </a:t>
            </a:r>
            <a:r>
              <a:rPr lang="it-IT" dirty="0" err="1"/>
              <a:t>need</a:t>
            </a:r>
            <a:r>
              <a:rPr lang="it-IT" dirty="0"/>
              <a:t> easy, </a:t>
            </a:r>
            <a:r>
              <a:rPr lang="it-IT" dirty="0" err="1"/>
              <a:t>user-friendly</a:t>
            </a:r>
            <a:r>
              <a:rPr lang="it-IT" dirty="0"/>
              <a:t> ICT </a:t>
            </a:r>
            <a:r>
              <a:rPr lang="it-IT" dirty="0" err="1"/>
              <a:t>tools</a:t>
            </a:r>
            <a:r>
              <a:rPr lang="it-IT" dirty="0"/>
              <a:t> </a:t>
            </a:r>
            <a:r>
              <a:rPr lang="it-IT" dirty="0" err="1"/>
              <a:t>that</a:t>
            </a:r>
            <a:r>
              <a:rPr lang="it-IT" dirty="0"/>
              <a:t> </a:t>
            </a:r>
            <a:r>
              <a:rPr lang="it-IT" dirty="0" err="1"/>
              <a:t>hide</a:t>
            </a:r>
            <a:r>
              <a:rPr lang="it-IT" dirty="0"/>
              <a:t> the ICT </a:t>
            </a:r>
            <a:r>
              <a:rPr lang="it-IT" dirty="0" err="1"/>
              <a:t>complexity</a:t>
            </a:r>
            <a:r>
              <a:rPr lang="it-IT" dirty="0"/>
              <a:t> of </a:t>
            </a:r>
            <a:r>
              <a:rPr lang="it-IT" dirty="0" err="1"/>
              <a:t>digital</a:t>
            </a:r>
            <a:r>
              <a:rPr lang="it-IT" dirty="0"/>
              <a:t> </a:t>
            </a:r>
            <a:r>
              <a:rPr lang="it-IT" dirty="0" err="1"/>
              <a:t>labs</a:t>
            </a:r>
            <a:r>
              <a:rPr lang="it-IT" dirty="0"/>
              <a:t> and of the </a:t>
            </a:r>
            <a:r>
              <a:rPr lang="it-IT" dirty="0" err="1"/>
              <a:t>distributed</a:t>
            </a:r>
            <a:r>
              <a:rPr lang="it-IT" dirty="0"/>
              <a:t> </a:t>
            </a:r>
            <a:r>
              <a:rPr lang="it-IT" dirty="0" err="1"/>
              <a:t>scholarly</a:t>
            </a:r>
            <a:r>
              <a:rPr lang="it-IT" dirty="0"/>
              <a:t> </a:t>
            </a:r>
            <a:r>
              <a:rPr lang="it-IT" dirty="0" err="1"/>
              <a:t>communication</a:t>
            </a:r>
            <a:r>
              <a:rPr lang="it-IT" dirty="0"/>
              <a:t> </a:t>
            </a:r>
            <a:r>
              <a:rPr lang="it-IT" dirty="0" err="1"/>
              <a:t>infrastructure</a:t>
            </a:r>
            <a:r>
              <a:rPr lang="it-IT"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it-IT" dirty="0"/>
          </a:p>
          <a:p>
            <a:endParaRPr lang="en-GB" dirty="0"/>
          </a:p>
        </p:txBody>
      </p:sp>
      <p:sp>
        <p:nvSpPr>
          <p:cNvPr id="4" name="Slide Number Placeholder 3"/>
          <p:cNvSpPr>
            <a:spLocks noGrp="1"/>
          </p:cNvSpPr>
          <p:nvPr>
            <p:ph type="sldNum" sz="quarter" idx="5"/>
          </p:nvPr>
        </p:nvSpPr>
        <p:spPr/>
        <p:txBody>
          <a:bodyPr/>
          <a:lstStyle/>
          <a:p>
            <a:fld id="{F44B6B70-81FA-9749-A13D-C10919F21678}" type="slidenum">
              <a:rPr lang="en-GB" smtClean="0"/>
              <a:t>13</a:t>
            </a:fld>
            <a:endParaRPr lang="en-GB"/>
          </a:p>
        </p:txBody>
      </p:sp>
    </p:spTree>
    <p:extLst>
      <p:ext uri="{BB962C8B-B14F-4D97-AF65-F5344CB8AC3E}">
        <p14:creationId xmlns:p14="http://schemas.microsoft.com/office/powerpoint/2010/main" val="379765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Open Science principles: research as open as possible in all its phases, including methodologies, final results but also peer-review and assessment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cases on archaeology and geothermal energy science</a:t>
            </a:r>
          </a:p>
          <a:p>
            <a:endParaRPr lang="en-GB" dirty="0"/>
          </a:p>
        </p:txBody>
      </p:sp>
      <p:sp>
        <p:nvSpPr>
          <p:cNvPr id="4" name="Slide Number Placeholder 3"/>
          <p:cNvSpPr>
            <a:spLocks noGrp="1"/>
          </p:cNvSpPr>
          <p:nvPr>
            <p:ph type="sldNum" sz="quarter" idx="5"/>
          </p:nvPr>
        </p:nvSpPr>
        <p:spPr/>
        <p:txBody>
          <a:bodyPr/>
          <a:lstStyle/>
          <a:p>
            <a:fld id="{F44B6B70-81FA-9749-A13D-C10919F21678}" type="slidenum">
              <a:rPr lang="en-GB" smtClean="0"/>
              <a:t>2</a:t>
            </a:fld>
            <a:endParaRPr lang="en-GB"/>
          </a:p>
        </p:txBody>
      </p:sp>
    </p:spTree>
    <p:extLst>
      <p:ext uri="{BB962C8B-B14F-4D97-AF65-F5344CB8AC3E}">
        <p14:creationId xmlns:p14="http://schemas.microsoft.com/office/powerpoint/2010/main" val="429454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Generated products may be useful to others and therefore may enter in the digital lab of other researchers, together with tools and services provided by research infrastructures.</a:t>
            </a:r>
          </a:p>
          <a:p>
            <a:endParaRPr lang="en-GB" dirty="0"/>
          </a:p>
          <a:p>
            <a:r>
              <a:rPr lang="en-GB" dirty="0"/>
              <a:t>But what happens at the peer-review stage?</a:t>
            </a:r>
          </a:p>
          <a:p>
            <a:r>
              <a:rPr lang="en-GB" dirty="0"/>
              <a:t>The research activity is peer-reviewed only by means of the scientific article</a:t>
            </a:r>
          </a:p>
        </p:txBody>
      </p:sp>
      <p:sp>
        <p:nvSpPr>
          <p:cNvPr id="4" name="Slide Number Placeholder 3"/>
          <p:cNvSpPr>
            <a:spLocks noGrp="1"/>
          </p:cNvSpPr>
          <p:nvPr>
            <p:ph type="sldNum" sz="quarter" idx="5"/>
          </p:nvPr>
        </p:nvSpPr>
        <p:spPr/>
        <p:txBody>
          <a:bodyPr/>
          <a:lstStyle/>
          <a:p>
            <a:fld id="{F44B6B70-81FA-9749-A13D-C10919F21678}" type="slidenum">
              <a:rPr lang="en-GB" smtClean="0"/>
              <a:t>3</a:t>
            </a:fld>
            <a:endParaRPr lang="en-GB"/>
          </a:p>
        </p:txBody>
      </p:sp>
    </p:spTree>
    <p:extLst>
      <p:ext uri="{BB962C8B-B14F-4D97-AF65-F5344CB8AC3E}">
        <p14:creationId xmlns:p14="http://schemas.microsoft.com/office/powerpoint/2010/main" val="240863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Traditionally …</a:t>
            </a:r>
          </a:p>
          <a:p>
            <a:endParaRPr lang="en-GB" dirty="0"/>
          </a:p>
          <a:p>
            <a:r>
              <a:rPr lang="en-GB" dirty="0"/>
              <a:t>What we did is to investigate on the role of peer-review in the era of digital science and see what happens if we go beyond literature peer-review.</a:t>
            </a:r>
          </a:p>
          <a:p>
            <a:endParaRPr lang="en-GB" dirty="0"/>
          </a:p>
          <a:p>
            <a:r>
              <a:rPr lang="en-GB" dirty="0"/>
              <a:t>Ongoing peer review == peer-review done while the research activity is still ongoing.</a:t>
            </a:r>
          </a:p>
        </p:txBody>
      </p:sp>
      <p:sp>
        <p:nvSpPr>
          <p:cNvPr id="4" name="Slide Number Placeholder 3"/>
          <p:cNvSpPr>
            <a:spLocks noGrp="1"/>
          </p:cNvSpPr>
          <p:nvPr>
            <p:ph type="sldNum" sz="quarter" idx="5"/>
          </p:nvPr>
        </p:nvSpPr>
        <p:spPr/>
        <p:txBody>
          <a:bodyPr/>
          <a:lstStyle/>
          <a:p>
            <a:fld id="{F44B6B70-81FA-9749-A13D-C10919F21678}" type="slidenum">
              <a:rPr lang="en-GB" smtClean="0"/>
              <a:t>4</a:t>
            </a:fld>
            <a:endParaRPr lang="en-GB"/>
          </a:p>
        </p:txBody>
      </p:sp>
    </p:spTree>
    <p:extLst>
      <p:ext uri="{BB962C8B-B14F-4D97-AF65-F5344CB8AC3E}">
        <p14:creationId xmlns:p14="http://schemas.microsoft.com/office/powerpoint/2010/main" val="286090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main clusters</a:t>
            </a:r>
          </a:p>
          <a:p>
            <a:r>
              <a:rPr lang="en-GB" dirty="0"/>
              <a:t>1.</a:t>
            </a:r>
          </a:p>
          <a:p>
            <a:r>
              <a:rPr lang="en-GB" dirty="0"/>
              <a:t>2. […] From the point of view of peer-review, we are still far from a transparent evaluation and, in addition, peer-review practices on data and software are almost non-existent, except from the practices of data journals and software journals, which basically inherited the traditional model of literature peer-review</a:t>
            </a:r>
          </a:p>
          <a:p>
            <a:r>
              <a:rPr lang="en-GB" dirty="0"/>
              <a:t>3. Experiments and flows as digital objects. Based on the specific models and formats of those digital objects, machine-assisted reproducibility is supported at different extents.</a:t>
            </a:r>
          </a:p>
          <a:p>
            <a:r>
              <a:rPr lang="en-GB" dirty="0"/>
              <a:t>Also, compliance to existing community guidelines can be semi-automatically checked. Examples in this clusters are…</a:t>
            </a:r>
          </a:p>
        </p:txBody>
      </p:sp>
      <p:sp>
        <p:nvSpPr>
          <p:cNvPr id="4" name="Slide Number Placeholder 3"/>
          <p:cNvSpPr>
            <a:spLocks noGrp="1"/>
          </p:cNvSpPr>
          <p:nvPr>
            <p:ph type="sldNum" sz="quarter" idx="5"/>
          </p:nvPr>
        </p:nvSpPr>
        <p:spPr/>
        <p:txBody>
          <a:bodyPr/>
          <a:lstStyle/>
          <a:p>
            <a:fld id="{F44B6B70-81FA-9749-A13D-C10919F21678}" type="slidenum">
              <a:rPr lang="en-GB" smtClean="0"/>
              <a:t>5</a:t>
            </a:fld>
            <a:endParaRPr lang="en-GB"/>
          </a:p>
        </p:txBody>
      </p:sp>
    </p:spTree>
    <p:extLst>
      <p:ext uri="{BB962C8B-B14F-4D97-AF65-F5344CB8AC3E}">
        <p14:creationId xmlns:p14="http://schemas.microsoft.com/office/powerpoint/2010/main" val="96037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this analysis we realised that even the most advanced approaches do not target the goal of transparent peer-review, but they rather focus on reproducibility of final, successful results.</a:t>
            </a:r>
          </a:p>
          <a:p>
            <a:r>
              <a:rPr lang="en-GB" dirty="0"/>
              <a:t>. . . </a:t>
            </a:r>
          </a:p>
        </p:txBody>
      </p:sp>
      <p:sp>
        <p:nvSpPr>
          <p:cNvPr id="4" name="Slide Number Placeholder 3"/>
          <p:cNvSpPr>
            <a:spLocks noGrp="1"/>
          </p:cNvSpPr>
          <p:nvPr>
            <p:ph type="sldNum" sz="quarter" idx="5"/>
          </p:nvPr>
        </p:nvSpPr>
        <p:spPr/>
        <p:txBody>
          <a:bodyPr/>
          <a:lstStyle/>
          <a:p>
            <a:fld id="{F44B6B70-81FA-9749-A13D-C10919F21678}" type="slidenum">
              <a:rPr lang="en-GB" smtClean="0"/>
              <a:t>6</a:t>
            </a:fld>
            <a:endParaRPr lang="en-GB"/>
          </a:p>
        </p:txBody>
      </p:sp>
    </p:spTree>
    <p:extLst>
      <p:ext uri="{BB962C8B-B14F-4D97-AF65-F5344CB8AC3E}">
        <p14:creationId xmlns:p14="http://schemas.microsoft.com/office/powerpoint/2010/main" val="362584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these considerations we thought about a framework for the representation of research flows oriented to peer-review.</a:t>
            </a:r>
          </a:p>
          <a:p>
            <a:r>
              <a:rPr lang="en-GB" dirty="0"/>
              <a:t>The framework features a language for the definition of research flows and you can see a draft in this slide.</a:t>
            </a:r>
          </a:p>
          <a:p>
            <a:r>
              <a:rPr lang="en-GB" dirty="0"/>
              <a:t>The language defines the primitives for the definition of research flow in terms of experiments, cycles and conditions.</a:t>
            </a:r>
          </a:p>
          <a:p>
            <a:r>
              <a:rPr lang="en-GB" dirty="0"/>
              <a:t>Experiment, possibly runnable in parallel, can be composed of sequential steps.</a:t>
            </a:r>
          </a:p>
          <a:p>
            <a:r>
              <a:rPr lang="en-GB" dirty="0"/>
              <a:t>For each step we can define [. . . ]</a:t>
            </a:r>
          </a:p>
          <a:p>
            <a:endParaRPr lang="en-GB" dirty="0"/>
          </a:p>
        </p:txBody>
      </p:sp>
      <p:sp>
        <p:nvSpPr>
          <p:cNvPr id="4" name="Slide Number Placeholder 3"/>
          <p:cNvSpPr>
            <a:spLocks noGrp="1"/>
          </p:cNvSpPr>
          <p:nvPr>
            <p:ph type="sldNum" sz="quarter" idx="5"/>
          </p:nvPr>
        </p:nvSpPr>
        <p:spPr/>
        <p:txBody>
          <a:bodyPr/>
          <a:lstStyle/>
          <a:p>
            <a:fld id="{F44B6B70-81FA-9749-A13D-C10919F21678}" type="slidenum">
              <a:rPr lang="en-GB" smtClean="0"/>
              <a:t>7</a:t>
            </a:fld>
            <a:endParaRPr lang="en-GB"/>
          </a:p>
        </p:txBody>
      </p:sp>
    </p:spTree>
    <p:extLst>
      <p:ext uri="{BB962C8B-B14F-4D97-AF65-F5344CB8AC3E}">
        <p14:creationId xmlns:p14="http://schemas.microsoft.com/office/powerpoint/2010/main" val="740939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B6B70-81FA-9749-A13D-C10919F21678}" type="slidenum">
              <a:rPr lang="en-GB" smtClean="0"/>
              <a:t>8</a:t>
            </a:fld>
            <a:endParaRPr lang="en-GB"/>
          </a:p>
        </p:txBody>
      </p:sp>
    </p:spTree>
    <p:extLst>
      <p:ext uri="{BB962C8B-B14F-4D97-AF65-F5344CB8AC3E}">
        <p14:creationId xmlns:p14="http://schemas.microsoft.com/office/powerpoint/2010/main" val="280599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B6B70-81FA-9749-A13D-C10919F21678}" type="slidenum">
              <a:rPr lang="en-GB" smtClean="0"/>
              <a:t>9</a:t>
            </a:fld>
            <a:endParaRPr lang="en-GB"/>
          </a:p>
        </p:txBody>
      </p:sp>
    </p:spTree>
    <p:extLst>
      <p:ext uri="{BB962C8B-B14F-4D97-AF65-F5344CB8AC3E}">
        <p14:creationId xmlns:p14="http://schemas.microsoft.com/office/powerpoint/2010/main" val="330287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r>
              <a:rPr lang="it-IT"/>
              <a:t>31/01/2019</a:t>
            </a:r>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GB"/>
              <a:t>15th Italian Research Conference on Digital Libraries - IRCDL2019 - Pisa, Italy</a:t>
            </a:r>
          </a:p>
        </p:txBody>
      </p:sp>
      <p:sp>
        <p:nvSpPr>
          <p:cNvPr id="6" name="Slide Number Placeholder 5"/>
          <p:cNvSpPr>
            <a:spLocks noGrp="1"/>
          </p:cNvSpPr>
          <p:nvPr>
            <p:ph type="sldNum" sz="quarter" idx="12"/>
          </p:nvPr>
        </p:nvSpPr>
        <p:spPr>
          <a:xfrm>
            <a:off x="10469880" y="320040"/>
            <a:ext cx="914400" cy="320040"/>
          </a:xfrm>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42389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it-IT"/>
              <a:t>31/01/2019</a:t>
            </a:r>
            <a:endParaRPr lang="en-GB"/>
          </a:p>
        </p:txBody>
      </p:sp>
      <p:sp>
        <p:nvSpPr>
          <p:cNvPr id="5" name="Footer Placeholder 4"/>
          <p:cNvSpPr>
            <a:spLocks noGrp="1"/>
          </p:cNvSpPr>
          <p:nvPr>
            <p:ph type="ftr" sz="quarter" idx="11"/>
          </p:nvPr>
        </p:nvSpPr>
        <p:spPr/>
        <p:txBody>
          <a:bodyPr/>
          <a:lstStyle/>
          <a:p>
            <a:r>
              <a:rPr lang="en-GB"/>
              <a:t>15th Italian Research Conference on Digital Libraries - IRCDL2019 - Pisa, Italy</a:t>
            </a:r>
          </a:p>
        </p:txBody>
      </p:sp>
      <p:sp>
        <p:nvSpPr>
          <p:cNvPr id="6" name="Slide Number Placeholder 5"/>
          <p:cNvSpPr>
            <a:spLocks noGrp="1"/>
          </p:cNvSpPr>
          <p:nvPr>
            <p:ph type="sldNum" sz="quarter" idx="12"/>
          </p:nvPr>
        </p:nvSpPr>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12983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r>
              <a:rPr lang="it-IT"/>
              <a:t>31/01/2019</a:t>
            </a:r>
            <a:endParaRPr lang="en-GB"/>
          </a:p>
        </p:txBody>
      </p:sp>
      <p:sp>
        <p:nvSpPr>
          <p:cNvPr id="5" name="Footer Placeholder 4"/>
          <p:cNvSpPr>
            <a:spLocks noGrp="1"/>
          </p:cNvSpPr>
          <p:nvPr>
            <p:ph type="ftr" sz="quarter" idx="11"/>
          </p:nvPr>
        </p:nvSpPr>
        <p:spPr>
          <a:xfrm>
            <a:off x="804672" y="6227064"/>
            <a:ext cx="10588752" cy="320040"/>
          </a:xfrm>
        </p:spPr>
        <p:txBody>
          <a:bodyPr/>
          <a:lstStyle/>
          <a:p>
            <a:r>
              <a:rPr lang="en-GB"/>
              <a:t>15th Italian Research Conference on Digital Libraries - IRCDL2019 - Pisa, Italy</a:t>
            </a:r>
          </a:p>
        </p:txBody>
      </p:sp>
      <p:sp>
        <p:nvSpPr>
          <p:cNvPr id="6" name="Slide Number Placeholder 5"/>
          <p:cNvSpPr>
            <a:spLocks noGrp="1"/>
          </p:cNvSpPr>
          <p:nvPr>
            <p:ph type="sldNum" sz="quarter" idx="12"/>
          </p:nvPr>
        </p:nvSpPr>
        <p:spPr>
          <a:xfrm>
            <a:off x="10469880" y="320040"/>
            <a:ext cx="914400" cy="320040"/>
          </a:xfrm>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214508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it-IT"/>
              <a:t>31/01/2019</a:t>
            </a:r>
            <a:endParaRPr lang="en-GB"/>
          </a:p>
        </p:txBody>
      </p:sp>
      <p:sp>
        <p:nvSpPr>
          <p:cNvPr id="5" name="Footer Placeholder 4"/>
          <p:cNvSpPr>
            <a:spLocks noGrp="1"/>
          </p:cNvSpPr>
          <p:nvPr>
            <p:ph type="ftr" sz="quarter" idx="11"/>
          </p:nvPr>
        </p:nvSpPr>
        <p:spPr/>
        <p:txBody>
          <a:bodyPr/>
          <a:lstStyle/>
          <a:p>
            <a:r>
              <a:rPr lang="en-GB"/>
              <a:t>15th Italian Research Conference on Digital Libraries - IRCDL2019 - Pisa, Italy</a:t>
            </a:r>
          </a:p>
        </p:txBody>
      </p:sp>
      <p:sp>
        <p:nvSpPr>
          <p:cNvPr id="6" name="Slide Number Placeholder 5"/>
          <p:cNvSpPr>
            <a:spLocks noGrp="1"/>
          </p:cNvSpPr>
          <p:nvPr>
            <p:ph type="sldNum" sz="quarter" idx="12"/>
          </p:nvPr>
        </p:nvSpPr>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417840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r>
              <a:rPr lang="it-IT"/>
              <a:t>31/01/2019</a:t>
            </a:r>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GB"/>
              <a:t>15th Italian Research Conference on Digital Libraries - IRCDL2019 - Pisa, Italy</a:t>
            </a:r>
          </a:p>
        </p:txBody>
      </p:sp>
      <p:sp>
        <p:nvSpPr>
          <p:cNvPr id="6" name="Slide Number Placeholder 5"/>
          <p:cNvSpPr>
            <a:spLocks noGrp="1"/>
          </p:cNvSpPr>
          <p:nvPr>
            <p:ph type="sldNum" sz="quarter" idx="12"/>
          </p:nvPr>
        </p:nvSpPr>
        <p:spPr>
          <a:xfrm>
            <a:off x="10469880" y="320040"/>
            <a:ext cx="914400" cy="320040"/>
          </a:xfrm>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34872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r>
              <a:rPr lang="it-IT"/>
              <a:t>31/01/2019</a:t>
            </a:r>
            <a:endParaRPr lang="en-GB"/>
          </a:p>
        </p:txBody>
      </p:sp>
      <p:sp>
        <p:nvSpPr>
          <p:cNvPr id="6" name="Footer Placeholder 5"/>
          <p:cNvSpPr>
            <a:spLocks noGrp="1"/>
          </p:cNvSpPr>
          <p:nvPr>
            <p:ph type="ftr" sz="quarter" idx="11"/>
          </p:nvPr>
        </p:nvSpPr>
        <p:spPr>
          <a:xfrm>
            <a:off x="804672" y="6227064"/>
            <a:ext cx="10588752" cy="320040"/>
          </a:xfrm>
        </p:spPr>
        <p:txBody>
          <a:bodyPr/>
          <a:lstStyle/>
          <a:p>
            <a:r>
              <a:rPr lang="en-GB"/>
              <a:t>15th Italian Research Conference on Digital Libraries - IRCDL2019 - Pisa, Italy</a:t>
            </a:r>
          </a:p>
        </p:txBody>
      </p:sp>
      <p:sp>
        <p:nvSpPr>
          <p:cNvPr id="7" name="Slide Number Placeholder 6"/>
          <p:cNvSpPr>
            <a:spLocks noGrp="1"/>
          </p:cNvSpPr>
          <p:nvPr>
            <p:ph type="sldNum" sz="quarter" idx="12"/>
          </p:nvPr>
        </p:nvSpPr>
        <p:spPr>
          <a:xfrm>
            <a:off x="10469880" y="320040"/>
            <a:ext cx="914400" cy="320040"/>
          </a:xfrm>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204859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r>
              <a:rPr lang="it-IT"/>
              <a:t>31/01/2019</a:t>
            </a:r>
            <a:endParaRPr lang="en-GB"/>
          </a:p>
        </p:txBody>
      </p:sp>
      <p:sp>
        <p:nvSpPr>
          <p:cNvPr id="8" name="Footer Placeholder 7"/>
          <p:cNvSpPr>
            <a:spLocks noGrp="1"/>
          </p:cNvSpPr>
          <p:nvPr>
            <p:ph type="ftr" sz="quarter" idx="11"/>
          </p:nvPr>
        </p:nvSpPr>
        <p:spPr>
          <a:xfrm>
            <a:off x="804672" y="6227064"/>
            <a:ext cx="10588752" cy="320040"/>
          </a:xfrm>
        </p:spPr>
        <p:txBody>
          <a:bodyPr/>
          <a:lstStyle/>
          <a:p>
            <a:r>
              <a:rPr lang="en-GB"/>
              <a:t>15th Italian Research Conference on Digital Libraries - IRCDL2019 - Pisa, Italy</a:t>
            </a:r>
          </a:p>
        </p:txBody>
      </p:sp>
      <p:sp>
        <p:nvSpPr>
          <p:cNvPr id="9" name="Slide Number Placeholder 8"/>
          <p:cNvSpPr>
            <a:spLocks noGrp="1"/>
          </p:cNvSpPr>
          <p:nvPr>
            <p:ph type="sldNum" sz="quarter" idx="12"/>
          </p:nvPr>
        </p:nvSpPr>
        <p:spPr>
          <a:xfrm>
            <a:off x="10469880" y="320040"/>
            <a:ext cx="914400" cy="320040"/>
          </a:xfrm>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291643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it-IT"/>
              <a:t>31/01/2019</a:t>
            </a:r>
            <a:endParaRPr lang="en-GB"/>
          </a:p>
        </p:txBody>
      </p:sp>
      <p:sp>
        <p:nvSpPr>
          <p:cNvPr id="4" name="Footer Placeholder 3"/>
          <p:cNvSpPr>
            <a:spLocks noGrp="1"/>
          </p:cNvSpPr>
          <p:nvPr>
            <p:ph type="ftr" sz="quarter" idx="11"/>
          </p:nvPr>
        </p:nvSpPr>
        <p:spPr/>
        <p:txBody>
          <a:bodyPr/>
          <a:lstStyle/>
          <a:p>
            <a:r>
              <a:rPr lang="en-GB"/>
              <a:t>15th Italian Research Conference on Digital Libraries - IRCDL2019 - Pisa, Italy</a:t>
            </a:r>
          </a:p>
        </p:txBody>
      </p:sp>
      <p:sp>
        <p:nvSpPr>
          <p:cNvPr id="5" name="Slide Number Placeholder 4"/>
          <p:cNvSpPr>
            <a:spLocks noGrp="1"/>
          </p:cNvSpPr>
          <p:nvPr>
            <p:ph type="sldNum" sz="quarter" idx="12"/>
          </p:nvPr>
        </p:nvSpPr>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366376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r>
              <a:rPr lang="it-IT"/>
              <a:t>31/01/2019</a:t>
            </a:r>
            <a:endParaRPr lang="en-GB"/>
          </a:p>
        </p:txBody>
      </p:sp>
      <p:sp>
        <p:nvSpPr>
          <p:cNvPr id="3" name="Footer Placeholder 2"/>
          <p:cNvSpPr>
            <a:spLocks noGrp="1"/>
          </p:cNvSpPr>
          <p:nvPr>
            <p:ph type="ftr" sz="quarter" idx="11"/>
          </p:nvPr>
        </p:nvSpPr>
        <p:spPr>
          <a:xfrm>
            <a:off x="804672" y="6227064"/>
            <a:ext cx="10588752" cy="320040"/>
          </a:xfrm>
        </p:spPr>
        <p:txBody>
          <a:bodyPr/>
          <a:lstStyle/>
          <a:p>
            <a:r>
              <a:rPr lang="en-GB"/>
              <a:t>15th Italian Research Conference on Digital Libraries - IRCDL2019 - Pisa, Italy</a:t>
            </a:r>
          </a:p>
        </p:txBody>
      </p:sp>
      <p:sp>
        <p:nvSpPr>
          <p:cNvPr id="4" name="Slide Number Placeholder 3"/>
          <p:cNvSpPr>
            <a:spLocks noGrp="1"/>
          </p:cNvSpPr>
          <p:nvPr>
            <p:ph type="sldNum" sz="quarter" idx="12"/>
          </p:nvPr>
        </p:nvSpPr>
        <p:spPr>
          <a:xfrm>
            <a:off x="10469880" y="320040"/>
            <a:ext cx="914400" cy="320040"/>
          </a:xfrm>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333508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it-IT"/>
              <a:t>31/01/2019</a:t>
            </a:r>
            <a:endParaRPr lang="en-GB"/>
          </a:p>
        </p:txBody>
      </p:sp>
      <p:sp>
        <p:nvSpPr>
          <p:cNvPr id="6" name="Footer Placeholder 5"/>
          <p:cNvSpPr>
            <a:spLocks noGrp="1"/>
          </p:cNvSpPr>
          <p:nvPr>
            <p:ph type="ftr" sz="quarter" idx="11"/>
          </p:nvPr>
        </p:nvSpPr>
        <p:spPr/>
        <p:txBody>
          <a:bodyPr/>
          <a:lstStyle/>
          <a:p>
            <a:r>
              <a:rPr lang="en-GB"/>
              <a:t>15th Italian Research Conference on Digital Libraries - IRCDL2019 - Pisa, Italy</a:t>
            </a:r>
          </a:p>
        </p:txBody>
      </p:sp>
      <p:sp>
        <p:nvSpPr>
          <p:cNvPr id="7" name="Slide Number Placeholder 6"/>
          <p:cNvSpPr>
            <a:spLocks noGrp="1"/>
          </p:cNvSpPr>
          <p:nvPr>
            <p:ph type="sldNum" sz="quarter" idx="12"/>
          </p:nvPr>
        </p:nvSpPr>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189976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r>
              <a:rPr lang="it-IT"/>
              <a:t>31/01/2019</a:t>
            </a:r>
            <a:endParaRPr lang="en-GB"/>
          </a:p>
        </p:txBody>
      </p:sp>
      <p:sp>
        <p:nvSpPr>
          <p:cNvPr id="6" name="Footer Placeholder 5"/>
          <p:cNvSpPr>
            <a:spLocks noGrp="1"/>
          </p:cNvSpPr>
          <p:nvPr>
            <p:ph type="ftr" sz="quarter" idx="11"/>
          </p:nvPr>
        </p:nvSpPr>
        <p:spPr>
          <a:xfrm>
            <a:off x="804672" y="6227064"/>
            <a:ext cx="5942203" cy="320040"/>
          </a:xfrm>
        </p:spPr>
        <p:txBody>
          <a:bodyPr/>
          <a:lstStyle/>
          <a:p>
            <a:r>
              <a:rPr lang="en-GB"/>
              <a:t>15th Italian Research Conference on Digital Libraries - IRCDL2019 - Pisa, Italy</a:t>
            </a:r>
          </a:p>
        </p:txBody>
      </p:sp>
      <p:sp>
        <p:nvSpPr>
          <p:cNvPr id="7" name="Slide Number Placeholder 6"/>
          <p:cNvSpPr>
            <a:spLocks noGrp="1"/>
          </p:cNvSpPr>
          <p:nvPr>
            <p:ph type="sldNum" sz="quarter" idx="12"/>
          </p:nvPr>
        </p:nvSpPr>
        <p:spPr>
          <a:xfrm>
            <a:off x="5828377" y="320040"/>
            <a:ext cx="914400" cy="320040"/>
          </a:xfrm>
        </p:spPr>
        <p:txBody>
          <a:bodyPr/>
          <a:lstStyle/>
          <a:p>
            <a:fld id="{0CA08796-28C9-014C-8CEE-1E95980DF632}" type="slidenum">
              <a:rPr lang="en-GB" smtClean="0"/>
              <a:t>‹#›</a:t>
            </a:fld>
            <a:endParaRPr lang="en-GB"/>
          </a:p>
        </p:txBody>
      </p:sp>
    </p:spTree>
    <p:extLst>
      <p:ext uri="{BB962C8B-B14F-4D97-AF65-F5344CB8AC3E}">
        <p14:creationId xmlns:p14="http://schemas.microsoft.com/office/powerpoint/2010/main" val="301455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it-IT"/>
              <a:t>31/01/2019</a:t>
            </a:r>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GB"/>
              <a:t>15th Italian Research Conference on Digital Libraries - IRCDL2019 - Pisa, Italy</a:t>
            </a: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CA08796-28C9-014C-8CEE-1E95980DF632}" type="slidenum">
              <a:rPr lang="en-GB" smtClean="0"/>
              <a:t>‹#›</a:t>
            </a:fld>
            <a:endParaRPr lang="en-GB"/>
          </a:p>
        </p:txBody>
      </p:sp>
    </p:spTree>
    <p:extLst>
      <p:ext uri="{BB962C8B-B14F-4D97-AF65-F5344CB8AC3E}">
        <p14:creationId xmlns:p14="http://schemas.microsoft.com/office/powerpoint/2010/main" val="15884045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openup-h2020.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uphub.e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openup-h2020.eu/" TargetMode="External"/><Relationship Id="rId1" Type="http://schemas.openxmlformats.org/officeDocument/2006/relationships/slideLayout" Target="../slideLayouts/slideLayout3.xml"/><Relationship Id="rId5" Type="http://schemas.openxmlformats.org/officeDocument/2006/relationships/image" Target="../media/image7.tiff"/><Relationship Id="rId4" Type="http://schemas.openxmlformats.org/officeDocument/2006/relationships/hyperlink" Target="https://www.openuphub.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B310-AE14-FD41-A65F-C26839A72A77}"/>
              </a:ext>
            </a:extLst>
          </p:cNvPr>
          <p:cNvSpPr>
            <a:spLocks noGrp="1"/>
          </p:cNvSpPr>
          <p:nvPr>
            <p:ph type="ctrTitle"/>
          </p:nvPr>
        </p:nvSpPr>
        <p:spPr/>
        <p:txBody>
          <a:bodyPr>
            <a:normAutofit fontScale="90000"/>
          </a:bodyPr>
          <a:lstStyle/>
          <a:p>
            <a:r>
              <a:rPr lang="en-GB" dirty="0"/>
              <a:t>Foundations of a framework for peer-reviewing the research flow</a:t>
            </a:r>
          </a:p>
        </p:txBody>
      </p:sp>
      <p:sp>
        <p:nvSpPr>
          <p:cNvPr id="3" name="Subtitle 2">
            <a:extLst>
              <a:ext uri="{FF2B5EF4-FFF2-40B4-BE49-F238E27FC236}">
                <a16:creationId xmlns:a16="http://schemas.microsoft.com/office/drawing/2014/main" id="{E43BCFBA-8C50-B14C-BA27-BFCC2BAD16B6}"/>
              </a:ext>
            </a:extLst>
          </p:cNvPr>
          <p:cNvSpPr>
            <a:spLocks noGrp="1"/>
          </p:cNvSpPr>
          <p:nvPr>
            <p:ph type="subTitle" idx="1"/>
          </p:nvPr>
        </p:nvSpPr>
        <p:spPr/>
        <p:txBody>
          <a:bodyPr>
            <a:normAutofit/>
          </a:bodyPr>
          <a:lstStyle/>
          <a:p>
            <a:r>
              <a:rPr lang="en-GB" dirty="0"/>
              <a:t>Alessia Bardi, Vittore </a:t>
            </a:r>
            <a:r>
              <a:rPr lang="en-GB" dirty="0" err="1"/>
              <a:t>Casarosa</a:t>
            </a:r>
            <a:r>
              <a:rPr lang="en-GB" dirty="0"/>
              <a:t>, Paolo </a:t>
            </a:r>
            <a:r>
              <a:rPr lang="en-GB" dirty="0" err="1"/>
              <a:t>Manghi</a:t>
            </a:r>
            <a:endParaRPr lang="en-GB" dirty="0"/>
          </a:p>
          <a:p>
            <a:r>
              <a:rPr lang="en-GB" dirty="0" err="1"/>
              <a:t>Istituto</a:t>
            </a:r>
            <a:r>
              <a:rPr lang="en-GB" dirty="0"/>
              <a:t> di </a:t>
            </a:r>
            <a:r>
              <a:rPr lang="en-GB" dirty="0" err="1"/>
              <a:t>Scienza</a:t>
            </a:r>
            <a:r>
              <a:rPr lang="en-GB" dirty="0"/>
              <a:t> e </a:t>
            </a:r>
            <a:r>
              <a:rPr lang="en-GB" dirty="0" err="1"/>
              <a:t>Tecnologie</a:t>
            </a:r>
            <a:r>
              <a:rPr lang="en-GB" dirty="0"/>
              <a:t> </a:t>
            </a:r>
            <a:r>
              <a:rPr lang="en-GB" dirty="0" err="1"/>
              <a:t>dell’Informazione</a:t>
            </a:r>
            <a:r>
              <a:rPr lang="en-GB" dirty="0"/>
              <a:t> “A. </a:t>
            </a:r>
            <a:r>
              <a:rPr lang="en-GB" dirty="0" err="1"/>
              <a:t>Faedo</a:t>
            </a:r>
            <a:r>
              <a:rPr lang="en-GB" dirty="0"/>
              <a:t>”, CNR</a:t>
            </a:r>
          </a:p>
        </p:txBody>
      </p:sp>
      <p:sp>
        <p:nvSpPr>
          <p:cNvPr id="4" name="Text Placeholder 4">
            <a:extLst>
              <a:ext uri="{FF2B5EF4-FFF2-40B4-BE49-F238E27FC236}">
                <a16:creationId xmlns:a16="http://schemas.microsoft.com/office/drawing/2014/main" id="{07E080D1-AA1E-2D4E-A39B-5AFADCA031D6}"/>
              </a:ext>
            </a:extLst>
          </p:cNvPr>
          <p:cNvSpPr txBox="1">
            <a:spLocks/>
          </p:cNvSpPr>
          <p:nvPr/>
        </p:nvSpPr>
        <p:spPr>
          <a:xfrm>
            <a:off x="1759236" y="1283334"/>
            <a:ext cx="7141696" cy="607632"/>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it-IT" sz="1100" dirty="0" err="1">
                <a:solidFill>
                  <a:schemeClr val="tx1"/>
                </a:solidFill>
              </a:rPr>
              <a:t>This</a:t>
            </a:r>
            <a:r>
              <a:rPr lang="it-IT" sz="1100" dirty="0">
                <a:solidFill>
                  <a:schemeClr val="tx1"/>
                </a:solidFill>
              </a:rPr>
              <a:t> work </a:t>
            </a:r>
            <a:r>
              <a:rPr lang="it-IT" sz="1100" dirty="0" err="1">
                <a:solidFill>
                  <a:schemeClr val="tx1"/>
                </a:solidFill>
              </a:rPr>
              <a:t>is</a:t>
            </a:r>
            <a:r>
              <a:rPr lang="it-IT" sz="1100" dirty="0">
                <a:solidFill>
                  <a:schemeClr val="tx1"/>
                </a:solidFill>
              </a:rPr>
              <a:t> </a:t>
            </a:r>
            <a:r>
              <a:rPr lang="it-IT" sz="1100" dirty="0" err="1">
                <a:solidFill>
                  <a:schemeClr val="tx1"/>
                </a:solidFill>
              </a:rPr>
              <a:t>partially</a:t>
            </a:r>
            <a:r>
              <a:rPr lang="it-IT" sz="1100" dirty="0">
                <a:solidFill>
                  <a:schemeClr val="tx1"/>
                </a:solidFill>
              </a:rPr>
              <a:t> </a:t>
            </a:r>
            <a:r>
              <a:rPr lang="it-IT" sz="1100" dirty="0" err="1">
                <a:solidFill>
                  <a:schemeClr val="tx1"/>
                </a:solidFill>
              </a:rPr>
              <a:t>funded</a:t>
            </a:r>
            <a:r>
              <a:rPr lang="it-IT" sz="1100" dirty="0">
                <a:solidFill>
                  <a:schemeClr val="tx1"/>
                </a:solidFill>
              </a:rPr>
              <a:t> by the EU </a:t>
            </a:r>
            <a:r>
              <a:rPr lang="it-IT" sz="1100" dirty="0" err="1">
                <a:solidFill>
                  <a:schemeClr val="tx1"/>
                </a:solidFill>
              </a:rPr>
              <a:t>project</a:t>
            </a:r>
            <a:r>
              <a:rPr lang="it-IT" sz="1100" dirty="0">
                <a:solidFill>
                  <a:schemeClr val="tx1"/>
                </a:solidFill>
              </a:rPr>
              <a:t> </a:t>
            </a:r>
            <a:r>
              <a:rPr lang="it-IT" sz="1100" dirty="0" err="1">
                <a:solidFill>
                  <a:schemeClr val="tx1"/>
                </a:solidFill>
              </a:rPr>
              <a:t>OpenUP</a:t>
            </a:r>
            <a:r>
              <a:rPr lang="it-IT" sz="1100" dirty="0">
                <a:solidFill>
                  <a:schemeClr val="tx1"/>
                </a:solidFill>
              </a:rPr>
              <a:t> H2020-GARRI-2015-1, Grant Agreement: 710722. </a:t>
            </a:r>
          </a:p>
          <a:p>
            <a:r>
              <a:rPr lang="it-IT" sz="1100" dirty="0">
                <a:solidFill>
                  <a:schemeClr val="tx1"/>
                </a:solidFill>
              </a:rPr>
              <a:t>For more information </a:t>
            </a:r>
            <a:r>
              <a:rPr lang="it-IT" sz="1100" dirty="0" err="1">
                <a:solidFill>
                  <a:schemeClr val="tx1"/>
                </a:solidFill>
              </a:rPr>
              <a:t>about</a:t>
            </a:r>
            <a:r>
              <a:rPr lang="it-IT" sz="1100" dirty="0">
                <a:solidFill>
                  <a:schemeClr val="tx1"/>
                </a:solidFill>
              </a:rPr>
              <a:t> Open Peer </a:t>
            </a:r>
            <a:r>
              <a:rPr lang="it-IT" sz="1100" dirty="0" err="1">
                <a:solidFill>
                  <a:schemeClr val="tx1"/>
                </a:solidFill>
              </a:rPr>
              <a:t>Review</a:t>
            </a:r>
            <a:r>
              <a:rPr lang="it-IT" sz="1100" dirty="0">
                <a:solidFill>
                  <a:schemeClr val="tx1"/>
                </a:solidFill>
              </a:rPr>
              <a:t>: </a:t>
            </a:r>
            <a:r>
              <a:rPr lang="it-IT" sz="1100" dirty="0" err="1">
                <a:solidFill>
                  <a:schemeClr val="tx1"/>
                </a:solidFill>
              </a:rPr>
              <a:t>https</a:t>
            </a:r>
            <a:r>
              <a:rPr lang="it-IT" sz="1100" dirty="0">
                <a:solidFill>
                  <a:schemeClr val="tx1"/>
                </a:solidFill>
              </a:rPr>
              <a:t>://</a:t>
            </a:r>
            <a:r>
              <a:rPr lang="it-IT" sz="1100" dirty="0" err="1">
                <a:solidFill>
                  <a:schemeClr val="tx1"/>
                </a:solidFill>
              </a:rPr>
              <a:t>www.openuphub.eu</a:t>
            </a:r>
            <a:r>
              <a:rPr lang="it-IT" sz="1100" dirty="0">
                <a:solidFill>
                  <a:schemeClr val="tx1"/>
                </a:solidFill>
              </a:rPr>
              <a:t>/</a:t>
            </a:r>
          </a:p>
          <a:p>
            <a:endParaRPr lang="en-GB" sz="1100" dirty="0">
              <a:solidFill>
                <a:schemeClr val="tx1"/>
              </a:solidFill>
            </a:endParaRPr>
          </a:p>
        </p:txBody>
      </p:sp>
      <p:pic>
        <p:nvPicPr>
          <p:cNvPr id="5" name="Picture 4">
            <a:hlinkClick r:id="rId3"/>
            <a:extLst>
              <a:ext uri="{FF2B5EF4-FFF2-40B4-BE49-F238E27FC236}">
                <a16:creationId xmlns:a16="http://schemas.microsoft.com/office/drawing/2014/main" id="{5380345E-0F7B-4240-9452-8D20C92DC1BB}"/>
              </a:ext>
            </a:extLst>
          </p:cNvPr>
          <p:cNvPicPr>
            <a:picLocks noChangeAspect="1"/>
          </p:cNvPicPr>
          <p:nvPr/>
        </p:nvPicPr>
        <p:blipFill>
          <a:blip r:embed="rId4"/>
          <a:stretch>
            <a:fillRect/>
          </a:stretch>
        </p:blipFill>
        <p:spPr>
          <a:xfrm>
            <a:off x="8900932" y="1370510"/>
            <a:ext cx="1538219" cy="357399"/>
          </a:xfrm>
          <a:prstGeom prst="rect">
            <a:avLst/>
          </a:prstGeom>
        </p:spPr>
      </p:pic>
      <p:sp>
        <p:nvSpPr>
          <p:cNvPr id="6" name="Text Placeholder 4">
            <a:extLst>
              <a:ext uri="{FF2B5EF4-FFF2-40B4-BE49-F238E27FC236}">
                <a16:creationId xmlns:a16="http://schemas.microsoft.com/office/drawing/2014/main" id="{2ED41E46-C6F0-644B-92D3-63F7C9613392}"/>
              </a:ext>
            </a:extLst>
          </p:cNvPr>
          <p:cNvSpPr txBox="1">
            <a:spLocks/>
          </p:cNvSpPr>
          <p:nvPr/>
        </p:nvSpPr>
        <p:spPr>
          <a:xfrm>
            <a:off x="2167288" y="4907665"/>
            <a:ext cx="8064732" cy="321187"/>
          </a:xfrm>
          <a:prstGeom prst="rect">
            <a:avLst/>
          </a:prstGeom>
        </p:spPr>
        <p:txBody>
          <a:bodyPr vert="horz" lIns="91440" tIns="0" rIns="91440" bIns="45720" rtlCol="0">
            <a:normAutofit fontScale="92500" lnSpcReduction="20000"/>
          </a:bodyPr>
          <a:lstStyle>
            <a:lvl1pPr marL="0" indent="0" algn="ctr" defTabSz="914400" rtl="0" eaLnBrk="1" latinLnBrk="0" hangingPunct="1">
              <a:lnSpc>
                <a:spcPct val="120000"/>
              </a:lnSpc>
              <a:spcBef>
                <a:spcPts val="1000"/>
              </a:spcBef>
              <a:buClr>
                <a:schemeClr val="accent1"/>
              </a:buClr>
              <a:buSzPct val="110000"/>
              <a:buFont typeface="Wingdings" panose="05000000000000000000" pitchFamily="2" charset="2"/>
              <a:buNone/>
              <a:defRPr sz="1800" kern="1200">
                <a:solidFill>
                  <a:srgbClr val="FFFEFF"/>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9pPr>
          </a:lstStyle>
          <a:p>
            <a:r>
              <a:rPr lang="it-IT" dirty="0"/>
              <a:t>Special </a:t>
            </a:r>
            <a:r>
              <a:rPr lang="it-IT" dirty="0" err="1"/>
              <a:t>thanks</a:t>
            </a:r>
            <a:r>
              <a:rPr lang="it-IT" dirty="0"/>
              <a:t> to Achille Felicetti (PIN) and Eugenio </a:t>
            </a:r>
            <a:r>
              <a:rPr lang="it-IT" dirty="0" err="1"/>
              <a:t>Trumpy</a:t>
            </a:r>
            <a:r>
              <a:rPr lang="it-IT" dirty="0"/>
              <a:t> (IGG-CNR) </a:t>
            </a:r>
          </a:p>
          <a:p>
            <a:endParaRPr lang="en-GB" dirty="0"/>
          </a:p>
        </p:txBody>
      </p:sp>
      <p:sp>
        <p:nvSpPr>
          <p:cNvPr id="7" name="Text Placeholder 4">
            <a:extLst>
              <a:ext uri="{FF2B5EF4-FFF2-40B4-BE49-F238E27FC236}">
                <a16:creationId xmlns:a16="http://schemas.microsoft.com/office/drawing/2014/main" id="{BA802216-0231-BE44-B6FB-17C77B81D0CE}"/>
              </a:ext>
            </a:extLst>
          </p:cNvPr>
          <p:cNvSpPr txBox="1">
            <a:spLocks/>
          </p:cNvSpPr>
          <p:nvPr/>
        </p:nvSpPr>
        <p:spPr>
          <a:xfrm>
            <a:off x="4470516" y="6504277"/>
            <a:ext cx="5370786" cy="244028"/>
          </a:xfrm>
          <a:prstGeom prst="rect">
            <a:avLst/>
          </a:prstGeom>
        </p:spPr>
        <p:txBody>
          <a:bodyPr vert="horz" lIns="91440" tIns="0" rIns="91440" bIns="45720" rtlCol="0">
            <a:normAutofit lnSpcReduction="10000"/>
          </a:bodyPr>
          <a:lstStyle>
            <a:lvl1pPr marL="0" indent="0" algn="ctr" defTabSz="914400" rtl="0" eaLnBrk="1" latinLnBrk="0" hangingPunct="1">
              <a:lnSpc>
                <a:spcPct val="120000"/>
              </a:lnSpc>
              <a:spcBef>
                <a:spcPts val="1000"/>
              </a:spcBef>
              <a:buClr>
                <a:schemeClr val="accent1"/>
              </a:buClr>
              <a:buSzPct val="110000"/>
              <a:buFont typeface="Wingdings" panose="05000000000000000000" pitchFamily="2" charset="2"/>
              <a:buNone/>
              <a:defRPr sz="1800" kern="1200">
                <a:solidFill>
                  <a:srgbClr val="FFFEFF"/>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tint val="75000"/>
                  </a:schemeClr>
                </a:solidFill>
                <a:effectLst/>
                <a:latin typeface="+mn-lt"/>
                <a:ea typeface="+mn-ea"/>
                <a:cs typeface="+mn-cs"/>
              </a:defRPr>
            </a:lvl9pPr>
          </a:lstStyle>
          <a:p>
            <a:endParaRPr lang="it-IT" sz="1200" dirty="0">
              <a:solidFill>
                <a:schemeClr val="tx1"/>
              </a:solidFill>
            </a:endParaRPr>
          </a:p>
        </p:txBody>
      </p:sp>
      <p:sp>
        <p:nvSpPr>
          <p:cNvPr id="8" name="Date Placeholder 7">
            <a:extLst>
              <a:ext uri="{FF2B5EF4-FFF2-40B4-BE49-F238E27FC236}">
                <a16:creationId xmlns:a16="http://schemas.microsoft.com/office/drawing/2014/main" id="{5740DB86-5982-3D4F-931B-EBDCF5E4B4DC}"/>
              </a:ext>
            </a:extLst>
          </p:cNvPr>
          <p:cNvSpPr>
            <a:spLocks noGrp="1"/>
          </p:cNvSpPr>
          <p:nvPr>
            <p:ph type="dt" sz="half" idx="10"/>
          </p:nvPr>
        </p:nvSpPr>
        <p:spPr/>
        <p:txBody>
          <a:bodyPr/>
          <a:lstStyle/>
          <a:p>
            <a:r>
              <a:rPr lang="it-IT"/>
              <a:t>31/01/2019</a:t>
            </a:r>
            <a:endParaRPr lang="en-GB"/>
          </a:p>
        </p:txBody>
      </p:sp>
      <p:sp>
        <p:nvSpPr>
          <p:cNvPr id="9" name="Footer Placeholder 8">
            <a:extLst>
              <a:ext uri="{FF2B5EF4-FFF2-40B4-BE49-F238E27FC236}">
                <a16:creationId xmlns:a16="http://schemas.microsoft.com/office/drawing/2014/main" id="{1CD67E5A-4681-4F47-8BDA-E156459F2544}"/>
              </a:ext>
            </a:extLst>
          </p:cNvPr>
          <p:cNvSpPr>
            <a:spLocks noGrp="1"/>
          </p:cNvSpPr>
          <p:nvPr>
            <p:ph type="ftr" sz="quarter" idx="11"/>
          </p:nvPr>
        </p:nvSpPr>
        <p:spPr/>
        <p:txBody>
          <a:bodyPr/>
          <a:lstStyle/>
          <a:p>
            <a:r>
              <a:rPr lang="en-GB"/>
              <a:t>15th Italian Research Conference on Digital Libraries - IRCDL2019 - Pisa, Italy</a:t>
            </a:r>
          </a:p>
        </p:txBody>
      </p:sp>
      <p:sp>
        <p:nvSpPr>
          <p:cNvPr id="10" name="Slide Number Placeholder 9">
            <a:extLst>
              <a:ext uri="{FF2B5EF4-FFF2-40B4-BE49-F238E27FC236}">
                <a16:creationId xmlns:a16="http://schemas.microsoft.com/office/drawing/2014/main" id="{16D13317-5E41-504F-9D1B-BD3264B2829F}"/>
              </a:ext>
            </a:extLst>
          </p:cNvPr>
          <p:cNvSpPr>
            <a:spLocks noGrp="1"/>
          </p:cNvSpPr>
          <p:nvPr>
            <p:ph type="sldNum" sz="quarter" idx="12"/>
          </p:nvPr>
        </p:nvSpPr>
        <p:spPr/>
        <p:txBody>
          <a:bodyPr/>
          <a:lstStyle/>
          <a:p>
            <a:fld id="{0CA08796-28C9-014C-8CEE-1E95980DF632}" type="slidenum">
              <a:rPr lang="en-GB" smtClean="0"/>
              <a:t>1</a:t>
            </a:fld>
            <a:endParaRPr lang="en-GB"/>
          </a:p>
        </p:txBody>
      </p:sp>
    </p:spTree>
    <p:extLst>
      <p:ext uri="{BB962C8B-B14F-4D97-AF65-F5344CB8AC3E}">
        <p14:creationId xmlns:p14="http://schemas.microsoft.com/office/powerpoint/2010/main" val="44799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B437-1D60-AF44-8558-20AB33127F64}"/>
              </a:ext>
            </a:extLst>
          </p:cNvPr>
          <p:cNvSpPr>
            <a:spLocks noGrp="1"/>
          </p:cNvSpPr>
          <p:nvPr>
            <p:ph type="title"/>
          </p:nvPr>
        </p:nvSpPr>
        <p:spPr/>
        <p:txBody>
          <a:bodyPr/>
          <a:lstStyle/>
          <a:p>
            <a:r>
              <a:rPr lang="en-GB" dirty="0"/>
              <a:t>Use cases</a:t>
            </a:r>
          </a:p>
        </p:txBody>
      </p:sp>
      <p:sp>
        <p:nvSpPr>
          <p:cNvPr id="3" name="Text Placeholder 2">
            <a:extLst>
              <a:ext uri="{FF2B5EF4-FFF2-40B4-BE49-F238E27FC236}">
                <a16:creationId xmlns:a16="http://schemas.microsoft.com/office/drawing/2014/main" id="{E9F650EF-4EB9-1A43-81FF-EB76E4371013}"/>
              </a:ext>
            </a:extLst>
          </p:cNvPr>
          <p:cNvSpPr>
            <a:spLocks noGrp="1"/>
          </p:cNvSpPr>
          <p:nvPr>
            <p:ph type="body" idx="1"/>
          </p:nvPr>
        </p:nvSpPr>
        <p:spPr/>
        <p:txBody>
          <a:bodyPr/>
          <a:lstStyle/>
          <a:p>
            <a:r>
              <a:rPr lang="en-GB" dirty="0"/>
              <a:t>Archaeology and geothermal energy science</a:t>
            </a:r>
          </a:p>
        </p:txBody>
      </p:sp>
      <p:sp>
        <p:nvSpPr>
          <p:cNvPr id="4" name="Date Placeholder 3">
            <a:extLst>
              <a:ext uri="{FF2B5EF4-FFF2-40B4-BE49-F238E27FC236}">
                <a16:creationId xmlns:a16="http://schemas.microsoft.com/office/drawing/2014/main" id="{3C7872E6-11D2-5C4A-B7AD-5057451D4D3F}"/>
              </a:ext>
            </a:extLst>
          </p:cNvPr>
          <p:cNvSpPr>
            <a:spLocks noGrp="1"/>
          </p:cNvSpPr>
          <p:nvPr>
            <p:ph type="dt" sz="half" idx="10"/>
          </p:nvPr>
        </p:nvSpPr>
        <p:spPr/>
        <p:txBody>
          <a:bodyPr/>
          <a:lstStyle/>
          <a:p>
            <a:r>
              <a:rPr lang="it-IT"/>
              <a:t>31/01/2019</a:t>
            </a:r>
            <a:endParaRPr lang="en-GB"/>
          </a:p>
        </p:txBody>
      </p:sp>
      <p:sp>
        <p:nvSpPr>
          <p:cNvPr id="5" name="Footer Placeholder 4">
            <a:extLst>
              <a:ext uri="{FF2B5EF4-FFF2-40B4-BE49-F238E27FC236}">
                <a16:creationId xmlns:a16="http://schemas.microsoft.com/office/drawing/2014/main" id="{7730BE56-A86C-1A44-8FA5-3079BAC33B84}"/>
              </a:ext>
            </a:extLst>
          </p:cNvPr>
          <p:cNvSpPr>
            <a:spLocks noGrp="1"/>
          </p:cNvSpPr>
          <p:nvPr>
            <p:ph type="ftr" sz="quarter" idx="11"/>
          </p:nvPr>
        </p:nvSpPr>
        <p:spPr/>
        <p:txBody>
          <a:bodyPr/>
          <a:lstStyle/>
          <a:p>
            <a:r>
              <a:rPr lang="en-GB"/>
              <a:t>15th Italian Research Conference on Digital Libraries - IRCDL2019 - Pisa, Italy</a:t>
            </a:r>
          </a:p>
        </p:txBody>
      </p:sp>
      <p:sp>
        <p:nvSpPr>
          <p:cNvPr id="6" name="Slide Number Placeholder 5">
            <a:extLst>
              <a:ext uri="{FF2B5EF4-FFF2-40B4-BE49-F238E27FC236}">
                <a16:creationId xmlns:a16="http://schemas.microsoft.com/office/drawing/2014/main" id="{4C2974C8-987C-F843-9778-FD2190D9F6EE}"/>
              </a:ext>
            </a:extLst>
          </p:cNvPr>
          <p:cNvSpPr>
            <a:spLocks noGrp="1"/>
          </p:cNvSpPr>
          <p:nvPr>
            <p:ph type="sldNum" sz="quarter" idx="12"/>
          </p:nvPr>
        </p:nvSpPr>
        <p:spPr/>
        <p:txBody>
          <a:bodyPr/>
          <a:lstStyle/>
          <a:p>
            <a:fld id="{0CA08796-28C9-014C-8CEE-1E95980DF632}" type="slidenum">
              <a:rPr lang="en-GB" smtClean="0"/>
              <a:t>10</a:t>
            </a:fld>
            <a:endParaRPr lang="en-GB"/>
          </a:p>
        </p:txBody>
      </p:sp>
    </p:spTree>
    <p:extLst>
      <p:ext uri="{BB962C8B-B14F-4D97-AF65-F5344CB8AC3E}">
        <p14:creationId xmlns:p14="http://schemas.microsoft.com/office/powerpoint/2010/main" val="323947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DA09-60CC-BF47-B1E3-54F963BD7F65}"/>
              </a:ext>
            </a:extLst>
          </p:cNvPr>
          <p:cNvSpPr>
            <a:spLocks noGrp="1"/>
          </p:cNvSpPr>
          <p:nvPr>
            <p:ph type="title"/>
          </p:nvPr>
        </p:nvSpPr>
        <p:spPr/>
        <p:txBody>
          <a:bodyPr/>
          <a:lstStyle/>
          <a:p>
            <a:r>
              <a:rPr lang="en-GB" dirty="0"/>
              <a:t>Research flow template example on archaeology</a:t>
            </a:r>
          </a:p>
        </p:txBody>
      </p:sp>
      <p:pic>
        <p:nvPicPr>
          <p:cNvPr id="11" name="Picture 4" descr="https://docs.google.com/drawings/d/s3R1oapemOVO-y0B80c1UrQ/image?w=588&amp;h=243&amp;rev=1&amp;ac=1&amp;parent=16a3Dp_5-Vm4_5Sv3dmZwljpEKdmyrpfREfhKZyfLutk">
            <a:extLst>
              <a:ext uri="{FF2B5EF4-FFF2-40B4-BE49-F238E27FC236}">
                <a16:creationId xmlns:a16="http://schemas.microsoft.com/office/drawing/2014/main" id="{BF67C624-ADF9-1741-A9F1-F4C9BA00D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92" y="2363915"/>
            <a:ext cx="5469750" cy="226045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607FD427-722A-4947-9763-23150CA9F6CF}"/>
              </a:ext>
            </a:extLst>
          </p:cNvPr>
          <p:cNvSpPr>
            <a:spLocks noGrp="1"/>
          </p:cNvSpPr>
          <p:nvPr>
            <p:ph type="dt" sz="half" idx="10"/>
          </p:nvPr>
        </p:nvSpPr>
        <p:spPr/>
        <p:txBody>
          <a:bodyPr/>
          <a:lstStyle/>
          <a:p>
            <a:r>
              <a:rPr lang="it-IT"/>
              <a:t>31/01/2019</a:t>
            </a:r>
            <a:endParaRPr lang="en-GB"/>
          </a:p>
        </p:txBody>
      </p:sp>
      <p:sp>
        <p:nvSpPr>
          <p:cNvPr id="4" name="Footer Placeholder 3">
            <a:extLst>
              <a:ext uri="{FF2B5EF4-FFF2-40B4-BE49-F238E27FC236}">
                <a16:creationId xmlns:a16="http://schemas.microsoft.com/office/drawing/2014/main" id="{550FA02A-9835-594A-BB71-987F38DADD55}"/>
              </a:ext>
            </a:extLst>
          </p:cNvPr>
          <p:cNvSpPr>
            <a:spLocks noGrp="1"/>
          </p:cNvSpPr>
          <p:nvPr>
            <p:ph type="ftr" sz="quarter" idx="11"/>
          </p:nvPr>
        </p:nvSpPr>
        <p:spPr/>
        <p:txBody>
          <a:bodyPr/>
          <a:lstStyle/>
          <a:p>
            <a:r>
              <a:rPr lang="en-GB"/>
              <a:t>15th Italian Research Conference on Digital Libraries - IRCDL2019 - Pisa, Italy</a:t>
            </a:r>
          </a:p>
        </p:txBody>
      </p:sp>
      <p:sp>
        <p:nvSpPr>
          <p:cNvPr id="5" name="Slide Number Placeholder 4">
            <a:extLst>
              <a:ext uri="{FF2B5EF4-FFF2-40B4-BE49-F238E27FC236}">
                <a16:creationId xmlns:a16="http://schemas.microsoft.com/office/drawing/2014/main" id="{E8026AF9-0DE4-2243-A45D-E0D83B47C000}"/>
              </a:ext>
            </a:extLst>
          </p:cNvPr>
          <p:cNvSpPr>
            <a:spLocks noGrp="1"/>
          </p:cNvSpPr>
          <p:nvPr>
            <p:ph type="sldNum" sz="quarter" idx="12"/>
          </p:nvPr>
        </p:nvSpPr>
        <p:spPr/>
        <p:txBody>
          <a:bodyPr/>
          <a:lstStyle/>
          <a:p>
            <a:fld id="{0CA08796-28C9-014C-8CEE-1E95980DF632}" type="slidenum">
              <a:rPr lang="en-GB" smtClean="0"/>
              <a:t>11</a:t>
            </a:fld>
            <a:endParaRPr lang="en-GB"/>
          </a:p>
        </p:txBody>
      </p:sp>
    </p:spTree>
    <p:extLst>
      <p:ext uri="{BB962C8B-B14F-4D97-AF65-F5344CB8AC3E}">
        <p14:creationId xmlns:p14="http://schemas.microsoft.com/office/powerpoint/2010/main" val="246526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DA09-60CC-BF47-B1E3-54F963BD7F65}"/>
              </a:ext>
            </a:extLst>
          </p:cNvPr>
          <p:cNvSpPr>
            <a:spLocks noGrp="1"/>
          </p:cNvSpPr>
          <p:nvPr>
            <p:ph type="title"/>
          </p:nvPr>
        </p:nvSpPr>
        <p:spPr/>
        <p:txBody>
          <a:bodyPr>
            <a:normAutofit fontScale="90000"/>
          </a:bodyPr>
          <a:lstStyle/>
          <a:p>
            <a:r>
              <a:rPr lang="en-GB" dirty="0"/>
              <a:t>Research flow template example on geothermal energy science</a:t>
            </a:r>
          </a:p>
        </p:txBody>
      </p:sp>
      <p:sp>
        <p:nvSpPr>
          <p:cNvPr id="16" name="Text Placeholder 15">
            <a:extLst>
              <a:ext uri="{FF2B5EF4-FFF2-40B4-BE49-F238E27FC236}">
                <a16:creationId xmlns:a16="http://schemas.microsoft.com/office/drawing/2014/main" id="{2143F6CA-DAAB-C84A-ADCA-2206609E1193}"/>
              </a:ext>
            </a:extLst>
          </p:cNvPr>
          <p:cNvSpPr>
            <a:spLocks noGrp="1"/>
          </p:cNvSpPr>
          <p:nvPr>
            <p:ph type="body" idx="1"/>
          </p:nvPr>
        </p:nvSpPr>
        <p:spPr>
          <a:xfrm>
            <a:off x="5209220" y="487875"/>
            <a:ext cx="6265088" cy="685800"/>
          </a:xfrm>
        </p:spPr>
        <p:txBody>
          <a:bodyPr/>
          <a:lstStyle/>
          <a:p>
            <a:r>
              <a:rPr lang="en-GB" spc="-150" dirty="0"/>
              <a:t>forward modelling of subsoil</a:t>
            </a:r>
          </a:p>
          <a:p>
            <a:endParaRPr lang="en-GB" dirty="0"/>
          </a:p>
        </p:txBody>
      </p:sp>
      <p:pic>
        <p:nvPicPr>
          <p:cNvPr id="20" name="Picture Placeholder 19">
            <a:extLst>
              <a:ext uri="{FF2B5EF4-FFF2-40B4-BE49-F238E27FC236}">
                <a16:creationId xmlns:a16="http://schemas.microsoft.com/office/drawing/2014/main" id="{DE9B7DB8-7B1C-084D-A545-C0404723F220}"/>
              </a:ext>
            </a:extLst>
          </p:cNvPr>
          <p:cNvPicPr preferRelativeResize="0">
            <a:picLocks noGrp="1"/>
          </p:cNvPicPr>
          <p:nvPr>
            <p:ph sz="half" idx="2"/>
          </p:nvPr>
        </p:nvPicPr>
        <p:blipFill>
          <a:blip r:embed="rId3"/>
          <a:stretch>
            <a:fillRect/>
          </a:stretch>
        </p:blipFill>
        <p:spPr>
          <a:xfrm>
            <a:off x="5209220" y="1029102"/>
            <a:ext cx="6015828" cy="3143506"/>
          </a:xfrm>
        </p:spPr>
      </p:pic>
      <p:pic>
        <p:nvPicPr>
          <p:cNvPr id="1028" name="Picture 4" descr="https://docs.google.com/drawings/d/sdNP5TYyRb2I2igDHCndcdA/image?w=588&amp;h=152&amp;rev=3&amp;ac=1&amp;parent=16a3Dp_5-Vm4_5Sv3dmZwljpEKdmyrpfREfhKZyfLutk">
            <a:extLst>
              <a:ext uri="{FF2B5EF4-FFF2-40B4-BE49-F238E27FC236}">
                <a16:creationId xmlns:a16="http://schemas.microsoft.com/office/drawing/2014/main" id="{4AC6B7E8-4AC2-F644-8ADA-3631C38C1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841" y="4801493"/>
            <a:ext cx="6718738" cy="173681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BAB6871-9366-294C-AA65-BC05DCCFDD86}"/>
              </a:ext>
            </a:extLst>
          </p:cNvPr>
          <p:cNvSpPr txBox="1"/>
          <p:nvPr/>
        </p:nvSpPr>
        <p:spPr>
          <a:xfrm>
            <a:off x="5209220" y="4256690"/>
            <a:ext cx="6428359" cy="307777"/>
          </a:xfrm>
          <a:prstGeom prst="rect">
            <a:avLst/>
          </a:prstGeom>
          <a:noFill/>
        </p:spPr>
        <p:txBody>
          <a:bodyPr wrap="square" rtlCol="0">
            <a:spAutoFit/>
          </a:bodyPr>
          <a:lstStyle/>
          <a:p>
            <a:r>
              <a:rPr lang="en-GB" sz="1400" dirty="0"/>
              <a:t>Adding intermediate results:</a:t>
            </a:r>
          </a:p>
        </p:txBody>
      </p:sp>
      <p:sp>
        <p:nvSpPr>
          <p:cNvPr id="5" name="Slide Number Placeholder 4">
            <a:extLst>
              <a:ext uri="{FF2B5EF4-FFF2-40B4-BE49-F238E27FC236}">
                <a16:creationId xmlns:a16="http://schemas.microsoft.com/office/drawing/2014/main" id="{7B23AD8F-B0DC-C740-B871-108ECE35B43C}"/>
              </a:ext>
            </a:extLst>
          </p:cNvPr>
          <p:cNvSpPr>
            <a:spLocks noGrp="1"/>
          </p:cNvSpPr>
          <p:nvPr>
            <p:ph type="sldNum" sz="quarter" idx="12"/>
          </p:nvPr>
        </p:nvSpPr>
        <p:spPr/>
        <p:txBody>
          <a:bodyPr/>
          <a:lstStyle/>
          <a:p>
            <a:fld id="{0CA08796-28C9-014C-8CEE-1E95980DF632}" type="slidenum">
              <a:rPr lang="en-GB" smtClean="0"/>
              <a:t>12</a:t>
            </a:fld>
            <a:endParaRPr lang="en-GB"/>
          </a:p>
        </p:txBody>
      </p:sp>
    </p:spTree>
    <p:extLst>
      <p:ext uri="{BB962C8B-B14F-4D97-AF65-F5344CB8AC3E}">
        <p14:creationId xmlns:p14="http://schemas.microsoft.com/office/powerpoint/2010/main" val="213058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2642-EF94-0442-8D47-3198E1121331}"/>
              </a:ext>
            </a:extLst>
          </p:cNvPr>
          <p:cNvSpPr>
            <a:spLocks noGrp="1"/>
          </p:cNvSpPr>
          <p:nvPr>
            <p:ph type="title"/>
          </p:nvPr>
        </p:nvSpPr>
        <p:spPr/>
        <p:txBody>
          <a:bodyPr/>
          <a:lstStyle/>
          <a:p>
            <a:r>
              <a:rPr lang="en-GB" dirty="0"/>
              <a:t>Conclusions and future work</a:t>
            </a:r>
          </a:p>
        </p:txBody>
      </p:sp>
      <p:sp>
        <p:nvSpPr>
          <p:cNvPr id="3" name="Content Placeholder 2">
            <a:extLst>
              <a:ext uri="{FF2B5EF4-FFF2-40B4-BE49-F238E27FC236}">
                <a16:creationId xmlns:a16="http://schemas.microsoft.com/office/drawing/2014/main" id="{922AE7EC-D54A-754A-9241-881D50547ABD}"/>
              </a:ext>
            </a:extLst>
          </p:cNvPr>
          <p:cNvSpPr>
            <a:spLocks noGrp="1"/>
          </p:cNvSpPr>
          <p:nvPr>
            <p:ph idx="1"/>
          </p:nvPr>
        </p:nvSpPr>
        <p:spPr>
          <a:xfrm>
            <a:off x="5118447" y="525517"/>
            <a:ext cx="6281873" cy="6127531"/>
          </a:xfrm>
        </p:spPr>
        <p:txBody>
          <a:bodyPr>
            <a:normAutofit/>
          </a:bodyPr>
          <a:lstStyle/>
          <a:p>
            <a:r>
              <a:rPr lang="en-GB" sz="2000" dirty="0"/>
              <a:t>Landscape scan of current practices for the representation and peer-review of research flows</a:t>
            </a:r>
          </a:p>
          <a:p>
            <a:pPr lvl="1"/>
            <a:r>
              <a:rPr lang="en-GB" sz="1800" dirty="0"/>
              <a:t>More details can be found on the </a:t>
            </a:r>
            <a:r>
              <a:rPr lang="en-GB" sz="1800" dirty="0" err="1"/>
              <a:t>OpenUPHub</a:t>
            </a:r>
            <a:r>
              <a:rPr lang="en-GB" sz="1800" dirty="0"/>
              <a:t> (</a:t>
            </a:r>
            <a:r>
              <a:rPr lang="en-GB" sz="1800" dirty="0">
                <a:hlinkClick r:id="rId3"/>
              </a:rPr>
              <a:t>https://www.openuphub.eu/</a:t>
            </a:r>
            <a:r>
              <a:rPr lang="en-GB" sz="1800" dirty="0"/>
              <a:t>)</a:t>
            </a:r>
          </a:p>
          <a:p>
            <a:r>
              <a:rPr lang="en-GB" sz="2000" dirty="0"/>
              <a:t>Foundations of a framework for the representation of peer-reviewable research flow</a:t>
            </a:r>
          </a:p>
          <a:p>
            <a:pPr lvl="1"/>
            <a:r>
              <a:rPr lang="en-GB" sz="1800" dirty="0"/>
              <a:t>Discipline-agnostic</a:t>
            </a:r>
          </a:p>
          <a:p>
            <a:pPr lvl="1"/>
            <a:r>
              <a:rPr lang="en-GB" sz="1800" dirty="0"/>
              <a:t>Still requires a more formal definition</a:t>
            </a:r>
          </a:p>
          <a:p>
            <a:r>
              <a:rPr lang="en-GB" sz="2000" dirty="0"/>
              <a:t>Open issues:</a:t>
            </a:r>
          </a:p>
          <a:p>
            <a:pPr lvl="1"/>
            <a:r>
              <a:rPr lang="en-GB" sz="1800" dirty="0"/>
              <a:t>Lack of Open Science practices in research communities</a:t>
            </a:r>
          </a:p>
          <a:p>
            <a:pPr lvl="1"/>
            <a:r>
              <a:rPr lang="en-GB" sz="1800" dirty="0"/>
              <a:t>Lack of reward for Open Science practices</a:t>
            </a:r>
          </a:p>
          <a:p>
            <a:pPr lvl="1"/>
            <a:r>
              <a:rPr lang="en-GB" sz="1800" dirty="0"/>
              <a:t>Implementation and maintenance of tools to support ongoing peer-review</a:t>
            </a:r>
          </a:p>
          <a:p>
            <a:pPr lvl="1"/>
            <a:endParaRPr lang="en-GB" sz="1800" dirty="0"/>
          </a:p>
          <a:p>
            <a:pPr lvl="1"/>
            <a:endParaRPr lang="en-GB" sz="1800" dirty="0"/>
          </a:p>
        </p:txBody>
      </p:sp>
      <p:sp>
        <p:nvSpPr>
          <p:cNvPr id="4" name="Date Placeholder 3">
            <a:extLst>
              <a:ext uri="{FF2B5EF4-FFF2-40B4-BE49-F238E27FC236}">
                <a16:creationId xmlns:a16="http://schemas.microsoft.com/office/drawing/2014/main" id="{A17251F1-48CF-A946-8C61-225B09B49ACB}"/>
              </a:ext>
            </a:extLst>
          </p:cNvPr>
          <p:cNvSpPr>
            <a:spLocks noGrp="1"/>
          </p:cNvSpPr>
          <p:nvPr>
            <p:ph type="dt" sz="half" idx="10"/>
          </p:nvPr>
        </p:nvSpPr>
        <p:spPr/>
        <p:txBody>
          <a:bodyPr/>
          <a:lstStyle/>
          <a:p>
            <a:r>
              <a:rPr lang="it-IT"/>
              <a:t>31/01/2019</a:t>
            </a:r>
            <a:endParaRPr lang="en-GB"/>
          </a:p>
        </p:txBody>
      </p:sp>
      <p:sp>
        <p:nvSpPr>
          <p:cNvPr id="5" name="Footer Placeholder 4">
            <a:extLst>
              <a:ext uri="{FF2B5EF4-FFF2-40B4-BE49-F238E27FC236}">
                <a16:creationId xmlns:a16="http://schemas.microsoft.com/office/drawing/2014/main" id="{A02BC3D2-99E6-B547-A21D-2806735EBDFF}"/>
              </a:ext>
            </a:extLst>
          </p:cNvPr>
          <p:cNvSpPr>
            <a:spLocks noGrp="1"/>
          </p:cNvSpPr>
          <p:nvPr>
            <p:ph type="ftr" sz="quarter" idx="11"/>
          </p:nvPr>
        </p:nvSpPr>
        <p:spPr/>
        <p:txBody>
          <a:bodyPr/>
          <a:lstStyle/>
          <a:p>
            <a:r>
              <a:rPr lang="en-GB"/>
              <a:t>15th Italian Research Conference on Digital Libraries - IRCDL2019 - Pisa, Italy</a:t>
            </a:r>
          </a:p>
        </p:txBody>
      </p:sp>
      <p:sp>
        <p:nvSpPr>
          <p:cNvPr id="6" name="Slide Number Placeholder 5">
            <a:extLst>
              <a:ext uri="{FF2B5EF4-FFF2-40B4-BE49-F238E27FC236}">
                <a16:creationId xmlns:a16="http://schemas.microsoft.com/office/drawing/2014/main" id="{BC05273E-18D1-DF46-997A-FB0B26BE6C27}"/>
              </a:ext>
            </a:extLst>
          </p:cNvPr>
          <p:cNvSpPr>
            <a:spLocks noGrp="1"/>
          </p:cNvSpPr>
          <p:nvPr>
            <p:ph type="sldNum" sz="quarter" idx="12"/>
          </p:nvPr>
        </p:nvSpPr>
        <p:spPr/>
        <p:txBody>
          <a:bodyPr/>
          <a:lstStyle/>
          <a:p>
            <a:fld id="{0CA08796-28C9-014C-8CEE-1E95980DF632}" type="slidenum">
              <a:rPr lang="en-GB" smtClean="0"/>
              <a:t>13</a:t>
            </a:fld>
            <a:endParaRPr lang="en-GB"/>
          </a:p>
        </p:txBody>
      </p:sp>
    </p:spTree>
    <p:extLst>
      <p:ext uri="{BB962C8B-B14F-4D97-AF65-F5344CB8AC3E}">
        <p14:creationId xmlns:p14="http://schemas.microsoft.com/office/powerpoint/2010/main" val="163851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7729-CBE0-984E-900B-613A8F8BFA93}"/>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E863BCFA-AF7A-E04F-A330-B876CB1073E2}"/>
              </a:ext>
            </a:extLst>
          </p:cNvPr>
          <p:cNvSpPr>
            <a:spLocks noGrp="1"/>
          </p:cNvSpPr>
          <p:nvPr>
            <p:ph type="body" idx="1"/>
          </p:nvPr>
        </p:nvSpPr>
        <p:spPr/>
        <p:txBody>
          <a:bodyPr/>
          <a:lstStyle/>
          <a:p>
            <a:r>
              <a:rPr lang="en-GB" dirty="0" err="1"/>
              <a:t>alessia.bardi@isti.cnr.it</a:t>
            </a:r>
            <a:endParaRPr lang="en-GB" dirty="0"/>
          </a:p>
        </p:txBody>
      </p:sp>
      <p:pic>
        <p:nvPicPr>
          <p:cNvPr id="4" name="Picture 3">
            <a:hlinkClick r:id="rId2"/>
            <a:extLst>
              <a:ext uri="{FF2B5EF4-FFF2-40B4-BE49-F238E27FC236}">
                <a16:creationId xmlns:a16="http://schemas.microsoft.com/office/drawing/2014/main" id="{77DE6D8D-D632-6547-8E69-F747AC4D1C44}"/>
              </a:ext>
            </a:extLst>
          </p:cNvPr>
          <p:cNvPicPr>
            <a:picLocks noChangeAspect="1"/>
          </p:cNvPicPr>
          <p:nvPr/>
        </p:nvPicPr>
        <p:blipFill>
          <a:blip r:embed="rId3"/>
          <a:stretch>
            <a:fillRect/>
          </a:stretch>
        </p:blipFill>
        <p:spPr>
          <a:xfrm>
            <a:off x="3344215" y="1264691"/>
            <a:ext cx="2427042" cy="563914"/>
          </a:xfrm>
          <a:prstGeom prst="rect">
            <a:avLst/>
          </a:prstGeom>
        </p:spPr>
      </p:pic>
      <p:pic>
        <p:nvPicPr>
          <p:cNvPr id="5" name="Picture 4">
            <a:hlinkClick r:id="rId4"/>
            <a:extLst>
              <a:ext uri="{FF2B5EF4-FFF2-40B4-BE49-F238E27FC236}">
                <a16:creationId xmlns:a16="http://schemas.microsoft.com/office/drawing/2014/main" id="{569CDCD2-B4C9-9B45-8046-603A39B53C09}"/>
              </a:ext>
            </a:extLst>
          </p:cNvPr>
          <p:cNvPicPr>
            <a:picLocks noChangeAspect="1"/>
          </p:cNvPicPr>
          <p:nvPr/>
        </p:nvPicPr>
        <p:blipFill>
          <a:blip r:embed="rId5"/>
          <a:stretch>
            <a:fillRect/>
          </a:stretch>
        </p:blipFill>
        <p:spPr>
          <a:xfrm>
            <a:off x="6796892" y="1229966"/>
            <a:ext cx="2037546" cy="602230"/>
          </a:xfrm>
          <a:prstGeom prst="rect">
            <a:avLst/>
          </a:prstGeom>
        </p:spPr>
      </p:pic>
      <p:sp>
        <p:nvSpPr>
          <p:cNvPr id="6" name="Date Placeholder 5">
            <a:extLst>
              <a:ext uri="{FF2B5EF4-FFF2-40B4-BE49-F238E27FC236}">
                <a16:creationId xmlns:a16="http://schemas.microsoft.com/office/drawing/2014/main" id="{B993B021-7BC4-1547-888C-60697ABDB63F}"/>
              </a:ext>
            </a:extLst>
          </p:cNvPr>
          <p:cNvSpPr>
            <a:spLocks noGrp="1"/>
          </p:cNvSpPr>
          <p:nvPr>
            <p:ph type="dt" sz="half" idx="10"/>
          </p:nvPr>
        </p:nvSpPr>
        <p:spPr/>
        <p:txBody>
          <a:bodyPr/>
          <a:lstStyle/>
          <a:p>
            <a:r>
              <a:rPr lang="it-IT"/>
              <a:t>31/01/2019</a:t>
            </a:r>
            <a:endParaRPr lang="en-GB"/>
          </a:p>
        </p:txBody>
      </p:sp>
      <p:sp>
        <p:nvSpPr>
          <p:cNvPr id="7" name="Footer Placeholder 6">
            <a:extLst>
              <a:ext uri="{FF2B5EF4-FFF2-40B4-BE49-F238E27FC236}">
                <a16:creationId xmlns:a16="http://schemas.microsoft.com/office/drawing/2014/main" id="{CAA33568-33BC-8C4F-BAC0-92272F4D75C6}"/>
              </a:ext>
            </a:extLst>
          </p:cNvPr>
          <p:cNvSpPr>
            <a:spLocks noGrp="1"/>
          </p:cNvSpPr>
          <p:nvPr>
            <p:ph type="ftr" sz="quarter" idx="11"/>
          </p:nvPr>
        </p:nvSpPr>
        <p:spPr/>
        <p:txBody>
          <a:bodyPr/>
          <a:lstStyle/>
          <a:p>
            <a:r>
              <a:rPr lang="en-GB"/>
              <a:t>15th Italian Research Conference on Digital Libraries - IRCDL2019 - Pisa, Italy</a:t>
            </a:r>
          </a:p>
        </p:txBody>
      </p:sp>
      <p:sp>
        <p:nvSpPr>
          <p:cNvPr id="8" name="Slide Number Placeholder 7">
            <a:extLst>
              <a:ext uri="{FF2B5EF4-FFF2-40B4-BE49-F238E27FC236}">
                <a16:creationId xmlns:a16="http://schemas.microsoft.com/office/drawing/2014/main" id="{92F18BBD-FB05-9445-9E59-E22D289B932A}"/>
              </a:ext>
            </a:extLst>
          </p:cNvPr>
          <p:cNvSpPr>
            <a:spLocks noGrp="1"/>
          </p:cNvSpPr>
          <p:nvPr>
            <p:ph type="sldNum" sz="quarter" idx="12"/>
          </p:nvPr>
        </p:nvSpPr>
        <p:spPr/>
        <p:txBody>
          <a:bodyPr/>
          <a:lstStyle/>
          <a:p>
            <a:fld id="{0CA08796-28C9-014C-8CEE-1E95980DF632}" type="slidenum">
              <a:rPr lang="en-GB" smtClean="0"/>
              <a:t>14</a:t>
            </a:fld>
            <a:endParaRPr lang="en-GB"/>
          </a:p>
        </p:txBody>
      </p:sp>
    </p:spTree>
    <p:extLst>
      <p:ext uri="{BB962C8B-B14F-4D97-AF65-F5344CB8AC3E}">
        <p14:creationId xmlns:p14="http://schemas.microsoft.com/office/powerpoint/2010/main" val="49739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1EC4-23CE-684B-B732-8B08F064DC54}"/>
              </a:ext>
            </a:extLst>
          </p:cNvPr>
          <p:cNvSpPr>
            <a:spLocks noGrp="1"/>
          </p:cNvSpPr>
          <p:nvPr>
            <p:ph type="title"/>
          </p:nvPr>
        </p:nvSpPr>
        <p:spPr/>
        <p:txBody>
          <a:bodyPr/>
          <a:lstStyle/>
          <a:p>
            <a:r>
              <a:rPr lang="en-GB" dirty="0"/>
              <a:t>Outline</a:t>
            </a:r>
          </a:p>
        </p:txBody>
      </p:sp>
      <p:sp>
        <p:nvSpPr>
          <p:cNvPr id="5" name="Content Placeholder 4">
            <a:extLst>
              <a:ext uri="{FF2B5EF4-FFF2-40B4-BE49-F238E27FC236}">
                <a16:creationId xmlns:a16="http://schemas.microsoft.com/office/drawing/2014/main" id="{703535C7-74CC-154F-A60D-52E1F14AA834}"/>
              </a:ext>
            </a:extLst>
          </p:cNvPr>
          <p:cNvSpPr>
            <a:spLocks noGrp="1"/>
          </p:cNvSpPr>
          <p:nvPr>
            <p:ph idx="1"/>
          </p:nvPr>
        </p:nvSpPr>
        <p:spPr/>
        <p:txBody>
          <a:bodyPr/>
          <a:lstStyle/>
          <a:p>
            <a:r>
              <a:rPr lang="en-GB" dirty="0"/>
              <a:t>Research practices in the era of digital and Open Science</a:t>
            </a:r>
          </a:p>
          <a:p>
            <a:r>
              <a:rPr lang="en-GB" dirty="0"/>
              <a:t>Foundations of a framework in support of peer-review of research flows</a:t>
            </a:r>
          </a:p>
          <a:p>
            <a:r>
              <a:rPr lang="en-GB" dirty="0"/>
              <a:t>Use cases</a:t>
            </a:r>
          </a:p>
          <a:p>
            <a:r>
              <a:rPr lang="en-GB" dirty="0"/>
              <a:t>Conclusions and future work</a:t>
            </a:r>
          </a:p>
        </p:txBody>
      </p:sp>
      <p:sp>
        <p:nvSpPr>
          <p:cNvPr id="3" name="Date Placeholder 2">
            <a:extLst>
              <a:ext uri="{FF2B5EF4-FFF2-40B4-BE49-F238E27FC236}">
                <a16:creationId xmlns:a16="http://schemas.microsoft.com/office/drawing/2014/main" id="{86BA8C2F-7DA6-C244-B354-8BD66F683D4B}"/>
              </a:ext>
            </a:extLst>
          </p:cNvPr>
          <p:cNvSpPr>
            <a:spLocks noGrp="1"/>
          </p:cNvSpPr>
          <p:nvPr>
            <p:ph type="dt" sz="half" idx="10"/>
          </p:nvPr>
        </p:nvSpPr>
        <p:spPr/>
        <p:txBody>
          <a:bodyPr/>
          <a:lstStyle/>
          <a:p>
            <a:r>
              <a:rPr lang="it-IT"/>
              <a:t>31/01/2019</a:t>
            </a:r>
            <a:endParaRPr lang="en-GB"/>
          </a:p>
        </p:txBody>
      </p:sp>
      <p:sp>
        <p:nvSpPr>
          <p:cNvPr id="4" name="Footer Placeholder 3">
            <a:extLst>
              <a:ext uri="{FF2B5EF4-FFF2-40B4-BE49-F238E27FC236}">
                <a16:creationId xmlns:a16="http://schemas.microsoft.com/office/drawing/2014/main" id="{5F9D95C4-9760-DE41-AFD8-230E27895A1A}"/>
              </a:ext>
            </a:extLst>
          </p:cNvPr>
          <p:cNvSpPr>
            <a:spLocks noGrp="1"/>
          </p:cNvSpPr>
          <p:nvPr>
            <p:ph type="ftr" sz="quarter" idx="11"/>
          </p:nvPr>
        </p:nvSpPr>
        <p:spPr/>
        <p:txBody>
          <a:bodyPr/>
          <a:lstStyle/>
          <a:p>
            <a:r>
              <a:rPr lang="en-GB"/>
              <a:t>15th Italian Research Conference on Digital Libraries - IRCDL2019 - Pisa, Italy</a:t>
            </a:r>
          </a:p>
        </p:txBody>
      </p:sp>
      <p:sp>
        <p:nvSpPr>
          <p:cNvPr id="6" name="Slide Number Placeholder 5">
            <a:extLst>
              <a:ext uri="{FF2B5EF4-FFF2-40B4-BE49-F238E27FC236}">
                <a16:creationId xmlns:a16="http://schemas.microsoft.com/office/drawing/2014/main" id="{EE02B3B7-C5D7-2C45-B5CD-ADC97EAC1E09}"/>
              </a:ext>
            </a:extLst>
          </p:cNvPr>
          <p:cNvSpPr>
            <a:spLocks noGrp="1"/>
          </p:cNvSpPr>
          <p:nvPr>
            <p:ph type="sldNum" sz="quarter" idx="12"/>
          </p:nvPr>
        </p:nvSpPr>
        <p:spPr/>
        <p:txBody>
          <a:bodyPr/>
          <a:lstStyle/>
          <a:p>
            <a:fld id="{0CA08796-28C9-014C-8CEE-1E95980DF632}" type="slidenum">
              <a:rPr lang="en-GB" smtClean="0"/>
              <a:t>2</a:t>
            </a:fld>
            <a:endParaRPr lang="en-GB"/>
          </a:p>
        </p:txBody>
      </p:sp>
    </p:spTree>
    <p:extLst>
      <p:ext uri="{BB962C8B-B14F-4D97-AF65-F5344CB8AC3E}">
        <p14:creationId xmlns:p14="http://schemas.microsoft.com/office/powerpoint/2010/main" val="399059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2ECB132-6C47-2D4B-AB69-390FACF4B4C5}"/>
              </a:ext>
            </a:extLst>
          </p:cNvPr>
          <p:cNvSpPr txBox="1">
            <a:spLocks/>
          </p:cNvSpPr>
          <p:nvPr/>
        </p:nvSpPr>
        <p:spPr>
          <a:xfrm>
            <a:off x="533400" y="254001"/>
            <a:ext cx="10147812" cy="85901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en-GB" sz="4050" b="1" spc="-113" dirty="0">
                <a:solidFill>
                  <a:schemeClr val="accent1"/>
                </a:solidFill>
                <a:latin typeface="Calibri" charset="0"/>
                <a:cs typeface="Calibri" charset="0"/>
              </a:rPr>
              <a:t>Research practices in the era of digital science</a:t>
            </a:r>
          </a:p>
        </p:txBody>
      </p:sp>
      <p:pic>
        <p:nvPicPr>
          <p:cNvPr id="5" name="Picture 4" descr="https://docs.google.com/drawings/d/sCrgRQGeYggt9pPSZG7U7lA/image?w=547&amp;h=482&amp;rev=1&amp;ac=1">
            <a:extLst>
              <a:ext uri="{FF2B5EF4-FFF2-40B4-BE49-F238E27FC236}">
                <a16:creationId xmlns:a16="http://schemas.microsoft.com/office/drawing/2014/main" id="{7D614321-0102-F04B-B402-62EC61489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54" y="1651464"/>
            <a:ext cx="5031974" cy="44340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7">
            <a:extLst>
              <a:ext uri="{FF2B5EF4-FFF2-40B4-BE49-F238E27FC236}">
                <a16:creationId xmlns:a16="http://schemas.microsoft.com/office/drawing/2014/main" id="{322AF921-6A00-1144-A3D9-40249B024654}"/>
              </a:ext>
            </a:extLst>
          </p:cNvPr>
          <p:cNvSpPr txBox="1">
            <a:spLocks/>
          </p:cNvSpPr>
          <p:nvPr/>
        </p:nvSpPr>
        <p:spPr>
          <a:xfrm>
            <a:off x="5607306" y="1975449"/>
            <a:ext cx="6124754" cy="237721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dirty="0"/>
              <a:t>Researchers uses tools and services available in digital lab</a:t>
            </a:r>
          </a:p>
          <a:p>
            <a:r>
              <a:rPr lang="en-GB" dirty="0"/>
              <a:t>Generates different types of research products </a:t>
            </a:r>
          </a:p>
          <a:p>
            <a:pPr lvl="1"/>
            <a:r>
              <a:rPr lang="en-GB" dirty="0"/>
              <a:t> data, software, workflows, etc.</a:t>
            </a:r>
          </a:p>
          <a:p>
            <a:r>
              <a:rPr lang="en-GB" dirty="0"/>
              <a:t>Research products may become available in the digital lab and therefore re-usable by others</a:t>
            </a:r>
          </a:p>
        </p:txBody>
      </p:sp>
      <p:sp>
        <p:nvSpPr>
          <p:cNvPr id="7" name="Rounded Rectangle 6">
            <a:extLst>
              <a:ext uri="{FF2B5EF4-FFF2-40B4-BE49-F238E27FC236}">
                <a16:creationId xmlns:a16="http://schemas.microsoft.com/office/drawing/2014/main" id="{4960DAF3-DC60-DE4D-9636-B3A321BB6F59}"/>
              </a:ext>
            </a:extLst>
          </p:cNvPr>
          <p:cNvSpPr/>
          <p:nvPr/>
        </p:nvSpPr>
        <p:spPr>
          <a:xfrm>
            <a:off x="7066024" y="4964928"/>
            <a:ext cx="2208364" cy="500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Peer review?</a:t>
            </a:r>
          </a:p>
        </p:txBody>
      </p:sp>
      <p:sp>
        <p:nvSpPr>
          <p:cNvPr id="9" name="Oval 8">
            <a:extLst>
              <a:ext uri="{FF2B5EF4-FFF2-40B4-BE49-F238E27FC236}">
                <a16:creationId xmlns:a16="http://schemas.microsoft.com/office/drawing/2014/main" id="{79296AD7-EE68-7E44-9D43-18DB2A05C925}"/>
              </a:ext>
            </a:extLst>
          </p:cNvPr>
          <p:cNvSpPr/>
          <p:nvPr/>
        </p:nvSpPr>
        <p:spPr>
          <a:xfrm>
            <a:off x="3163613" y="1975449"/>
            <a:ext cx="803347" cy="32373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4B50777C-812D-9948-AD71-8AC90445AD7E}"/>
              </a:ext>
            </a:extLst>
          </p:cNvPr>
          <p:cNvSpPr>
            <a:spLocks noGrp="1"/>
          </p:cNvSpPr>
          <p:nvPr>
            <p:ph type="dt" sz="half" idx="10"/>
          </p:nvPr>
        </p:nvSpPr>
        <p:spPr/>
        <p:txBody>
          <a:bodyPr/>
          <a:lstStyle/>
          <a:p>
            <a:r>
              <a:rPr lang="it-IT"/>
              <a:t>31/01/2019</a:t>
            </a:r>
            <a:endParaRPr lang="en-GB"/>
          </a:p>
        </p:txBody>
      </p:sp>
      <p:sp>
        <p:nvSpPr>
          <p:cNvPr id="3" name="Footer Placeholder 2">
            <a:extLst>
              <a:ext uri="{FF2B5EF4-FFF2-40B4-BE49-F238E27FC236}">
                <a16:creationId xmlns:a16="http://schemas.microsoft.com/office/drawing/2014/main" id="{188F4409-184C-1D42-96D6-BDE0B4C89DB2}"/>
              </a:ext>
            </a:extLst>
          </p:cNvPr>
          <p:cNvSpPr>
            <a:spLocks noGrp="1"/>
          </p:cNvSpPr>
          <p:nvPr>
            <p:ph type="ftr" sz="quarter" idx="11"/>
          </p:nvPr>
        </p:nvSpPr>
        <p:spPr/>
        <p:txBody>
          <a:bodyPr/>
          <a:lstStyle/>
          <a:p>
            <a:r>
              <a:rPr lang="en-GB"/>
              <a:t>15th Italian Research Conference on Digital Libraries - IRCDL2019 - Pisa, Italy</a:t>
            </a:r>
          </a:p>
        </p:txBody>
      </p:sp>
      <p:sp>
        <p:nvSpPr>
          <p:cNvPr id="8" name="Slide Number Placeholder 7">
            <a:extLst>
              <a:ext uri="{FF2B5EF4-FFF2-40B4-BE49-F238E27FC236}">
                <a16:creationId xmlns:a16="http://schemas.microsoft.com/office/drawing/2014/main" id="{C3D689F3-9628-344B-9E25-6EA6D0E49C2B}"/>
              </a:ext>
            </a:extLst>
          </p:cNvPr>
          <p:cNvSpPr>
            <a:spLocks noGrp="1"/>
          </p:cNvSpPr>
          <p:nvPr>
            <p:ph type="sldNum" sz="quarter" idx="12"/>
          </p:nvPr>
        </p:nvSpPr>
        <p:spPr/>
        <p:txBody>
          <a:bodyPr/>
          <a:lstStyle/>
          <a:p>
            <a:fld id="{0CA08796-28C9-014C-8CEE-1E95980DF632}" type="slidenum">
              <a:rPr lang="en-GB" smtClean="0"/>
              <a:t>3</a:t>
            </a:fld>
            <a:endParaRPr lang="en-GB"/>
          </a:p>
        </p:txBody>
      </p:sp>
    </p:spTree>
    <p:extLst>
      <p:ext uri="{BB962C8B-B14F-4D97-AF65-F5344CB8AC3E}">
        <p14:creationId xmlns:p14="http://schemas.microsoft.com/office/powerpoint/2010/main" val="277646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27BB-1456-5E48-8D57-10F1BBCF0E4C}"/>
              </a:ext>
            </a:extLst>
          </p:cNvPr>
          <p:cNvSpPr>
            <a:spLocks noGrp="1"/>
          </p:cNvSpPr>
          <p:nvPr>
            <p:ph type="title"/>
          </p:nvPr>
        </p:nvSpPr>
        <p:spPr/>
        <p:txBody>
          <a:bodyPr/>
          <a:lstStyle/>
          <a:p>
            <a:r>
              <a:rPr lang="en-GB" dirty="0"/>
              <a:t>Peer-review in the era of digital science</a:t>
            </a:r>
          </a:p>
        </p:txBody>
      </p:sp>
      <p:sp>
        <p:nvSpPr>
          <p:cNvPr id="3" name="Text Placeholder 2">
            <a:extLst>
              <a:ext uri="{FF2B5EF4-FFF2-40B4-BE49-F238E27FC236}">
                <a16:creationId xmlns:a16="http://schemas.microsoft.com/office/drawing/2014/main" id="{87E7ACA1-2E79-4F4F-AB1E-57F99982B8A9}"/>
              </a:ext>
            </a:extLst>
          </p:cNvPr>
          <p:cNvSpPr>
            <a:spLocks noGrp="1"/>
          </p:cNvSpPr>
          <p:nvPr>
            <p:ph type="body" idx="1"/>
          </p:nvPr>
        </p:nvSpPr>
        <p:spPr/>
        <p:txBody>
          <a:bodyPr/>
          <a:lstStyle/>
          <a:p>
            <a:r>
              <a:rPr lang="en-GB" dirty="0"/>
              <a:t>Traditional peer review</a:t>
            </a:r>
          </a:p>
        </p:txBody>
      </p:sp>
      <p:sp>
        <p:nvSpPr>
          <p:cNvPr id="4" name="Content Placeholder 3">
            <a:extLst>
              <a:ext uri="{FF2B5EF4-FFF2-40B4-BE49-F238E27FC236}">
                <a16:creationId xmlns:a16="http://schemas.microsoft.com/office/drawing/2014/main" id="{4762F22A-A76B-4B45-89DF-6652DB510327}"/>
              </a:ext>
            </a:extLst>
          </p:cNvPr>
          <p:cNvSpPr>
            <a:spLocks noGrp="1"/>
          </p:cNvSpPr>
          <p:nvPr>
            <p:ph sz="half" idx="2"/>
          </p:nvPr>
        </p:nvSpPr>
        <p:spPr>
          <a:xfrm>
            <a:off x="5125305" y="1488985"/>
            <a:ext cx="6264350" cy="1464421"/>
          </a:xfrm>
        </p:spPr>
        <p:txBody>
          <a:bodyPr>
            <a:normAutofit lnSpcReduction="10000"/>
          </a:bodyPr>
          <a:lstStyle/>
          <a:p>
            <a:r>
              <a:rPr lang="en-GB" dirty="0"/>
              <a:t>Scientific literature as the omni-comprehensive record of research</a:t>
            </a:r>
          </a:p>
          <a:p>
            <a:r>
              <a:rPr lang="en-GB" dirty="0"/>
              <a:t>Assumed to describe not only results but the whole process, the research flow, leading to those results</a:t>
            </a:r>
          </a:p>
        </p:txBody>
      </p:sp>
      <p:sp>
        <p:nvSpPr>
          <p:cNvPr id="5" name="Text Placeholder 4">
            <a:extLst>
              <a:ext uri="{FF2B5EF4-FFF2-40B4-BE49-F238E27FC236}">
                <a16:creationId xmlns:a16="http://schemas.microsoft.com/office/drawing/2014/main" id="{3CAFE197-A700-004E-BCC8-3EF61E1A15D5}"/>
              </a:ext>
            </a:extLst>
          </p:cNvPr>
          <p:cNvSpPr>
            <a:spLocks noGrp="1"/>
          </p:cNvSpPr>
          <p:nvPr>
            <p:ph type="body" sz="quarter" idx="3"/>
          </p:nvPr>
        </p:nvSpPr>
        <p:spPr>
          <a:xfrm>
            <a:off x="5124273" y="3266496"/>
            <a:ext cx="6264414" cy="685800"/>
          </a:xfrm>
        </p:spPr>
        <p:txBody>
          <a:bodyPr/>
          <a:lstStyle/>
          <a:p>
            <a:r>
              <a:rPr lang="en-GB" dirty="0"/>
              <a:t>Peer review in open science</a:t>
            </a:r>
          </a:p>
        </p:txBody>
      </p:sp>
      <p:sp>
        <p:nvSpPr>
          <p:cNvPr id="6" name="Content Placeholder 5">
            <a:extLst>
              <a:ext uri="{FF2B5EF4-FFF2-40B4-BE49-F238E27FC236}">
                <a16:creationId xmlns:a16="http://schemas.microsoft.com/office/drawing/2014/main" id="{83B0A27D-3D14-004A-A183-238B99047937}"/>
              </a:ext>
            </a:extLst>
          </p:cNvPr>
          <p:cNvSpPr>
            <a:spLocks noGrp="1"/>
          </p:cNvSpPr>
          <p:nvPr>
            <p:ph sz="quarter" idx="4"/>
          </p:nvPr>
        </p:nvSpPr>
        <p:spPr>
          <a:xfrm>
            <a:off x="5124067" y="3868217"/>
            <a:ext cx="6265588" cy="2805851"/>
          </a:xfrm>
        </p:spPr>
        <p:txBody>
          <a:bodyPr>
            <a:normAutofit lnSpcReduction="10000"/>
          </a:bodyPr>
          <a:lstStyle/>
          <a:p>
            <a:r>
              <a:rPr lang="en-GB" dirty="0"/>
              <a:t>Going beyond literature peer-review</a:t>
            </a:r>
          </a:p>
          <a:p>
            <a:r>
              <a:rPr lang="en-GB" dirty="0"/>
              <a:t>More types of research products available</a:t>
            </a:r>
          </a:p>
          <a:p>
            <a:r>
              <a:rPr lang="en-GB" dirty="0"/>
              <a:t>Open research flows</a:t>
            </a:r>
          </a:p>
          <a:p>
            <a:r>
              <a:rPr lang="en-GB" dirty="0"/>
              <a:t>New opportunities for </a:t>
            </a:r>
            <a:r>
              <a:rPr lang="en-GB" b="1" dirty="0"/>
              <a:t>transparent evaluation</a:t>
            </a:r>
            <a:r>
              <a:rPr lang="en-GB" dirty="0"/>
              <a:t> and (machine-assisted) research </a:t>
            </a:r>
            <a:r>
              <a:rPr lang="en-GB" b="1" dirty="0"/>
              <a:t>reproducibility</a:t>
            </a:r>
          </a:p>
          <a:p>
            <a:r>
              <a:rPr lang="en-GB" dirty="0"/>
              <a:t>Ongoing peer review of the research flow</a:t>
            </a:r>
          </a:p>
          <a:p>
            <a:endParaRPr lang="en-GB" dirty="0"/>
          </a:p>
        </p:txBody>
      </p:sp>
      <p:sp>
        <p:nvSpPr>
          <p:cNvPr id="7" name="Date Placeholder 6">
            <a:extLst>
              <a:ext uri="{FF2B5EF4-FFF2-40B4-BE49-F238E27FC236}">
                <a16:creationId xmlns:a16="http://schemas.microsoft.com/office/drawing/2014/main" id="{5E258111-86B4-7E40-B039-16CF4AB98310}"/>
              </a:ext>
            </a:extLst>
          </p:cNvPr>
          <p:cNvSpPr>
            <a:spLocks noGrp="1"/>
          </p:cNvSpPr>
          <p:nvPr>
            <p:ph type="dt" sz="half" idx="10"/>
          </p:nvPr>
        </p:nvSpPr>
        <p:spPr/>
        <p:txBody>
          <a:bodyPr/>
          <a:lstStyle/>
          <a:p>
            <a:r>
              <a:rPr lang="it-IT"/>
              <a:t>31/01/2019</a:t>
            </a:r>
            <a:endParaRPr lang="en-GB"/>
          </a:p>
        </p:txBody>
      </p:sp>
      <p:sp>
        <p:nvSpPr>
          <p:cNvPr id="8" name="Footer Placeholder 7">
            <a:extLst>
              <a:ext uri="{FF2B5EF4-FFF2-40B4-BE49-F238E27FC236}">
                <a16:creationId xmlns:a16="http://schemas.microsoft.com/office/drawing/2014/main" id="{61E6CDDA-D745-DC43-BBD6-F6491F024803}"/>
              </a:ext>
            </a:extLst>
          </p:cNvPr>
          <p:cNvSpPr>
            <a:spLocks noGrp="1"/>
          </p:cNvSpPr>
          <p:nvPr>
            <p:ph type="ftr" sz="quarter" idx="11"/>
          </p:nvPr>
        </p:nvSpPr>
        <p:spPr/>
        <p:txBody>
          <a:bodyPr/>
          <a:lstStyle/>
          <a:p>
            <a:r>
              <a:rPr lang="en-GB"/>
              <a:t>15th Italian Research Conference on Digital Libraries - IRCDL2019 - Pisa, Italy</a:t>
            </a:r>
          </a:p>
        </p:txBody>
      </p:sp>
      <p:sp>
        <p:nvSpPr>
          <p:cNvPr id="9" name="Slide Number Placeholder 8">
            <a:extLst>
              <a:ext uri="{FF2B5EF4-FFF2-40B4-BE49-F238E27FC236}">
                <a16:creationId xmlns:a16="http://schemas.microsoft.com/office/drawing/2014/main" id="{F001893A-1BCF-2645-8B09-5D5D385605EB}"/>
              </a:ext>
            </a:extLst>
          </p:cNvPr>
          <p:cNvSpPr>
            <a:spLocks noGrp="1"/>
          </p:cNvSpPr>
          <p:nvPr>
            <p:ph type="sldNum" sz="quarter" idx="12"/>
          </p:nvPr>
        </p:nvSpPr>
        <p:spPr/>
        <p:txBody>
          <a:bodyPr/>
          <a:lstStyle/>
          <a:p>
            <a:fld id="{0CA08796-28C9-014C-8CEE-1E95980DF632}" type="slidenum">
              <a:rPr lang="en-GB" smtClean="0"/>
              <a:t>4</a:t>
            </a:fld>
            <a:endParaRPr lang="en-GB"/>
          </a:p>
        </p:txBody>
      </p:sp>
    </p:spTree>
    <p:extLst>
      <p:ext uri="{BB962C8B-B14F-4D97-AF65-F5344CB8AC3E}">
        <p14:creationId xmlns:p14="http://schemas.microsoft.com/office/powerpoint/2010/main" val="29855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A847AA-E4AB-224B-9A67-C29D8B777115}"/>
              </a:ext>
            </a:extLst>
          </p:cNvPr>
          <p:cNvSpPr>
            <a:spLocks noGrp="1"/>
          </p:cNvSpPr>
          <p:nvPr>
            <p:ph type="title"/>
          </p:nvPr>
        </p:nvSpPr>
        <p:spPr/>
        <p:txBody>
          <a:bodyPr/>
          <a:lstStyle/>
          <a:p>
            <a:r>
              <a:rPr lang="en-GB" dirty="0"/>
              <a:t>State of the art</a:t>
            </a:r>
          </a:p>
        </p:txBody>
      </p:sp>
      <p:sp>
        <p:nvSpPr>
          <p:cNvPr id="8" name="Content Placeholder 7">
            <a:extLst>
              <a:ext uri="{FF2B5EF4-FFF2-40B4-BE49-F238E27FC236}">
                <a16:creationId xmlns:a16="http://schemas.microsoft.com/office/drawing/2014/main" id="{10623759-4A95-7047-A40D-811CC5462DFF}"/>
              </a:ext>
            </a:extLst>
          </p:cNvPr>
          <p:cNvSpPr>
            <a:spLocks noGrp="1"/>
          </p:cNvSpPr>
          <p:nvPr>
            <p:ph idx="1"/>
          </p:nvPr>
        </p:nvSpPr>
        <p:spPr>
          <a:xfrm>
            <a:off x="5118447" y="130524"/>
            <a:ext cx="6823688" cy="3758304"/>
          </a:xfrm>
        </p:spPr>
        <p:txBody>
          <a:bodyPr>
            <a:normAutofit/>
          </a:bodyPr>
          <a:lstStyle/>
          <a:p>
            <a:r>
              <a:rPr lang="en-GB" dirty="0"/>
              <a:t>Landscape scan: </a:t>
            </a:r>
            <a:r>
              <a:rPr lang="en-GB" i="1" dirty="0"/>
              <a:t>review</a:t>
            </a:r>
            <a:r>
              <a:rPr lang="en-GB" dirty="0"/>
              <a:t> and </a:t>
            </a:r>
            <a:r>
              <a:rPr lang="en-GB" i="1" dirty="0"/>
              <a:t>categorization</a:t>
            </a:r>
            <a:r>
              <a:rPr lang="en-GB" dirty="0"/>
              <a:t> of current approaches and tools for the peer-review of research flows</a:t>
            </a:r>
          </a:p>
          <a:p>
            <a:r>
              <a:rPr lang="en-GB" dirty="0"/>
              <a:t>Categorization criteria:</a:t>
            </a:r>
          </a:p>
          <a:p>
            <a:pPr lvl="1"/>
            <a:r>
              <a:rPr lang="en-GB" dirty="0"/>
              <a:t>Which kind of reproducibility is supported</a:t>
            </a:r>
          </a:p>
          <a:p>
            <a:pPr lvl="2"/>
            <a:r>
              <a:rPr lang="en-GB" dirty="0"/>
              <a:t>Manual: reproducibility depends on the ability of other researchers to find everything that is needed to reproduce the activity </a:t>
            </a:r>
          </a:p>
          <a:p>
            <a:pPr lvl="2"/>
            <a:r>
              <a:rPr lang="en-GB" dirty="0"/>
              <a:t>Machine-assisted: reproducibility and evaluation can be objectively supported by machines thanks to a high degree of transparency</a:t>
            </a:r>
          </a:p>
          <a:p>
            <a:pPr lvl="1"/>
            <a:r>
              <a:rPr lang="en-GB" dirty="0"/>
              <a:t>Which kinds of research products representing the research flow are peer-reviewed and how</a:t>
            </a:r>
          </a:p>
        </p:txBody>
      </p:sp>
      <p:graphicFrame>
        <p:nvGraphicFramePr>
          <p:cNvPr id="9" name="Table 8">
            <a:extLst>
              <a:ext uri="{FF2B5EF4-FFF2-40B4-BE49-F238E27FC236}">
                <a16:creationId xmlns:a16="http://schemas.microsoft.com/office/drawing/2014/main" id="{3B344181-F8B8-9245-A04B-71EF586C2757}"/>
              </a:ext>
            </a:extLst>
          </p:cNvPr>
          <p:cNvGraphicFramePr>
            <a:graphicFrameLocks noGrp="1"/>
          </p:cNvGraphicFramePr>
          <p:nvPr>
            <p:extLst>
              <p:ext uri="{D42A27DB-BD31-4B8C-83A1-F6EECF244321}">
                <p14:modId xmlns:p14="http://schemas.microsoft.com/office/powerpoint/2010/main" val="1601517060"/>
              </p:ext>
            </p:extLst>
          </p:nvPr>
        </p:nvGraphicFramePr>
        <p:xfrm>
          <a:off x="4576633" y="3888828"/>
          <a:ext cx="7365502" cy="2785234"/>
        </p:xfrm>
        <a:graphic>
          <a:graphicData uri="http://schemas.openxmlformats.org/drawingml/2006/table">
            <a:tbl>
              <a:tblPr firstRow="1" bandRow="1">
                <a:tableStyleId>{BC89EF96-8CEA-46FF-86C4-4CE0E7609802}</a:tableStyleId>
              </a:tblPr>
              <a:tblGrid>
                <a:gridCol w="1660635">
                  <a:extLst>
                    <a:ext uri="{9D8B030D-6E8A-4147-A177-3AD203B41FA5}">
                      <a16:colId xmlns:a16="http://schemas.microsoft.com/office/drawing/2014/main" val="1642800246"/>
                    </a:ext>
                  </a:extLst>
                </a:gridCol>
                <a:gridCol w="3227971">
                  <a:extLst>
                    <a:ext uri="{9D8B030D-6E8A-4147-A177-3AD203B41FA5}">
                      <a16:colId xmlns:a16="http://schemas.microsoft.com/office/drawing/2014/main" val="3570994021"/>
                    </a:ext>
                  </a:extLst>
                </a:gridCol>
                <a:gridCol w="2476896">
                  <a:extLst>
                    <a:ext uri="{9D8B030D-6E8A-4147-A177-3AD203B41FA5}">
                      <a16:colId xmlns:a16="http://schemas.microsoft.com/office/drawing/2014/main" val="1717471111"/>
                    </a:ext>
                  </a:extLst>
                </a:gridCol>
              </a:tblGrid>
              <a:tr h="336926">
                <a:tc>
                  <a:txBody>
                    <a:bodyPr/>
                    <a:lstStyle/>
                    <a:p>
                      <a:r>
                        <a:rPr lang="en-GB" sz="1400" dirty="0"/>
                        <a:t>Reproducibility</a:t>
                      </a:r>
                    </a:p>
                  </a:txBody>
                  <a:tcPr/>
                </a:tc>
                <a:tc>
                  <a:txBody>
                    <a:bodyPr/>
                    <a:lstStyle/>
                    <a:p>
                      <a:r>
                        <a:rPr lang="en-GB" sz="1400" dirty="0"/>
                        <a:t>Peer-review of research flows via</a:t>
                      </a:r>
                    </a:p>
                  </a:txBody>
                  <a:tcPr/>
                </a:tc>
                <a:tc>
                  <a:txBody>
                    <a:bodyPr/>
                    <a:lstStyle/>
                    <a:p>
                      <a:r>
                        <a:rPr lang="en-GB" sz="1400" dirty="0"/>
                        <a:t>Examples</a:t>
                      </a:r>
                    </a:p>
                  </a:txBody>
                  <a:tcPr/>
                </a:tc>
                <a:extLst>
                  <a:ext uri="{0D108BD9-81ED-4DB2-BD59-A6C34878D82A}">
                    <a16:rowId xmlns:a16="http://schemas.microsoft.com/office/drawing/2014/main" val="528633682"/>
                  </a:ext>
                </a:extLst>
              </a:tr>
              <a:tr h="558548">
                <a:tc>
                  <a:txBody>
                    <a:bodyPr/>
                    <a:lstStyle/>
                    <a:p>
                      <a:r>
                        <a:rPr lang="en-GB" sz="1400" dirty="0"/>
                        <a:t>Manual</a:t>
                      </a:r>
                    </a:p>
                  </a:txBody>
                  <a:tcPr/>
                </a:tc>
                <a:tc>
                  <a:txBody>
                    <a:bodyPr/>
                    <a:lstStyle/>
                    <a:p>
                      <a:r>
                        <a:rPr lang="en-GB" sz="1400" dirty="0"/>
                        <a:t>Scientific literature</a:t>
                      </a:r>
                    </a:p>
                  </a:txBody>
                  <a:tcPr/>
                </a:tc>
                <a:tc>
                  <a:txBody>
                    <a:bodyPr/>
                    <a:lstStyle/>
                    <a:p>
                      <a:r>
                        <a:rPr lang="en-GB" sz="1400" dirty="0"/>
                        <a:t>Methodology sections</a:t>
                      </a:r>
                    </a:p>
                    <a:p>
                      <a:r>
                        <a:rPr lang="en-GB" sz="1400" dirty="0"/>
                        <a:t>Pre-registered reports</a:t>
                      </a:r>
                    </a:p>
                  </a:txBody>
                  <a:tcPr/>
                </a:tc>
                <a:extLst>
                  <a:ext uri="{0D108BD9-81ED-4DB2-BD59-A6C34878D82A}">
                    <a16:rowId xmlns:a16="http://schemas.microsoft.com/office/drawing/2014/main" val="2023585540"/>
                  </a:ext>
                </a:extLst>
              </a:tr>
              <a:tr h="737596">
                <a:tc>
                  <a:txBody>
                    <a:bodyPr/>
                    <a:lstStyle/>
                    <a:p>
                      <a:r>
                        <a:rPr lang="en-GB" sz="1400" dirty="0"/>
                        <a:t>Manual</a:t>
                      </a:r>
                    </a:p>
                  </a:txBody>
                  <a:tcPr/>
                </a:tc>
                <a:tc>
                  <a:txBody>
                    <a:bodyPr/>
                    <a:lstStyle/>
                    <a:p>
                      <a:r>
                        <a:rPr lang="en-GB" sz="1400" dirty="0"/>
                        <a:t>Scientific literature linked to other types of research outcome. Data and software peer-review almost inexistent.</a:t>
                      </a:r>
                    </a:p>
                  </a:txBody>
                  <a:tcPr/>
                </a:tc>
                <a:tc>
                  <a:txBody>
                    <a:bodyPr/>
                    <a:lstStyle/>
                    <a:p>
                      <a:r>
                        <a:rPr lang="en-GB" sz="1400" dirty="0"/>
                        <a:t>Paper linked to data and software stored in repositories like Zenodo, DRYAD, PANGAEA.</a:t>
                      </a:r>
                    </a:p>
                  </a:txBody>
                  <a:tcPr/>
                </a:tc>
                <a:extLst>
                  <a:ext uri="{0D108BD9-81ED-4DB2-BD59-A6C34878D82A}">
                    <a16:rowId xmlns:a16="http://schemas.microsoft.com/office/drawing/2014/main" val="2044991732"/>
                  </a:ext>
                </a:extLst>
              </a:tr>
              <a:tr h="743194">
                <a:tc>
                  <a:txBody>
                    <a:bodyPr/>
                    <a:lstStyle/>
                    <a:p>
                      <a:r>
                        <a:rPr lang="en-GB" sz="1400" dirty="0"/>
                        <a:t>Machine-assisted</a:t>
                      </a:r>
                    </a:p>
                  </a:txBody>
                  <a:tcPr/>
                </a:tc>
                <a:tc>
                  <a:txBody>
                    <a:bodyPr/>
                    <a:lstStyle/>
                    <a:p>
                      <a:r>
                        <a:rPr lang="en-GB" sz="1400" dirty="0"/>
                        <a:t>Digital objects representing experiments. (Semi-)automatic checks of compliance to community guidelines</a:t>
                      </a:r>
                    </a:p>
                  </a:txBody>
                  <a:tcPr/>
                </a:tc>
                <a:tc>
                  <a:txBody>
                    <a:bodyPr/>
                    <a:lstStyle/>
                    <a:p>
                      <a:r>
                        <a:rPr lang="en-GB" sz="1400" dirty="0" err="1"/>
                        <a:t>protocols.io</a:t>
                      </a:r>
                      <a:endParaRPr lang="en-GB" sz="1400" dirty="0"/>
                    </a:p>
                    <a:p>
                      <a:r>
                        <a:rPr lang="en-GB" sz="1400" dirty="0" err="1"/>
                        <a:t>ArrayExpress</a:t>
                      </a:r>
                      <a:endParaRPr lang="en-GB" sz="1400" dirty="0"/>
                    </a:p>
                    <a:p>
                      <a:r>
                        <a:rPr lang="en-GB" sz="1400" dirty="0" err="1"/>
                        <a:t>myExperiment.org</a:t>
                      </a:r>
                      <a:endParaRPr lang="en-GB" sz="1400" dirty="0"/>
                    </a:p>
                  </a:txBody>
                  <a:tcPr/>
                </a:tc>
                <a:extLst>
                  <a:ext uri="{0D108BD9-81ED-4DB2-BD59-A6C34878D82A}">
                    <a16:rowId xmlns:a16="http://schemas.microsoft.com/office/drawing/2014/main" val="3145628119"/>
                  </a:ext>
                </a:extLst>
              </a:tr>
            </a:tbl>
          </a:graphicData>
        </a:graphic>
      </p:graphicFrame>
      <p:sp>
        <p:nvSpPr>
          <p:cNvPr id="4" name="Slide Number Placeholder 3">
            <a:extLst>
              <a:ext uri="{FF2B5EF4-FFF2-40B4-BE49-F238E27FC236}">
                <a16:creationId xmlns:a16="http://schemas.microsoft.com/office/drawing/2014/main" id="{6EE2F6FE-5AA2-2740-AEF5-1CF5A077A750}"/>
              </a:ext>
            </a:extLst>
          </p:cNvPr>
          <p:cNvSpPr>
            <a:spLocks noGrp="1"/>
          </p:cNvSpPr>
          <p:nvPr>
            <p:ph type="sldNum" sz="quarter" idx="12"/>
          </p:nvPr>
        </p:nvSpPr>
        <p:spPr/>
        <p:txBody>
          <a:bodyPr/>
          <a:lstStyle/>
          <a:p>
            <a:fld id="{0CA08796-28C9-014C-8CEE-1E95980DF632}" type="slidenum">
              <a:rPr lang="en-GB" smtClean="0"/>
              <a:t>5</a:t>
            </a:fld>
            <a:endParaRPr lang="en-GB"/>
          </a:p>
        </p:txBody>
      </p:sp>
    </p:spTree>
    <p:extLst>
      <p:ext uri="{BB962C8B-B14F-4D97-AF65-F5344CB8AC3E}">
        <p14:creationId xmlns:p14="http://schemas.microsoft.com/office/powerpoint/2010/main" val="95650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0EEF-27B5-2846-BC07-5ED241729631}"/>
              </a:ext>
            </a:extLst>
          </p:cNvPr>
          <p:cNvSpPr>
            <a:spLocks noGrp="1"/>
          </p:cNvSpPr>
          <p:nvPr>
            <p:ph type="title"/>
          </p:nvPr>
        </p:nvSpPr>
        <p:spPr/>
        <p:txBody>
          <a:bodyPr/>
          <a:lstStyle/>
          <a:p>
            <a:r>
              <a:rPr lang="en-GB" dirty="0"/>
              <a:t>Remarks on current practices</a:t>
            </a:r>
          </a:p>
        </p:txBody>
      </p:sp>
      <p:sp>
        <p:nvSpPr>
          <p:cNvPr id="5" name="Content Placeholder 7">
            <a:extLst>
              <a:ext uri="{FF2B5EF4-FFF2-40B4-BE49-F238E27FC236}">
                <a16:creationId xmlns:a16="http://schemas.microsoft.com/office/drawing/2014/main" id="{0089C007-8F01-9341-9727-1359E97CEFBF}"/>
              </a:ext>
            </a:extLst>
          </p:cNvPr>
          <p:cNvSpPr txBox="1">
            <a:spLocks/>
          </p:cNvSpPr>
          <p:nvPr/>
        </p:nvSpPr>
        <p:spPr>
          <a:xfrm>
            <a:off x="5249954" y="1229710"/>
            <a:ext cx="6124754" cy="4803228"/>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sz="2400" dirty="0"/>
              <a:t>Mainly address reproducibility, not review</a:t>
            </a:r>
          </a:p>
          <a:p>
            <a:r>
              <a:rPr lang="en-GB" sz="2400" dirty="0"/>
              <a:t>Focus on the final, successful results</a:t>
            </a:r>
          </a:p>
          <a:p>
            <a:pPr lvl="1"/>
            <a:r>
              <a:rPr lang="en-GB" sz="2000" dirty="0"/>
              <a:t>No intermediate or negative results</a:t>
            </a:r>
          </a:p>
          <a:p>
            <a:r>
              <a:rPr lang="en-GB" sz="2400" dirty="0"/>
              <a:t>No digital representation of the whole research flow</a:t>
            </a:r>
          </a:p>
          <a:p>
            <a:r>
              <a:rPr lang="en-GB" sz="2400" dirty="0"/>
              <a:t>Usually applied at the end of the research flow</a:t>
            </a:r>
          </a:p>
          <a:p>
            <a:pPr lvl="1"/>
            <a:r>
              <a:rPr lang="en-GB" sz="2000" dirty="0"/>
              <a:t>According to Open Science principles, research should be opened as soon as possible</a:t>
            </a:r>
            <a:endParaRPr lang="en-GB" sz="2400" dirty="0"/>
          </a:p>
        </p:txBody>
      </p:sp>
      <p:sp>
        <p:nvSpPr>
          <p:cNvPr id="3" name="Date Placeholder 2">
            <a:extLst>
              <a:ext uri="{FF2B5EF4-FFF2-40B4-BE49-F238E27FC236}">
                <a16:creationId xmlns:a16="http://schemas.microsoft.com/office/drawing/2014/main" id="{98654274-1A6F-0540-BF4B-65881FB12E2B}"/>
              </a:ext>
            </a:extLst>
          </p:cNvPr>
          <p:cNvSpPr>
            <a:spLocks noGrp="1"/>
          </p:cNvSpPr>
          <p:nvPr>
            <p:ph type="dt" sz="half" idx="10"/>
          </p:nvPr>
        </p:nvSpPr>
        <p:spPr/>
        <p:txBody>
          <a:bodyPr/>
          <a:lstStyle/>
          <a:p>
            <a:r>
              <a:rPr lang="it-IT"/>
              <a:t>31/01/2019</a:t>
            </a:r>
            <a:endParaRPr lang="en-GB"/>
          </a:p>
        </p:txBody>
      </p:sp>
      <p:sp>
        <p:nvSpPr>
          <p:cNvPr id="4" name="Footer Placeholder 3">
            <a:extLst>
              <a:ext uri="{FF2B5EF4-FFF2-40B4-BE49-F238E27FC236}">
                <a16:creationId xmlns:a16="http://schemas.microsoft.com/office/drawing/2014/main" id="{A9B6DB2A-4925-1742-B153-B28E908C4453}"/>
              </a:ext>
            </a:extLst>
          </p:cNvPr>
          <p:cNvSpPr>
            <a:spLocks noGrp="1"/>
          </p:cNvSpPr>
          <p:nvPr>
            <p:ph type="ftr" sz="quarter" idx="11"/>
          </p:nvPr>
        </p:nvSpPr>
        <p:spPr/>
        <p:txBody>
          <a:bodyPr/>
          <a:lstStyle/>
          <a:p>
            <a:r>
              <a:rPr lang="en-GB"/>
              <a:t>15th Italian Research Conference on Digital Libraries - IRCDL2019 - Pisa, Italy</a:t>
            </a:r>
          </a:p>
        </p:txBody>
      </p:sp>
      <p:sp>
        <p:nvSpPr>
          <p:cNvPr id="6" name="Slide Number Placeholder 5">
            <a:extLst>
              <a:ext uri="{FF2B5EF4-FFF2-40B4-BE49-F238E27FC236}">
                <a16:creationId xmlns:a16="http://schemas.microsoft.com/office/drawing/2014/main" id="{19B7ED3A-1BA6-A749-B63D-0B7388984450}"/>
              </a:ext>
            </a:extLst>
          </p:cNvPr>
          <p:cNvSpPr>
            <a:spLocks noGrp="1"/>
          </p:cNvSpPr>
          <p:nvPr>
            <p:ph type="sldNum" sz="quarter" idx="12"/>
          </p:nvPr>
        </p:nvSpPr>
        <p:spPr/>
        <p:txBody>
          <a:bodyPr/>
          <a:lstStyle/>
          <a:p>
            <a:fld id="{0CA08796-28C9-014C-8CEE-1E95980DF632}" type="slidenum">
              <a:rPr lang="en-GB" smtClean="0"/>
              <a:t>6</a:t>
            </a:fld>
            <a:endParaRPr lang="en-GB"/>
          </a:p>
        </p:txBody>
      </p:sp>
    </p:spTree>
    <p:extLst>
      <p:ext uri="{BB962C8B-B14F-4D97-AF65-F5344CB8AC3E}">
        <p14:creationId xmlns:p14="http://schemas.microsoft.com/office/powerpoint/2010/main" val="263377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08E7-9CEE-9A4B-AC5D-E5E3CCDF33C5}"/>
              </a:ext>
            </a:extLst>
          </p:cNvPr>
          <p:cNvSpPr>
            <a:spLocks noGrp="1"/>
          </p:cNvSpPr>
          <p:nvPr>
            <p:ph type="title"/>
          </p:nvPr>
        </p:nvSpPr>
        <p:spPr/>
        <p:txBody>
          <a:bodyPr>
            <a:normAutofit fontScale="90000"/>
          </a:bodyPr>
          <a:lstStyle/>
          <a:p>
            <a:r>
              <a:rPr lang="en-GB" dirty="0">
                <a:latin typeface="Calibri" panose="020F0502020204030204" pitchFamily="34" charset="0"/>
                <a:cs typeface="Calibri" panose="020F0502020204030204" pitchFamily="34" charset="0"/>
              </a:rPr>
              <a:t>Foundations of a framework for peer-reviewing the research flow</a:t>
            </a:r>
            <a:endParaRPr lang="en-GB" dirty="0"/>
          </a:p>
        </p:txBody>
      </p:sp>
      <p:pic>
        <p:nvPicPr>
          <p:cNvPr id="5" name="Content Placeholder 4">
            <a:extLst>
              <a:ext uri="{FF2B5EF4-FFF2-40B4-BE49-F238E27FC236}">
                <a16:creationId xmlns:a16="http://schemas.microsoft.com/office/drawing/2014/main" id="{E4065430-FC8A-FD44-9358-B89337E8DCA8}"/>
              </a:ext>
            </a:extLst>
          </p:cNvPr>
          <p:cNvPicPr>
            <a:picLocks noGrp="1" noChangeAspect="1"/>
          </p:cNvPicPr>
          <p:nvPr>
            <p:ph idx="1"/>
          </p:nvPr>
        </p:nvPicPr>
        <p:blipFill>
          <a:blip r:embed="rId3"/>
          <a:stretch>
            <a:fillRect/>
          </a:stretch>
        </p:blipFill>
        <p:spPr>
          <a:xfrm>
            <a:off x="5519492" y="1687512"/>
            <a:ext cx="5626100" cy="3479800"/>
          </a:xfrm>
        </p:spPr>
      </p:pic>
      <p:sp>
        <p:nvSpPr>
          <p:cNvPr id="4" name="Content Placeholder 2">
            <a:extLst>
              <a:ext uri="{FF2B5EF4-FFF2-40B4-BE49-F238E27FC236}">
                <a16:creationId xmlns:a16="http://schemas.microsoft.com/office/drawing/2014/main" id="{E6720FA9-73BB-6646-9D5C-A7F17B0E676D}"/>
              </a:ext>
            </a:extLst>
          </p:cNvPr>
          <p:cNvSpPr txBox="1">
            <a:spLocks/>
          </p:cNvSpPr>
          <p:nvPr/>
        </p:nvSpPr>
        <p:spPr>
          <a:xfrm>
            <a:off x="5433757" y="1229457"/>
            <a:ext cx="6281873" cy="45805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GB" sz="1200" dirty="0"/>
              <a:t>Primitives to define the research flow template: experiments, cycles, conditions</a:t>
            </a:r>
          </a:p>
        </p:txBody>
      </p:sp>
      <p:sp>
        <p:nvSpPr>
          <p:cNvPr id="6" name="Content Placeholder 2">
            <a:extLst>
              <a:ext uri="{FF2B5EF4-FFF2-40B4-BE49-F238E27FC236}">
                <a16:creationId xmlns:a16="http://schemas.microsoft.com/office/drawing/2014/main" id="{C9C827DF-F8D9-D942-B48E-19127994D7B6}"/>
              </a:ext>
            </a:extLst>
          </p:cNvPr>
          <p:cNvSpPr txBox="1">
            <a:spLocks/>
          </p:cNvSpPr>
          <p:nvPr/>
        </p:nvSpPr>
        <p:spPr>
          <a:xfrm>
            <a:off x="5354930" y="5167312"/>
            <a:ext cx="6281873" cy="1485736"/>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sz="1200" dirty="0"/>
              <a:t>Type of input and output of each step</a:t>
            </a:r>
          </a:p>
          <a:p>
            <a:r>
              <a:rPr lang="en-GB" sz="1200" dirty="0"/>
              <a:t>Assets of the digital lab required for the execution of a step</a:t>
            </a:r>
          </a:p>
          <a:p>
            <a:r>
              <a:rPr lang="en-GB" sz="1200" dirty="0"/>
              <a:t>Specification of the format to use to describe an experiment</a:t>
            </a:r>
          </a:p>
        </p:txBody>
      </p:sp>
      <p:sp>
        <p:nvSpPr>
          <p:cNvPr id="8" name="Slide Number Placeholder 7">
            <a:extLst>
              <a:ext uri="{FF2B5EF4-FFF2-40B4-BE49-F238E27FC236}">
                <a16:creationId xmlns:a16="http://schemas.microsoft.com/office/drawing/2014/main" id="{3686F88A-65FF-8C42-886A-7CD82C31894E}"/>
              </a:ext>
            </a:extLst>
          </p:cNvPr>
          <p:cNvSpPr>
            <a:spLocks noGrp="1"/>
          </p:cNvSpPr>
          <p:nvPr>
            <p:ph type="sldNum" sz="quarter" idx="12"/>
          </p:nvPr>
        </p:nvSpPr>
        <p:spPr/>
        <p:txBody>
          <a:bodyPr/>
          <a:lstStyle/>
          <a:p>
            <a:fld id="{0CA08796-28C9-014C-8CEE-1E95980DF632}" type="slidenum">
              <a:rPr lang="en-GB" smtClean="0"/>
              <a:t>7</a:t>
            </a:fld>
            <a:endParaRPr lang="en-GB"/>
          </a:p>
        </p:txBody>
      </p:sp>
    </p:spTree>
    <p:extLst>
      <p:ext uri="{BB962C8B-B14F-4D97-AF65-F5344CB8AC3E}">
        <p14:creationId xmlns:p14="http://schemas.microsoft.com/office/powerpoint/2010/main" val="72090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2B2A-1E86-CC4A-999E-5091F03A2CA7}"/>
              </a:ext>
            </a:extLst>
          </p:cNvPr>
          <p:cNvSpPr>
            <a:spLocks noGrp="1"/>
          </p:cNvSpPr>
          <p:nvPr>
            <p:ph type="title"/>
          </p:nvPr>
        </p:nvSpPr>
        <p:spPr/>
        <p:txBody>
          <a:bodyPr/>
          <a:lstStyle/>
          <a:p>
            <a:r>
              <a:rPr lang="en-GB" dirty="0"/>
              <a:t>Research flow template</a:t>
            </a:r>
          </a:p>
        </p:txBody>
      </p:sp>
      <p:sp>
        <p:nvSpPr>
          <p:cNvPr id="3" name="Content Placeholder 2">
            <a:extLst>
              <a:ext uri="{FF2B5EF4-FFF2-40B4-BE49-F238E27FC236}">
                <a16:creationId xmlns:a16="http://schemas.microsoft.com/office/drawing/2014/main" id="{53C136CA-EF54-E04E-9761-5E253291D1AD}"/>
              </a:ext>
            </a:extLst>
          </p:cNvPr>
          <p:cNvSpPr>
            <a:spLocks noGrp="1"/>
          </p:cNvSpPr>
          <p:nvPr>
            <p:ph idx="1"/>
          </p:nvPr>
        </p:nvSpPr>
        <p:spPr/>
        <p:txBody>
          <a:bodyPr/>
          <a:lstStyle/>
          <a:p>
            <a:r>
              <a:rPr lang="en-GB" dirty="0"/>
              <a:t>Communities can use the framework to define research flow templates that express common behaviours and best practices for their discipline and highlight the steps where peer-review can take place</a:t>
            </a:r>
          </a:p>
          <a:p>
            <a:r>
              <a:rPr lang="en-GB" dirty="0"/>
              <a:t>Like a recipe for cooking</a:t>
            </a:r>
          </a:p>
          <a:p>
            <a:pPr lvl="1"/>
            <a:r>
              <a:rPr lang="it-IT" dirty="0"/>
              <a:t>List of </a:t>
            </a:r>
            <a:r>
              <a:rPr lang="it-IT" dirty="0" err="1"/>
              <a:t>all</a:t>
            </a:r>
            <a:r>
              <a:rPr lang="it-IT" dirty="0"/>
              <a:t> the </a:t>
            </a:r>
            <a:r>
              <a:rPr lang="it-IT" dirty="0" err="1"/>
              <a:t>types</a:t>
            </a:r>
            <a:r>
              <a:rPr lang="it-IT" dirty="0"/>
              <a:t> of </a:t>
            </a:r>
            <a:r>
              <a:rPr lang="it-IT" dirty="0" err="1"/>
              <a:t>products</a:t>
            </a:r>
            <a:r>
              <a:rPr lang="it-IT" dirty="0"/>
              <a:t> </a:t>
            </a:r>
            <a:r>
              <a:rPr lang="it-IT" dirty="0" err="1"/>
              <a:t>needed</a:t>
            </a:r>
            <a:r>
              <a:rPr lang="it-IT" dirty="0"/>
              <a:t> from the </a:t>
            </a:r>
            <a:r>
              <a:rPr lang="it-IT" dirty="0" err="1"/>
              <a:t>digital</a:t>
            </a:r>
            <a:r>
              <a:rPr lang="it-IT" dirty="0"/>
              <a:t> </a:t>
            </a:r>
            <a:r>
              <a:rPr lang="it-IT" dirty="0" err="1"/>
              <a:t>laboratory</a:t>
            </a:r>
            <a:r>
              <a:rPr lang="it-IT" dirty="0"/>
              <a:t> </a:t>
            </a:r>
            <a:r>
              <a:rPr lang="it-IT" dirty="0" err="1"/>
              <a:t>at</a:t>
            </a:r>
            <a:r>
              <a:rPr lang="it-IT" dirty="0"/>
              <a:t> </a:t>
            </a:r>
            <a:r>
              <a:rPr lang="it-IT" dirty="0" err="1"/>
              <a:t>each</a:t>
            </a:r>
            <a:r>
              <a:rPr lang="it-IT" dirty="0"/>
              <a:t> </a:t>
            </a:r>
            <a:r>
              <a:rPr lang="it-IT" dirty="0" err="1"/>
              <a:t>step</a:t>
            </a:r>
            <a:r>
              <a:rPr lang="it-IT" dirty="0"/>
              <a:t> of the </a:t>
            </a:r>
            <a:r>
              <a:rPr lang="it-IT" dirty="0" err="1"/>
              <a:t>research</a:t>
            </a:r>
            <a:r>
              <a:rPr lang="it-IT" dirty="0"/>
              <a:t> flow (the </a:t>
            </a:r>
            <a:r>
              <a:rPr lang="it-IT" dirty="0" err="1"/>
              <a:t>ingredients</a:t>
            </a:r>
            <a:r>
              <a:rPr lang="it-IT" dirty="0"/>
              <a:t>) </a:t>
            </a:r>
          </a:p>
          <a:p>
            <a:pPr lvl="1"/>
            <a:r>
              <a:rPr lang="it-IT" dirty="0" err="1"/>
              <a:t>Detailed</a:t>
            </a:r>
            <a:r>
              <a:rPr lang="it-IT" dirty="0"/>
              <a:t> </a:t>
            </a:r>
            <a:r>
              <a:rPr lang="it-IT" dirty="0" err="1"/>
              <a:t>description</a:t>
            </a:r>
            <a:r>
              <a:rPr lang="it-IT" dirty="0"/>
              <a:t>, </a:t>
            </a:r>
            <a:r>
              <a:rPr lang="it-IT" dirty="0" err="1"/>
              <a:t>possibly</a:t>
            </a:r>
            <a:r>
              <a:rPr lang="it-IT" dirty="0"/>
              <a:t> machine </a:t>
            </a:r>
            <a:r>
              <a:rPr lang="it-IT" dirty="0" err="1"/>
              <a:t>actionable</a:t>
            </a:r>
            <a:r>
              <a:rPr lang="it-IT" dirty="0"/>
              <a:t>, of </a:t>
            </a:r>
            <a:r>
              <a:rPr lang="it-IT" dirty="0" err="1"/>
              <a:t>all</a:t>
            </a:r>
            <a:r>
              <a:rPr lang="it-IT" dirty="0"/>
              <a:t> the </a:t>
            </a:r>
            <a:r>
              <a:rPr lang="it-IT" dirty="0" err="1"/>
              <a:t>steps</a:t>
            </a:r>
            <a:r>
              <a:rPr lang="it-IT" dirty="0"/>
              <a:t> to be </a:t>
            </a:r>
            <a:r>
              <a:rPr lang="it-IT" dirty="0" err="1"/>
              <a:t>executed</a:t>
            </a:r>
            <a:r>
              <a:rPr lang="it-IT" dirty="0"/>
              <a:t> (the mixing and the </a:t>
            </a:r>
            <a:r>
              <a:rPr lang="it-IT" dirty="0" err="1"/>
              <a:t>cooking</a:t>
            </a:r>
            <a:r>
              <a:rPr lang="it-IT" dirty="0"/>
              <a:t>) in </a:t>
            </a:r>
            <a:r>
              <a:rPr lang="it-IT" dirty="0" err="1"/>
              <a:t>order</a:t>
            </a:r>
            <a:r>
              <a:rPr lang="it-IT" dirty="0"/>
              <a:t> to </a:t>
            </a:r>
            <a:r>
              <a:rPr lang="it-IT" dirty="0" err="1"/>
              <a:t>reproduce</a:t>
            </a:r>
            <a:r>
              <a:rPr lang="it-IT" dirty="0"/>
              <a:t> the </a:t>
            </a:r>
            <a:r>
              <a:rPr lang="it-IT" dirty="0" err="1"/>
              <a:t>research</a:t>
            </a:r>
            <a:r>
              <a:rPr lang="it-IT" dirty="0"/>
              <a:t> </a:t>
            </a:r>
            <a:r>
              <a:rPr lang="it-IT" dirty="0" err="1"/>
              <a:t>results</a:t>
            </a:r>
            <a:r>
              <a:rPr lang="it-IT" dirty="0"/>
              <a:t> (the cake). </a:t>
            </a:r>
          </a:p>
          <a:p>
            <a:pPr lvl="1"/>
            <a:r>
              <a:rPr lang="it-IT" dirty="0" err="1"/>
              <a:t>Identify</a:t>
            </a:r>
            <a:r>
              <a:rPr lang="it-IT" dirty="0"/>
              <a:t> </a:t>
            </a:r>
            <a:r>
              <a:rPr lang="it-IT" dirty="0" err="1"/>
              <a:t>steps</a:t>
            </a:r>
            <a:r>
              <a:rPr lang="it-IT" dirty="0"/>
              <a:t> </a:t>
            </a:r>
            <a:r>
              <a:rPr lang="it-IT" dirty="0" err="1"/>
              <a:t>where</a:t>
            </a:r>
            <a:r>
              <a:rPr lang="it-IT" dirty="0"/>
              <a:t> </a:t>
            </a:r>
            <a:r>
              <a:rPr lang="it-IT" dirty="0" err="1"/>
              <a:t>peers</a:t>
            </a:r>
            <a:r>
              <a:rPr lang="it-IT" dirty="0"/>
              <a:t> can </a:t>
            </a:r>
            <a:r>
              <a:rPr lang="it-IT" dirty="0" err="1"/>
              <a:t>perform</a:t>
            </a:r>
            <a:r>
              <a:rPr lang="it-IT" dirty="0"/>
              <a:t> </a:t>
            </a:r>
            <a:r>
              <a:rPr lang="it-IT" dirty="0" err="1"/>
              <a:t>checks</a:t>
            </a:r>
            <a:r>
              <a:rPr lang="it-IT" dirty="0"/>
              <a:t> (</a:t>
            </a:r>
            <a:r>
              <a:rPr lang="it-IT" dirty="0" err="1"/>
              <a:t>peer-review</a:t>
            </a:r>
            <a:r>
              <a:rPr lang="it-IT" dirty="0"/>
              <a:t>), </a:t>
            </a:r>
            <a:r>
              <a:rPr lang="it-IT" dirty="0" err="1"/>
              <a:t>even</a:t>
            </a:r>
            <a:r>
              <a:rPr lang="it-IT" dirty="0"/>
              <a:t> </a:t>
            </a:r>
            <a:r>
              <a:rPr lang="it-IT" dirty="0" err="1"/>
              <a:t>while</a:t>
            </a:r>
            <a:r>
              <a:rPr lang="it-IT" dirty="0"/>
              <a:t> the </a:t>
            </a:r>
            <a:r>
              <a:rPr lang="it-IT" dirty="0" err="1"/>
              <a:t>research</a:t>
            </a:r>
            <a:r>
              <a:rPr lang="it-IT" dirty="0"/>
              <a:t> </a:t>
            </a:r>
            <a:r>
              <a:rPr lang="it-IT" dirty="0" err="1"/>
              <a:t>activity</a:t>
            </a:r>
            <a:r>
              <a:rPr lang="it-IT" dirty="0"/>
              <a:t> </a:t>
            </a:r>
            <a:r>
              <a:rPr lang="it-IT" dirty="0" err="1"/>
              <a:t>is</a:t>
            </a:r>
            <a:r>
              <a:rPr lang="it-IT" dirty="0"/>
              <a:t> </a:t>
            </a:r>
            <a:r>
              <a:rPr lang="it-IT" dirty="0" err="1"/>
              <a:t>ongoing</a:t>
            </a:r>
            <a:r>
              <a:rPr lang="it-IT" dirty="0"/>
              <a:t> (taste the </a:t>
            </a:r>
            <a:r>
              <a:rPr lang="it-IT" dirty="0" err="1"/>
              <a:t>cream</a:t>
            </a:r>
            <a:r>
              <a:rPr lang="it-IT" dirty="0"/>
              <a:t>, more sugar?)</a:t>
            </a:r>
          </a:p>
        </p:txBody>
      </p:sp>
      <p:sp>
        <p:nvSpPr>
          <p:cNvPr id="4" name="Date Placeholder 3">
            <a:extLst>
              <a:ext uri="{FF2B5EF4-FFF2-40B4-BE49-F238E27FC236}">
                <a16:creationId xmlns:a16="http://schemas.microsoft.com/office/drawing/2014/main" id="{C5A6A2F0-9860-E742-A56C-8DEB0B8E29EB}"/>
              </a:ext>
            </a:extLst>
          </p:cNvPr>
          <p:cNvSpPr>
            <a:spLocks noGrp="1"/>
          </p:cNvSpPr>
          <p:nvPr>
            <p:ph type="dt" sz="half" idx="10"/>
          </p:nvPr>
        </p:nvSpPr>
        <p:spPr/>
        <p:txBody>
          <a:bodyPr/>
          <a:lstStyle/>
          <a:p>
            <a:r>
              <a:rPr lang="it-IT"/>
              <a:t>31/01/2019</a:t>
            </a:r>
            <a:endParaRPr lang="en-GB"/>
          </a:p>
        </p:txBody>
      </p:sp>
      <p:sp>
        <p:nvSpPr>
          <p:cNvPr id="5" name="Footer Placeholder 4">
            <a:extLst>
              <a:ext uri="{FF2B5EF4-FFF2-40B4-BE49-F238E27FC236}">
                <a16:creationId xmlns:a16="http://schemas.microsoft.com/office/drawing/2014/main" id="{80E5EC3D-0F28-BD46-9362-5DC208CCC093}"/>
              </a:ext>
            </a:extLst>
          </p:cNvPr>
          <p:cNvSpPr>
            <a:spLocks noGrp="1"/>
          </p:cNvSpPr>
          <p:nvPr>
            <p:ph type="ftr" sz="quarter" idx="11"/>
          </p:nvPr>
        </p:nvSpPr>
        <p:spPr/>
        <p:txBody>
          <a:bodyPr/>
          <a:lstStyle/>
          <a:p>
            <a:r>
              <a:rPr lang="en-GB"/>
              <a:t>15th Italian Research Conference on Digital Libraries - IRCDL2019 - Pisa, Italy</a:t>
            </a:r>
          </a:p>
        </p:txBody>
      </p:sp>
      <p:sp>
        <p:nvSpPr>
          <p:cNvPr id="6" name="Slide Number Placeholder 5">
            <a:extLst>
              <a:ext uri="{FF2B5EF4-FFF2-40B4-BE49-F238E27FC236}">
                <a16:creationId xmlns:a16="http://schemas.microsoft.com/office/drawing/2014/main" id="{31640BFC-53CD-B445-B1E4-E984759F1720}"/>
              </a:ext>
            </a:extLst>
          </p:cNvPr>
          <p:cNvSpPr>
            <a:spLocks noGrp="1"/>
          </p:cNvSpPr>
          <p:nvPr>
            <p:ph type="sldNum" sz="quarter" idx="12"/>
          </p:nvPr>
        </p:nvSpPr>
        <p:spPr/>
        <p:txBody>
          <a:bodyPr/>
          <a:lstStyle/>
          <a:p>
            <a:fld id="{0CA08796-28C9-014C-8CEE-1E95980DF632}" type="slidenum">
              <a:rPr lang="en-GB" smtClean="0"/>
              <a:t>8</a:t>
            </a:fld>
            <a:endParaRPr lang="en-GB"/>
          </a:p>
        </p:txBody>
      </p:sp>
    </p:spTree>
    <p:extLst>
      <p:ext uri="{BB962C8B-B14F-4D97-AF65-F5344CB8AC3E}">
        <p14:creationId xmlns:p14="http://schemas.microsoft.com/office/powerpoint/2010/main" val="190748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7D2CBD1-69E7-DD40-83A9-9942E8FB2B89}"/>
              </a:ext>
            </a:extLst>
          </p:cNvPr>
          <p:cNvSpPr txBox="1">
            <a:spLocks/>
          </p:cNvSpPr>
          <p:nvPr/>
        </p:nvSpPr>
        <p:spPr>
          <a:xfrm>
            <a:off x="5069210" y="1354238"/>
            <a:ext cx="6281873" cy="4653023"/>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r>
              <a:rPr lang="en-GB" sz="1900" dirty="0">
                <a:sym typeface="Wingdings" pitchFamily="2" charset="2"/>
              </a:rPr>
              <a:t>Guide researchers in complying to best practices</a:t>
            </a:r>
          </a:p>
          <a:p>
            <a:pPr lvl="1"/>
            <a:r>
              <a:rPr lang="en-GB" sz="1900" dirty="0">
                <a:sym typeface="Wingdings" pitchFamily="2" charset="2"/>
              </a:rPr>
              <a:t>Ensure that everything needed for a transparent peer-review is available</a:t>
            </a:r>
          </a:p>
          <a:p>
            <a:pPr lvl="1"/>
            <a:r>
              <a:rPr lang="en-GB" sz="1900" dirty="0">
                <a:sym typeface="Wingdings" pitchFamily="2" charset="2"/>
              </a:rPr>
              <a:t>Support the implementation of digital tools for machine-assisted, possibly ongoing, peer-review, creating a bridge between the place where research is conducted (the digital lab) and the place where research is reviewed (the research products)</a:t>
            </a:r>
            <a:endParaRPr lang="en-GB" sz="1900" dirty="0"/>
          </a:p>
          <a:p>
            <a:endParaRPr lang="en-GB" dirty="0">
              <a:sym typeface="Wingdings" pitchFamily="2" charset="2"/>
            </a:endParaRPr>
          </a:p>
        </p:txBody>
      </p:sp>
      <p:pic>
        <p:nvPicPr>
          <p:cNvPr id="7" name="Picture 6" descr="https://docs.google.com/drawings/d/sCrgRQGeYggt9pPSZG7U7lA/image?w=547&amp;h=482&amp;rev=1&amp;ac=1">
            <a:extLst>
              <a:ext uri="{FF2B5EF4-FFF2-40B4-BE49-F238E27FC236}">
                <a16:creationId xmlns:a16="http://schemas.microsoft.com/office/drawing/2014/main" id="{79F60688-B227-774C-85BE-4B2A2E868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78" y="1516283"/>
            <a:ext cx="4663132" cy="41090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7">
            <a:extLst>
              <a:ext uri="{FF2B5EF4-FFF2-40B4-BE49-F238E27FC236}">
                <a16:creationId xmlns:a16="http://schemas.microsoft.com/office/drawing/2014/main" id="{EF6E36AC-4D86-7144-963E-6B692DC438E5}"/>
              </a:ext>
            </a:extLst>
          </p:cNvPr>
          <p:cNvSpPr txBox="1">
            <a:spLocks/>
          </p:cNvSpPr>
          <p:nvPr/>
        </p:nvSpPr>
        <p:spPr>
          <a:xfrm>
            <a:off x="533400" y="254001"/>
            <a:ext cx="10147812" cy="85901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en-GB" sz="4050" b="1" spc="-113" dirty="0">
                <a:solidFill>
                  <a:schemeClr val="accent1"/>
                </a:solidFill>
                <a:latin typeface="Calibri" charset="0"/>
                <a:cs typeface="Calibri" charset="0"/>
              </a:rPr>
              <a:t>Benefits of research flow templates</a:t>
            </a:r>
          </a:p>
        </p:txBody>
      </p:sp>
      <p:sp>
        <p:nvSpPr>
          <p:cNvPr id="2" name="Date Placeholder 1">
            <a:extLst>
              <a:ext uri="{FF2B5EF4-FFF2-40B4-BE49-F238E27FC236}">
                <a16:creationId xmlns:a16="http://schemas.microsoft.com/office/drawing/2014/main" id="{FA5245D4-4ACC-1845-A138-4A2CB584479D}"/>
              </a:ext>
            </a:extLst>
          </p:cNvPr>
          <p:cNvSpPr>
            <a:spLocks noGrp="1"/>
          </p:cNvSpPr>
          <p:nvPr>
            <p:ph type="dt" sz="half" idx="10"/>
          </p:nvPr>
        </p:nvSpPr>
        <p:spPr/>
        <p:txBody>
          <a:bodyPr/>
          <a:lstStyle/>
          <a:p>
            <a:r>
              <a:rPr lang="it-IT"/>
              <a:t>31/01/2019</a:t>
            </a:r>
            <a:endParaRPr lang="en-GB"/>
          </a:p>
        </p:txBody>
      </p:sp>
      <p:sp>
        <p:nvSpPr>
          <p:cNvPr id="3" name="Footer Placeholder 2">
            <a:extLst>
              <a:ext uri="{FF2B5EF4-FFF2-40B4-BE49-F238E27FC236}">
                <a16:creationId xmlns:a16="http://schemas.microsoft.com/office/drawing/2014/main" id="{FE4B4CAE-FCFE-B24F-B473-3747F42C0468}"/>
              </a:ext>
            </a:extLst>
          </p:cNvPr>
          <p:cNvSpPr>
            <a:spLocks noGrp="1"/>
          </p:cNvSpPr>
          <p:nvPr>
            <p:ph type="ftr" sz="quarter" idx="11"/>
          </p:nvPr>
        </p:nvSpPr>
        <p:spPr/>
        <p:txBody>
          <a:bodyPr/>
          <a:lstStyle/>
          <a:p>
            <a:r>
              <a:rPr lang="en-GB"/>
              <a:t>15th Italian Research Conference on Digital Libraries - IRCDL2019 - Pisa, Italy</a:t>
            </a:r>
          </a:p>
        </p:txBody>
      </p:sp>
      <p:sp>
        <p:nvSpPr>
          <p:cNvPr id="5" name="Slide Number Placeholder 4">
            <a:extLst>
              <a:ext uri="{FF2B5EF4-FFF2-40B4-BE49-F238E27FC236}">
                <a16:creationId xmlns:a16="http://schemas.microsoft.com/office/drawing/2014/main" id="{10480786-3C53-084C-905E-BB099091DECE}"/>
              </a:ext>
            </a:extLst>
          </p:cNvPr>
          <p:cNvSpPr>
            <a:spLocks noGrp="1"/>
          </p:cNvSpPr>
          <p:nvPr>
            <p:ph type="sldNum" sz="quarter" idx="12"/>
          </p:nvPr>
        </p:nvSpPr>
        <p:spPr/>
        <p:txBody>
          <a:bodyPr/>
          <a:lstStyle/>
          <a:p>
            <a:fld id="{0CA08796-28C9-014C-8CEE-1E95980DF632}" type="slidenum">
              <a:rPr lang="en-GB" smtClean="0"/>
              <a:t>9</a:t>
            </a:fld>
            <a:endParaRPr lang="en-GB"/>
          </a:p>
        </p:txBody>
      </p:sp>
    </p:spTree>
    <p:extLst>
      <p:ext uri="{BB962C8B-B14F-4D97-AF65-F5344CB8AC3E}">
        <p14:creationId xmlns:p14="http://schemas.microsoft.com/office/powerpoint/2010/main" val="400553682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{6811242C-5DB3-7741-BCBF-E82D84CD995C}tf16401369</Template>
  <TotalTime>897</TotalTime>
  <Words>1679</Words>
  <Application>Microsoft Macintosh PowerPoint</Application>
  <PresentationFormat>Widescreen</PresentationFormat>
  <Paragraphs>174</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Rockwell</vt:lpstr>
      <vt:lpstr>Wingdings</vt:lpstr>
      <vt:lpstr>Atlas</vt:lpstr>
      <vt:lpstr>Foundations of a framework for peer-reviewing the research flow</vt:lpstr>
      <vt:lpstr>Outline</vt:lpstr>
      <vt:lpstr>PowerPoint Presentation</vt:lpstr>
      <vt:lpstr>Peer-review in the era of digital science</vt:lpstr>
      <vt:lpstr>State of the art</vt:lpstr>
      <vt:lpstr>Remarks on current practices</vt:lpstr>
      <vt:lpstr>Foundations of a framework for peer-reviewing the research flow</vt:lpstr>
      <vt:lpstr>Research flow template</vt:lpstr>
      <vt:lpstr>PowerPoint Presentation</vt:lpstr>
      <vt:lpstr>Use cases</vt:lpstr>
      <vt:lpstr>Research flow template example on archaeology</vt:lpstr>
      <vt:lpstr>Research flow template example on geothermal energy science</vt:lpstr>
      <vt:lpstr>Conclusions and future work</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Alessia Bardi</dc:creator>
  <cp:lastModifiedBy>Alessia Bardi</cp:lastModifiedBy>
  <cp:revision>61</cp:revision>
  <cp:lastPrinted>2019-01-31T00:29:54Z</cp:lastPrinted>
  <dcterms:created xsi:type="dcterms:W3CDTF">2019-01-29T17:18:25Z</dcterms:created>
  <dcterms:modified xsi:type="dcterms:W3CDTF">2019-01-31T01:27:09Z</dcterms:modified>
</cp:coreProperties>
</file>