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9"/>
  </p:notesMasterIdLst>
  <p:handoutMasterIdLst>
    <p:handoutMasterId r:id="rId120"/>
  </p:handoutMasterIdLst>
  <p:sldIdLst>
    <p:sldId id="256" r:id="rId2"/>
    <p:sldId id="345" r:id="rId3"/>
    <p:sldId id="413" r:id="rId4"/>
    <p:sldId id="354" r:id="rId5"/>
    <p:sldId id="409" r:id="rId6"/>
    <p:sldId id="258" r:id="rId7"/>
    <p:sldId id="276" r:id="rId8"/>
    <p:sldId id="404" r:id="rId9"/>
    <p:sldId id="405" r:id="rId10"/>
    <p:sldId id="355" r:id="rId11"/>
    <p:sldId id="351" r:id="rId12"/>
    <p:sldId id="352" r:id="rId13"/>
    <p:sldId id="356" r:id="rId14"/>
    <p:sldId id="326" r:id="rId15"/>
    <p:sldId id="269" r:id="rId16"/>
    <p:sldId id="349" r:id="rId17"/>
    <p:sldId id="412" r:id="rId18"/>
    <p:sldId id="261" r:id="rId19"/>
    <p:sldId id="262" r:id="rId20"/>
    <p:sldId id="263" r:id="rId21"/>
    <p:sldId id="264" r:id="rId22"/>
    <p:sldId id="410" r:id="rId23"/>
    <p:sldId id="357" r:id="rId24"/>
    <p:sldId id="390" r:id="rId25"/>
    <p:sldId id="403" r:id="rId26"/>
    <p:sldId id="368" r:id="rId27"/>
    <p:sldId id="369" r:id="rId28"/>
    <p:sldId id="370" r:id="rId29"/>
    <p:sldId id="371" r:id="rId30"/>
    <p:sldId id="372" r:id="rId31"/>
    <p:sldId id="358" r:id="rId32"/>
    <p:sldId id="374" r:id="rId33"/>
    <p:sldId id="377" r:id="rId34"/>
    <p:sldId id="378" r:id="rId35"/>
    <p:sldId id="380" r:id="rId36"/>
    <p:sldId id="382" r:id="rId37"/>
    <p:sldId id="383" r:id="rId38"/>
    <p:sldId id="384" r:id="rId39"/>
    <p:sldId id="385" r:id="rId40"/>
    <p:sldId id="386" r:id="rId41"/>
    <p:sldId id="387" r:id="rId42"/>
    <p:sldId id="388" r:id="rId43"/>
    <p:sldId id="389" r:id="rId44"/>
    <p:sldId id="407" r:id="rId45"/>
    <p:sldId id="408" r:id="rId46"/>
    <p:sldId id="359" r:id="rId47"/>
    <p:sldId id="417" r:id="rId48"/>
    <p:sldId id="415" r:id="rId49"/>
    <p:sldId id="416" r:id="rId50"/>
    <p:sldId id="400" r:id="rId51"/>
    <p:sldId id="401" r:id="rId52"/>
    <p:sldId id="414" r:id="rId53"/>
    <p:sldId id="360" r:id="rId54"/>
    <p:sldId id="277" r:id="rId55"/>
    <p:sldId id="283" r:id="rId56"/>
    <p:sldId id="284" r:id="rId57"/>
    <p:sldId id="285" r:id="rId58"/>
    <p:sldId id="286" r:id="rId59"/>
    <p:sldId id="329" r:id="rId60"/>
    <p:sldId id="330" r:id="rId61"/>
    <p:sldId id="331" r:id="rId62"/>
    <p:sldId id="339" r:id="rId63"/>
    <p:sldId id="274" r:id="rId64"/>
    <p:sldId id="337" r:id="rId65"/>
    <p:sldId id="308" r:id="rId66"/>
    <p:sldId id="309" r:id="rId67"/>
    <p:sldId id="311" r:id="rId68"/>
    <p:sldId id="367" r:id="rId69"/>
    <p:sldId id="287" r:id="rId70"/>
    <p:sldId id="288" r:id="rId71"/>
    <p:sldId id="289" r:id="rId72"/>
    <p:sldId id="294" r:id="rId73"/>
    <p:sldId id="295" r:id="rId74"/>
    <p:sldId id="333" r:id="rId75"/>
    <p:sldId id="334" r:id="rId76"/>
    <p:sldId id="335" r:id="rId77"/>
    <p:sldId id="392" r:id="rId78"/>
    <p:sldId id="393" r:id="rId79"/>
    <p:sldId id="394" r:id="rId80"/>
    <p:sldId id="395" r:id="rId81"/>
    <p:sldId id="361" r:id="rId82"/>
    <p:sldId id="299" r:id="rId83"/>
    <p:sldId id="300" r:id="rId84"/>
    <p:sldId id="301" r:id="rId85"/>
    <p:sldId id="302" r:id="rId86"/>
    <p:sldId id="303" r:id="rId87"/>
    <p:sldId id="304" r:id="rId88"/>
    <p:sldId id="305" r:id="rId89"/>
    <p:sldId id="306" r:id="rId90"/>
    <p:sldId id="307" r:id="rId91"/>
    <p:sldId id="363" r:id="rId92"/>
    <p:sldId id="340" r:id="rId93"/>
    <p:sldId id="341" r:id="rId94"/>
    <p:sldId id="342" r:id="rId95"/>
    <p:sldId id="343" r:id="rId96"/>
    <p:sldId id="344" r:id="rId97"/>
    <p:sldId id="266" r:id="rId98"/>
    <p:sldId id="396" r:id="rId99"/>
    <p:sldId id="397" r:id="rId100"/>
    <p:sldId id="398" r:id="rId101"/>
    <p:sldId id="399" r:id="rId102"/>
    <p:sldId id="364" r:id="rId103"/>
    <p:sldId id="365" r:id="rId104"/>
    <p:sldId id="271" r:id="rId105"/>
    <p:sldId id="272" r:id="rId106"/>
    <p:sldId id="411" r:id="rId107"/>
    <p:sldId id="278" r:id="rId108"/>
    <p:sldId id="279" r:id="rId109"/>
    <p:sldId id="281" r:id="rId110"/>
    <p:sldId id="338" r:id="rId111"/>
    <p:sldId id="275" r:id="rId112"/>
    <p:sldId id="332" r:id="rId113"/>
    <p:sldId id="291" r:id="rId114"/>
    <p:sldId id="292" r:id="rId115"/>
    <p:sldId id="293" r:id="rId116"/>
    <p:sldId id="336" r:id="rId117"/>
    <p:sldId id="391" r:id="rId1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FF53797-D2A2-4A2A-AD57-D8F1E32985C7}">
          <p14:sldIdLst>
            <p14:sldId id="256"/>
            <p14:sldId id="345"/>
          </p14:sldIdLst>
        </p14:section>
        <p14:section name="PART I" id="{ECC407D0-36C4-4195-B5A1-6572DB369EAC}">
          <p14:sldIdLst>
            <p14:sldId id="413"/>
          </p14:sldIdLst>
        </p14:section>
        <p14:section name="Welcome and Outline" id="{7196183B-C557-446A-88AD-B180B84988CA}">
          <p14:sldIdLst>
            <p14:sldId id="354"/>
            <p14:sldId id="409"/>
            <p14:sldId id="258"/>
            <p14:sldId id="276"/>
            <p14:sldId id="404"/>
            <p14:sldId id="405"/>
          </p14:sldIdLst>
        </p14:section>
        <p14:section name="DDI in 60 Seconds" id="{ECFCC608-1BB4-41EE-A245-75A5EEE5928B}">
          <p14:sldIdLst>
            <p14:sldId id="355"/>
            <p14:sldId id="351"/>
            <p14:sldId id="352"/>
          </p14:sldIdLst>
        </p14:section>
        <p14:section name="Processes" id="{CECC8ED7-CC77-41D5-A398-0C4FC27C20BF}">
          <p14:sldIdLst>
            <p14:sldId id="356"/>
            <p14:sldId id="326"/>
            <p14:sldId id="269"/>
            <p14:sldId id="349"/>
            <p14:sldId id="412"/>
            <p14:sldId id="261"/>
            <p14:sldId id="262"/>
            <p14:sldId id="263"/>
            <p14:sldId id="264"/>
            <p14:sldId id="410"/>
          </p14:sldIdLst>
        </p14:section>
        <p14:section name="DDI Standard" id="{5268A8B5-AB67-4AD7-BFF4-ACDF464F4DD8}">
          <p14:sldIdLst>
            <p14:sldId id="357"/>
            <p14:sldId id="390"/>
            <p14:sldId id="403"/>
            <p14:sldId id="368"/>
            <p14:sldId id="369"/>
            <p14:sldId id="370"/>
            <p14:sldId id="371"/>
            <p14:sldId id="372"/>
          </p14:sldIdLst>
        </p14:section>
        <p14:section name="Tools" id="{8DBA7E9D-773D-484F-8BAD-7558E49F56BA}">
          <p14:sldIdLst>
            <p14:sldId id="358"/>
            <p14:sldId id="374"/>
            <p14:sldId id="377"/>
            <p14:sldId id="378"/>
            <p14:sldId id="380"/>
            <p14:sldId id="382"/>
            <p14:sldId id="383"/>
            <p14:sldId id="384"/>
            <p14:sldId id="385"/>
            <p14:sldId id="386"/>
            <p14:sldId id="387"/>
            <p14:sldId id="388"/>
            <p14:sldId id="389"/>
            <p14:sldId id="407"/>
            <p14:sldId id="408"/>
          </p14:sldIdLst>
        </p14:section>
        <p14:section name="Codebook and Lifecycle" id="{00F5411B-179F-4776-A8CA-1B0B091F9A3D}">
          <p14:sldIdLst>
            <p14:sldId id="359"/>
            <p14:sldId id="417"/>
            <p14:sldId id="415"/>
            <p14:sldId id="416"/>
            <p14:sldId id="400"/>
            <p14:sldId id="401"/>
          </p14:sldIdLst>
        </p14:section>
        <p14:section name="PART II" id="{3F22505F-9246-426D-B313-C78F85014CB5}">
          <p14:sldIdLst>
            <p14:sldId id="414"/>
          </p14:sldIdLst>
        </p14:section>
        <p14:section name="DDI Lifecycle in Detail" id="{04D49D7C-765D-4DAF-8190-8CFF09191B13}">
          <p14:sldIdLst>
            <p14:sldId id="360"/>
            <p14:sldId id="277"/>
            <p14:sldId id="283"/>
            <p14:sldId id="284"/>
            <p14:sldId id="285"/>
            <p14:sldId id="286"/>
            <p14:sldId id="329"/>
            <p14:sldId id="330"/>
            <p14:sldId id="331"/>
            <p14:sldId id="339"/>
            <p14:sldId id="274"/>
            <p14:sldId id="337"/>
            <p14:sldId id="308"/>
            <p14:sldId id="309"/>
            <p14:sldId id="311"/>
          </p14:sldIdLst>
        </p14:section>
        <p14:section name="Schemes and Reuse" id="{08C5D418-DE99-4B32-858C-A18B587C8DB8}">
          <p14:sldIdLst>
            <p14:sldId id="367"/>
            <p14:sldId id="287"/>
            <p14:sldId id="288"/>
            <p14:sldId id="289"/>
            <p14:sldId id="294"/>
            <p14:sldId id="295"/>
            <p14:sldId id="333"/>
            <p14:sldId id="334"/>
            <p14:sldId id="335"/>
            <p14:sldId id="392"/>
            <p14:sldId id="393"/>
            <p14:sldId id="394"/>
            <p14:sldId id="395"/>
          </p14:sldIdLst>
        </p14:section>
        <p14:section name="Questionnaire Example" id="{489685A1-AB5C-4AD8-B55F-5E581BCB129E}">
          <p14:sldIdLst>
            <p14:sldId id="361"/>
            <p14:sldId id="299"/>
            <p14:sldId id="300"/>
            <p14:sldId id="301"/>
            <p14:sldId id="302"/>
            <p14:sldId id="303"/>
            <p14:sldId id="304"/>
            <p14:sldId id="305"/>
            <p14:sldId id="306"/>
            <p14:sldId id="307"/>
          </p14:sldIdLst>
        </p14:section>
        <p14:section name="Comparison" id="{FE60EE95-5113-4904-B177-24E608227C34}">
          <p14:sldIdLst>
            <p14:sldId id="363"/>
            <p14:sldId id="340"/>
            <p14:sldId id="341"/>
            <p14:sldId id="342"/>
            <p14:sldId id="343"/>
            <p14:sldId id="344"/>
            <p14:sldId id="266"/>
            <p14:sldId id="396"/>
            <p14:sldId id="397"/>
            <p14:sldId id="398"/>
            <p14:sldId id="399"/>
          </p14:sldIdLst>
        </p14:section>
        <p14:section name="Your Questions" id="{E06106BF-621B-4CB7-B986-1AC552E38B3E}">
          <p14:sldIdLst>
            <p14:sldId id="364"/>
          </p14:sldIdLst>
        </p14:section>
        <p14:section name="Conclusion" id="{D58D8EC5-0C85-4D6C-9C54-D132C1BD7EC5}">
          <p14:sldIdLst>
            <p14:sldId id="365"/>
            <p14:sldId id="271"/>
            <p14:sldId id="272"/>
          </p14:sldIdLst>
        </p14:section>
        <p14:section name="Backup" id="{ACA5E6E9-F3D3-44FB-BFC4-2F2FA64EB775}">
          <p14:sldIdLst>
            <p14:sldId id="411"/>
            <p14:sldId id="278"/>
            <p14:sldId id="279"/>
            <p14:sldId id="281"/>
            <p14:sldId id="338"/>
            <p14:sldId id="275"/>
            <p14:sldId id="332"/>
            <p14:sldId id="291"/>
            <p14:sldId id="292"/>
            <p14:sldId id="293"/>
            <p14:sldId id="336"/>
            <p14:sldId id="3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0" autoAdjust="0"/>
  </p:normalViewPr>
  <p:slideViewPr>
    <p:cSldViewPr>
      <p:cViewPr varScale="1">
        <p:scale>
          <a:sx n="110" d="100"/>
          <a:sy n="110" d="100"/>
        </p:scale>
        <p:origin x="1650" y="102"/>
      </p:cViewPr>
      <p:guideLst>
        <p:guide orient="horz" pos="2160"/>
        <p:guide pos="2880"/>
      </p:guideLst>
    </p:cSldViewPr>
  </p:slideViewPr>
  <p:outlineViewPr>
    <p:cViewPr>
      <p:scale>
        <a:sx n="33" d="100"/>
        <a:sy n="33" d="100"/>
      </p:scale>
      <p:origin x="0" y="77604"/>
    </p:cViewPr>
  </p:outlineViewPr>
  <p:notesTextViewPr>
    <p:cViewPr>
      <p:scale>
        <a:sx n="100" d="100"/>
        <a:sy n="100" d="100"/>
      </p:scale>
      <p:origin x="0" y="0"/>
    </p:cViewPr>
  </p:notesTextViewPr>
  <p:sorterViewPr>
    <p:cViewPr>
      <p:scale>
        <a:sx n="100" d="100"/>
        <a:sy n="100" d="100"/>
      </p:scale>
      <p:origin x="0" y="134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063D632-E055-4548-89B4-82607B14EBB4}" type="datetimeFigureOut">
              <a:rPr lang="de-DE" smtClean="0"/>
              <a:t>06.07.2015</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1843D9F-E809-4EF6-94FE-1B9DDF4C6A1F}" type="slidenum">
              <a:rPr lang="de-DE" smtClean="0"/>
              <a:t>‹#›</a:t>
            </a:fld>
            <a:endParaRPr lang="de-DE"/>
          </a:p>
        </p:txBody>
      </p:sp>
    </p:spTree>
    <p:extLst>
      <p:ext uri="{BB962C8B-B14F-4D97-AF65-F5344CB8AC3E}">
        <p14:creationId xmlns:p14="http://schemas.microsoft.com/office/powerpoint/2010/main" val="2185523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6A527D-D405-450D-A738-C3FAB38CD101}" type="datetimeFigureOut">
              <a:rPr lang="en-US" smtClean="0"/>
              <a:pPr/>
              <a:t>7/6/2015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D852CF6-CC57-45E3-B5C8-FD00190D357B}" type="slidenum">
              <a:rPr lang="en-US" smtClean="0"/>
              <a:pPr/>
              <a:t>‹#›</a:t>
            </a:fld>
            <a:endParaRPr lang="en-US"/>
          </a:p>
        </p:txBody>
      </p:sp>
    </p:spTree>
    <p:extLst>
      <p:ext uri="{BB962C8B-B14F-4D97-AF65-F5344CB8AC3E}">
        <p14:creationId xmlns:p14="http://schemas.microsoft.com/office/powerpoint/2010/main" val="312566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F4CA935-CF89-43A9-A992-5B69203F7FE4}" type="slidenum">
              <a:rPr lang="en-US" smtClean="0"/>
              <a:pPr/>
              <a:t>16</a:t>
            </a:fld>
            <a:endParaRPr lang="en-US" smtClean="0"/>
          </a:p>
        </p:txBody>
      </p:sp>
      <p:sp>
        <p:nvSpPr>
          <p:cNvPr id="28675"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B67E948D-2CF0-4B6A-9531-C2EB782C75E0}" type="slidenum">
              <a:rPr lang="en-US" sz="1200"/>
              <a:pPr algn="r"/>
              <a:t>16</a:t>
            </a:fld>
            <a:endParaRPr lang="en-US" sz="1200"/>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58114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F8F6D4A-81ED-4453-B597-087FDB6042A3}" type="slidenum">
              <a:rPr lang="en-US" smtClean="0"/>
              <a:pPr/>
              <a:t>56</a:t>
            </a:fld>
            <a:endParaRPr lang="en-US" smtClean="0"/>
          </a:p>
        </p:txBody>
      </p:sp>
      <p:sp>
        <p:nvSpPr>
          <p:cNvPr id="28675"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B863C3C6-BB2F-4DEF-8E59-345A49895001}" type="slidenum">
              <a:rPr lang="en-US" sz="1200"/>
              <a:pPr algn="r"/>
              <a:t>56</a:t>
            </a:fld>
            <a:endParaRPr lang="en-US" sz="1200"/>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4344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244956B-A1B3-4251-932A-8F94D4C59B7C}" type="slidenum">
              <a:rPr lang="en-US" smtClean="0"/>
              <a:pPr/>
              <a:t>57</a:t>
            </a:fld>
            <a:endParaRPr lang="en-US" smtClean="0"/>
          </a:p>
        </p:txBody>
      </p:sp>
      <p:sp>
        <p:nvSpPr>
          <p:cNvPr id="29699"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D50DA8F3-85FB-4AC0-AE0A-FC61E838D873}" type="slidenum">
              <a:rPr lang="en-US" sz="1200"/>
              <a:pPr algn="r"/>
              <a:t>57</a:t>
            </a:fld>
            <a:endParaRPr lang="en-US" sz="1200"/>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232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ED5657A-36BC-42F2-B79B-1A26FA4BA5D3}" type="slidenum">
              <a:rPr lang="en-US" smtClean="0"/>
              <a:pPr/>
              <a:t>58</a:t>
            </a:fld>
            <a:endParaRPr lang="en-US" smtClean="0"/>
          </a:p>
        </p:txBody>
      </p:sp>
      <p:sp>
        <p:nvSpPr>
          <p:cNvPr id="30723"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B5F6D4A5-5277-4C0D-9C08-2B45E40852F9}" type="slidenum">
              <a:rPr lang="en-US" sz="1200"/>
              <a:pPr algn="r"/>
              <a:t>58</a:t>
            </a:fld>
            <a:endParaRPr lang="en-US" sz="120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7069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4886E91F-7EB9-4EFA-9106-B2089E89453B}" type="slidenum">
              <a:rPr lang="en-US" smtClean="0"/>
              <a:pPr/>
              <a:t>59</a:t>
            </a:fld>
            <a:endParaRPr lang="en-US" smtClean="0"/>
          </a:p>
        </p:txBody>
      </p:sp>
      <p:sp>
        <p:nvSpPr>
          <p:cNvPr id="12291"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B1269D99-F04F-4912-8E2C-C9ADDDFF2A34}" type="slidenum">
              <a:rPr lang="en-US" sz="1200"/>
              <a:pPr algn="r"/>
              <a:t>59</a:t>
            </a:fld>
            <a:endParaRPr lang="en-US" sz="1200"/>
          </a:p>
        </p:txBody>
      </p:sp>
      <p:sp>
        <p:nvSpPr>
          <p:cNvPr id="12292" name="Rectangle 2"/>
          <p:cNvSpPr>
            <a:spLocks noGrp="1" noRot="1" noChangeAspect="1" noChangeArrowheads="1" noTextEdit="1"/>
          </p:cNvSpPr>
          <p:nvPr>
            <p:ph type="sldImg"/>
          </p:nvPr>
        </p:nvSpPr>
        <p:spPr>
          <a:ln/>
        </p:spPr>
      </p:sp>
      <p:sp>
        <p:nvSpPr>
          <p:cNvPr id="1229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46672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18299003-9A77-4F11-9E3B-4A1CE2F85ECC}" type="slidenum">
              <a:rPr lang="en-US" smtClean="0"/>
              <a:pPr/>
              <a:t>60</a:t>
            </a:fld>
            <a:endParaRPr lang="en-US" smtClean="0"/>
          </a:p>
        </p:txBody>
      </p:sp>
      <p:sp>
        <p:nvSpPr>
          <p:cNvPr id="13315"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47F231EA-0279-437D-B334-2D2E2A6EF766}" type="slidenum">
              <a:rPr lang="en-US" sz="1200"/>
              <a:pPr algn="r"/>
              <a:t>60</a:t>
            </a:fld>
            <a:endParaRPr lang="en-US" sz="1200"/>
          </a:p>
        </p:txBody>
      </p:sp>
      <p:sp>
        <p:nvSpPr>
          <p:cNvPr id="13316" name="Rectangle 2"/>
          <p:cNvSpPr>
            <a:spLocks noGrp="1" noRot="1" noChangeAspect="1" noChangeArrowheads="1" noTextEdit="1"/>
          </p:cNvSpPr>
          <p:nvPr>
            <p:ph type="sldImg"/>
          </p:nvPr>
        </p:nvSpPr>
        <p:spPr>
          <a:ln/>
        </p:spPr>
      </p:sp>
      <p:sp>
        <p:nvSpPr>
          <p:cNvPr id="1331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03714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5A89C1-AC82-4DDE-811F-84DA2FD2FF2F}" type="slidenum">
              <a:rPr lang="en-US" smtClean="0"/>
              <a:pPr/>
              <a:t>73</a:t>
            </a:fld>
            <a:endParaRPr lang="en-US" smtClean="0"/>
          </a:p>
        </p:txBody>
      </p:sp>
      <p:sp>
        <p:nvSpPr>
          <p:cNvPr id="41987"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73C669BD-A39F-4DF4-BEFA-F65EA279C912}" type="slidenum">
              <a:rPr lang="en-US" sz="1200"/>
              <a:pPr algn="r"/>
              <a:t>73</a:t>
            </a:fld>
            <a:endParaRPr lang="en-US" sz="1200"/>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82569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30A23C7B-A476-48D9-862C-2B7F155D512F}" type="slidenum">
              <a:rPr lang="en-US" sz="1200"/>
              <a:pPr algn="r"/>
              <a:t>82</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24115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3E3F412C-8F8C-4455-BE93-26EF52189ACB}" type="slidenum">
              <a:rPr lang="en-US" sz="1200"/>
              <a:pPr algn="r"/>
              <a:t>83</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52033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F06BD1FD-D56B-4620-8A9D-2C1FABFE7361}" type="slidenum">
              <a:rPr lang="en-US" sz="1200"/>
              <a:pPr algn="r"/>
              <a:t>84</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72080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A826FC74-81A8-4D93-BEC1-B1659CBDE522}" type="slidenum">
              <a:rPr lang="en-US" sz="1200"/>
              <a:pPr algn="r"/>
              <a:t>85</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0054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77582FA4-4ABA-455F-B616-2D4E602DD974}" type="slidenum">
              <a:rPr lang="en-US"/>
              <a:pPr/>
              <a:t>17</a:t>
            </a:fld>
            <a:endParaRPr lang="en-US"/>
          </a:p>
        </p:txBody>
      </p:sp>
      <p:sp>
        <p:nvSpPr>
          <p:cNvPr id="72706" name="Header Placeholder 1"/>
          <p:cNvSpPr txBox="1">
            <a:spLocks noGrp="1"/>
          </p:cNvSpPr>
          <p:nvPr/>
        </p:nvSpPr>
        <p:spPr bwMode="auto">
          <a:xfrm>
            <a:off x="0" y="0"/>
            <a:ext cx="2945659" cy="496332"/>
          </a:xfrm>
          <a:prstGeom prst="rect">
            <a:avLst/>
          </a:prstGeom>
          <a:noFill/>
          <a:ln w="9525">
            <a:noFill/>
            <a:miter lim="800000"/>
            <a:headEnd/>
            <a:tailEnd/>
          </a:ln>
        </p:spPr>
        <p:txBody>
          <a:bodyPr/>
          <a:lstStyle/>
          <a:p>
            <a:pPr eaLnBrk="1" hangingPunct="1"/>
            <a:r>
              <a:rPr lang="en-US" sz="1200">
                <a:latin typeface="Calibri" pitchFamily="34" charset="0"/>
              </a:rPr>
              <a:t>Using Data Documentation Initiative (DDI) Guidelines</a:t>
            </a:r>
          </a:p>
        </p:txBody>
      </p:sp>
      <p:sp>
        <p:nvSpPr>
          <p:cNvPr id="72707" name="Footer Placeholder 5"/>
          <p:cNvSpPr txBox="1">
            <a:spLocks noGrp="1"/>
          </p:cNvSpPr>
          <p:nvPr/>
        </p:nvSpPr>
        <p:spPr bwMode="auto">
          <a:xfrm>
            <a:off x="0" y="9428583"/>
            <a:ext cx="2945659" cy="496332"/>
          </a:xfrm>
          <a:prstGeom prst="rect">
            <a:avLst/>
          </a:prstGeom>
          <a:noFill/>
          <a:ln w="9525">
            <a:noFill/>
            <a:miter lim="800000"/>
            <a:headEnd/>
            <a:tailEnd/>
          </a:ln>
        </p:spPr>
        <p:txBody>
          <a:bodyPr anchor="b"/>
          <a:lstStyle/>
          <a:p>
            <a:pPr eaLnBrk="1" hangingPunct="1"/>
            <a:r>
              <a:rPr lang="en-US" sz="1200">
                <a:latin typeface="Calibri" pitchFamily="34" charset="0"/>
              </a:rPr>
              <a:t>3MC Conference, 2008, Berlin</a:t>
            </a:r>
          </a:p>
        </p:txBody>
      </p:sp>
      <p:sp>
        <p:nvSpPr>
          <p:cNvPr id="72708" name="Slide Number Placeholder 6"/>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eaLnBrk="1" hangingPunct="1"/>
            <a:fld id="{CAC3039F-6429-476A-871D-A00B51201A3A}" type="slidenum">
              <a:rPr lang="en-US" sz="1200">
                <a:latin typeface="Calibri" pitchFamily="34" charset="0"/>
              </a:rPr>
              <a:pPr algn="r" eaLnBrk="1" hangingPunct="1"/>
              <a:t>17</a:t>
            </a:fld>
            <a:endParaRPr lang="en-US" sz="1200">
              <a:latin typeface="Calibri" pitchFamily="34" charset="0"/>
            </a:endParaRPr>
          </a:p>
        </p:txBody>
      </p:sp>
      <p:sp>
        <p:nvSpPr>
          <p:cNvPr id="72709"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eaLnBrk="1" hangingPunct="1"/>
            <a:fld id="{555B449B-697E-4EF7-B101-232698CB9CA5}" type="slidenum">
              <a:rPr lang="en-US" sz="1200">
                <a:latin typeface="Calibri" pitchFamily="34" charset="0"/>
              </a:rPr>
              <a:pPr algn="r" eaLnBrk="1" hangingPunct="1"/>
              <a:t>17</a:t>
            </a:fld>
            <a:endParaRPr lang="en-US" sz="1200">
              <a:latin typeface="Calibri" pitchFamily="34" charset="0"/>
            </a:endParaRPr>
          </a:p>
        </p:txBody>
      </p:sp>
      <p:sp>
        <p:nvSpPr>
          <p:cNvPr id="72710" name="Rectangle 2"/>
          <p:cNvSpPr>
            <a:spLocks noGrp="1" noRot="1" noChangeAspect="1" noChangeArrowheads="1" noTextEdit="1"/>
          </p:cNvSpPr>
          <p:nvPr>
            <p:ph type="sldImg"/>
          </p:nvPr>
        </p:nvSpPr>
        <p:spPr>
          <a:ln/>
        </p:spPr>
      </p:sp>
      <p:sp>
        <p:nvSpPr>
          <p:cNvPr id="72711" name="Rectangle 3"/>
          <p:cNvSpPr>
            <a:spLocks noGrp="1" noChangeArrowheads="1"/>
          </p:cNvSpPr>
          <p:nvPr>
            <p:ph type="body" idx="1"/>
          </p:nvPr>
        </p:nvSpPr>
        <p:spPr/>
        <p:txBody>
          <a:bodyPr/>
          <a:lstStyle/>
          <a:p>
            <a:pPr>
              <a:spcBef>
                <a:spcPct val="0"/>
              </a:spcBef>
            </a:pPr>
            <a:endParaRPr lang="de-DE"/>
          </a:p>
        </p:txBody>
      </p:sp>
    </p:spTree>
    <p:extLst>
      <p:ext uri="{BB962C8B-B14F-4D97-AF65-F5344CB8AC3E}">
        <p14:creationId xmlns:p14="http://schemas.microsoft.com/office/powerpoint/2010/main" val="2370387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2E6753D2-AA93-43CF-A060-C19117A55A9E}" type="slidenum">
              <a:rPr lang="en-US" sz="1200"/>
              <a:pPr algn="r"/>
              <a:t>87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91962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45906520-AAC5-466B-AD13-E0CDC148F477}" type="slidenum">
              <a:rPr lang="en-US" sz="1200"/>
              <a:pPr algn="r"/>
              <a:t>88</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86407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3E8EBE18-C6B8-4F4F-AB17-C3CB00D0E358}" type="slidenum">
              <a:rPr lang="en-US" sz="1200"/>
              <a:pPr algn="r"/>
              <a:t>89</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97979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E807F2DF-1E4C-406A-AF50-D9AC975B047D}" type="slidenum">
              <a:rPr lang="en-US" sz="1200"/>
              <a:pPr algn="r"/>
              <a:t>90</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85155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2635F-73D8-432E-8543-602F3F765703}" type="slidenum">
              <a:rPr lang="en-US" smtClean="0"/>
              <a:pPr/>
              <a:t>92</a:t>
            </a:fld>
            <a:endParaRPr lang="en-US" smtClean="0"/>
          </a:p>
        </p:txBody>
      </p:sp>
      <p:sp>
        <p:nvSpPr>
          <p:cNvPr id="43011"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79D44194-025E-44DF-86F5-D38936CFA5C3}" type="slidenum">
              <a:rPr lang="en-US" sz="1200"/>
              <a:pPr algn="r"/>
              <a:t>92</a:t>
            </a:fld>
            <a:endParaRPr lang="en-US" sz="120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65844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15BF100-3B59-4B12-A259-3E2F3FD44E46}" type="slidenum">
              <a:rPr lang="en-US" smtClean="0"/>
              <a:pPr/>
              <a:t>110</a:t>
            </a:fld>
            <a:endParaRPr lang="en-US" smtClean="0"/>
          </a:p>
        </p:txBody>
      </p:sp>
      <p:sp>
        <p:nvSpPr>
          <p:cNvPr id="20483"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A027919B-E6AC-444C-99E9-3FB135188FDA}" type="slidenum">
              <a:rPr lang="en-US" sz="1200"/>
              <a:pPr algn="r"/>
              <a:t>110</a:t>
            </a:fld>
            <a:endParaRPr lang="en-US" sz="1200"/>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85802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A0E83-83A5-48D0-A691-BE3A66684242}" type="slidenum">
              <a:rPr lang="en-US" smtClean="0"/>
              <a:t>26</a:t>
            </a:fld>
            <a:endParaRPr lang="en-US"/>
          </a:p>
        </p:txBody>
      </p:sp>
    </p:spTree>
    <p:extLst>
      <p:ext uri="{BB962C8B-B14F-4D97-AF65-F5344CB8AC3E}">
        <p14:creationId xmlns:p14="http://schemas.microsoft.com/office/powerpoint/2010/main" val="946135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A0E83-83A5-48D0-A691-BE3A66684242}" type="slidenum">
              <a:rPr lang="en-US" smtClean="0"/>
              <a:t>27</a:t>
            </a:fld>
            <a:endParaRPr lang="en-US"/>
          </a:p>
        </p:txBody>
      </p:sp>
    </p:spTree>
    <p:extLst>
      <p:ext uri="{BB962C8B-B14F-4D97-AF65-F5344CB8AC3E}">
        <p14:creationId xmlns:p14="http://schemas.microsoft.com/office/powerpoint/2010/main" val="4185291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A0E83-83A5-48D0-A691-BE3A66684242}" type="slidenum">
              <a:rPr lang="en-US" smtClean="0"/>
              <a:t>28</a:t>
            </a:fld>
            <a:endParaRPr lang="en-US"/>
          </a:p>
        </p:txBody>
      </p:sp>
    </p:spTree>
    <p:extLst>
      <p:ext uri="{BB962C8B-B14F-4D97-AF65-F5344CB8AC3E}">
        <p14:creationId xmlns:p14="http://schemas.microsoft.com/office/powerpoint/2010/main" val="1558426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AC2A0E83-83A5-48D0-A691-BE3A66684242}" type="slidenum">
              <a:rPr lang="en-US" smtClean="0"/>
              <a:t>30</a:t>
            </a:fld>
            <a:endParaRPr lang="en-US"/>
          </a:p>
        </p:txBody>
      </p:sp>
    </p:spTree>
    <p:extLst>
      <p:ext uri="{BB962C8B-B14F-4D97-AF65-F5344CB8AC3E}">
        <p14:creationId xmlns:p14="http://schemas.microsoft.com/office/powerpoint/2010/main" val="216499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52CF6-CC57-45E3-B5C8-FD00190D357B}" type="slidenum">
              <a:rPr lang="en-US" smtClean="0"/>
              <a:pPr/>
              <a:t>45</a:t>
            </a:fld>
            <a:endParaRPr lang="en-US"/>
          </a:p>
        </p:txBody>
      </p:sp>
    </p:spTree>
    <p:extLst>
      <p:ext uri="{BB962C8B-B14F-4D97-AF65-F5344CB8AC3E}">
        <p14:creationId xmlns:p14="http://schemas.microsoft.com/office/powerpoint/2010/main" val="3595658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F4CA935-CF89-43A9-A992-5B69203F7FE4}" type="slidenum">
              <a:rPr lang="en-US" smtClean="0"/>
              <a:pPr/>
              <a:t>49</a:t>
            </a:fld>
            <a:endParaRPr lang="en-US" smtClean="0"/>
          </a:p>
        </p:txBody>
      </p:sp>
      <p:sp>
        <p:nvSpPr>
          <p:cNvPr id="28675"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B67E948D-2CF0-4B6A-9531-C2EB782C75E0}" type="slidenum">
              <a:rPr lang="en-US" sz="1200"/>
              <a:pPr algn="r"/>
              <a:t>49</a:t>
            </a:fld>
            <a:endParaRPr lang="en-US" sz="1200"/>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0303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05269CA-88A0-4121-82AA-337A2BEEDB0D}" type="slidenum">
              <a:rPr lang="en-US" smtClean="0"/>
              <a:pPr/>
              <a:t>55</a:t>
            </a:fld>
            <a:endParaRPr lang="en-US" smtClean="0"/>
          </a:p>
        </p:txBody>
      </p:sp>
      <p:sp>
        <p:nvSpPr>
          <p:cNvPr id="27651"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D85433AC-CF84-4ABA-9A5B-164775475DF1}" type="slidenum">
              <a:rPr lang="en-US" sz="1200"/>
              <a:pPr algn="r"/>
              <a:t>55</a:t>
            </a:fld>
            <a:endParaRPr lang="en-US" sz="120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12826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EE66D5-71DE-468B-9D71-094C046439E7}"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04FCB-2AD5-4516-ABCE-731AE03A9F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E66D5-71DE-468B-9D71-094C046439E7}"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04FCB-2AD5-4516-ABCE-731AE03A9F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E66D5-71DE-468B-9D71-094C046439E7}"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04FCB-2AD5-4516-ABCE-731AE03A9F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E66D5-71DE-468B-9D71-094C046439E7}"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04FCB-2AD5-4516-ABCE-731AE03A9F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EE66D5-71DE-468B-9D71-094C046439E7}"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04FCB-2AD5-4516-ABCE-731AE03A9F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EE66D5-71DE-468B-9D71-094C046439E7}"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04FCB-2AD5-4516-ABCE-731AE03A9F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EE66D5-71DE-468B-9D71-094C046439E7}" type="datetimeFigureOut">
              <a:rPr lang="en-US" smtClean="0"/>
              <a:pPr/>
              <a:t>7/6/2015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404FCB-2AD5-4516-ABCE-731AE03A9F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EE66D5-71DE-468B-9D71-094C046439E7}" type="datetimeFigureOut">
              <a:rPr lang="en-US" smtClean="0"/>
              <a:pPr/>
              <a:t>7/6/2015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404FCB-2AD5-4516-ABCE-731AE03A9F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E66D5-71DE-468B-9D71-094C046439E7}" type="datetimeFigureOut">
              <a:rPr lang="en-US" smtClean="0"/>
              <a:pPr/>
              <a:t>7/6/2015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404FCB-2AD5-4516-ABCE-731AE03A9F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E66D5-71DE-468B-9D71-094C046439E7}"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04FCB-2AD5-4516-ABCE-731AE03A9F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E66D5-71DE-468B-9D71-094C046439E7}"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04FCB-2AD5-4516-ABCE-731AE03A9F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E66D5-71DE-468B-9D71-094C046439E7}" type="datetimeFigureOut">
              <a:rPr lang="en-US" smtClean="0"/>
              <a:pPr/>
              <a:t>7/6/2015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04FCB-2AD5-4516-ABCE-731AE03A9F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nc-sa/3.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creativecommons.org/licenses/by-sa/3.0/legalcod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Data and Metadata Management: </a:t>
            </a:r>
            <a:br>
              <a:rPr lang="en-US" dirty="0" smtClean="0"/>
            </a:br>
            <a:r>
              <a:rPr lang="en-US" dirty="0" smtClean="0"/>
              <a:t>A Business Perspective</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Wendy Thomas – Minnesota Population Center</a:t>
            </a:r>
          </a:p>
          <a:p>
            <a:r>
              <a:rPr lang="en-US" dirty="0" smtClean="0"/>
              <a:t>Marcel </a:t>
            </a:r>
            <a:r>
              <a:rPr lang="en-US" dirty="0" err="1" smtClean="0"/>
              <a:t>Hebing</a:t>
            </a:r>
            <a:r>
              <a:rPr lang="en-US" dirty="0" smtClean="0"/>
              <a:t> – German Socio-Economic Panel Study (SOEP), DIW Berlin</a:t>
            </a:r>
          </a:p>
          <a:p>
            <a:r>
              <a:rPr lang="en-US" dirty="0" smtClean="0"/>
              <a:t>EDDI 2012</a:t>
            </a:r>
          </a:p>
          <a:p>
            <a:r>
              <a:rPr lang="en-US" dirty="0" smtClean="0"/>
              <a:t>EDDI-2012_Business by Wendy Thomas and Marcel </a:t>
            </a:r>
            <a:r>
              <a:rPr lang="en-US" dirty="0" err="1" smtClean="0"/>
              <a:t>Hebing</a:t>
            </a:r>
            <a:r>
              <a:rPr lang="en-US" dirty="0" smtClean="0"/>
              <a:t> is licensed under a </a:t>
            </a:r>
            <a:r>
              <a:rPr lang="en-US" dirty="0" smtClean="0">
                <a:hlinkClick r:id="rId2"/>
              </a:rPr>
              <a:t>Creative Commons Attribution-</a:t>
            </a:r>
            <a:r>
              <a:rPr lang="en-US" dirty="0" err="1" smtClean="0">
                <a:hlinkClick r:id="rId2"/>
              </a:rPr>
              <a:t>NonCommercial</a:t>
            </a:r>
            <a:r>
              <a:rPr lang="en-US" dirty="0" smtClean="0">
                <a:hlinkClick r:id="rId2"/>
              </a:rPr>
              <a:t>\\\\-</a:t>
            </a:r>
            <a:r>
              <a:rPr lang="en-US" dirty="0" err="1" smtClean="0">
                <a:hlinkClick r:id="rId2"/>
              </a:rPr>
              <a:t>ShareAlike</a:t>
            </a:r>
            <a:r>
              <a:rPr lang="en-US" dirty="0" smtClean="0">
                <a:hlinkClick r:id="rId2"/>
              </a:rPr>
              <a:t> 3.0 </a:t>
            </a:r>
            <a:r>
              <a:rPr lang="en-US" dirty="0" err="1" smtClean="0">
                <a:hlinkClick r:id="rId2"/>
              </a:rPr>
              <a:t>Unported</a:t>
            </a:r>
            <a:r>
              <a:rPr lang="en-US" dirty="0" smtClean="0">
                <a:hlinkClick r:id="rId2"/>
              </a:rPr>
              <a:t> License</a:t>
            </a:r>
            <a:r>
              <a:rPr lang="en-US" dirty="0" smtClean="0"/>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Ddi</a:t>
            </a:r>
            <a:r>
              <a:rPr lang="en-US" dirty="0" smtClean="0"/>
              <a:t> 3 in 60 seconds</a:t>
            </a:r>
            <a:endParaRPr lang="en-US" dirty="0"/>
          </a:p>
        </p:txBody>
      </p:sp>
      <p:sp>
        <p:nvSpPr>
          <p:cNvPr id="3" name="Textplatzhalter 2"/>
          <p:cNvSpPr>
            <a:spLocks noGrp="1"/>
          </p:cNvSpPr>
          <p:nvPr>
            <p:ph type="body" idx="1"/>
          </p:nvPr>
        </p:nvSpPr>
        <p:spPr/>
        <p:txBody>
          <a:bodyPr/>
          <a:lstStyle/>
          <a:p>
            <a:r>
              <a:rPr lang="en-US" smtClean="0"/>
              <a:t>Introduction to DDI</a:t>
            </a:r>
            <a:endParaRPr lang="en-US"/>
          </a:p>
        </p:txBody>
      </p:sp>
      <p:grpSp>
        <p:nvGrpSpPr>
          <p:cNvPr id="4" name="Group 8"/>
          <p:cNvGrpSpPr>
            <a:grpSpLocks/>
          </p:cNvGrpSpPr>
          <p:nvPr/>
        </p:nvGrpSpPr>
        <p:grpSpPr bwMode="auto">
          <a:xfrm>
            <a:off x="6705600" y="524681"/>
            <a:ext cx="1838325" cy="941387"/>
            <a:chOff x="3200397" y="1584087"/>
            <a:chExt cx="1828805" cy="1357788"/>
          </a:xfrm>
        </p:grpSpPr>
        <p:sp>
          <p:nvSpPr>
            <p:cNvPr id="5" name="Rounded Rectangle 4"/>
            <p:cNvSpPr/>
            <p:nvPr/>
          </p:nvSpPr>
          <p:spPr>
            <a:xfrm>
              <a:off x="3200397" y="1584087"/>
              <a:ext cx="1828805" cy="1357788"/>
            </a:xfrm>
            <a:prstGeom prst="roundRect">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3266727" y="1650487"/>
              <a:ext cx="1696146" cy="1224987"/>
            </a:xfrm>
            <a:prstGeom prst="rect">
              <a:avLst/>
            </a:prstGeom>
          </p:spPr>
          <p:style>
            <a:lnRef idx="0">
              <a:scrgbClr r="0" g="0" b="0"/>
            </a:lnRef>
            <a:fillRef idx="0">
              <a:scrgbClr r="0" g="0" b="0"/>
            </a:fillRef>
            <a:effectRef idx="0">
              <a:scrgbClr r="0" g="0" b="0"/>
            </a:effectRef>
            <a:fontRef idx="minor">
              <a:schemeClr val="lt1"/>
            </a:fontRef>
          </p:style>
          <p:txBody>
            <a:bodyPr tIns="91440" bIns="91440" anchor="ctr"/>
            <a:lstStyle/>
            <a:p>
              <a:pPr algn="ctr" defTabSz="1600200">
                <a:lnSpc>
                  <a:spcPct val="90000"/>
                </a:lnSpc>
                <a:spcAft>
                  <a:spcPct val="35000"/>
                </a:spcAft>
                <a:defRPr/>
              </a:pPr>
              <a:endParaRPr lang="en-US" sz="3600">
                <a:solidFill>
                  <a:srgbClr val="FFFFFF"/>
                </a:solidFill>
              </a:endParaRPr>
            </a:p>
          </p:txBody>
        </p:sp>
      </p:grpSp>
    </p:spTree>
    <p:extLst>
      <p:ext uri="{BB962C8B-B14F-4D97-AF65-F5344CB8AC3E}">
        <p14:creationId xmlns:p14="http://schemas.microsoft.com/office/powerpoint/2010/main" val="330012516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152400" y="152400"/>
            <a:ext cx="2286000"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3" name="Text Box 5"/>
          <p:cNvSpPr txBox="1">
            <a:spLocks noChangeArrowheads="1"/>
          </p:cNvSpPr>
          <p:nvPr/>
        </p:nvSpPr>
        <p:spPr bwMode="auto">
          <a:xfrm>
            <a:off x="768350" y="341313"/>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Study A</a:t>
            </a:r>
          </a:p>
        </p:txBody>
      </p:sp>
      <p:sp>
        <p:nvSpPr>
          <p:cNvPr id="17414" name="Rectangle 6"/>
          <p:cNvSpPr>
            <a:spLocks noChangeArrowheads="1"/>
          </p:cNvSpPr>
          <p:nvPr/>
        </p:nvSpPr>
        <p:spPr bwMode="auto">
          <a:xfrm>
            <a:off x="228600" y="1905000"/>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5" name="Text Box 7"/>
          <p:cNvSpPr txBox="1">
            <a:spLocks noChangeArrowheads="1"/>
          </p:cNvSpPr>
          <p:nvPr/>
        </p:nvSpPr>
        <p:spPr bwMode="auto">
          <a:xfrm>
            <a:off x="685800" y="190500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Variable A</a:t>
            </a:r>
          </a:p>
        </p:txBody>
      </p:sp>
      <p:sp>
        <p:nvSpPr>
          <p:cNvPr id="17416" name="Rectangle 8"/>
          <p:cNvSpPr>
            <a:spLocks noChangeArrowheads="1"/>
          </p:cNvSpPr>
          <p:nvPr/>
        </p:nvSpPr>
        <p:spPr bwMode="auto">
          <a:xfrm>
            <a:off x="228600" y="2438400"/>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7" name="Text Box 9"/>
          <p:cNvSpPr txBox="1">
            <a:spLocks noChangeArrowheads="1"/>
          </p:cNvSpPr>
          <p:nvPr/>
        </p:nvSpPr>
        <p:spPr bwMode="auto">
          <a:xfrm>
            <a:off x="685800" y="243840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B</a:t>
            </a:r>
          </a:p>
        </p:txBody>
      </p:sp>
      <p:sp>
        <p:nvSpPr>
          <p:cNvPr id="17418" name="Rectangle 10"/>
          <p:cNvSpPr>
            <a:spLocks noChangeArrowheads="1"/>
          </p:cNvSpPr>
          <p:nvPr/>
        </p:nvSpPr>
        <p:spPr bwMode="auto">
          <a:xfrm>
            <a:off x="228600" y="2971800"/>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9" name="Text Box 11"/>
          <p:cNvSpPr txBox="1">
            <a:spLocks noChangeArrowheads="1"/>
          </p:cNvSpPr>
          <p:nvPr/>
        </p:nvSpPr>
        <p:spPr bwMode="auto">
          <a:xfrm>
            <a:off x="685800" y="297180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C</a:t>
            </a:r>
          </a:p>
        </p:txBody>
      </p:sp>
      <p:sp>
        <p:nvSpPr>
          <p:cNvPr id="17420" name="Rectangle 12"/>
          <p:cNvSpPr>
            <a:spLocks noChangeArrowheads="1"/>
          </p:cNvSpPr>
          <p:nvPr/>
        </p:nvSpPr>
        <p:spPr bwMode="auto">
          <a:xfrm>
            <a:off x="228600" y="3505200"/>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1" name="Text Box 13"/>
          <p:cNvSpPr txBox="1">
            <a:spLocks noChangeArrowheads="1"/>
          </p:cNvSpPr>
          <p:nvPr/>
        </p:nvSpPr>
        <p:spPr bwMode="auto">
          <a:xfrm>
            <a:off x="685800" y="350520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D</a:t>
            </a:r>
          </a:p>
        </p:txBody>
      </p:sp>
      <p:sp>
        <p:nvSpPr>
          <p:cNvPr id="17422" name="Line 14"/>
          <p:cNvSpPr>
            <a:spLocks noChangeShapeType="1"/>
          </p:cNvSpPr>
          <p:nvPr/>
        </p:nvSpPr>
        <p:spPr bwMode="auto">
          <a:xfrm>
            <a:off x="1219200" y="1066800"/>
            <a:ext cx="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AutoShape 15"/>
          <p:cNvSpPr>
            <a:spLocks noChangeArrowheads="1"/>
          </p:cNvSpPr>
          <p:nvPr/>
        </p:nvSpPr>
        <p:spPr bwMode="auto">
          <a:xfrm>
            <a:off x="1600200" y="1295400"/>
            <a:ext cx="685800" cy="304800"/>
          </a:xfrm>
          <a:prstGeom prst="wedgeRectCallout">
            <a:avLst>
              <a:gd name="adj1" fmla="val -96991"/>
              <a:gd name="adj2" fmla="val 437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i="1"/>
              <a:t>uses</a:t>
            </a:r>
          </a:p>
        </p:txBody>
      </p:sp>
      <p:sp>
        <p:nvSpPr>
          <p:cNvPr id="17424" name="Rectangle 16"/>
          <p:cNvSpPr>
            <a:spLocks noChangeArrowheads="1"/>
          </p:cNvSpPr>
          <p:nvPr/>
        </p:nvSpPr>
        <p:spPr bwMode="auto">
          <a:xfrm>
            <a:off x="2590800" y="152400"/>
            <a:ext cx="2362200"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5" name="Text Box 17"/>
          <p:cNvSpPr txBox="1">
            <a:spLocks noChangeArrowheads="1"/>
          </p:cNvSpPr>
          <p:nvPr/>
        </p:nvSpPr>
        <p:spPr bwMode="auto">
          <a:xfrm>
            <a:off x="3282950" y="341313"/>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Study B</a:t>
            </a:r>
          </a:p>
        </p:txBody>
      </p:sp>
      <p:sp>
        <p:nvSpPr>
          <p:cNvPr id="17426" name="Rectangle 18"/>
          <p:cNvSpPr>
            <a:spLocks noChangeArrowheads="1"/>
          </p:cNvSpPr>
          <p:nvPr/>
        </p:nvSpPr>
        <p:spPr bwMode="auto">
          <a:xfrm>
            <a:off x="2743200" y="1905000"/>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7" name="Text Box 19"/>
          <p:cNvSpPr txBox="1">
            <a:spLocks noChangeArrowheads="1"/>
          </p:cNvSpPr>
          <p:nvPr/>
        </p:nvSpPr>
        <p:spPr bwMode="auto">
          <a:xfrm>
            <a:off x="3200400" y="190500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A</a:t>
            </a:r>
          </a:p>
        </p:txBody>
      </p:sp>
      <p:sp>
        <p:nvSpPr>
          <p:cNvPr id="17428" name="Rectangle 20"/>
          <p:cNvSpPr>
            <a:spLocks noChangeArrowheads="1"/>
          </p:cNvSpPr>
          <p:nvPr/>
        </p:nvSpPr>
        <p:spPr bwMode="auto">
          <a:xfrm>
            <a:off x="2743200" y="2438400"/>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9" name="Text Box 21"/>
          <p:cNvSpPr txBox="1">
            <a:spLocks noChangeArrowheads="1"/>
          </p:cNvSpPr>
          <p:nvPr/>
        </p:nvSpPr>
        <p:spPr bwMode="auto">
          <a:xfrm>
            <a:off x="3200400" y="243840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B</a:t>
            </a:r>
          </a:p>
        </p:txBody>
      </p:sp>
      <p:sp>
        <p:nvSpPr>
          <p:cNvPr id="17430" name="Rectangle 22"/>
          <p:cNvSpPr>
            <a:spLocks noChangeArrowheads="1"/>
          </p:cNvSpPr>
          <p:nvPr/>
        </p:nvSpPr>
        <p:spPr bwMode="auto">
          <a:xfrm>
            <a:off x="2743200" y="2971800"/>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1" name="Text Box 23"/>
          <p:cNvSpPr txBox="1">
            <a:spLocks noChangeArrowheads="1"/>
          </p:cNvSpPr>
          <p:nvPr/>
        </p:nvSpPr>
        <p:spPr bwMode="auto">
          <a:xfrm>
            <a:off x="3200400" y="297180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C</a:t>
            </a:r>
          </a:p>
        </p:txBody>
      </p:sp>
      <p:sp>
        <p:nvSpPr>
          <p:cNvPr id="17432" name="Rectangle 24"/>
          <p:cNvSpPr>
            <a:spLocks noChangeArrowheads="1"/>
          </p:cNvSpPr>
          <p:nvPr/>
        </p:nvSpPr>
        <p:spPr bwMode="auto">
          <a:xfrm>
            <a:off x="2743200" y="3505200"/>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3" name="Text Box 25"/>
          <p:cNvSpPr txBox="1">
            <a:spLocks noChangeArrowheads="1"/>
          </p:cNvSpPr>
          <p:nvPr/>
        </p:nvSpPr>
        <p:spPr bwMode="auto">
          <a:xfrm>
            <a:off x="3200400" y="350520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X</a:t>
            </a:r>
          </a:p>
        </p:txBody>
      </p:sp>
      <p:sp>
        <p:nvSpPr>
          <p:cNvPr id="17434" name="Line 26"/>
          <p:cNvSpPr>
            <a:spLocks noChangeShapeType="1"/>
          </p:cNvSpPr>
          <p:nvPr/>
        </p:nvSpPr>
        <p:spPr bwMode="auto">
          <a:xfrm>
            <a:off x="3733800" y="1066800"/>
            <a:ext cx="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5" name="AutoShape 27"/>
          <p:cNvSpPr>
            <a:spLocks noChangeArrowheads="1"/>
          </p:cNvSpPr>
          <p:nvPr/>
        </p:nvSpPr>
        <p:spPr bwMode="auto">
          <a:xfrm>
            <a:off x="4114800" y="1295400"/>
            <a:ext cx="685800" cy="304800"/>
          </a:xfrm>
          <a:prstGeom prst="wedgeRectCallout">
            <a:avLst>
              <a:gd name="adj1" fmla="val -96991"/>
              <a:gd name="adj2" fmla="val 437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i="1"/>
              <a:t>uses</a:t>
            </a:r>
          </a:p>
        </p:txBody>
      </p:sp>
      <p:sp>
        <p:nvSpPr>
          <p:cNvPr id="17436" name="Rectangle 28"/>
          <p:cNvSpPr>
            <a:spLocks noChangeArrowheads="1"/>
          </p:cNvSpPr>
          <p:nvPr/>
        </p:nvSpPr>
        <p:spPr bwMode="auto">
          <a:xfrm>
            <a:off x="5715000" y="228600"/>
            <a:ext cx="10668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7" name="Text Box 29"/>
          <p:cNvSpPr txBox="1">
            <a:spLocks noChangeArrowheads="1"/>
          </p:cNvSpPr>
          <p:nvPr/>
        </p:nvSpPr>
        <p:spPr bwMode="auto">
          <a:xfrm>
            <a:off x="5867400" y="471488"/>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Group</a:t>
            </a:r>
          </a:p>
        </p:txBody>
      </p:sp>
      <p:sp>
        <p:nvSpPr>
          <p:cNvPr id="17438" name="Rectangle 30"/>
          <p:cNvSpPr>
            <a:spLocks noChangeArrowheads="1"/>
          </p:cNvSpPr>
          <p:nvPr/>
        </p:nvSpPr>
        <p:spPr bwMode="auto">
          <a:xfrm>
            <a:off x="7315200" y="914400"/>
            <a:ext cx="1371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9" name="Text Box 31"/>
          <p:cNvSpPr txBox="1">
            <a:spLocks noChangeArrowheads="1"/>
          </p:cNvSpPr>
          <p:nvPr/>
        </p:nvSpPr>
        <p:spPr bwMode="auto">
          <a:xfrm>
            <a:off x="7391400" y="91440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A</a:t>
            </a:r>
          </a:p>
        </p:txBody>
      </p:sp>
      <p:sp>
        <p:nvSpPr>
          <p:cNvPr id="17440" name="Rectangle 32"/>
          <p:cNvSpPr>
            <a:spLocks noChangeArrowheads="1"/>
          </p:cNvSpPr>
          <p:nvPr/>
        </p:nvSpPr>
        <p:spPr bwMode="auto">
          <a:xfrm>
            <a:off x="7315200" y="1447800"/>
            <a:ext cx="1371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1" name="Text Box 33"/>
          <p:cNvSpPr txBox="1">
            <a:spLocks noChangeArrowheads="1"/>
          </p:cNvSpPr>
          <p:nvPr/>
        </p:nvSpPr>
        <p:spPr bwMode="auto">
          <a:xfrm>
            <a:off x="7391400" y="144780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B</a:t>
            </a:r>
          </a:p>
        </p:txBody>
      </p:sp>
      <p:sp>
        <p:nvSpPr>
          <p:cNvPr id="17442" name="Rectangle 34"/>
          <p:cNvSpPr>
            <a:spLocks noChangeArrowheads="1"/>
          </p:cNvSpPr>
          <p:nvPr/>
        </p:nvSpPr>
        <p:spPr bwMode="auto">
          <a:xfrm>
            <a:off x="7315200" y="1981200"/>
            <a:ext cx="1371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3" name="Text Box 35"/>
          <p:cNvSpPr txBox="1">
            <a:spLocks noChangeArrowheads="1"/>
          </p:cNvSpPr>
          <p:nvPr/>
        </p:nvSpPr>
        <p:spPr bwMode="auto">
          <a:xfrm>
            <a:off x="7391400" y="198120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C</a:t>
            </a:r>
          </a:p>
        </p:txBody>
      </p:sp>
      <p:sp>
        <p:nvSpPr>
          <p:cNvPr id="17444" name="Line 36"/>
          <p:cNvSpPr>
            <a:spLocks noChangeShapeType="1"/>
          </p:cNvSpPr>
          <p:nvPr/>
        </p:nvSpPr>
        <p:spPr bwMode="auto">
          <a:xfrm>
            <a:off x="6858000" y="685800"/>
            <a:ext cx="3810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5" name="AutoShape 37"/>
          <p:cNvSpPr>
            <a:spLocks noChangeArrowheads="1"/>
          </p:cNvSpPr>
          <p:nvPr/>
        </p:nvSpPr>
        <p:spPr bwMode="auto">
          <a:xfrm>
            <a:off x="7315200" y="381000"/>
            <a:ext cx="838200" cy="304800"/>
          </a:xfrm>
          <a:prstGeom prst="wedgeRectCallout">
            <a:avLst>
              <a:gd name="adj1" fmla="val -88449"/>
              <a:gd name="adj2" fmla="val 437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i="1"/>
              <a:t>uses</a:t>
            </a:r>
          </a:p>
        </p:txBody>
      </p:sp>
      <p:sp>
        <p:nvSpPr>
          <p:cNvPr id="17447" name="Line 39"/>
          <p:cNvSpPr>
            <a:spLocks noChangeShapeType="1"/>
          </p:cNvSpPr>
          <p:nvPr/>
        </p:nvSpPr>
        <p:spPr bwMode="auto">
          <a:xfrm flipH="1">
            <a:off x="5334000" y="1143000"/>
            <a:ext cx="457200" cy="3200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8" name="Rectangle 40"/>
          <p:cNvSpPr>
            <a:spLocks noChangeArrowheads="1"/>
          </p:cNvSpPr>
          <p:nvPr/>
        </p:nvSpPr>
        <p:spPr bwMode="auto">
          <a:xfrm>
            <a:off x="3962400" y="4419600"/>
            <a:ext cx="20574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9" name="Text Box 41"/>
          <p:cNvSpPr txBox="1">
            <a:spLocks noChangeArrowheads="1"/>
          </p:cNvSpPr>
          <p:nvPr/>
        </p:nvSpPr>
        <p:spPr bwMode="auto">
          <a:xfrm>
            <a:off x="4502150" y="4608513"/>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Study A</a:t>
            </a:r>
          </a:p>
        </p:txBody>
      </p:sp>
      <p:sp>
        <p:nvSpPr>
          <p:cNvPr id="17450" name="Rectangle 42"/>
          <p:cNvSpPr>
            <a:spLocks noChangeArrowheads="1"/>
          </p:cNvSpPr>
          <p:nvPr/>
        </p:nvSpPr>
        <p:spPr bwMode="auto">
          <a:xfrm>
            <a:off x="3962400" y="6172200"/>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1" name="Text Box 43"/>
          <p:cNvSpPr txBox="1">
            <a:spLocks noChangeArrowheads="1"/>
          </p:cNvSpPr>
          <p:nvPr/>
        </p:nvSpPr>
        <p:spPr bwMode="auto">
          <a:xfrm>
            <a:off x="4419600" y="617220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D</a:t>
            </a:r>
          </a:p>
        </p:txBody>
      </p:sp>
      <p:sp>
        <p:nvSpPr>
          <p:cNvPr id="17452" name="Line 44"/>
          <p:cNvSpPr>
            <a:spLocks noChangeShapeType="1"/>
          </p:cNvSpPr>
          <p:nvPr/>
        </p:nvSpPr>
        <p:spPr bwMode="auto">
          <a:xfrm>
            <a:off x="4953000" y="5334000"/>
            <a:ext cx="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3" name="AutoShape 45"/>
          <p:cNvSpPr>
            <a:spLocks noChangeArrowheads="1"/>
          </p:cNvSpPr>
          <p:nvPr/>
        </p:nvSpPr>
        <p:spPr bwMode="auto">
          <a:xfrm>
            <a:off x="5334000" y="5562600"/>
            <a:ext cx="838200" cy="304800"/>
          </a:xfrm>
          <a:prstGeom prst="wedgeRectCallout">
            <a:avLst>
              <a:gd name="adj1" fmla="val -88449"/>
              <a:gd name="adj2" fmla="val 437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i="1"/>
              <a:t>uses</a:t>
            </a:r>
          </a:p>
        </p:txBody>
      </p:sp>
      <p:sp>
        <p:nvSpPr>
          <p:cNvPr id="17454" name="Line 46"/>
          <p:cNvSpPr>
            <a:spLocks noChangeShapeType="1"/>
          </p:cNvSpPr>
          <p:nvPr/>
        </p:nvSpPr>
        <p:spPr bwMode="auto">
          <a:xfrm>
            <a:off x="6629400" y="1143000"/>
            <a:ext cx="762000" cy="3124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5" name="Rectangle 47"/>
          <p:cNvSpPr>
            <a:spLocks noChangeArrowheads="1"/>
          </p:cNvSpPr>
          <p:nvPr/>
        </p:nvSpPr>
        <p:spPr bwMode="auto">
          <a:xfrm>
            <a:off x="6705600" y="4419600"/>
            <a:ext cx="20574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6" name="Text Box 48"/>
          <p:cNvSpPr txBox="1">
            <a:spLocks noChangeArrowheads="1"/>
          </p:cNvSpPr>
          <p:nvPr/>
        </p:nvSpPr>
        <p:spPr bwMode="auto">
          <a:xfrm>
            <a:off x="7245350" y="4608513"/>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Study B</a:t>
            </a:r>
          </a:p>
        </p:txBody>
      </p:sp>
      <p:sp>
        <p:nvSpPr>
          <p:cNvPr id="17457" name="Rectangle 49"/>
          <p:cNvSpPr>
            <a:spLocks noChangeArrowheads="1"/>
          </p:cNvSpPr>
          <p:nvPr/>
        </p:nvSpPr>
        <p:spPr bwMode="auto">
          <a:xfrm>
            <a:off x="6705600" y="6172200"/>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8" name="Text Box 50"/>
          <p:cNvSpPr txBox="1">
            <a:spLocks noChangeArrowheads="1"/>
          </p:cNvSpPr>
          <p:nvPr/>
        </p:nvSpPr>
        <p:spPr bwMode="auto">
          <a:xfrm>
            <a:off x="7162800" y="617220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X</a:t>
            </a:r>
          </a:p>
        </p:txBody>
      </p:sp>
      <p:sp>
        <p:nvSpPr>
          <p:cNvPr id="17459" name="Line 51"/>
          <p:cNvSpPr>
            <a:spLocks noChangeShapeType="1"/>
          </p:cNvSpPr>
          <p:nvPr/>
        </p:nvSpPr>
        <p:spPr bwMode="auto">
          <a:xfrm>
            <a:off x="7696200" y="5334000"/>
            <a:ext cx="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0" name="AutoShape 52"/>
          <p:cNvSpPr>
            <a:spLocks noChangeArrowheads="1"/>
          </p:cNvSpPr>
          <p:nvPr/>
        </p:nvSpPr>
        <p:spPr bwMode="auto">
          <a:xfrm>
            <a:off x="8077200" y="5562600"/>
            <a:ext cx="838200" cy="304800"/>
          </a:xfrm>
          <a:prstGeom prst="wedgeRectCallout">
            <a:avLst>
              <a:gd name="adj1" fmla="val -88449"/>
              <a:gd name="adj2" fmla="val 437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i="1"/>
              <a:t>uses</a:t>
            </a:r>
          </a:p>
        </p:txBody>
      </p:sp>
      <p:sp>
        <p:nvSpPr>
          <p:cNvPr id="17461" name="AutoShape 53"/>
          <p:cNvSpPr>
            <a:spLocks noChangeArrowheads="1"/>
          </p:cNvSpPr>
          <p:nvPr/>
        </p:nvSpPr>
        <p:spPr bwMode="auto">
          <a:xfrm>
            <a:off x="5791200" y="3657600"/>
            <a:ext cx="1066800" cy="304800"/>
          </a:xfrm>
          <a:prstGeom prst="wedgeRectCallout">
            <a:avLst>
              <a:gd name="adj1" fmla="val -80208"/>
              <a:gd name="adj2" fmla="val 437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i="1"/>
              <a:t>contains</a:t>
            </a:r>
          </a:p>
        </p:txBody>
      </p:sp>
      <p:sp>
        <p:nvSpPr>
          <p:cNvPr id="17462" name="AutoShape 54"/>
          <p:cNvSpPr>
            <a:spLocks noChangeArrowheads="1"/>
          </p:cNvSpPr>
          <p:nvPr/>
        </p:nvSpPr>
        <p:spPr bwMode="auto">
          <a:xfrm>
            <a:off x="7696200" y="3657600"/>
            <a:ext cx="1066800" cy="304800"/>
          </a:xfrm>
          <a:prstGeom prst="wedgeRectCallout">
            <a:avLst>
              <a:gd name="adj1" fmla="val -80208"/>
              <a:gd name="adj2" fmla="val 437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i="1"/>
              <a:t>contains</a:t>
            </a:r>
          </a:p>
        </p:txBody>
      </p:sp>
      <p:sp>
        <p:nvSpPr>
          <p:cNvPr id="17465" name="Rectangle 57"/>
          <p:cNvSpPr>
            <a:spLocks noChangeArrowheads="1"/>
          </p:cNvSpPr>
          <p:nvPr/>
        </p:nvSpPr>
        <p:spPr bwMode="auto">
          <a:xfrm>
            <a:off x="3810000" y="4267200"/>
            <a:ext cx="2438400"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66" name="Rectangle 58"/>
          <p:cNvSpPr>
            <a:spLocks noChangeArrowheads="1"/>
          </p:cNvSpPr>
          <p:nvPr/>
        </p:nvSpPr>
        <p:spPr bwMode="auto">
          <a:xfrm>
            <a:off x="6553200" y="4267200"/>
            <a:ext cx="2438400"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68" name="Rectangle 60"/>
          <p:cNvSpPr>
            <a:spLocks noChangeArrowheads="1"/>
          </p:cNvSpPr>
          <p:nvPr/>
        </p:nvSpPr>
        <p:spPr bwMode="auto">
          <a:xfrm>
            <a:off x="685800" y="304800"/>
            <a:ext cx="12192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69" name="Rectangle 61"/>
          <p:cNvSpPr>
            <a:spLocks noChangeArrowheads="1"/>
          </p:cNvSpPr>
          <p:nvPr/>
        </p:nvSpPr>
        <p:spPr bwMode="auto">
          <a:xfrm>
            <a:off x="3124200" y="304800"/>
            <a:ext cx="12192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323528" y="4941168"/>
            <a:ext cx="2505494" cy="830997"/>
          </a:xfrm>
          <a:prstGeom prst="rect">
            <a:avLst/>
          </a:prstGeom>
          <a:noFill/>
        </p:spPr>
        <p:txBody>
          <a:bodyPr wrap="none" rtlCol="0">
            <a:spAutoFit/>
          </a:bodyPr>
          <a:lstStyle/>
          <a:p>
            <a:pPr algn="ctr"/>
            <a:r>
              <a:rPr lang="en-US" sz="4800" dirty="0" smtClean="0"/>
              <a:t>Grouping</a:t>
            </a:r>
            <a:endParaRPr lang="en-US" sz="4800" dirty="0"/>
          </a:p>
        </p:txBody>
      </p:sp>
    </p:spTree>
    <p:extLst>
      <p:ext uri="{BB962C8B-B14F-4D97-AF65-F5344CB8AC3E}">
        <p14:creationId xmlns:p14="http://schemas.microsoft.com/office/powerpoint/2010/main" val="3303027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4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4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46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4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4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4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4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4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4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4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4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4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4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4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44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45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45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4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4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45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45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45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45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45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4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746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746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746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746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7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P spid="17425" grpId="0"/>
      <p:bldP spid="17426" grpId="0" animBg="1"/>
      <p:bldP spid="17427" grpId="0"/>
      <p:bldP spid="17428" grpId="0" animBg="1"/>
      <p:bldP spid="17429" grpId="0"/>
      <p:bldP spid="17430" grpId="0" animBg="1"/>
      <p:bldP spid="17431" grpId="0"/>
      <p:bldP spid="17432" grpId="0" animBg="1"/>
      <p:bldP spid="17433" grpId="0"/>
      <p:bldP spid="17434" grpId="0" animBg="1"/>
      <p:bldP spid="17435" grpId="0" animBg="1"/>
      <p:bldP spid="17436" grpId="0" animBg="1"/>
      <p:bldP spid="17437" grpId="0"/>
      <p:bldP spid="17438" grpId="0" animBg="1"/>
      <p:bldP spid="17439" grpId="0"/>
      <p:bldP spid="17440" grpId="0" animBg="1"/>
      <p:bldP spid="17441" grpId="0"/>
      <p:bldP spid="17442" grpId="0" animBg="1"/>
      <p:bldP spid="17443" grpId="0"/>
      <p:bldP spid="17444" grpId="0" animBg="1"/>
      <p:bldP spid="17445" grpId="0" animBg="1"/>
      <p:bldP spid="17447" grpId="0" animBg="1"/>
      <p:bldP spid="17448" grpId="0" animBg="1"/>
      <p:bldP spid="17449" grpId="0"/>
      <p:bldP spid="17450" grpId="0" animBg="1"/>
      <p:bldP spid="17451" grpId="0"/>
      <p:bldP spid="17452" grpId="0" animBg="1"/>
      <p:bldP spid="17453" grpId="0" animBg="1"/>
      <p:bldP spid="17454" grpId="0" animBg="1"/>
      <p:bldP spid="17455" grpId="0" animBg="1"/>
      <p:bldP spid="17456" grpId="0"/>
      <p:bldP spid="17457" grpId="0" animBg="1"/>
      <p:bldP spid="17458" grpId="0"/>
      <p:bldP spid="17459" grpId="0" animBg="1"/>
      <p:bldP spid="17460" grpId="0" animBg="1"/>
      <p:bldP spid="17461" grpId="0" animBg="1"/>
      <p:bldP spid="17462" grpId="0" animBg="1"/>
      <p:bldP spid="17465" grpId="0" animBg="1"/>
      <p:bldP spid="17466" grpId="0" animBg="1"/>
      <p:bldP spid="1746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3" name="Rectangle 4"/>
          <p:cNvSpPr>
            <a:spLocks noChangeArrowheads="1"/>
          </p:cNvSpPr>
          <p:nvPr/>
        </p:nvSpPr>
        <p:spPr bwMode="auto">
          <a:xfrm>
            <a:off x="228600" y="2562944"/>
            <a:ext cx="2286000"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Text Box 5"/>
          <p:cNvSpPr txBox="1">
            <a:spLocks noChangeArrowheads="1"/>
          </p:cNvSpPr>
          <p:nvPr/>
        </p:nvSpPr>
        <p:spPr bwMode="auto">
          <a:xfrm>
            <a:off x="844550" y="2751857"/>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Study A</a:t>
            </a:r>
          </a:p>
        </p:txBody>
      </p:sp>
      <p:sp>
        <p:nvSpPr>
          <p:cNvPr id="5" name="Rectangle 6"/>
          <p:cNvSpPr>
            <a:spLocks noChangeArrowheads="1"/>
          </p:cNvSpPr>
          <p:nvPr/>
        </p:nvSpPr>
        <p:spPr bwMode="auto">
          <a:xfrm>
            <a:off x="304800" y="4315544"/>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Text Box 7"/>
          <p:cNvSpPr txBox="1">
            <a:spLocks noChangeArrowheads="1"/>
          </p:cNvSpPr>
          <p:nvPr/>
        </p:nvSpPr>
        <p:spPr bwMode="auto">
          <a:xfrm>
            <a:off x="762000" y="4315544"/>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A</a:t>
            </a:r>
          </a:p>
        </p:txBody>
      </p:sp>
      <p:sp>
        <p:nvSpPr>
          <p:cNvPr id="7" name="Rectangle 8"/>
          <p:cNvSpPr>
            <a:spLocks noChangeArrowheads="1"/>
          </p:cNvSpPr>
          <p:nvPr/>
        </p:nvSpPr>
        <p:spPr bwMode="auto">
          <a:xfrm>
            <a:off x="304800" y="4848944"/>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9"/>
          <p:cNvSpPr txBox="1">
            <a:spLocks noChangeArrowheads="1"/>
          </p:cNvSpPr>
          <p:nvPr/>
        </p:nvSpPr>
        <p:spPr bwMode="auto">
          <a:xfrm>
            <a:off x="762000" y="4848944"/>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B</a:t>
            </a:r>
          </a:p>
        </p:txBody>
      </p:sp>
      <p:sp>
        <p:nvSpPr>
          <p:cNvPr id="9" name="Rectangle 10"/>
          <p:cNvSpPr>
            <a:spLocks noChangeArrowheads="1"/>
          </p:cNvSpPr>
          <p:nvPr/>
        </p:nvSpPr>
        <p:spPr bwMode="auto">
          <a:xfrm>
            <a:off x="304800" y="5382344"/>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11"/>
          <p:cNvSpPr txBox="1">
            <a:spLocks noChangeArrowheads="1"/>
          </p:cNvSpPr>
          <p:nvPr/>
        </p:nvSpPr>
        <p:spPr bwMode="auto">
          <a:xfrm>
            <a:off x="762000" y="5382344"/>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C</a:t>
            </a:r>
          </a:p>
        </p:txBody>
      </p:sp>
      <p:sp>
        <p:nvSpPr>
          <p:cNvPr id="11" name="Rectangle 12"/>
          <p:cNvSpPr>
            <a:spLocks noChangeArrowheads="1"/>
          </p:cNvSpPr>
          <p:nvPr/>
        </p:nvSpPr>
        <p:spPr bwMode="auto">
          <a:xfrm>
            <a:off x="304800" y="5915744"/>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13"/>
          <p:cNvSpPr txBox="1">
            <a:spLocks noChangeArrowheads="1"/>
          </p:cNvSpPr>
          <p:nvPr/>
        </p:nvSpPr>
        <p:spPr bwMode="auto">
          <a:xfrm>
            <a:off x="762000" y="5915744"/>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D</a:t>
            </a:r>
          </a:p>
        </p:txBody>
      </p:sp>
      <p:sp>
        <p:nvSpPr>
          <p:cNvPr id="13" name="Line 14"/>
          <p:cNvSpPr>
            <a:spLocks noChangeShapeType="1"/>
          </p:cNvSpPr>
          <p:nvPr/>
        </p:nvSpPr>
        <p:spPr bwMode="auto">
          <a:xfrm>
            <a:off x="1295400" y="3477344"/>
            <a:ext cx="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AutoShape 15"/>
          <p:cNvSpPr>
            <a:spLocks noChangeArrowheads="1"/>
          </p:cNvSpPr>
          <p:nvPr/>
        </p:nvSpPr>
        <p:spPr bwMode="auto">
          <a:xfrm>
            <a:off x="1676400" y="3705944"/>
            <a:ext cx="685800" cy="304800"/>
          </a:xfrm>
          <a:prstGeom prst="wedgeRectCallout">
            <a:avLst>
              <a:gd name="adj1" fmla="val -96991"/>
              <a:gd name="adj2" fmla="val 437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i="1"/>
              <a:t>uses</a:t>
            </a:r>
          </a:p>
        </p:txBody>
      </p:sp>
      <p:sp>
        <p:nvSpPr>
          <p:cNvPr id="15" name="Rectangle 16"/>
          <p:cNvSpPr>
            <a:spLocks noChangeArrowheads="1"/>
          </p:cNvSpPr>
          <p:nvPr/>
        </p:nvSpPr>
        <p:spPr bwMode="auto">
          <a:xfrm>
            <a:off x="6477000" y="2562944"/>
            <a:ext cx="2362200"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17"/>
          <p:cNvSpPr txBox="1">
            <a:spLocks noChangeArrowheads="1"/>
          </p:cNvSpPr>
          <p:nvPr/>
        </p:nvSpPr>
        <p:spPr bwMode="auto">
          <a:xfrm>
            <a:off x="7169150" y="2751857"/>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Study B</a:t>
            </a:r>
          </a:p>
        </p:txBody>
      </p:sp>
      <p:sp>
        <p:nvSpPr>
          <p:cNvPr id="17" name="Rectangle 18"/>
          <p:cNvSpPr>
            <a:spLocks noChangeArrowheads="1"/>
          </p:cNvSpPr>
          <p:nvPr/>
        </p:nvSpPr>
        <p:spPr bwMode="auto">
          <a:xfrm>
            <a:off x="6629400" y="4315544"/>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9"/>
          <p:cNvSpPr txBox="1">
            <a:spLocks noChangeArrowheads="1"/>
          </p:cNvSpPr>
          <p:nvPr/>
        </p:nvSpPr>
        <p:spPr bwMode="auto">
          <a:xfrm>
            <a:off x="7086600" y="4315544"/>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W</a:t>
            </a:r>
          </a:p>
        </p:txBody>
      </p:sp>
      <p:sp>
        <p:nvSpPr>
          <p:cNvPr id="19" name="Rectangle 20"/>
          <p:cNvSpPr>
            <a:spLocks noChangeArrowheads="1"/>
          </p:cNvSpPr>
          <p:nvPr/>
        </p:nvSpPr>
        <p:spPr bwMode="auto">
          <a:xfrm>
            <a:off x="6629400" y="4848944"/>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Text Box 21"/>
          <p:cNvSpPr txBox="1">
            <a:spLocks noChangeArrowheads="1"/>
          </p:cNvSpPr>
          <p:nvPr/>
        </p:nvSpPr>
        <p:spPr bwMode="auto">
          <a:xfrm>
            <a:off x="7086600" y="4848944"/>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X</a:t>
            </a:r>
          </a:p>
        </p:txBody>
      </p:sp>
      <p:sp>
        <p:nvSpPr>
          <p:cNvPr id="21" name="Rectangle 22"/>
          <p:cNvSpPr>
            <a:spLocks noChangeArrowheads="1"/>
          </p:cNvSpPr>
          <p:nvPr/>
        </p:nvSpPr>
        <p:spPr bwMode="auto">
          <a:xfrm>
            <a:off x="6629400" y="5382344"/>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Text Box 23"/>
          <p:cNvSpPr txBox="1">
            <a:spLocks noChangeArrowheads="1"/>
          </p:cNvSpPr>
          <p:nvPr/>
        </p:nvSpPr>
        <p:spPr bwMode="auto">
          <a:xfrm>
            <a:off x="7086600" y="5382344"/>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Y</a:t>
            </a:r>
          </a:p>
        </p:txBody>
      </p:sp>
      <p:sp>
        <p:nvSpPr>
          <p:cNvPr id="23" name="Rectangle 24"/>
          <p:cNvSpPr>
            <a:spLocks noChangeArrowheads="1"/>
          </p:cNvSpPr>
          <p:nvPr/>
        </p:nvSpPr>
        <p:spPr bwMode="auto">
          <a:xfrm>
            <a:off x="6629400" y="5915744"/>
            <a:ext cx="21336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25"/>
          <p:cNvSpPr txBox="1">
            <a:spLocks noChangeArrowheads="1"/>
          </p:cNvSpPr>
          <p:nvPr/>
        </p:nvSpPr>
        <p:spPr bwMode="auto">
          <a:xfrm>
            <a:off x="7086600" y="5915744"/>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Variable Z</a:t>
            </a:r>
          </a:p>
        </p:txBody>
      </p:sp>
      <p:sp>
        <p:nvSpPr>
          <p:cNvPr id="25" name="Line 26"/>
          <p:cNvSpPr>
            <a:spLocks noChangeShapeType="1"/>
          </p:cNvSpPr>
          <p:nvPr/>
        </p:nvSpPr>
        <p:spPr bwMode="auto">
          <a:xfrm>
            <a:off x="7620000" y="3477344"/>
            <a:ext cx="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AutoShape 27"/>
          <p:cNvSpPr>
            <a:spLocks noChangeArrowheads="1"/>
          </p:cNvSpPr>
          <p:nvPr/>
        </p:nvSpPr>
        <p:spPr bwMode="auto">
          <a:xfrm>
            <a:off x="8001000" y="3705944"/>
            <a:ext cx="685800" cy="304800"/>
          </a:xfrm>
          <a:prstGeom prst="wedgeRectCallout">
            <a:avLst>
              <a:gd name="adj1" fmla="val -96991"/>
              <a:gd name="adj2" fmla="val 437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i="1"/>
              <a:t>uses</a:t>
            </a:r>
          </a:p>
        </p:txBody>
      </p:sp>
      <p:sp>
        <p:nvSpPr>
          <p:cNvPr id="27" name="Rectangle 28"/>
          <p:cNvSpPr>
            <a:spLocks noChangeArrowheads="1"/>
          </p:cNvSpPr>
          <p:nvPr/>
        </p:nvSpPr>
        <p:spPr bwMode="auto">
          <a:xfrm>
            <a:off x="762000" y="2715344"/>
            <a:ext cx="12192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29"/>
          <p:cNvSpPr>
            <a:spLocks noChangeArrowheads="1"/>
          </p:cNvSpPr>
          <p:nvPr/>
        </p:nvSpPr>
        <p:spPr bwMode="auto">
          <a:xfrm>
            <a:off x="7010400" y="2715344"/>
            <a:ext cx="12192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30"/>
          <p:cNvSpPr>
            <a:spLocks noChangeArrowheads="1"/>
          </p:cNvSpPr>
          <p:nvPr/>
        </p:nvSpPr>
        <p:spPr bwMode="auto">
          <a:xfrm>
            <a:off x="3276600" y="1191344"/>
            <a:ext cx="2362200" cy="533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Text Box 31"/>
          <p:cNvSpPr txBox="1">
            <a:spLocks noChangeArrowheads="1"/>
          </p:cNvSpPr>
          <p:nvPr/>
        </p:nvSpPr>
        <p:spPr bwMode="auto">
          <a:xfrm>
            <a:off x="3333750" y="1358032"/>
            <a:ext cx="222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Comparison Module</a:t>
            </a:r>
          </a:p>
        </p:txBody>
      </p:sp>
      <p:sp>
        <p:nvSpPr>
          <p:cNvPr id="31" name="Line 33"/>
          <p:cNvSpPr>
            <a:spLocks noChangeShapeType="1"/>
          </p:cNvSpPr>
          <p:nvPr/>
        </p:nvSpPr>
        <p:spPr bwMode="auto">
          <a:xfrm flipV="1">
            <a:off x="2438400" y="2867744"/>
            <a:ext cx="1143000" cy="1600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AutoShape 34"/>
          <p:cNvSpPr>
            <a:spLocks noChangeArrowheads="1"/>
          </p:cNvSpPr>
          <p:nvPr/>
        </p:nvSpPr>
        <p:spPr bwMode="auto">
          <a:xfrm>
            <a:off x="3657600" y="2486744"/>
            <a:ext cx="1676400" cy="3810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Text Box 35"/>
          <p:cNvSpPr txBox="1">
            <a:spLocks noChangeArrowheads="1"/>
          </p:cNvSpPr>
          <p:nvPr/>
        </p:nvSpPr>
        <p:spPr bwMode="auto">
          <a:xfrm>
            <a:off x="3657600" y="2447057"/>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Is the Same As</a:t>
            </a:r>
          </a:p>
        </p:txBody>
      </p:sp>
      <p:sp>
        <p:nvSpPr>
          <p:cNvPr id="34" name="Line 38"/>
          <p:cNvSpPr>
            <a:spLocks noChangeShapeType="1"/>
          </p:cNvSpPr>
          <p:nvPr/>
        </p:nvSpPr>
        <p:spPr bwMode="auto">
          <a:xfrm>
            <a:off x="5410200" y="2715344"/>
            <a:ext cx="1219200" cy="1752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39"/>
          <p:cNvSpPr>
            <a:spLocks noChangeShapeType="1"/>
          </p:cNvSpPr>
          <p:nvPr/>
        </p:nvSpPr>
        <p:spPr bwMode="auto">
          <a:xfrm flipV="1">
            <a:off x="2438400" y="4086944"/>
            <a:ext cx="114300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AutoShape 40"/>
          <p:cNvSpPr>
            <a:spLocks noChangeArrowheads="1"/>
          </p:cNvSpPr>
          <p:nvPr/>
        </p:nvSpPr>
        <p:spPr bwMode="auto">
          <a:xfrm>
            <a:off x="3657600" y="3745632"/>
            <a:ext cx="1676400" cy="3810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Text Box 41"/>
          <p:cNvSpPr txBox="1">
            <a:spLocks noChangeArrowheads="1"/>
          </p:cNvSpPr>
          <p:nvPr/>
        </p:nvSpPr>
        <p:spPr bwMode="auto">
          <a:xfrm>
            <a:off x="3657600" y="3705944"/>
            <a:ext cx="173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Is the Same As</a:t>
            </a:r>
          </a:p>
        </p:txBody>
      </p:sp>
      <p:sp>
        <p:nvSpPr>
          <p:cNvPr id="38" name="Line 42"/>
          <p:cNvSpPr>
            <a:spLocks noChangeShapeType="1"/>
          </p:cNvSpPr>
          <p:nvPr/>
        </p:nvSpPr>
        <p:spPr bwMode="auto">
          <a:xfrm>
            <a:off x="5410200" y="3934544"/>
            <a:ext cx="1219200" cy="1600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43"/>
          <p:cNvSpPr>
            <a:spLocks noChangeShapeType="1"/>
          </p:cNvSpPr>
          <p:nvPr/>
        </p:nvSpPr>
        <p:spPr bwMode="auto">
          <a:xfrm flipV="1">
            <a:off x="2438400" y="5077544"/>
            <a:ext cx="11430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AutoShape 44"/>
          <p:cNvSpPr>
            <a:spLocks noChangeArrowheads="1"/>
          </p:cNvSpPr>
          <p:nvPr/>
        </p:nvSpPr>
        <p:spPr bwMode="auto">
          <a:xfrm>
            <a:off x="3657600" y="4848944"/>
            <a:ext cx="1676400" cy="3810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Text Box 45"/>
          <p:cNvSpPr txBox="1">
            <a:spLocks noChangeArrowheads="1"/>
          </p:cNvSpPr>
          <p:nvPr/>
        </p:nvSpPr>
        <p:spPr bwMode="auto">
          <a:xfrm>
            <a:off x="3657600" y="4809257"/>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Is the Same As</a:t>
            </a:r>
          </a:p>
        </p:txBody>
      </p:sp>
      <p:sp>
        <p:nvSpPr>
          <p:cNvPr id="42" name="Line 46"/>
          <p:cNvSpPr>
            <a:spLocks noChangeShapeType="1"/>
          </p:cNvSpPr>
          <p:nvPr/>
        </p:nvSpPr>
        <p:spPr bwMode="auto">
          <a:xfrm>
            <a:off x="5334000" y="5001344"/>
            <a:ext cx="1371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47"/>
          <p:cNvSpPr>
            <a:spLocks noChangeShapeType="1"/>
          </p:cNvSpPr>
          <p:nvPr/>
        </p:nvSpPr>
        <p:spPr bwMode="auto">
          <a:xfrm flipV="1">
            <a:off x="2438400" y="6144344"/>
            <a:ext cx="1143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AutoShape 48"/>
          <p:cNvSpPr>
            <a:spLocks noChangeArrowheads="1"/>
          </p:cNvSpPr>
          <p:nvPr/>
        </p:nvSpPr>
        <p:spPr bwMode="auto">
          <a:xfrm>
            <a:off x="3657600" y="5915744"/>
            <a:ext cx="1676400" cy="3810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Text Box 49"/>
          <p:cNvSpPr txBox="1">
            <a:spLocks noChangeArrowheads="1"/>
          </p:cNvSpPr>
          <p:nvPr/>
        </p:nvSpPr>
        <p:spPr bwMode="auto">
          <a:xfrm>
            <a:off x="3657600" y="5853832"/>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Is the Same As</a:t>
            </a:r>
          </a:p>
        </p:txBody>
      </p:sp>
      <p:sp>
        <p:nvSpPr>
          <p:cNvPr id="46" name="Line 50"/>
          <p:cNvSpPr>
            <a:spLocks noChangeShapeType="1"/>
          </p:cNvSpPr>
          <p:nvPr/>
        </p:nvSpPr>
        <p:spPr bwMode="auto">
          <a:xfrm>
            <a:off x="5410200" y="6144344"/>
            <a:ext cx="1219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0759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9" grpId="0" animBg="1"/>
      <p:bldP spid="20" grpId="0"/>
      <p:bldP spid="21" grpId="0" animBg="1"/>
      <p:bldP spid="22" grpId="0"/>
      <p:bldP spid="23" grpId="0" animBg="1"/>
      <p:bldP spid="24" grpId="0"/>
      <p:bldP spid="25" grpId="0" animBg="1"/>
      <p:bldP spid="26" grpId="0" animBg="1"/>
      <p:bldP spid="28" grpId="0" animBg="1"/>
      <p:bldP spid="29" grpId="0" animBg="1"/>
      <p:bldP spid="30" grpId="0"/>
      <p:bldP spid="31" grpId="0" animBg="1"/>
      <p:bldP spid="32" grpId="0" animBg="1"/>
      <p:bldP spid="33" grpId="0"/>
      <p:bldP spid="34" grpId="0" animBg="1"/>
      <p:bldP spid="35" grpId="0" animBg="1"/>
      <p:bldP spid="36" grpId="0" animBg="1"/>
      <p:bldP spid="37" grpId="0"/>
      <p:bldP spid="38" grpId="0" animBg="1"/>
      <p:bldP spid="39" grpId="0" animBg="1"/>
      <p:bldP spid="40" grpId="0" animBg="1"/>
      <p:bldP spid="41" grpId="0"/>
      <p:bldP spid="42" grpId="0" animBg="1"/>
      <p:bldP spid="43" grpId="0" animBg="1"/>
      <p:bldP spid="44" grpId="0" animBg="1"/>
      <p:bldP spid="45" grpId="0"/>
      <p:bldP spid="4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Your questions</a:t>
            </a:r>
            <a:endParaRPr lang="en-US"/>
          </a:p>
        </p:txBody>
      </p:sp>
      <p:sp>
        <p:nvSpPr>
          <p:cNvPr id="3" name="Textplatzhalter 2"/>
          <p:cNvSpPr>
            <a:spLocks noGrp="1"/>
          </p:cNvSpPr>
          <p:nvPr>
            <p:ph type="body" idx="1"/>
          </p:nvPr>
        </p:nvSpPr>
        <p:spPr/>
        <p:txBody>
          <a:bodyPr/>
          <a:lstStyle/>
          <a:p>
            <a:r>
              <a:rPr lang="en-US" smtClean="0"/>
              <a:t>Advanced Topics</a:t>
            </a:r>
            <a:endParaRPr lang="en-US"/>
          </a:p>
        </p:txBody>
      </p:sp>
    </p:spTree>
    <p:extLst>
      <p:ext uri="{BB962C8B-B14F-4D97-AF65-F5344CB8AC3E}">
        <p14:creationId xmlns:p14="http://schemas.microsoft.com/office/powerpoint/2010/main" val="13659255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conclusion</a:t>
            </a:r>
            <a:endParaRPr lang="en-US"/>
          </a:p>
        </p:txBody>
      </p:sp>
      <p:sp>
        <p:nvSpPr>
          <p:cNvPr id="3" name="Textplatzhalter 2"/>
          <p:cNvSpPr>
            <a:spLocks noGrp="1"/>
          </p:cNvSpPr>
          <p:nvPr>
            <p:ph type="body" idx="1"/>
          </p:nvPr>
        </p:nvSpPr>
        <p:spPr/>
        <p:txBody>
          <a:bodyPr/>
          <a:lstStyle/>
          <a:p>
            <a:r>
              <a:rPr lang="en-US" smtClean="0"/>
              <a:t>Advanced Topics</a:t>
            </a:r>
            <a:endParaRPr lang="en-US"/>
          </a:p>
        </p:txBody>
      </p:sp>
    </p:spTree>
    <p:extLst>
      <p:ext uri="{BB962C8B-B14F-4D97-AF65-F5344CB8AC3E}">
        <p14:creationId xmlns:p14="http://schemas.microsoft.com/office/powerpoint/2010/main" val="30256803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remember</a:t>
            </a:r>
            <a:endParaRPr lang="en-US" dirty="0"/>
          </a:p>
        </p:txBody>
      </p:sp>
      <p:sp>
        <p:nvSpPr>
          <p:cNvPr id="3" name="Content Placeholder 2"/>
          <p:cNvSpPr>
            <a:spLocks noGrp="1"/>
          </p:cNvSpPr>
          <p:nvPr>
            <p:ph idx="1"/>
          </p:nvPr>
        </p:nvSpPr>
        <p:spPr/>
        <p:txBody>
          <a:bodyPr/>
          <a:lstStyle/>
          <a:p>
            <a:r>
              <a:rPr lang="en-US" dirty="0" smtClean="0"/>
              <a:t>Few are starting from scratch</a:t>
            </a:r>
          </a:p>
          <a:p>
            <a:r>
              <a:rPr lang="en-US" dirty="0" smtClean="0"/>
              <a:t>Ongoing processes cannot stop</a:t>
            </a:r>
          </a:p>
          <a:p>
            <a:r>
              <a:rPr lang="en-US" dirty="0" smtClean="0"/>
              <a:t>You can only act in areas you control</a:t>
            </a:r>
          </a:p>
          <a:p>
            <a:r>
              <a:rPr lang="en-US" dirty="0" smtClean="0"/>
              <a:t>DDI is not an all or nothing structure</a:t>
            </a:r>
          </a:p>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list</a:t>
            </a:r>
            <a:endParaRPr lang="en-US" dirty="0"/>
          </a:p>
        </p:txBody>
      </p:sp>
      <p:sp>
        <p:nvSpPr>
          <p:cNvPr id="3" name="Content Placeholder 2"/>
          <p:cNvSpPr>
            <a:spLocks noGrp="1"/>
          </p:cNvSpPr>
          <p:nvPr>
            <p:ph idx="1"/>
          </p:nvPr>
        </p:nvSpPr>
        <p:spPr/>
        <p:txBody>
          <a:bodyPr/>
          <a:lstStyle/>
          <a:p>
            <a:r>
              <a:rPr lang="en-US" dirty="0" smtClean="0"/>
              <a:t>Who do you need to interact with in your environment INPUTS and OUTPUTS?</a:t>
            </a:r>
          </a:p>
          <a:p>
            <a:r>
              <a:rPr lang="en-US" dirty="0" smtClean="0"/>
              <a:t>Where is your focus (may be different for different parts of the organization)?</a:t>
            </a:r>
          </a:p>
          <a:p>
            <a:r>
              <a:rPr lang="en-US" dirty="0" smtClean="0"/>
              <a:t>What do you control?</a:t>
            </a:r>
          </a:p>
          <a:p>
            <a:r>
              <a:rPr lang="en-US" dirty="0" smtClean="0"/>
              <a:t>What is your process flow - how far upstream is it practical to insert DDI like structures?</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Backup slides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383240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DDI structures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Schemes</a:t>
            </a:r>
          </a:p>
          <a:p>
            <a:pPr lvl="1"/>
            <a:r>
              <a:rPr lang="en-US" dirty="0" smtClean="0"/>
              <a:t>Data Element</a:t>
            </a:r>
          </a:p>
          <a:p>
            <a:pPr lvl="1"/>
            <a:r>
              <a:rPr lang="en-US" dirty="0" smtClean="0"/>
              <a:t>Concepts</a:t>
            </a:r>
          </a:p>
          <a:p>
            <a:pPr lvl="1"/>
            <a:r>
              <a:rPr lang="en-US" dirty="0" smtClean="0"/>
              <a:t>Geography</a:t>
            </a:r>
          </a:p>
          <a:p>
            <a:pPr lvl="1"/>
            <a:r>
              <a:rPr lang="en-US" dirty="0" smtClean="0"/>
              <a:t>Questions</a:t>
            </a:r>
          </a:p>
          <a:p>
            <a:pPr lvl="1"/>
            <a:r>
              <a:rPr lang="en-US" dirty="0" smtClean="0"/>
              <a:t>Variables</a:t>
            </a:r>
          </a:p>
          <a:p>
            <a:r>
              <a:rPr lang="en-US" dirty="0" smtClean="0"/>
              <a:t>Group</a:t>
            </a:r>
          </a:p>
          <a:p>
            <a:r>
              <a:rPr lang="en-US" dirty="0" smtClean="0"/>
              <a:t>Comparison</a:t>
            </a:r>
          </a:p>
          <a:p>
            <a:r>
              <a:rPr lang="en-US" dirty="0" smtClean="0"/>
              <a:t>Control Construct</a:t>
            </a:r>
          </a:p>
          <a:p>
            <a:r>
              <a:rPr lang="en-US" dirty="0" smtClean="0"/>
              <a:t>Processing Events</a:t>
            </a:r>
          </a:p>
          <a:p>
            <a:r>
              <a:rPr lang="en-US" dirty="0" smtClean="0"/>
              <a:t>Processing Instructions</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DDI Structures</a:t>
            </a:r>
            <a:endParaRPr lang="en-US" dirty="0"/>
          </a:p>
        </p:txBody>
      </p:sp>
      <p:sp>
        <p:nvSpPr>
          <p:cNvPr id="3" name="Content Placeholder 2"/>
          <p:cNvSpPr>
            <a:spLocks noGrp="1"/>
          </p:cNvSpPr>
          <p:nvPr>
            <p:ph idx="1"/>
          </p:nvPr>
        </p:nvSpPr>
        <p:spPr/>
        <p:txBody>
          <a:bodyPr/>
          <a:lstStyle/>
          <a:p>
            <a:r>
              <a:rPr lang="en-US" dirty="0" smtClean="0"/>
              <a:t>Question</a:t>
            </a:r>
          </a:p>
          <a:p>
            <a:r>
              <a:rPr lang="en-US" dirty="0" smtClean="0"/>
              <a:t>Variables</a:t>
            </a:r>
          </a:p>
          <a:p>
            <a:r>
              <a:rPr lang="en-US" dirty="0" smtClean="0"/>
              <a:t>Interviewer Instructions</a:t>
            </a:r>
          </a:p>
          <a:p>
            <a:r>
              <a:rPr lang="en-US" dirty="0" smtClean="0"/>
              <a:t>Versioning</a:t>
            </a:r>
          </a:p>
          <a:p>
            <a:r>
              <a:rPr lang="en-US" dirty="0" smtClean="0"/>
              <a:t>Comparison</a:t>
            </a:r>
          </a:p>
          <a:p>
            <a:r>
              <a:rPr lang="en-US" dirty="0" smtClean="0"/>
              <a:t>Other Materials</a:t>
            </a:r>
          </a:p>
          <a:p>
            <a:r>
              <a:rPr lang="en-US" dirty="0" smtClean="0"/>
              <a:t>Organization scheme</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886200" y="4267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5123" name="Content Placeholder 3"/>
          <p:cNvSpPr>
            <a:spLocks noGrp="1"/>
          </p:cNvSpPr>
          <p:nvPr>
            <p:ph idx="4294967295"/>
          </p:nvPr>
        </p:nvSpPr>
        <p:spPr>
          <a:xfrm>
            <a:off x="914400" y="838200"/>
            <a:ext cx="7620000" cy="5470525"/>
          </a:xfrm>
          <a:solidFill>
            <a:srgbClr val="6FB996"/>
          </a:solidFill>
        </p:spPr>
        <p:txBody>
          <a:bodyPr/>
          <a:lstStyle/>
          <a:p>
            <a:pPr eaLnBrk="1" hangingPunct="1">
              <a:buFontTx/>
              <a:buNone/>
            </a:pPr>
            <a:endParaRPr lang="nl-NL" smtClean="0"/>
          </a:p>
        </p:txBody>
      </p:sp>
      <p:sp>
        <p:nvSpPr>
          <p:cNvPr id="5124" name="TextBox 8"/>
          <p:cNvSpPr txBox="1">
            <a:spLocks noChangeArrowheads="1"/>
          </p:cNvSpPr>
          <p:nvPr/>
        </p:nvSpPr>
        <p:spPr bwMode="auto">
          <a:xfrm>
            <a:off x="1752600" y="1143000"/>
            <a:ext cx="5562600" cy="1477963"/>
          </a:xfrm>
          <a:prstGeom prst="rect">
            <a:avLst/>
          </a:prstGeom>
          <a:noFill/>
          <a:ln w="9525">
            <a:noFill/>
            <a:miter lim="800000"/>
            <a:headEnd/>
            <a:tailEnd/>
          </a:ln>
        </p:spPr>
        <p:txBody>
          <a:bodyPr>
            <a:spAutoFit/>
          </a:bodyPr>
          <a:lstStyle/>
          <a:p>
            <a:pPr algn="ctr"/>
            <a:r>
              <a:rPr lang="en-US"/>
              <a:t>Citation / Series Statement</a:t>
            </a:r>
          </a:p>
          <a:p>
            <a:pPr algn="ctr"/>
            <a:r>
              <a:rPr lang="en-US"/>
              <a:t>Abstract / Purpose</a:t>
            </a:r>
          </a:p>
          <a:p>
            <a:pPr algn="ctr"/>
            <a:r>
              <a:rPr lang="en-US"/>
              <a:t>Coverage / Universe / Analysis Unit / Kind of Data</a:t>
            </a:r>
          </a:p>
          <a:p>
            <a:pPr algn="ctr"/>
            <a:r>
              <a:rPr lang="en-US"/>
              <a:t>Other Material / Notes</a:t>
            </a:r>
          </a:p>
          <a:p>
            <a:pPr algn="ctr"/>
            <a:r>
              <a:rPr lang="en-US"/>
              <a:t>Funding Information / Embargo</a:t>
            </a:r>
          </a:p>
        </p:txBody>
      </p:sp>
      <p:sp>
        <p:nvSpPr>
          <p:cNvPr id="12" name="Rectangle 11"/>
          <p:cNvSpPr/>
          <p:nvPr/>
        </p:nvSpPr>
        <p:spPr>
          <a:xfrm>
            <a:off x="1447800" y="28194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18" name="Rectangle 17"/>
          <p:cNvSpPr/>
          <p:nvPr/>
        </p:nvSpPr>
        <p:spPr>
          <a:xfrm>
            <a:off x="2971800" y="28194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20" name="Rectangle 19"/>
          <p:cNvSpPr/>
          <p:nvPr/>
        </p:nvSpPr>
        <p:spPr>
          <a:xfrm>
            <a:off x="4724400" y="28194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21" name="Rectangle 20"/>
          <p:cNvSpPr/>
          <p:nvPr/>
        </p:nvSpPr>
        <p:spPr>
          <a:xfrm>
            <a:off x="1752600" y="41910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22" name="Rectangle 21"/>
          <p:cNvSpPr/>
          <p:nvPr/>
        </p:nvSpPr>
        <p:spPr>
          <a:xfrm>
            <a:off x="3810000" y="41148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23" name="Rectangle 22"/>
          <p:cNvSpPr/>
          <p:nvPr/>
        </p:nvSpPr>
        <p:spPr>
          <a:xfrm>
            <a:off x="5715000" y="41148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24" name="Rectangle 23"/>
          <p:cNvSpPr/>
          <p:nvPr/>
        </p:nvSpPr>
        <p:spPr>
          <a:xfrm>
            <a:off x="1524000" y="28956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25" name="Rectangle 24"/>
          <p:cNvSpPr/>
          <p:nvPr/>
        </p:nvSpPr>
        <p:spPr>
          <a:xfrm>
            <a:off x="3048000" y="28956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26" name="Rectangle 25"/>
          <p:cNvSpPr/>
          <p:nvPr/>
        </p:nvSpPr>
        <p:spPr>
          <a:xfrm>
            <a:off x="4800600" y="28956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27" name="Rectangle 26"/>
          <p:cNvSpPr/>
          <p:nvPr/>
        </p:nvSpPr>
        <p:spPr>
          <a:xfrm>
            <a:off x="6248400" y="28194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28" name="Rectangle 27"/>
          <p:cNvSpPr/>
          <p:nvPr/>
        </p:nvSpPr>
        <p:spPr>
          <a:xfrm>
            <a:off x="6324600" y="28956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29" name="Rectangle 28"/>
          <p:cNvSpPr/>
          <p:nvPr/>
        </p:nvSpPr>
        <p:spPr>
          <a:xfrm>
            <a:off x="1600200" y="29718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30" name="Rectangle 29"/>
          <p:cNvSpPr/>
          <p:nvPr/>
        </p:nvSpPr>
        <p:spPr>
          <a:xfrm>
            <a:off x="3124200" y="29718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31" name="Rectangle 30"/>
          <p:cNvSpPr/>
          <p:nvPr/>
        </p:nvSpPr>
        <p:spPr>
          <a:xfrm>
            <a:off x="4876800" y="29718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32" name="Rectangle 31"/>
          <p:cNvSpPr/>
          <p:nvPr/>
        </p:nvSpPr>
        <p:spPr>
          <a:xfrm>
            <a:off x="6400800" y="29718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33" name="Rectangle 32"/>
          <p:cNvSpPr/>
          <p:nvPr/>
        </p:nvSpPr>
        <p:spPr>
          <a:xfrm>
            <a:off x="1828800" y="42672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35" name="Rectangle 34"/>
          <p:cNvSpPr/>
          <p:nvPr/>
        </p:nvSpPr>
        <p:spPr>
          <a:xfrm>
            <a:off x="5791200" y="41910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36" name="Rectangle 35"/>
          <p:cNvSpPr/>
          <p:nvPr/>
        </p:nvSpPr>
        <p:spPr>
          <a:xfrm>
            <a:off x="1905000" y="43434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38" name="Rectangle 37"/>
          <p:cNvSpPr/>
          <p:nvPr/>
        </p:nvSpPr>
        <p:spPr>
          <a:xfrm>
            <a:off x="5867400" y="42672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5144" name="TextBox 38"/>
          <p:cNvSpPr txBox="1">
            <a:spLocks noChangeArrowheads="1"/>
          </p:cNvSpPr>
          <p:nvPr/>
        </p:nvSpPr>
        <p:spPr bwMode="auto">
          <a:xfrm>
            <a:off x="1600200" y="3048000"/>
            <a:ext cx="1200150" cy="523875"/>
          </a:xfrm>
          <a:prstGeom prst="rect">
            <a:avLst/>
          </a:prstGeom>
          <a:noFill/>
          <a:ln w="9525">
            <a:noFill/>
            <a:miter lim="800000"/>
            <a:headEnd/>
            <a:tailEnd/>
          </a:ln>
        </p:spPr>
        <p:txBody>
          <a:bodyPr wrap="none">
            <a:spAutoFit/>
          </a:bodyPr>
          <a:lstStyle/>
          <a:p>
            <a:r>
              <a:rPr lang="en-US" sz="1400"/>
              <a:t>Conceptual </a:t>
            </a:r>
          </a:p>
          <a:p>
            <a:r>
              <a:rPr lang="en-US" sz="1400"/>
              <a:t>Components</a:t>
            </a:r>
          </a:p>
        </p:txBody>
      </p:sp>
      <p:sp>
        <p:nvSpPr>
          <p:cNvPr id="5145" name="TextBox 40"/>
          <p:cNvSpPr txBox="1">
            <a:spLocks noChangeArrowheads="1"/>
          </p:cNvSpPr>
          <p:nvPr/>
        </p:nvSpPr>
        <p:spPr bwMode="auto">
          <a:xfrm>
            <a:off x="3124200" y="3048000"/>
            <a:ext cx="971550" cy="523875"/>
          </a:xfrm>
          <a:prstGeom prst="rect">
            <a:avLst/>
          </a:prstGeom>
          <a:noFill/>
          <a:ln w="9525">
            <a:noFill/>
            <a:miter lim="800000"/>
            <a:headEnd/>
            <a:tailEnd/>
          </a:ln>
        </p:spPr>
        <p:txBody>
          <a:bodyPr wrap="none">
            <a:spAutoFit/>
          </a:bodyPr>
          <a:lstStyle/>
          <a:p>
            <a:r>
              <a:rPr lang="en-US" sz="1400"/>
              <a:t>Data</a:t>
            </a:r>
          </a:p>
          <a:p>
            <a:r>
              <a:rPr lang="en-US" sz="1400"/>
              <a:t>Collection</a:t>
            </a:r>
          </a:p>
        </p:txBody>
      </p:sp>
      <p:sp>
        <p:nvSpPr>
          <p:cNvPr id="5146" name="TextBox 41"/>
          <p:cNvSpPr txBox="1">
            <a:spLocks noChangeArrowheads="1"/>
          </p:cNvSpPr>
          <p:nvPr/>
        </p:nvSpPr>
        <p:spPr bwMode="auto">
          <a:xfrm>
            <a:off x="4876800" y="3048000"/>
            <a:ext cx="801688" cy="523875"/>
          </a:xfrm>
          <a:prstGeom prst="rect">
            <a:avLst/>
          </a:prstGeom>
          <a:noFill/>
          <a:ln w="9525">
            <a:noFill/>
            <a:miter lim="800000"/>
            <a:headEnd/>
            <a:tailEnd/>
          </a:ln>
        </p:spPr>
        <p:txBody>
          <a:bodyPr wrap="none">
            <a:spAutoFit/>
          </a:bodyPr>
          <a:lstStyle/>
          <a:p>
            <a:r>
              <a:rPr lang="en-US" sz="1400"/>
              <a:t>Logical</a:t>
            </a:r>
          </a:p>
          <a:p>
            <a:r>
              <a:rPr lang="en-US" sz="1400"/>
              <a:t>Product</a:t>
            </a:r>
          </a:p>
        </p:txBody>
      </p:sp>
      <p:sp>
        <p:nvSpPr>
          <p:cNvPr id="5147" name="TextBox 42"/>
          <p:cNvSpPr txBox="1">
            <a:spLocks noChangeArrowheads="1"/>
          </p:cNvSpPr>
          <p:nvPr/>
        </p:nvSpPr>
        <p:spPr bwMode="auto">
          <a:xfrm>
            <a:off x="6400800" y="3048000"/>
            <a:ext cx="1276350" cy="738188"/>
          </a:xfrm>
          <a:prstGeom prst="rect">
            <a:avLst/>
          </a:prstGeom>
          <a:noFill/>
          <a:ln w="9525">
            <a:noFill/>
            <a:miter lim="800000"/>
            <a:headEnd/>
            <a:tailEnd/>
          </a:ln>
        </p:spPr>
        <p:txBody>
          <a:bodyPr>
            <a:spAutoFit/>
          </a:bodyPr>
          <a:lstStyle/>
          <a:p>
            <a:r>
              <a:rPr lang="en-US" sz="1400"/>
              <a:t>Physical</a:t>
            </a:r>
          </a:p>
          <a:p>
            <a:r>
              <a:rPr lang="en-US" sz="1400"/>
              <a:t>Data</a:t>
            </a:r>
          </a:p>
          <a:p>
            <a:r>
              <a:rPr lang="en-US" sz="1400"/>
              <a:t>Product</a:t>
            </a:r>
          </a:p>
        </p:txBody>
      </p:sp>
      <p:sp>
        <p:nvSpPr>
          <p:cNvPr id="5148" name="TextBox 43"/>
          <p:cNvSpPr txBox="1">
            <a:spLocks noChangeArrowheads="1"/>
          </p:cNvSpPr>
          <p:nvPr/>
        </p:nvSpPr>
        <p:spPr bwMode="auto">
          <a:xfrm>
            <a:off x="1905000" y="4419600"/>
            <a:ext cx="903288" cy="523875"/>
          </a:xfrm>
          <a:prstGeom prst="rect">
            <a:avLst/>
          </a:prstGeom>
          <a:noFill/>
          <a:ln w="9525">
            <a:noFill/>
            <a:miter lim="800000"/>
            <a:headEnd/>
            <a:tailEnd/>
          </a:ln>
        </p:spPr>
        <p:txBody>
          <a:bodyPr wrap="none">
            <a:spAutoFit/>
          </a:bodyPr>
          <a:lstStyle/>
          <a:p>
            <a:r>
              <a:rPr lang="en-US" sz="1400"/>
              <a:t>Physical </a:t>
            </a:r>
          </a:p>
          <a:p>
            <a:r>
              <a:rPr lang="en-US" sz="1400"/>
              <a:t>Instance</a:t>
            </a:r>
          </a:p>
        </p:txBody>
      </p:sp>
      <p:sp>
        <p:nvSpPr>
          <p:cNvPr id="5149" name="TextBox 44"/>
          <p:cNvSpPr txBox="1">
            <a:spLocks noChangeArrowheads="1"/>
          </p:cNvSpPr>
          <p:nvPr/>
        </p:nvSpPr>
        <p:spPr bwMode="auto">
          <a:xfrm>
            <a:off x="3962400" y="4343400"/>
            <a:ext cx="782638" cy="307975"/>
          </a:xfrm>
          <a:prstGeom prst="rect">
            <a:avLst/>
          </a:prstGeom>
          <a:noFill/>
          <a:ln w="9525">
            <a:noFill/>
            <a:miter lim="800000"/>
            <a:headEnd/>
            <a:tailEnd/>
          </a:ln>
        </p:spPr>
        <p:txBody>
          <a:bodyPr wrap="none">
            <a:spAutoFit/>
          </a:bodyPr>
          <a:lstStyle/>
          <a:p>
            <a:r>
              <a:rPr lang="en-US" sz="1400"/>
              <a:t>Archive</a:t>
            </a:r>
          </a:p>
        </p:txBody>
      </p:sp>
      <p:sp>
        <p:nvSpPr>
          <p:cNvPr id="5150" name="TextBox 45"/>
          <p:cNvSpPr txBox="1">
            <a:spLocks noChangeArrowheads="1"/>
          </p:cNvSpPr>
          <p:nvPr/>
        </p:nvSpPr>
        <p:spPr bwMode="auto">
          <a:xfrm>
            <a:off x="5867400" y="4343400"/>
            <a:ext cx="692150" cy="523875"/>
          </a:xfrm>
          <a:prstGeom prst="rect">
            <a:avLst/>
          </a:prstGeom>
          <a:noFill/>
          <a:ln w="9525">
            <a:noFill/>
            <a:miter lim="800000"/>
            <a:headEnd/>
            <a:tailEnd/>
          </a:ln>
        </p:spPr>
        <p:txBody>
          <a:bodyPr wrap="none">
            <a:spAutoFit/>
          </a:bodyPr>
          <a:lstStyle/>
          <a:p>
            <a:r>
              <a:rPr lang="en-US" sz="1400"/>
              <a:t>DDI </a:t>
            </a:r>
          </a:p>
          <a:p>
            <a:r>
              <a:rPr lang="en-US" sz="1400"/>
              <a:t>Profile</a:t>
            </a:r>
          </a:p>
        </p:txBody>
      </p:sp>
      <p:sp>
        <p:nvSpPr>
          <p:cNvPr id="5151" name="Text Box 32"/>
          <p:cNvSpPr txBox="1">
            <a:spLocks noChangeArrowheads="1"/>
          </p:cNvSpPr>
          <p:nvPr/>
        </p:nvSpPr>
        <p:spPr bwMode="auto">
          <a:xfrm>
            <a:off x="1050925" y="92075"/>
            <a:ext cx="2057400" cy="579438"/>
          </a:xfrm>
          <a:prstGeom prst="rect">
            <a:avLst/>
          </a:prstGeom>
          <a:noFill/>
          <a:ln w="9525">
            <a:noFill/>
            <a:miter lim="800000"/>
            <a:headEnd/>
            <a:tailEnd/>
          </a:ln>
        </p:spPr>
        <p:txBody>
          <a:bodyPr wrap="none">
            <a:spAutoFit/>
          </a:bodyPr>
          <a:lstStyle/>
          <a:p>
            <a:r>
              <a:rPr lang="en-US" sz="3200"/>
              <a:t>Study Unit</a:t>
            </a:r>
          </a:p>
        </p:txBody>
      </p:sp>
      <p:sp>
        <p:nvSpPr>
          <p:cNvPr id="5152" name="Date Placeholder 38"/>
          <p:cNvSpPr>
            <a:spLocks noGrp="1"/>
          </p:cNvSpPr>
          <p:nvPr>
            <p:ph type="dt" sz="quarter" idx="10"/>
          </p:nvPr>
        </p:nvSpPr>
        <p:spPr>
          <a:noFill/>
        </p:spPr>
        <p:txBody>
          <a:bodyPr/>
          <a:lstStyle/>
          <a:p>
            <a:r>
              <a:rPr lang="en-US" smtClean="0"/>
              <a:t>S04</a:t>
            </a:r>
          </a:p>
        </p:txBody>
      </p:sp>
      <p:sp>
        <p:nvSpPr>
          <p:cNvPr id="5153" name="Slide Number Placeholder 39"/>
          <p:cNvSpPr>
            <a:spLocks noGrp="1"/>
          </p:cNvSpPr>
          <p:nvPr>
            <p:ph type="sldNum" sz="quarter" idx="12"/>
          </p:nvPr>
        </p:nvSpPr>
        <p:spPr>
          <a:noFill/>
        </p:spPr>
        <p:txBody>
          <a:bodyPr/>
          <a:lstStyle/>
          <a:p>
            <a:fld id="{28E08890-62FB-4F15-9515-3E42BB9A18B6}" type="slidenum">
              <a:rPr lang="en-US" smtClean="0"/>
              <a:pPr/>
              <a:t>109</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4"/>
          <p:cNvSpPr>
            <a:spLocks noChangeArrowheads="1"/>
          </p:cNvSpPr>
          <p:nvPr/>
        </p:nvSpPr>
        <p:spPr bwMode="auto">
          <a:xfrm>
            <a:off x="2476500" y="609600"/>
            <a:ext cx="1295400" cy="1447800"/>
          </a:xfrm>
          <a:prstGeom prst="foldedCorner">
            <a:avLst>
              <a:gd name="adj" fmla="val 12500"/>
            </a:avLst>
          </a:prstGeom>
          <a:solidFill>
            <a:schemeClr val="bg1"/>
          </a:solidFill>
          <a:ln w="9525">
            <a:solidFill>
              <a:schemeClr val="tx1"/>
            </a:solidFill>
            <a:round/>
            <a:headEnd/>
            <a:tailEnd/>
          </a:ln>
        </p:spPr>
        <p:txBody>
          <a:bodyPr wrap="none" anchor="ctr"/>
          <a:lstStyle/>
          <a:p>
            <a:pPr algn="ctr"/>
            <a:r>
              <a:rPr lang="en-US"/>
              <a:t>Study</a:t>
            </a:r>
          </a:p>
        </p:txBody>
      </p:sp>
      <p:sp>
        <p:nvSpPr>
          <p:cNvPr id="6150" name="Cloud"/>
          <p:cNvSpPr>
            <a:spLocks noChangeAspect="1" noEditPoints="1" noChangeArrowheads="1"/>
          </p:cNvSpPr>
          <p:nvPr/>
        </p:nvSpPr>
        <p:spPr bwMode="auto">
          <a:xfrm>
            <a:off x="571500" y="3581400"/>
            <a:ext cx="2133600" cy="1219200"/>
          </a:xfrm>
          <a:custGeom>
            <a:avLst/>
            <a:gdLst>
              <a:gd name="T0" fmla="*/ 653711 w 21600"/>
              <a:gd name="T1" fmla="*/ 34408533 h 21600"/>
              <a:gd name="T2" fmla="*/ 105376133 w 21600"/>
              <a:gd name="T3" fmla="*/ 68743802 h 21600"/>
              <a:gd name="T4" fmla="*/ 210576640 w 21600"/>
              <a:gd name="T5" fmla="*/ 34408533 h 21600"/>
              <a:gd name="T6" fmla="*/ 105376133 w 21600"/>
              <a:gd name="T7" fmla="*/ 393468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r>
              <a:rPr lang="en-US"/>
              <a:t>      </a:t>
            </a:r>
          </a:p>
          <a:p>
            <a:r>
              <a:rPr lang="en-US"/>
              <a:t>    Concepts</a:t>
            </a:r>
          </a:p>
        </p:txBody>
      </p:sp>
      <p:sp>
        <p:nvSpPr>
          <p:cNvPr id="6152" name="Line 8"/>
          <p:cNvSpPr>
            <a:spLocks noChangeShapeType="1"/>
          </p:cNvSpPr>
          <p:nvPr/>
        </p:nvSpPr>
        <p:spPr bwMode="auto">
          <a:xfrm flipV="1">
            <a:off x="1790700" y="2133600"/>
            <a:ext cx="1219200" cy="13716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53" name="AutoShape 9"/>
          <p:cNvSpPr>
            <a:spLocks noChangeArrowheads="1"/>
          </p:cNvSpPr>
          <p:nvPr/>
        </p:nvSpPr>
        <p:spPr bwMode="auto">
          <a:xfrm>
            <a:off x="952500" y="2133600"/>
            <a:ext cx="1371600" cy="457200"/>
          </a:xfrm>
          <a:prstGeom prst="wedgeRectCallout">
            <a:avLst>
              <a:gd name="adj1" fmla="val 45833"/>
              <a:gd name="adj2" fmla="val 119792"/>
            </a:avLst>
          </a:prstGeom>
          <a:solidFill>
            <a:schemeClr val="bg1"/>
          </a:solidFill>
          <a:ln w="9525">
            <a:solidFill>
              <a:schemeClr val="tx1"/>
            </a:solidFill>
            <a:miter lim="800000"/>
            <a:headEnd/>
            <a:tailEnd/>
          </a:ln>
        </p:spPr>
        <p:txBody>
          <a:bodyPr/>
          <a:lstStyle/>
          <a:p>
            <a:pPr algn="ctr"/>
            <a:r>
              <a:rPr lang="en-US" i="1"/>
              <a:t>measures</a:t>
            </a:r>
          </a:p>
        </p:txBody>
      </p:sp>
      <p:sp>
        <p:nvSpPr>
          <p:cNvPr id="6154" name="AutoShape 10"/>
          <p:cNvSpPr>
            <a:spLocks noChangeArrowheads="1"/>
          </p:cNvSpPr>
          <p:nvPr/>
        </p:nvSpPr>
        <p:spPr bwMode="auto">
          <a:xfrm>
            <a:off x="5600700" y="609600"/>
            <a:ext cx="1295400" cy="1447800"/>
          </a:xfrm>
          <a:prstGeom prst="foldedCorner">
            <a:avLst>
              <a:gd name="adj" fmla="val 12500"/>
            </a:avLst>
          </a:prstGeom>
          <a:solidFill>
            <a:schemeClr val="bg1"/>
          </a:solidFill>
          <a:ln w="9525">
            <a:solidFill>
              <a:schemeClr val="tx1"/>
            </a:solidFill>
            <a:round/>
            <a:headEnd/>
            <a:tailEnd/>
          </a:ln>
        </p:spPr>
        <p:txBody>
          <a:bodyPr wrap="none" anchor="ctr"/>
          <a:lstStyle/>
          <a:p>
            <a:pPr algn="ctr"/>
            <a:r>
              <a:rPr lang="en-US"/>
              <a:t>Survey</a:t>
            </a:r>
          </a:p>
          <a:p>
            <a:pPr algn="ctr"/>
            <a:r>
              <a:rPr lang="en-US"/>
              <a:t>Instruments</a:t>
            </a:r>
          </a:p>
        </p:txBody>
      </p:sp>
      <p:sp>
        <p:nvSpPr>
          <p:cNvPr id="6156" name="Line 12"/>
          <p:cNvSpPr>
            <a:spLocks noChangeShapeType="1"/>
          </p:cNvSpPr>
          <p:nvPr/>
        </p:nvSpPr>
        <p:spPr bwMode="auto">
          <a:xfrm flipH="1">
            <a:off x="3848100" y="1219200"/>
            <a:ext cx="167640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57" name="AutoShape 13"/>
          <p:cNvSpPr>
            <a:spLocks noChangeArrowheads="1"/>
          </p:cNvSpPr>
          <p:nvPr/>
        </p:nvSpPr>
        <p:spPr bwMode="auto">
          <a:xfrm>
            <a:off x="4305300" y="381000"/>
            <a:ext cx="990600" cy="457200"/>
          </a:xfrm>
          <a:prstGeom prst="wedgeRectCallout">
            <a:avLst>
              <a:gd name="adj1" fmla="val -44389"/>
              <a:gd name="adj2" fmla="val 119792"/>
            </a:avLst>
          </a:prstGeom>
          <a:solidFill>
            <a:schemeClr val="bg1"/>
          </a:solidFill>
          <a:ln w="9525">
            <a:solidFill>
              <a:schemeClr val="tx1"/>
            </a:solidFill>
            <a:miter lim="800000"/>
            <a:headEnd/>
            <a:tailEnd/>
          </a:ln>
        </p:spPr>
        <p:txBody>
          <a:bodyPr/>
          <a:lstStyle/>
          <a:p>
            <a:pPr algn="ctr"/>
            <a:r>
              <a:rPr lang="en-US" i="1"/>
              <a:t>using</a:t>
            </a:r>
          </a:p>
        </p:txBody>
      </p:sp>
      <p:sp>
        <p:nvSpPr>
          <p:cNvPr id="6158" name="Rectangle 14"/>
          <p:cNvSpPr>
            <a:spLocks noChangeArrowheads="1"/>
          </p:cNvSpPr>
          <p:nvPr/>
        </p:nvSpPr>
        <p:spPr bwMode="auto">
          <a:xfrm>
            <a:off x="6515100" y="3048000"/>
            <a:ext cx="1447800" cy="7620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6159" name="Rectangle 15"/>
          <p:cNvSpPr>
            <a:spLocks noChangeArrowheads="1"/>
          </p:cNvSpPr>
          <p:nvPr/>
        </p:nvSpPr>
        <p:spPr bwMode="auto">
          <a:xfrm>
            <a:off x="6667500" y="3200400"/>
            <a:ext cx="1447800" cy="7620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6160" name="Rectangle 16"/>
          <p:cNvSpPr>
            <a:spLocks noChangeArrowheads="1"/>
          </p:cNvSpPr>
          <p:nvPr/>
        </p:nvSpPr>
        <p:spPr bwMode="auto">
          <a:xfrm>
            <a:off x="6819900" y="3352800"/>
            <a:ext cx="1447800" cy="7620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6161" name="Rectangle 17"/>
          <p:cNvSpPr>
            <a:spLocks noChangeArrowheads="1"/>
          </p:cNvSpPr>
          <p:nvPr/>
        </p:nvSpPr>
        <p:spPr bwMode="auto">
          <a:xfrm>
            <a:off x="6972300" y="3505200"/>
            <a:ext cx="1447800" cy="7620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6162" name="Rectangle 18"/>
          <p:cNvSpPr>
            <a:spLocks noChangeArrowheads="1"/>
          </p:cNvSpPr>
          <p:nvPr/>
        </p:nvSpPr>
        <p:spPr bwMode="auto">
          <a:xfrm>
            <a:off x="7124700" y="3657600"/>
            <a:ext cx="1447800" cy="7620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6163" name="Rectangle 19"/>
          <p:cNvSpPr>
            <a:spLocks noChangeArrowheads="1"/>
          </p:cNvSpPr>
          <p:nvPr/>
        </p:nvSpPr>
        <p:spPr bwMode="auto">
          <a:xfrm>
            <a:off x="7277100" y="3810000"/>
            <a:ext cx="1447800" cy="762000"/>
          </a:xfrm>
          <a:prstGeom prst="rect">
            <a:avLst/>
          </a:prstGeom>
          <a:solidFill>
            <a:schemeClr val="bg1"/>
          </a:solidFill>
          <a:ln w="9525">
            <a:solidFill>
              <a:schemeClr val="tx1"/>
            </a:solidFill>
            <a:miter lim="800000"/>
            <a:headEnd/>
            <a:tailEnd/>
          </a:ln>
        </p:spPr>
        <p:txBody>
          <a:bodyPr wrap="none" anchor="ctr"/>
          <a:lstStyle/>
          <a:p>
            <a:pPr algn="ctr"/>
            <a:r>
              <a:rPr lang="en-US"/>
              <a:t>Questions</a:t>
            </a:r>
          </a:p>
        </p:txBody>
      </p:sp>
      <p:sp>
        <p:nvSpPr>
          <p:cNvPr id="6165" name="Line 21"/>
          <p:cNvSpPr>
            <a:spLocks noChangeShapeType="1"/>
          </p:cNvSpPr>
          <p:nvPr/>
        </p:nvSpPr>
        <p:spPr bwMode="auto">
          <a:xfrm flipH="1" flipV="1">
            <a:off x="6591300" y="2133600"/>
            <a:ext cx="762000" cy="8382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66" name="AutoShape 22"/>
          <p:cNvSpPr>
            <a:spLocks noChangeArrowheads="1"/>
          </p:cNvSpPr>
          <p:nvPr/>
        </p:nvSpPr>
        <p:spPr bwMode="auto">
          <a:xfrm>
            <a:off x="7124700" y="2057400"/>
            <a:ext cx="1600200" cy="381000"/>
          </a:xfrm>
          <a:prstGeom prst="wedgeRectCallout">
            <a:avLst>
              <a:gd name="adj1" fmla="val -52481"/>
              <a:gd name="adj2" fmla="val 108750"/>
            </a:avLst>
          </a:prstGeom>
          <a:solidFill>
            <a:schemeClr val="bg1"/>
          </a:solidFill>
          <a:ln w="9525">
            <a:solidFill>
              <a:schemeClr val="tx1"/>
            </a:solidFill>
            <a:miter lim="800000"/>
            <a:headEnd/>
            <a:tailEnd/>
          </a:ln>
        </p:spPr>
        <p:txBody>
          <a:bodyPr/>
          <a:lstStyle/>
          <a:p>
            <a:pPr algn="ctr"/>
            <a:r>
              <a:rPr lang="en-US" i="1"/>
              <a:t>made up of</a:t>
            </a:r>
          </a:p>
        </p:txBody>
      </p:sp>
      <p:sp>
        <p:nvSpPr>
          <p:cNvPr id="6167" name="AutoShape 23"/>
          <p:cNvSpPr>
            <a:spLocks noChangeArrowheads="1"/>
          </p:cNvSpPr>
          <p:nvPr/>
        </p:nvSpPr>
        <p:spPr bwMode="auto">
          <a:xfrm>
            <a:off x="4381500" y="3886200"/>
            <a:ext cx="381000" cy="381000"/>
          </a:xfrm>
          <a:prstGeom prst="smileyFace">
            <a:avLst>
              <a:gd name="adj" fmla="val 4653"/>
            </a:avLst>
          </a:prstGeom>
          <a:solidFill>
            <a:schemeClr val="bg1"/>
          </a:solidFill>
          <a:ln w="9525">
            <a:solidFill>
              <a:schemeClr val="tx1"/>
            </a:solidFill>
            <a:round/>
            <a:headEnd/>
            <a:tailEnd/>
          </a:ln>
        </p:spPr>
        <p:txBody>
          <a:bodyPr wrap="none" anchor="ctr"/>
          <a:lstStyle/>
          <a:p>
            <a:endParaRPr lang="nl-NL"/>
          </a:p>
        </p:txBody>
      </p:sp>
      <p:sp>
        <p:nvSpPr>
          <p:cNvPr id="6168" name="AutoShape 24"/>
          <p:cNvSpPr>
            <a:spLocks noChangeArrowheads="1"/>
          </p:cNvSpPr>
          <p:nvPr/>
        </p:nvSpPr>
        <p:spPr bwMode="auto">
          <a:xfrm>
            <a:off x="4533900" y="4038600"/>
            <a:ext cx="381000" cy="381000"/>
          </a:xfrm>
          <a:prstGeom prst="smileyFace">
            <a:avLst>
              <a:gd name="adj" fmla="val 4653"/>
            </a:avLst>
          </a:prstGeom>
          <a:solidFill>
            <a:schemeClr val="bg1"/>
          </a:solidFill>
          <a:ln w="9525">
            <a:solidFill>
              <a:schemeClr val="tx1"/>
            </a:solidFill>
            <a:round/>
            <a:headEnd/>
            <a:tailEnd/>
          </a:ln>
        </p:spPr>
        <p:txBody>
          <a:bodyPr wrap="none" anchor="ctr"/>
          <a:lstStyle/>
          <a:p>
            <a:endParaRPr lang="nl-NL"/>
          </a:p>
        </p:txBody>
      </p:sp>
      <p:sp>
        <p:nvSpPr>
          <p:cNvPr id="6169" name="AutoShape 25"/>
          <p:cNvSpPr>
            <a:spLocks noChangeArrowheads="1"/>
          </p:cNvSpPr>
          <p:nvPr/>
        </p:nvSpPr>
        <p:spPr bwMode="auto">
          <a:xfrm>
            <a:off x="4686300" y="4191000"/>
            <a:ext cx="381000" cy="381000"/>
          </a:xfrm>
          <a:prstGeom prst="smileyFace">
            <a:avLst>
              <a:gd name="adj" fmla="val 4653"/>
            </a:avLst>
          </a:prstGeom>
          <a:solidFill>
            <a:schemeClr val="bg1"/>
          </a:solidFill>
          <a:ln w="9525">
            <a:solidFill>
              <a:schemeClr val="tx1"/>
            </a:solidFill>
            <a:round/>
            <a:headEnd/>
            <a:tailEnd/>
          </a:ln>
        </p:spPr>
        <p:txBody>
          <a:bodyPr wrap="none" anchor="ctr"/>
          <a:lstStyle/>
          <a:p>
            <a:endParaRPr lang="nl-NL"/>
          </a:p>
        </p:txBody>
      </p:sp>
      <p:sp>
        <p:nvSpPr>
          <p:cNvPr id="6170" name="AutoShape 26"/>
          <p:cNvSpPr>
            <a:spLocks noChangeArrowheads="1"/>
          </p:cNvSpPr>
          <p:nvPr/>
        </p:nvSpPr>
        <p:spPr bwMode="auto">
          <a:xfrm>
            <a:off x="4838700" y="4343400"/>
            <a:ext cx="381000" cy="381000"/>
          </a:xfrm>
          <a:prstGeom prst="smileyFace">
            <a:avLst>
              <a:gd name="adj" fmla="val 4653"/>
            </a:avLst>
          </a:prstGeom>
          <a:solidFill>
            <a:schemeClr val="bg1"/>
          </a:solidFill>
          <a:ln w="9525">
            <a:solidFill>
              <a:schemeClr val="tx1"/>
            </a:solidFill>
            <a:round/>
            <a:headEnd/>
            <a:tailEnd/>
          </a:ln>
        </p:spPr>
        <p:txBody>
          <a:bodyPr wrap="none" anchor="ctr"/>
          <a:lstStyle/>
          <a:p>
            <a:endParaRPr lang="nl-NL"/>
          </a:p>
        </p:txBody>
      </p:sp>
      <p:sp>
        <p:nvSpPr>
          <p:cNvPr id="6171" name="AutoShape 27"/>
          <p:cNvSpPr>
            <a:spLocks noChangeArrowheads="1"/>
          </p:cNvSpPr>
          <p:nvPr/>
        </p:nvSpPr>
        <p:spPr bwMode="auto">
          <a:xfrm>
            <a:off x="4991100" y="4495800"/>
            <a:ext cx="381000" cy="381000"/>
          </a:xfrm>
          <a:prstGeom prst="smileyFace">
            <a:avLst>
              <a:gd name="adj" fmla="val 4653"/>
            </a:avLst>
          </a:prstGeom>
          <a:solidFill>
            <a:schemeClr val="bg1"/>
          </a:solidFill>
          <a:ln w="9525">
            <a:solidFill>
              <a:schemeClr val="tx1"/>
            </a:solidFill>
            <a:round/>
            <a:headEnd/>
            <a:tailEnd/>
          </a:ln>
        </p:spPr>
        <p:txBody>
          <a:bodyPr wrap="none" anchor="ctr"/>
          <a:lstStyle/>
          <a:p>
            <a:endParaRPr lang="nl-NL"/>
          </a:p>
        </p:txBody>
      </p:sp>
      <p:sp>
        <p:nvSpPr>
          <p:cNvPr id="6172" name="AutoShape 28"/>
          <p:cNvSpPr>
            <a:spLocks noChangeArrowheads="1"/>
          </p:cNvSpPr>
          <p:nvPr/>
        </p:nvSpPr>
        <p:spPr bwMode="auto">
          <a:xfrm>
            <a:off x="3924300" y="3886200"/>
            <a:ext cx="381000" cy="381000"/>
          </a:xfrm>
          <a:prstGeom prst="smileyFace">
            <a:avLst>
              <a:gd name="adj" fmla="val 4653"/>
            </a:avLst>
          </a:prstGeom>
          <a:solidFill>
            <a:schemeClr val="bg1"/>
          </a:solidFill>
          <a:ln w="9525">
            <a:solidFill>
              <a:schemeClr val="tx1"/>
            </a:solidFill>
            <a:round/>
            <a:headEnd/>
            <a:tailEnd/>
          </a:ln>
        </p:spPr>
        <p:txBody>
          <a:bodyPr wrap="none" anchor="ctr"/>
          <a:lstStyle/>
          <a:p>
            <a:endParaRPr lang="nl-NL"/>
          </a:p>
        </p:txBody>
      </p:sp>
      <p:sp>
        <p:nvSpPr>
          <p:cNvPr id="6173" name="AutoShape 29"/>
          <p:cNvSpPr>
            <a:spLocks noChangeArrowheads="1"/>
          </p:cNvSpPr>
          <p:nvPr/>
        </p:nvSpPr>
        <p:spPr bwMode="auto">
          <a:xfrm>
            <a:off x="4076700" y="4038600"/>
            <a:ext cx="381000" cy="381000"/>
          </a:xfrm>
          <a:prstGeom prst="smileyFace">
            <a:avLst>
              <a:gd name="adj" fmla="val 4653"/>
            </a:avLst>
          </a:prstGeom>
          <a:solidFill>
            <a:schemeClr val="bg1"/>
          </a:solidFill>
          <a:ln w="9525">
            <a:solidFill>
              <a:schemeClr val="tx1"/>
            </a:solidFill>
            <a:round/>
            <a:headEnd/>
            <a:tailEnd/>
          </a:ln>
        </p:spPr>
        <p:txBody>
          <a:bodyPr wrap="none" anchor="ctr"/>
          <a:lstStyle/>
          <a:p>
            <a:endParaRPr lang="nl-NL"/>
          </a:p>
        </p:txBody>
      </p:sp>
      <p:sp>
        <p:nvSpPr>
          <p:cNvPr id="6174" name="AutoShape 30"/>
          <p:cNvSpPr>
            <a:spLocks noChangeArrowheads="1"/>
          </p:cNvSpPr>
          <p:nvPr/>
        </p:nvSpPr>
        <p:spPr bwMode="auto">
          <a:xfrm>
            <a:off x="4229100" y="4191000"/>
            <a:ext cx="381000" cy="381000"/>
          </a:xfrm>
          <a:prstGeom prst="smileyFace">
            <a:avLst>
              <a:gd name="adj" fmla="val 4653"/>
            </a:avLst>
          </a:prstGeom>
          <a:solidFill>
            <a:schemeClr val="bg1"/>
          </a:solidFill>
          <a:ln w="9525">
            <a:solidFill>
              <a:schemeClr val="tx1"/>
            </a:solidFill>
            <a:round/>
            <a:headEnd/>
            <a:tailEnd/>
          </a:ln>
        </p:spPr>
        <p:txBody>
          <a:bodyPr wrap="none" anchor="ctr"/>
          <a:lstStyle/>
          <a:p>
            <a:endParaRPr lang="nl-NL"/>
          </a:p>
        </p:txBody>
      </p:sp>
      <p:sp>
        <p:nvSpPr>
          <p:cNvPr id="6175" name="AutoShape 31"/>
          <p:cNvSpPr>
            <a:spLocks noChangeArrowheads="1"/>
          </p:cNvSpPr>
          <p:nvPr/>
        </p:nvSpPr>
        <p:spPr bwMode="auto">
          <a:xfrm>
            <a:off x="4381500" y="4343400"/>
            <a:ext cx="381000" cy="381000"/>
          </a:xfrm>
          <a:prstGeom prst="smileyFace">
            <a:avLst>
              <a:gd name="adj" fmla="val 4653"/>
            </a:avLst>
          </a:prstGeom>
          <a:solidFill>
            <a:schemeClr val="bg1"/>
          </a:solidFill>
          <a:ln w="9525">
            <a:solidFill>
              <a:schemeClr val="tx1"/>
            </a:solidFill>
            <a:round/>
            <a:headEnd/>
            <a:tailEnd/>
          </a:ln>
        </p:spPr>
        <p:txBody>
          <a:bodyPr wrap="none" anchor="ctr"/>
          <a:lstStyle/>
          <a:p>
            <a:endParaRPr lang="nl-NL"/>
          </a:p>
        </p:txBody>
      </p:sp>
      <p:sp>
        <p:nvSpPr>
          <p:cNvPr id="6176" name="AutoShape 32"/>
          <p:cNvSpPr>
            <a:spLocks noChangeArrowheads="1"/>
          </p:cNvSpPr>
          <p:nvPr/>
        </p:nvSpPr>
        <p:spPr bwMode="auto">
          <a:xfrm>
            <a:off x="4533900" y="4495800"/>
            <a:ext cx="381000" cy="381000"/>
          </a:xfrm>
          <a:prstGeom prst="smileyFace">
            <a:avLst>
              <a:gd name="adj" fmla="val 4653"/>
            </a:avLst>
          </a:prstGeom>
          <a:solidFill>
            <a:schemeClr val="bg1"/>
          </a:solidFill>
          <a:ln w="9525">
            <a:solidFill>
              <a:schemeClr val="tx1"/>
            </a:solidFill>
            <a:round/>
            <a:headEnd/>
            <a:tailEnd/>
          </a:ln>
        </p:spPr>
        <p:txBody>
          <a:bodyPr wrap="none" anchor="ctr"/>
          <a:lstStyle/>
          <a:p>
            <a:endParaRPr lang="nl-NL"/>
          </a:p>
        </p:txBody>
      </p:sp>
      <p:sp>
        <p:nvSpPr>
          <p:cNvPr id="6177" name="Oval 33"/>
          <p:cNvSpPr>
            <a:spLocks noChangeArrowheads="1"/>
          </p:cNvSpPr>
          <p:nvPr/>
        </p:nvSpPr>
        <p:spPr bwMode="auto">
          <a:xfrm>
            <a:off x="3619500" y="3505200"/>
            <a:ext cx="2133600" cy="2057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6178" name="Text Box 34"/>
          <p:cNvSpPr txBox="1">
            <a:spLocks noChangeArrowheads="1"/>
          </p:cNvSpPr>
          <p:nvPr/>
        </p:nvSpPr>
        <p:spPr bwMode="auto">
          <a:xfrm>
            <a:off x="4076700" y="4876800"/>
            <a:ext cx="120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Universes</a:t>
            </a:r>
          </a:p>
        </p:txBody>
      </p:sp>
      <p:sp>
        <p:nvSpPr>
          <p:cNvPr id="6179" name="Line 35"/>
          <p:cNvSpPr>
            <a:spLocks noChangeShapeType="1"/>
          </p:cNvSpPr>
          <p:nvPr/>
        </p:nvSpPr>
        <p:spPr bwMode="auto">
          <a:xfrm flipH="1" flipV="1">
            <a:off x="3695700" y="2133600"/>
            <a:ext cx="609600" cy="13716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80" name="AutoShape 36"/>
          <p:cNvSpPr>
            <a:spLocks noChangeArrowheads="1"/>
          </p:cNvSpPr>
          <p:nvPr/>
        </p:nvSpPr>
        <p:spPr bwMode="auto">
          <a:xfrm>
            <a:off x="4610100" y="2667000"/>
            <a:ext cx="914400" cy="304800"/>
          </a:xfrm>
          <a:prstGeom prst="wedgeRectCallout">
            <a:avLst>
              <a:gd name="adj1" fmla="val -103648"/>
              <a:gd name="adj2" fmla="val 50000"/>
            </a:avLst>
          </a:prstGeom>
          <a:solidFill>
            <a:schemeClr val="bg1"/>
          </a:solidFill>
          <a:ln w="9525">
            <a:solidFill>
              <a:schemeClr val="tx1"/>
            </a:solidFill>
            <a:miter lim="800000"/>
            <a:headEnd/>
            <a:tailEnd/>
          </a:ln>
        </p:spPr>
        <p:txBody>
          <a:bodyPr/>
          <a:lstStyle/>
          <a:p>
            <a:pPr algn="ctr"/>
            <a:r>
              <a:rPr lang="en-US" i="1"/>
              <a:t>about</a:t>
            </a:r>
          </a:p>
        </p:txBody>
      </p:sp>
      <p:sp>
        <p:nvSpPr>
          <p:cNvPr id="11295" name="Text Box 6"/>
          <p:cNvSpPr txBox="1">
            <a:spLocks noChangeArrowheads="1"/>
          </p:cNvSpPr>
          <p:nvPr/>
        </p:nvSpPr>
        <p:spPr bwMode="auto">
          <a:xfrm>
            <a:off x="4267200" y="6221413"/>
            <a:ext cx="4581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a:latin typeface="Calibri" pitchFamily="34" charset="0"/>
              </a:rPr>
              <a:t>Copyright © GESIS – Leibniz Institute for the Social Sciences, 2010</a:t>
            </a:r>
          </a:p>
          <a:p>
            <a:pPr algn="ctr" eaLnBrk="1" hangingPunct="1"/>
            <a:r>
              <a:rPr lang="en-US" sz="1200">
                <a:latin typeface="Calibri" pitchFamily="34" charset="0"/>
              </a:rPr>
              <a:t>Published under Creative Commons Attribute-ShareAlike 3.0 Unported</a:t>
            </a:r>
          </a:p>
        </p:txBody>
      </p:sp>
    </p:spTree>
    <p:extLst>
      <p:ext uri="{BB962C8B-B14F-4D97-AF65-F5344CB8AC3E}">
        <p14:creationId xmlns:p14="http://schemas.microsoft.com/office/powerpoint/2010/main" val="1165447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8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1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5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1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1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16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16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2" grpId="0" animBg="1"/>
      <p:bldP spid="6153" grpId="0" animBg="1"/>
      <p:bldP spid="6154" grpId="0" animBg="1"/>
      <p:bldP spid="6156" grpId="0" animBg="1"/>
      <p:bldP spid="6157" grpId="0" animBg="1"/>
      <p:bldP spid="6158" grpId="0" animBg="1"/>
      <p:bldP spid="6159" grpId="0" animBg="1"/>
      <p:bldP spid="6160" grpId="0" animBg="1"/>
      <p:bldP spid="6161" grpId="0" animBg="1"/>
      <p:bldP spid="6162" grpId="0" animBg="1"/>
      <p:bldP spid="6163" grpId="0" animBg="1"/>
      <p:bldP spid="6165" grpId="0" animBg="1"/>
      <p:bldP spid="6166" grpId="0" animBg="1"/>
      <p:bldP spid="6167" grpId="0" animBg="1"/>
      <p:bldP spid="6168" grpId="0" animBg="1"/>
      <p:bldP spid="6169" grpId="0" animBg="1"/>
      <p:bldP spid="6170" grpId="0" animBg="1"/>
      <p:bldP spid="6171" grpId="0" animBg="1"/>
      <p:bldP spid="6172" grpId="0" animBg="1"/>
      <p:bldP spid="6173" grpId="0" animBg="1"/>
      <p:bldP spid="6174" grpId="0" animBg="1"/>
      <p:bldP spid="6175" grpId="0" animBg="1"/>
      <p:bldP spid="6176" grpId="0" animBg="1"/>
      <p:bldP spid="6177" grpId="0" animBg="1"/>
      <p:bldP spid="6178" grpId="0"/>
      <p:bldP spid="6179" grpId="0" animBg="1"/>
      <p:bldP spid="6180"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r>
              <a:rPr lang="en-US" smtClean="0"/>
              <a:t>Process Items</a:t>
            </a:r>
          </a:p>
        </p:txBody>
      </p:sp>
      <p:sp>
        <p:nvSpPr>
          <p:cNvPr id="9219" name="Rectangle 3"/>
          <p:cNvSpPr>
            <a:spLocks noGrp="1" noChangeArrowheads="1"/>
          </p:cNvSpPr>
          <p:nvPr>
            <p:ph type="body" idx="4294967295"/>
          </p:nvPr>
        </p:nvSpPr>
        <p:spPr>
          <a:xfrm>
            <a:off x="457200" y="1219200"/>
            <a:ext cx="8229600" cy="4525963"/>
          </a:xfrm>
        </p:spPr>
        <p:txBody>
          <a:bodyPr>
            <a:normAutofit fontScale="92500"/>
          </a:bodyPr>
          <a:lstStyle/>
          <a:p>
            <a:pPr eaLnBrk="1" hangingPunct="1">
              <a:lnSpc>
                <a:spcPct val="90000"/>
              </a:lnSpc>
            </a:pPr>
            <a:r>
              <a:rPr lang="en-US" sz="2800" smtClean="0"/>
              <a:t>General Coding Instruction</a:t>
            </a:r>
          </a:p>
          <a:p>
            <a:pPr lvl="1" eaLnBrk="1" hangingPunct="1">
              <a:lnSpc>
                <a:spcPct val="90000"/>
              </a:lnSpc>
            </a:pPr>
            <a:r>
              <a:rPr lang="en-US" sz="2400" smtClean="0"/>
              <a:t>Missing Data (left as blanks)</a:t>
            </a:r>
          </a:p>
          <a:p>
            <a:pPr lvl="1" eaLnBrk="1" hangingPunct="1">
              <a:lnSpc>
                <a:spcPct val="90000"/>
              </a:lnSpc>
            </a:pPr>
            <a:r>
              <a:rPr lang="en-US" sz="2400" smtClean="0"/>
              <a:t>Suppression of confidential information such as name or address</a:t>
            </a:r>
          </a:p>
          <a:p>
            <a:pPr eaLnBrk="1" hangingPunct="1">
              <a:lnSpc>
                <a:spcPct val="90000"/>
              </a:lnSpc>
            </a:pPr>
            <a:r>
              <a:rPr lang="en-US" sz="2800" smtClean="0"/>
              <a:t>Generation Instructions</a:t>
            </a:r>
          </a:p>
          <a:p>
            <a:pPr lvl="1" eaLnBrk="1" hangingPunct="1">
              <a:lnSpc>
                <a:spcPct val="90000"/>
              </a:lnSpc>
            </a:pPr>
            <a:r>
              <a:rPr lang="en-US" sz="2400" smtClean="0"/>
              <a:t>Recodes</a:t>
            </a:r>
          </a:p>
          <a:p>
            <a:pPr lvl="2" eaLnBrk="1" hangingPunct="1">
              <a:lnSpc>
                <a:spcPct val="90000"/>
              </a:lnSpc>
            </a:pPr>
            <a:r>
              <a:rPr lang="en-US" sz="2000" smtClean="0"/>
              <a:t>Review of text answers where items listed as free text result in more than one nominal level variable</a:t>
            </a:r>
          </a:p>
          <a:p>
            <a:pPr lvl="3" eaLnBrk="1" hangingPunct="1">
              <a:lnSpc>
                <a:spcPct val="90000"/>
              </a:lnSpc>
            </a:pPr>
            <a:r>
              <a:rPr lang="en-US" smtClean="0"/>
              <a:t>Create variable for each with 0=no 1=yes</a:t>
            </a:r>
          </a:p>
          <a:p>
            <a:pPr lvl="2" eaLnBrk="1" hangingPunct="1">
              <a:lnSpc>
                <a:spcPct val="90000"/>
              </a:lnSpc>
            </a:pPr>
            <a:r>
              <a:rPr lang="en-US" sz="2000" smtClean="0"/>
              <a:t>Or a count of the number of different items provided by a respondent </a:t>
            </a:r>
          </a:p>
          <a:p>
            <a:pPr lvl="1" eaLnBrk="1" hangingPunct="1">
              <a:lnSpc>
                <a:spcPct val="90000"/>
              </a:lnSpc>
            </a:pPr>
            <a:r>
              <a:rPr lang="en-US" sz="2400" smtClean="0"/>
              <a:t>Aggregation etc.</a:t>
            </a:r>
          </a:p>
          <a:p>
            <a:pPr lvl="2" eaLnBrk="1" hangingPunct="1">
              <a:lnSpc>
                <a:spcPct val="90000"/>
              </a:lnSpc>
            </a:pPr>
            <a:r>
              <a:rPr lang="en-US" sz="2000" smtClean="0"/>
              <a:t>The creation of new variables whose values are programmatically populated (mostly from existing variables)</a:t>
            </a:r>
          </a:p>
        </p:txBody>
      </p:sp>
      <p:sp>
        <p:nvSpPr>
          <p:cNvPr id="9220" name="Date Placeholder 5"/>
          <p:cNvSpPr>
            <a:spLocks noGrp="1"/>
          </p:cNvSpPr>
          <p:nvPr>
            <p:ph type="dt" sz="quarter" idx="10"/>
          </p:nvPr>
        </p:nvSpPr>
        <p:spPr>
          <a:noFill/>
        </p:spPr>
        <p:txBody>
          <a:bodyPr/>
          <a:lstStyle/>
          <a:p>
            <a:r>
              <a:rPr lang="en-US" smtClean="0"/>
              <a:t>S12</a:t>
            </a:r>
          </a:p>
        </p:txBody>
      </p:sp>
      <p:sp>
        <p:nvSpPr>
          <p:cNvPr id="9221" name="Slide Number Placeholder 6"/>
          <p:cNvSpPr>
            <a:spLocks noGrp="1"/>
          </p:cNvSpPr>
          <p:nvPr>
            <p:ph type="sldNum" sz="quarter" idx="12"/>
          </p:nvPr>
        </p:nvSpPr>
        <p:spPr>
          <a:noFill/>
        </p:spPr>
        <p:txBody>
          <a:bodyPr/>
          <a:lstStyle/>
          <a:p>
            <a:fld id="{67FF4358-8EC7-4DB3-A905-A9440FB79383}" type="slidenum">
              <a:rPr lang="en-US" smtClean="0"/>
              <a:pPr/>
              <a:t>110</a:t>
            </a:fld>
            <a:endParaRPr lang="en-U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IPUMS International</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Archival for INPUT, INPUT is data capture for harmonization and creation of data product, PRODUCT is input to archive and data discovery, OUTPUT is delivered to client who treats it as INPUT to their own process</a:t>
            </a:r>
          </a:p>
          <a:p>
            <a:r>
              <a:rPr lang="en-US" dirty="0" smtClean="0"/>
              <a:t>Focus of IPUMS and the underlying database is the PRODUCT</a:t>
            </a:r>
          </a:p>
          <a:p>
            <a:r>
              <a:rPr lang="en-US" dirty="0" smtClean="0"/>
              <a:t>We can create a basic DDI instance for the full product and subsets delivered to the client</a:t>
            </a:r>
          </a:p>
          <a:p>
            <a:r>
              <a:rPr lang="en-US" dirty="0" smtClean="0"/>
              <a:t>Instance does NOT capture the original INPUT structure or changes due to processing</a:t>
            </a:r>
          </a:p>
          <a:p>
            <a:r>
              <a:rPr lang="en-US" dirty="0" smtClean="0"/>
              <a:t>[codebook content, question bank, comparison, code lists, variable banks, data items]</a:t>
            </a:r>
          </a:p>
          <a:p>
            <a:r>
              <a:rPr lang="en-US" dirty="0" smtClean="0"/>
              <a:t>[capture metadata from INPUT in a structured way - what can be harvested from current practice, capture change process, focus on actionable metadata and input to system - retain links to source materials, move all used support information to the database to enforce structural consistency, capture change over time for series (censuses within a single country) capturing </a:t>
            </a:r>
            <a:r>
              <a:rPr lang="en-US" dirty="0" err="1" smtClean="0"/>
              <a:t>difs</a:t>
            </a:r>
            <a:r>
              <a:rPr lang="en-US" dirty="0" smtClean="0"/>
              <a:t>]</a:t>
            </a:r>
          </a:p>
          <a:p>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t017-Diagram-OAISFunctionalEntities_00_02.gif"/>
          <p:cNvPicPr>
            <a:picLocks noGrp="1" noChangeAspect="1"/>
          </p:cNvPicPr>
          <p:nvPr>
            <p:ph idx="1"/>
          </p:nvPr>
        </p:nvPicPr>
        <p:blipFill>
          <a:blip r:embed="rId2" cstate="print"/>
          <a:stretch>
            <a:fillRect/>
          </a:stretch>
        </p:blipFill>
        <p:spPr>
          <a:xfrm>
            <a:off x="409345" y="304800"/>
            <a:ext cx="8435732" cy="5821363"/>
          </a:xfr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normAutofit fontScale="90000"/>
          </a:bodyPr>
          <a:lstStyle/>
          <a:p>
            <a:pPr eaLnBrk="1" hangingPunct="1"/>
            <a:r>
              <a:rPr lang="en-US" sz="4000" u="sng" dirty="0" smtClean="0"/>
              <a:t>XML Schemas</a:t>
            </a:r>
            <a:r>
              <a:rPr lang="en-US" sz="4000" dirty="0" smtClean="0">
                <a:solidFill>
                  <a:schemeClr val="bg2"/>
                </a:solidFill>
              </a:rPr>
              <a:t>, </a:t>
            </a:r>
            <a:r>
              <a:rPr lang="en-US" sz="4000" dirty="0" smtClean="0">
                <a:solidFill>
                  <a:schemeClr val="bg1">
                    <a:lumMod val="65000"/>
                  </a:schemeClr>
                </a:solidFill>
              </a:rPr>
              <a:t>DDI Modules, </a:t>
            </a:r>
            <a:br>
              <a:rPr lang="en-US" sz="4000" dirty="0" smtClean="0">
                <a:solidFill>
                  <a:schemeClr val="bg1">
                    <a:lumMod val="65000"/>
                  </a:schemeClr>
                </a:solidFill>
              </a:rPr>
            </a:br>
            <a:r>
              <a:rPr lang="en-US" sz="4000" dirty="0" smtClean="0">
                <a:solidFill>
                  <a:schemeClr val="bg1">
                    <a:lumMod val="65000"/>
                  </a:schemeClr>
                </a:solidFill>
              </a:rPr>
              <a:t>and DDI Schemes</a:t>
            </a:r>
          </a:p>
        </p:txBody>
      </p:sp>
      <p:sp>
        <p:nvSpPr>
          <p:cNvPr id="17411" name="Rectangle 3"/>
          <p:cNvSpPr>
            <a:spLocks noGrp="1" noChangeArrowheads="1"/>
          </p:cNvSpPr>
          <p:nvPr>
            <p:ph idx="4294967295"/>
          </p:nvPr>
        </p:nvSpPr>
        <p:spPr/>
        <p:txBody>
          <a:bodyPr/>
          <a:lstStyle/>
          <a:p>
            <a:pPr eaLnBrk="1" hangingPunct="1">
              <a:buFontTx/>
              <a:buNone/>
            </a:pPr>
            <a:endParaRPr lang="en-US" smtClean="0"/>
          </a:p>
        </p:txBody>
      </p:sp>
      <p:grpSp>
        <p:nvGrpSpPr>
          <p:cNvPr id="2" name="Group 4"/>
          <p:cNvGrpSpPr>
            <a:grpSpLocks noChangeAspect="1"/>
          </p:cNvGrpSpPr>
          <p:nvPr/>
        </p:nvGrpSpPr>
        <p:grpSpPr bwMode="auto">
          <a:xfrm>
            <a:off x="533400" y="1739900"/>
            <a:ext cx="7543800" cy="4400550"/>
            <a:chOff x="2455" y="1837"/>
            <a:chExt cx="7200" cy="4320"/>
          </a:xfrm>
        </p:grpSpPr>
        <p:sp>
          <p:nvSpPr>
            <p:cNvPr id="17415" name="AutoShape 5"/>
            <p:cNvSpPr>
              <a:spLocks noChangeAspect="1" noChangeArrowheads="1"/>
            </p:cNvSpPr>
            <p:nvPr/>
          </p:nvSpPr>
          <p:spPr bwMode="auto">
            <a:xfrm>
              <a:off x="2455" y="1837"/>
              <a:ext cx="7200" cy="4320"/>
            </a:xfrm>
            <a:prstGeom prst="rect">
              <a:avLst/>
            </a:prstGeom>
            <a:noFill/>
            <a:ln w="9525">
              <a:noFill/>
              <a:miter lim="800000"/>
              <a:headEnd/>
              <a:tailEnd/>
            </a:ln>
          </p:spPr>
          <p:txBody>
            <a:bodyPr/>
            <a:lstStyle/>
            <a:p>
              <a:endParaRPr lang="en-US"/>
            </a:p>
          </p:txBody>
        </p:sp>
        <p:sp>
          <p:nvSpPr>
            <p:cNvPr id="17416" name="Oval 6"/>
            <p:cNvSpPr>
              <a:spLocks noChangeArrowheads="1"/>
            </p:cNvSpPr>
            <p:nvPr/>
          </p:nvSpPr>
          <p:spPr bwMode="auto">
            <a:xfrm>
              <a:off x="2965" y="1837"/>
              <a:ext cx="6450" cy="4166"/>
            </a:xfrm>
            <a:prstGeom prst="ellipse">
              <a:avLst/>
            </a:prstGeom>
            <a:solidFill>
              <a:srgbClr val="FFFFFF"/>
            </a:solidFill>
            <a:ln w="76200">
              <a:solidFill>
                <a:srgbClr val="000000"/>
              </a:solidFill>
              <a:round/>
              <a:headEnd/>
              <a:tailEnd/>
            </a:ln>
          </p:spPr>
          <p:txBody>
            <a:bodyPr/>
            <a:lstStyle/>
            <a:p>
              <a:endParaRPr lang="en-US"/>
            </a:p>
          </p:txBody>
        </p:sp>
        <p:sp>
          <p:nvSpPr>
            <p:cNvPr id="17417" name="Oval 7"/>
            <p:cNvSpPr>
              <a:spLocks noChangeArrowheads="1"/>
            </p:cNvSpPr>
            <p:nvPr/>
          </p:nvSpPr>
          <p:spPr bwMode="auto">
            <a:xfrm>
              <a:off x="3265" y="2146"/>
              <a:ext cx="4350" cy="3702"/>
            </a:xfrm>
            <a:prstGeom prst="ellipse">
              <a:avLst/>
            </a:prstGeom>
            <a:solidFill>
              <a:srgbClr val="FFFFFF"/>
            </a:solidFill>
            <a:ln w="57150">
              <a:noFill/>
              <a:round/>
              <a:headEnd/>
              <a:tailEnd/>
            </a:ln>
          </p:spPr>
          <p:txBody>
            <a:bodyPr/>
            <a:lstStyle/>
            <a:p>
              <a:endParaRPr lang="en-US"/>
            </a:p>
          </p:txBody>
        </p:sp>
        <p:sp>
          <p:nvSpPr>
            <p:cNvPr id="17418" name="Text Box 8"/>
            <p:cNvSpPr txBox="1">
              <a:spLocks noChangeArrowheads="1"/>
            </p:cNvSpPr>
            <p:nvPr/>
          </p:nvSpPr>
          <p:spPr bwMode="auto">
            <a:xfrm>
              <a:off x="3565" y="2917"/>
              <a:ext cx="2100" cy="2314"/>
            </a:xfrm>
            <a:prstGeom prst="rect">
              <a:avLst/>
            </a:prstGeom>
            <a:noFill/>
            <a:ln w="9525">
              <a:noFill/>
              <a:miter lim="800000"/>
              <a:headEnd/>
              <a:tailEnd/>
            </a:ln>
          </p:spPr>
          <p:txBody>
            <a:bodyPr/>
            <a:lstStyle/>
            <a:p>
              <a:r>
                <a:rPr lang="en-US" sz="1600" b="1"/>
                <a:t>Instance</a:t>
              </a:r>
            </a:p>
            <a:p>
              <a:endParaRPr lang="en-US" sz="1600" b="1"/>
            </a:p>
            <a:p>
              <a:r>
                <a:rPr lang="en-US" sz="1600" b="1"/>
                <a:t>Study Unit</a:t>
              </a:r>
            </a:p>
            <a:p>
              <a:endParaRPr lang="en-US" sz="1600" b="1"/>
            </a:p>
            <a:p>
              <a:r>
                <a:rPr lang="en-US" sz="1600" b="1"/>
                <a:t>Physical Instance</a:t>
              </a:r>
            </a:p>
            <a:p>
              <a:endParaRPr lang="en-US" sz="1600" b="1"/>
            </a:p>
            <a:p>
              <a:r>
                <a:rPr lang="en-US" sz="1600" b="1"/>
                <a:t>DDI Profile</a:t>
              </a:r>
            </a:p>
            <a:p>
              <a:endParaRPr lang="en-US" sz="1600" b="1"/>
            </a:p>
            <a:p>
              <a:r>
                <a:rPr lang="en-US" sz="1600" b="1"/>
                <a:t>Comparative</a:t>
              </a:r>
              <a:endParaRPr lang="en-US" sz="1600"/>
            </a:p>
          </p:txBody>
        </p:sp>
        <p:sp>
          <p:nvSpPr>
            <p:cNvPr id="17419" name="Text Box 9"/>
            <p:cNvSpPr txBox="1">
              <a:spLocks noChangeArrowheads="1"/>
            </p:cNvSpPr>
            <p:nvPr/>
          </p:nvSpPr>
          <p:spPr bwMode="auto">
            <a:xfrm>
              <a:off x="5515" y="2608"/>
              <a:ext cx="2100" cy="3086"/>
            </a:xfrm>
            <a:prstGeom prst="rect">
              <a:avLst/>
            </a:prstGeom>
            <a:noFill/>
            <a:ln w="9525">
              <a:noFill/>
              <a:miter lim="800000"/>
              <a:headEnd/>
              <a:tailEnd/>
            </a:ln>
          </p:spPr>
          <p:txBody>
            <a:bodyPr/>
            <a:lstStyle/>
            <a:p>
              <a:r>
                <a:rPr lang="en-US" sz="1600" b="1"/>
                <a:t>Data Collection</a:t>
              </a:r>
            </a:p>
            <a:p>
              <a:endParaRPr lang="en-US" sz="1600" b="1"/>
            </a:p>
            <a:p>
              <a:r>
                <a:rPr lang="en-US" sz="1600" b="1"/>
                <a:t>Logical Product</a:t>
              </a:r>
            </a:p>
            <a:p>
              <a:endParaRPr lang="en-US" sz="1600" b="1"/>
            </a:p>
            <a:p>
              <a:r>
                <a:rPr lang="en-US" sz="1600" b="1"/>
                <a:t>Physical Data Structure</a:t>
              </a:r>
            </a:p>
            <a:p>
              <a:endParaRPr lang="en-US" sz="1600" b="1"/>
            </a:p>
            <a:p>
              <a:r>
                <a:rPr lang="en-US" sz="1600" b="1"/>
                <a:t>Archive</a:t>
              </a:r>
            </a:p>
            <a:p>
              <a:endParaRPr lang="en-US" sz="1600" b="1"/>
            </a:p>
            <a:p>
              <a:r>
                <a:rPr lang="en-US" sz="1600" b="1"/>
                <a:t>Conceptual Component</a:t>
              </a:r>
            </a:p>
          </p:txBody>
        </p:sp>
        <p:sp>
          <p:nvSpPr>
            <p:cNvPr id="17420" name="Text Box 10"/>
            <p:cNvSpPr txBox="1">
              <a:spLocks noChangeArrowheads="1"/>
            </p:cNvSpPr>
            <p:nvPr/>
          </p:nvSpPr>
          <p:spPr bwMode="auto">
            <a:xfrm>
              <a:off x="7615" y="2763"/>
              <a:ext cx="1800" cy="2777"/>
            </a:xfrm>
            <a:prstGeom prst="rect">
              <a:avLst/>
            </a:prstGeom>
            <a:noFill/>
            <a:ln w="9525">
              <a:noFill/>
              <a:miter lim="800000"/>
              <a:headEnd/>
              <a:tailEnd/>
            </a:ln>
          </p:spPr>
          <p:txBody>
            <a:bodyPr/>
            <a:lstStyle/>
            <a:p>
              <a:r>
                <a:rPr lang="en-US" sz="1600" b="1"/>
                <a:t>Reusable</a:t>
              </a:r>
            </a:p>
            <a:p>
              <a:endParaRPr lang="en-US" sz="1600" b="1"/>
            </a:p>
            <a:p>
              <a:r>
                <a:rPr lang="en-US" sz="1600" b="1"/>
                <a:t>Ncube</a:t>
              </a:r>
            </a:p>
            <a:p>
              <a:endParaRPr lang="en-US" sz="1600" b="1"/>
            </a:p>
            <a:p>
              <a:r>
                <a:rPr lang="en-US" sz="1600" b="1"/>
                <a:t>Inline ncube</a:t>
              </a:r>
            </a:p>
            <a:p>
              <a:endParaRPr lang="en-US" sz="1600" b="1"/>
            </a:p>
            <a:p>
              <a:r>
                <a:rPr lang="en-US" sz="1600" b="1"/>
                <a:t>Tabular ncube</a:t>
              </a:r>
            </a:p>
            <a:p>
              <a:endParaRPr lang="en-US" sz="1600" b="1"/>
            </a:p>
            <a:p>
              <a:r>
                <a:rPr lang="en-US" sz="1600" b="1"/>
                <a:t>Proprietary</a:t>
              </a:r>
            </a:p>
            <a:p>
              <a:endParaRPr lang="en-US" sz="1600" b="1"/>
            </a:p>
            <a:p>
              <a:r>
                <a:rPr lang="en-US" sz="1600" b="1"/>
                <a:t>Dataset</a:t>
              </a:r>
            </a:p>
            <a:p>
              <a:endParaRPr lang="en-US" sz="1600" b="1"/>
            </a:p>
          </p:txBody>
        </p:sp>
      </p:grpSp>
      <p:sp>
        <p:nvSpPr>
          <p:cNvPr id="17413" name="Date Placeholder 10"/>
          <p:cNvSpPr>
            <a:spLocks noGrp="1"/>
          </p:cNvSpPr>
          <p:nvPr>
            <p:ph type="dt" sz="quarter" idx="10"/>
          </p:nvPr>
        </p:nvSpPr>
        <p:spPr>
          <a:noFill/>
        </p:spPr>
        <p:txBody>
          <a:bodyPr/>
          <a:lstStyle/>
          <a:p>
            <a:r>
              <a:rPr lang="en-US" smtClean="0"/>
              <a:t>S09</a:t>
            </a:r>
          </a:p>
        </p:txBody>
      </p:sp>
      <p:sp>
        <p:nvSpPr>
          <p:cNvPr id="17414" name="Slide Number Placeholder 11"/>
          <p:cNvSpPr>
            <a:spLocks noGrp="1"/>
          </p:cNvSpPr>
          <p:nvPr>
            <p:ph type="sldNum" sz="quarter" idx="12"/>
          </p:nvPr>
        </p:nvSpPr>
        <p:spPr>
          <a:noFill/>
        </p:spPr>
        <p:txBody>
          <a:bodyPr/>
          <a:lstStyle/>
          <a:p>
            <a:fld id="{9D2F1755-F4D1-4152-B991-31EE0F0013C4}" type="slidenum">
              <a:rPr lang="en-US" smtClean="0"/>
              <a:pPr/>
              <a:t>113</a:t>
            </a:fld>
            <a:endParaRPr lang="en-US"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normAutofit fontScale="90000"/>
          </a:bodyPr>
          <a:lstStyle/>
          <a:p>
            <a:r>
              <a:rPr lang="en-US" sz="4000" dirty="0" smtClean="0">
                <a:solidFill>
                  <a:schemeClr val="bg2"/>
                </a:solidFill>
              </a:rPr>
              <a:t>, </a:t>
            </a:r>
            <a:r>
              <a:rPr lang="en-US" sz="4000" dirty="0" smtClean="0">
                <a:solidFill>
                  <a:schemeClr val="bg1">
                    <a:lumMod val="65000"/>
                  </a:schemeClr>
                </a:solidFill>
              </a:rPr>
              <a:t>XML Schemas </a:t>
            </a:r>
            <a:r>
              <a:rPr lang="en-US" sz="4000" u="sng" dirty="0" smtClean="0"/>
              <a:t>DDI Modules</a:t>
            </a:r>
            <a:r>
              <a:rPr lang="en-US" sz="4000" dirty="0" smtClean="0">
                <a:solidFill>
                  <a:schemeClr val="bg2"/>
                </a:solidFill>
              </a:rPr>
              <a:t>, </a:t>
            </a:r>
            <a:br>
              <a:rPr lang="en-US" sz="4000" dirty="0" smtClean="0">
                <a:solidFill>
                  <a:schemeClr val="bg2"/>
                </a:solidFill>
              </a:rPr>
            </a:br>
            <a:r>
              <a:rPr lang="en-US" sz="4000" dirty="0" smtClean="0">
                <a:solidFill>
                  <a:schemeClr val="bg1">
                    <a:lumMod val="65000"/>
                  </a:schemeClr>
                </a:solidFill>
              </a:rPr>
              <a:t>and DDI Schemes</a:t>
            </a:r>
          </a:p>
        </p:txBody>
      </p:sp>
      <p:sp>
        <p:nvSpPr>
          <p:cNvPr id="18435" name="Rectangle 3"/>
          <p:cNvSpPr>
            <a:spLocks noGrp="1" noChangeArrowheads="1"/>
          </p:cNvSpPr>
          <p:nvPr>
            <p:ph idx="4294967295"/>
          </p:nvPr>
        </p:nvSpPr>
        <p:spPr/>
        <p:txBody>
          <a:bodyPr/>
          <a:lstStyle/>
          <a:p>
            <a:pPr eaLnBrk="1" hangingPunct="1">
              <a:buFontTx/>
              <a:buNone/>
            </a:pPr>
            <a:endParaRPr lang="en-US" smtClean="0"/>
          </a:p>
        </p:txBody>
      </p:sp>
      <p:grpSp>
        <p:nvGrpSpPr>
          <p:cNvPr id="2" name="Group 4"/>
          <p:cNvGrpSpPr>
            <a:grpSpLocks noChangeAspect="1"/>
          </p:cNvGrpSpPr>
          <p:nvPr/>
        </p:nvGrpSpPr>
        <p:grpSpPr bwMode="auto">
          <a:xfrm>
            <a:off x="533400" y="1739900"/>
            <a:ext cx="7543800" cy="4400550"/>
            <a:chOff x="2455" y="1837"/>
            <a:chExt cx="7200" cy="4320"/>
          </a:xfrm>
        </p:grpSpPr>
        <p:sp>
          <p:nvSpPr>
            <p:cNvPr id="18439" name="AutoShape 5"/>
            <p:cNvSpPr>
              <a:spLocks noChangeAspect="1" noChangeArrowheads="1"/>
            </p:cNvSpPr>
            <p:nvPr/>
          </p:nvSpPr>
          <p:spPr bwMode="auto">
            <a:xfrm>
              <a:off x="2455" y="1837"/>
              <a:ext cx="7200" cy="4320"/>
            </a:xfrm>
            <a:prstGeom prst="rect">
              <a:avLst/>
            </a:prstGeom>
            <a:noFill/>
            <a:ln w="9525">
              <a:noFill/>
              <a:miter lim="800000"/>
              <a:headEnd/>
              <a:tailEnd/>
            </a:ln>
          </p:spPr>
          <p:txBody>
            <a:bodyPr/>
            <a:lstStyle/>
            <a:p>
              <a:endParaRPr lang="en-US"/>
            </a:p>
          </p:txBody>
        </p:sp>
        <p:sp>
          <p:nvSpPr>
            <p:cNvPr id="18440" name="Oval 6"/>
            <p:cNvSpPr>
              <a:spLocks noChangeArrowheads="1"/>
            </p:cNvSpPr>
            <p:nvPr/>
          </p:nvSpPr>
          <p:spPr bwMode="auto">
            <a:xfrm>
              <a:off x="2965" y="1837"/>
              <a:ext cx="6450" cy="4166"/>
            </a:xfrm>
            <a:prstGeom prst="ellipse">
              <a:avLst/>
            </a:prstGeom>
            <a:solidFill>
              <a:srgbClr val="FFFFFF"/>
            </a:solidFill>
            <a:ln w="76200">
              <a:solidFill>
                <a:srgbClr val="000000"/>
              </a:solidFill>
              <a:round/>
              <a:headEnd/>
              <a:tailEnd/>
            </a:ln>
          </p:spPr>
          <p:txBody>
            <a:bodyPr/>
            <a:lstStyle/>
            <a:p>
              <a:endParaRPr lang="en-US"/>
            </a:p>
          </p:txBody>
        </p:sp>
        <p:sp>
          <p:nvSpPr>
            <p:cNvPr id="18441" name="Oval 7"/>
            <p:cNvSpPr>
              <a:spLocks noChangeArrowheads="1"/>
            </p:cNvSpPr>
            <p:nvPr/>
          </p:nvSpPr>
          <p:spPr bwMode="auto">
            <a:xfrm>
              <a:off x="3265" y="2146"/>
              <a:ext cx="4350" cy="3702"/>
            </a:xfrm>
            <a:prstGeom prst="ellipse">
              <a:avLst/>
            </a:prstGeom>
            <a:solidFill>
              <a:srgbClr val="FFFFFF"/>
            </a:solidFill>
            <a:ln w="57150">
              <a:solidFill>
                <a:srgbClr val="FF0000"/>
              </a:solidFill>
              <a:round/>
              <a:headEnd/>
              <a:tailEnd/>
            </a:ln>
          </p:spPr>
          <p:txBody>
            <a:bodyPr/>
            <a:lstStyle/>
            <a:p>
              <a:endParaRPr lang="en-US"/>
            </a:p>
          </p:txBody>
        </p:sp>
        <p:sp>
          <p:nvSpPr>
            <p:cNvPr id="18442" name="Text Box 8"/>
            <p:cNvSpPr txBox="1">
              <a:spLocks noChangeArrowheads="1"/>
            </p:cNvSpPr>
            <p:nvPr/>
          </p:nvSpPr>
          <p:spPr bwMode="auto">
            <a:xfrm>
              <a:off x="3565" y="2917"/>
              <a:ext cx="2100" cy="2314"/>
            </a:xfrm>
            <a:prstGeom prst="rect">
              <a:avLst/>
            </a:prstGeom>
            <a:noFill/>
            <a:ln w="9525">
              <a:noFill/>
              <a:miter lim="800000"/>
              <a:headEnd/>
              <a:tailEnd/>
            </a:ln>
          </p:spPr>
          <p:txBody>
            <a:bodyPr/>
            <a:lstStyle/>
            <a:p>
              <a:r>
                <a:rPr lang="en-US" sz="1600" b="1"/>
                <a:t>Instance</a:t>
              </a:r>
            </a:p>
            <a:p>
              <a:endParaRPr lang="en-US" sz="1600" b="1"/>
            </a:p>
            <a:p>
              <a:r>
                <a:rPr lang="en-US" sz="1600" b="1"/>
                <a:t>Study Unit</a:t>
              </a:r>
            </a:p>
            <a:p>
              <a:endParaRPr lang="en-US" sz="1600" b="1"/>
            </a:p>
            <a:p>
              <a:r>
                <a:rPr lang="en-US" sz="1600" b="1"/>
                <a:t>Physical Instance</a:t>
              </a:r>
            </a:p>
            <a:p>
              <a:endParaRPr lang="en-US" sz="1600" b="1"/>
            </a:p>
            <a:p>
              <a:r>
                <a:rPr lang="en-US" sz="1600" b="1"/>
                <a:t>DDI Profile</a:t>
              </a:r>
            </a:p>
            <a:p>
              <a:endParaRPr lang="en-US" sz="1600" b="1"/>
            </a:p>
            <a:p>
              <a:r>
                <a:rPr lang="en-US" sz="1600" b="1"/>
                <a:t>Comparative</a:t>
              </a:r>
              <a:endParaRPr lang="en-US" sz="1600"/>
            </a:p>
          </p:txBody>
        </p:sp>
        <p:sp>
          <p:nvSpPr>
            <p:cNvPr id="18443" name="Text Box 9"/>
            <p:cNvSpPr txBox="1">
              <a:spLocks noChangeArrowheads="1"/>
            </p:cNvSpPr>
            <p:nvPr/>
          </p:nvSpPr>
          <p:spPr bwMode="auto">
            <a:xfrm>
              <a:off x="5515" y="2608"/>
              <a:ext cx="2100" cy="3086"/>
            </a:xfrm>
            <a:prstGeom prst="rect">
              <a:avLst/>
            </a:prstGeom>
            <a:noFill/>
            <a:ln w="9525">
              <a:noFill/>
              <a:miter lim="800000"/>
              <a:headEnd/>
              <a:tailEnd/>
            </a:ln>
          </p:spPr>
          <p:txBody>
            <a:bodyPr/>
            <a:lstStyle/>
            <a:p>
              <a:r>
                <a:rPr lang="en-US" sz="1600" b="1"/>
                <a:t>Data Collection</a:t>
              </a:r>
            </a:p>
            <a:p>
              <a:endParaRPr lang="en-US" sz="1600" b="1"/>
            </a:p>
            <a:p>
              <a:r>
                <a:rPr lang="en-US" sz="1600" b="1"/>
                <a:t>Logical Product</a:t>
              </a:r>
            </a:p>
            <a:p>
              <a:endParaRPr lang="en-US" sz="1600" b="1"/>
            </a:p>
            <a:p>
              <a:r>
                <a:rPr lang="en-US" sz="1600" b="1"/>
                <a:t>Physical Data Structure</a:t>
              </a:r>
            </a:p>
            <a:p>
              <a:endParaRPr lang="en-US" sz="1600" b="1"/>
            </a:p>
            <a:p>
              <a:r>
                <a:rPr lang="en-US" sz="1600" b="1"/>
                <a:t>Archive</a:t>
              </a:r>
            </a:p>
            <a:p>
              <a:endParaRPr lang="en-US" sz="1600" b="1"/>
            </a:p>
            <a:p>
              <a:r>
                <a:rPr lang="en-US" sz="1600" b="1"/>
                <a:t>Conceptual Component</a:t>
              </a:r>
            </a:p>
          </p:txBody>
        </p:sp>
        <p:sp>
          <p:nvSpPr>
            <p:cNvPr id="18444" name="Text Box 10"/>
            <p:cNvSpPr txBox="1">
              <a:spLocks noChangeArrowheads="1"/>
            </p:cNvSpPr>
            <p:nvPr/>
          </p:nvSpPr>
          <p:spPr bwMode="auto">
            <a:xfrm>
              <a:off x="7615" y="2763"/>
              <a:ext cx="1800" cy="2777"/>
            </a:xfrm>
            <a:prstGeom prst="rect">
              <a:avLst/>
            </a:prstGeom>
            <a:noFill/>
            <a:ln w="9525">
              <a:noFill/>
              <a:miter lim="800000"/>
              <a:headEnd/>
              <a:tailEnd/>
            </a:ln>
          </p:spPr>
          <p:txBody>
            <a:bodyPr/>
            <a:lstStyle/>
            <a:p>
              <a:r>
                <a:rPr lang="en-US" sz="1600" b="1"/>
                <a:t>Reusable</a:t>
              </a:r>
            </a:p>
            <a:p>
              <a:endParaRPr lang="en-US" sz="1600" b="1"/>
            </a:p>
            <a:p>
              <a:r>
                <a:rPr lang="en-US" sz="1600" b="1"/>
                <a:t>Ncube</a:t>
              </a:r>
            </a:p>
            <a:p>
              <a:endParaRPr lang="en-US" sz="1600" b="1"/>
            </a:p>
            <a:p>
              <a:r>
                <a:rPr lang="en-US" sz="1600" b="1"/>
                <a:t>Inline ncube</a:t>
              </a:r>
            </a:p>
            <a:p>
              <a:endParaRPr lang="en-US" sz="1600" b="1"/>
            </a:p>
            <a:p>
              <a:r>
                <a:rPr lang="en-US" sz="1600" b="1"/>
                <a:t>Tabular ncube</a:t>
              </a:r>
            </a:p>
            <a:p>
              <a:endParaRPr lang="en-US" sz="1600" b="1"/>
            </a:p>
            <a:p>
              <a:r>
                <a:rPr lang="en-US" sz="1600" b="1"/>
                <a:t>Proprietary</a:t>
              </a:r>
            </a:p>
            <a:p>
              <a:endParaRPr lang="en-US" sz="1600" b="1"/>
            </a:p>
            <a:p>
              <a:r>
                <a:rPr lang="en-US" sz="1600" b="1"/>
                <a:t>Dataset</a:t>
              </a:r>
            </a:p>
            <a:p>
              <a:endParaRPr lang="en-US" sz="1600" b="1"/>
            </a:p>
          </p:txBody>
        </p:sp>
      </p:grpSp>
      <p:sp>
        <p:nvSpPr>
          <p:cNvPr id="18437" name="Date Placeholder 10"/>
          <p:cNvSpPr>
            <a:spLocks noGrp="1"/>
          </p:cNvSpPr>
          <p:nvPr>
            <p:ph type="dt" sz="quarter" idx="10"/>
          </p:nvPr>
        </p:nvSpPr>
        <p:spPr>
          <a:noFill/>
        </p:spPr>
        <p:txBody>
          <a:bodyPr/>
          <a:lstStyle/>
          <a:p>
            <a:r>
              <a:rPr lang="en-US" smtClean="0"/>
              <a:t>S09</a:t>
            </a:r>
          </a:p>
        </p:txBody>
      </p:sp>
      <p:sp>
        <p:nvSpPr>
          <p:cNvPr id="18438" name="Slide Number Placeholder 11"/>
          <p:cNvSpPr>
            <a:spLocks noGrp="1"/>
          </p:cNvSpPr>
          <p:nvPr>
            <p:ph type="sldNum" sz="quarter" idx="12"/>
          </p:nvPr>
        </p:nvSpPr>
        <p:spPr>
          <a:noFill/>
        </p:spPr>
        <p:txBody>
          <a:bodyPr/>
          <a:lstStyle/>
          <a:p>
            <a:fld id="{9471E470-C59E-41BD-B18E-78BF5139B1F1}" type="slidenum">
              <a:rPr lang="en-US" smtClean="0"/>
              <a:pPr/>
              <a:t>114</a:t>
            </a:fld>
            <a:endParaRPr lang="en-US"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normAutofit fontScale="90000"/>
          </a:bodyPr>
          <a:lstStyle/>
          <a:p>
            <a:pPr eaLnBrk="1" hangingPunct="1"/>
            <a:r>
              <a:rPr lang="en-US" sz="4000" dirty="0" smtClean="0">
                <a:solidFill>
                  <a:schemeClr val="bg1">
                    <a:lumMod val="65000"/>
                  </a:schemeClr>
                </a:solidFill>
              </a:rPr>
              <a:t>XML Schemas, DDI Modules, </a:t>
            </a:r>
            <a:r>
              <a:rPr lang="en-US" sz="4000" dirty="0" smtClean="0"/>
              <a:t/>
            </a:r>
            <a:br>
              <a:rPr lang="en-US" sz="4000" dirty="0" smtClean="0"/>
            </a:br>
            <a:r>
              <a:rPr lang="en-US" sz="4000" dirty="0" smtClean="0"/>
              <a:t>and </a:t>
            </a:r>
            <a:r>
              <a:rPr lang="en-US" sz="4000" u="sng" dirty="0" smtClean="0"/>
              <a:t>DDI Schemes</a:t>
            </a:r>
          </a:p>
        </p:txBody>
      </p:sp>
      <p:sp>
        <p:nvSpPr>
          <p:cNvPr id="19459" name="Rectangle 3"/>
          <p:cNvSpPr>
            <a:spLocks noGrp="1" noChangeArrowheads="1"/>
          </p:cNvSpPr>
          <p:nvPr>
            <p:ph idx="4294967295"/>
          </p:nvPr>
        </p:nvSpPr>
        <p:spPr/>
        <p:txBody>
          <a:bodyPr/>
          <a:lstStyle/>
          <a:p>
            <a:pPr eaLnBrk="1" hangingPunct="1">
              <a:buFontTx/>
              <a:buNone/>
            </a:pPr>
            <a:endParaRPr lang="en-US" dirty="0" smtClean="0"/>
          </a:p>
        </p:txBody>
      </p:sp>
      <p:grpSp>
        <p:nvGrpSpPr>
          <p:cNvPr id="2" name="Group 4"/>
          <p:cNvGrpSpPr>
            <a:grpSpLocks noChangeAspect="1"/>
          </p:cNvGrpSpPr>
          <p:nvPr/>
        </p:nvGrpSpPr>
        <p:grpSpPr bwMode="auto">
          <a:xfrm>
            <a:off x="457200" y="1600200"/>
            <a:ext cx="8077200" cy="4711700"/>
            <a:chOff x="2455" y="1837"/>
            <a:chExt cx="7200" cy="4320"/>
          </a:xfrm>
        </p:grpSpPr>
        <p:sp>
          <p:nvSpPr>
            <p:cNvPr id="19463" name="AutoShape 5"/>
            <p:cNvSpPr>
              <a:spLocks noChangeAspect="1" noChangeArrowheads="1"/>
            </p:cNvSpPr>
            <p:nvPr/>
          </p:nvSpPr>
          <p:spPr bwMode="auto">
            <a:xfrm>
              <a:off x="2455" y="1837"/>
              <a:ext cx="7200" cy="4320"/>
            </a:xfrm>
            <a:prstGeom prst="rect">
              <a:avLst/>
            </a:prstGeom>
            <a:noFill/>
            <a:ln w="9525">
              <a:noFill/>
              <a:miter lim="800000"/>
              <a:headEnd/>
              <a:tailEnd/>
            </a:ln>
          </p:spPr>
          <p:txBody>
            <a:bodyPr/>
            <a:lstStyle/>
            <a:p>
              <a:endParaRPr lang="en-US"/>
            </a:p>
          </p:txBody>
        </p:sp>
        <p:sp>
          <p:nvSpPr>
            <p:cNvPr id="19464" name="Oval 6"/>
            <p:cNvSpPr>
              <a:spLocks noChangeArrowheads="1"/>
            </p:cNvSpPr>
            <p:nvPr/>
          </p:nvSpPr>
          <p:spPr bwMode="auto">
            <a:xfrm>
              <a:off x="2965" y="1837"/>
              <a:ext cx="6450" cy="4166"/>
            </a:xfrm>
            <a:prstGeom prst="ellipse">
              <a:avLst/>
            </a:prstGeom>
            <a:solidFill>
              <a:srgbClr val="FFFFFF"/>
            </a:solidFill>
            <a:ln w="76200">
              <a:solidFill>
                <a:srgbClr val="000000"/>
              </a:solidFill>
              <a:round/>
              <a:headEnd/>
              <a:tailEnd/>
            </a:ln>
          </p:spPr>
          <p:txBody>
            <a:bodyPr/>
            <a:lstStyle/>
            <a:p>
              <a:endParaRPr lang="en-US"/>
            </a:p>
          </p:txBody>
        </p:sp>
        <p:sp>
          <p:nvSpPr>
            <p:cNvPr id="19465" name="Oval 7"/>
            <p:cNvSpPr>
              <a:spLocks noChangeArrowheads="1"/>
            </p:cNvSpPr>
            <p:nvPr/>
          </p:nvSpPr>
          <p:spPr bwMode="auto">
            <a:xfrm>
              <a:off x="3265" y="2146"/>
              <a:ext cx="4350" cy="3702"/>
            </a:xfrm>
            <a:prstGeom prst="ellipse">
              <a:avLst/>
            </a:prstGeom>
            <a:solidFill>
              <a:srgbClr val="FFFFFF"/>
            </a:solidFill>
            <a:ln w="38100">
              <a:solidFill>
                <a:srgbClr val="FF0000"/>
              </a:solidFill>
              <a:round/>
              <a:headEnd/>
              <a:tailEnd/>
            </a:ln>
          </p:spPr>
          <p:txBody>
            <a:bodyPr/>
            <a:lstStyle/>
            <a:p>
              <a:endParaRPr lang="en-US"/>
            </a:p>
          </p:txBody>
        </p:sp>
        <p:sp>
          <p:nvSpPr>
            <p:cNvPr id="19466" name="Text Box 8"/>
            <p:cNvSpPr txBox="1">
              <a:spLocks noChangeArrowheads="1"/>
            </p:cNvSpPr>
            <p:nvPr/>
          </p:nvSpPr>
          <p:spPr bwMode="auto">
            <a:xfrm>
              <a:off x="3565" y="2917"/>
              <a:ext cx="2100" cy="2314"/>
            </a:xfrm>
            <a:prstGeom prst="rect">
              <a:avLst/>
            </a:prstGeom>
            <a:noFill/>
            <a:ln w="9525">
              <a:noFill/>
              <a:miter lim="800000"/>
              <a:headEnd/>
              <a:tailEnd/>
            </a:ln>
          </p:spPr>
          <p:txBody>
            <a:bodyPr/>
            <a:lstStyle/>
            <a:p>
              <a:r>
                <a:rPr lang="en-US" sz="1200" b="1" dirty="0">
                  <a:solidFill>
                    <a:schemeClr val="bg1">
                      <a:lumMod val="65000"/>
                    </a:schemeClr>
                  </a:solidFill>
                </a:rPr>
                <a:t>Instance</a:t>
              </a:r>
            </a:p>
            <a:p>
              <a:endParaRPr lang="en-US" sz="1200" b="1" dirty="0">
                <a:solidFill>
                  <a:schemeClr val="bg1">
                    <a:lumMod val="65000"/>
                  </a:schemeClr>
                </a:solidFill>
              </a:endParaRPr>
            </a:p>
            <a:p>
              <a:r>
                <a:rPr lang="en-US" sz="1200" b="1" dirty="0">
                  <a:solidFill>
                    <a:schemeClr val="bg1">
                      <a:lumMod val="65000"/>
                    </a:schemeClr>
                  </a:solidFill>
                </a:rPr>
                <a:t>Study Unit</a:t>
              </a:r>
            </a:p>
            <a:p>
              <a:endParaRPr lang="en-US" sz="1200" b="1" dirty="0">
                <a:solidFill>
                  <a:schemeClr val="bg1">
                    <a:lumMod val="65000"/>
                  </a:schemeClr>
                </a:solidFill>
              </a:endParaRPr>
            </a:p>
            <a:p>
              <a:r>
                <a:rPr lang="en-US" sz="1200" b="1" dirty="0">
                  <a:solidFill>
                    <a:schemeClr val="bg1">
                      <a:lumMod val="65000"/>
                    </a:schemeClr>
                  </a:solidFill>
                </a:rPr>
                <a:t>Physical Instance</a:t>
              </a:r>
            </a:p>
            <a:p>
              <a:endParaRPr lang="en-US" sz="1200" b="1" dirty="0">
                <a:solidFill>
                  <a:schemeClr val="bg1">
                    <a:lumMod val="65000"/>
                  </a:schemeClr>
                </a:solidFill>
              </a:endParaRPr>
            </a:p>
            <a:p>
              <a:r>
                <a:rPr lang="en-US" sz="1200" b="1" dirty="0">
                  <a:solidFill>
                    <a:schemeClr val="bg1">
                      <a:lumMod val="65000"/>
                    </a:schemeClr>
                  </a:solidFill>
                </a:rPr>
                <a:t>DDI Profile</a:t>
              </a:r>
            </a:p>
            <a:p>
              <a:endParaRPr lang="en-US" sz="1200" b="1" dirty="0">
                <a:solidFill>
                  <a:schemeClr val="bg1">
                    <a:lumMod val="65000"/>
                  </a:schemeClr>
                </a:solidFill>
              </a:endParaRPr>
            </a:p>
            <a:p>
              <a:r>
                <a:rPr lang="en-US" sz="1200" b="1" dirty="0">
                  <a:solidFill>
                    <a:schemeClr val="bg1">
                      <a:lumMod val="65000"/>
                    </a:schemeClr>
                  </a:solidFill>
                </a:rPr>
                <a:t>Comparative</a:t>
              </a:r>
              <a:endParaRPr lang="en-US" dirty="0">
                <a:solidFill>
                  <a:schemeClr val="bg1">
                    <a:lumMod val="65000"/>
                  </a:schemeClr>
                </a:solidFill>
              </a:endParaRPr>
            </a:p>
          </p:txBody>
        </p:sp>
        <p:sp>
          <p:nvSpPr>
            <p:cNvPr id="19467" name="Text Box 9"/>
            <p:cNvSpPr txBox="1">
              <a:spLocks noChangeArrowheads="1"/>
            </p:cNvSpPr>
            <p:nvPr/>
          </p:nvSpPr>
          <p:spPr bwMode="auto">
            <a:xfrm>
              <a:off x="3865" y="1837"/>
              <a:ext cx="4500" cy="4320"/>
            </a:xfrm>
            <a:prstGeom prst="rect">
              <a:avLst/>
            </a:prstGeom>
            <a:noFill/>
            <a:ln w="9525">
              <a:noFill/>
              <a:miter lim="800000"/>
              <a:headEnd/>
              <a:tailEnd/>
            </a:ln>
          </p:spPr>
          <p:txBody>
            <a:bodyPr/>
            <a:lstStyle/>
            <a:p>
              <a:pPr lvl="2"/>
              <a:r>
                <a:rPr lang="en-US" sz="1600" b="1" dirty="0"/>
                <a:t>Data Collection</a:t>
              </a:r>
            </a:p>
            <a:p>
              <a:pPr lvl="3">
                <a:buFont typeface="Symbol" pitchFamily="18" charset="2"/>
                <a:buChar char="·"/>
              </a:pPr>
              <a:r>
                <a:rPr lang="en-US" sz="1600" b="1" dirty="0"/>
                <a:t>Question Scheme</a:t>
              </a:r>
            </a:p>
            <a:p>
              <a:pPr lvl="3">
                <a:buFont typeface="Symbol" pitchFamily="18" charset="2"/>
                <a:buChar char="·"/>
              </a:pPr>
              <a:r>
                <a:rPr lang="en-US" sz="1600" b="1" dirty="0"/>
                <a:t>Control Construct Scheme</a:t>
              </a:r>
            </a:p>
            <a:p>
              <a:pPr lvl="3">
                <a:buFont typeface="Symbol" pitchFamily="18" charset="2"/>
                <a:buChar char="·"/>
              </a:pPr>
              <a:r>
                <a:rPr lang="en-US" sz="1600" b="1" dirty="0"/>
                <a:t>Interviewer Instruction Scheme</a:t>
              </a:r>
            </a:p>
            <a:p>
              <a:pPr lvl="2"/>
              <a:r>
                <a:rPr lang="en-US" sz="1600" b="1" dirty="0"/>
                <a:t>Logical Product</a:t>
              </a:r>
            </a:p>
            <a:p>
              <a:pPr lvl="3">
                <a:buFont typeface="Symbol" pitchFamily="18" charset="2"/>
                <a:buChar char="·"/>
              </a:pPr>
              <a:r>
                <a:rPr lang="en-US" sz="1600" b="1" dirty="0"/>
                <a:t>Category Scheme</a:t>
              </a:r>
            </a:p>
            <a:p>
              <a:pPr lvl="3">
                <a:buFont typeface="Symbol" pitchFamily="18" charset="2"/>
                <a:buChar char="·"/>
              </a:pPr>
              <a:r>
                <a:rPr lang="en-US" sz="1600" b="1" dirty="0"/>
                <a:t>Code Scheme</a:t>
              </a:r>
            </a:p>
            <a:p>
              <a:pPr lvl="3">
                <a:buFont typeface="Symbol" pitchFamily="18" charset="2"/>
                <a:buChar char="·"/>
              </a:pPr>
              <a:r>
                <a:rPr lang="en-US" sz="1600" b="1" dirty="0"/>
                <a:t>Variable Scheme</a:t>
              </a:r>
            </a:p>
            <a:p>
              <a:pPr lvl="3">
                <a:buFont typeface="Symbol" pitchFamily="18" charset="2"/>
                <a:buChar char="·"/>
              </a:pPr>
              <a:r>
                <a:rPr lang="en-US" sz="1600" b="1" dirty="0"/>
                <a:t>NCube Scheme</a:t>
              </a:r>
            </a:p>
            <a:p>
              <a:pPr lvl="2"/>
              <a:r>
                <a:rPr lang="en-US" sz="1600" b="1" dirty="0"/>
                <a:t>Physical Data Structure</a:t>
              </a:r>
            </a:p>
            <a:p>
              <a:pPr lvl="3">
                <a:buFont typeface="Symbol" pitchFamily="18" charset="2"/>
                <a:buChar char="·"/>
              </a:pPr>
              <a:r>
                <a:rPr lang="en-US" sz="1600" b="1" dirty="0"/>
                <a:t>Physical Structure Scheme</a:t>
              </a:r>
            </a:p>
            <a:p>
              <a:pPr lvl="3">
                <a:buFont typeface="Symbol" pitchFamily="18" charset="2"/>
                <a:buChar char="·"/>
              </a:pPr>
              <a:r>
                <a:rPr lang="en-US" sz="1600" b="1" dirty="0"/>
                <a:t>Record Layout Scheme</a:t>
              </a:r>
            </a:p>
            <a:p>
              <a:pPr lvl="2"/>
              <a:r>
                <a:rPr lang="en-US" sz="1600" b="1" dirty="0"/>
                <a:t>Archive</a:t>
              </a:r>
            </a:p>
            <a:p>
              <a:pPr lvl="3">
                <a:buFont typeface="Symbol" pitchFamily="18" charset="2"/>
                <a:buChar char="·"/>
              </a:pPr>
              <a:r>
                <a:rPr lang="en-US" sz="1600" b="1" dirty="0"/>
                <a:t>Organization Scheme</a:t>
              </a:r>
            </a:p>
            <a:p>
              <a:pPr lvl="2"/>
              <a:r>
                <a:rPr lang="en-US" sz="1600" b="1" dirty="0"/>
                <a:t>Conceptual Component</a:t>
              </a:r>
            </a:p>
            <a:p>
              <a:pPr lvl="3">
                <a:buFont typeface="Symbol" pitchFamily="18" charset="2"/>
                <a:buChar char="·"/>
              </a:pPr>
              <a:r>
                <a:rPr lang="en-US" sz="1600" b="1" dirty="0"/>
                <a:t>Concept Scheme</a:t>
              </a:r>
            </a:p>
            <a:p>
              <a:pPr lvl="3">
                <a:buFont typeface="Symbol" pitchFamily="18" charset="2"/>
                <a:buChar char="·"/>
              </a:pPr>
              <a:r>
                <a:rPr lang="en-US" sz="1600" b="1" dirty="0"/>
                <a:t>Universe Scheme</a:t>
              </a:r>
            </a:p>
            <a:p>
              <a:pPr lvl="3">
                <a:buFont typeface="Symbol" pitchFamily="18" charset="2"/>
                <a:buChar char="·"/>
              </a:pPr>
              <a:r>
                <a:rPr lang="en-US" sz="1600" b="1" dirty="0"/>
                <a:t>Geographic Structure Scheme</a:t>
              </a:r>
            </a:p>
            <a:p>
              <a:pPr lvl="3">
                <a:buFont typeface="Symbol" pitchFamily="18" charset="2"/>
                <a:buChar char="·"/>
              </a:pPr>
              <a:r>
                <a:rPr lang="en-US" sz="1600" b="1" dirty="0"/>
                <a:t>Geographic Location Scheme</a:t>
              </a:r>
              <a:endParaRPr lang="en-US" sz="1600" dirty="0"/>
            </a:p>
          </p:txBody>
        </p:sp>
        <p:sp>
          <p:nvSpPr>
            <p:cNvPr id="19468" name="Text Box 10"/>
            <p:cNvSpPr txBox="1">
              <a:spLocks noChangeArrowheads="1"/>
            </p:cNvSpPr>
            <p:nvPr/>
          </p:nvSpPr>
          <p:spPr bwMode="auto">
            <a:xfrm>
              <a:off x="7615" y="2763"/>
              <a:ext cx="1800" cy="2777"/>
            </a:xfrm>
            <a:prstGeom prst="rect">
              <a:avLst/>
            </a:prstGeom>
            <a:noFill/>
            <a:ln w="9525">
              <a:noFill/>
              <a:miter lim="800000"/>
              <a:headEnd/>
              <a:tailEnd/>
            </a:ln>
          </p:spPr>
          <p:txBody>
            <a:bodyPr/>
            <a:lstStyle/>
            <a:p>
              <a:r>
                <a:rPr lang="en-US" sz="1200" b="1">
                  <a:solidFill>
                    <a:srgbClr val="999999"/>
                  </a:solidFill>
                </a:rPr>
                <a:t>Reusable</a:t>
              </a:r>
            </a:p>
            <a:p>
              <a:endParaRPr lang="en-US" sz="1200" b="1">
                <a:solidFill>
                  <a:srgbClr val="999999"/>
                </a:solidFill>
              </a:endParaRPr>
            </a:p>
            <a:p>
              <a:r>
                <a:rPr lang="en-US" sz="1200" b="1">
                  <a:solidFill>
                    <a:srgbClr val="999999"/>
                  </a:solidFill>
                </a:rPr>
                <a:t>Ncube</a:t>
              </a:r>
            </a:p>
            <a:p>
              <a:endParaRPr lang="en-US" sz="1200" b="1">
                <a:solidFill>
                  <a:srgbClr val="999999"/>
                </a:solidFill>
              </a:endParaRPr>
            </a:p>
            <a:p>
              <a:r>
                <a:rPr lang="en-US" sz="1200" b="1">
                  <a:solidFill>
                    <a:srgbClr val="999999"/>
                  </a:solidFill>
                </a:rPr>
                <a:t>Inline ncube</a:t>
              </a:r>
            </a:p>
            <a:p>
              <a:endParaRPr lang="en-US" sz="1200" b="1">
                <a:solidFill>
                  <a:srgbClr val="999999"/>
                </a:solidFill>
              </a:endParaRPr>
            </a:p>
            <a:p>
              <a:r>
                <a:rPr lang="en-US" sz="1200" b="1">
                  <a:solidFill>
                    <a:srgbClr val="999999"/>
                  </a:solidFill>
                </a:rPr>
                <a:t>Tabular ncube</a:t>
              </a:r>
            </a:p>
            <a:p>
              <a:endParaRPr lang="en-US" sz="1200" b="1">
                <a:solidFill>
                  <a:srgbClr val="999999"/>
                </a:solidFill>
              </a:endParaRPr>
            </a:p>
            <a:p>
              <a:r>
                <a:rPr lang="en-US" sz="1200" b="1">
                  <a:solidFill>
                    <a:srgbClr val="999999"/>
                  </a:solidFill>
                </a:rPr>
                <a:t>Proprietary</a:t>
              </a:r>
            </a:p>
            <a:p>
              <a:endParaRPr lang="en-US" sz="1200" b="1">
                <a:solidFill>
                  <a:srgbClr val="999999"/>
                </a:solidFill>
              </a:endParaRPr>
            </a:p>
            <a:p>
              <a:r>
                <a:rPr lang="en-US" sz="1200" b="1">
                  <a:solidFill>
                    <a:srgbClr val="999999"/>
                  </a:solidFill>
                </a:rPr>
                <a:t>Dataset</a:t>
              </a:r>
            </a:p>
            <a:p>
              <a:endParaRPr lang="en-US"/>
            </a:p>
          </p:txBody>
        </p:sp>
      </p:grpSp>
      <p:sp>
        <p:nvSpPr>
          <p:cNvPr id="19461" name="Date Placeholder 10"/>
          <p:cNvSpPr>
            <a:spLocks noGrp="1"/>
          </p:cNvSpPr>
          <p:nvPr>
            <p:ph type="dt" sz="quarter" idx="10"/>
          </p:nvPr>
        </p:nvSpPr>
        <p:spPr>
          <a:noFill/>
        </p:spPr>
        <p:txBody>
          <a:bodyPr/>
          <a:lstStyle/>
          <a:p>
            <a:r>
              <a:rPr lang="en-US" smtClean="0"/>
              <a:t>S09</a:t>
            </a:r>
          </a:p>
        </p:txBody>
      </p:sp>
      <p:sp>
        <p:nvSpPr>
          <p:cNvPr id="19462" name="Slide Number Placeholder 11"/>
          <p:cNvSpPr>
            <a:spLocks noGrp="1"/>
          </p:cNvSpPr>
          <p:nvPr>
            <p:ph type="sldNum" sz="quarter" idx="12"/>
          </p:nvPr>
        </p:nvSpPr>
        <p:spPr>
          <a:noFill/>
        </p:spPr>
        <p:txBody>
          <a:bodyPr/>
          <a:lstStyle/>
          <a:p>
            <a:fld id="{BC277F92-B2DF-49C6-A54B-6BA10391B4BF}" type="slidenum">
              <a:rPr lang="en-US" smtClean="0"/>
              <a:pPr/>
              <a:t>115</a:t>
            </a:fld>
            <a:endParaRPr lang="en-US"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Reuse of Metadata</a:t>
            </a:r>
          </a:p>
        </p:txBody>
      </p:sp>
      <p:sp>
        <p:nvSpPr>
          <p:cNvPr id="21507" name="Rectangle 3"/>
          <p:cNvSpPr>
            <a:spLocks noGrp="1" noChangeArrowheads="1"/>
          </p:cNvSpPr>
          <p:nvPr>
            <p:ph type="body" idx="1"/>
          </p:nvPr>
        </p:nvSpPr>
        <p:spPr/>
        <p:txBody>
          <a:bodyPr/>
          <a:lstStyle/>
          <a:p>
            <a:pPr eaLnBrk="1" hangingPunct="1">
              <a:lnSpc>
                <a:spcPct val="80000"/>
              </a:lnSpc>
            </a:pPr>
            <a:r>
              <a:rPr lang="en-US" sz="2800" smtClean="0"/>
              <a:t>You can reuse many types of metadata, benefitting from the work of others</a:t>
            </a:r>
          </a:p>
          <a:p>
            <a:pPr lvl="1" eaLnBrk="1" hangingPunct="1">
              <a:lnSpc>
                <a:spcPct val="80000"/>
              </a:lnSpc>
            </a:pPr>
            <a:r>
              <a:rPr lang="en-US" sz="2400" smtClean="0"/>
              <a:t>Concepts</a:t>
            </a:r>
          </a:p>
          <a:p>
            <a:pPr lvl="1" eaLnBrk="1" hangingPunct="1">
              <a:lnSpc>
                <a:spcPct val="80000"/>
              </a:lnSpc>
            </a:pPr>
            <a:r>
              <a:rPr lang="en-US" sz="2400" smtClean="0"/>
              <a:t>Variables</a:t>
            </a:r>
          </a:p>
          <a:p>
            <a:pPr lvl="1" eaLnBrk="1" hangingPunct="1">
              <a:lnSpc>
                <a:spcPct val="80000"/>
              </a:lnSpc>
            </a:pPr>
            <a:r>
              <a:rPr lang="en-US" sz="2400" smtClean="0"/>
              <a:t>Categories and codes</a:t>
            </a:r>
          </a:p>
          <a:p>
            <a:pPr lvl="1" eaLnBrk="1" hangingPunct="1">
              <a:lnSpc>
                <a:spcPct val="80000"/>
              </a:lnSpc>
            </a:pPr>
            <a:r>
              <a:rPr lang="en-US" sz="2400" smtClean="0"/>
              <a:t>Geography</a:t>
            </a:r>
          </a:p>
          <a:p>
            <a:pPr lvl="1" eaLnBrk="1" hangingPunct="1">
              <a:lnSpc>
                <a:spcPct val="80000"/>
              </a:lnSpc>
            </a:pPr>
            <a:r>
              <a:rPr lang="en-US" sz="2400" smtClean="0"/>
              <a:t>Questions</a:t>
            </a:r>
          </a:p>
          <a:p>
            <a:pPr eaLnBrk="1" hangingPunct="1">
              <a:lnSpc>
                <a:spcPct val="80000"/>
              </a:lnSpc>
            </a:pPr>
            <a:r>
              <a:rPr lang="en-US" sz="2800" smtClean="0"/>
              <a:t>Promotes interoperability and standardization across organizations</a:t>
            </a:r>
          </a:p>
          <a:p>
            <a:pPr eaLnBrk="1" hangingPunct="1">
              <a:lnSpc>
                <a:spcPct val="80000"/>
              </a:lnSpc>
            </a:pPr>
            <a:r>
              <a:rPr lang="en-US" sz="2800" smtClean="0"/>
              <a:t>Can capture (and re-use) common cross-walks</a:t>
            </a:r>
          </a:p>
        </p:txBody>
      </p:sp>
      <p:sp>
        <p:nvSpPr>
          <p:cNvPr id="21508" name="Date Placeholder 5"/>
          <p:cNvSpPr>
            <a:spLocks noGrp="1"/>
          </p:cNvSpPr>
          <p:nvPr>
            <p:ph type="dt" sz="quarter" idx="10"/>
          </p:nvPr>
        </p:nvSpPr>
        <p:spPr>
          <a:noFill/>
        </p:spPr>
        <p:txBody>
          <a:bodyPr/>
          <a:lstStyle/>
          <a:p>
            <a:r>
              <a:rPr lang="en-US" smtClean="0"/>
              <a:t>S05</a:t>
            </a:r>
          </a:p>
        </p:txBody>
      </p:sp>
      <p:sp>
        <p:nvSpPr>
          <p:cNvPr id="21509" name="Slide Number Placeholder 6"/>
          <p:cNvSpPr>
            <a:spLocks noGrp="1"/>
          </p:cNvSpPr>
          <p:nvPr>
            <p:ph type="sldNum" sz="quarter" idx="12"/>
          </p:nvPr>
        </p:nvSpPr>
        <p:spPr>
          <a:noFill/>
        </p:spPr>
        <p:txBody>
          <a:bodyPr/>
          <a:lstStyle/>
          <a:p>
            <a:fld id="{E3602887-79DD-4837-BBB3-F5C7ACE9D9A1}" type="slidenum">
              <a:rPr lang="en-US" smtClean="0"/>
              <a:pPr/>
              <a:t>116</a:t>
            </a:fld>
            <a:endParaRPr lang="en-US"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Reuse Across the Lifecycle</a:t>
            </a:r>
          </a:p>
        </p:txBody>
      </p:sp>
      <p:sp>
        <p:nvSpPr>
          <p:cNvPr id="8195" name="Rectangle 3"/>
          <p:cNvSpPr>
            <a:spLocks noGrp="1" noChangeArrowheads="1"/>
          </p:cNvSpPr>
          <p:nvPr>
            <p:ph type="body" idx="1"/>
          </p:nvPr>
        </p:nvSpPr>
        <p:spPr/>
        <p:txBody>
          <a:bodyPr/>
          <a:lstStyle/>
          <a:p>
            <a:r>
              <a:rPr lang="en-US"/>
              <a:t>This basic metadata is reused across the lifecycle</a:t>
            </a:r>
          </a:p>
          <a:p>
            <a:pPr lvl="1"/>
            <a:r>
              <a:rPr lang="en-US"/>
              <a:t>Responses may use the same categories and codes which the variables use</a:t>
            </a:r>
          </a:p>
          <a:p>
            <a:pPr lvl="1"/>
            <a:r>
              <a:rPr lang="en-US"/>
              <a:t>Multiple waves of a study may re-use concepts, questions, responses, variables, categories, codes, survey instruments, etc. from earlier waves</a:t>
            </a:r>
          </a:p>
        </p:txBody>
      </p:sp>
    </p:spTree>
    <p:extLst>
      <p:ext uri="{BB962C8B-B14F-4D97-AF65-F5344CB8AC3E}">
        <p14:creationId xmlns:p14="http://schemas.microsoft.com/office/powerpoint/2010/main" val="494722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838200" y="685800"/>
            <a:ext cx="1447800" cy="7620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12291" name="Rectangle 5"/>
          <p:cNvSpPr>
            <a:spLocks noChangeArrowheads="1"/>
          </p:cNvSpPr>
          <p:nvPr/>
        </p:nvSpPr>
        <p:spPr bwMode="auto">
          <a:xfrm>
            <a:off x="990600" y="838200"/>
            <a:ext cx="1447800" cy="7620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12292" name="Rectangle 6"/>
          <p:cNvSpPr>
            <a:spLocks noChangeArrowheads="1"/>
          </p:cNvSpPr>
          <p:nvPr/>
        </p:nvSpPr>
        <p:spPr bwMode="auto">
          <a:xfrm>
            <a:off x="1143000" y="990600"/>
            <a:ext cx="1447800" cy="7620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12293" name="Rectangle 7"/>
          <p:cNvSpPr>
            <a:spLocks noChangeArrowheads="1"/>
          </p:cNvSpPr>
          <p:nvPr/>
        </p:nvSpPr>
        <p:spPr bwMode="auto">
          <a:xfrm>
            <a:off x="1295400" y="1143000"/>
            <a:ext cx="1447800" cy="7620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12294" name="Rectangle 8"/>
          <p:cNvSpPr>
            <a:spLocks noChangeArrowheads="1"/>
          </p:cNvSpPr>
          <p:nvPr/>
        </p:nvSpPr>
        <p:spPr bwMode="auto">
          <a:xfrm>
            <a:off x="1447800" y="1295400"/>
            <a:ext cx="1447800" cy="7620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12295" name="Rectangle 9"/>
          <p:cNvSpPr>
            <a:spLocks noChangeArrowheads="1"/>
          </p:cNvSpPr>
          <p:nvPr/>
        </p:nvSpPr>
        <p:spPr bwMode="auto">
          <a:xfrm>
            <a:off x="1600200" y="1447800"/>
            <a:ext cx="1447800" cy="762000"/>
          </a:xfrm>
          <a:prstGeom prst="rect">
            <a:avLst/>
          </a:prstGeom>
          <a:solidFill>
            <a:schemeClr val="bg1"/>
          </a:solidFill>
          <a:ln w="9525">
            <a:solidFill>
              <a:schemeClr val="tx1"/>
            </a:solidFill>
            <a:miter lim="800000"/>
            <a:headEnd/>
            <a:tailEnd/>
          </a:ln>
        </p:spPr>
        <p:txBody>
          <a:bodyPr wrap="none" anchor="ctr"/>
          <a:lstStyle/>
          <a:p>
            <a:pPr algn="ctr"/>
            <a:r>
              <a:rPr lang="en-US"/>
              <a:t>Questions</a:t>
            </a:r>
          </a:p>
        </p:txBody>
      </p:sp>
      <p:sp>
        <p:nvSpPr>
          <p:cNvPr id="7179" name="Rectangle 11"/>
          <p:cNvSpPr>
            <a:spLocks noChangeArrowheads="1"/>
          </p:cNvSpPr>
          <p:nvPr/>
        </p:nvSpPr>
        <p:spPr bwMode="auto">
          <a:xfrm>
            <a:off x="990600" y="4038600"/>
            <a:ext cx="1447800" cy="7620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7180" name="Rectangle 12"/>
          <p:cNvSpPr>
            <a:spLocks noChangeArrowheads="1"/>
          </p:cNvSpPr>
          <p:nvPr/>
        </p:nvSpPr>
        <p:spPr bwMode="auto">
          <a:xfrm>
            <a:off x="1143000" y="4191000"/>
            <a:ext cx="1447800" cy="7620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7181" name="Rectangle 13"/>
          <p:cNvSpPr>
            <a:spLocks noChangeArrowheads="1"/>
          </p:cNvSpPr>
          <p:nvPr/>
        </p:nvSpPr>
        <p:spPr bwMode="auto">
          <a:xfrm>
            <a:off x="1295400" y="4343400"/>
            <a:ext cx="1447800" cy="7620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7182" name="Rectangle 14"/>
          <p:cNvSpPr>
            <a:spLocks noChangeArrowheads="1"/>
          </p:cNvSpPr>
          <p:nvPr/>
        </p:nvSpPr>
        <p:spPr bwMode="auto">
          <a:xfrm>
            <a:off x="1447800" y="4495800"/>
            <a:ext cx="1447800" cy="7620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7183" name="Rectangle 15"/>
          <p:cNvSpPr>
            <a:spLocks noChangeArrowheads="1"/>
          </p:cNvSpPr>
          <p:nvPr/>
        </p:nvSpPr>
        <p:spPr bwMode="auto">
          <a:xfrm>
            <a:off x="1600200" y="4648200"/>
            <a:ext cx="1447800" cy="7620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7184" name="Rectangle 16"/>
          <p:cNvSpPr>
            <a:spLocks noChangeArrowheads="1"/>
          </p:cNvSpPr>
          <p:nvPr/>
        </p:nvSpPr>
        <p:spPr bwMode="auto">
          <a:xfrm>
            <a:off x="1752600" y="4800600"/>
            <a:ext cx="1447800" cy="762000"/>
          </a:xfrm>
          <a:prstGeom prst="rect">
            <a:avLst/>
          </a:prstGeom>
          <a:solidFill>
            <a:schemeClr val="bg1"/>
          </a:solidFill>
          <a:ln w="9525">
            <a:solidFill>
              <a:schemeClr val="tx1"/>
            </a:solidFill>
            <a:miter lim="800000"/>
            <a:headEnd/>
            <a:tailEnd/>
          </a:ln>
        </p:spPr>
        <p:txBody>
          <a:bodyPr wrap="none" anchor="ctr"/>
          <a:lstStyle/>
          <a:p>
            <a:pPr algn="ctr"/>
            <a:r>
              <a:rPr lang="en-US"/>
              <a:t>Responses</a:t>
            </a:r>
          </a:p>
        </p:txBody>
      </p:sp>
      <p:sp>
        <p:nvSpPr>
          <p:cNvPr id="7185" name="Line 17"/>
          <p:cNvSpPr>
            <a:spLocks noChangeShapeType="1"/>
          </p:cNvSpPr>
          <p:nvPr/>
        </p:nvSpPr>
        <p:spPr bwMode="auto">
          <a:xfrm flipV="1">
            <a:off x="1828800" y="2286000"/>
            <a:ext cx="0" cy="16764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186" name="AutoShape 18"/>
          <p:cNvSpPr>
            <a:spLocks noChangeArrowheads="1"/>
          </p:cNvSpPr>
          <p:nvPr/>
        </p:nvSpPr>
        <p:spPr bwMode="auto">
          <a:xfrm>
            <a:off x="2209800" y="3048000"/>
            <a:ext cx="1143000" cy="457200"/>
          </a:xfrm>
          <a:prstGeom prst="wedgeRectCallout">
            <a:avLst>
              <a:gd name="adj1" fmla="val -81667"/>
              <a:gd name="adj2" fmla="val 56597"/>
            </a:avLst>
          </a:prstGeom>
          <a:solidFill>
            <a:schemeClr val="bg1"/>
          </a:solidFill>
          <a:ln w="9525">
            <a:solidFill>
              <a:schemeClr val="tx1"/>
            </a:solidFill>
            <a:miter lim="800000"/>
            <a:headEnd/>
            <a:tailEnd/>
          </a:ln>
        </p:spPr>
        <p:txBody>
          <a:bodyPr/>
          <a:lstStyle/>
          <a:p>
            <a:pPr algn="ctr"/>
            <a:r>
              <a:rPr lang="en-US" i="1"/>
              <a:t>collect</a:t>
            </a:r>
          </a:p>
        </p:txBody>
      </p:sp>
      <p:sp>
        <p:nvSpPr>
          <p:cNvPr id="7187" name="AutoShape 19" descr="Large grid"/>
          <p:cNvSpPr>
            <a:spLocks noChangeArrowheads="1"/>
          </p:cNvSpPr>
          <p:nvPr/>
        </p:nvSpPr>
        <p:spPr bwMode="auto">
          <a:xfrm>
            <a:off x="4495800" y="3810000"/>
            <a:ext cx="2133600" cy="1447800"/>
          </a:xfrm>
          <a:prstGeom prst="cube">
            <a:avLst>
              <a:gd name="adj" fmla="val 25000"/>
            </a:avLst>
          </a:prstGeom>
          <a:pattFill prst="lgGrid">
            <a:fgClr>
              <a:schemeClr val="tx1"/>
            </a:fgClr>
            <a:bgClr>
              <a:schemeClr val="bg1"/>
            </a:bgClr>
          </a:pattFill>
          <a:ln w="9525">
            <a:solidFill>
              <a:schemeClr val="tx1"/>
            </a:solidFill>
            <a:miter lim="800000"/>
            <a:headEnd/>
            <a:tailEnd/>
          </a:ln>
        </p:spPr>
        <p:txBody>
          <a:bodyPr wrap="none" anchor="ctr"/>
          <a:lstStyle/>
          <a:p>
            <a:pPr algn="ctr"/>
            <a:endParaRPr lang="nl-NL"/>
          </a:p>
        </p:txBody>
      </p:sp>
      <p:sp>
        <p:nvSpPr>
          <p:cNvPr id="7188" name="Line 20"/>
          <p:cNvSpPr>
            <a:spLocks noChangeShapeType="1"/>
          </p:cNvSpPr>
          <p:nvPr/>
        </p:nvSpPr>
        <p:spPr bwMode="auto">
          <a:xfrm flipH="1">
            <a:off x="3276600" y="5029200"/>
            <a:ext cx="114300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189" name="AutoShape 21"/>
          <p:cNvSpPr>
            <a:spLocks noChangeArrowheads="1"/>
          </p:cNvSpPr>
          <p:nvPr/>
        </p:nvSpPr>
        <p:spPr bwMode="auto">
          <a:xfrm>
            <a:off x="3429000" y="5715000"/>
            <a:ext cx="1447800" cy="381000"/>
          </a:xfrm>
          <a:prstGeom prst="wedgeRectCallout">
            <a:avLst>
              <a:gd name="adj1" fmla="val -25111"/>
              <a:gd name="adj2" fmla="val -225833"/>
            </a:avLst>
          </a:prstGeom>
          <a:solidFill>
            <a:schemeClr val="bg1"/>
          </a:solidFill>
          <a:ln w="9525">
            <a:solidFill>
              <a:schemeClr val="tx1"/>
            </a:solidFill>
            <a:miter lim="800000"/>
            <a:headEnd/>
            <a:tailEnd/>
          </a:ln>
        </p:spPr>
        <p:txBody>
          <a:bodyPr/>
          <a:lstStyle/>
          <a:p>
            <a:pPr algn="ctr"/>
            <a:r>
              <a:rPr lang="en-US" i="1"/>
              <a:t>resulting in</a:t>
            </a:r>
          </a:p>
        </p:txBody>
      </p:sp>
      <p:sp>
        <p:nvSpPr>
          <p:cNvPr id="7191" name="Text Box 23"/>
          <p:cNvSpPr txBox="1">
            <a:spLocks noChangeArrowheads="1"/>
          </p:cNvSpPr>
          <p:nvPr/>
        </p:nvSpPr>
        <p:spPr bwMode="auto">
          <a:xfrm>
            <a:off x="4724400" y="5257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Data Files</a:t>
            </a:r>
          </a:p>
        </p:txBody>
      </p:sp>
      <p:sp>
        <p:nvSpPr>
          <p:cNvPr id="7192" name="Rectangle 24"/>
          <p:cNvSpPr>
            <a:spLocks noChangeArrowheads="1"/>
          </p:cNvSpPr>
          <p:nvPr/>
        </p:nvSpPr>
        <p:spPr bwMode="auto">
          <a:xfrm>
            <a:off x="4191000" y="1676400"/>
            <a:ext cx="1676400" cy="6858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7193" name="Rectangle 25"/>
          <p:cNvSpPr>
            <a:spLocks noChangeArrowheads="1"/>
          </p:cNvSpPr>
          <p:nvPr/>
        </p:nvSpPr>
        <p:spPr bwMode="auto">
          <a:xfrm>
            <a:off x="4343400" y="1828800"/>
            <a:ext cx="1676400" cy="6858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7194" name="Rectangle 26"/>
          <p:cNvSpPr>
            <a:spLocks noChangeArrowheads="1"/>
          </p:cNvSpPr>
          <p:nvPr/>
        </p:nvSpPr>
        <p:spPr bwMode="auto">
          <a:xfrm>
            <a:off x="4495800" y="1981200"/>
            <a:ext cx="1676400" cy="6858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7195" name="Rectangle 27"/>
          <p:cNvSpPr>
            <a:spLocks noChangeArrowheads="1"/>
          </p:cNvSpPr>
          <p:nvPr/>
        </p:nvSpPr>
        <p:spPr bwMode="auto">
          <a:xfrm>
            <a:off x="4648200" y="2133600"/>
            <a:ext cx="1676400" cy="685800"/>
          </a:xfrm>
          <a:prstGeom prst="rect">
            <a:avLst/>
          </a:prstGeom>
          <a:solidFill>
            <a:schemeClr val="bg1"/>
          </a:solidFill>
          <a:ln w="9525">
            <a:solidFill>
              <a:schemeClr val="tx1"/>
            </a:solidFill>
            <a:miter lim="800000"/>
            <a:headEnd/>
            <a:tailEnd/>
          </a:ln>
        </p:spPr>
        <p:txBody>
          <a:bodyPr wrap="none" anchor="ctr"/>
          <a:lstStyle/>
          <a:p>
            <a:endParaRPr lang="nl-NL"/>
          </a:p>
        </p:txBody>
      </p:sp>
      <p:sp>
        <p:nvSpPr>
          <p:cNvPr id="7196" name="Rectangle 28"/>
          <p:cNvSpPr>
            <a:spLocks noChangeArrowheads="1"/>
          </p:cNvSpPr>
          <p:nvPr/>
        </p:nvSpPr>
        <p:spPr bwMode="auto">
          <a:xfrm>
            <a:off x="4800600" y="2286000"/>
            <a:ext cx="1676400" cy="685800"/>
          </a:xfrm>
          <a:prstGeom prst="rect">
            <a:avLst/>
          </a:prstGeom>
          <a:solidFill>
            <a:schemeClr val="bg1"/>
          </a:solidFill>
          <a:ln w="9525">
            <a:solidFill>
              <a:schemeClr val="tx1"/>
            </a:solidFill>
            <a:miter lim="800000"/>
            <a:headEnd/>
            <a:tailEnd/>
          </a:ln>
        </p:spPr>
        <p:txBody>
          <a:bodyPr wrap="none" anchor="ctr"/>
          <a:lstStyle/>
          <a:p>
            <a:pPr algn="ctr"/>
            <a:r>
              <a:rPr lang="en-US"/>
              <a:t>Variables</a:t>
            </a:r>
          </a:p>
        </p:txBody>
      </p:sp>
      <p:sp>
        <p:nvSpPr>
          <p:cNvPr id="7198" name="Line 30"/>
          <p:cNvSpPr>
            <a:spLocks noChangeShapeType="1"/>
          </p:cNvSpPr>
          <p:nvPr/>
        </p:nvSpPr>
        <p:spPr bwMode="auto">
          <a:xfrm>
            <a:off x="5486400" y="3048000"/>
            <a:ext cx="0" cy="6858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199" name="AutoShape 31"/>
          <p:cNvSpPr>
            <a:spLocks noChangeArrowheads="1"/>
          </p:cNvSpPr>
          <p:nvPr/>
        </p:nvSpPr>
        <p:spPr bwMode="auto">
          <a:xfrm>
            <a:off x="5791200" y="3124200"/>
            <a:ext cx="1371600" cy="381000"/>
          </a:xfrm>
          <a:prstGeom prst="wedgeRectCallout">
            <a:avLst>
              <a:gd name="adj1" fmla="val -70718"/>
              <a:gd name="adj2" fmla="val 58750"/>
            </a:avLst>
          </a:prstGeom>
          <a:solidFill>
            <a:schemeClr val="bg1"/>
          </a:solidFill>
          <a:ln w="9525">
            <a:solidFill>
              <a:schemeClr val="tx1"/>
            </a:solidFill>
            <a:miter lim="800000"/>
            <a:headEnd/>
            <a:tailEnd/>
          </a:ln>
        </p:spPr>
        <p:txBody>
          <a:bodyPr/>
          <a:lstStyle/>
          <a:p>
            <a:pPr algn="ctr"/>
            <a:r>
              <a:rPr lang="en-US" i="1"/>
              <a:t>made up of</a:t>
            </a:r>
          </a:p>
        </p:txBody>
      </p:sp>
      <p:sp>
        <p:nvSpPr>
          <p:cNvPr id="7200" name="AutoShape 32"/>
          <p:cNvSpPr>
            <a:spLocks noChangeArrowheads="1"/>
          </p:cNvSpPr>
          <p:nvPr/>
        </p:nvSpPr>
        <p:spPr bwMode="auto">
          <a:xfrm>
            <a:off x="7086600" y="304800"/>
            <a:ext cx="1600200" cy="1447800"/>
          </a:xfrm>
          <a:prstGeom prst="flowChartMultidocument">
            <a:avLst/>
          </a:prstGeom>
          <a:solidFill>
            <a:schemeClr val="bg1"/>
          </a:solidFill>
          <a:ln w="9525">
            <a:solidFill>
              <a:schemeClr val="tx1"/>
            </a:solidFill>
            <a:miter lim="800000"/>
            <a:headEnd/>
            <a:tailEnd/>
          </a:ln>
        </p:spPr>
        <p:txBody>
          <a:bodyPr wrap="none" anchor="ctr"/>
          <a:lstStyle/>
          <a:p>
            <a:pPr algn="ctr"/>
            <a:r>
              <a:rPr lang="en-US"/>
              <a:t>Categories/</a:t>
            </a:r>
          </a:p>
          <a:p>
            <a:pPr algn="ctr"/>
            <a:r>
              <a:rPr lang="en-US"/>
              <a:t>Codes,</a:t>
            </a:r>
          </a:p>
          <a:p>
            <a:pPr algn="ctr"/>
            <a:r>
              <a:rPr lang="en-US"/>
              <a:t>Numbers</a:t>
            </a:r>
          </a:p>
        </p:txBody>
      </p:sp>
      <p:sp>
        <p:nvSpPr>
          <p:cNvPr id="7202" name="Line 34"/>
          <p:cNvSpPr>
            <a:spLocks noChangeShapeType="1"/>
          </p:cNvSpPr>
          <p:nvPr/>
        </p:nvSpPr>
        <p:spPr bwMode="auto">
          <a:xfrm flipH="1">
            <a:off x="5791200" y="762000"/>
            <a:ext cx="1219200" cy="8382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203" name="AutoShape 35"/>
          <p:cNvSpPr>
            <a:spLocks noChangeArrowheads="1"/>
          </p:cNvSpPr>
          <p:nvPr/>
        </p:nvSpPr>
        <p:spPr bwMode="auto">
          <a:xfrm>
            <a:off x="4648200" y="533400"/>
            <a:ext cx="1676400" cy="381000"/>
          </a:xfrm>
          <a:prstGeom prst="wedgeRectCallout">
            <a:avLst>
              <a:gd name="adj1" fmla="val 41949"/>
              <a:gd name="adj2" fmla="val 131667"/>
            </a:avLst>
          </a:prstGeom>
          <a:solidFill>
            <a:schemeClr val="bg1"/>
          </a:solidFill>
          <a:ln w="9525">
            <a:solidFill>
              <a:schemeClr val="tx1"/>
            </a:solidFill>
            <a:miter lim="800000"/>
            <a:headEnd/>
            <a:tailEnd/>
          </a:ln>
        </p:spPr>
        <p:txBody>
          <a:bodyPr/>
          <a:lstStyle/>
          <a:p>
            <a:pPr algn="ctr"/>
            <a:r>
              <a:rPr lang="en-US" i="1"/>
              <a:t>with values of</a:t>
            </a:r>
          </a:p>
        </p:txBody>
      </p:sp>
      <p:sp>
        <p:nvSpPr>
          <p:cNvPr id="12318" name="Text Box 6"/>
          <p:cNvSpPr txBox="1">
            <a:spLocks noChangeArrowheads="1"/>
          </p:cNvSpPr>
          <p:nvPr/>
        </p:nvSpPr>
        <p:spPr bwMode="auto">
          <a:xfrm>
            <a:off x="4267200" y="6221413"/>
            <a:ext cx="4581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a:latin typeface="Calibri" pitchFamily="34" charset="0"/>
              </a:rPr>
              <a:t>Copyright © GESIS – Leibniz Institute for the Social Sciences, 2010</a:t>
            </a:r>
          </a:p>
          <a:p>
            <a:pPr algn="ctr" eaLnBrk="1" hangingPunct="1"/>
            <a:r>
              <a:rPr lang="en-US" sz="1200">
                <a:latin typeface="Calibri" pitchFamily="34" charset="0"/>
              </a:rPr>
              <a:t>Published under Creative Commons Attribute-ShareAlike 3.0 Unported</a:t>
            </a:r>
          </a:p>
        </p:txBody>
      </p:sp>
    </p:spTree>
    <p:extLst>
      <p:ext uri="{BB962C8B-B14F-4D97-AF65-F5344CB8AC3E}">
        <p14:creationId xmlns:p14="http://schemas.microsoft.com/office/powerpoint/2010/main" val="1266047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8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9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9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9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9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9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9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19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20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animBg="1"/>
      <p:bldP spid="7180" grpId="0" animBg="1"/>
      <p:bldP spid="7181" grpId="0" animBg="1"/>
      <p:bldP spid="7182" grpId="0" animBg="1"/>
      <p:bldP spid="7183" grpId="0" animBg="1"/>
      <p:bldP spid="7184" grpId="0" animBg="1"/>
      <p:bldP spid="7185" grpId="0" animBg="1"/>
      <p:bldP spid="7186" grpId="0" animBg="1"/>
      <p:bldP spid="7187" grpId="0" animBg="1"/>
      <p:bldP spid="7188" grpId="0" animBg="1"/>
      <p:bldP spid="7189" grpId="0" animBg="1"/>
      <p:bldP spid="7191" grpId="0"/>
      <p:bldP spid="7192" grpId="0" animBg="1"/>
      <p:bldP spid="7193" grpId="0" animBg="1"/>
      <p:bldP spid="7194" grpId="0" animBg="1"/>
      <p:bldP spid="7195" grpId="0" animBg="1"/>
      <p:bldP spid="7196" grpId="0" animBg="1"/>
      <p:bldP spid="7198" grpId="0" animBg="1"/>
      <p:bldP spid="7199" grpId="0" animBg="1"/>
      <p:bldP spid="7200" grpId="0" animBg="1"/>
      <p:bldP spid="7202" grpId="0" animBg="1"/>
      <p:bldP spid="720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processes</a:t>
            </a:r>
            <a:endParaRPr lang="en-US"/>
          </a:p>
        </p:txBody>
      </p:sp>
      <p:sp>
        <p:nvSpPr>
          <p:cNvPr id="3" name="Textplatzhalter 2"/>
          <p:cNvSpPr>
            <a:spLocks noGrp="1"/>
          </p:cNvSpPr>
          <p:nvPr>
            <p:ph type="body" idx="1"/>
          </p:nvPr>
        </p:nvSpPr>
        <p:spPr/>
        <p:txBody>
          <a:bodyPr/>
          <a:lstStyle/>
          <a:p>
            <a:r>
              <a:rPr lang="en-US" smtClean="0"/>
              <a:t>Introduction to DDI</a:t>
            </a:r>
            <a:endParaRPr lang="en-US"/>
          </a:p>
        </p:txBody>
      </p:sp>
    </p:spTree>
    <p:extLst>
      <p:ext uri="{BB962C8B-B14F-4D97-AF65-F5344CB8AC3E}">
        <p14:creationId xmlns:p14="http://schemas.microsoft.com/office/powerpoint/2010/main" val="3764090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your organization</a:t>
            </a:r>
            <a:endParaRPr lang="en-US" dirty="0"/>
          </a:p>
        </p:txBody>
      </p:sp>
      <p:sp>
        <p:nvSpPr>
          <p:cNvPr id="3" name="Content Placeholder 2"/>
          <p:cNvSpPr>
            <a:spLocks noGrp="1"/>
          </p:cNvSpPr>
          <p:nvPr>
            <p:ph idx="1"/>
          </p:nvPr>
        </p:nvSpPr>
        <p:spPr/>
        <p:txBody>
          <a:bodyPr/>
          <a:lstStyle/>
          <a:p>
            <a:r>
              <a:rPr lang="en-US" dirty="0" smtClean="0"/>
              <a:t>What activities take place and what materials do they involve?</a:t>
            </a:r>
          </a:p>
          <a:p>
            <a:r>
              <a:rPr lang="en-US" dirty="0" smtClean="0"/>
              <a:t>What specific processes take place and in what order?</a:t>
            </a:r>
          </a:p>
          <a:p>
            <a:r>
              <a:rPr lang="en-US" dirty="0" smtClean="0"/>
              <a:t>Which processes produce metadata of what type?</a:t>
            </a:r>
          </a:p>
          <a:p>
            <a:r>
              <a:rPr lang="en-US" dirty="0" smtClean="0"/>
              <a:t>What are the critical activities or processes?</a:t>
            </a:r>
          </a:p>
          <a:p>
            <a:r>
              <a:rPr lang="en-US" dirty="0" smtClean="0"/>
              <a:t>What do you control?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Process Model</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2209800" y="2057400"/>
            <a:ext cx="5181600" cy="388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Process</a:t>
            </a:r>
            <a:endParaRPr lang="en-US" sz="4000" b="1" dirty="0"/>
          </a:p>
        </p:txBody>
      </p:sp>
      <p:sp>
        <p:nvSpPr>
          <p:cNvPr id="5" name="TextBox 4"/>
          <p:cNvSpPr txBox="1"/>
          <p:nvPr/>
        </p:nvSpPr>
        <p:spPr>
          <a:xfrm>
            <a:off x="457200" y="1676400"/>
            <a:ext cx="2923557" cy="707886"/>
          </a:xfrm>
          <a:prstGeom prst="rect">
            <a:avLst/>
          </a:prstGeom>
          <a:noFill/>
        </p:spPr>
        <p:txBody>
          <a:bodyPr wrap="none" rtlCol="0">
            <a:spAutoFit/>
          </a:bodyPr>
          <a:lstStyle/>
          <a:p>
            <a:r>
              <a:rPr lang="en-US" sz="4000" b="1" i="1" dirty="0" smtClean="0"/>
              <a:t>Environment</a:t>
            </a:r>
            <a:endParaRPr lang="en-US" sz="4000" b="1" i="1" dirty="0"/>
          </a:p>
        </p:txBody>
      </p:sp>
      <p:sp>
        <p:nvSpPr>
          <p:cNvPr id="6" name="TextBox 5"/>
          <p:cNvSpPr txBox="1"/>
          <p:nvPr/>
        </p:nvSpPr>
        <p:spPr>
          <a:xfrm>
            <a:off x="838200" y="3581400"/>
            <a:ext cx="1120820" cy="523220"/>
          </a:xfrm>
          <a:prstGeom prst="rect">
            <a:avLst/>
          </a:prstGeom>
          <a:noFill/>
        </p:spPr>
        <p:txBody>
          <a:bodyPr wrap="none" rtlCol="0">
            <a:spAutoFit/>
          </a:bodyPr>
          <a:lstStyle/>
          <a:p>
            <a:r>
              <a:rPr lang="en-US" sz="2800" b="1" dirty="0" smtClean="0"/>
              <a:t>INPUT</a:t>
            </a:r>
            <a:endParaRPr lang="en-US" sz="2800" b="1" dirty="0"/>
          </a:p>
        </p:txBody>
      </p:sp>
      <p:sp>
        <p:nvSpPr>
          <p:cNvPr id="7" name="TextBox 6"/>
          <p:cNvSpPr txBox="1"/>
          <p:nvPr/>
        </p:nvSpPr>
        <p:spPr>
          <a:xfrm>
            <a:off x="7620000" y="3581400"/>
            <a:ext cx="1441420" cy="523220"/>
          </a:xfrm>
          <a:prstGeom prst="rect">
            <a:avLst/>
          </a:prstGeom>
          <a:noFill/>
        </p:spPr>
        <p:txBody>
          <a:bodyPr wrap="none" rtlCol="0">
            <a:spAutoFit/>
          </a:bodyPr>
          <a:lstStyle/>
          <a:p>
            <a:r>
              <a:rPr lang="en-US" sz="2800" b="1" dirty="0" smtClean="0"/>
              <a:t>OUTPUT</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en-US" dirty="0" smtClean="0"/>
              <a:t>DDI Lifecycle Model</a:t>
            </a:r>
          </a:p>
        </p:txBody>
      </p:sp>
      <p:pic>
        <p:nvPicPr>
          <p:cNvPr id="15363" name="Picture 3" descr="DDI_Lifecycle"/>
          <p:cNvPicPr>
            <a:picLocks noChangeAspect="1" noChangeArrowheads="1"/>
          </p:cNvPicPr>
          <p:nvPr/>
        </p:nvPicPr>
        <p:blipFill>
          <a:blip r:embed="rId3" cstate="print"/>
          <a:srcRect/>
          <a:stretch>
            <a:fillRect/>
          </a:stretch>
        </p:blipFill>
        <p:spPr bwMode="auto">
          <a:xfrm>
            <a:off x="457200" y="1371600"/>
            <a:ext cx="8686800" cy="4538663"/>
          </a:xfrm>
          <a:prstGeom prst="rect">
            <a:avLst/>
          </a:prstGeom>
          <a:noFill/>
          <a:ln w="9525">
            <a:noFill/>
            <a:miter lim="800000"/>
            <a:headEnd/>
            <a:tailEnd/>
          </a:ln>
        </p:spPr>
      </p:pic>
      <p:sp>
        <p:nvSpPr>
          <p:cNvPr id="52228" name="AutoShape 4"/>
          <p:cNvSpPr>
            <a:spLocks noChangeArrowheads="1"/>
          </p:cNvSpPr>
          <p:nvPr/>
        </p:nvSpPr>
        <p:spPr bwMode="auto">
          <a:xfrm rot="10800000">
            <a:off x="152400" y="4648200"/>
            <a:ext cx="7620000" cy="1219200"/>
          </a:xfrm>
          <a:prstGeom prst="curvedDownArrow">
            <a:avLst>
              <a:gd name="adj1" fmla="val 125000"/>
              <a:gd name="adj2" fmla="val 250000"/>
              <a:gd name="adj3" fmla="val 33333"/>
            </a:avLst>
          </a:prstGeom>
          <a:solidFill>
            <a:srgbClr val="FF0000"/>
          </a:solidFill>
          <a:ln w="9525">
            <a:solidFill>
              <a:schemeClr val="tx1"/>
            </a:solidFill>
            <a:miter lim="800000"/>
            <a:headEnd/>
            <a:tailEnd/>
          </a:ln>
        </p:spPr>
        <p:txBody>
          <a:bodyPr rot="10800000" wrap="none" anchor="ctr"/>
          <a:lstStyle/>
          <a:p>
            <a:pPr algn="ctr"/>
            <a:endParaRPr lang="en-US">
              <a:cs typeface="Arial" charset="0"/>
            </a:endParaRPr>
          </a:p>
        </p:txBody>
      </p:sp>
      <p:sp>
        <p:nvSpPr>
          <p:cNvPr id="52229" name="Text Box 5"/>
          <p:cNvSpPr txBox="1">
            <a:spLocks noChangeArrowheads="1"/>
          </p:cNvSpPr>
          <p:nvPr/>
        </p:nvSpPr>
        <p:spPr bwMode="auto">
          <a:xfrm>
            <a:off x="3048000" y="5943600"/>
            <a:ext cx="3101975" cy="457200"/>
          </a:xfrm>
          <a:prstGeom prst="rect">
            <a:avLst/>
          </a:prstGeom>
          <a:noFill/>
          <a:ln w="9525">
            <a:noFill/>
            <a:miter lim="800000"/>
            <a:headEnd/>
            <a:tailEnd/>
          </a:ln>
        </p:spPr>
        <p:txBody>
          <a:bodyPr>
            <a:spAutoFit/>
          </a:bodyPr>
          <a:lstStyle/>
          <a:p>
            <a:pPr>
              <a:spcBef>
                <a:spcPct val="50000"/>
              </a:spcBef>
            </a:pPr>
            <a:r>
              <a:rPr lang="en-US" sz="2400" b="1">
                <a:cs typeface="Arial" charset="0"/>
              </a:rPr>
              <a:t>Metadata Reuse</a:t>
            </a:r>
          </a:p>
        </p:txBody>
      </p:sp>
      <p:sp>
        <p:nvSpPr>
          <p:cNvPr id="15366" name="Date Placeholder 5"/>
          <p:cNvSpPr>
            <a:spLocks noGrp="1"/>
          </p:cNvSpPr>
          <p:nvPr>
            <p:ph type="dt" sz="quarter" idx="10"/>
          </p:nvPr>
        </p:nvSpPr>
        <p:spPr>
          <a:noFill/>
        </p:spPr>
        <p:txBody>
          <a:bodyPr/>
          <a:lstStyle/>
          <a:p>
            <a:r>
              <a:rPr lang="en-US" smtClean="0"/>
              <a:t>S03</a:t>
            </a:r>
          </a:p>
        </p:txBody>
      </p:sp>
      <p:sp>
        <p:nvSpPr>
          <p:cNvPr id="15367" name="Slide Number Placeholder 6"/>
          <p:cNvSpPr>
            <a:spLocks noGrp="1"/>
          </p:cNvSpPr>
          <p:nvPr>
            <p:ph type="sldNum" sz="quarter" idx="12"/>
          </p:nvPr>
        </p:nvSpPr>
        <p:spPr>
          <a:noFill/>
        </p:spPr>
        <p:txBody>
          <a:bodyPr/>
          <a:lstStyle/>
          <a:p>
            <a:fld id="{96307F89-FF65-4BE8-882F-C1176FB397C8}" type="slidenum">
              <a:rPr lang="en-US" smtClean="0"/>
              <a:pPr/>
              <a:t>16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ppt_x"/>
                                          </p:val>
                                        </p:tav>
                                        <p:tav tm="100000">
                                          <p:val>
                                            <p:strVal val="#ppt_x"/>
                                          </p:val>
                                        </p:tav>
                                      </p:tavLst>
                                    </p:anim>
                                    <p:anim calcmode="lin" valueType="num">
                                      <p:cBhvr additive="base">
                                        <p:cTn id="8" dur="500" fill="hold"/>
                                        <p:tgtEl>
                                          <p:spTgt spid="522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229"/>
                                        </p:tgtEl>
                                        <p:attrNameLst>
                                          <p:attrName>style.visibility</p:attrName>
                                        </p:attrNameLst>
                                      </p:cBhvr>
                                      <p:to>
                                        <p:strVal val="visible"/>
                                      </p:to>
                                    </p:set>
                                    <p:anim calcmode="lin" valueType="num">
                                      <p:cBhvr additive="base">
                                        <p:cTn id="11" dur="500" fill="hold"/>
                                        <p:tgtEl>
                                          <p:spTgt spid="52229"/>
                                        </p:tgtEl>
                                        <p:attrNameLst>
                                          <p:attrName>ppt_x</p:attrName>
                                        </p:attrNameLst>
                                      </p:cBhvr>
                                      <p:tavLst>
                                        <p:tav tm="0">
                                          <p:val>
                                            <p:strVal val="#ppt_x"/>
                                          </p:val>
                                        </p:tav>
                                        <p:tav tm="100000">
                                          <p:val>
                                            <p:strVal val="#ppt_x"/>
                                          </p:val>
                                        </p:tav>
                                      </p:tavLst>
                                    </p:anim>
                                    <p:anim calcmode="lin" valueType="num">
                                      <p:cBhvr additive="base">
                                        <p:cTn id="12" dur="500" fill="hold"/>
                                        <p:tgtEl>
                                          <p:spTgt spid="52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152400" y="274638"/>
            <a:ext cx="8839200" cy="1020762"/>
          </a:xfrm>
        </p:spPr>
        <p:txBody>
          <a:bodyPr anchor="ctr"/>
          <a:lstStyle/>
          <a:p>
            <a:r>
              <a:rPr lang="en-US" sz="3400"/>
              <a:t>Data/Metadata Life Cycle Orientation</a:t>
            </a:r>
          </a:p>
        </p:txBody>
      </p:sp>
      <p:sp>
        <p:nvSpPr>
          <p:cNvPr id="71683" name="Rectangle 3"/>
          <p:cNvSpPr>
            <a:spLocks noGrp="1" noChangeArrowheads="1"/>
          </p:cNvSpPr>
          <p:nvPr>
            <p:ph type="body" idx="4294967295"/>
          </p:nvPr>
        </p:nvSpPr>
        <p:spPr>
          <a:xfrm>
            <a:off x="457200" y="1295400"/>
            <a:ext cx="8229600" cy="5410200"/>
          </a:xfrm>
        </p:spPr>
        <p:txBody>
          <a:bodyPr/>
          <a:lstStyle/>
          <a:p>
            <a:pPr>
              <a:buFontTx/>
              <a:buNone/>
            </a:pPr>
            <a:endParaRPr lang="en-US" sz="2600" dirty="0"/>
          </a:p>
          <a:p>
            <a:pPr>
              <a:buFontTx/>
              <a:buNone/>
            </a:pPr>
            <a:r>
              <a:rPr lang="en-US" sz="2000" b="1" dirty="0"/>
              <a:t> </a:t>
            </a:r>
            <a:r>
              <a:rPr lang="en-US" sz="1100" b="1" dirty="0"/>
              <a:t>       </a:t>
            </a:r>
            <a:r>
              <a:rPr lang="en-US" sz="2000" b="1" dirty="0"/>
              <a:t> </a:t>
            </a:r>
            <a:r>
              <a:rPr lang="en-US" sz="1800" b="1" dirty="0">
                <a:solidFill>
                  <a:srgbClr val="800000"/>
                </a:solidFill>
              </a:rPr>
              <a:t>pre-production</a:t>
            </a:r>
            <a:r>
              <a:rPr lang="en-US" sz="1800" dirty="0">
                <a:solidFill>
                  <a:srgbClr val="800000"/>
                </a:solidFill>
              </a:rPr>
              <a:t>       </a:t>
            </a:r>
            <a:r>
              <a:rPr lang="en-US" sz="1800" b="1" dirty="0">
                <a:solidFill>
                  <a:srgbClr val="800000"/>
                </a:solidFill>
              </a:rPr>
              <a:t>production</a:t>
            </a:r>
            <a:r>
              <a:rPr lang="en-US" sz="1800" dirty="0">
                <a:solidFill>
                  <a:srgbClr val="800000"/>
                </a:solidFill>
              </a:rPr>
              <a:t>        </a:t>
            </a:r>
            <a:r>
              <a:rPr lang="en-US" sz="1800" b="1" dirty="0">
                <a:solidFill>
                  <a:srgbClr val="800000"/>
                </a:solidFill>
              </a:rPr>
              <a:t>post-production 	</a:t>
            </a:r>
          </a:p>
          <a:p>
            <a:pPr>
              <a:buFontTx/>
              <a:buNone/>
            </a:pPr>
            <a:r>
              <a:rPr lang="en-US" sz="1800" b="1" dirty="0">
                <a:solidFill>
                  <a:srgbClr val="800000"/>
                </a:solidFill>
              </a:rPr>
              <a:t>                					secondary use</a:t>
            </a:r>
          </a:p>
        </p:txBody>
      </p:sp>
      <p:pic>
        <p:nvPicPr>
          <p:cNvPr id="71684" name="Picture 4"/>
          <p:cNvPicPr>
            <a:picLocks noChangeAspect="1" noChangeArrowheads="1"/>
          </p:cNvPicPr>
          <p:nvPr/>
        </p:nvPicPr>
        <p:blipFill>
          <a:blip r:embed="rId3" cstate="print"/>
          <a:srcRect/>
          <a:stretch>
            <a:fillRect/>
          </a:stretch>
        </p:blipFill>
        <p:spPr bwMode="auto">
          <a:xfrm>
            <a:off x="381000" y="2971800"/>
            <a:ext cx="7848600" cy="3048000"/>
          </a:xfrm>
          <a:prstGeom prst="rect">
            <a:avLst/>
          </a:prstGeom>
          <a:solidFill>
            <a:srgbClr val="DFEFF1"/>
          </a:solidFill>
          <a:ln w="9525">
            <a:noFill/>
            <a:miter lim="800000"/>
            <a:headEnd/>
            <a:tailEnd/>
          </a:ln>
        </p:spPr>
      </p:pic>
      <p:sp>
        <p:nvSpPr>
          <p:cNvPr id="71685" name="Line 5"/>
          <p:cNvSpPr>
            <a:spLocks noChangeShapeType="1"/>
          </p:cNvSpPr>
          <p:nvPr/>
        </p:nvSpPr>
        <p:spPr bwMode="auto">
          <a:xfrm flipH="1">
            <a:off x="1600200" y="2667000"/>
            <a:ext cx="457200" cy="1752600"/>
          </a:xfrm>
          <a:prstGeom prst="line">
            <a:avLst/>
          </a:prstGeom>
          <a:noFill/>
          <a:ln w="9525">
            <a:solidFill>
              <a:srgbClr val="800000"/>
            </a:solidFill>
            <a:round/>
            <a:headEnd/>
            <a:tailEnd type="triangle" w="med" len="med"/>
          </a:ln>
        </p:spPr>
        <p:txBody>
          <a:bodyPr wrap="none" anchor="ctr"/>
          <a:lstStyle/>
          <a:p>
            <a:endParaRPr lang="en-US"/>
          </a:p>
        </p:txBody>
      </p:sp>
      <p:sp>
        <p:nvSpPr>
          <p:cNvPr id="71686" name="Line 6"/>
          <p:cNvSpPr>
            <a:spLocks noChangeShapeType="1"/>
          </p:cNvSpPr>
          <p:nvPr/>
        </p:nvSpPr>
        <p:spPr bwMode="auto">
          <a:xfrm>
            <a:off x="2057400" y="2667000"/>
            <a:ext cx="457200" cy="1828800"/>
          </a:xfrm>
          <a:prstGeom prst="line">
            <a:avLst/>
          </a:prstGeom>
          <a:noFill/>
          <a:ln w="9525">
            <a:solidFill>
              <a:srgbClr val="800000"/>
            </a:solidFill>
            <a:round/>
            <a:headEnd/>
            <a:tailEnd type="triangle" w="med" len="med"/>
          </a:ln>
        </p:spPr>
        <p:txBody>
          <a:bodyPr wrap="none" anchor="ctr"/>
          <a:lstStyle/>
          <a:p>
            <a:endParaRPr lang="en-US"/>
          </a:p>
        </p:txBody>
      </p:sp>
      <p:sp>
        <p:nvSpPr>
          <p:cNvPr id="71687" name="Line 7"/>
          <p:cNvSpPr>
            <a:spLocks noChangeShapeType="1"/>
          </p:cNvSpPr>
          <p:nvPr/>
        </p:nvSpPr>
        <p:spPr bwMode="auto">
          <a:xfrm flipH="1">
            <a:off x="3657600" y="2743200"/>
            <a:ext cx="381000" cy="1752600"/>
          </a:xfrm>
          <a:prstGeom prst="line">
            <a:avLst/>
          </a:prstGeom>
          <a:noFill/>
          <a:ln w="9525">
            <a:solidFill>
              <a:srgbClr val="800000"/>
            </a:solidFill>
            <a:round/>
            <a:headEnd/>
            <a:tailEnd type="triangle" w="med" len="med"/>
          </a:ln>
        </p:spPr>
        <p:txBody>
          <a:bodyPr wrap="none" anchor="ctr"/>
          <a:lstStyle/>
          <a:p>
            <a:endParaRPr lang="en-US"/>
          </a:p>
        </p:txBody>
      </p:sp>
      <p:sp>
        <p:nvSpPr>
          <p:cNvPr id="71688" name="Line 8"/>
          <p:cNvSpPr>
            <a:spLocks noChangeShapeType="1"/>
          </p:cNvSpPr>
          <p:nvPr/>
        </p:nvSpPr>
        <p:spPr bwMode="auto">
          <a:xfrm flipH="1">
            <a:off x="4724400" y="2743200"/>
            <a:ext cx="1143000" cy="1828800"/>
          </a:xfrm>
          <a:prstGeom prst="line">
            <a:avLst/>
          </a:prstGeom>
          <a:noFill/>
          <a:ln w="9525">
            <a:solidFill>
              <a:srgbClr val="800000"/>
            </a:solidFill>
            <a:round/>
            <a:headEnd/>
            <a:tailEnd type="triangle" w="med" len="med"/>
          </a:ln>
        </p:spPr>
        <p:txBody>
          <a:bodyPr wrap="none" anchor="ctr"/>
          <a:lstStyle/>
          <a:p>
            <a:endParaRPr lang="en-US"/>
          </a:p>
        </p:txBody>
      </p:sp>
      <p:sp>
        <p:nvSpPr>
          <p:cNvPr id="71689" name="Line 9"/>
          <p:cNvSpPr>
            <a:spLocks noChangeShapeType="1"/>
          </p:cNvSpPr>
          <p:nvPr/>
        </p:nvSpPr>
        <p:spPr bwMode="auto">
          <a:xfrm flipH="1">
            <a:off x="5638800" y="3048000"/>
            <a:ext cx="1066800" cy="1447800"/>
          </a:xfrm>
          <a:prstGeom prst="line">
            <a:avLst/>
          </a:prstGeom>
          <a:noFill/>
          <a:ln w="9525">
            <a:solidFill>
              <a:srgbClr val="800000"/>
            </a:solidFill>
            <a:round/>
            <a:headEnd/>
            <a:tailEnd type="triangle" w="med" len="med"/>
          </a:ln>
        </p:spPr>
        <p:txBody>
          <a:bodyPr wrap="none" anchor="ctr"/>
          <a:lstStyle/>
          <a:p>
            <a:endParaRPr lang="en-US"/>
          </a:p>
        </p:txBody>
      </p:sp>
      <p:sp>
        <p:nvSpPr>
          <p:cNvPr id="71690" name="Line 10"/>
          <p:cNvSpPr>
            <a:spLocks noChangeShapeType="1"/>
          </p:cNvSpPr>
          <p:nvPr/>
        </p:nvSpPr>
        <p:spPr bwMode="auto">
          <a:xfrm>
            <a:off x="6705600" y="3048000"/>
            <a:ext cx="76200" cy="1447800"/>
          </a:xfrm>
          <a:prstGeom prst="line">
            <a:avLst/>
          </a:prstGeom>
          <a:noFill/>
          <a:ln w="9525">
            <a:solidFill>
              <a:srgbClr val="800000"/>
            </a:solidFill>
            <a:round/>
            <a:headEnd/>
            <a:tailEnd type="triangle" w="med" len="med"/>
          </a:ln>
        </p:spPr>
        <p:txBody>
          <a:bodyPr wrap="none" anchor="ctr"/>
          <a:lstStyle/>
          <a:p>
            <a:endParaRPr lang="en-US"/>
          </a:p>
        </p:txBody>
      </p:sp>
      <p:sp>
        <p:nvSpPr>
          <p:cNvPr id="71691" name="Line 12"/>
          <p:cNvSpPr>
            <a:spLocks noChangeShapeType="1"/>
          </p:cNvSpPr>
          <p:nvPr/>
        </p:nvSpPr>
        <p:spPr bwMode="auto">
          <a:xfrm flipH="1">
            <a:off x="4876800" y="2743200"/>
            <a:ext cx="990600" cy="914400"/>
          </a:xfrm>
          <a:prstGeom prst="line">
            <a:avLst/>
          </a:prstGeom>
          <a:noFill/>
          <a:ln w="9525">
            <a:solidFill>
              <a:srgbClr val="800000"/>
            </a:solidFill>
            <a:round/>
            <a:headEnd/>
            <a:tailEnd type="triangle" w="med" len="med"/>
          </a:ln>
        </p:spPr>
        <p:txBody>
          <a:bodyPr anchor="ctr"/>
          <a:lstStyle/>
          <a:p>
            <a:endParaRPr lang="en-US"/>
          </a:p>
        </p:txBody>
      </p:sp>
      <p:sp>
        <p:nvSpPr>
          <p:cNvPr id="71692" name="Rectangle 13"/>
          <p:cNvSpPr>
            <a:spLocks noChangeArrowheads="1"/>
          </p:cNvSpPr>
          <p:nvPr/>
        </p:nvSpPr>
        <p:spPr bwMode="auto">
          <a:xfrm>
            <a:off x="6629400" y="5638800"/>
            <a:ext cx="1676400" cy="609600"/>
          </a:xfrm>
          <a:prstGeom prst="rect">
            <a:avLst/>
          </a:prstGeom>
          <a:noFill/>
          <a:ln w="9525" algn="ctr">
            <a:noFill/>
            <a:miter lim="800000"/>
            <a:headEnd/>
            <a:tailEnd/>
          </a:ln>
        </p:spPr>
        <p:txBody>
          <a:bodyPr wrap="none" anchor="ctr"/>
          <a:lstStyle/>
          <a:p>
            <a:pPr eaLnBrk="1" hangingPunct="1"/>
            <a:r>
              <a:rPr lang="en-US" sz="2000" b="1">
                <a:solidFill>
                  <a:srgbClr val="800000"/>
                </a:solidFill>
                <a:latin typeface="Calibri" pitchFamily="34" charset="0"/>
              </a:rPr>
              <a:t>new research</a:t>
            </a:r>
          </a:p>
          <a:p>
            <a:pPr eaLnBrk="1" hangingPunct="1"/>
            <a:r>
              <a:rPr lang="en-US" sz="2000" b="1">
                <a:solidFill>
                  <a:srgbClr val="800000"/>
                </a:solidFill>
                <a:latin typeface="Calibri" pitchFamily="34" charset="0"/>
              </a:rPr>
              <a:t>effort</a:t>
            </a:r>
          </a:p>
        </p:txBody>
      </p:sp>
      <p:sp>
        <p:nvSpPr>
          <p:cNvPr id="71693" name="Line 14"/>
          <p:cNvSpPr>
            <a:spLocks noChangeShapeType="1"/>
          </p:cNvSpPr>
          <p:nvPr/>
        </p:nvSpPr>
        <p:spPr bwMode="auto">
          <a:xfrm flipH="1" flipV="1">
            <a:off x="5334000" y="5638800"/>
            <a:ext cx="1524000" cy="381000"/>
          </a:xfrm>
          <a:prstGeom prst="line">
            <a:avLst/>
          </a:prstGeom>
          <a:noFill/>
          <a:ln w="9525">
            <a:solidFill>
              <a:srgbClr val="800000"/>
            </a:solidFill>
            <a:round/>
            <a:headEnd/>
            <a:tailEnd type="triangle" w="med" len="med"/>
          </a:ln>
        </p:spPr>
        <p:txBody>
          <a:bodyPr anchor="ctr"/>
          <a:lstStyle/>
          <a:p>
            <a:endParaRPr lang="en-US"/>
          </a:p>
        </p:txBody>
      </p:sp>
    </p:spTree>
    <p:extLst>
      <p:ext uri="{BB962C8B-B14F-4D97-AF65-F5344CB8AC3E}">
        <p14:creationId xmlns:p14="http://schemas.microsoft.com/office/powerpoint/2010/main" val="2438359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GSBP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8686800" cy="629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S20</a:t>
            </a:r>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53DA8C-64E5-409F-B80F-8EDBCDD126F7}" type="slidenum">
              <a:rPr lang="en-US" smtClean="0"/>
              <a:pPr eaLnBrk="1" hangingPunct="1"/>
              <a:t>18</a:t>
            </a:fld>
            <a:endParaRPr lang="en-US" smtClean="0"/>
          </a:p>
        </p:txBody>
      </p:sp>
    </p:spTree>
    <p:extLst>
      <p:ext uri="{BB962C8B-B14F-4D97-AF65-F5344CB8AC3E}">
        <p14:creationId xmlns:p14="http://schemas.microsoft.com/office/powerpoint/2010/main" val="2655208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S01</a:t>
            </a:r>
          </a:p>
        </p:txBody>
      </p:sp>
      <p:sp>
        <p:nvSpPr>
          <p:cNvPr id="2150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95E3DF-0A54-4952-9FDB-A9AF7E9A6ABE}" type="slidenum">
              <a:rPr lang="en-US" smtClean="0"/>
              <a:pPr eaLnBrk="1" hangingPunct="1"/>
              <a:t>19</a:t>
            </a:fld>
            <a:endParaRPr lang="en-US" smtClean="0"/>
          </a:p>
        </p:txBody>
      </p:sp>
      <p:pic>
        <p:nvPicPr>
          <p:cNvPr id="21508" name="Content Placeholder 5" descr="images-v05-04"/>
          <p:cNvPicPr>
            <a:picLocks noGrp="1"/>
          </p:cNvPicPr>
          <p:nvPr>
            <p:ph idx="4294967295"/>
          </p:nvPr>
        </p:nvPicPr>
        <p:blipFill>
          <a:blip r:embed="rId2" cstate="print">
            <a:extLst>
              <a:ext uri="{28A0092B-C50C-407E-A947-70E740481C1C}">
                <a14:useLocalDpi xmlns:a14="http://schemas.microsoft.com/office/drawing/2010/main" val="0"/>
              </a:ext>
            </a:extLst>
          </a:blip>
          <a:srcRect t="10397" b="12349"/>
          <a:stretch>
            <a:fillRect/>
          </a:stretch>
        </p:blipFill>
        <p:spPr>
          <a:xfrm>
            <a:off x="-38100" y="0"/>
            <a:ext cx="9398000" cy="2728913"/>
          </a:xfrm>
        </p:spPr>
      </p:pic>
      <p:sp>
        <p:nvSpPr>
          <p:cNvPr id="2" name="TextBox 1"/>
          <p:cNvSpPr txBox="1"/>
          <p:nvPr/>
        </p:nvSpPr>
        <p:spPr>
          <a:xfrm>
            <a:off x="1219200" y="3352800"/>
            <a:ext cx="7269619" cy="830997"/>
          </a:xfrm>
          <a:prstGeom prst="rect">
            <a:avLst/>
          </a:prstGeom>
          <a:noFill/>
        </p:spPr>
        <p:txBody>
          <a:bodyPr wrap="none" rtlCol="0">
            <a:spAutoFit/>
          </a:bodyPr>
          <a:lstStyle/>
          <a:p>
            <a:r>
              <a:rPr lang="en-US" sz="2400" dirty="0" smtClean="0"/>
              <a:t>Note the similarity to the DDI Combined Lifecycle Model </a:t>
            </a:r>
          </a:p>
          <a:p>
            <a:r>
              <a:rPr lang="en-US" sz="2400" dirty="0" smtClean="0"/>
              <a:t>and the top level of the GSBPM</a:t>
            </a:r>
            <a:endParaRPr lang="en-US" sz="2400" dirty="0"/>
          </a:p>
        </p:txBody>
      </p:sp>
    </p:spTree>
    <p:extLst>
      <p:ext uri="{BB962C8B-B14F-4D97-AF65-F5344CB8AC3E}">
        <p14:creationId xmlns:p14="http://schemas.microsoft.com/office/powerpoint/2010/main" val="1289036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Credits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Slides 1-7, 13-14, 64-65 Wendy Thomas</a:t>
            </a:r>
          </a:p>
          <a:p>
            <a:r>
              <a:rPr lang="en-US" dirty="0" smtClean="0"/>
              <a:t>Slide 53 </a:t>
            </a:r>
            <a:r>
              <a:rPr lang="en-US" dirty="0" err="1" smtClean="0"/>
              <a:t>Herve</a:t>
            </a:r>
            <a:r>
              <a:rPr lang="en-US" dirty="0" smtClean="0"/>
              <a:t> </a:t>
            </a:r>
            <a:r>
              <a:rPr lang="en-US" dirty="0" err="1" smtClean="0"/>
              <a:t>L’Hours</a:t>
            </a:r>
            <a:r>
              <a:rPr lang="en-US" dirty="0" smtClean="0"/>
              <a:t> (UKDA)</a:t>
            </a:r>
          </a:p>
          <a:p>
            <a:r>
              <a:rPr lang="en-US" dirty="0" smtClean="0"/>
              <a:t> Remainder of Slides: </a:t>
            </a:r>
          </a:p>
          <a:p>
            <a:pPr lvl="1"/>
            <a:r>
              <a:rPr lang="de-DE" sz="2000" dirty="0" smtClean="0"/>
              <a:t>The slides were developed for several DDI workshops at IASSIST conferences and at GESIS training in Dagstuhl/Germany</a:t>
            </a:r>
          </a:p>
          <a:p>
            <a:pPr lvl="1"/>
            <a:r>
              <a:rPr lang="de-DE" sz="2000" dirty="0" smtClean="0"/>
              <a:t>Major contributors</a:t>
            </a:r>
          </a:p>
          <a:p>
            <a:pPr lvl="2"/>
            <a:r>
              <a:rPr lang="de-DE" sz="1600" dirty="0" smtClean="0"/>
              <a:t>Wendy Thomas, Minnesota Population Center</a:t>
            </a:r>
          </a:p>
          <a:p>
            <a:pPr lvl="2"/>
            <a:r>
              <a:rPr lang="de-DE" sz="1600" dirty="0" smtClean="0"/>
              <a:t>Arofan Gregory, Open Data Foundation</a:t>
            </a:r>
          </a:p>
          <a:p>
            <a:pPr lvl="1"/>
            <a:r>
              <a:rPr lang="de-DE" sz="2000" dirty="0" smtClean="0"/>
              <a:t>Further contributors</a:t>
            </a:r>
          </a:p>
          <a:p>
            <a:pPr lvl="2"/>
            <a:r>
              <a:rPr lang="de-DE" sz="1600" dirty="0" smtClean="0"/>
              <a:t>Joachim Wackerow, GESIS – Leibniz Institute for the Social Sciences</a:t>
            </a:r>
          </a:p>
          <a:p>
            <a:pPr lvl="2"/>
            <a:r>
              <a:rPr lang="de-DE" sz="1600" dirty="0" smtClean="0"/>
              <a:t>Pascal Heus, Open Data Foundation</a:t>
            </a:r>
          </a:p>
          <a:p>
            <a:pPr lvl="1"/>
            <a:r>
              <a:rPr lang="de-DE" dirty="0" smtClean="0"/>
              <a:t>Attribute: </a:t>
            </a:r>
            <a:r>
              <a:rPr lang="en-US" dirty="0" smtClean="0">
                <a:hlinkClick r:id="rId2"/>
              </a:rPr>
              <a:t>http://creativecommons.org/licenses/by-sa/3.0/legalcode</a:t>
            </a:r>
            <a:endParaRPr lang="de-DE" sz="2800" dirty="0" smtClean="0"/>
          </a:p>
          <a:p>
            <a:endParaRPr lang="en-US" dirty="0"/>
          </a:p>
        </p:txBody>
      </p:sp>
      <p:sp>
        <p:nvSpPr>
          <p:cNvPr id="2" name="Rechteckige Legende 1"/>
          <p:cNvSpPr/>
          <p:nvPr/>
        </p:nvSpPr>
        <p:spPr>
          <a:xfrm>
            <a:off x="5867400" y="228600"/>
            <a:ext cx="3048000" cy="1981200"/>
          </a:xfrm>
          <a:prstGeom prst="wedgeRectCallout">
            <a:avLst>
              <a:gd name="adj1" fmla="val -104198"/>
              <a:gd name="adj2" fmla="val 13572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smtClean="0"/>
              <a:t>UPDATE IN THE END!</a:t>
            </a: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S01</a:t>
            </a:r>
          </a:p>
        </p:txBody>
      </p:sp>
      <p:sp>
        <p:nvSpPr>
          <p:cNvPr id="2253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936838-433C-4FB9-9866-1C100E89DFE6}" type="slidenum">
              <a:rPr lang="en-US" smtClean="0"/>
              <a:pPr eaLnBrk="1" hangingPunct="1"/>
              <a:t>20</a:t>
            </a:fld>
            <a:endParaRPr lang="en-US" smtClean="0"/>
          </a:p>
        </p:txBody>
      </p:sp>
      <p:pic>
        <p:nvPicPr>
          <p:cNvPr id="2253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163" y="228600"/>
            <a:ext cx="87122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016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S01</a:t>
            </a:r>
          </a:p>
        </p:txBody>
      </p:sp>
      <p:sp>
        <p:nvSpPr>
          <p:cNvPr id="2355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223CBA-72D8-4700-8FDA-C6CC4EDC9DF9}" type="slidenum">
              <a:rPr lang="en-US" smtClean="0"/>
              <a:pPr eaLnBrk="1" hangingPunct="1"/>
              <a:t>21</a:t>
            </a:fld>
            <a:endParaRPr lang="en-US" smtClean="0"/>
          </a:p>
        </p:txBody>
      </p:sp>
      <p:pic>
        <p:nvPicPr>
          <p:cNvPr id="2355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238" y="228600"/>
            <a:ext cx="8767762"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873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78" t="22767" r="15102" b="8779"/>
          <a:stretch/>
        </p:blipFill>
        <p:spPr bwMode="auto">
          <a:xfrm>
            <a:off x="152400" y="609600"/>
            <a:ext cx="8839200" cy="549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770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a:t>
            </a:r>
            <a:r>
              <a:rPr lang="en-US" dirty="0" err="1" smtClean="0"/>
              <a:t>ddi</a:t>
            </a:r>
            <a:r>
              <a:rPr lang="en-US" dirty="0" smtClean="0"/>
              <a:t>-standard</a:t>
            </a:r>
            <a:endParaRPr lang="en-US" dirty="0"/>
          </a:p>
        </p:txBody>
      </p:sp>
      <p:sp>
        <p:nvSpPr>
          <p:cNvPr id="3" name="Textplatzhalter 2"/>
          <p:cNvSpPr>
            <a:spLocks noGrp="1"/>
          </p:cNvSpPr>
          <p:nvPr>
            <p:ph type="body" idx="1"/>
          </p:nvPr>
        </p:nvSpPr>
        <p:spPr/>
        <p:txBody>
          <a:bodyPr/>
          <a:lstStyle/>
          <a:p>
            <a:r>
              <a:rPr lang="en-US" smtClean="0"/>
              <a:t>Introduction to DDI</a:t>
            </a:r>
            <a:endParaRPr lang="en-US"/>
          </a:p>
        </p:txBody>
      </p:sp>
    </p:spTree>
    <p:extLst>
      <p:ext uri="{BB962C8B-B14F-4D97-AF65-F5344CB8AC3E}">
        <p14:creationId xmlns:p14="http://schemas.microsoft.com/office/powerpoint/2010/main" val="3032675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latin typeface="Calibri" pitchFamily="34" charset="0"/>
                <a:cs typeface="Calibri" pitchFamily="34" charset="0"/>
              </a:rPr>
              <a:t>What Is DDI I?</a:t>
            </a:r>
          </a:p>
        </p:txBody>
      </p:sp>
      <p:sp>
        <p:nvSpPr>
          <p:cNvPr id="3" name="Content Placeholder 2"/>
          <p:cNvSpPr>
            <a:spLocks noGrp="1"/>
          </p:cNvSpPr>
          <p:nvPr>
            <p:ph idx="1"/>
          </p:nvPr>
        </p:nvSpPr>
        <p:spPr/>
        <p:txBody>
          <a:bodyPr rtlCol="0">
            <a:normAutofit fontScale="70000" lnSpcReduction="20000"/>
          </a:bodyPr>
          <a:lstStyle/>
          <a:p>
            <a:pPr eaLnBrk="1" fontAlgn="auto" hangingPunct="1">
              <a:lnSpc>
                <a:spcPct val="114000"/>
              </a:lnSpc>
              <a:spcBef>
                <a:spcPts val="600"/>
              </a:spcBef>
              <a:spcAft>
                <a:spcPts val="0"/>
              </a:spcAft>
              <a:buFont typeface="Arial"/>
              <a:buChar char="•"/>
              <a:defRPr/>
            </a:pPr>
            <a:r>
              <a:rPr lang="en-US" sz="3500" dirty="0" smtClean="0">
                <a:latin typeface="Calibri" pitchFamily="34" charset="0"/>
                <a:ea typeface="ＭＳ Ｐゴシック" pitchFamily="34" charset="-128"/>
                <a:cs typeface="Calibri" pitchFamily="34" charset="0"/>
              </a:rPr>
              <a:t>An international </a:t>
            </a:r>
            <a:r>
              <a:rPr lang="en-US" sz="3500" dirty="0">
                <a:latin typeface="Calibri" pitchFamily="34" charset="0"/>
                <a:ea typeface="ＭＳ Ｐゴシック" pitchFamily="34" charset="-128"/>
                <a:cs typeface="Calibri" pitchFamily="34" charset="0"/>
              </a:rPr>
              <a:t>specification for structured metadata describing social, behavioral, and economic data</a:t>
            </a:r>
          </a:p>
          <a:p>
            <a:pPr eaLnBrk="1" fontAlgn="auto" hangingPunct="1">
              <a:lnSpc>
                <a:spcPct val="114000"/>
              </a:lnSpc>
              <a:spcBef>
                <a:spcPts val="600"/>
              </a:spcBef>
              <a:spcAft>
                <a:spcPts val="0"/>
              </a:spcAft>
              <a:buFont typeface="Arial"/>
              <a:buChar char="•"/>
              <a:defRPr/>
            </a:pPr>
            <a:r>
              <a:rPr lang="en-US" sz="3500" dirty="0">
                <a:latin typeface="Calibri" pitchFamily="34" charset="0"/>
                <a:cs typeface="Calibri" pitchFamily="34" charset="0"/>
              </a:rPr>
              <a:t>A</a:t>
            </a:r>
            <a:r>
              <a:rPr lang="en-US" sz="3500" dirty="0" smtClean="0">
                <a:latin typeface="Calibri" pitchFamily="34" charset="0"/>
                <a:cs typeface="Calibri" pitchFamily="34" charset="0"/>
              </a:rPr>
              <a:t> standardized framework to maintain and exchange documentation/metadata</a:t>
            </a:r>
          </a:p>
          <a:p>
            <a:pPr>
              <a:lnSpc>
                <a:spcPct val="114000"/>
              </a:lnSpc>
              <a:spcBef>
                <a:spcPts val="600"/>
              </a:spcBef>
              <a:buFont typeface="Arial"/>
              <a:buChar char="•"/>
              <a:defRPr/>
            </a:pPr>
            <a:r>
              <a:rPr lang="en-US" sz="3600" dirty="0"/>
              <a:t>DDI metadata accompanies and enables data conceptualization, collection, processing, distribution, discovery, analysis, repurposing, and archiving.</a:t>
            </a:r>
          </a:p>
          <a:p>
            <a:pPr eaLnBrk="1" fontAlgn="auto" hangingPunct="1">
              <a:lnSpc>
                <a:spcPct val="114000"/>
              </a:lnSpc>
              <a:spcBef>
                <a:spcPts val="600"/>
              </a:spcBef>
              <a:spcAft>
                <a:spcPts val="0"/>
              </a:spcAft>
              <a:buFont typeface="Arial"/>
              <a:buChar char="•"/>
              <a:defRPr/>
            </a:pPr>
            <a:r>
              <a:rPr lang="en-US" sz="3500" dirty="0" smtClean="0">
                <a:latin typeface="Calibri" pitchFamily="34" charset="0"/>
                <a:cs typeface="Calibri" pitchFamily="34" charset="0"/>
              </a:rPr>
              <a:t>A basis on which to </a:t>
            </a:r>
            <a:r>
              <a:rPr lang="en-US" sz="3500" dirty="0">
                <a:latin typeface="Calibri" pitchFamily="34" charset="0"/>
                <a:cs typeface="Calibri" pitchFamily="34" charset="0"/>
              </a:rPr>
              <a:t>build software </a:t>
            </a:r>
            <a:r>
              <a:rPr lang="en-US" sz="3500" dirty="0" smtClean="0">
                <a:latin typeface="Calibri" pitchFamily="34" charset="0"/>
                <a:cs typeface="Calibri" pitchFamily="34" charset="0"/>
              </a:rPr>
              <a:t>tools</a:t>
            </a:r>
            <a:endParaRPr lang="en-US" sz="3500" dirty="0">
              <a:latin typeface="Calibri" pitchFamily="34" charset="0"/>
              <a:cs typeface="Calibri" pitchFamily="34" charset="0"/>
            </a:endParaRPr>
          </a:p>
          <a:p>
            <a:pPr eaLnBrk="1" fontAlgn="auto" hangingPunct="1">
              <a:lnSpc>
                <a:spcPct val="114000"/>
              </a:lnSpc>
              <a:spcBef>
                <a:spcPts val="600"/>
              </a:spcBef>
              <a:spcAft>
                <a:spcPts val="0"/>
              </a:spcAft>
              <a:buFont typeface="Arial"/>
              <a:buChar char="•"/>
              <a:defRPr/>
            </a:pPr>
            <a:r>
              <a:rPr lang="en-US" sz="3500" dirty="0" smtClean="0">
                <a:latin typeface="Calibri" pitchFamily="34" charset="0"/>
                <a:ea typeface="ＭＳ Ｐゴシック" pitchFamily="34" charset="-128"/>
                <a:cs typeface="Calibri" pitchFamily="34" charset="0"/>
              </a:rPr>
              <a:t>Currently </a:t>
            </a:r>
            <a:r>
              <a:rPr lang="en-US" sz="3500" dirty="0">
                <a:latin typeface="Calibri" pitchFamily="34" charset="0"/>
                <a:ea typeface="ＭＳ Ｐゴシック" pitchFamily="34" charset="-128"/>
                <a:cs typeface="Calibri" pitchFamily="34" charset="0"/>
              </a:rPr>
              <a:t>expressed in XML – </a:t>
            </a:r>
            <a:r>
              <a:rPr lang="en-US" sz="3500" dirty="0" err="1">
                <a:latin typeface="Calibri" pitchFamily="34" charset="0"/>
                <a:ea typeface="ＭＳ Ｐゴシック" pitchFamily="34" charset="-128"/>
                <a:cs typeface="Calibri" pitchFamily="34" charset="0"/>
              </a:rPr>
              <a:t>e</a:t>
            </a:r>
            <a:r>
              <a:rPr lang="en-US" sz="3500" b="1" dirty="0" err="1">
                <a:latin typeface="Calibri" pitchFamily="34" charset="0"/>
                <a:ea typeface="ＭＳ Ｐゴシック" pitchFamily="34" charset="-128"/>
                <a:cs typeface="Calibri" pitchFamily="34" charset="0"/>
              </a:rPr>
              <a:t>X</a:t>
            </a:r>
            <a:r>
              <a:rPr lang="en-US" sz="3500" dirty="0" err="1">
                <a:latin typeface="Calibri" pitchFamily="34" charset="0"/>
                <a:ea typeface="ＭＳ Ｐゴシック" pitchFamily="34" charset="-128"/>
                <a:cs typeface="Calibri" pitchFamily="34" charset="0"/>
              </a:rPr>
              <a:t>tensible</a:t>
            </a:r>
            <a:r>
              <a:rPr lang="en-US" sz="3500" dirty="0">
                <a:latin typeface="Calibri" pitchFamily="34" charset="0"/>
                <a:ea typeface="ＭＳ Ｐゴシック" pitchFamily="34" charset="-128"/>
                <a:cs typeface="Calibri" pitchFamily="34" charset="0"/>
              </a:rPr>
              <a:t> </a:t>
            </a:r>
            <a:r>
              <a:rPr lang="en-US" sz="3500" b="1" dirty="0">
                <a:latin typeface="Calibri" pitchFamily="34" charset="0"/>
                <a:ea typeface="ＭＳ Ｐゴシック" pitchFamily="34" charset="-128"/>
                <a:cs typeface="Calibri" pitchFamily="34" charset="0"/>
              </a:rPr>
              <a:t>M</a:t>
            </a:r>
            <a:r>
              <a:rPr lang="en-US" sz="3500" dirty="0">
                <a:latin typeface="Calibri" pitchFamily="34" charset="0"/>
                <a:ea typeface="ＭＳ Ｐゴシック" pitchFamily="34" charset="-128"/>
                <a:cs typeface="Calibri" pitchFamily="34" charset="0"/>
              </a:rPr>
              <a:t>arkup </a:t>
            </a:r>
            <a:r>
              <a:rPr lang="en-US" sz="3500" b="1" dirty="0">
                <a:latin typeface="Calibri" pitchFamily="34" charset="0"/>
                <a:ea typeface="ＭＳ Ｐゴシック" pitchFamily="34" charset="-128"/>
                <a:cs typeface="Calibri" pitchFamily="34" charset="0"/>
              </a:rPr>
              <a:t>L</a:t>
            </a:r>
            <a:r>
              <a:rPr lang="en-US" sz="3500" dirty="0">
                <a:latin typeface="Calibri" pitchFamily="34" charset="0"/>
                <a:ea typeface="ＭＳ Ｐゴシック" pitchFamily="34" charset="-128"/>
                <a:cs typeface="Calibri" pitchFamily="34" charset="0"/>
              </a:rPr>
              <a:t>anguage</a:t>
            </a:r>
          </a:p>
          <a:p>
            <a:pPr eaLnBrk="1" fontAlgn="auto" hangingPunct="1">
              <a:lnSpc>
                <a:spcPct val="90000"/>
              </a:lnSpc>
              <a:spcBef>
                <a:spcPct val="60000"/>
              </a:spcBef>
              <a:spcAft>
                <a:spcPts val="0"/>
              </a:spcAft>
              <a:buFont typeface="Arial"/>
              <a:buChar char="•"/>
              <a:defRPr/>
            </a:pPr>
            <a:endParaRPr lang="en-US" sz="3200" dirty="0">
              <a:solidFill>
                <a:srgbClr val="06428A"/>
              </a:solidFill>
              <a:ea typeface="ＭＳ Ｐゴシック" pitchFamily="34" charset="-128"/>
            </a:endParaRPr>
          </a:p>
        </p:txBody>
      </p:sp>
    </p:spTree>
    <p:extLst>
      <p:ext uri="{BB962C8B-B14F-4D97-AF65-F5344CB8AC3E}">
        <p14:creationId xmlns:p14="http://schemas.microsoft.com/office/powerpoint/2010/main" val="1741898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latin typeface="Calibri" pitchFamily="34" charset="0"/>
                <a:cs typeface="Calibri" pitchFamily="34" charset="0"/>
              </a:rPr>
              <a:t>History</a:t>
            </a:r>
          </a:p>
        </p:txBody>
      </p:sp>
      <p:sp>
        <p:nvSpPr>
          <p:cNvPr id="3" name="Content Placeholder 2"/>
          <p:cNvSpPr>
            <a:spLocks noGrp="1"/>
          </p:cNvSpPr>
          <p:nvPr>
            <p:ph idx="1"/>
          </p:nvPr>
        </p:nvSpPr>
        <p:spPr/>
        <p:txBody>
          <a:bodyPr/>
          <a:lstStyle/>
          <a:p>
            <a:pPr eaLnBrk="1" hangingPunct="1">
              <a:lnSpc>
                <a:spcPct val="114000"/>
              </a:lnSpc>
              <a:spcBef>
                <a:spcPct val="0"/>
              </a:spcBef>
              <a:spcAft>
                <a:spcPts val="600"/>
              </a:spcAft>
            </a:pPr>
            <a:r>
              <a:rPr lang="en-US" sz="2000" dirty="0" smtClean="0">
                <a:latin typeface="Calibri" pitchFamily="34" charset="0"/>
                <a:cs typeface="Calibri" pitchFamily="34" charset="0"/>
              </a:rPr>
              <a:t>1995 -- First international committee established</a:t>
            </a:r>
          </a:p>
          <a:p>
            <a:pPr eaLnBrk="1" hangingPunct="1">
              <a:lnSpc>
                <a:spcPct val="114000"/>
              </a:lnSpc>
              <a:spcBef>
                <a:spcPct val="0"/>
              </a:spcBef>
              <a:spcAft>
                <a:spcPts val="600"/>
              </a:spcAft>
            </a:pPr>
            <a:r>
              <a:rPr lang="en-US" sz="2000" dirty="0" smtClean="0">
                <a:latin typeface="Calibri" pitchFamily="34" charset="0"/>
                <a:cs typeface="Calibri" pitchFamily="34" charset="0"/>
              </a:rPr>
              <a:t>2000 -- First DDI version published (aligned with codebooks, XML DTD-based)</a:t>
            </a:r>
          </a:p>
          <a:p>
            <a:pPr eaLnBrk="1" hangingPunct="1">
              <a:lnSpc>
                <a:spcPct val="114000"/>
              </a:lnSpc>
              <a:spcBef>
                <a:spcPct val="0"/>
              </a:spcBef>
              <a:spcAft>
                <a:spcPts val="600"/>
              </a:spcAft>
            </a:pPr>
            <a:r>
              <a:rPr lang="en-US" sz="2000" dirty="0" smtClean="0">
                <a:latin typeface="Calibri" pitchFamily="34" charset="0"/>
                <a:cs typeface="Calibri" pitchFamily="34" charset="0"/>
              </a:rPr>
              <a:t>2003 – DDI 2 published (support for aggregate/tabular data and geography added)</a:t>
            </a:r>
          </a:p>
          <a:p>
            <a:pPr eaLnBrk="1" hangingPunct="1">
              <a:lnSpc>
                <a:spcPct val="114000"/>
              </a:lnSpc>
              <a:spcBef>
                <a:spcPct val="0"/>
              </a:spcBef>
              <a:spcAft>
                <a:spcPts val="600"/>
              </a:spcAft>
            </a:pPr>
            <a:r>
              <a:rPr lang="en-US" sz="2000" dirty="0" smtClean="0">
                <a:latin typeface="Calibri" pitchFamily="34" charset="0"/>
                <a:cs typeface="Calibri" pitchFamily="34" charset="0"/>
              </a:rPr>
              <a:t>2003 -- Formation of the DDI Alliance, a self-sustaining membership organization </a:t>
            </a:r>
          </a:p>
          <a:p>
            <a:pPr eaLnBrk="1" hangingPunct="1">
              <a:lnSpc>
                <a:spcPct val="114000"/>
              </a:lnSpc>
              <a:spcBef>
                <a:spcPct val="0"/>
              </a:spcBef>
              <a:spcAft>
                <a:spcPts val="600"/>
              </a:spcAft>
            </a:pPr>
            <a:r>
              <a:rPr lang="en-US" sz="2000" dirty="0" smtClean="0">
                <a:latin typeface="Calibri" pitchFamily="34" charset="0"/>
                <a:cs typeface="Calibri" pitchFamily="34" charset="0"/>
              </a:rPr>
              <a:t>2008 – DDI 3 published (aligned with data lifecycle, XML Schema-based)</a:t>
            </a:r>
          </a:p>
          <a:p>
            <a:pPr eaLnBrk="1" hangingPunct="1">
              <a:lnSpc>
                <a:spcPct val="114000"/>
              </a:lnSpc>
              <a:spcBef>
                <a:spcPct val="0"/>
              </a:spcBef>
              <a:spcAft>
                <a:spcPts val="600"/>
              </a:spcAft>
            </a:pPr>
            <a:r>
              <a:rPr lang="en-US" sz="2000" dirty="0" smtClean="0">
                <a:latin typeface="Calibri" pitchFamily="34" charset="0"/>
                <a:cs typeface="Calibri" pitchFamily="34" charset="0"/>
              </a:rPr>
              <a:t>2010 – DDI rebranding – DDI Codebook (DDI 2 branch) and DDI Lifecycle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(DDI 3 branch) development lines</a:t>
            </a:r>
          </a:p>
        </p:txBody>
      </p:sp>
    </p:spTree>
    <p:extLst>
      <p:ext uri="{BB962C8B-B14F-4D97-AF65-F5344CB8AC3E}">
        <p14:creationId xmlns:p14="http://schemas.microsoft.com/office/powerpoint/2010/main" val="1170771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 Elements</a:t>
            </a:r>
            <a:endParaRPr lang="en-US" dirty="0"/>
          </a:p>
        </p:txBody>
      </p:sp>
      <p:sp>
        <p:nvSpPr>
          <p:cNvPr id="4" name="Rectangle 3"/>
          <p:cNvSpPr/>
          <p:nvPr/>
        </p:nvSpPr>
        <p:spPr>
          <a:xfrm>
            <a:off x="2541049" y="2133600"/>
            <a:ext cx="4316951" cy="446276"/>
          </a:xfrm>
          <a:prstGeom prst="rect">
            <a:avLst/>
          </a:prstGeom>
        </p:spPr>
        <p:txBody>
          <a:bodyPr wrap="none">
            <a:spAutoFit/>
          </a:bodyPr>
          <a:lstStyle/>
          <a:p>
            <a:r>
              <a:rPr lang="en-US" sz="2300" b="1" i="1" dirty="0"/>
              <a:t>The Hitchhiker's Guide to the Galaxy</a:t>
            </a:r>
            <a:endParaRPr lang="en-US" sz="2300" b="1" dirty="0"/>
          </a:p>
        </p:txBody>
      </p:sp>
      <p:sp>
        <p:nvSpPr>
          <p:cNvPr id="6" name="Rectangle 5"/>
          <p:cNvSpPr/>
          <p:nvPr/>
        </p:nvSpPr>
        <p:spPr>
          <a:xfrm>
            <a:off x="2541049" y="2514600"/>
            <a:ext cx="2010487" cy="446276"/>
          </a:xfrm>
          <a:prstGeom prst="rect">
            <a:avLst/>
          </a:prstGeom>
        </p:spPr>
        <p:txBody>
          <a:bodyPr wrap="none">
            <a:spAutoFit/>
          </a:bodyPr>
          <a:lstStyle/>
          <a:p>
            <a:r>
              <a:rPr lang="en-US" sz="2300" dirty="0"/>
              <a:t>Douglas Adams</a:t>
            </a:r>
          </a:p>
        </p:txBody>
      </p:sp>
      <p:sp>
        <p:nvSpPr>
          <p:cNvPr id="7" name="Rectangle 6"/>
          <p:cNvSpPr/>
          <p:nvPr/>
        </p:nvSpPr>
        <p:spPr>
          <a:xfrm>
            <a:off x="2535634" y="2906524"/>
            <a:ext cx="838691" cy="446276"/>
          </a:xfrm>
          <a:prstGeom prst="rect">
            <a:avLst/>
          </a:prstGeom>
        </p:spPr>
        <p:txBody>
          <a:bodyPr wrap="none">
            <a:spAutoFit/>
          </a:bodyPr>
          <a:lstStyle/>
          <a:p>
            <a:r>
              <a:rPr lang="en-US" sz="2300" dirty="0" smtClean="0"/>
              <a:t>1979</a:t>
            </a:r>
            <a:endParaRPr lang="en-US" sz="2300" dirty="0"/>
          </a:p>
        </p:txBody>
      </p:sp>
      <p:sp>
        <p:nvSpPr>
          <p:cNvPr id="8" name="TextBox 7"/>
          <p:cNvSpPr txBox="1"/>
          <p:nvPr/>
        </p:nvSpPr>
        <p:spPr>
          <a:xfrm>
            <a:off x="838200" y="1752600"/>
            <a:ext cx="1191352" cy="461665"/>
          </a:xfrm>
          <a:prstGeom prst="rect">
            <a:avLst/>
          </a:prstGeom>
          <a:noFill/>
        </p:spPr>
        <p:txBody>
          <a:bodyPr wrap="none" rtlCol="0">
            <a:spAutoFit/>
          </a:bodyPr>
          <a:lstStyle/>
          <a:p>
            <a:r>
              <a:rPr lang="en-US" sz="2400" dirty="0" smtClean="0">
                <a:solidFill>
                  <a:schemeClr val="accent2"/>
                </a:solidFill>
              </a:rPr>
              <a:t>&lt;Book&gt;</a:t>
            </a:r>
            <a:endParaRPr lang="en-US" sz="2400" dirty="0">
              <a:solidFill>
                <a:schemeClr val="accent2"/>
              </a:solidFill>
            </a:endParaRPr>
          </a:p>
        </p:txBody>
      </p:sp>
      <p:sp>
        <p:nvSpPr>
          <p:cNvPr id="9" name="TextBox 8"/>
          <p:cNvSpPr txBox="1"/>
          <p:nvPr/>
        </p:nvSpPr>
        <p:spPr>
          <a:xfrm>
            <a:off x="838200" y="3364468"/>
            <a:ext cx="1345240" cy="461665"/>
          </a:xfrm>
          <a:prstGeom prst="rect">
            <a:avLst/>
          </a:prstGeom>
          <a:noFill/>
        </p:spPr>
        <p:txBody>
          <a:bodyPr wrap="none" rtlCol="0">
            <a:spAutoFit/>
          </a:bodyPr>
          <a:lstStyle/>
          <a:p>
            <a:r>
              <a:rPr lang="en-US" sz="2400" dirty="0" smtClean="0">
                <a:solidFill>
                  <a:schemeClr val="accent2"/>
                </a:solidFill>
              </a:rPr>
              <a:t>&lt;/Book&gt;</a:t>
            </a:r>
            <a:endParaRPr lang="en-US" sz="2400" dirty="0">
              <a:solidFill>
                <a:schemeClr val="accent2"/>
              </a:solidFill>
            </a:endParaRPr>
          </a:p>
        </p:txBody>
      </p:sp>
      <p:sp>
        <p:nvSpPr>
          <p:cNvPr id="10" name="TextBox 9"/>
          <p:cNvSpPr txBox="1"/>
          <p:nvPr/>
        </p:nvSpPr>
        <p:spPr>
          <a:xfrm>
            <a:off x="1371600" y="2133600"/>
            <a:ext cx="1064715" cy="446276"/>
          </a:xfrm>
          <a:prstGeom prst="rect">
            <a:avLst/>
          </a:prstGeom>
          <a:noFill/>
        </p:spPr>
        <p:txBody>
          <a:bodyPr wrap="none" rtlCol="0">
            <a:spAutoFit/>
          </a:bodyPr>
          <a:lstStyle/>
          <a:p>
            <a:r>
              <a:rPr lang="en-US" sz="2300" dirty="0" smtClean="0">
                <a:solidFill>
                  <a:schemeClr val="accent2"/>
                </a:solidFill>
              </a:rPr>
              <a:t>&lt;Title&gt;</a:t>
            </a:r>
            <a:endParaRPr lang="en-US" sz="2300" dirty="0">
              <a:solidFill>
                <a:schemeClr val="accent2"/>
              </a:solidFill>
            </a:endParaRPr>
          </a:p>
        </p:txBody>
      </p:sp>
      <p:sp>
        <p:nvSpPr>
          <p:cNvPr id="11" name="TextBox 10"/>
          <p:cNvSpPr txBox="1"/>
          <p:nvPr/>
        </p:nvSpPr>
        <p:spPr>
          <a:xfrm>
            <a:off x="7086600" y="2144524"/>
            <a:ext cx="1212191" cy="446276"/>
          </a:xfrm>
          <a:prstGeom prst="rect">
            <a:avLst/>
          </a:prstGeom>
          <a:noFill/>
        </p:spPr>
        <p:txBody>
          <a:bodyPr wrap="none" rtlCol="0">
            <a:spAutoFit/>
          </a:bodyPr>
          <a:lstStyle/>
          <a:p>
            <a:r>
              <a:rPr lang="en-US" sz="2300" dirty="0" smtClean="0">
                <a:solidFill>
                  <a:schemeClr val="accent2"/>
                </a:solidFill>
              </a:rPr>
              <a:t>&lt;/Title&gt;</a:t>
            </a:r>
            <a:endParaRPr lang="en-US" sz="2300" dirty="0">
              <a:solidFill>
                <a:schemeClr val="accent2"/>
              </a:solidFill>
            </a:endParaRPr>
          </a:p>
        </p:txBody>
      </p:sp>
      <p:sp>
        <p:nvSpPr>
          <p:cNvPr id="12" name="TextBox 11"/>
          <p:cNvSpPr txBox="1"/>
          <p:nvPr/>
        </p:nvSpPr>
        <p:spPr>
          <a:xfrm>
            <a:off x="1371600" y="2514600"/>
            <a:ext cx="1342034" cy="446276"/>
          </a:xfrm>
          <a:prstGeom prst="rect">
            <a:avLst/>
          </a:prstGeom>
          <a:noFill/>
        </p:spPr>
        <p:txBody>
          <a:bodyPr wrap="none" rtlCol="0">
            <a:spAutoFit/>
          </a:bodyPr>
          <a:lstStyle/>
          <a:p>
            <a:r>
              <a:rPr lang="en-US" sz="2300" dirty="0" smtClean="0">
                <a:solidFill>
                  <a:schemeClr val="accent2"/>
                </a:solidFill>
              </a:rPr>
              <a:t>&lt;Author&gt;</a:t>
            </a:r>
            <a:endParaRPr lang="en-US" sz="2300" dirty="0">
              <a:solidFill>
                <a:schemeClr val="accent2"/>
              </a:solidFill>
            </a:endParaRPr>
          </a:p>
        </p:txBody>
      </p:sp>
      <p:sp>
        <p:nvSpPr>
          <p:cNvPr id="13" name="TextBox 12"/>
          <p:cNvSpPr txBox="1"/>
          <p:nvPr/>
        </p:nvSpPr>
        <p:spPr>
          <a:xfrm>
            <a:off x="4419600" y="2525524"/>
            <a:ext cx="1489510" cy="446276"/>
          </a:xfrm>
          <a:prstGeom prst="rect">
            <a:avLst/>
          </a:prstGeom>
          <a:noFill/>
        </p:spPr>
        <p:txBody>
          <a:bodyPr wrap="none" rtlCol="0">
            <a:spAutoFit/>
          </a:bodyPr>
          <a:lstStyle/>
          <a:p>
            <a:r>
              <a:rPr lang="en-US" sz="2300" dirty="0" smtClean="0">
                <a:solidFill>
                  <a:schemeClr val="accent2"/>
                </a:solidFill>
              </a:rPr>
              <a:t>&lt;/Author&gt;</a:t>
            </a:r>
            <a:endParaRPr lang="en-US" sz="2300" dirty="0">
              <a:solidFill>
                <a:schemeClr val="accent2"/>
              </a:solidFill>
            </a:endParaRPr>
          </a:p>
        </p:txBody>
      </p:sp>
      <p:sp>
        <p:nvSpPr>
          <p:cNvPr id="14" name="TextBox 13"/>
          <p:cNvSpPr txBox="1"/>
          <p:nvPr/>
        </p:nvSpPr>
        <p:spPr>
          <a:xfrm>
            <a:off x="1371600" y="2895600"/>
            <a:ext cx="1127681" cy="446276"/>
          </a:xfrm>
          <a:prstGeom prst="rect">
            <a:avLst/>
          </a:prstGeom>
          <a:noFill/>
        </p:spPr>
        <p:txBody>
          <a:bodyPr wrap="none" rtlCol="0">
            <a:spAutoFit/>
          </a:bodyPr>
          <a:lstStyle/>
          <a:p>
            <a:r>
              <a:rPr lang="en-US" sz="2300" dirty="0" smtClean="0">
                <a:solidFill>
                  <a:schemeClr val="accent2"/>
                </a:solidFill>
              </a:rPr>
              <a:t>&lt;Year&gt;</a:t>
            </a:r>
            <a:endParaRPr lang="en-US" sz="2300" dirty="0">
              <a:solidFill>
                <a:schemeClr val="accent2"/>
              </a:solidFill>
            </a:endParaRPr>
          </a:p>
        </p:txBody>
      </p:sp>
      <p:sp>
        <p:nvSpPr>
          <p:cNvPr id="15" name="TextBox 14"/>
          <p:cNvSpPr txBox="1"/>
          <p:nvPr/>
        </p:nvSpPr>
        <p:spPr>
          <a:xfrm>
            <a:off x="3232173" y="2906524"/>
            <a:ext cx="1275157" cy="446276"/>
          </a:xfrm>
          <a:prstGeom prst="rect">
            <a:avLst/>
          </a:prstGeom>
          <a:noFill/>
        </p:spPr>
        <p:txBody>
          <a:bodyPr wrap="none" rtlCol="0">
            <a:spAutoFit/>
          </a:bodyPr>
          <a:lstStyle/>
          <a:p>
            <a:r>
              <a:rPr lang="en-US" sz="2300" dirty="0" smtClean="0">
                <a:solidFill>
                  <a:schemeClr val="accent2"/>
                </a:solidFill>
              </a:rPr>
              <a:t>&lt;/Year&gt;</a:t>
            </a:r>
            <a:endParaRPr lang="en-US" sz="2300" dirty="0">
              <a:solidFill>
                <a:schemeClr val="accent2"/>
              </a:solidFill>
            </a:endParaRPr>
          </a:p>
        </p:txBody>
      </p:sp>
    </p:spTree>
    <p:extLst>
      <p:ext uri="{BB962C8B-B14F-4D97-AF65-F5344CB8AC3E}">
        <p14:creationId xmlns:p14="http://schemas.microsoft.com/office/powerpoint/2010/main" val="233496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 Attributes</a:t>
            </a:r>
            <a:endParaRPr lang="en-US" dirty="0"/>
          </a:p>
        </p:txBody>
      </p:sp>
      <p:sp>
        <p:nvSpPr>
          <p:cNvPr id="5" name="Rectangle 4"/>
          <p:cNvSpPr/>
          <p:nvPr/>
        </p:nvSpPr>
        <p:spPr>
          <a:xfrm>
            <a:off x="2541049" y="2133600"/>
            <a:ext cx="4316951" cy="446276"/>
          </a:xfrm>
          <a:prstGeom prst="rect">
            <a:avLst/>
          </a:prstGeom>
        </p:spPr>
        <p:txBody>
          <a:bodyPr wrap="none">
            <a:spAutoFit/>
          </a:bodyPr>
          <a:lstStyle/>
          <a:p>
            <a:r>
              <a:rPr lang="en-US" sz="2300" b="1" i="1" dirty="0"/>
              <a:t>The Hitchhiker's Guide to the Galaxy</a:t>
            </a:r>
            <a:endParaRPr lang="en-US" sz="2300" b="1" dirty="0"/>
          </a:p>
        </p:txBody>
      </p:sp>
      <p:sp>
        <p:nvSpPr>
          <p:cNvPr id="6" name="Rectangle 5"/>
          <p:cNvSpPr/>
          <p:nvPr/>
        </p:nvSpPr>
        <p:spPr>
          <a:xfrm>
            <a:off x="2541049" y="2514600"/>
            <a:ext cx="2010487" cy="446276"/>
          </a:xfrm>
          <a:prstGeom prst="rect">
            <a:avLst/>
          </a:prstGeom>
        </p:spPr>
        <p:txBody>
          <a:bodyPr wrap="none">
            <a:spAutoFit/>
          </a:bodyPr>
          <a:lstStyle/>
          <a:p>
            <a:r>
              <a:rPr lang="en-US" sz="2300" dirty="0"/>
              <a:t>Douglas Adams</a:t>
            </a:r>
          </a:p>
        </p:txBody>
      </p:sp>
      <p:sp>
        <p:nvSpPr>
          <p:cNvPr id="7" name="Rectangle 6"/>
          <p:cNvSpPr/>
          <p:nvPr/>
        </p:nvSpPr>
        <p:spPr>
          <a:xfrm>
            <a:off x="2535634" y="2906524"/>
            <a:ext cx="838691" cy="446276"/>
          </a:xfrm>
          <a:prstGeom prst="rect">
            <a:avLst/>
          </a:prstGeom>
        </p:spPr>
        <p:txBody>
          <a:bodyPr wrap="none">
            <a:spAutoFit/>
          </a:bodyPr>
          <a:lstStyle/>
          <a:p>
            <a:r>
              <a:rPr lang="en-US" sz="2300" dirty="0" smtClean="0"/>
              <a:t>1979</a:t>
            </a:r>
            <a:endParaRPr lang="en-US" sz="2300" dirty="0"/>
          </a:p>
        </p:txBody>
      </p:sp>
      <p:sp>
        <p:nvSpPr>
          <p:cNvPr id="8" name="TextBox 7"/>
          <p:cNvSpPr txBox="1"/>
          <p:nvPr/>
        </p:nvSpPr>
        <p:spPr>
          <a:xfrm>
            <a:off x="838200" y="1752600"/>
            <a:ext cx="3684278" cy="461665"/>
          </a:xfrm>
          <a:prstGeom prst="rect">
            <a:avLst/>
          </a:prstGeom>
          <a:noFill/>
        </p:spPr>
        <p:txBody>
          <a:bodyPr wrap="none" rtlCol="0">
            <a:spAutoFit/>
          </a:bodyPr>
          <a:lstStyle/>
          <a:p>
            <a:r>
              <a:rPr lang="en-US" sz="2400" dirty="0" smtClean="0">
                <a:solidFill>
                  <a:schemeClr val="accent2"/>
                </a:solidFill>
              </a:rPr>
              <a:t>&lt;Book </a:t>
            </a:r>
            <a:r>
              <a:rPr lang="en-US" sz="2400" dirty="0" smtClean="0">
                <a:solidFill>
                  <a:schemeClr val="accent1"/>
                </a:solidFill>
              </a:rPr>
              <a:t>language=“English”</a:t>
            </a:r>
            <a:r>
              <a:rPr lang="en-US" sz="2400" dirty="0" smtClean="0">
                <a:solidFill>
                  <a:schemeClr val="accent2"/>
                </a:solidFill>
              </a:rPr>
              <a:t>&gt;</a:t>
            </a:r>
            <a:endParaRPr lang="en-US" sz="2400" dirty="0">
              <a:solidFill>
                <a:schemeClr val="accent2"/>
              </a:solidFill>
            </a:endParaRPr>
          </a:p>
        </p:txBody>
      </p:sp>
      <p:sp>
        <p:nvSpPr>
          <p:cNvPr id="9" name="TextBox 8"/>
          <p:cNvSpPr txBox="1"/>
          <p:nvPr/>
        </p:nvSpPr>
        <p:spPr>
          <a:xfrm>
            <a:off x="838200" y="3364468"/>
            <a:ext cx="1345240" cy="461665"/>
          </a:xfrm>
          <a:prstGeom prst="rect">
            <a:avLst/>
          </a:prstGeom>
          <a:noFill/>
        </p:spPr>
        <p:txBody>
          <a:bodyPr wrap="none" rtlCol="0">
            <a:spAutoFit/>
          </a:bodyPr>
          <a:lstStyle/>
          <a:p>
            <a:r>
              <a:rPr lang="en-US" sz="2400" dirty="0" smtClean="0">
                <a:solidFill>
                  <a:schemeClr val="accent2"/>
                </a:solidFill>
              </a:rPr>
              <a:t>&lt;/Book&gt;</a:t>
            </a:r>
            <a:endParaRPr lang="en-US" sz="2400" dirty="0">
              <a:solidFill>
                <a:schemeClr val="accent2"/>
              </a:solidFill>
            </a:endParaRPr>
          </a:p>
        </p:txBody>
      </p:sp>
      <p:sp>
        <p:nvSpPr>
          <p:cNvPr id="10" name="TextBox 9"/>
          <p:cNvSpPr txBox="1"/>
          <p:nvPr/>
        </p:nvSpPr>
        <p:spPr>
          <a:xfrm>
            <a:off x="1371600" y="2133600"/>
            <a:ext cx="1064715" cy="446276"/>
          </a:xfrm>
          <a:prstGeom prst="rect">
            <a:avLst/>
          </a:prstGeom>
          <a:noFill/>
        </p:spPr>
        <p:txBody>
          <a:bodyPr wrap="none" rtlCol="0">
            <a:spAutoFit/>
          </a:bodyPr>
          <a:lstStyle/>
          <a:p>
            <a:r>
              <a:rPr lang="en-US" sz="2300" dirty="0" smtClean="0">
                <a:solidFill>
                  <a:schemeClr val="accent2"/>
                </a:solidFill>
              </a:rPr>
              <a:t>&lt;Title&gt;</a:t>
            </a:r>
            <a:endParaRPr lang="en-US" sz="2300" dirty="0">
              <a:solidFill>
                <a:schemeClr val="accent2"/>
              </a:solidFill>
            </a:endParaRPr>
          </a:p>
        </p:txBody>
      </p:sp>
      <p:sp>
        <p:nvSpPr>
          <p:cNvPr id="11" name="TextBox 10"/>
          <p:cNvSpPr txBox="1"/>
          <p:nvPr/>
        </p:nvSpPr>
        <p:spPr>
          <a:xfrm>
            <a:off x="7086600" y="2144524"/>
            <a:ext cx="1212191" cy="446276"/>
          </a:xfrm>
          <a:prstGeom prst="rect">
            <a:avLst/>
          </a:prstGeom>
          <a:noFill/>
        </p:spPr>
        <p:txBody>
          <a:bodyPr wrap="none" rtlCol="0">
            <a:spAutoFit/>
          </a:bodyPr>
          <a:lstStyle/>
          <a:p>
            <a:r>
              <a:rPr lang="en-US" sz="2300" dirty="0" smtClean="0">
                <a:solidFill>
                  <a:schemeClr val="accent2"/>
                </a:solidFill>
              </a:rPr>
              <a:t>&lt;/Title&gt;</a:t>
            </a:r>
            <a:endParaRPr lang="en-US" sz="2300" dirty="0">
              <a:solidFill>
                <a:schemeClr val="accent2"/>
              </a:solidFill>
            </a:endParaRPr>
          </a:p>
        </p:txBody>
      </p:sp>
      <p:sp>
        <p:nvSpPr>
          <p:cNvPr id="12" name="TextBox 11"/>
          <p:cNvSpPr txBox="1"/>
          <p:nvPr/>
        </p:nvSpPr>
        <p:spPr>
          <a:xfrm>
            <a:off x="1371600" y="2514600"/>
            <a:ext cx="1342034" cy="446276"/>
          </a:xfrm>
          <a:prstGeom prst="rect">
            <a:avLst/>
          </a:prstGeom>
          <a:noFill/>
        </p:spPr>
        <p:txBody>
          <a:bodyPr wrap="none" rtlCol="0">
            <a:spAutoFit/>
          </a:bodyPr>
          <a:lstStyle/>
          <a:p>
            <a:r>
              <a:rPr lang="en-US" sz="2300" dirty="0" smtClean="0">
                <a:solidFill>
                  <a:schemeClr val="accent2"/>
                </a:solidFill>
              </a:rPr>
              <a:t>&lt;Author&gt;</a:t>
            </a:r>
            <a:endParaRPr lang="en-US" sz="2300" dirty="0">
              <a:solidFill>
                <a:schemeClr val="accent2"/>
              </a:solidFill>
            </a:endParaRPr>
          </a:p>
        </p:txBody>
      </p:sp>
      <p:sp>
        <p:nvSpPr>
          <p:cNvPr id="13" name="TextBox 12"/>
          <p:cNvSpPr txBox="1"/>
          <p:nvPr/>
        </p:nvSpPr>
        <p:spPr>
          <a:xfrm>
            <a:off x="4419600" y="2525524"/>
            <a:ext cx="1489510" cy="446276"/>
          </a:xfrm>
          <a:prstGeom prst="rect">
            <a:avLst/>
          </a:prstGeom>
          <a:noFill/>
        </p:spPr>
        <p:txBody>
          <a:bodyPr wrap="none" rtlCol="0">
            <a:spAutoFit/>
          </a:bodyPr>
          <a:lstStyle/>
          <a:p>
            <a:r>
              <a:rPr lang="en-US" sz="2300" dirty="0" smtClean="0">
                <a:solidFill>
                  <a:schemeClr val="accent2"/>
                </a:solidFill>
              </a:rPr>
              <a:t>&lt;/Author&gt;</a:t>
            </a:r>
            <a:endParaRPr lang="en-US" sz="2300" dirty="0">
              <a:solidFill>
                <a:schemeClr val="accent2"/>
              </a:solidFill>
            </a:endParaRPr>
          </a:p>
        </p:txBody>
      </p:sp>
      <p:sp>
        <p:nvSpPr>
          <p:cNvPr id="14" name="TextBox 13"/>
          <p:cNvSpPr txBox="1"/>
          <p:nvPr/>
        </p:nvSpPr>
        <p:spPr>
          <a:xfrm>
            <a:off x="1371600" y="2895600"/>
            <a:ext cx="1127681" cy="446276"/>
          </a:xfrm>
          <a:prstGeom prst="rect">
            <a:avLst/>
          </a:prstGeom>
          <a:noFill/>
        </p:spPr>
        <p:txBody>
          <a:bodyPr wrap="none" rtlCol="0">
            <a:spAutoFit/>
          </a:bodyPr>
          <a:lstStyle/>
          <a:p>
            <a:r>
              <a:rPr lang="en-US" sz="2300" dirty="0" smtClean="0">
                <a:solidFill>
                  <a:schemeClr val="accent2"/>
                </a:solidFill>
              </a:rPr>
              <a:t>&lt;Year&gt;</a:t>
            </a:r>
            <a:endParaRPr lang="en-US" sz="2300" dirty="0">
              <a:solidFill>
                <a:schemeClr val="accent2"/>
              </a:solidFill>
            </a:endParaRPr>
          </a:p>
        </p:txBody>
      </p:sp>
      <p:sp>
        <p:nvSpPr>
          <p:cNvPr id="15" name="TextBox 14"/>
          <p:cNvSpPr txBox="1"/>
          <p:nvPr/>
        </p:nvSpPr>
        <p:spPr>
          <a:xfrm>
            <a:off x="3232173" y="2906524"/>
            <a:ext cx="1275157" cy="446276"/>
          </a:xfrm>
          <a:prstGeom prst="rect">
            <a:avLst/>
          </a:prstGeom>
          <a:noFill/>
        </p:spPr>
        <p:txBody>
          <a:bodyPr wrap="none" rtlCol="0">
            <a:spAutoFit/>
          </a:bodyPr>
          <a:lstStyle/>
          <a:p>
            <a:r>
              <a:rPr lang="en-US" sz="2300" dirty="0" smtClean="0">
                <a:solidFill>
                  <a:schemeClr val="accent2"/>
                </a:solidFill>
              </a:rPr>
              <a:t>&lt;/Year&gt;</a:t>
            </a:r>
            <a:endParaRPr lang="en-US" sz="2300" dirty="0">
              <a:solidFill>
                <a:schemeClr val="accent2"/>
              </a:solidFill>
            </a:endParaRPr>
          </a:p>
        </p:txBody>
      </p:sp>
    </p:spTree>
    <p:extLst>
      <p:ext uri="{BB962C8B-B14F-4D97-AF65-F5344CB8AC3E}">
        <p14:creationId xmlns:p14="http://schemas.microsoft.com/office/powerpoint/2010/main" val="204523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Conflicting Tag Names</a:t>
            </a:r>
            <a:endParaRPr lang="en-US" dirty="0"/>
          </a:p>
        </p:txBody>
      </p:sp>
      <p:sp>
        <p:nvSpPr>
          <p:cNvPr id="10" name="Rectangle 1"/>
          <p:cNvSpPr>
            <a:spLocks noChangeArrowheads="1"/>
          </p:cNvSpPr>
          <p:nvPr/>
        </p:nvSpPr>
        <p:spPr bwMode="auto">
          <a:xfrm>
            <a:off x="228600" y="1752600"/>
            <a:ext cx="8915400"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err="1" smtClean="0">
                <a:ln>
                  <a:noFill/>
                </a:ln>
                <a:solidFill>
                  <a:srgbClr val="A31515"/>
                </a:solidFill>
                <a:effectLst/>
                <a:latin typeface="Consolas" pitchFamily="49" charset="0"/>
                <a:cs typeface="Consolas" pitchFamily="49" charset="0"/>
              </a:rPr>
              <a:t>MyData</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a:solidFill>
                  <a:srgbClr val="000000"/>
                </a:solidFill>
                <a:latin typeface="Consolas" pitchFamily="49" charset="0"/>
                <a:cs typeface="Consolas" pitchFamily="49" charset="0"/>
              </a:rPr>
              <a:t>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Table</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solidFill>
                  <a:srgbClr val="000000"/>
                </a:solidFill>
                <a:latin typeface="Consolas" pitchFamily="49" charset="0"/>
                <a:cs typeface="Consolas" pitchFamily="49" charset="0"/>
              </a:rPr>
              <a:t>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Legs</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4</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Legs</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a:solidFill>
                  <a:srgbClr val="000000"/>
                </a:solidFill>
                <a:latin typeface="Consolas" pitchFamily="49" charset="0"/>
                <a:cs typeface="Consolas" pitchFamily="49" charset="0"/>
              </a:rPr>
              <a:t>	</a:t>
            </a:r>
            <a:r>
              <a:rPr lang="en-US" sz="2400" dirty="0" smtClean="0">
                <a:solidFill>
                  <a:srgbClr val="000000"/>
                </a:solidFill>
                <a:latin typeface="Consolas" pitchFamily="49" charset="0"/>
                <a:cs typeface="Consolas" pitchFamily="49" charset="0"/>
              </a:rPr>
              <a:t>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Length</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 </a:t>
            </a:r>
            <a:r>
              <a:rPr kumimoji="0" lang="en-US" sz="2400" b="0" i="0" u="none" strike="noStrike" cap="none" normalizeH="0" baseline="0" dirty="0" smtClean="0">
                <a:ln>
                  <a:noFill/>
                </a:ln>
                <a:solidFill>
                  <a:srgbClr val="FF0000"/>
                </a:solidFill>
                <a:effectLst/>
                <a:latin typeface="Consolas" pitchFamily="49" charset="0"/>
                <a:cs typeface="Consolas" pitchFamily="49" charset="0"/>
              </a:rPr>
              <a:t>units</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feet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5</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Length</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a:solidFill>
                  <a:srgbClr val="000000"/>
                </a:solidFill>
                <a:latin typeface="Consolas" pitchFamily="49" charset="0"/>
                <a:cs typeface="Consolas" pitchFamily="49" charset="0"/>
              </a:rPr>
              <a:t>	</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Width</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 </a:t>
            </a:r>
            <a:r>
              <a:rPr kumimoji="0" lang="en-US" sz="2400" b="0" i="0" u="none" strike="noStrike" cap="none" normalizeH="0" baseline="0" dirty="0" smtClean="0">
                <a:ln>
                  <a:noFill/>
                </a:ln>
                <a:solidFill>
                  <a:srgbClr val="FF0000"/>
                </a:solidFill>
                <a:effectLst/>
                <a:latin typeface="Consolas" pitchFamily="49" charset="0"/>
                <a:cs typeface="Consolas" pitchFamily="49" charset="0"/>
              </a:rPr>
              <a:t>units</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feet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3</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Width</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Consolas" pitchFamily="49" charset="0"/>
                <a:cs typeface="Consolas" pitchFamily="49" charset="0"/>
              </a:rPr>
              <a:t>	&lt;/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Table</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000000"/>
              </a:solidFill>
              <a:latin typeface="Consolas" pitchFamily="49" charset="0"/>
              <a:cs typeface="Consolas" pitchFamily="49" charset="0"/>
            </a:endParaRPr>
          </a:p>
        </p:txBody>
      </p:sp>
      <p:sp>
        <p:nvSpPr>
          <p:cNvPr id="11" name="Rectangle 10"/>
          <p:cNvSpPr/>
          <p:nvPr/>
        </p:nvSpPr>
        <p:spPr>
          <a:xfrm>
            <a:off x="228600" y="4267200"/>
            <a:ext cx="6781800" cy="1569660"/>
          </a:xfrm>
          <a:prstGeom prst="rect">
            <a:avLst/>
          </a:prstGeom>
        </p:spPr>
        <p:txBody>
          <a:bodyPr wrap="square">
            <a:spAutoFit/>
          </a:bodyPr>
          <a:lstStyle/>
          <a:p>
            <a:pPr lvl="0" fontAlgn="base">
              <a:spcBef>
                <a:spcPct val="0"/>
              </a:spcBef>
              <a:spcAft>
                <a:spcPct val="0"/>
              </a:spcAft>
            </a:pPr>
            <a:r>
              <a:rPr lang="en-US" sz="2400" dirty="0">
                <a:solidFill>
                  <a:srgbClr val="0000FF"/>
                </a:solidFill>
                <a:latin typeface="Consolas" pitchFamily="49" charset="0"/>
                <a:cs typeface="Consolas" pitchFamily="49" charset="0"/>
              </a:rPr>
              <a:t>	&lt;</a:t>
            </a:r>
            <a:r>
              <a:rPr lang="en-US" sz="2400" dirty="0">
                <a:solidFill>
                  <a:srgbClr val="A31515"/>
                </a:solidFill>
                <a:latin typeface="Consolas" pitchFamily="49" charset="0"/>
                <a:cs typeface="Consolas" pitchFamily="49" charset="0"/>
              </a:rPr>
              <a:t>Table</a:t>
            </a:r>
            <a:r>
              <a:rPr lang="en-US" sz="2400" dirty="0">
                <a:solidFill>
                  <a:srgbClr val="0000FF"/>
                </a:solidFill>
                <a:latin typeface="Consolas" pitchFamily="49" charset="0"/>
                <a:cs typeface="Consolas" pitchFamily="49" charset="0"/>
              </a:rPr>
              <a:t>&gt;</a:t>
            </a:r>
            <a:r>
              <a:rPr lang="en-US" sz="2400" dirty="0">
                <a:solidFill>
                  <a:srgbClr val="000000"/>
                </a:solidFill>
                <a:latin typeface="Consolas" pitchFamily="49" charset="0"/>
                <a:cs typeface="Consolas" pitchFamily="49" charset="0"/>
              </a:rPr>
              <a:t> </a:t>
            </a:r>
          </a:p>
          <a:p>
            <a:pPr lvl="0" fontAlgn="base">
              <a:spcBef>
                <a:spcPct val="0"/>
              </a:spcBef>
              <a:spcAft>
                <a:spcPct val="0"/>
              </a:spcAft>
            </a:pPr>
            <a:r>
              <a:rPr lang="en-US" sz="2400" dirty="0">
                <a:solidFill>
                  <a:srgbClr val="000000"/>
                </a:solidFill>
                <a:latin typeface="Consolas" pitchFamily="49" charset="0"/>
                <a:cs typeface="Consolas" pitchFamily="49" charset="0"/>
              </a:rPr>
              <a:t>		</a:t>
            </a:r>
            <a:r>
              <a:rPr lang="en-US" sz="2400" dirty="0">
                <a:solidFill>
                  <a:srgbClr val="0000FF"/>
                </a:solidFill>
                <a:latin typeface="Consolas" pitchFamily="49" charset="0"/>
                <a:cs typeface="Consolas" pitchFamily="49" charset="0"/>
              </a:rPr>
              <a:t>&lt;</a:t>
            </a:r>
            <a:r>
              <a:rPr lang="en-US" sz="2400" dirty="0">
                <a:solidFill>
                  <a:srgbClr val="A31515"/>
                </a:solidFill>
                <a:latin typeface="Consolas" pitchFamily="49" charset="0"/>
                <a:cs typeface="Consolas" pitchFamily="49" charset="0"/>
              </a:rPr>
              <a:t>Rows</a:t>
            </a:r>
            <a:r>
              <a:rPr lang="en-US" sz="2400" dirty="0">
                <a:solidFill>
                  <a:srgbClr val="0000FF"/>
                </a:solidFill>
                <a:latin typeface="Consolas" pitchFamily="49" charset="0"/>
                <a:cs typeface="Consolas" pitchFamily="49" charset="0"/>
              </a:rPr>
              <a:t>&gt;</a:t>
            </a:r>
            <a:r>
              <a:rPr lang="en-US" sz="2400" dirty="0">
                <a:solidFill>
                  <a:srgbClr val="000000"/>
                </a:solidFill>
                <a:latin typeface="Consolas" pitchFamily="49" charset="0"/>
                <a:cs typeface="Consolas" pitchFamily="49" charset="0"/>
              </a:rPr>
              <a:t>4</a:t>
            </a:r>
            <a:r>
              <a:rPr lang="en-US" sz="2400" dirty="0">
                <a:solidFill>
                  <a:srgbClr val="0000FF"/>
                </a:solidFill>
                <a:latin typeface="Consolas" pitchFamily="49" charset="0"/>
                <a:cs typeface="Consolas" pitchFamily="49" charset="0"/>
              </a:rPr>
              <a:t>&lt;/</a:t>
            </a:r>
            <a:r>
              <a:rPr lang="en-US" sz="2400" dirty="0">
                <a:solidFill>
                  <a:srgbClr val="A31515"/>
                </a:solidFill>
                <a:latin typeface="Consolas" pitchFamily="49" charset="0"/>
                <a:cs typeface="Consolas" pitchFamily="49" charset="0"/>
              </a:rPr>
              <a:t>Rows</a:t>
            </a:r>
            <a:r>
              <a:rPr lang="en-US" sz="2400" dirty="0">
                <a:solidFill>
                  <a:srgbClr val="0000FF"/>
                </a:solidFill>
                <a:latin typeface="Consolas" pitchFamily="49" charset="0"/>
                <a:cs typeface="Consolas" pitchFamily="49" charset="0"/>
              </a:rPr>
              <a:t>&gt;</a:t>
            </a:r>
            <a:r>
              <a:rPr lang="en-US" sz="2400" dirty="0">
                <a:solidFill>
                  <a:srgbClr val="000000"/>
                </a:solidFill>
                <a:latin typeface="Consolas" pitchFamily="49" charset="0"/>
                <a:cs typeface="Consolas" pitchFamily="49" charset="0"/>
              </a:rPr>
              <a:t> </a:t>
            </a:r>
          </a:p>
          <a:p>
            <a:pPr lvl="0" fontAlgn="base">
              <a:spcBef>
                <a:spcPct val="0"/>
              </a:spcBef>
              <a:spcAft>
                <a:spcPct val="0"/>
              </a:spcAft>
            </a:pPr>
            <a:r>
              <a:rPr lang="en-US" sz="2400" dirty="0">
                <a:solidFill>
                  <a:srgbClr val="000000"/>
                </a:solidFill>
                <a:latin typeface="Consolas" pitchFamily="49" charset="0"/>
                <a:cs typeface="Consolas" pitchFamily="49" charset="0"/>
              </a:rPr>
              <a:t>	</a:t>
            </a:r>
            <a:r>
              <a:rPr lang="en-US" sz="2400" dirty="0" smtClean="0">
                <a:solidFill>
                  <a:srgbClr val="000000"/>
                </a:solidFill>
                <a:latin typeface="Consolas" pitchFamily="49" charset="0"/>
                <a:cs typeface="Consolas" pitchFamily="49" charset="0"/>
              </a:rPr>
              <a:t>	</a:t>
            </a:r>
            <a:r>
              <a:rPr lang="en-US" sz="2400" dirty="0" smtClean="0">
                <a:solidFill>
                  <a:srgbClr val="0000FF"/>
                </a:solidFill>
                <a:latin typeface="Consolas" pitchFamily="49" charset="0"/>
                <a:cs typeface="Consolas" pitchFamily="49" charset="0"/>
              </a:rPr>
              <a:t>&lt;</a:t>
            </a:r>
            <a:r>
              <a:rPr lang="en-US" sz="2400" dirty="0">
                <a:solidFill>
                  <a:srgbClr val="A31515"/>
                </a:solidFill>
                <a:latin typeface="Consolas" pitchFamily="49" charset="0"/>
                <a:cs typeface="Consolas" pitchFamily="49" charset="0"/>
              </a:rPr>
              <a:t>Columns</a:t>
            </a:r>
            <a:r>
              <a:rPr lang="en-US" sz="2400" dirty="0">
                <a:solidFill>
                  <a:srgbClr val="0000FF"/>
                </a:solidFill>
                <a:latin typeface="Consolas" pitchFamily="49" charset="0"/>
                <a:cs typeface="Consolas" pitchFamily="49" charset="0"/>
              </a:rPr>
              <a:t>&gt;</a:t>
            </a:r>
            <a:r>
              <a:rPr lang="en-US" sz="2400" dirty="0">
                <a:solidFill>
                  <a:srgbClr val="000000"/>
                </a:solidFill>
                <a:latin typeface="Consolas" pitchFamily="49" charset="0"/>
                <a:cs typeface="Consolas" pitchFamily="49" charset="0"/>
              </a:rPr>
              <a:t>3</a:t>
            </a:r>
            <a:r>
              <a:rPr lang="en-US" sz="2400" dirty="0">
                <a:solidFill>
                  <a:srgbClr val="0000FF"/>
                </a:solidFill>
                <a:latin typeface="Consolas" pitchFamily="49" charset="0"/>
                <a:cs typeface="Consolas" pitchFamily="49" charset="0"/>
              </a:rPr>
              <a:t>&lt;/</a:t>
            </a:r>
            <a:r>
              <a:rPr lang="en-US" sz="2400" dirty="0">
                <a:solidFill>
                  <a:srgbClr val="A31515"/>
                </a:solidFill>
                <a:latin typeface="Consolas" pitchFamily="49" charset="0"/>
                <a:cs typeface="Consolas" pitchFamily="49" charset="0"/>
              </a:rPr>
              <a:t>Columns</a:t>
            </a:r>
            <a:r>
              <a:rPr lang="en-US" sz="2400" dirty="0">
                <a:solidFill>
                  <a:srgbClr val="0000FF"/>
                </a:solidFill>
                <a:latin typeface="Consolas" pitchFamily="49" charset="0"/>
                <a:cs typeface="Consolas" pitchFamily="49" charset="0"/>
              </a:rPr>
              <a:t>&gt;</a:t>
            </a:r>
            <a:r>
              <a:rPr lang="en-US" sz="2400" dirty="0">
                <a:solidFill>
                  <a:srgbClr val="000000"/>
                </a:solidFill>
                <a:latin typeface="Consolas" pitchFamily="49" charset="0"/>
                <a:cs typeface="Consolas" pitchFamily="49" charset="0"/>
              </a:rPr>
              <a:t> </a:t>
            </a:r>
          </a:p>
          <a:p>
            <a:pPr lvl="0" fontAlgn="base">
              <a:spcBef>
                <a:spcPct val="0"/>
              </a:spcBef>
              <a:spcAft>
                <a:spcPct val="0"/>
              </a:spcAft>
            </a:pPr>
            <a:r>
              <a:rPr lang="en-US" sz="2400" dirty="0">
                <a:solidFill>
                  <a:srgbClr val="0000FF"/>
                </a:solidFill>
                <a:latin typeface="Consolas" pitchFamily="49" charset="0"/>
                <a:cs typeface="Consolas" pitchFamily="49" charset="0"/>
              </a:rPr>
              <a:t>	&lt;/</a:t>
            </a:r>
            <a:r>
              <a:rPr lang="en-US" sz="2400" dirty="0">
                <a:solidFill>
                  <a:srgbClr val="A31515"/>
                </a:solidFill>
                <a:latin typeface="Consolas" pitchFamily="49" charset="0"/>
                <a:cs typeface="Consolas" pitchFamily="49" charset="0"/>
              </a:rPr>
              <a:t>Table</a:t>
            </a:r>
            <a:r>
              <a:rPr lang="en-US" sz="2400" dirty="0">
                <a:solidFill>
                  <a:srgbClr val="0000FF"/>
                </a:solidFill>
                <a:latin typeface="Consolas" pitchFamily="49" charset="0"/>
                <a:cs typeface="Consolas" pitchFamily="49" charset="0"/>
              </a:rPr>
              <a:t>&gt;</a:t>
            </a:r>
            <a:r>
              <a:rPr lang="en-US" sz="2400" dirty="0">
                <a:solidFill>
                  <a:srgbClr val="000000"/>
                </a:solidFill>
                <a:latin typeface="Consolas" pitchFamily="49" charset="0"/>
                <a:cs typeface="Consolas" pitchFamily="49" charset="0"/>
              </a:rPr>
              <a:t> </a:t>
            </a:r>
          </a:p>
        </p:txBody>
      </p:sp>
      <p:sp>
        <p:nvSpPr>
          <p:cNvPr id="12" name="Rectangle 11"/>
          <p:cNvSpPr/>
          <p:nvPr/>
        </p:nvSpPr>
        <p:spPr>
          <a:xfrm>
            <a:off x="304800" y="5867400"/>
            <a:ext cx="1713931" cy="461665"/>
          </a:xfrm>
          <a:prstGeom prst="rect">
            <a:avLst/>
          </a:prstGeom>
        </p:spPr>
        <p:txBody>
          <a:bodyPr wrap="none">
            <a:spAutoFit/>
          </a:bodyPr>
          <a:lstStyle/>
          <a:p>
            <a:pPr lvl="0" fontAlgn="base">
              <a:spcBef>
                <a:spcPct val="0"/>
              </a:spcBef>
              <a:spcAft>
                <a:spcPct val="0"/>
              </a:spcAft>
            </a:pPr>
            <a:r>
              <a:rPr lang="en-US" sz="2400" dirty="0">
                <a:solidFill>
                  <a:srgbClr val="0000FF"/>
                </a:solidFill>
                <a:latin typeface="Consolas" pitchFamily="49" charset="0"/>
                <a:cs typeface="Consolas" pitchFamily="49" charset="0"/>
              </a:rPr>
              <a:t>&lt;/</a:t>
            </a:r>
            <a:r>
              <a:rPr lang="en-US" sz="2400" dirty="0" err="1">
                <a:solidFill>
                  <a:srgbClr val="A31515"/>
                </a:solidFill>
                <a:latin typeface="Consolas" pitchFamily="49" charset="0"/>
                <a:cs typeface="Consolas" pitchFamily="49" charset="0"/>
              </a:rPr>
              <a:t>MyData</a:t>
            </a:r>
            <a:r>
              <a:rPr lang="en-US" sz="2400" dirty="0">
                <a:solidFill>
                  <a:srgbClr val="0000FF"/>
                </a:solidFill>
                <a:latin typeface="Consolas" pitchFamily="49" charset="0"/>
                <a:cs typeface="Consolas" pitchFamily="49" charset="0"/>
              </a:rPr>
              <a:t>&gt;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40382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0" end="0"/>
                                            </p:txEl>
                                          </p:spTgt>
                                        </p:tgtEl>
                                        <p:attrNameLst>
                                          <p:attrName>ppt_c</p:attrName>
                                        </p:attrNameLst>
                                      </p:cBhvr>
                                      <p:to>
                                        <a:srgbClr val="808080"/>
                                      </p:to>
                                    </p:animClr>
                                  </p:sub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0" end="0"/>
                                            </p:txEl>
                                          </p:spTgt>
                                        </p:tgtEl>
                                        <p:attrNameLst>
                                          <p:attrName>ppt_c</p:attrName>
                                        </p:attrNameLst>
                                      </p:cBhvr>
                                      <p:to>
                                        <a:srgbClr val="80808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1" end="1"/>
                                            </p:txEl>
                                          </p:spTgt>
                                        </p:tgtEl>
                                        <p:attrNameLst>
                                          <p:attrName>ppt_c</p:attrName>
                                        </p:attrNameLst>
                                      </p:cBhvr>
                                      <p:to>
                                        <a:srgbClr val="808080"/>
                                      </p:to>
                                    </p:animClr>
                                  </p:sub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2" end="2"/>
                                            </p:txEl>
                                          </p:spTgt>
                                        </p:tgtEl>
                                        <p:attrNameLst>
                                          <p:attrName>ppt_c</p:attrName>
                                        </p:attrNameLst>
                                      </p:cBhvr>
                                      <p:to>
                                        <a:srgbClr val="808080"/>
                                      </p:to>
                                    </p:animClr>
                                  </p:sub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3" end="3"/>
                                            </p:txEl>
                                          </p:spTgt>
                                        </p:tgtEl>
                                        <p:attrNameLst>
                                          <p:attrName>ppt_c</p:attrName>
                                        </p:attrNameLst>
                                      </p:cBhvr>
                                      <p:to>
                                        <a:srgbClr val="808080"/>
                                      </p:to>
                                    </p:animClr>
                                  </p:subTnLst>
                                </p:cTn>
                              </p:par>
                              <p:par>
                                <p:cTn id="17" presetID="1"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4" end="4"/>
                                            </p:txEl>
                                          </p:spTgt>
                                        </p:tgtEl>
                                        <p:attrNameLst>
                                          <p:attrName>ppt_c</p:attrName>
                                        </p:attrNameLst>
                                      </p:cBhvr>
                                      <p:to>
                                        <a:srgbClr val="808080"/>
                                      </p:to>
                                    </p:animClr>
                                  </p:sub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5" end="5"/>
                                            </p:txEl>
                                          </p:spTgt>
                                        </p:tgtEl>
                                        <p:attrNameLst>
                                          <p:attrName>ppt_c</p:attrName>
                                        </p:attrNameLst>
                                      </p:cBhvr>
                                      <p:to>
                                        <a:srgbClr val="808080"/>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52400" y="539889"/>
            <a:ext cx="8915400" cy="56323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err="1" smtClean="0">
                <a:ln>
                  <a:noFill/>
                </a:ln>
                <a:solidFill>
                  <a:srgbClr val="A31515"/>
                </a:solidFill>
                <a:effectLst/>
                <a:latin typeface="Consolas" pitchFamily="49" charset="0"/>
                <a:cs typeface="Consolas" pitchFamily="49" charset="0"/>
              </a:rPr>
              <a:t>MyData</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 </a:t>
            </a:r>
          </a:p>
          <a:p>
            <a:pPr lvl="0" fontAlgn="base">
              <a:spcBef>
                <a:spcPct val="0"/>
              </a:spcBef>
              <a:spcAft>
                <a:spcPct val="0"/>
              </a:spcAft>
            </a:pPr>
            <a:r>
              <a:rPr lang="en-US" sz="2400" dirty="0" smtClean="0">
                <a:solidFill>
                  <a:srgbClr val="A31515"/>
                </a:solidFill>
                <a:latin typeface="Consolas" pitchFamily="49" charset="0"/>
                <a:cs typeface="Consolas" pitchFamily="49" charset="0"/>
              </a:rPr>
              <a:t>	</a:t>
            </a:r>
            <a:r>
              <a:rPr lang="en-US" sz="2400" dirty="0" err="1">
                <a:solidFill>
                  <a:schemeClr val="bg1"/>
                </a:solidFill>
                <a:latin typeface="Consolas" pitchFamily="49" charset="0"/>
                <a:cs typeface="Consolas" pitchFamily="49" charset="0"/>
              </a:rPr>
              <a:t>xmlns:kitchen</a:t>
            </a:r>
            <a:r>
              <a:rPr lang="en-US" sz="2400" dirty="0" smtClean="0">
                <a:solidFill>
                  <a:schemeClr val="bg1"/>
                </a:solidFill>
                <a:latin typeface="Consolas" pitchFamily="49" charset="0"/>
                <a:cs typeface="Consolas" pitchFamily="49" charset="0"/>
              </a:rPr>
              <a:t>=“http</a:t>
            </a:r>
            <a:r>
              <a:rPr lang="en-US" sz="2400" dirty="0">
                <a:solidFill>
                  <a:schemeClr val="bg1"/>
                </a:solidFill>
                <a:latin typeface="Consolas" pitchFamily="49" charset="0"/>
                <a:cs typeface="Consolas" pitchFamily="49" charset="0"/>
              </a:rPr>
              <a:t>://</a:t>
            </a:r>
            <a:r>
              <a:rPr lang="en-US" sz="2400" dirty="0" smtClean="0">
                <a:solidFill>
                  <a:schemeClr val="bg1"/>
                </a:solidFill>
                <a:latin typeface="Consolas" pitchFamily="49" charset="0"/>
                <a:cs typeface="Consolas" pitchFamily="49" charset="0"/>
              </a:rPr>
              <a:t>www.example.org/kitchen”</a:t>
            </a:r>
            <a:endParaRPr kumimoji="0" lang="en-US" sz="2400" b="0" i="0" u="none" strike="noStrike" cap="none" normalizeH="0" baseline="0" dirty="0" smtClean="0">
              <a:ln>
                <a:noFill/>
              </a:ln>
              <a:solidFill>
                <a:schemeClr val="bg1"/>
              </a:solidFill>
              <a:effectLst/>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Consolas" pitchFamily="49" charset="0"/>
                <a:cs typeface="Consolas" pitchFamily="49" charset="0"/>
              </a:rPr>
              <a:t>	</a:t>
            </a:r>
            <a:r>
              <a:rPr kumimoji="0" lang="en-US" sz="2400" b="0" i="0" u="none" strike="noStrike" cap="none" normalizeH="0" baseline="0" dirty="0" err="1" smtClean="0">
                <a:ln>
                  <a:noFill/>
                </a:ln>
                <a:solidFill>
                  <a:schemeClr val="bg1"/>
                </a:solidFill>
                <a:effectLst/>
                <a:latin typeface="Consolas" pitchFamily="49" charset="0"/>
                <a:cs typeface="Consolas" pitchFamily="49" charset="0"/>
              </a:rPr>
              <a:t>xmlns:data</a:t>
            </a:r>
            <a:r>
              <a:rPr kumimoji="0" lang="en-US" sz="2400" b="0" i="0" u="none" strike="noStrike" cap="none" normalizeH="0" baseline="0" dirty="0" smtClean="0">
                <a:ln>
                  <a:noFill/>
                </a:ln>
                <a:solidFill>
                  <a:schemeClr val="bg1"/>
                </a:solidFill>
                <a:effectLst/>
                <a:latin typeface="Consolas" pitchFamily="49" charset="0"/>
                <a:cs typeface="Consolas" pitchFamily="49" charset="0"/>
              </a:rPr>
              <a:t>=“http://www.example.org/data”&gt; </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rgbClr val="000000"/>
              </a:solidFill>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a:solidFill>
                  <a:srgbClr val="000000"/>
                </a:solidFill>
                <a:latin typeface="Consolas" pitchFamily="49" charset="0"/>
                <a:cs typeface="Consolas" pitchFamily="49" charset="0"/>
              </a:rPr>
              <a:t>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err="1" smtClean="0">
                <a:ln>
                  <a:noFill/>
                </a:ln>
                <a:solidFill>
                  <a:srgbClr val="FFC000"/>
                </a:solidFill>
                <a:effectLst/>
                <a:latin typeface="Consolas" pitchFamily="49" charset="0"/>
                <a:cs typeface="Consolas" pitchFamily="49" charset="0"/>
              </a:rPr>
              <a:t>kitchen:</a:t>
            </a:r>
            <a:r>
              <a:rPr kumimoji="0" lang="en-US" sz="2400" b="0" i="0" u="none" strike="noStrike" cap="none" normalizeH="0" baseline="0" dirty="0" err="1" smtClean="0">
                <a:ln>
                  <a:noFill/>
                </a:ln>
                <a:solidFill>
                  <a:srgbClr val="A31515"/>
                </a:solidFill>
                <a:effectLst/>
                <a:latin typeface="Consolas" pitchFamily="49" charset="0"/>
                <a:cs typeface="Consolas" pitchFamily="49" charset="0"/>
              </a:rPr>
              <a:t>Table</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solidFill>
                  <a:srgbClr val="000000"/>
                </a:solidFill>
                <a:latin typeface="Consolas" pitchFamily="49" charset="0"/>
                <a:cs typeface="Consolas" pitchFamily="49" charset="0"/>
              </a:rPr>
              <a:t>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Legs</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4</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Legs</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a:solidFill>
                  <a:srgbClr val="000000"/>
                </a:solidFill>
                <a:latin typeface="Consolas" pitchFamily="49" charset="0"/>
                <a:cs typeface="Consolas" pitchFamily="49" charset="0"/>
              </a:rPr>
              <a:t>	</a:t>
            </a:r>
            <a:r>
              <a:rPr lang="en-US" sz="2400" dirty="0" smtClean="0">
                <a:solidFill>
                  <a:srgbClr val="000000"/>
                </a:solidFill>
                <a:latin typeface="Consolas" pitchFamily="49" charset="0"/>
                <a:cs typeface="Consolas" pitchFamily="49" charset="0"/>
              </a:rPr>
              <a:t>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Length</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 </a:t>
            </a:r>
            <a:r>
              <a:rPr kumimoji="0" lang="en-US" sz="2400" b="0" i="0" u="none" strike="noStrike" cap="none" normalizeH="0" baseline="0" dirty="0" smtClean="0">
                <a:ln>
                  <a:noFill/>
                </a:ln>
                <a:solidFill>
                  <a:srgbClr val="FF0000"/>
                </a:solidFill>
                <a:effectLst/>
                <a:latin typeface="Consolas" pitchFamily="49" charset="0"/>
                <a:cs typeface="Consolas" pitchFamily="49" charset="0"/>
              </a:rPr>
              <a:t>units</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feet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5</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Length</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a:solidFill>
                  <a:srgbClr val="000000"/>
                </a:solidFill>
                <a:latin typeface="Consolas" pitchFamily="49" charset="0"/>
                <a:cs typeface="Consolas" pitchFamily="49" charset="0"/>
              </a:rPr>
              <a:t>	</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Width</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 </a:t>
            </a:r>
            <a:r>
              <a:rPr kumimoji="0" lang="en-US" sz="2400" b="0" i="0" u="none" strike="noStrike" cap="none" normalizeH="0" baseline="0" dirty="0" smtClean="0">
                <a:ln>
                  <a:noFill/>
                </a:ln>
                <a:solidFill>
                  <a:srgbClr val="FF0000"/>
                </a:solidFill>
                <a:effectLst/>
                <a:latin typeface="Consolas" pitchFamily="49" charset="0"/>
                <a:cs typeface="Consolas" pitchFamily="49" charset="0"/>
              </a:rPr>
              <a:t>units</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feet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3</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Width</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Consolas" pitchFamily="49" charset="0"/>
                <a:cs typeface="Consolas" pitchFamily="49" charset="0"/>
              </a:rPr>
              <a:t>	&lt;/</a:t>
            </a:r>
            <a:r>
              <a:rPr kumimoji="0" lang="en-US" sz="2400" b="0" i="0" u="none" strike="noStrike" cap="none" normalizeH="0" baseline="0" dirty="0" err="1" smtClean="0">
                <a:ln>
                  <a:noFill/>
                </a:ln>
                <a:solidFill>
                  <a:srgbClr val="FFC000"/>
                </a:solidFill>
                <a:effectLst/>
                <a:latin typeface="Consolas" pitchFamily="49" charset="0"/>
                <a:cs typeface="Consolas" pitchFamily="49" charset="0"/>
              </a:rPr>
              <a:t>kitchen:</a:t>
            </a:r>
            <a:r>
              <a:rPr kumimoji="0" lang="en-US" sz="2400" b="0" i="0" u="none" strike="noStrike" cap="none" normalizeH="0" baseline="0" dirty="0" err="1" smtClean="0">
                <a:ln>
                  <a:noFill/>
                </a:ln>
                <a:solidFill>
                  <a:srgbClr val="A31515"/>
                </a:solidFill>
                <a:effectLst/>
                <a:latin typeface="Consolas" pitchFamily="49" charset="0"/>
                <a:cs typeface="Consolas" pitchFamily="49" charset="0"/>
              </a:rPr>
              <a:t>Table</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000000"/>
              </a:solidFill>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Consolas" pitchFamily="49" charset="0"/>
                <a:cs typeface="Consolas" pitchFamily="49" charset="0"/>
              </a:rPr>
              <a:t>	&lt;</a:t>
            </a:r>
            <a:r>
              <a:rPr kumimoji="0" lang="en-US" sz="2400" b="0" i="0" u="none" strike="noStrike" cap="none" normalizeH="0" baseline="0" dirty="0" err="1" smtClean="0">
                <a:ln>
                  <a:noFill/>
                </a:ln>
                <a:solidFill>
                  <a:srgbClr val="FFC000"/>
                </a:solidFill>
                <a:effectLst/>
                <a:latin typeface="Consolas" pitchFamily="49" charset="0"/>
                <a:cs typeface="Consolas" pitchFamily="49" charset="0"/>
              </a:rPr>
              <a:t>data:</a:t>
            </a:r>
            <a:r>
              <a:rPr kumimoji="0" lang="en-US" sz="2400" b="0" i="0" u="none" strike="noStrike" cap="none" normalizeH="0" baseline="0" dirty="0" err="1" smtClean="0">
                <a:ln>
                  <a:noFill/>
                </a:ln>
                <a:solidFill>
                  <a:srgbClr val="A31515"/>
                </a:solidFill>
                <a:effectLst/>
                <a:latin typeface="Consolas" pitchFamily="49" charset="0"/>
                <a:cs typeface="Consolas" pitchFamily="49" charset="0"/>
              </a:rPr>
              <a:t>Table</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a:solidFill>
                  <a:srgbClr val="000000"/>
                </a:solidFill>
                <a:latin typeface="Consolas" pitchFamily="49" charset="0"/>
                <a:cs typeface="Consolas" pitchFamily="49" charset="0"/>
              </a:rPr>
              <a:t>	</a:t>
            </a:r>
            <a:r>
              <a:rPr lang="en-US" sz="2400" dirty="0" smtClean="0">
                <a:solidFill>
                  <a:srgbClr val="000000"/>
                </a:solidFill>
                <a:latin typeface="Consolas" pitchFamily="49" charset="0"/>
                <a:cs typeface="Consolas" pitchFamily="49" charset="0"/>
              </a:rPr>
              <a:t>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Rows</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4</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Rows</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solidFill>
                  <a:srgbClr val="000000"/>
                </a:solidFill>
                <a:latin typeface="Consolas" pitchFamily="49" charset="0"/>
                <a:cs typeface="Consolas" pitchFamily="49" charset="0"/>
              </a:rPr>
              <a:t>	</a:t>
            </a:r>
            <a:r>
              <a:rPr lang="en-US" sz="2400" dirty="0">
                <a:solidFill>
                  <a:srgbClr val="000000"/>
                </a:solidFill>
                <a:latin typeface="Consolas" pitchFamily="49" charset="0"/>
                <a:cs typeface="Consolas" pitchFamily="49" charset="0"/>
              </a:rPr>
              <a:t>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Columns</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3</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smtClean="0">
                <a:ln>
                  <a:noFill/>
                </a:ln>
                <a:solidFill>
                  <a:srgbClr val="A31515"/>
                </a:solidFill>
                <a:effectLst/>
                <a:latin typeface="Consolas" pitchFamily="49" charset="0"/>
                <a:cs typeface="Consolas" pitchFamily="49" charset="0"/>
              </a:rPr>
              <a:t>Columns</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Consolas" pitchFamily="49" charset="0"/>
                <a:cs typeface="Consolas" pitchFamily="49" charset="0"/>
              </a:rPr>
              <a:t>	&lt;/</a:t>
            </a:r>
            <a:r>
              <a:rPr kumimoji="0" lang="en-US" sz="2400" b="0" i="0" u="none" strike="noStrike" cap="none" normalizeH="0" baseline="0" dirty="0" err="1" smtClean="0">
                <a:ln>
                  <a:noFill/>
                </a:ln>
                <a:solidFill>
                  <a:srgbClr val="FFC000"/>
                </a:solidFill>
                <a:effectLst/>
                <a:latin typeface="Consolas" pitchFamily="49" charset="0"/>
                <a:cs typeface="Consolas" pitchFamily="49" charset="0"/>
              </a:rPr>
              <a:t>data:</a:t>
            </a:r>
            <a:r>
              <a:rPr kumimoji="0" lang="en-US" sz="2400" b="0" i="0" u="none" strike="noStrike" cap="none" normalizeH="0" baseline="0" dirty="0" err="1" smtClean="0">
                <a:ln>
                  <a:noFill/>
                </a:ln>
                <a:solidFill>
                  <a:srgbClr val="A31515"/>
                </a:solidFill>
                <a:effectLst/>
                <a:latin typeface="Consolas" pitchFamily="49" charset="0"/>
                <a:cs typeface="Consolas" pitchFamily="49" charset="0"/>
              </a:rPr>
              <a:t>Table</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err="1" smtClean="0">
                <a:ln>
                  <a:noFill/>
                </a:ln>
                <a:solidFill>
                  <a:srgbClr val="A31515"/>
                </a:solidFill>
                <a:effectLst/>
                <a:latin typeface="Consolas" pitchFamily="49" charset="0"/>
                <a:cs typeface="Consolas" pitchFamily="49" charset="0"/>
              </a:rPr>
              <a:t>MyData</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152400" y="575608"/>
            <a:ext cx="8915400" cy="1200329"/>
          </a:xfrm>
          <a:prstGeom prst="rect">
            <a:avLst/>
          </a:prstGeom>
        </p:spPr>
        <p:txBody>
          <a:bodyPr wrap="square">
            <a:spAutoFit/>
          </a:bodyPr>
          <a:lstStyle/>
          <a:p>
            <a:pPr lvl="0" fontAlgn="base">
              <a:spcBef>
                <a:spcPct val="0"/>
              </a:spcBef>
              <a:spcAft>
                <a:spcPct val="0"/>
              </a:spcAft>
            </a:pPr>
            <a:r>
              <a:rPr lang="en-US" sz="2400" dirty="0">
                <a:solidFill>
                  <a:srgbClr val="0000FF"/>
                </a:solidFill>
                <a:latin typeface="Consolas" pitchFamily="49" charset="0"/>
                <a:cs typeface="Consolas" pitchFamily="49" charset="0"/>
              </a:rPr>
              <a:t>&lt;</a:t>
            </a:r>
            <a:r>
              <a:rPr lang="en-US" sz="2400" dirty="0" err="1">
                <a:solidFill>
                  <a:srgbClr val="A31515"/>
                </a:solidFill>
                <a:latin typeface="Consolas" pitchFamily="49" charset="0"/>
                <a:cs typeface="Consolas" pitchFamily="49" charset="0"/>
              </a:rPr>
              <a:t>MyData</a:t>
            </a:r>
            <a:r>
              <a:rPr lang="en-US" sz="2400" dirty="0">
                <a:solidFill>
                  <a:srgbClr val="A31515"/>
                </a:solidFill>
                <a:latin typeface="Consolas" pitchFamily="49" charset="0"/>
                <a:cs typeface="Consolas" pitchFamily="49" charset="0"/>
              </a:rPr>
              <a:t> </a:t>
            </a:r>
          </a:p>
          <a:p>
            <a:pPr lvl="0" fontAlgn="base">
              <a:spcBef>
                <a:spcPct val="0"/>
              </a:spcBef>
              <a:spcAft>
                <a:spcPct val="0"/>
              </a:spcAft>
            </a:pPr>
            <a:r>
              <a:rPr lang="en-US" sz="2400" dirty="0">
                <a:solidFill>
                  <a:srgbClr val="A31515"/>
                </a:solidFill>
                <a:latin typeface="Consolas" pitchFamily="49" charset="0"/>
                <a:cs typeface="Consolas" pitchFamily="49" charset="0"/>
              </a:rPr>
              <a:t>	</a:t>
            </a:r>
            <a:r>
              <a:rPr lang="en-US" sz="2400" dirty="0" err="1">
                <a:solidFill>
                  <a:srgbClr val="FFC000"/>
                </a:solidFill>
                <a:latin typeface="Consolas" pitchFamily="49" charset="0"/>
                <a:cs typeface="Consolas" pitchFamily="49" charset="0"/>
              </a:rPr>
              <a:t>xmlns:kitchen</a:t>
            </a:r>
            <a:r>
              <a:rPr lang="en-US" sz="2400" dirty="0">
                <a:solidFill>
                  <a:srgbClr val="FFC000"/>
                </a:solidFill>
                <a:latin typeface="Consolas" pitchFamily="49" charset="0"/>
                <a:cs typeface="Consolas" pitchFamily="49" charset="0"/>
              </a:rPr>
              <a:t>=“http://www.example.org/kitchen”</a:t>
            </a:r>
          </a:p>
          <a:p>
            <a:pPr lvl="0" fontAlgn="base">
              <a:spcBef>
                <a:spcPct val="0"/>
              </a:spcBef>
              <a:spcAft>
                <a:spcPct val="0"/>
              </a:spcAft>
            </a:pPr>
            <a:r>
              <a:rPr lang="en-US" sz="2400" dirty="0">
                <a:solidFill>
                  <a:srgbClr val="FFC000"/>
                </a:solidFill>
                <a:latin typeface="Consolas" pitchFamily="49" charset="0"/>
                <a:cs typeface="Consolas" pitchFamily="49" charset="0"/>
              </a:rPr>
              <a:t>	</a:t>
            </a:r>
            <a:r>
              <a:rPr lang="en-US" sz="2400" dirty="0" err="1">
                <a:solidFill>
                  <a:srgbClr val="FFC000"/>
                </a:solidFill>
                <a:latin typeface="Consolas" pitchFamily="49" charset="0"/>
                <a:cs typeface="Consolas" pitchFamily="49" charset="0"/>
              </a:rPr>
              <a:t>xmlns:data</a:t>
            </a:r>
            <a:r>
              <a:rPr lang="en-US" sz="2400" dirty="0">
                <a:solidFill>
                  <a:srgbClr val="FFC000"/>
                </a:solidFill>
                <a:latin typeface="Consolas" pitchFamily="49" charset="0"/>
                <a:cs typeface="Consolas" pitchFamily="49" charset="0"/>
              </a:rPr>
              <a:t>=“http://www.example.org/data”&gt; </a:t>
            </a:r>
          </a:p>
        </p:txBody>
      </p:sp>
    </p:spTree>
    <p:extLst>
      <p:ext uri="{BB962C8B-B14F-4D97-AF65-F5344CB8AC3E}">
        <p14:creationId xmlns:p14="http://schemas.microsoft.com/office/powerpoint/2010/main" val="47396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I</a:t>
            </a:r>
            <a:endParaRPr lang="en-US" dirty="0"/>
          </a:p>
        </p:txBody>
      </p:sp>
      <p:sp>
        <p:nvSpPr>
          <p:cNvPr id="5" name="Subtitle 4"/>
          <p:cNvSpPr>
            <a:spLocks noGrp="1"/>
          </p:cNvSpPr>
          <p:nvPr>
            <p:ph type="subTitle" idx="1"/>
          </p:nvPr>
        </p:nvSpPr>
        <p:spPr/>
        <p:txBody>
          <a:bodyPr/>
          <a:lstStyle/>
          <a:p>
            <a:r>
              <a:rPr lang="en-US" dirty="0" smtClean="0"/>
              <a:t>Introduction to DDI</a:t>
            </a:r>
            <a:endParaRPr lang="en-US" dirty="0"/>
          </a:p>
        </p:txBody>
      </p:sp>
    </p:spTree>
    <p:extLst>
      <p:ext uri="{BB962C8B-B14F-4D97-AF65-F5344CB8AC3E}">
        <p14:creationId xmlns:p14="http://schemas.microsoft.com/office/powerpoint/2010/main" val="868124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DDI and XML</a:t>
            </a:r>
            <a:endParaRPr lang="en-US" dirty="0"/>
          </a:p>
        </p:txBody>
      </p:sp>
      <p:sp>
        <p:nvSpPr>
          <p:cNvPr id="5" name="Rectangle 1"/>
          <p:cNvSpPr>
            <a:spLocks noChangeArrowheads="1"/>
          </p:cNvSpPr>
          <p:nvPr/>
        </p:nvSpPr>
        <p:spPr bwMode="auto">
          <a:xfrm>
            <a:off x="489292" y="1894106"/>
            <a:ext cx="8475196" cy="41549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541338"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err="1" smtClean="0">
                <a:ln>
                  <a:noFill/>
                </a:ln>
                <a:solidFill>
                  <a:srgbClr val="A31515"/>
                </a:solidFill>
                <a:effectLst/>
                <a:latin typeface="Consolas" pitchFamily="49" charset="0"/>
                <a:cs typeface="Consolas" pitchFamily="49" charset="0"/>
              </a:rPr>
              <a:t>DDIInstance</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541338" rtl="0" eaLnBrk="1" fontAlgn="base" latinLnBrk="0" hangingPunct="1">
              <a:lnSpc>
                <a:spcPct val="100000"/>
              </a:lnSpc>
              <a:spcBef>
                <a:spcPct val="0"/>
              </a:spcBef>
              <a:spcAft>
                <a:spcPct val="0"/>
              </a:spcAft>
              <a:buClrTx/>
              <a:buSzTx/>
              <a:buFontTx/>
              <a:buNone/>
              <a:tabLst/>
            </a:pPr>
            <a:r>
              <a:rPr lang="en-US" sz="2400" dirty="0">
                <a:solidFill>
                  <a:srgbClr val="000000"/>
                </a:solidFill>
                <a:latin typeface="Consolas" pitchFamily="49" charset="0"/>
                <a:cs typeface="Consolas" pitchFamily="49" charset="0"/>
              </a:rPr>
              <a:t>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err="1" smtClean="0">
                <a:ln>
                  <a:noFill/>
                </a:ln>
                <a:solidFill>
                  <a:srgbClr val="A31515"/>
                </a:solidFill>
                <a:effectLst/>
                <a:latin typeface="Consolas" pitchFamily="49" charset="0"/>
                <a:cs typeface="Consolas" pitchFamily="49" charset="0"/>
              </a:rPr>
              <a:t>StudyUnit</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err="1" smtClean="0">
                <a:ln>
                  <a:noFill/>
                </a:ln>
                <a:solidFill>
                  <a:srgbClr val="A31515"/>
                </a:solidFill>
                <a:effectLst/>
                <a:latin typeface="Consolas" pitchFamily="49" charset="0"/>
                <a:cs typeface="Consolas" pitchFamily="49" charset="0"/>
              </a:rPr>
              <a:t>StudyUnit</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541338" rtl="0" eaLnBrk="1" fontAlgn="base" latinLnBrk="0" hangingPunct="1">
              <a:lnSpc>
                <a:spcPct val="100000"/>
              </a:lnSpc>
              <a:spcBef>
                <a:spcPct val="0"/>
              </a:spcBef>
              <a:spcAft>
                <a:spcPct val="0"/>
              </a:spcAft>
              <a:buClrTx/>
              <a:buSzTx/>
              <a:buFontTx/>
              <a:buNone/>
              <a:tabLst/>
            </a:pPr>
            <a:r>
              <a:rPr lang="en-US" sz="2400" dirty="0">
                <a:solidFill>
                  <a:srgbClr val="000000"/>
                </a:solidFill>
                <a:latin typeface="Consolas" pitchFamily="49" charset="0"/>
                <a:cs typeface="Consolas" pitchFamily="49" charset="0"/>
              </a:rPr>
              <a:t>	</a:t>
            </a:r>
            <a:endParaRPr lang="en-US" sz="2400" dirty="0" smtClean="0">
              <a:solidFill>
                <a:srgbClr val="000000"/>
              </a:solidFill>
              <a:latin typeface="Consolas" pitchFamily="49" charset="0"/>
              <a:cs typeface="Consolas" pitchFamily="49" charset="0"/>
            </a:endParaRPr>
          </a:p>
          <a:p>
            <a:pPr marL="0" marR="0" lvl="0" indent="0" algn="l" defTabSz="541338"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onsolas" pitchFamily="49" charset="0"/>
                <a:cs typeface="Consolas" pitchFamily="49" charset="0"/>
              </a:rPr>
              <a:t>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err="1" smtClean="0">
                <a:ln>
                  <a:noFill/>
                </a:ln>
                <a:solidFill>
                  <a:srgbClr val="A31515"/>
                </a:solidFill>
                <a:effectLst/>
                <a:latin typeface="Consolas" pitchFamily="49" charset="0"/>
                <a:cs typeface="Consolas" pitchFamily="49" charset="0"/>
              </a:rPr>
              <a:t>ResourcePackage</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lvl="0" defTabSz="541338" fontAlgn="base">
              <a:spcBef>
                <a:spcPct val="0"/>
              </a:spcBef>
              <a:spcAft>
                <a:spcPct val="0"/>
              </a:spcAft>
            </a:pPr>
            <a:r>
              <a:rPr lang="en-US" sz="2400" dirty="0">
                <a:solidFill>
                  <a:srgbClr val="000000"/>
                </a:solidFill>
                <a:latin typeface="Consolas" pitchFamily="49" charset="0"/>
                <a:cs typeface="Consolas" pitchFamily="49" charset="0"/>
              </a:rPr>
              <a:t>	</a:t>
            </a:r>
            <a:r>
              <a:rPr lang="en-US" sz="2400" dirty="0" smtClean="0">
                <a:solidFill>
                  <a:srgbClr val="000000"/>
                </a:solidFill>
                <a:latin typeface="Consolas" pitchFamily="49" charset="0"/>
                <a:cs typeface="Consolas" pitchFamily="49" charset="0"/>
              </a:rPr>
              <a:t>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err="1" smtClean="0">
                <a:ln>
                  <a:noFill/>
                </a:ln>
                <a:solidFill>
                  <a:srgbClr val="A31515"/>
                </a:solidFill>
                <a:effectLst/>
                <a:latin typeface="Consolas" pitchFamily="49" charset="0"/>
                <a:cs typeface="Consolas" pitchFamily="49" charset="0"/>
              </a:rPr>
              <a:t>QuestionScheme</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lang="en-US" sz="2400" dirty="0" smtClean="0">
                <a:solidFill>
                  <a:srgbClr val="000000"/>
                </a:solidFill>
                <a:latin typeface="Consolas" pitchFamily="49" charset="0"/>
                <a:cs typeface="Consolas" pitchFamily="49" charset="0"/>
              </a:rPr>
              <a:t>...</a:t>
            </a:r>
            <a:r>
              <a:rPr lang="en-US" sz="2400" dirty="0" smtClean="0">
                <a:solidFill>
                  <a:srgbClr val="0000FF"/>
                </a:solidFill>
                <a:latin typeface="Consolas" pitchFamily="49" charset="0"/>
                <a:cs typeface="Consolas" pitchFamily="49" charset="0"/>
              </a:rPr>
              <a:t>&lt;/</a:t>
            </a:r>
            <a:r>
              <a:rPr lang="en-US" sz="2400" dirty="0" err="1" smtClean="0">
                <a:solidFill>
                  <a:srgbClr val="A31515"/>
                </a:solidFill>
                <a:latin typeface="Consolas" pitchFamily="49" charset="0"/>
                <a:cs typeface="Consolas" pitchFamily="49" charset="0"/>
              </a:rPr>
              <a:t>QuestionScheme</a:t>
            </a:r>
            <a:r>
              <a:rPr lang="en-US" sz="2400" dirty="0" smtClean="0">
                <a:solidFill>
                  <a:srgbClr val="0000FF"/>
                </a:solidFill>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lvl="0" defTabSz="541338" fontAlgn="base">
              <a:spcBef>
                <a:spcPct val="0"/>
              </a:spcBef>
              <a:spcAft>
                <a:spcPct val="0"/>
              </a:spcAft>
            </a:pPr>
            <a:r>
              <a:rPr lang="en-US" sz="2400" dirty="0">
                <a:solidFill>
                  <a:srgbClr val="000000"/>
                </a:solidFill>
                <a:latin typeface="Consolas" pitchFamily="49" charset="0"/>
                <a:cs typeface="Consolas" pitchFamily="49" charset="0"/>
              </a:rPr>
              <a:t>	</a:t>
            </a:r>
            <a:r>
              <a:rPr lang="en-US" sz="2400" dirty="0" smtClean="0">
                <a:solidFill>
                  <a:srgbClr val="000000"/>
                </a:solidFill>
                <a:latin typeface="Consolas" pitchFamily="49" charset="0"/>
                <a:cs typeface="Consolas" pitchFamily="49" charset="0"/>
              </a:rPr>
              <a:t>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err="1" smtClean="0">
                <a:ln>
                  <a:noFill/>
                </a:ln>
                <a:solidFill>
                  <a:srgbClr val="A31515"/>
                </a:solidFill>
                <a:effectLst/>
                <a:latin typeface="Consolas" pitchFamily="49" charset="0"/>
                <a:cs typeface="Consolas" pitchFamily="49" charset="0"/>
              </a:rPr>
              <a:t>VariableScheme</a:t>
            </a:r>
            <a:r>
              <a:rPr lang="en-US" sz="2400" dirty="0" smtClean="0">
                <a:solidFill>
                  <a:srgbClr val="0000FF"/>
                </a:solidFill>
                <a:latin typeface="Consolas" pitchFamily="49" charset="0"/>
                <a:cs typeface="Consolas" pitchFamily="49" charset="0"/>
              </a:rPr>
              <a:t>&gt;</a:t>
            </a:r>
            <a:r>
              <a:rPr lang="en-US" sz="2400" dirty="0">
                <a:solidFill>
                  <a:srgbClr val="000000"/>
                </a:solidFill>
                <a:latin typeface="Consolas" pitchFamily="49" charset="0"/>
                <a:cs typeface="Consolas" pitchFamily="49" charset="0"/>
              </a:rPr>
              <a:t>...</a:t>
            </a:r>
            <a:r>
              <a:rPr lang="en-US" sz="2400" dirty="0" smtClean="0">
                <a:solidFill>
                  <a:srgbClr val="0000FF"/>
                </a:solidFill>
                <a:latin typeface="Consolas" pitchFamily="49" charset="0"/>
                <a:cs typeface="Consolas" pitchFamily="49" charset="0"/>
              </a:rPr>
              <a:t>&lt;/</a:t>
            </a:r>
            <a:r>
              <a:rPr lang="en-US" sz="2400" dirty="0" err="1" smtClean="0">
                <a:solidFill>
                  <a:srgbClr val="A31515"/>
                </a:solidFill>
                <a:latin typeface="Consolas" pitchFamily="49" charset="0"/>
                <a:cs typeface="Consolas" pitchFamily="49" charset="0"/>
              </a:rPr>
              <a:t>VariableScheme</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lvl="0" defTabSz="541338" fontAlgn="base">
              <a:spcBef>
                <a:spcPct val="0"/>
              </a:spcBef>
              <a:spcAft>
                <a:spcPct val="0"/>
              </a:spcAft>
            </a:pPr>
            <a:r>
              <a:rPr lang="en-US" sz="2400" dirty="0">
                <a:solidFill>
                  <a:srgbClr val="000000"/>
                </a:solidFill>
                <a:latin typeface="Consolas" pitchFamily="49" charset="0"/>
                <a:cs typeface="Consolas" pitchFamily="49" charset="0"/>
              </a:rPr>
              <a:t>	</a:t>
            </a:r>
            <a:r>
              <a:rPr lang="en-US" sz="2400" dirty="0" smtClean="0">
                <a:solidFill>
                  <a:srgbClr val="000000"/>
                </a:solidFill>
                <a:latin typeface="Consolas" pitchFamily="49" charset="0"/>
                <a:cs typeface="Consolas" pitchFamily="49" charset="0"/>
              </a:rPr>
              <a:t>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err="1" smtClean="0">
                <a:ln>
                  <a:noFill/>
                </a:ln>
                <a:solidFill>
                  <a:srgbClr val="A31515"/>
                </a:solidFill>
                <a:effectLst/>
                <a:latin typeface="Consolas" pitchFamily="49" charset="0"/>
                <a:cs typeface="Consolas" pitchFamily="49" charset="0"/>
              </a:rPr>
              <a:t>ConceptScheme</a:t>
            </a:r>
            <a:r>
              <a:rPr lang="en-US" sz="2400" dirty="0" smtClean="0">
                <a:solidFill>
                  <a:srgbClr val="0000FF"/>
                </a:solidFill>
                <a:latin typeface="Consolas" pitchFamily="49" charset="0"/>
                <a:cs typeface="Consolas" pitchFamily="49" charset="0"/>
              </a:rPr>
              <a:t>&gt;</a:t>
            </a:r>
            <a:r>
              <a:rPr lang="en-US" sz="2400" dirty="0">
                <a:solidFill>
                  <a:srgbClr val="000000"/>
                </a:solidFill>
                <a:latin typeface="Consolas" pitchFamily="49" charset="0"/>
                <a:cs typeface="Consolas" pitchFamily="49" charset="0"/>
              </a:rPr>
              <a:t>...</a:t>
            </a:r>
            <a:r>
              <a:rPr lang="en-US" sz="2400" dirty="0" smtClean="0">
                <a:solidFill>
                  <a:srgbClr val="0000FF"/>
                </a:solidFill>
                <a:latin typeface="Consolas" pitchFamily="49" charset="0"/>
                <a:cs typeface="Consolas" pitchFamily="49" charset="0"/>
              </a:rPr>
              <a:t>&lt;</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a:t>
            </a:r>
            <a:r>
              <a:rPr lang="en-US" sz="2400" dirty="0" err="1" smtClean="0">
                <a:solidFill>
                  <a:srgbClr val="A31515"/>
                </a:solidFill>
                <a:latin typeface="Consolas" pitchFamily="49" charset="0"/>
                <a:cs typeface="Consolas" pitchFamily="49" charset="0"/>
              </a:rPr>
              <a:t>ConceptScheme</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lvl="0" defTabSz="541338" fontAlgn="base">
              <a:spcBef>
                <a:spcPct val="0"/>
              </a:spcBef>
              <a:spcAft>
                <a:spcPct val="0"/>
              </a:spcAft>
            </a:pPr>
            <a:r>
              <a:rPr lang="en-US" sz="2400" dirty="0">
                <a:solidFill>
                  <a:srgbClr val="000000"/>
                </a:solidFill>
                <a:latin typeface="Consolas" pitchFamily="49" charset="0"/>
                <a:cs typeface="Consolas" pitchFamily="49" charset="0"/>
              </a:rPr>
              <a:t>	</a:t>
            </a:r>
            <a:r>
              <a:rPr lang="en-US" sz="2400" dirty="0" smtClean="0">
                <a:solidFill>
                  <a:srgbClr val="000000"/>
                </a:solidFill>
                <a:latin typeface="Consolas" pitchFamily="49" charset="0"/>
                <a:cs typeface="Consolas" pitchFamily="49" charset="0"/>
              </a:rPr>
              <a:t>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err="1" smtClean="0">
                <a:ln>
                  <a:noFill/>
                </a:ln>
                <a:solidFill>
                  <a:srgbClr val="A31515"/>
                </a:solidFill>
                <a:effectLst/>
                <a:latin typeface="Consolas" pitchFamily="49" charset="0"/>
                <a:cs typeface="Consolas" pitchFamily="49" charset="0"/>
              </a:rPr>
              <a:t>PhysicalInstance</a:t>
            </a:r>
            <a:r>
              <a:rPr lang="en-US" sz="2400" dirty="0" smtClean="0">
                <a:solidFill>
                  <a:srgbClr val="0000FF"/>
                </a:solidFill>
                <a:latin typeface="Consolas" pitchFamily="49" charset="0"/>
                <a:cs typeface="Consolas" pitchFamily="49" charset="0"/>
              </a:rPr>
              <a:t>&gt;</a:t>
            </a:r>
            <a:r>
              <a:rPr lang="en-US" sz="2400" dirty="0">
                <a:solidFill>
                  <a:srgbClr val="000000"/>
                </a:solidFill>
                <a:latin typeface="Consolas" pitchFamily="49" charset="0"/>
                <a:cs typeface="Consolas" pitchFamily="49" charset="0"/>
              </a:rPr>
              <a:t>...</a:t>
            </a:r>
            <a:r>
              <a:rPr lang="en-US" sz="2400" dirty="0" smtClean="0">
                <a:solidFill>
                  <a:srgbClr val="0000FF"/>
                </a:solidFill>
                <a:latin typeface="Consolas" pitchFamily="49" charset="0"/>
                <a:cs typeface="Consolas" pitchFamily="49" charset="0"/>
              </a:rPr>
              <a:t>&lt;</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a:t>
            </a:r>
            <a:r>
              <a:rPr lang="en-US" sz="2400" dirty="0" err="1" smtClean="0">
                <a:solidFill>
                  <a:srgbClr val="A31515"/>
                </a:solidFill>
                <a:latin typeface="Consolas" pitchFamily="49" charset="0"/>
                <a:cs typeface="Consolas" pitchFamily="49" charset="0"/>
              </a:rPr>
              <a:t>PhysicalInstance</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r>
              <a:rPr kumimoji="0" lang="en-US" sz="2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541338" rtl="0" eaLnBrk="1" fontAlgn="base" latinLnBrk="0" hangingPunct="1">
              <a:lnSpc>
                <a:spcPct val="100000"/>
              </a:lnSpc>
              <a:spcBef>
                <a:spcPct val="0"/>
              </a:spcBef>
              <a:spcAft>
                <a:spcPct val="0"/>
              </a:spcAft>
              <a:buClrTx/>
              <a:buSzTx/>
              <a:buFontTx/>
              <a:buNone/>
              <a:tabLst/>
            </a:pPr>
            <a:r>
              <a:rPr lang="en-US" sz="2400" dirty="0">
                <a:solidFill>
                  <a:srgbClr val="000000"/>
                </a:solidFill>
                <a:latin typeface="Consolas" pitchFamily="49" charset="0"/>
                <a:cs typeface="Consolas" pitchFamily="49" charset="0"/>
              </a:rPr>
              <a:t>	</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err="1" smtClean="0">
                <a:ln>
                  <a:noFill/>
                </a:ln>
                <a:solidFill>
                  <a:srgbClr val="A31515"/>
                </a:solidFill>
                <a:effectLst/>
                <a:latin typeface="Consolas" pitchFamily="49" charset="0"/>
                <a:cs typeface="Consolas" pitchFamily="49" charset="0"/>
              </a:rPr>
              <a:t>ResourcePackage</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endParaRPr lang="en-US" sz="2400" dirty="0">
              <a:solidFill>
                <a:srgbClr val="000000"/>
              </a:solidFill>
              <a:latin typeface="Consolas" pitchFamily="49" charset="0"/>
              <a:cs typeface="Consolas" pitchFamily="49" charset="0"/>
            </a:endParaRPr>
          </a:p>
          <a:p>
            <a:pPr marL="0" marR="0" lvl="0" indent="0" algn="l" defTabSz="541338"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Consolas" pitchFamily="49" charset="0"/>
              <a:cs typeface="Consolas" pitchFamily="49" charset="0"/>
            </a:endParaRPr>
          </a:p>
          <a:p>
            <a:pPr marL="0" marR="0" lvl="0" indent="0" algn="l" defTabSz="541338"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FF"/>
                </a:solidFill>
                <a:effectLst/>
                <a:latin typeface="Consolas" pitchFamily="49" charset="0"/>
                <a:cs typeface="Consolas" pitchFamily="49" charset="0"/>
              </a:rPr>
              <a:t>&lt;/</a:t>
            </a:r>
            <a:r>
              <a:rPr kumimoji="0" lang="en-US" sz="2400" b="0" i="0" u="none" strike="noStrike" cap="none" normalizeH="0" baseline="0" dirty="0" err="1" smtClean="0">
                <a:ln>
                  <a:noFill/>
                </a:ln>
                <a:solidFill>
                  <a:srgbClr val="A31515"/>
                </a:solidFill>
                <a:effectLst/>
                <a:latin typeface="Consolas" pitchFamily="49" charset="0"/>
                <a:cs typeface="Consolas" pitchFamily="49" charset="0"/>
              </a:rPr>
              <a:t>DDIInstance</a:t>
            </a:r>
            <a:r>
              <a:rPr kumimoji="0" lang="en-US" sz="2400" b="0" i="0" u="none" strike="noStrike" cap="none" normalizeH="0" baseline="0" dirty="0" smtClean="0">
                <a:ln>
                  <a:noFill/>
                </a:ln>
                <a:solidFill>
                  <a:srgbClr val="0000FF"/>
                </a:solidFill>
                <a:effectLst/>
                <a:latin typeface="Consolas" pitchFamily="49" charset="0"/>
                <a:cs typeface="Consolas" pitchFamily="49" charset="0"/>
              </a:rPr>
              <a:t>&gt;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8199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808080"/>
                                      </p:to>
                                    </p:animClr>
                                  </p:subTnLst>
                                </p:cTn>
                              </p:par>
                              <p:par>
                                <p:cTn id="7" presetID="1" presetClass="entr" presetSubtype="0" fill="hold" nodeType="withEffect">
                                  <p:stCondLst>
                                    <p:cond delay="0"/>
                                  </p:stCondLst>
                                  <p:childTnLst>
                                    <p:set>
                                      <p:cBhvr>
                                        <p:cTn id="8" dur="1" fill="hold">
                                          <p:stCondLst>
                                            <p:cond delay="0"/>
                                          </p:stCondLst>
                                        </p:cTn>
                                        <p:tgtEl>
                                          <p:spTgt spid="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0" end="10"/>
                                            </p:txEl>
                                          </p:spTgt>
                                        </p:tgtEl>
                                        <p:attrNameLst>
                                          <p:attrName>ppt_c</p:attrName>
                                        </p:attrNameLst>
                                      </p:cBhvr>
                                      <p:to>
                                        <a:srgbClr val="80808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808080"/>
                                      </p:to>
                                    </p:animClr>
                                  </p:sub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8" end="8"/>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rgbClr val="808080"/>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tools</a:t>
            </a:r>
            <a:endParaRPr lang="en-US"/>
          </a:p>
        </p:txBody>
      </p:sp>
      <p:sp>
        <p:nvSpPr>
          <p:cNvPr id="3" name="Textplatzhalter 2"/>
          <p:cNvSpPr>
            <a:spLocks noGrp="1"/>
          </p:cNvSpPr>
          <p:nvPr>
            <p:ph type="body" idx="1"/>
          </p:nvPr>
        </p:nvSpPr>
        <p:spPr/>
        <p:txBody>
          <a:bodyPr/>
          <a:lstStyle/>
          <a:p>
            <a:r>
              <a:rPr lang="en-US" smtClean="0"/>
              <a:t>Introduction to DDI</a:t>
            </a:r>
            <a:endParaRPr lang="en-US"/>
          </a:p>
        </p:txBody>
      </p:sp>
    </p:spTree>
    <p:extLst>
      <p:ext uri="{BB962C8B-B14F-4D97-AF65-F5344CB8AC3E}">
        <p14:creationId xmlns:p14="http://schemas.microsoft.com/office/powerpoint/2010/main" val="782031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MISSY</a:t>
            </a:r>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773682" y="1412776"/>
            <a:ext cx="7569967" cy="5294164"/>
          </a:xfrm>
          <a:prstGeom prst="rect">
            <a:avLst/>
          </a:prstGeom>
          <a:noFill/>
          <a:ln w="9525">
            <a:noFill/>
            <a:miter lim="800000"/>
            <a:headEnd/>
            <a:tailEnd/>
          </a:ln>
        </p:spPr>
      </p:pic>
    </p:spTree>
    <p:extLst>
      <p:ext uri="{BB962C8B-B14F-4D97-AF65-F5344CB8AC3E}">
        <p14:creationId xmlns:p14="http://schemas.microsoft.com/office/powerpoint/2010/main" val="2793480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CentERdata</a:t>
            </a:r>
            <a:r>
              <a:rPr lang="de-DE" dirty="0" smtClean="0"/>
              <a:t> – LISS Panel / </a:t>
            </a:r>
            <a:r>
              <a:rPr lang="de-DE" dirty="0" err="1" smtClean="0"/>
              <a:t>Questasy</a:t>
            </a:r>
            <a:endParaRPr lang="de-DE" dirty="0"/>
          </a:p>
        </p:txBody>
      </p:sp>
      <p:pic>
        <p:nvPicPr>
          <p:cNvPr id="1027" name="Picture 3"/>
          <p:cNvPicPr>
            <a:picLocks noChangeAspect="1" noChangeArrowheads="1"/>
          </p:cNvPicPr>
          <p:nvPr/>
        </p:nvPicPr>
        <p:blipFill>
          <a:blip r:embed="rId2" cstate="print"/>
          <a:srcRect/>
          <a:stretch>
            <a:fillRect/>
          </a:stretch>
        </p:blipFill>
        <p:spPr bwMode="auto">
          <a:xfrm>
            <a:off x="971600" y="1340768"/>
            <a:ext cx="7128792" cy="5299659"/>
          </a:xfrm>
          <a:prstGeom prst="rect">
            <a:avLst/>
          </a:prstGeom>
          <a:noFill/>
          <a:ln w="9525">
            <a:noFill/>
            <a:miter lim="800000"/>
            <a:headEnd/>
            <a:tailEnd/>
          </a:ln>
        </p:spPr>
      </p:pic>
    </p:spTree>
    <p:extLst>
      <p:ext uri="{BB962C8B-B14F-4D97-AF65-F5344CB8AC3E}">
        <p14:creationId xmlns:p14="http://schemas.microsoft.com/office/powerpoint/2010/main" val="4209541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5558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6" y="188640"/>
            <a:ext cx="9105900" cy="659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787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6" y="176608"/>
            <a:ext cx="9105900" cy="659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392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fontScale="90000"/>
          </a:bodyPr>
          <a:lstStyle/>
          <a:p>
            <a:r>
              <a:rPr lang="en-US" dirty="0" smtClean="0"/>
              <a:t>CESSDA - Council of European Social Science Data Archives</a:t>
            </a:r>
            <a:br>
              <a:rPr lang="en-US" dirty="0" smtClean="0"/>
            </a:b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774603" y="1700807"/>
            <a:ext cx="5596656" cy="4839775"/>
          </a:xfrm>
          <a:prstGeom prst="rect">
            <a:avLst/>
          </a:prstGeom>
          <a:noFill/>
          <a:ln w="9525">
            <a:noFill/>
            <a:miter lim="800000"/>
            <a:headEnd/>
            <a:tailEnd/>
          </a:ln>
        </p:spPr>
      </p:pic>
    </p:spTree>
    <p:extLst>
      <p:ext uri="{BB962C8B-B14F-4D97-AF65-F5344CB8AC3E}">
        <p14:creationId xmlns:p14="http://schemas.microsoft.com/office/powerpoint/2010/main" val="4233022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71600" y="476672"/>
            <a:ext cx="7157665" cy="6034615"/>
          </a:xfrm>
          <a:prstGeom prst="rect">
            <a:avLst/>
          </a:prstGeom>
          <a:noFill/>
          <a:ln w="9525">
            <a:noFill/>
            <a:miter lim="800000"/>
            <a:headEnd/>
            <a:tailEnd/>
          </a:ln>
        </p:spPr>
      </p:pic>
    </p:spTree>
    <p:extLst>
      <p:ext uri="{BB962C8B-B14F-4D97-AF65-F5344CB8AC3E}">
        <p14:creationId xmlns:p14="http://schemas.microsoft.com/office/powerpoint/2010/main" val="37241847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dirty="0"/>
              <a:t>Michigan Questionnaire Documentation System (MQDS</a:t>
            </a:r>
            <a:r>
              <a:rPr lang="fr-FR" sz="2400" dirty="0" smtClean="0"/>
              <a:t>)</a:t>
            </a:r>
            <a:br>
              <a:rPr lang="fr-FR" sz="2400" dirty="0" smtClean="0"/>
            </a:br>
            <a:r>
              <a:rPr lang="fr-FR" sz="2400" dirty="0" smtClean="0"/>
              <a:t>as Blaise </a:t>
            </a:r>
            <a:r>
              <a:rPr lang="fr-FR" sz="2400" dirty="0" err="1" smtClean="0"/>
              <a:t>Tool</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51" y="1556792"/>
            <a:ext cx="803779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198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Welcome </a:t>
            </a:r>
            <a:r>
              <a:rPr lang="de-DE" dirty="0" err="1" smtClean="0"/>
              <a:t>and</a:t>
            </a:r>
            <a:r>
              <a:rPr lang="de-DE" dirty="0" smtClean="0"/>
              <a:t> </a:t>
            </a:r>
            <a:r>
              <a:rPr lang="de-DE" dirty="0" err="1" smtClean="0"/>
              <a:t>outline</a:t>
            </a:r>
            <a:endParaRPr lang="de-DE" dirty="0"/>
          </a:p>
        </p:txBody>
      </p:sp>
      <p:sp>
        <p:nvSpPr>
          <p:cNvPr id="5" name="Textplatzhalter 4"/>
          <p:cNvSpPr>
            <a:spLocks noGrp="1"/>
          </p:cNvSpPr>
          <p:nvPr>
            <p:ph type="body" idx="1"/>
          </p:nvPr>
        </p:nvSpPr>
        <p:spPr/>
        <p:txBody>
          <a:bodyPr/>
          <a:lstStyle/>
          <a:p>
            <a:r>
              <a:rPr lang="de-DE" dirty="0" err="1"/>
              <a:t>Introduction</a:t>
            </a:r>
            <a:r>
              <a:rPr lang="de-DE" dirty="0"/>
              <a:t> </a:t>
            </a:r>
            <a:r>
              <a:rPr lang="de-DE" dirty="0" err="1"/>
              <a:t>to</a:t>
            </a:r>
            <a:r>
              <a:rPr lang="de-DE" dirty="0"/>
              <a:t> DDI</a:t>
            </a:r>
          </a:p>
        </p:txBody>
      </p:sp>
    </p:spTree>
    <p:extLst>
      <p:ext uri="{BB962C8B-B14F-4D97-AF65-F5344CB8AC3E}">
        <p14:creationId xmlns:p14="http://schemas.microsoft.com/office/powerpoint/2010/main" val="2181719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Stat/Transfer Version 11 </a:t>
            </a:r>
            <a:r>
              <a:rPr lang="en-US" dirty="0" smtClean="0"/>
              <a:t>supports</a:t>
            </a:r>
            <a:br>
              <a:rPr lang="en-US" dirty="0" smtClean="0"/>
            </a:br>
            <a:r>
              <a:rPr lang="en-US" dirty="0" smtClean="0"/>
              <a:t>DDI Lifecycle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520" y="1484784"/>
            <a:ext cx="7092280" cy="5251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2062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Colectica</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797" y="1358094"/>
            <a:ext cx="5702523" cy="5290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5855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Autofit/>
          </a:bodyPr>
          <a:lstStyle/>
          <a:p>
            <a:r>
              <a:rPr lang="en-US" sz="3200" dirty="0"/>
              <a:t>Canadian Research Data Centre Network (CRDCN)</a:t>
            </a:r>
            <a:br>
              <a:rPr lang="en-US" sz="3200" dirty="0"/>
            </a:br>
            <a:r>
              <a:rPr lang="en-US" sz="3200" dirty="0"/>
              <a:t>DDI 3 Data/Metadata Management Platform</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84" y="1514182"/>
            <a:ext cx="7452320" cy="524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3144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Danish Data Archive</a:t>
            </a:r>
            <a:br>
              <a:rPr lang="en-US" dirty="0" smtClean="0"/>
            </a:br>
            <a:r>
              <a:rPr lang="en-US" dirty="0" smtClean="0"/>
              <a:t>DDI </a:t>
            </a:r>
            <a:r>
              <a:rPr lang="en-US" dirty="0"/>
              <a:t>Editing </a:t>
            </a:r>
            <a:r>
              <a:rPr lang="en-US" dirty="0" smtClean="0"/>
              <a:t>Framework</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997" y="1455130"/>
            <a:ext cx="6494363" cy="5358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0763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Tools </a:t>
            </a:r>
            <a:r>
              <a:rPr lang="de-DE" dirty="0" err="1" smtClean="0"/>
              <a:t>and</a:t>
            </a:r>
            <a:r>
              <a:rPr lang="de-DE" dirty="0" smtClean="0"/>
              <a:t> Standards</a:t>
            </a:r>
            <a:endParaRPr lang="de-DE" dirty="0"/>
          </a:p>
        </p:txBody>
      </p:sp>
      <p:sp>
        <p:nvSpPr>
          <p:cNvPr id="3" name="Rechteck 2"/>
          <p:cNvSpPr/>
          <p:nvPr/>
        </p:nvSpPr>
        <p:spPr>
          <a:xfrm>
            <a:off x="1447800" y="2286000"/>
            <a:ext cx="1905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Tool A</a:t>
            </a:r>
            <a:endParaRPr lang="de-DE" dirty="0"/>
          </a:p>
        </p:txBody>
      </p:sp>
      <p:sp>
        <p:nvSpPr>
          <p:cNvPr id="4" name="Rechteck 3"/>
          <p:cNvSpPr/>
          <p:nvPr/>
        </p:nvSpPr>
        <p:spPr>
          <a:xfrm>
            <a:off x="5867400" y="2286000"/>
            <a:ext cx="1905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Tool B</a:t>
            </a:r>
            <a:endParaRPr lang="de-DE" dirty="0"/>
          </a:p>
        </p:txBody>
      </p:sp>
      <p:sp>
        <p:nvSpPr>
          <p:cNvPr id="5" name="Rechteck 4"/>
          <p:cNvSpPr/>
          <p:nvPr/>
        </p:nvSpPr>
        <p:spPr>
          <a:xfrm>
            <a:off x="5867400" y="4648200"/>
            <a:ext cx="1905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Tool D</a:t>
            </a:r>
            <a:endParaRPr lang="de-DE" dirty="0"/>
          </a:p>
        </p:txBody>
      </p:sp>
      <p:sp>
        <p:nvSpPr>
          <p:cNvPr id="6" name="Rechteck 5"/>
          <p:cNvSpPr/>
          <p:nvPr/>
        </p:nvSpPr>
        <p:spPr>
          <a:xfrm>
            <a:off x="1447800" y="4648200"/>
            <a:ext cx="1905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Tool C</a:t>
            </a:r>
            <a:endParaRPr lang="de-DE" dirty="0"/>
          </a:p>
        </p:txBody>
      </p:sp>
      <p:cxnSp>
        <p:nvCxnSpPr>
          <p:cNvPr id="10" name="Gerade Verbindung 9"/>
          <p:cNvCxnSpPr/>
          <p:nvPr/>
        </p:nvCxnSpPr>
        <p:spPr>
          <a:xfrm>
            <a:off x="3352800" y="3048000"/>
            <a:ext cx="251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3200400" y="3200400"/>
            <a:ext cx="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6019800" y="3200400"/>
            <a:ext cx="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3352800" y="4800600"/>
            <a:ext cx="251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3352800" y="3200400"/>
            <a:ext cx="25146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V="1">
            <a:off x="3352800" y="3200400"/>
            <a:ext cx="2514600" cy="1447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2943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Tools </a:t>
            </a:r>
            <a:r>
              <a:rPr lang="de-DE" dirty="0" err="1" smtClean="0"/>
              <a:t>and</a:t>
            </a:r>
            <a:r>
              <a:rPr lang="de-DE" dirty="0" smtClean="0"/>
              <a:t> Standards</a:t>
            </a:r>
            <a:endParaRPr lang="de-DE" dirty="0"/>
          </a:p>
        </p:txBody>
      </p:sp>
      <p:sp>
        <p:nvSpPr>
          <p:cNvPr id="3" name="Rechteck 2"/>
          <p:cNvSpPr/>
          <p:nvPr/>
        </p:nvSpPr>
        <p:spPr>
          <a:xfrm>
            <a:off x="1447800" y="2286000"/>
            <a:ext cx="1905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Tool A</a:t>
            </a:r>
            <a:endParaRPr lang="de-DE" dirty="0"/>
          </a:p>
        </p:txBody>
      </p:sp>
      <p:sp>
        <p:nvSpPr>
          <p:cNvPr id="4" name="Rechteck 3"/>
          <p:cNvSpPr/>
          <p:nvPr/>
        </p:nvSpPr>
        <p:spPr>
          <a:xfrm>
            <a:off x="5867400" y="2286000"/>
            <a:ext cx="1905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Tool B</a:t>
            </a:r>
            <a:endParaRPr lang="de-DE" dirty="0"/>
          </a:p>
        </p:txBody>
      </p:sp>
      <p:sp>
        <p:nvSpPr>
          <p:cNvPr id="5" name="Rechteck 4"/>
          <p:cNvSpPr/>
          <p:nvPr/>
        </p:nvSpPr>
        <p:spPr>
          <a:xfrm>
            <a:off x="5867400" y="4648200"/>
            <a:ext cx="1905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Tool D</a:t>
            </a:r>
            <a:endParaRPr lang="de-DE" dirty="0"/>
          </a:p>
        </p:txBody>
      </p:sp>
      <p:sp>
        <p:nvSpPr>
          <p:cNvPr id="6" name="Rechteck 5"/>
          <p:cNvSpPr/>
          <p:nvPr/>
        </p:nvSpPr>
        <p:spPr>
          <a:xfrm>
            <a:off x="1447800" y="4648200"/>
            <a:ext cx="1905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Tool C</a:t>
            </a:r>
            <a:endParaRPr lang="de-DE" dirty="0"/>
          </a:p>
        </p:txBody>
      </p:sp>
      <p:cxnSp>
        <p:nvCxnSpPr>
          <p:cNvPr id="18" name="Gerade Verbindung 17"/>
          <p:cNvCxnSpPr/>
          <p:nvPr/>
        </p:nvCxnSpPr>
        <p:spPr>
          <a:xfrm>
            <a:off x="3352800" y="3200400"/>
            <a:ext cx="25146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V="1">
            <a:off x="3352800" y="3200400"/>
            <a:ext cx="25146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3848100" y="3390900"/>
            <a:ext cx="1524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Standard</a:t>
            </a:r>
            <a:endParaRPr lang="de-DE" dirty="0"/>
          </a:p>
        </p:txBody>
      </p:sp>
    </p:spTree>
    <p:extLst>
      <p:ext uri="{BB962C8B-B14F-4D97-AF65-F5344CB8AC3E}">
        <p14:creationId xmlns:p14="http://schemas.microsoft.com/office/powerpoint/2010/main" val="39228213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Codebook and lifecycle</a:t>
            </a:r>
            <a:endParaRPr lang="en-US"/>
          </a:p>
        </p:txBody>
      </p:sp>
      <p:sp>
        <p:nvSpPr>
          <p:cNvPr id="3" name="Textplatzhalter 2"/>
          <p:cNvSpPr>
            <a:spLocks noGrp="1"/>
          </p:cNvSpPr>
          <p:nvPr>
            <p:ph type="body" idx="1"/>
          </p:nvPr>
        </p:nvSpPr>
        <p:spPr/>
        <p:txBody>
          <a:bodyPr/>
          <a:lstStyle/>
          <a:p>
            <a:r>
              <a:rPr lang="en-US" smtClean="0"/>
              <a:t>Introduction to DDI</a:t>
            </a:r>
            <a:endParaRPr lang="en-US"/>
          </a:p>
        </p:txBody>
      </p:sp>
    </p:spTree>
    <p:extLst>
      <p:ext uri="{BB962C8B-B14F-4D97-AF65-F5344CB8AC3E}">
        <p14:creationId xmlns:p14="http://schemas.microsoft.com/office/powerpoint/2010/main" val="7135798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Formerly known as…</a:t>
            </a:r>
            <a:endParaRPr lang="en-US" dirty="0"/>
          </a:p>
        </p:txBody>
      </p:sp>
      <p:sp>
        <p:nvSpPr>
          <p:cNvPr id="5" name="Content Placeholder 4"/>
          <p:cNvSpPr>
            <a:spLocks noGrp="1"/>
          </p:cNvSpPr>
          <p:nvPr>
            <p:ph idx="1"/>
          </p:nvPr>
        </p:nvSpPr>
        <p:spPr/>
        <p:txBody>
          <a:bodyPr/>
          <a:lstStyle/>
          <a:p>
            <a:endParaRPr lang="en-US" dirty="0" smtClean="0"/>
          </a:p>
          <a:p>
            <a:endParaRPr lang="en-US" dirty="0"/>
          </a:p>
          <a:p>
            <a:r>
              <a:rPr lang="en-US" dirty="0" smtClean="0"/>
              <a:t>DDI 2 </a:t>
            </a:r>
            <a:r>
              <a:rPr lang="en-US" dirty="0" smtClean="0">
                <a:sym typeface="Wingdings" pitchFamily="2" charset="2"/>
              </a:rPr>
              <a:t> DDI Codebook  DDI-C</a:t>
            </a:r>
          </a:p>
          <a:p>
            <a:endParaRPr lang="en-US" dirty="0" smtClean="0">
              <a:sym typeface="Wingdings" pitchFamily="2" charset="2"/>
            </a:endParaRPr>
          </a:p>
          <a:p>
            <a:r>
              <a:rPr lang="en-US" dirty="0" smtClean="0">
                <a:sym typeface="Wingdings" pitchFamily="2" charset="2"/>
              </a:rPr>
              <a:t>DDI 3  DDI Lifecycle  DDI-L</a:t>
            </a:r>
          </a:p>
        </p:txBody>
      </p:sp>
    </p:spTree>
    <p:extLst>
      <p:ext uri="{BB962C8B-B14F-4D97-AF65-F5344CB8AC3E}">
        <p14:creationId xmlns:p14="http://schemas.microsoft.com/office/powerpoint/2010/main" val="16405229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DDI Codebook</a:t>
            </a:r>
            <a:endParaRPr lang="en-US" dirty="0"/>
          </a:p>
        </p:txBody>
      </p:sp>
      <p:sp>
        <p:nvSpPr>
          <p:cNvPr id="5" name="Content Placeholder 4"/>
          <p:cNvSpPr>
            <a:spLocks noGrp="1"/>
          </p:cNvSpPr>
          <p:nvPr>
            <p:ph idx="1"/>
          </p:nvPr>
        </p:nvSpPr>
        <p:spPr/>
        <p:txBody>
          <a:bodyPr/>
          <a:lstStyle/>
          <a:p>
            <a:r>
              <a:rPr lang="en-US" dirty="0" smtClean="0"/>
              <a:t>Document Description</a:t>
            </a:r>
          </a:p>
          <a:p>
            <a:r>
              <a:rPr lang="en-US" dirty="0" smtClean="0"/>
              <a:t>Study Description</a:t>
            </a:r>
          </a:p>
          <a:p>
            <a:r>
              <a:rPr lang="en-US" dirty="0" smtClean="0"/>
              <a:t>File Description</a:t>
            </a:r>
          </a:p>
          <a:p>
            <a:r>
              <a:rPr lang="en-US" dirty="0" smtClean="0"/>
              <a:t>Variable Description</a:t>
            </a:r>
            <a:endParaRPr lang="en-US" dirty="0"/>
          </a:p>
        </p:txBody>
      </p:sp>
    </p:spTree>
    <p:extLst>
      <p:ext uri="{BB962C8B-B14F-4D97-AF65-F5344CB8AC3E}">
        <p14:creationId xmlns:p14="http://schemas.microsoft.com/office/powerpoint/2010/main" val="11705594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en-US" dirty="0" smtClean="0"/>
              <a:t>DDI Lifecycle Model</a:t>
            </a:r>
          </a:p>
        </p:txBody>
      </p:sp>
      <p:pic>
        <p:nvPicPr>
          <p:cNvPr id="15363" name="Picture 3" descr="DDI_Lifecycle"/>
          <p:cNvPicPr>
            <a:picLocks noChangeAspect="1" noChangeArrowheads="1"/>
          </p:cNvPicPr>
          <p:nvPr/>
        </p:nvPicPr>
        <p:blipFill>
          <a:blip r:embed="rId3" cstate="print"/>
          <a:srcRect/>
          <a:stretch>
            <a:fillRect/>
          </a:stretch>
        </p:blipFill>
        <p:spPr bwMode="auto">
          <a:xfrm>
            <a:off x="457200" y="1371600"/>
            <a:ext cx="8686800" cy="4538663"/>
          </a:xfrm>
          <a:prstGeom prst="rect">
            <a:avLst/>
          </a:prstGeom>
          <a:noFill/>
          <a:ln w="9525">
            <a:noFill/>
            <a:miter lim="800000"/>
            <a:headEnd/>
            <a:tailEnd/>
          </a:ln>
        </p:spPr>
      </p:pic>
      <p:sp>
        <p:nvSpPr>
          <p:cNvPr id="52228" name="AutoShape 4"/>
          <p:cNvSpPr>
            <a:spLocks noChangeArrowheads="1"/>
          </p:cNvSpPr>
          <p:nvPr/>
        </p:nvSpPr>
        <p:spPr bwMode="auto">
          <a:xfrm rot="10800000">
            <a:off x="152400" y="4648200"/>
            <a:ext cx="7620000" cy="1219200"/>
          </a:xfrm>
          <a:prstGeom prst="curvedDownArrow">
            <a:avLst>
              <a:gd name="adj1" fmla="val 125000"/>
              <a:gd name="adj2" fmla="val 250000"/>
              <a:gd name="adj3" fmla="val 33333"/>
            </a:avLst>
          </a:prstGeom>
          <a:solidFill>
            <a:srgbClr val="FF0000"/>
          </a:solidFill>
          <a:ln w="9525">
            <a:solidFill>
              <a:schemeClr val="tx1"/>
            </a:solidFill>
            <a:miter lim="800000"/>
            <a:headEnd/>
            <a:tailEnd/>
          </a:ln>
        </p:spPr>
        <p:txBody>
          <a:bodyPr rot="10800000" wrap="none" anchor="ctr"/>
          <a:lstStyle/>
          <a:p>
            <a:pPr algn="ctr"/>
            <a:endParaRPr lang="en-US">
              <a:cs typeface="Arial" charset="0"/>
            </a:endParaRPr>
          </a:p>
        </p:txBody>
      </p:sp>
      <p:sp>
        <p:nvSpPr>
          <p:cNvPr id="52229" name="Text Box 5"/>
          <p:cNvSpPr txBox="1">
            <a:spLocks noChangeArrowheads="1"/>
          </p:cNvSpPr>
          <p:nvPr/>
        </p:nvSpPr>
        <p:spPr bwMode="auto">
          <a:xfrm>
            <a:off x="3048000" y="5943600"/>
            <a:ext cx="3101975" cy="457200"/>
          </a:xfrm>
          <a:prstGeom prst="rect">
            <a:avLst/>
          </a:prstGeom>
          <a:noFill/>
          <a:ln w="9525">
            <a:noFill/>
            <a:miter lim="800000"/>
            <a:headEnd/>
            <a:tailEnd/>
          </a:ln>
        </p:spPr>
        <p:txBody>
          <a:bodyPr>
            <a:spAutoFit/>
          </a:bodyPr>
          <a:lstStyle/>
          <a:p>
            <a:pPr>
              <a:spcBef>
                <a:spcPct val="50000"/>
              </a:spcBef>
            </a:pPr>
            <a:r>
              <a:rPr lang="en-US" sz="2400" b="1">
                <a:cs typeface="Arial" charset="0"/>
              </a:rPr>
              <a:t>Metadata Reuse</a:t>
            </a:r>
          </a:p>
        </p:txBody>
      </p:sp>
      <p:sp>
        <p:nvSpPr>
          <p:cNvPr id="15366" name="Date Placeholder 5"/>
          <p:cNvSpPr>
            <a:spLocks noGrp="1"/>
          </p:cNvSpPr>
          <p:nvPr>
            <p:ph type="dt" sz="quarter" idx="10"/>
          </p:nvPr>
        </p:nvSpPr>
        <p:spPr>
          <a:noFill/>
        </p:spPr>
        <p:txBody>
          <a:bodyPr/>
          <a:lstStyle/>
          <a:p>
            <a:r>
              <a:rPr lang="en-US" smtClean="0"/>
              <a:t>S03</a:t>
            </a:r>
          </a:p>
        </p:txBody>
      </p:sp>
      <p:sp>
        <p:nvSpPr>
          <p:cNvPr id="15367" name="Slide Number Placeholder 6"/>
          <p:cNvSpPr>
            <a:spLocks noGrp="1"/>
          </p:cNvSpPr>
          <p:nvPr>
            <p:ph type="sldNum" sz="quarter" idx="12"/>
          </p:nvPr>
        </p:nvSpPr>
        <p:spPr>
          <a:noFill/>
        </p:spPr>
        <p:txBody>
          <a:bodyPr/>
          <a:lstStyle/>
          <a:p>
            <a:fld id="{96307F89-FF65-4BE8-882F-C1176FB397C8}" type="slidenum">
              <a:rPr lang="en-US" smtClean="0"/>
              <a:pPr/>
              <a:t>49</a:t>
            </a:fld>
            <a:endParaRPr lang="en-US" smtClean="0"/>
          </a:p>
        </p:txBody>
      </p:sp>
    </p:spTree>
    <p:extLst>
      <p:ext uri="{BB962C8B-B14F-4D97-AF65-F5344CB8AC3E}">
        <p14:creationId xmlns:p14="http://schemas.microsoft.com/office/powerpoint/2010/main" val="70477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ppt_x"/>
                                          </p:val>
                                        </p:tav>
                                        <p:tav tm="100000">
                                          <p:val>
                                            <p:strVal val="#ppt_x"/>
                                          </p:val>
                                        </p:tav>
                                      </p:tavLst>
                                    </p:anim>
                                    <p:anim calcmode="lin" valueType="num">
                                      <p:cBhvr additive="base">
                                        <p:cTn id="8" dur="500" fill="hold"/>
                                        <p:tgtEl>
                                          <p:spTgt spid="522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229"/>
                                        </p:tgtEl>
                                        <p:attrNameLst>
                                          <p:attrName>style.visibility</p:attrName>
                                        </p:attrNameLst>
                                      </p:cBhvr>
                                      <p:to>
                                        <p:strVal val="visible"/>
                                      </p:to>
                                    </p:set>
                                    <p:anim calcmode="lin" valueType="num">
                                      <p:cBhvr additive="base">
                                        <p:cTn id="11" dur="500" fill="hold"/>
                                        <p:tgtEl>
                                          <p:spTgt spid="52229"/>
                                        </p:tgtEl>
                                        <p:attrNameLst>
                                          <p:attrName>ppt_x</p:attrName>
                                        </p:attrNameLst>
                                      </p:cBhvr>
                                      <p:tavLst>
                                        <p:tav tm="0">
                                          <p:val>
                                            <p:strVal val="#ppt_x"/>
                                          </p:val>
                                        </p:tav>
                                        <p:tav tm="100000">
                                          <p:val>
                                            <p:strVal val="#ppt_x"/>
                                          </p:val>
                                        </p:tav>
                                      </p:tavLst>
                                    </p:anim>
                                    <p:anim calcmode="lin" valueType="num">
                                      <p:cBhvr additive="base">
                                        <p:cTn id="12" dur="500" fill="hold"/>
                                        <p:tgtEl>
                                          <p:spTgt spid="52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a:t>
            </a:r>
            <a:endParaRPr lang="de-DE" dirty="0"/>
          </a:p>
        </p:txBody>
      </p:sp>
      <p:sp>
        <p:nvSpPr>
          <p:cNvPr id="4" name="Inhaltsplatzhalter 3"/>
          <p:cNvSpPr>
            <a:spLocks noGrp="1"/>
          </p:cNvSpPr>
          <p:nvPr>
            <p:ph sz="half" idx="1"/>
          </p:nvPr>
        </p:nvSpPr>
        <p:spPr/>
        <p:txBody>
          <a:bodyPr/>
          <a:lstStyle/>
          <a:p>
            <a:pPr marL="0" indent="0">
              <a:buNone/>
            </a:pPr>
            <a:r>
              <a:rPr lang="en-US" b="1" smtClean="0"/>
              <a:t>Introduction to DDI</a:t>
            </a:r>
          </a:p>
          <a:p>
            <a:r>
              <a:rPr lang="en-US" smtClean="0"/>
              <a:t>Welcome</a:t>
            </a:r>
          </a:p>
          <a:p>
            <a:r>
              <a:rPr lang="en-US" smtClean="0"/>
              <a:t>DDI in 60 Seconds</a:t>
            </a:r>
          </a:p>
          <a:p>
            <a:r>
              <a:rPr lang="en-US" smtClean="0"/>
              <a:t>Processes</a:t>
            </a:r>
          </a:p>
          <a:p>
            <a:r>
              <a:rPr lang="en-US" smtClean="0"/>
              <a:t>DDI-Standard</a:t>
            </a:r>
          </a:p>
          <a:p>
            <a:r>
              <a:rPr lang="en-US" smtClean="0"/>
              <a:t>Tools</a:t>
            </a:r>
          </a:p>
          <a:p>
            <a:r>
              <a:rPr lang="en-US" smtClean="0"/>
              <a:t>Codebook and Lifecycle</a:t>
            </a:r>
            <a:endParaRPr lang="en-US"/>
          </a:p>
        </p:txBody>
      </p:sp>
      <p:sp>
        <p:nvSpPr>
          <p:cNvPr id="5" name="Inhaltsplatzhalter 4"/>
          <p:cNvSpPr>
            <a:spLocks noGrp="1"/>
          </p:cNvSpPr>
          <p:nvPr>
            <p:ph sz="half" idx="2"/>
          </p:nvPr>
        </p:nvSpPr>
        <p:spPr/>
        <p:txBody>
          <a:bodyPr/>
          <a:lstStyle/>
          <a:p>
            <a:pPr marL="0" indent="0">
              <a:buNone/>
            </a:pPr>
            <a:r>
              <a:rPr lang="en-US" b="1" dirty="0" smtClean="0"/>
              <a:t>Advanced Topics</a:t>
            </a:r>
          </a:p>
          <a:p>
            <a:r>
              <a:rPr lang="en-US" dirty="0" smtClean="0"/>
              <a:t>DDI-L in Detail</a:t>
            </a:r>
          </a:p>
          <a:p>
            <a:r>
              <a:rPr lang="en-US" dirty="0" smtClean="0"/>
              <a:t>Questionnaire example</a:t>
            </a:r>
          </a:p>
          <a:p>
            <a:r>
              <a:rPr lang="en-US" dirty="0" smtClean="0"/>
              <a:t>Schemes and Reuse</a:t>
            </a:r>
          </a:p>
          <a:p>
            <a:r>
              <a:rPr lang="en-US" dirty="0" smtClean="0"/>
              <a:t>Comparison</a:t>
            </a:r>
          </a:p>
          <a:p>
            <a:r>
              <a:rPr lang="en-US" dirty="0" smtClean="0"/>
              <a:t>Question &amp; Answer</a:t>
            </a:r>
          </a:p>
          <a:p>
            <a:r>
              <a:rPr lang="en-US" dirty="0" smtClean="0"/>
              <a:t>Conclusion</a:t>
            </a:r>
            <a:endParaRPr lang="en-US" dirty="0"/>
          </a:p>
        </p:txBody>
      </p:sp>
    </p:spTree>
    <p:extLst>
      <p:ext uri="{BB962C8B-B14F-4D97-AF65-F5344CB8AC3E}">
        <p14:creationId xmlns:p14="http://schemas.microsoft.com/office/powerpoint/2010/main" val="10081192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latin typeface="Calibri" pitchFamily="34" charset="0"/>
                <a:cs typeface="Calibri" pitchFamily="34" charset="0"/>
              </a:rPr>
              <a:t>DDI Lifecycle Features</a:t>
            </a:r>
          </a:p>
        </p:txBody>
      </p:sp>
      <p:sp>
        <p:nvSpPr>
          <p:cNvPr id="3" name="Content Placeholder 2"/>
          <p:cNvSpPr>
            <a:spLocks noGrp="1"/>
          </p:cNvSpPr>
          <p:nvPr>
            <p:ph idx="1"/>
          </p:nvPr>
        </p:nvSpPr>
        <p:spPr/>
        <p:txBody>
          <a:bodyPr/>
          <a:lstStyle/>
          <a:p>
            <a:pPr eaLnBrk="1" hangingPunct="1">
              <a:lnSpc>
                <a:spcPct val="114000"/>
              </a:lnSpc>
              <a:buClr>
                <a:schemeClr val="tx1"/>
              </a:buClr>
            </a:pPr>
            <a:r>
              <a:rPr lang="en-US" sz="3200" smtClean="0">
                <a:latin typeface="Calibri" pitchFamily="34" charset="0"/>
                <a:cs typeface="Calibri" pitchFamily="34" charset="0"/>
              </a:rPr>
              <a:t>Machine-actionable</a:t>
            </a:r>
          </a:p>
          <a:p>
            <a:pPr eaLnBrk="1" hangingPunct="1">
              <a:lnSpc>
                <a:spcPct val="114000"/>
              </a:lnSpc>
              <a:buClr>
                <a:schemeClr val="tx1"/>
              </a:buClr>
            </a:pPr>
            <a:r>
              <a:rPr lang="en-US" sz="3200" smtClean="0">
                <a:latin typeface="Calibri" pitchFamily="34" charset="0"/>
                <a:cs typeface="Calibri" pitchFamily="34" charset="0"/>
              </a:rPr>
              <a:t>Modular and extensible</a:t>
            </a:r>
          </a:p>
          <a:p>
            <a:pPr eaLnBrk="1" hangingPunct="1">
              <a:lnSpc>
                <a:spcPct val="114000"/>
              </a:lnSpc>
              <a:buClr>
                <a:schemeClr val="tx1"/>
              </a:buClr>
            </a:pPr>
            <a:r>
              <a:rPr lang="en-US" sz="3200" smtClean="0">
                <a:latin typeface="Calibri" pitchFamily="34" charset="0"/>
                <a:cs typeface="Calibri" pitchFamily="34" charset="0"/>
              </a:rPr>
              <a:t>Multi-lingual </a:t>
            </a:r>
          </a:p>
          <a:p>
            <a:pPr eaLnBrk="1" hangingPunct="1">
              <a:lnSpc>
                <a:spcPct val="114000"/>
              </a:lnSpc>
              <a:buClr>
                <a:schemeClr val="tx1"/>
              </a:buClr>
            </a:pPr>
            <a:r>
              <a:rPr lang="en-US" sz="3200" smtClean="0">
                <a:latin typeface="Calibri" pitchFamily="34" charset="0"/>
                <a:cs typeface="Calibri" pitchFamily="34" charset="0"/>
              </a:rPr>
              <a:t>Aligned with other metadata standards</a:t>
            </a:r>
          </a:p>
          <a:p>
            <a:pPr eaLnBrk="1" hangingPunct="1">
              <a:lnSpc>
                <a:spcPct val="114000"/>
              </a:lnSpc>
              <a:buClr>
                <a:schemeClr val="tx1"/>
              </a:buClr>
            </a:pPr>
            <a:r>
              <a:rPr lang="en-US" sz="3200" smtClean="0">
                <a:latin typeface="Calibri" pitchFamily="34" charset="0"/>
                <a:cs typeface="Calibri" pitchFamily="34" charset="0"/>
              </a:rPr>
              <a:t>Can carry data in-line</a:t>
            </a:r>
          </a:p>
          <a:p>
            <a:pPr eaLnBrk="1" hangingPunct="1">
              <a:lnSpc>
                <a:spcPct val="114000"/>
              </a:lnSpc>
              <a:buClr>
                <a:schemeClr val="tx1"/>
              </a:buClr>
            </a:pPr>
            <a:r>
              <a:rPr lang="en-US" sz="3200" smtClean="0">
                <a:latin typeface="Calibri" pitchFamily="34" charset="0"/>
                <a:cs typeface="Calibri" pitchFamily="34" charset="0"/>
              </a:rPr>
              <a:t>Focused on metadata reuse</a:t>
            </a:r>
          </a:p>
          <a:p>
            <a:pPr lvl="1" eaLnBrk="1" hangingPunct="1">
              <a:buClr>
                <a:schemeClr val="tx1"/>
              </a:buClr>
            </a:pPr>
            <a:endParaRPr lang="en-US" sz="3200" smtClean="0">
              <a:latin typeface="Calibri" pitchFamily="34" charset="0"/>
              <a:cs typeface="Calibri" pitchFamily="34" charset="0"/>
            </a:endParaRPr>
          </a:p>
        </p:txBody>
      </p:sp>
    </p:spTree>
    <p:extLst>
      <p:ext uri="{BB962C8B-B14F-4D97-AF65-F5344CB8AC3E}">
        <p14:creationId xmlns:p14="http://schemas.microsoft.com/office/powerpoint/2010/main" val="24589502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latin typeface="Calibri" pitchFamily="34" charset="0"/>
                <a:cs typeface="Calibri" pitchFamily="34" charset="0"/>
              </a:rPr>
              <a:t>DDI Lifecycle Features</a:t>
            </a:r>
          </a:p>
        </p:txBody>
      </p:sp>
      <p:sp>
        <p:nvSpPr>
          <p:cNvPr id="3" name="Content Placeholder 2"/>
          <p:cNvSpPr>
            <a:spLocks noGrp="1"/>
          </p:cNvSpPr>
          <p:nvPr>
            <p:ph idx="1"/>
          </p:nvPr>
        </p:nvSpPr>
        <p:spPr/>
        <p:txBody>
          <a:bodyPr>
            <a:normAutofit fontScale="85000" lnSpcReduction="10000"/>
          </a:bodyPr>
          <a:lstStyle/>
          <a:p>
            <a:pPr eaLnBrk="1" hangingPunct="1">
              <a:lnSpc>
                <a:spcPct val="114000"/>
              </a:lnSpc>
              <a:spcBef>
                <a:spcPct val="0"/>
              </a:spcBef>
              <a:spcAft>
                <a:spcPts val="1200"/>
              </a:spcAft>
            </a:pPr>
            <a:r>
              <a:rPr lang="en-US" smtClean="0">
                <a:latin typeface="Calibri" pitchFamily="34" charset="0"/>
                <a:cs typeface="Calibri" pitchFamily="34" charset="0"/>
              </a:rPr>
              <a:t>Support for CAI instruments</a:t>
            </a:r>
          </a:p>
          <a:p>
            <a:pPr eaLnBrk="1" hangingPunct="1">
              <a:lnSpc>
                <a:spcPct val="114000"/>
              </a:lnSpc>
              <a:spcBef>
                <a:spcPct val="0"/>
              </a:spcBef>
              <a:spcAft>
                <a:spcPts val="1200"/>
              </a:spcAft>
            </a:pPr>
            <a:r>
              <a:rPr lang="en-US" smtClean="0">
                <a:latin typeface="Calibri" pitchFamily="34" charset="0"/>
                <a:cs typeface="Calibri" pitchFamily="34" charset="0"/>
              </a:rPr>
              <a:t>Support for longitudinal surveys</a:t>
            </a:r>
          </a:p>
          <a:p>
            <a:pPr eaLnBrk="1" hangingPunct="1">
              <a:lnSpc>
                <a:spcPct val="114000"/>
              </a:lnSpc>
              <a:spcBef>
                <a:spcPct val="0"/>
              </a:spcBef>
              <a:spcAft>
                <a:spcPts val="1200"/>
              </a:spcAft>
            </a:pPr>
            <a:r>
              <a:rPr lang="en-US" smtClean="0">
                <a:latin typeface="Calibri" pitchFamily="34" charset="0"/>
                <a:cs typeface="Calibri" pitchFamily="34" charset="0"/>
              </a:rPr>
              <a:t>Focus on comparison, both by design and after-the-fact (harmonization)</a:t>
            </a:r>
          </a:p>
          <a:p>
            <a:pPr eaLnBrk="1" hangingPunct="1">
              <a:lnSpc>
                <a:spcPct val="114000"/>
              </a:lnSpc>
              <a:spcBef>
                <a:spcPct val="0"/>
              </a:spcBef>
              <a:spcAft>
                <a:spcPts val="1200"/>
              </a:spcAft>
            </a:pPr>
            <a:r>
              <a:rPr lang="en-US" smtClean="0">
                <a:latin typeface="Calibri" pitchFamily="34" charset="0"/>
                <a:cs typeface="Calibri" pitchFamily="34" charset="0"/>
              </a:rPr>
              <a:t>Robust record and file linkages for complex data files</a:t>
            </a:r>
          </a:p>
          <a:p>
            <a:pPr eaLnBrk="1" hangingPunct="1">
              <a:lnSpc>
                <a:spcPct val="114000"/>
              </a:lnSpc>
              <a:spcBef>
                <a:spcPct val="0"/>
              </a:spcBef>
              <a:spcAft>
                <a:spcPts val="1200"/>
              </a:spcAft>
            </a:pPr>
            <a:r>
              <a:rPr lang="en-US" smtClean="0">
                <a:latin typeface="Calibri" pitchFamily="34" charset="0"/>
                <a:cs typeface="Calibri" pitchFamily="34" charset="0"/>
              </a:rPr>
              <a:t>Support for geographic content (shape and boundary files)</a:t>
            </a:r>
          </a:p>
          <a:p>
            <a:pPr eaLnBrk="1" hangingPunct="1">
              <a:lnSpc>
                <a:spcPct val="114000"/>
              </a:lnSpc>
              <a:spcBef>
                <a:spcPct val="0"/>
              </a:spcBef>
              <a:spcAft>
                <a:spcPts val="1200"/>
              </a:spcAft>
            </a:pPr>
            <a:r>
              <a:rPr lang="en-US" smtClean="0">
                <a:latin typeface="Calibri" pitchFamily="34" charset="0"/>
                <a:cs typeface="Calibri" pitchFamily="34" charset="0"/>
              </a:rPr>
              <a:t>Capability for registries and question banks</a:t>
            </a:r>
          </a:p>
        </p:txBody>
      </p:sp>
    </p:spTree>
    <p:extLst>
      <p:ext uri="{BB962C8B-B14F-4D97-AF65-F5344CB8AC3E}">
        <p14:creationId xmlns:p14="http://schemas.microsoft.com/office/powerpoint/2010/main" val="18550311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II</a:t>
            </a:r>
            <a:endParaRPr lang="en-US" dirty="0"/>
          </a:p>
        </p:txBody>
      </p:sp>
      <p:sp>
        <p:nvSpPr>
          <p:cNvPr id="5" name="Subtitle 4"/>
          <p:cNvSpPr>
            <a:spLocks noGrp="1"/>
          </p:cNvSpPr>
          <p:nvPr>
            <p:ph type="subTitle" idx="1"/>
          </p:nvPr>
        </p:nvSpPr>
        <p:spPr/>
        <p:txBody>
          <a:bodyPr/>
          <a:lstStyle/>
          <a:p>
            <a:r>
              <a:rPr lang="en-US" dirty="0" smtClean="0"/>
              <a:t>Advanced Topics</a:t>
            </a:r>
            <a:endParaRPr lang="en-US" dirty="0"/>
          </a:p>
        </p:txBody>
      </p:sp>
    </p:spTree>
    <p:extLst>
      <p:ext uri="{BB962C8B-B14F-4D97-AF65-F5344CB8AC3E}">
        <p14:creationId xmlns:p14="http://schemas.microsoft.com/office/powerpoint/2010/main" val="10289516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DDI lifecycle in detail</a:t>
            </a:r>
            <a:endParaRPr lang="en-US"/>
          </a:p>
        </p:txBody>
      </p:sp>
      <p:sp>
        <p:nvSpPr>
          <p:cNvPr id="3" name="Textplatzhalter 2"/>
          <p:cNvSpPr>
            <a:spLocks noGrp="1"/>
          </p:cNvSpPr>
          <p:nvPr>
            <p:ph type="body" idx="1"/>
          </p:nvPr>
        </p:nvSpPr>
        <p:spPr/>
        <p:txBody>
          <a:bodyPr/>
          <a:lstStyle/>
          <a:p>
            <a:r>
              <a:rPr lang="en-US" smtClean="0"/>
              <a:t>Advanced Topics</a:t>
            </a:r>
            <a:endParaRPr lang="en-US"/>
          </a:p>
        </p:txBody>
      </p:sp>
    </p:spTree>
    <p:extLst>
      <p:ext uri="{BB962C8B-B14F-4D97-AF65-F5344CB8AC3E}">
        <p14:creationId xmlns:p14="http://schemas.microsoft.com/office/powerpoint/2010/main" val="21283697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DDI structures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Study Unit</a:t>
            </a:r>
          </a:p>
          <a:p>
            <a:r>
              <a:rPr lang="en-US" dirty="0" smtClean="0"/>
              <a:t>Data Collection</a:t>
            </a:r>
          </a:p>
          <a:p>
            <a:pPr lvl="1"/>
            <a:r>
              <a:rPr lang="en-US" dirty="0" smtClean="0"/>
              <a:t>Methodology</a:t>
            </a:r>
          </a:p>
          <a:p>
            <a:pPr lvl="1"/>
            <a:r>
              <a:rPr lang="en-US" dirty="0" smtClean="0"/>
              <a:t>Questions</a:t>
            </a:r>
          </a:p>
          <a:p>
            <a:pPr lvl="1"/>
            <a:r>
              <a:rPr lang="en-US" dirty="0" smtClean="0"/>
              <a:t>Question flow [optional]</a:t>
            </a:r>
          </a:p>
          <a:p>
            <a:r>
              <a:rPr lang="en-US" dirty="0" smtClean="0"/>
              <a:t>Variables</a:t>
            </a:r>
          </a:p>
          <a:p>
            <a:r>
              <a:rPr lang="en-US" dirty="0" smtClean="0"/>
              <a:t>Physical structures</a:t>
            </a:r>
          </a:p>
          <a:p>
            <a:r>
              <a:rPr lang="en-US" dirty="0" smtClean="0"/>
              <a:t>Group [optional]</a:t>
            </a:r>
          </a:p>
          <a:p>
            <a:r>
              <a:rPr lang="en-US" dirty="0" smtClean="0"/>
              <a:t>Local Holding Package</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smtClean="0"/>
              <a:t>Study Unit</a:t>
            </a:r>
          </a:p>
        </p:txBody>
      </p:sp>
      <p:sp>
        <p:nvSpPr>
          <p:cNvPr id="16387" name="Rectangle 3"/>
          <p:cNvSpPr>
            <a:spLocks noGrp="1" noChangeArrowheads="1"/>
          </p:cNvSpPr>
          <p:nvPr>
            <p:ph type="body" sz="half" idx="4294967295"/>
          </p:nvPr>
        </p:nvSpPr>
        <p:spPr>
          <a:xfrm>
            <a:off x="457200" y="1600200"/>
            <a:ext cx="4038600" cy="4525963"/>
          </a:xfrm>
        </p:spPr>
        <p:txBody>
          <a:bodyPr/>
          <a:lstStyle/>
          <a:p>
            <a:pPr eaLnBrk="1" hangingPunct="1"/>
            <a:r>
              <a:rPr lang="en-US" sz="2400" smtClean="0"/>
              <a:t>Study Unit</a:t>
            </a:r>
          </a:p>
          <a:p>
            <a:pPr lvl="1" eaLnBrk="1" hangingPunct="1"/>
            <a:r>
              <a:rPr lang="en-US" sz="2000" smtClean="0"/>
              <a:t>Identification</a:t>
            </a:r>
          </a:p>
          <a:p>
            <a:pPr lvl="1" eaLnBrk="1" hangingPunct="1"/>
            <a:r>
              <a:rPr lang="en-US" sz="2000" smtClean="0"/>
              <a:t>Coverage</a:t>
            </a:r>
          </a:p>
          <a:p>
            <a:pPr lvl="2" eaLnBrk="1" hangingPunct="1"/>
            <a:r>
              <a:rPr lang="en-US" sz="1800" smtClean="0"/>
              <a:t>Topical</a:t>
            </a:r>
          </a:p>
          <a:p>
            <a:pPr lvl="2" eaLnBrk="1" hangingPunct="1"/>
            <a:r>
              <a:rPr lang="en-US" sz="1800" smtClean="0"/>
              <a:t>Temporal</a:t>
            </a:r>
          </a:p>
          <a:p>
            <a:pPr lvl="2" eaLnBrk="1" hangingPunct="1"/>
            <a:r>
              <a:rPr lang="en-US" sz="1800" smtClean="0"/>
              <a:t>Spatial</a:t>
            </a:r>
          </a:p>
          <a:p>
            <a:pPr lvl="1" eaLnBrk="1" hangingPunct="1"/>
            <a:r>
              <a:rPr lang="en-US" sz="2000" smtClean="0"/>
              <a:t>Conceptual Components</a:t>
            </a:r>
          </a:p>
          <a:p>
            <a:pPr lvl="2" eaLnBrk="1" hangingPunct="1"/>
            <a:r>
              <a:rPr lang="en-US" sz="1800" smtClean="0"/>
              <a:t>Universe</a:t>
            </a:r>
          </a:p>
          <a:p>
            <a:pPr lvl="2" eaLnBrk="1" hangingPunct="1"/>
            <a:r>
              <a:rPr lang="en-US" sz="1800" smtClean="0"/>
              <a:t>Concept</a:t>
            </a:r>
          </a:p>
          <a:p>
            <a:pPr lvl="2" eaLnBrk="1" hangingPunct="1"/>
            <a:r>
              <a:rPr lang="en-US" sz="1800" smtClean="0"/>
              <a:t>Representation (optional replication)</a:t>
            </a:r>
          </a:p>
          <a:p>
            <a:pPr lvl="1" eaLnBrk="1" hangingPunct="1"/>
            <a:r>
              <a:rPr lang="en-US" sz="2000" smtClean="0"/>
              <a:t>Purpose, Abstract, Proposal, Funding</a:t>
            </a:r>
          </a:p>
        </p:txBody>
      </p:sp>
      <p:sp>
        <p:nvSpPr>
          <p:cNvPr id="224260" name="Rectangle 4"/>
          <p:cNvSpPr>
            <a:spLocks noGrp="1" noChangeArrowheads="1"/>
          </p:cNvSpPr>
          <p:nvPr>
            <p:ph type="body" sz="half" idx="4294967295"/>
          </p:nvPr>
        </p:nvSpPr>
        <p:spPr>
          <a:xfrm>
            <a:off x="4648200" y="1600200"/>
            <a:ext cx="4038600" cy="4525963"/>
          </a:xfrm>
        </p:spPr>
        <p:txBody>
          <a:bodyPr/>
          <a:lstStyle/>
          <a:p>
            <a:pPr eaLnBrk="1" hangingPunct="1"/>
            <a:r>
              <a:rPr lang="en-US" sz="1800" smtClean="0"/>
              <a:t>Identification is mapped to Dublin Core and basic Dublin Core is included as an option</a:t>
            </a:r>
          </a:p>
          <a:p>
            <a:pPr eaLnBrk="1" hangingPunct="1"/>
            <a:r>
              <a:rPr lang="en-US" sz="1800" smtClean="0"/>
              <a:t>Geographic coverage mapped to FGDC / ISO 19115</a:t>
            </a:r>
          </a:p>
          <a:p>
            <a:pPr lvl="1" eaLnBrk="1" hangingPunct="1"/>
            <a:r>
              <a:rPr lang="en-US" sz="1600" smtClean="0"/>
              <a:t>bounding box</a:t>
            </a:r>
          </a:p>
          <a:p>
            <a:pPr lvl="1" eaLnBrk="1" hangingPunct="1"/>
            <a:r>
              <a:rPr lang="en-US" sz="1600" smtClean="0"/>
              <a:t>spatial object</a:t>
            </a:r>
          </a:p>
          <a:p>
            <a:pPr lvl="1" eaLnBrk="1" hangingPunct="1"/>
            <a:r>
              <a:rPr lang="en-US" sz="1600" smtClean="0"/>
              <a:t>polygon description of levels and identifiers</a:t>
            </a:r>
          </a:p>
          <a:p>
            <a:pPr eaLnBrk="1" hangingPunct="1"/>
            <a:r>
              <a:rPr lang="en-US" sz="1800" smtClean="0"/>
              <a:t>Universe Scheme, Concept Scheme</a:t>
            </a:r>
          </a:p>
          <a:p>
            <a:pPr lvl="1" eaLnBrk="1" hangingPunct="1"/>
            <a:r>
              <a:rPr lang="en-US" sz="1600" smtClean="0"/>
              <a:t>link of concept, universe, representation through Variable</a:t>
            </a:r>
          </a:p>
          <a:p>
            <a:pPr lvl="1" eaLnBrk="1" hangingPunct="1"/>
            <a:r>
              <a:rPr lang="en-US" sz="1600" smtClean="0"/>
              <a:t>also allows  storage as a ISO/IEC 11179 compliant registry</a:t>
            </a:r>
          </a:p>
        </p:txBody>
      </p:sp>
      <p:sp>
        <p:nvSpPr>
          <p:cNvPr id="16389" name="Date Placeholder 6"/>
          <p:cNvSpPr>
            <a:spLocks noGrp="1"/>
          </p:cNvSpPr>
          <p:nvPr>
            <p:ph type="dt" sz="quarter" idx="10"/>
          </p:nvPr>
        </p:nvSpPr>
        <p:spPr>
          <a:noFill/>
        </p:spPr>
        <p:txBody>
          <a:bodyPr/>
          <a:lstStyle/>
          <a:p>
            <a:r>
              <a:rPr lang="en-US" smtClean="0"/>
              <a:t>S04</a:t>
            </a:r>
          </a:p>
        </p:txBody>
      </p:sp>
      <p:sp>
        <p:nvSpPr>
          <p:cNvPr id="16390" name="Slide Number Placeholder 7"/>
          <p:cNvSpPr>
            <a:spLocks noGrp="1"/>
          </p:cNvSpPr>
          <p:nvPr>
            <p:ph type="sldNum" sz="quarter" idx="12"/>
          </p:nvPr>
        </p:nvSpPr>
        <p:spPr>
          <a:noFill/>
        </p:spPr>
        <p:txBody>
          <a:bodyPr/>
          <a:lstStyle/>
          <a:p>
            <a:fld id="{DDCD0CFB-3E44-40F3-8D33-EF2116F8EDAA}" type="slidenum">
              <a:rPr lang="en-US" smtClean="0"/>
              <a:pPr/>
              <a:t>55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6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26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26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26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426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426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26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smtClean="0"/>
              <a:t>Data Collection</a:t>
            </a:r>
          </a:p>
        </p:txBody>
      </p:sp>
      <p:sp>
        <p:nvSpPr>
          <p:cNvPr id="17411" name="Rectangle 3"/>
          <p:cNvSpPr>
            <a:spLocks noGrp="1" noChangeArrowheads="1"/>
          </p:cNvSpPr>
          <p:nvPr>
            <p:ph type="body" sz="half" idx="4294967295"/>
          </p:nvPr>
        </p:nvSpPr>
        <p:spPr>
          <a:xfrm>
            <a:off x="457200" y="1600200"/>
            <a:ext cx="4038600" cy="4525963"/>
          </a:xfrm>
        </p:spPr>
        <p:txBody>
          <a:bodyPr/>
          <a:lstStyle/>
          <a:p>
            <a:pPr eaLnBrk="1" hangingPunct="1"/>
            <a:r>
              <a:rPr lang="en-US" sz="2400" smtClean="0"/>
              <a:t>Methodology</a:t>
            </a:r>
          </a:p>
          <a:p>
            <a:pPr eaLnBrk="1" hangingPunct="1"/>
            <a:r>
              <a:rPr lang="en-US" sz="2400" smtClean="0"/>
              <a:t>Question Scheme</a:t>
            </a:r>
          </a:p>
          <a:p>
            <a:pPr lvl="1" eaLnBrk="1" hangingPunct="1"/>
            <a:r>
              <a:rPr lang="en-US" sz="2000" smtClean="0"/>
              <a:t>Question</a:t>
            </a:r>
          </a:p>
          <a:p>
            <a:pPr lvl="1" eaLnBrk="1" hangingPunct="1"/>
            <a:r>
              <a:rPr lang="en-US" sz="2000" smtClean="0"/>
              <a:t>Response domain</a:t>
            </a:r>
          </a:p>
          <a:p>
            <a:pPr eaLnBrk="1" hangingPunct="1"/>
            <a:r>
              <a:rPr lang="en-US" sz="2400" smtClean="0"/>
              <a:t>Instrument</a:t>
            </a:r>
          </a:p>
          <a:p>
            <a:pPr lvl="1" eaLnBrk="1" hangingPunct="1"/>
            <a:r>
              <a:rPr lang="en-US" sz="2000" smtClean="0"/>
              <a:t>using Control Construct Scheme</a:t>
            </a:r>
          </a:p>
          <a:p>
            <a:pPr eaLnBrk="1" hangingPunct="1"/>
            <a:r>
              <a:rPr lang="en-US" sz="2400" smtClean="0"/>
              <a:t>Coding Instructions</a:t>
            </a:r>
          </a:p>
          <a:p>
            <a:pPr lvl="1" eaLnBrk="1" hangingPunct="1"/>
            <a:r>
              <a:rPr lang="en-US" sz="2000" smtClean="0"/>
              <a:t>question to raw data</a:t>
            </a:r>
          </a:p>
          <a:p>
            <a:pPr lvl="1" eaLnBrk="1" hangingPunct="1"/>
            <a:r>
              <a:rPr lang="en-US" sz="2000" smtClean="0"/>
              <a:t>raw data to public file</a:t>
            </a:r>
          </a:p>
          <a:p>
            <a:pPr eaLnBrk="1" hangingPunct="1"/>
            <a:r>
              <a:rPr lang="en-US" sz="2400" smtClean="0"/>
              <a:t>Interviewer Instructions</a:t>
            </a:r>
          </a:p>
        </p:txBody>
      </p:sp>
      <p:sp>
        <p:nvSpPr>
          <p:cNvPr id="226308" name="Rectangle 4"/>
          <p:cNvSpPr>
            <a:spLocks noGrp="1" noChangeArrowheads="1"/>
          </p:cNvSpPr>
          <p:nvPr>
            <p:ph type="body" sz="half" idx="4294967295"/>
          </p:nvPr>
        </p:nvSpPr>
        <p:spPr>
          <a:xfrm>
            <a:off x="4648200" y="1600200"/>
            <a:ext cx="4038600" cy="4525963"/>
          </a:xfrm>
        </p:spPr>
        <p:txBody>
          <a:bodyPr/>
          <a:lstStyle/>
          <a:p>
            <a:pPr eaLnBrk="1" hangingPunct="1"/>
            <a:r>
              <a:rPr lang="en-US" sz="2400" smtClean="0"/>
              <a:t>Question and Response Domain designed to support question banks</a:t>
            </a:r>
          </a:p>
          <a:p>
            <a:pPr lvl="1" eaLnBrk="1" hangingPunct="1"/>
            <a:r>
              <a:rPr lang="en-US" sz="2000" smtClean="0"/>
              <a:t>Question Scheme is a maintainable object</a:t>
            </a:r>
          </a:p>
          <a:p>
            <a:pPr eaLnBrk="1" hangingPunct="1"/>
            <a:r>
              <a:rPr lang="en-US" sz="2400" smtClean="0"/>
              <a:t>Organization and flow of questions into Instrument</a:t>
            </a:r>
          </a:p>
          <a:p>
            <a:pPr lvl="1" eaLnBrk="1" hangingPunct="1"/>
            <a:r>
              <a:rPr lang="en-US" sz="2000" smtClean="0"/>
              <a:t>Used to drive systems like CASES and Blaise</a:t>
            </a:r>
          </a:p>
          <a:p>
            <a:pPr eaLnBrk="1" hangingPunct="1"/>
            <a:r>
              <a:rPr lang="en-US" sz="2400" smtClean="0"/>
              <a:t>Coding Instructions</a:t>
            </a:r>
          </a:p>
          <a:p>
            <a:pPr lvl="1" eaLnBrk="1" hangingPunct="1"/>
            <a:r>
              <a:rPr lang="en-US" sz="2000" smtClean="0"/>
              <a:t>Reuse by Questions, Variables, and comparison</a:t>
            </a:r>
          </a:p>
        </p:txBody>
      </p:sp>
      <p:sp>
        <p:nvSpPr>
          <p:cNvPr id="17413" name="Date Placeholder 6"/>
          <p:cNvSpPr>
            <a:spLocks noGrp="1"/>
          </p:cNvSpPr>
          <p:nvPr>
            <p:ph type="dt" sz="quarter" idx="10"/>
          </p:nvPr>
        </p:nvSpPr>
        <p:spPr>
          <a:noFill/>
        </p:spPr>
        <p:txBody>
          <a:bodyPr/>
          <a:lstStyle/>
          <a:p>
            <a:r>
              <a:rPr lang="en-US" smtClean="0"/>
              <a:t>S04</a:t>
            </a:r>
          </a:p>
        </p:txBody>
      </p:sp>
      <p:sp>
        <p:nvSpPr>
          <p:cNvPr id="17414" name="Slide Number Placeholder 7"/>
          <p:cNvSpPr>
            <a:spLocks noGrp="1"/>
          </p:cNvSpPr>
          <p:nvPr>
            <p:ph type="sldNum" sz="quarter" idx="12"/>
          </p:nvPr>
        </p:nvSpPr>
        <p:spPr>
          <a:noFill/>
        </p:spPr>
        <p:txBody>
          <a:bodyPr/>
          <a:lstStyle/>
          <a:p>
            <a:fld id="{B830611F-A01B-42EE-8416-D5DB1CD79336}" type="slidenum">
              <a:rPr lang="en-US" smtClean="0"/>
              <a:pPr/>
              <a:t>56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630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630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630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630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630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smtClean="0"/>
              <a:t>Logical Product</a:t>
            </a:r>
          </a:p>
        </p:txBody>
      </p:sp>
      <p:sp>
        <p:nvSpPr>
          <p:cNvPr id="18435" name="Rectangle 3"/>
          <p:cNvSpPr>
            <a:spLocks noGrp="1" noChangeArrowheads="1"/>
          </p:cNvSpPr>
          <p:nvPr>
            <p:ph type="body" sz="half" idx="4294967295"/>
          </p:nvPr>
        </p:nvSpPr>
        <p:spPr>
          <a:xfrm>
            <a:off x="457200" y="1600200"/>
            <a:ext cx="4038600" cy="4525963"/>
          </a:xfrm>
        </p:spPr>
        <p:txBody>
          <a:bodyPr/>
          <a:lstStyle/>
          <a:p>
            <a:pPr eaLnBrk="1" hangingPunct="1">
              <a:lnSpc>
                <a:spcPct val="90000"/>
              </a:lnSpc>
            </a:pPr>
            <a:r>
              <a:rPr lang="en-US" sz="2000" smtClean="0"/>
              <a:t>Category Schemes</a:t>
            </a:r>
          </a:p>
          <a:p>
            <a:pPr eaLnBrk="1" hangingPunct="1">
              <a:lnSpc>
                <a:spcPct val="90000"/>
              </a:lnSpc>
            </a:pPr>
            <a:r>
              <a:rPr lang="en-US" sz="2000" smtClean="0"/>
              <a:t>Coding Schemes</a:t>
            </a:r>
          </a:p>
          <a:p>
            <a:pPr eaLnBrk="1" hangingPunct="1">
              <a:lnSpc>
                <a:spcPct val="90000"/>
              </a:lnSpc>
            </a:pPr>
            <a:r>
              <a:rPr lang="en-US" sz="2000" smtClean="0"/>
              <a:t>Variables</a:t>
            </a:r>
          </a:p>
          <a:p>
            <a:pPr eaLnBrk="1" hangingPunct="1">
              <a:lnSpc>
                <a:spcPct val="90000"/>
              </a:lnSpc>
            </a:pPr>
            <a:r>
              <a:rPr lang="en-US" sz="2000" smtClean="0"/>
              <a:t>NCubes</a:t>
            </a:r>
          </a:p>
          <a:p>
            <a:pPr eaLnBrk="1" hangingPunct="1">
              <a:lnSpc>
                <a:spcPct val="90000"/>
              </a:lnSpc>
            </a:pPr>
            <a:r>
              <a:rPr lang="en-US" sz="2000" smtClean="0"/>
              <a:t>Variable and NCube Groups</a:t>
            </a:r>
          </a:p>
          <a:p>
            <a:pPr eaLnBrk="1" hangingPunct="1">
              <a:lnSpc>
                <a:spcPct val="90000"/>
              </a:lnSpc>
            </a:pPr>
            <a:r>
              <a:rPr lang="en-US" sz="2000" smtClean="0"/>
              <a:t>Data Relationships</a:t>
            </a:r>
          </a:p>
        </p:txBody>
      </p:sp>
      <p:sp>
        <p:nvSpPr>
          <p:cNvPr id="228356" name="Rectangle 4"/>
          <p:cNvSpPr>
            <a:spLocks noGrp="1" noChangeArrowheads="1"/>
          </p:cNvSpPr>
          <p:nvPr>
            <p:ph type="body" sz="half" idx="4294967295"/>
          </p:nvPr>
        </p:nvSpPr>
        <p:spPr>
          <a:xfrm>
            <a:off x="4648200" y="1600200"/>
            <a:ext cx="4038600" cy="4525963"/>
          </a:xfrm>
        </p:spPr>
        <p:txBody>
          <a:bodyPr/>
          <a:lstStyle/>
          <a:p>
            <a:pPr eaLnBrk="1" hangingPunct="1">
              <a:lnSpc>
                <a:spcPct val="90000"/>
              </a:lnSpc>
            </a:pPr>
            <a:r>
              <a:rPr lang="en-US" sz="2000" smtClean="0"/>
              <a:t>Categories are used as both question response domains and by code schemes</a:t>
            </a:r>
          </a:p>
          <a:p>
            <a:pPr eaLnBrk="1" hangingPunct="1">
              <a:lnSpc>
                <a:spcPct val="90000"/>
              </a:lnSpc>
            </a:pPr>
            <a:r>
              <a:rPr lang="en-US" sz="2000" smtClean="0"/>
              <a:t>Codes are used as both question response domains and variable representations</a:t>
            </a:r>
          </a:p>
          <a:p>
            <a:pPr eaLnBrk="1" hangingPunct="1">
              <a:lnSpc>
                <a:spcPct val="90000"/>
              </a:lnSpc>
            </a:pPr>
            <a:r>
              <a:rPr lang="en-US" sz="2000" smtClean="0"/>
              <a:t>Link representations to concepts and universes through references</a:t>
            </a:r>
          </a:p>
          <a:p>
            <a:pPr eaLnBrk="1" hangingPunct="1">
              <a:lnSpc>
                <a:spcPct val="90000"/>
              </a:lnSpc>
            </a:pPr>
            <a:r>
              <a:rPr lang="en-US" sz="2000" smtClean="0"/>
              <a:t>Built from variables (dimensions and attributes)</a:t>
            </a:r>
          </a:p>
          <a:p>
            <a:pPr lvl="1" eaLnBrk="1" hangingPunct="1">
              <a:lnSpc>
                <a:spcPct val="90000"/>
              </a:lnSpc>
            </a:pPr>
            <a:r>
              <a:rPr lang="en-US" sz="1800" smtClean="0"/>
              <a:t>Map directly to SDMX structures</a:t>
            </a:r>
          </a:p>
          <a:p>
            <a:pPr lvl="1" eaLnBrk="1" hangingPunct="1">
              <a:lnSpc>
                <a:spcPct val="90000"/>
              </a:lnSpc>
            </a:pPr>
            <a:r>
              <a:rPr lang="en-US" sz="1800" smtClean="0"/>
              <a:t>More generalized to accommodate legacy data</a:t>
            </a:r>
          </a:p>
          <a:p>
            <a:pPr eaLnBrk="1" hangingPunct="1">
              <a:lnSpc>
                <a:spcPct val="90000"/>
              </a:lnSpc>
              <a:buFontTx/>
              <a:buNone/>
            </a:pPr>
            <a:endParaRPr lang="en-US" sz="2000" smtClean="0"/>
          </a:p>
          <a:p>
            <a:pPr eaLnBrk="1" hangingPunct="1">
              <a:lnSpc>
                <a:spcPct val="90000"/>
              </a:lnSpc>
            </a:pPr>
            <a:endParaRPr lang="en-US" sz="2000" smtClean="0"/>
          </a:p>
        </p:txBody>
      </p:sp>
      <p:sp>
        <p:nvSpPr>
          <p:cNvPr id="18437" name="Date Placeholder 6"/>
          <p:cNvSpPr>
            <a:spLocks noGrp="1"/>
          </p:cNvSpPr>
          <p:nvPr>
            <p:ph type="dt" sz="quarter" idx="10"/>
          </p:nvPr>
        </p:nvSpPr>
        <p:spPr>
          <a:noFill/>
        </p:spPr>
        <p:txBody>
          <a:bodyPr/>
          <a:lstStyle/>
          <a:p>
            <a:r>
              <a:rPr lang="en-US" smtClean="0"/>
              <a:t>S04</a:t>
            </a:r>
          </a:p>
        </p:txBody>
      </p:sp>
      <p:sp>
        <p:nvSpPr>
          <p:cNvPr id="18438" name="Slide Number Placeholder 7"/>
          <p:cNvSpPr>
            <a:spLocks noGrp="1"/>
          </p:cNvSpPr>
          <p:nvPr>
            <p:ph type="sldNum" sz="quarter" idx="12"/>
          </p:nvPr>
        </p:nvSpPr>
        <p:spPr>
          <a:noFill/>
        </p:spPr>
        <p:txBody>
          <a:bodyPr/>
          <a:lstStyle/>
          <a:p>
            <a:fld id="{255DE13E-1BD0-4D9A-9ED7-3AD495ACAEA7}" type="slidenum">
              <a:rPr lang="en-US" smtClean="0"/>
              <a:pPr/>
              <a:t>57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3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3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3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835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835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83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smtClean="0"/>
              <a:t>Physical storage</a:t>
            </a:r>
          </a:p>
        </p:txBody>
      </p:sp>
      <p:sp>
        <p:nvSpPr>
          <p:cNvPr id="230403" name="Rectangle 3"/>
          <p:cNvSpPr>
            <a:spLocks noGrp="1" noChangeArrowheads="1"/>
          </p:cNvSpPr>
          <p:nvPr>
            <p:ph type="body" idx="4294967295"/>
          </p:nvPr>
        </p:nvSpPr>
        <p:spPr/>
        <p:txBody>
          <a:bodyPr/>
          <a:lstStyle/>
          <a:p>
            <a:pPr eaLnBrk="1" hangingPunct="1">
              <a:lnSpc>
                <a:spcPct val="90000"/>
              </a:lnSpc>
            </a:pPr>
            <a:r>
              <a:rPr lang="en-US" smtClean="0"/>
              <a:t>Physical Data Structure</a:t>
            </a:r>
          </a:p>
          <a:p>
            <a:pPr lvl="1" eaLnBrk="1" hangingPunct="1">
              <a:lnSpc>
                <a:spcPct val="90000"/>
              </a:lnSpc>
            </a:pPr>
            <a:r>
              <a:rPr lang="en-US" smtClean="0"/>
              <a:t>Links to Data Relationships</a:t>
            </a:r>
          </a:p>
          <a:p>
            <a:pPr lvl="1" eaLnBrk="1" hangingPunct="1">
              <a:lnSpc>
                <a:spcPct val="90000"/>
              </a:lnSpc>
            </a:pPr>
            <a:r>
              <a:rPr lang="en-US" smtClean="0"/>
              <a:t>Links to Variable or NCube Coordinate</a:t>
            </a:r>
          </a:p>
          <a:p>
            <a:pPr lvl="1" eaLnBrk="1" hangingPunct="1">
              <a:lnSpc>
                <a:spcPct val="90000"/>
              </a:lnSpc>
            </a:pPr>
            <a:r>
              <a:rPr lang="en-US" smtClean="0"/>
              <a:t>Description of physical storage structure</a:t>
            </a:r>
          </a:p>
          <a:p>
            <a:pPr lvl="2" eaLnBrk="1" hangingPunct="1">
              <a:lnSpc>
                <a:spcPct val="90000"/>
              </a:lnSpc>
            </a:pPr>
            <a:r>
              <a:rPr lang="en-US" smtClean="0"/>
              <a:t>in-line, fixed, delimited or proprietary</a:t>
            </a:r>
          </a:p>
          <a:p>
            <a:pPr eaLnBrk="1" hangingPunct="1">
              <a:lnSpc>
                <a:spcPct val="90000"/>
              </a:lnSpc>
            </a:pPr>
            <a:r>
              <a:rPr lang="en-US" smtClean="0"/>
              <a:t>Physical Instance</a:t>
            </a:r>
          </a:p>
          <a:p>
            <a:pPr lvl="1" eaLnBrk="1" hangingPunct="1">
              <a:lnSpc>
                <a:spcPct val="90000"/>
              </a:lnSpc>
            </a:pPr>
            <a:r>
              <a:rPr lang="en-US" smtClean="0"/>
              <a:t>One-to-one relationship with a data file</a:t>
            </a:r>
          </a:p>
          <a:p>
            <a:pPr lvl="1" eaLnBrk="1" hangingPunct="1">
              <a:lnSpc>
                <a:spcPct val="90000"/>
              </a:lnSpc>
            </a:pPr>
            <a:r>
              <a:rPr lang="en-US" smtClean="0"/>
              <a:t>Coverage constraints</a:t>
            </a:r>
          </a:p>
          <a:p>
            <a:pPr lvl="1" eaLnBrk="1" hangingPunct="1">
              <a:lnSpc>
                <a:spcPct val="90000"/>
              </a:lnSpc>
            </a:pPr>
            <a:r>
              <a:rPr lang="en-US" smtClean="0"/>
              <a:t>Variable and category statistics</a:t>
            </a:r>
          </a:p>
        </p:txBody>
      </p:sp>
      <p:sp>
        <p:nvSpPr>
          <p:cNvPr id="19460" name="Date Placeholder 5"/>
          <p:cNvSpPr>
            <a:spLocks noGrp="1"/>
          </p:cNvSpPr>
          <p:nvPr>
            <p:ph type="dt" sz="quarter" idx="10"/>
          </p:nvPr>
        </p:nvSpPr>
        <p:spPr>
          <a:noFill/>
        </p:spPr>
        <p:txBody>
          <a:bodyPr/>
          <a:lstStyle/>
          <a:p>
            <a:r>
              <a:rPr lang="en-US" smtClean="0"/>
              <a:t>S04</a:t>
            </a:r>
          </a:p>
        </p:txBody>
      </p:sp>
      <p:sp>
        <p:nvSpPr>
          <p:cNvPr id="19461" name="Slide Number Placeholder 6"/>
          <p:cNvSpPr>
            <a:spLocks noGrp="1"/>
          </p:cNvSpPr>
          <p:nvPr>
            <p:ph type="sldNum" sz="quarter" idx="12"/>
          </p:nvPr>
        </p:nvSpPr>
        <p:spPr>
          <a:noFill/>
        </p:spPr>
        <p:txBody>
          <a:bodyPr/>
          <a:lstStyle/>
          <a:p>
            <a:fld id="{84484E46-B5B1-4263-8AB0-9F8787CE6721}" type="slidenum">
              <a:rPr lang="en-US" smtClean="0"/>
              <a:pPr/>
              <a:t>58</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04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04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04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04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040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040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040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0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r>
              <a:rPr lang="en-US" smtClean="0"/>
              <a:t>Archive Module</a:t>
            </a:r>
          </a:p>
        </p:txBody>
      </p:sp>
      <p:sp>
        <p:nvSpPr>
          <p:cNvPr id="6147" name="Rectangle 3"/>
          <p:cNvSpPr>
            <a:spLocks noGrp="1" noChangeArrowheads="1"/>
          </p:cNvSpPr>
          <p:nvPr>
            <p:ph type="body" idx="4294967295"/>
          </p:nvPr>
        </p:nvSpPr>
        <p:spPr/>
        <p:txBody>
          <a:bodyPr/>
          <a:lstStyle/>
          <a:p>
            <a:pPr eaLnBrk="1" hangingPunct="1">
              <a:lnSpc>
                <a:spcPct val="80000"/>
              </a:lnSpc>
            </a:pPr>
            <a:r>
              <a:rPr lang="en-US" sz="2800" smtClean="0"/>
              <a:t>The Archive module is used to track lifecycle events and provide information about who was responsible for each event</a:t>
            </a:r>
          </a:p>
          <a:p>
            <a:pPr lvl="1" eaLnBrk="1" hangingPunct="1">
              <a:lnSpc>
                <a:spcPct val="80000"/>
              </a:lnSpc>
            </a:pPr>
            <a:r>
              <a:rPr lang="en-US" sz="2400" smtClean="0"/>
              <a:t>The use of this module is optional</a:t>
            </a:r>
          </a:p>
          <a:p>
            <a:pPr lvl="1" eaLnBrk="1" hangingPunct="1">
              <a:lnSpc>
                <a:spcPct val="80000"/>
              </a:lnSpc>
            </a:pPr>
            <a:r>
              <a:rPr lang="en-US" sz="2400" smtClean="0"/>
              <a:t>It provides support throughout the lifecycle, or for just some specific portion of the lifecycle within a single organization</a:t>
            </a:r>
          </a:p>
          <a:p>
            <a:pPr lvl="1" eaLnBrk="1" hangingPunct="1">
              <a:lnSpc>
                <a:spcPct val="80000"/>
              </a:lnSpc>
              <a:buFontTx/>
              <a:buNone/>
            </a:pPr>
            <a:endParaRPr lang="en-US" sz="2400" smtClean="0"/>
          </a:p>
          <a:p>
            <a:pPr eaLnBrk="1" hangingPunct="1">
              <a:lnSpc>
                <a:spcPct val="80000"/>
              </a:lnSpc>
            </a:pPr>
            <a:r>
              <a:rPr lang="en-US" sz="2800" smtClean="0"/>
              <a:t>Lifecycle events are any process step which is significant to the creator of the metadata</a:t>
            </a:r>
          </a:p>
          <a:p>
            <a:pPr lvl="1" eaLnBrk="1" hangingPunct="1">
              <a:lnSpc>
                <a:spcPct val="80000"/>
              </a:lnSpc>
            </a:pPr>
            <a:r>
              <a:rPr lang="en-US" sz="2400" smtClean="0"/>
              <a:t>Can reflect OAIS archiving model, etc.</a:t>
            </a:r>
          </a:p>
          <a:p>
            <a:pPr lvl="1" eaLnBrk="1" hangingPunct="1">
              <a:lnSpc>
                <a:spcPct val="80000"/>
              </a:lnSpc>
            </a:pPr>
            <a:r>
              <a:rPr lang="en-US" sz="2400" smtClean="0"/>
              <a:t>Completely configurable</a:t>
            </a:r>
          </a:p>
        </p:txBody>
      </p:sp>
      <p:sp>
        <p:nvSpPr>
          <p:cNvPr id="6148" name="Date Placeholder 3"/>
          <p:cNvSpPr>
            <a:spLocks noGrp="1"/>
          </p:cNvSpPr>
          <p:nvPr>
            <p:ph type="dt" sz="quarter" idx="10"/>
          </p:nvPr>
        </p:nvSpPr>
        <p:spPr>
          <a:noFill/>
        </p:spPr>
        <p:txBody>
          <a:bodyPr/>
          <a:lstStyle/>
          <a:p>
            <a:r>
              <a:rPr lang="en-US" smtClean="0"/>
              <a:t>S19</a:t>
            </a:r>
          </a:p>
        </p:txBody>
      </p:sp>
      <p:sp>
        <p:nvSpPr>
          <p:cNvPr id="6149" name="Slide Number Placeholder 4"/>
          <p:cNvSpPr>
            <a:spLocks noGrp="1"/>
          </p:cNvSpPr>
          <p:nvPr>
            <p:ph type="sldNum" sz="quarter" idx="12"/>
          </p:nvPr>
        </p:nvSpPr>
        <p:spPr>
          <a:noFill/>
        </p:spPr>
        <p:txBody>
          <a:bodyPr/>
          <a:lstStyle/>
          <a:p>
            <a:fld id="{D541B13A-86ED-4DEA-865D-43CBD5565FFB}" type="slidenum">
              <a:rPr lang="en-US" smtClean="0"/>
              <a:pPr/>
              <a:t>59</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Who are you?</a:t>
            </a:r>
          </a:p>
          <a:p>
            <a:r>
              <a:rPr lang="en-US" dirty="0" smtClean="0"/>
              <a:t>What does your organization do?</a:t>
            </a:r>
          </a:p>
          <a:p>
            <a:pPr lvl="1"/>
            <a:r>
              <a:rPr lang="en-US" dirty="0" smtClean="0"/>
              <a:t>Data collection</a:t>
            </a:r>
          </a:p>
          <a:p>
            <a:pPr lvl="1"/>
            <a:r>
              <a:rPr lang="en-US" dirty="0" smtClean="0"/>
              <a:t>Data production </a:t>
            </a:r>
          </a:p>
          <a:p>
            <a:pPr lvl="1"/>
            <a:r>
              <a:rPr lang="en-US" dirty="0" smtClean="0"/>
              <a:t>User access</a:t>
            </a:r>
          </a:p>
          <a:p>
            <a:pPr lvl="1"/>
            <a:r>
              <a:rPr lang="en-US" dirty="0" smtClean="0"/>
              <a:t>Preservation</a:t>
            </a:r>
          </a:p>
          <a:p>
            <a:r>
              <a:rPr lang="en-US" dirty="0" smtClean="0"/>
              <a:t>What is the scale of your operations?</a:t>
            </a:r>
          </a:p>
        </p:txBody>
      </p:sp>
      <p:sp>
        <p:nvSpPr>
          <p:cNvPr id="4" name="Footer Placeholder 3"/>
          <p:cNvSpPr>
            <a:spLocks noGrp="1"/>
          </p:cNvSpPr>
          <p:nvPr>
            <p:ph type="ftr" sz="quarter" idx="11"/>
          </p:nvPr>
        </p:nvSpPr>
        <p:spPr/>
        <p:txBody>
          <a:bodyPr/>
          <a:lstStyle/>
          <a:p>
            <a:r>
              <a:rPr lang="en-US" smtClean="0"/>
              <a:t>W. Thomas - EDDI2011</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normAutofit fontScale="90000"/>
          </a:bodyPr>
          <a:lstStyle/>
          <a:p>
            <a:pPr eaLnBrk="1" hangingPunct="1"/>
            <a:r>
              <a:rPr lang="en-US" smtClean="0"/>
              <a:t>Archiving and Organizations/Individuals</a:t>
            </a:r>
          </a:p>
        </p:txBody>
      </p:sp>
      <p:sp>
        <p:nvSpPr>
          <p:cNvPr id="7171" name="Rectangle 3"/>
          <p:cNvSpPr>
            <a:spLocks noGrp="1" noChangeArrowheads="1"/>
          </p:cNvSpPr>
          <p:nvPr>
            <p:ph type="body" idx="4294967295"/>
          </p:nvPr>
        </p:nvSpPr>
        <p:spPr>
          <a:xfrm>
            <a:off x="457200" y="1600200"/>
            <a:ext cx="8229600" cy="4373563"/>
          </a:xfrm>
        </p:spPr>
        <p:txBody>
          <a:bodyPr/>
          <a:lstStyle/>
          <a:p>
            <a:pPr eaLnBrk="1" hangingPunct="1">
              <a:lnSpc>
                <a:spcPct val="90000"/>
              </a:lnSpc>
            </a:pPr>
            <a:r>
              <a:rPr lang="en-US" smtClean="0"/>
              <a:t>Archive contains:</a:t>
            </a:r>
          </a:p>
          <a:p>
            <a:pPr lvl="1" eaLnBrk="1" hangingPunct="1">
              <a:lnSpc>
                <a:spcPct val="90000"/>
              </a:lnSpc>
            </a:pPr>
            <a:r>
              <a:rPr lang="en-US" sz="2600" smtClean="0"/>
              <a:t>Archive-specific information about the holdings in the archive (access, funding information, embargoes, etc.)</a:t>
            </a:r>
          </a:p>
          <a:p>
            <a:pPr lvl="1" eaLnBrk="1" hangingPunct="1">
              <a:lnSpc>
                <a:spcPct val="90000"/>
              </a:lnSpc>
            </a:pPr>
            <a:r>
              <a:rPr lang="en-US" sz="2600" smtClean="0"/>
              <a:t>A list of organizations and individuals, with contact details, etc. (the Organization Scheme)</a:t>
            </a:r>
          </a:p>
          <a:p>
            <a:pPr lvl="1" eaLnBrk="1" hangingPunct="1">
              <a:lnSpc>
                <a:spcPct val="90000"/>
              </a:lnSpc>
            </a:pPr>
            <a:r>
              <a:rPr lang="en-US" sz="2600" smtClean="0"/>
              <a:t>A list of lifecycle events, which reference the acting organization, the date, the type of event, a description of it, and a link to the affected metadata</a:t>
            </a:r>
          </a:p>
          <a:p>
            <a:pPr lvl="1" eaLnBrk="1" hangingPunct="1">
              <a:lnSpc>
                <a:spcPct val="90000"/>
              </a:lnSpc>
            </a:pPr>
            <a:r>
              <a:rPr lang="en-US" sz="2600" smtClean="0"/>
              <a:t>Contains Other Materials and Notes </a:t>
            </a:r>
          </a:p>
        </p:txBody>
      </p:sp>
      <p:sp>
        <p:nvSpPr>
          <p:cNvPr id="7172" name="Date Placeholder 3"/>
          <p:cNvSpPr>
            <a:spLocks noGrp="1"/>
          </p:cNvSpPr>
          <p:nvPr>
            <p:ph type="dt" sz="quarter" idx="10"/>
          </p:nvPr>
        </p:nvSpPr>
        <p:spPr>
          <a:noFill/>
        </p:spPr>
        <p:txBody>
          <a:bodyPr/>
          <a:lstStyle/>
          <a:p>
            <a:r>
              <a:rPr lang="en-US" smtClean="0"/>
              <a:t>S19</a:t>
            </a:r>
          </a:p>
        </p:txBody>
      </p:sp>
      <p:sp>
        <p:nvSpPr>
          <p:cNvPr id="7173" name="Slide Number Placeholder 4"/>
          <p:cNvSpPr>
            <a:spLocks noGrp="1"/>
          </p:cNvSpPr>
          <p:nvPr>
            <p:ph type="sldNum" sz="quarter" idx="12"/>
          </p:nvPr>
        </p:nvSpPr>
        <p:spPr>
          <a:noFill/>
        </p:spPr>
        <p:txBody>
          <a:bodyPr/>
          <a:lstStyle/>
          <a:p>
            <a:fld id="{83360CDD-33E9-43EB-B3D3-B3B892D19848}" type="slidenum">
              <a:rPr lang="en-US" smtClean="0"/>
              <a:pPr/>
              <a:t>60</a:t>
            </a:fld>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Lifecycle Events</a:t>
            </a:r>
          </a:p>
        </p:txBody>
      </p:sp>
      <p:sp>
        <p:nvSpPr>
          <p:cNvPr id="9219" name="Rectangle 3"/>
          <p:cNvSpPr>
            <a:spLocks noGrp="1" noChangeArrowheads="1"/>
          </p:cNvSpPr>
          <p:nvPr>
            <p:ph type="body" idx="1"/>
          </p:nvPr>
        </p:nvSpPr>
        <p:spPr/>
        <p:txBody>
          <a:bodyPr/>
          <a:lstStyle/>
          <a:p>
            <a:pPr eaLnBrk="1" hangingPunct="1"/>
            <a:r>
              <a:rPr lang="en-US" sz="2800" smtClean="0"/>
              <a:t>Basic information: type of event, date, responsible organization/individual, and description of the event</a:t>
            </a:r>
          </a:p>
          <a:p>
            <a:pPr eaLnBrk="1" hangingPunct="1"/>
            <a:r>
              <a:rPr lang="en-US" sz="2800" smtClean="0"/>
              <a:t>Use to list major development activities in the study</a:t>
            </a:r>
          </a:p>
          <a:p>
            <a:pPr eaLnBrk="1" hangingPunct="1"/>
            <a:r>
              <a:rPr lang="en-US" sz="2800" smtClean="0"/>
              <a:t>Use to record archival activities such as acquisition, validation, value added, archive management activities, etc.</a:t>
            </a:r>
          </a:p>
          <a:p>
            <a:pPr eaLnBrk="1" hangingPunct="1"/>
            <a:r>
              <a:rPr lang="en-US" sz="2800" smtClean="0"/>
              <a:t>May link to specific metadata affected by the event</a:t>
            </a:r>
          </a:p>
        </p:txBody>
      </p:sp>
      <p:sp>
        <p:nvSpPr>
          <p:cNvPr id="9220" name="Date Placeholder 3"/>
          <p:cNvSpPr>
            <a:spLocks noGrp="1"/>
          </p:cNvSpPr>
          <p:nvPr>
            <p:ph type="dt" sz="quarter" idx="10"/>
          </p:nvPr>
        </p:nvSpPr>
        <p:spPr>
          <a:noFill/>
        </p:spPr>
        <p:txBody>
          <a:bodyPr/>
          <a:lstStyle/>
          <a:p>
            <a:r>
              <a:rPr lang="en-US" smtClean="0"/>
              <a:t>S19</a:t>
            </a:r>
          </a:p>
        </p:txBody>
      </p:sp>
      <p:sp>
        <p:nvSpPr>
          <p:cNvPr id="9221" name="Slide Number Placeholder 4"/>
          <p:cNvSpPr>
            <a:spLocks noGrp="1"/>
          </p:cNvSpPr>
          <p:nvPr>
            <p:ph type="sldNum" sz="quarter" idx="12"/>
          </p:nvPr>
        </p:nvSpPr>
        <p:spPr>
          <a:noFill/>
        </p:spPr>
        <p:txBody>
          <a:bodyPr/>
          <a:lstStyle/>
          <a:p>
            <a:fld id="{B7D93AAD-5D13-4621-BE62-39E9ED219F34}" type="slidenum">
              <a:rPr lang="en-US" smtClean="0"/>
              <a:pPr/>
              <a:t>61</a:t>
            </a:fld>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Mining the Archive</a:t>
            </a:r>
          </a:p>
        </p:txBody>
      </p:sp>
      <p:sp>
        <p:nvSpPr>
          <p:cNvPr id="23555" name="Rectangle 3"/>
          <p:cNvSpPr>
            <a:spLocks noGrp="1" noChangeArrowheads="1"/>
          </p:cNvSpPr>
          <p:nvPr>
            <p:ph type="body" idx="1"/>
          </p:nvPr>
        </p:nvSpPr>
        <p:spPr/>
        <p:txBody>
          <a:bodyPr/>
          <a:lstStyle/>
          <a:p>
            <a:pPr eaLnBrk="1" hangingPunct="1"/>
            <a:r>
              <a:rPr lang="en-US" smtClean="0"/>
              <a:t>With metadata about relationships and structural similarities</a:t>
            </a:r>
          </a:p>
          <a:p>
            <a:pPr lvl="1" eaLnBrk="1" hangingPunct="1"/>
            <a:r>
              <a:rPr lang="en-US" smtClean="0"/>
              <a:t>You can automatically identify potentially comparable data sets</a:t>
            </a:r>
          </a:p>
          <a:p>
            <a:pPr lvl="1" eaLnBrk="1" hangingPunct="1"/>
            <a:r>
              <a:rPr lang="en-US" smtClean="0"/>
              <a:t>You can navigate the archive’s contents at a high level</a:t>
            </a:r>
          </a:p>
          <a:p>
            <a:pPr lvl="1" eaLnBrk="1" hangingPunct="1"/>
            <a:r>
              <a:rPr lang="en-US" smtClean="0"/>
              <a:t>You have much better detail at a low level across divergent data sets</a:t>
            </a:r>
          </a:p>
        </p:txBody>
      </p:sp>
      <p:sp>
        <p:nvSpPr>
          <p:cNvPr id="23556" name="Date Placeholder 5"/>
          <p:cNvSpPr>
            <a:spLocks noGrp="1"/>
          </p:cNvSpPr>
          <p:nvPr>
            <p:ph type="dt" sz="quarter" idx="10"/>
          </p:nvPr>
        </p:nvSpPr>
        <p:spPr>
          <a:noFill/>
        </p:spPr>
        <p:txBody>
          <a:bodyPr/>
          <a:lstStyle/>
          <a:p>
            <a:r>
              <a:rPr lang="en-US" smtClean="0"/>
              <a:t>S05</a:t>
            </a:r>
          </a:p>
        </p:txBody>
      </p:sp>
      <p:sp>
        <p:nvSpPr>
          <p:cNvPr id="23557" name="Slide Number Placeholder 6"/>
          <p:cNvSpPr>
            <a:spLocks noGrp="1"/>
          </p:cNvSpPr>
          <p:nvPr>
            <p:ph type="sldNum" sz="quarter" idx="12"/>
          </p:nvPr>
        </p:nvSpPr>
        <p:spPr>
          <a:noFill/>
        </p:spPr>
        <p:txBody>
          <a:bodyPr/>
          <a:lstStyle/>
          <a:p>
            <a:fld id="{2896AFFB-8D5B-4221-8A8A-A78D5F09861B}" type="slidenum">
              <a:rPr lang="en-US" smtClean="0"/>
              <a:pPr/>
              <a:t>62</a:t>
            </a:fld>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data collection process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Goal may be from cradle to grave or as much as has value to the process</a:t>
            </a:r>
          </a:p>
          <a:p>
            <a:r>
              <a:rPr lang="en-US" dirty="0" smtClean="0"/>
              <a:t>Data Element management, concepts (and variations on a scheme), questions, question flows, data processing steps and instructions,</a:t>
            </a:r>
          </a:p>
          <a:p>
            <a:r>
              <a:rPr lang="en-US" dirty="0" smtClean="0"/>
              <a:t>Quality control aspects</a:t>
            </a:r>
          </a:p>
          <a:p>
            <a:r>
              <a:rPr lang="en-US" dirty="0" smtClean="0"/>
              <a:t>A collection process undergoing change (paper to online collection) - providing a base and then moving it back into development process, providing tools and support for backward integration of processes. Finding the payoff for the bushiness process</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Why can DDI 3 do more?</a:t>
            </a:r>
          </a:p>
        </p:txBody>
      </p:sp>
      <p:sp>
        <p:nvSpPr>
          <p:cNvPr id="11267" name="Content Placeholder 2"/>
          <p:cNvSpPr>
            <a:spLocks noGrp="1"/>
          </p:cNvSpPr>
          <p:nvPr>
            <p:ph idx="1"/>
          </p:nvPr>
        </p:nvSpPr>
        <p:spPr/>
        <p:txBody>
          <a:bodyPr/>
          <a:lstStyle/>
          <a:p>
            <a:pPr eaLnBrk="1" hangingPunct="1">
              <a:lnSpc>
                <a:spcPct val="80000"/>
              </a:lnSpc>
            </a:pPr>
            <a:r>
              <a:rPr lang="en-US" smtClean="0"/>
              <a:t>It is machine-actionable – not just documentary</a:t>
            </a:r>
          </a:p>
          <a:p>
            <a:pPr eaLnBrk="1" hangingPunct="1">
              <a:lnSpc>
                <a:spcPct val="80000"/>
              </a:lnSpc>
            </a:pPr>
            <a:r>
              <a:rPr lang="en-US" smtClean="0"/>
              <a:t>It’s more complex with a tighter structure </a:t>
            </a:r>
          </a:p>
          <a:p>
            <a:pPr eaLnBrk="1" hangingPunct="1">
              <a:lnSpc>
                <a:spcPct val="80000"/>
              </a:lnSpc>
            </a:pPr>
            <a:r>
              <a:rPr lang="en-US" smtClean="0"/>
              <a:t>It manages metadata objects through a structured identification and reference system that allows sharing between organizations</a:t>
            </a:r>
          </a:p>
          <a:p>
            <a:pPr eaLnBrk="1" hangingPunct="1">
              <a:lnSpc>
                <a:spcPct val="80000"/>
              </a:lnSpc>
            </a:pPr>
            <a:r>
              <a:rPr lang="en-US" smtClean="0"/>
              <a:t>It has greater support for related standards</a:t>
            </a:r>
          </a:p>
          <a:p>
            <a:pPr eaLnBrk="1" hangingPunct="1">
              <a:lnSpc>
                <a:spcPct val="80000"/>
              </a:lnSpc>
            </a:pPr>
            <a:r>
              <a:rPr lang="en-US" smtClean="0"/>
              <a:t>Reuse of metadata within the lifecycle of a study and between studies</a:t>
            </a:r>
          </a:p>
          <a:p>
            <a:endParaRPr lang="en-US" smtClean="0"/>
          </a:p>
        </p:txBody>
      </p:sp>
      <p:sp>
        <p:nvSpPr>
          <p:cNvPr id="11268" name="Date Placeholder 3"/>
          <p:cNvSpPr>
            <a:spLocks noGrp="1"/>
          </p:cNvSpPr>
          <p:nvPr>
            <p:ph type="dt" sz="quarter" idx="10"/>
          </p:nvPr>
        </p:nvSpPr>
        <p:spPr>
          <a:noFill/>
        </p:spPr>
        <p:txBody>
          <a:bodyPr/>
          <a:lstStyle/>
          <a:p>
            <a:r>
              <a:rPr lang="en-US" smtClean="0"/>
              <a:t>S05</a:t>
            </a:r>
          </a:p>
        </p:txBody>
      </p:sp>
      <p:sp>
        <p:nvSpPr>
          <p:cNvPr id="11269" name="Slide Number Placeholder 4"/>
          <p:cNvSpPr>
            <a:spLocks noGrp="1"/>
          </p:cNvSpPr>
          <p:nvPr>
            <p:ph type="sldNum" sz="quarter" idx="12"/>
          </p:nvPr>
        </p:nvSpPr>
        <p:spPr>
          <a:noFill/>
        </p:spPr>
        <p:txBody>
          <a:bodyPr/>
          <a:lstStyle/>
          <a:p>
            <a:fld id="{554648B9-EB0D-4C10-944D-D7F8FEEB9189}" type="slidenum">
              <a:rPr lang="en-US" smtClean="0"/>
              <a:pPr/>
              <a:t>64</a:t>
            </a:fld>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r>
              <a:rPr lang="en-US" smtClean="0"/>
              <a:t>General Variable Components</a:t>
            </a:r>
          </a:p>
        </p:txBody>
      </p:sp>
      <p:sp>
        <p:nvSpPr>
          <p:cNvPr id="7171" name="Rectangle 3"/>
          <p:cNvSpPr>
            <a:spLocks noGrp="1" noChangeArrowheads="1"/>
          </p:cNvSpPr>
          <p:nvPr>
            <p:ph type="body" idx="4294967295"/>
          </p:nvPr>
        </p:nvSpPr>
        <p:spPr/>
        <p:txBody>
          <a:bodyPr/>
          <a:lstStyle/>
          <a:p>
            <a:pPr eaLnBrk="1" hangingPunct="1">
              <a:lnSpc>
                <a:spcPct val="90000"/>
              </a:lnSpc>
            </a:pPr>
            <a:r>
              <a:rPr lang="en-US" smtClean="0"/>
              <a:t>VariableName, Label and Description</a:t>
            </a:r>
          </a:p>
          <a:p>
            <a:pPr eaLnBrk="1" hangingPunct="1">
              <a:lnSpc>
                <a:spcPct val="90000"/>
              </a:lnSpc>
            </a:pPr>
            <a:r>
              <a:rPr lang="en-US" smtClean="0"/>
              <a:t>Links to Concept, Universe, Question, and Embargo information</a:t>
            </a:r>
          </a:p>
          <a:p>
            <a:pPr eaLnBrk="1" hangingPunct="1">
              <a:lnSpc>
                <a:spcPct val="90000"/>
              </a:lnSpc>
            </a:pPr>
            <a:r>
              <a:rPr lang="en-US" smtClean="0"/>
              <a:t>Provides Analysis and Response Unit</a:t>
            </a:r>
          </a:p>
          <a:p>
            <a:pPr eaLnBrk="1" hangingPunct="1">
              <a:lnSpc>
                <a:spcPct val="90000"/>
              </a:lnSpc>
            </a:pPr>
            <a:r>
              <a:rPr lang="en-US" smtClean="0"/>
              <a:t>Provides basic information on its role:</a:t>
            </a:r>
          </a:p>
          <a:p>
            <a:pPr lvl="1" eaLnBrk="1" hangingPunct="1">
              <a:lnSpc>
                <a:spcPct val="90000"/>
              </a:lnSpc>
            </a:pPr>
            <a:r>
              <a:rPr lang="en-US" smtClean="0"/>
              <a:t>isTemporal</a:t>
            </a:r>
          </a:p>
          <a:p>
            <a:pPr lvl="1" eaLnBrk="1" hangingPunct="1">
              <a:lnSpc>
                <a:spcPct val="90000"/>
              </a:lnSpc>
            </a:pPr>
            <a:r>
              <a:rPr lang="en-US" smtClean="0"/>
              <a:t>isGeographic</a:t>
            </a:r>
          </a:p>
          <a:p>
            <a:pPr lvl="1" eaLnBrk="1" hangingPunct="1">
              <a:lnSpc>
                <a:spcPct val="90000"/>
              </a:lnSpc>
            </a:pPr>
            <a:r>
              <a:rPr lang="en-US" smtClean="0"/>
              <a:t>isWeight</a:t>
            </a:r>
          </a:p>
          <a:p>
            <a:pPr eaLnBrk="1" hangingPunct="1">
              <a:lnSpc>
                <a:spcPct val="90000"/>
              </a:lnSpc>
            </a:pPr>
            <a:r>
              <a:rPr lang="en-US" smtClean="0"/>
              <a:t>Describes Representation</a:t>
            </a:r>
          </a:p>
        </p:txBody>
      </p:sp>
      <p:sp>
        <p:nvSpPr>
          <p:cNvPr id="7172" name="Date Placeholder 5"/>
          <p:cNvSpPr>
            <a:spLocks noGrp="1"/>
          </p:cNvSpPr>
          <p:nvPr>
            <p:ph type="dt" sz="quarter" idx="10"/>
          </p:nvPr>
        </p:nvSpPr>
        <p:spPr>
          <a:noFill/>
        </p:spPr>
        <p:txBody>
          <a:bodyPr/>
          <a:lstStyle/>
          <a:p>
            <a:r>
              <a:rPr lang="en-US" smtClean="0"/>
              <a:t>S12</a:t>
            </a:r>
          </a:p>
        </p:txBody>
      </p:sp>
      <p:sp>
        <p:nvSpPr>
          <p:cNvPr id="7173" name="Slide Number Placeholder 6"/>
          <p:cNvSpPr>
            <a:spLocks noGrp="1"/>
          </p:cNvSpPr>
          <p:nvPr>
            <p:ph type="sldNum" sz="quarter" idx="12"/>
          </p:nvPr>
        </p:nvSpPr>
        <p:spPr>
          <a:noFill/>
        </p:spPr>
        <p:txBody>
          <a:bodyPr/>
          <a:lstStyle/>
          <a:p>
            <a:fld id="{1235F569-66B2-4A54-8910-B6DF56BFED9E}" type="slidenum">
              <a:rPr lang="en-US" smtClean="0"/>
              <a:pPr/>
              <a:t>65</a:t>
            </a:fld>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pPr eaLnBrk="1" hangingPunct="1"/>
            <a:r>
              <a:rPr lang="en-US" smtClean="0"/>
              <a:t>Representation</a:t>
            </a:r>
          </a:p>
        </p:txBody>
      </p:sp>
      <p:sp>
        <p:nvSpPr>
          <p:cNvPr id="8195" name="Rectangle 3"/>
          <p:cNvSpPr>
            <a:spLocks noGrp="1" noChangeArrowheads="1"/>
          </p:cNvSpPr>
          <p:nvPr>
            <p:ph type="body" idx="4294967295"/>
          </p:nvPr>
        </p:nvSpPr>
        <p:spPr>
          <a:xfrm>
            <a:off x="381000" y="1219200"/>
            <a:ext cx="8229600" cy="4525963"/>
          </a:xfrm>
        </p:spPr>
        <p:txBody>
          <a:bodyPr/>
          <a:lstStyle/>
          <a:p>
            <a:pPr eaLnBrk="1" hangingPunct="1">
              <a:lnSpc>
                <a:spcPct val="90000"/>
              </a:lnSpc>
            </a:pPr>
            <a:r>
              <a:rPr lang="en-US" sz="2800" smtClean="0"/>
              <a:t>Detailed description of the role of the variable</a:t>
            </a:r>
          </a:p>
          <a:p>
            <a:pPr eaLnBrk="1" hangingPunct="1">
              <a:lnSpc>
                <a:spcPct val="90000"/>
              </a:lnSpc>
            </a:pPr>
            <a:r>
              <a:rPr lang="en-US" sz="2800" smtClean="0"/>
              <a:t>References related weights (standard and variable)</a:t>
            </a:r>
          </a:p>
          <a:p>
            <a:pPr eaLnBrk="1" hangingPunct="1">
              <a:lnSpc>
                <a:spcPct val="90000"/>
              </a:lnSpc>
            </a:pPr>
            <a:r>
              <a:rPr lang="en-US" sz="2800" smtClean="0"/>
              <a:t>References all instructions regarding coding and imputation</a:t>
            </a:r>
          </a:p>
          <a:p>
            <a:pPr eaLnBrk="1" hangingPunct="1">
              <a:lnSpc>
                <a:spcPct val="90000"/>
              </a:lnSpc>
            </a:pPr>
            <a:r>
              <a:rPr lang="en-US" sz="2800" smtClean="0"/>
              <a:t>Describes concatenated values</a:t>
            </a:r>
          </a:p>
          <a:p>
            <a:pPr eaLnBrk="1" hangingPunct="1">
              <a:lnSpc>
                <a:spcPct val="90000"/>
              </a:lnSpc>
            </a:pPr>
            <a:r>
              <a:rPr lang="en-US" sz="2800" smtClean="0"/>
              <a:t>Additivity and aggregation method </a:t>
            </a:r>
          </a:p>
          <a:p>
            <a:pPr eaLnBrk="1" hangingPunct="1">
              <a:lnSpc>
                <a:spcPct val="90000"/>
              </a:lnSpc>
            </a:pPr>
            <a:r>
              <a:rPr lang="en-US" sz="2800" smtClean="0"/>
              <a:t>Value representation  </a:t>
            </a:r>
          </a:p>
          <a:p>
            <a:pPr eaLnBrk="1" hangingPunct="1">
              <a:lnSpc>
                <a:spcPct val="90000"/>
              </a:lnSpc>
            </a:pPr>
            <a:r>
              <a:rPr lang="en-US" sz="2800" smtClean="0"/>
              <a:t>Specific Missing Value description (proposed DDI 3.2)</a:t>
            </a:r>
          </a:p>
          <a:p>
            <a:pPr lvl="1" eaLnBrk="1" hangingPunct="1">
              <a:lnSpc>
                <a:spcPct val="90000"/>
              </a:lnSpc>
            </a:pPr>
            <a:r>
              <a:rPr lang="en-US" sz="2400" smtClean="0"/>
              <a:t>Can be used in combination with any representation type</a:t>
            </a:r>
          </a:p>
          <a:p>
            <a:pPr eaLnBrk="1" hangingPunct="1">
              <a:lnSpc>
                <a:spcPct val="90000"/>
              </a:lnSpc>
            </a:pPr>
            <a:endParaRPr lang="en-US" smtClean="0"/>
          </a:p>
        </p:txBody>
      </p:sp>
      <p:sp>
        <p:nvSpPr>
          <p:cNvPr id="8196" name="Date Placeholder 5"/>
          <p:cNvSpPr>
            <a:spLocks noGrp="1"/>
          </p:cNvSpPr>
          <p:nvPr>
            <p:ph type="dt" sz="quarter" idx="10"/>
          </p:nvPr>
        </p:nvSpPr>
        <p:spPr>
          <a:noFill/>
        </p:spPr>
        <p:txBody>
          <a:bodyPr/>
          <a:lstStyle/>
          <a:p>
            <a:r>
              <a:rPr lang="en-US" smtClean="0"/>
              <a:t>S12</a:t>
            </a:r>
          </a:p>
        </p:txBody>
      </p:sp>
      <p:sp>
        <p:nvSpPr>
          <p:cNvPr id="8197" name="Slide Number Placeholder 6"/>
          <p:cNvSpPr>
            <a:spLocks noGrp="1"/>
          </p:cNvSpPr>
          <p:nvPr>
            <p:ph type="sldNum" sz="quarter" idx="12"/>
          </p:nvPr>
        </p:nvSpPr>
        <p:spPr>
          <a:noFill/>
        </p:spPr>
        <p:txBody>
          <a:bodyPr/>
          <a:lstStyle/>
          <a:p>
            <a:fld id="{74197E0A-0F40-4BEF-9DE8-DCA5DF6D38DB}" type="slidenum">
              <a:rPr lang="en-US" smtClean="0"/>
              <a:pPr/>
              <a:t>66</a:t>
            </a:fld>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Value Representation</a:t>
            </a:r>
          </a:p>
        </p:txBody>
      </p:sp>
      <p:sp>
        <p:nvSpPr>
          <p:cNvPr id="10243" name="Rectangle 3"/>
          <p:cNvSpPr>
            <a:spLocks noGrp="1" noChangeArrowheads="1"/>
          </p:cNvSpPr>
          <p:nvPr>
            <p:ph type="body" idx="1"/>
          </p:nvPr>
        </p:nvSpPr>
        <p:spPr>
          <a:xfrm>
            <a:off x="457200" y="1447800"/>
            <a:ext cx="8229600" cy="4525963"/>
          </a:xfrm>
        </p:spPr>
        <p:txBody>
          <a:bodyPr/>
          <a:lstStyle/>
          <a:p>
            <a:pPr eaLnBrk="1" hangingPunct="1">
              <a:lnSpc>
                <a:spcPct val="90000"/>
              </a:lnSpc>
            </a:pPr>
            <a:r>
              <a:rPr lang="en-US" sz="2800" smtClean="0"/>
              <a:t>Provides the following elements/attributes to all representation types:</a:t>
            </a:r>
          </a:p>
          <a:p>
            <a:pPr lvl="1" eaLnBrk="1" hangingPunct="1">
              <a:lnSpc>
                <a:spcPct val="90000"/>
              </a:lnSpc>
            </a:pPr>
            <a:r>
              <a:rPr lang="en-US" sz="2400" smtClean="0"/>
              <a:t>classification level (“nominal”, “ordinal”, “interval”, “ratio”, “continuous”)</a:t>
            </a:r>
          </a:p>
          <a:p>
            <a:pPr lvl="1" eaLnBrk="1" hangingPunct="1">
              <a:lnSpc>
                <a:spcPct val="90000"/>
              </a:lnSpc>
            </a:pPr>
            <a:r>
              <a:rPr lang="en-US" sz="2400" smtClean="0"/>
              <a:t>blankIsMissingValue (“true” “false”)</a:t>
            </a:r>
          </a:p>
          <a:p>
            <a:pPr lvl="1" eaLnBrk="1" hangingPunct="1">
              <a:lnSpc>
                <a:spcPct val="90000"/>
              </a:lnSpc>
            </a:pPr>
            <a:r>
              <a:rPr lang="en-US" sz="2400" smtClean="0"/>
              <a:t>missingValue (expressed as an array of values)</a:t>
            </a:r>
          </a:p>
          <a:p>
            <a:pPr lvl="1" eaLnBrk="1" hangingPunct="1">
              <a:lnSpc>
                <a:spcPct val="90000"/>
              </a:lnSpc>
            </a:pPr>
            <a:r>
              <a:rPr lang="en-US" sz="2400" smtClean="0"/>
              <a:t>These last 2 may be replaced in 3.2 by a missing values representation section</a:t>
            </a:r>
          </a:p>
          <a:p>
            <a:pPr eaLnBrk="1" hangingPunct="1">
              <a:lnSpc>
                <a:spcPct val="90000"/>
              </a:lnSpc>
            </a:pPr>
            <a:r>
              <a:rPr lang="en-US" sz="2800" smtClean="0"/>
              <a:t>Is represented by one of four representation types (numeric, text, code, date time)</a:t>
            </a:r>
          </a:p>
          <a:p>
            <a:pPr eaLnBrk="1" hangingPunct="1">
              <a:lnSpc>
                <a:spcPct val="90000"/>
              </a:lnSpc>
            </a:pPr>
            <a:r>
              <a:rPr lang="en-US" sz="2800" smtClean="0"/>
              <a:t>Additional types are under development (i.e., scales)</a:t>
            </a:r>
          </a:p>
        </p:txBody>
      </p:sp>
      <p:sp>
        <p:nvSpPr>
          <p:cNvPr id="10244" name="Date Placeholder 5"/>
          <p:cNvSpPr>
            <a:spLocks noGrp="1"/>
          </p:cNvSpPr>
          <p:nvPr>
            <p:ph type="dt" sz="quarter" idx="10"/>
          </p:nvPr>
        </p:nvSpPr>
        <p:spPr>
          <a:noFill/>
        </p:spPr>
        <p:txBody>
          <a:bodyPr/>
          <a:lstStyle/>
          <a:p>
            <a:r>
              <a:rPr lang="en-US" smtClean="0"/>
              <a:t>S12</a:t>
            </a:r>
          </a:p>
        </p:txBody>
      </p:sp>
      <p:sp>
        <p:nvSpPr>
          <p:cNvPr id="10245" name="Slide Number Placeholder 6"/>
          <p:cNvSpPr>
            <a:spLocks noGrp="1"/>
          </p:cNvSpPr>
          <p:nvPr>
            <p:ph type="sldNum" sz="quarter" idx="12"/>
          </p:nvPr>
        </p:nvSpPr>
        <p:spPr>
          <a:noFill/>
        </p:spPr>
        <p:txBody>
          <a:bodyPr/>
          <a:lstStyle/>
          <a:p>
            <a:fld id="{1840A3E4-74D8-4E04-8200-F51D39CF6A48}" type="slidenum">
              <a:rPr lang="en-US" smtClean="0"/>
              <a:pPr/>
              <a:t>67</a:t>
            </a:fld>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Schemes and re-use</a:t>
            </a:r>
            <a:endParaRPr lang="en-US" dirty="0"/>
          </a:p>
        </p:txBody>
      </p:sp>
      <p:sp>
        <p:nvSpPr>
          <p:cNvPr id="5" name="Textplatzhalter 4"/>
          <p:cNvSpPr>
            <a:spLocks noGrp="1"/>
          </p:cNvSpPr>
          <p:nvPr>
            <p:ph type="body" idx="1"/>
          </p:nvPr>
        </p:nvSpPr>
        <p:spPr/>
        <p:txBody>
          <a:bodyPr/>
          <a:lstStyle/>
          <a:p>
            <a:r>
              <a:rPr lang="en-US" smtClean="0"/>
              <a:t>Advanced Topics</a:t>
            </a:r>
            <a:endParaRPr lang="en-US"/>
          </a:p>
        </p:txBody>
      </p:sp>
    </p:spTree>
    <p:extLst>
      <p:ext uri="{BB962C8B-B14F-4D97-AF65-F5344CB8AC3E}">
        <p14:creationId xmlns:p14="http://schemas.microsoft.com/office/powerpoint/2010/main" val="26913534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DDI Schemes</a:t>
            </a:r>
          </a:p>
        </p:txBody>
      </p:sp>
      <p:sp>
        <p:nvSpPr>
          <p:cNvPr id="22531" name="Rectangle 3"/>
          <p:cNvSpPr>
            <a:spLocks noGrp="1" noChangeArrowheads="1"/>
          </p:cNvSpPr>
          <p:nvPr>
            <p:ph type="body" idx="1"/>
          </p:nvPr>
        </p:nvSpPr>
        <p:spPr/>
        <p:txBody>
          <a:bodyPr/>
          <a:lstStyle/>
          <a:p>
            <a:pPr eaLnBrk="1" hangingPunct="1"/>
            <a:r>
              <a:rPr lang="en-US" smtClean="0"/>
              <a:t>Brief overview of what DDI schemes are and what they are designed to do including:</a:t>
            </a:r>
          </a:p>
          <a:p>
            <a:pPr lvl="1" eaLnBrk="1" hangingPunct="1"/>
            <a:r>
              <a:rPr lang="en-US" smtClean="0"/>
              <a:t>Purpose of DDI Schemes</a:t>
            </a:r>
          </a:p>
          <a:p>
            <a:pPr lvl="1" eaLnBrk="1" hangingPunct="1"/>
            <a:r>
              <a:rPr lang="en-US" smtClean="0"/>
              <a:t>How a DDI Study is built using information held in schemes</a:t>
            </a:r>
          </a:p>
        </p:txBody>
      </p:sp>
      <p:sp>
        <p:nvSpPr>
          <p:cNvPr id="22532" name="Date Placeholder 5"/>
          <p:cNvSpPr>
            <a:spLocks noGrp="1"/>
          </p:cNvSpPr>
          <p:nvPr>
            <p:ph type="dt" sz="quarter" idx="10"/>
          </p:nvPr>
        </p:nvSpPr>
        <p:spPr>
          <a:noFill/>
        </p:spPr>
        <p:txBody>
          <a:bodyPr/>
          <a:lstStyle/>
          <a:p>
            <a:r>
              <a:rPr lang="en-US" smtClean="0"/>
              <a:t>S04</a:t>
            </a:r>
          </a:p>
        </p:txBody>
      </p:sp>
      <p:sp>
        <p:nvSpPr>
          <p:cNvPr id="22533" name="Slide Number Placeholder 6"/>
          <p:cNvSpPr>
            <a:spLocks noGrp="1"/>
          </p:cNvSpPr>
          <p:nvPr>
            <p:ph type="sldNum" sz="quarter" idx="12"/>
          </p:nvPr>
        </p:nvSpPr>
        <p:spPr>
          <a:noFill/>
        </p:spPr>
        <p:txBody>
          <a:bodyPr/>
          <a:lstStyle/>
          <a:p>
            <a:fld id="{66C9D7EE-9187-40F1-AF77-99BAD99660EB}" type="slidenum">
              <a:rPr lang="en-US" smtClean="0"/>
              <a:pPr/>
              <a:t>69</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the environment:</a:t>
            </a:r>
            <a:endParaRPr lang="en-US" dirty="0"/>
          </a:p>
        </p:txBody>
      </p:sp>
      <p:sp>
        <p:nvSpPr>
          <p:cNvPr id="3" name="Content Placeholder 2"/>
          <p:cNvSpPr>
            <a:spLocks noGrp="1"/>
          </p:cNvSpPr>
          <p:nvPr>
            <p:ph idx="1"/>
          </p:nvPr>
        </p:nvSpPr>
        <p:spPr/>
        <p:txBody>
          <a:bodyPr/>
          <a:lstStyle/>
          <a:p>
            <a:r>
              <a:rPr lang="en-US" dirty="0" smtClean="0"/>
              <a:t>Expanded access to data</a:t>
            </a:r>
          </a:p>
          <a:p>
            <a:r>
              <a:rPr lang="en-US" dirty="0" smtClean="0"/>
              <a:t>Data available through multiple portals</a:t>
            </a:r>
          </a:p>
          <a:p>
            <a:r>
              <a:rPr lang="en-US" dirty="0" smtClean="0"/>
              <a:t>Cross portal access</a:t>
            </a:r>
          </a:p>
          <a:p>
            <a:r>
              <a:rPr lang="en-US" dirty="0" smtClean="0"/>
              <a:t>Linking and layering of data from different sources and different disciplines</a:t>
            </a:r>
          </a:p>
          <a:p>
            <a:r>
              <a:rPr lang="en-US" dirty="0" smtClean="0"/>
              <a:t>Cost of developing system specific software</a:t>
            </a:r>
          </a:p>
          <a:p>
            <a:r>
              <a:rPr lang="en-US" dirty="0" smtClean="0"/>
              <a:t>Cost of non-interoperability over the life of the data</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DDI Schemes: Purpose</a:t>
            </a:r>
          </a:p>
        </p:txBody>
      </p:sp>
      <p:sp>
        <p:nvSpPr>
          <p:cNvPr id="23555" name="Rectangle 3"/>
          <p:cNvSpPr>
            <a:spLocks noGrp="1" noChangeArrowheads="1"/>
          </p:cNvSpPr>
          <p:nvPr>
            <p:ph type="body" idx="1"/>
          </p:nvPr>
        </p:nvSpPr>
        <p:spPr/>
        <p:txBody>
          <a:bodyPr/>
          <a:lstStyle/>
          <a:p>
            <a:pPr eaLnBrk="1" hangingPunct="1">
              <a:lnSpc>
                <a:spcPct val="90000"/>
              </a:lnSpc>
            </a:pPr>
            <a:r>
              <a:rPr lang="en-US" sz="2400" smtClean="0"/>
              <a:t>A maintainable structure that contains a list of versionable things</a:t>
            </a:r>
          </a:p>
          <a:p>
            <a:pPr eaLnBrk="1" hangingPunct="1">
              <a:lnSpc>
                <a:spcPct val="90000"/>
              </a:lnSpc>
            </a:pPr>
            <a:r>
              <a:rPr lang="en-US" sz="2400" smtClean="0"/>
              <a:t>Supports registries of information such as concept, question and variable banks that are reused by multiple studies or are used by search systems to location information across a collection of studies</a:t>
            </a:r>
          </a:p>
          <a:p>
            <a:pPr eaLnBrk="1" hangingPunct="1">
              <a:lnSpc>
                <a:spcPct val="90000"/>
              </a:lnSpc>
            </a:pPr>
            <a:r>
              <a:rPr lang="en-US" sz="2400" smtClean="0"/>
              <a:t>Supports a structured means of versioning the list</a:t>
            </a:r>
          </a:p>
          <a:p>
            <a:pPr eaLnBrk="1" hangingPunct="1">
              <a:lnSpc>
                <a:spcPct val="90000"/>
              </a:lnSpc>
            </a:pPr>
            <a:r>
              <a:rPr lang="en-US" sz="2400" smtClean="0"/>
              <a:t>May be published within Resource Packages or within DDI modules</a:t>
            </a:r>
          </a:p>
          <a:p>
            <a:pPr eaLnBrk="1" hangingPunct="1">
              <a:lnSpc>
                <a:spcPct val="90000"/>
              </a:lnSpc>
            </a:pPr>
            <a:r>
              <a:rPr lang="en-US" sz="2400" smtClean="0"/>
              <a:t>Serve as component parts in capturing reusable metadata within the life-cycle of the data</a:t>
            </a:r>
          </a:p>
        </p:txBody>
      </p:sp>
      <p:sp>
        <p:nvSpPr>
          <p:cNvPr id="23556" name="Date Placeholder 5"/>
          <p:cNvSpPr>
            <a:spLocks noGrp="1"/>
          </p:cNvSpPr>
          <p:nvPr>
            <p:ph type="dt" sz="quarter" idx="10"/>
          </p:nvPr>
        </p:nvSpPr>
        <p:spPr>
          <a:noFill/>
        </p:spPr>
        <p:txBody>
          <a:bodyPr/>
          <a:lstStyle/>
          <a:p>
            <a:r>
              <a:rPr lang="en-US" smtClean="0"/>
              <a:t>S04</a:t>
            </a:r>
          </a:p>
        </p:txBody>
      </p:sp>
      <p:sp>
        <p:nvSpPr>
          <p:cNvPr id="23557" name="Slide Number Placeholder 6"/>
          <p:cNvSpPr>
            <a:spLocks noGrp="1"/>
          </p:cNvSpPr>
          <p:nvPr>
            <p:ph type="sldNum" sz="quarter" idx="12"/>
          </p:nvPr>
        </p:nvSpPr>
        <p:spPr>
          <a:noFill/>
        </p:spPr>
        <p:txBody>
          <a:bodyPr/>
          <a:lstStyle/>
          <a:p>
            <a:fld id="{83C88F2A-ECE5-4CA9-A62E-E0CF9CD05D50}" type="slidenum">
              <a:rPr lang="en-US" smtClean="0"/>
              <a:pPr/>
              <a:t>70</a:t>
            </a:fld>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normAutofit fontScale="90000"/>
          </a:bodyPr>
          <a:lstStyle/>
          <a:p>
            <a:pPr eaLnBrk="1" hangingPunct="1"/>
            <a:r>
              <a:rPr lang="en-US" sz="4000" smtClean="0">
                <a:solidFill>
                  <a:schemeClr val="tx1"/>
                </a:solidFill>
              </a:rPr>
              <a:t>XML Schemas, DDI Modules, </a:t>
            </a:r>
            <a:br>
              <a:rPr lang="en-US" sz="4000" smtClean="0">
                <a:solidFill>
                  <a:schemeClr val="tx1"/>
                </a:solidFill>
              </a:rPr>
            </a:br>
            <a:r>
              <a:rPr lang="en-US" sz="4000" smtClean="0">
                <a:solidFill>
                  <a:schemeClr val="tx1"/>
                </a:solidFill>
              </a:rPr>
              <a:t>and DDI Schemes</a:t>
            </a:r>
          </a:p>
        </p:txBody>
      </p:sp>
      <p:sp>
        <p:nvSpPr>
          <p:cNvPr id="6147" name="Rectangle 3"/>
          <p:cNvSpPr>
            <a:spLocks noGrp="1" noChangeArrowheads="1"/>
          </p:cNvSpPr>
          <p:nvPr>
            <p:ph idx="4294967295"/>
          </p:nvPr>
        </p:nvSpPr>
        <p:spPr/>
        <p:txBody>
          <a:bodyPr/>
          <a:lstStyle/>
          <a:p>
            <a:pPr eaLnBrk="1" hangingPunct="1"/>
            <a:endParaRPr lang="en-US" smtClean="0"/>
          </a:p>
        </p:txBody>
      </p:sp>
      <p:grpSp>
        <p:nvGrpSpPr>
          <p:cNvPr id="2" name="Group 4"/>
          <p:cNvGrpSpPr>
            <a:grpSpLocks noChangeAspect="1"/>
          </p:cNvGrpSpPr>
          <p:nvPr/>
        </p:nvGrpSpPr>
        <p:grpSpPr bwMode="auto">
          <a:xfrm>
            <a:off x="609600" y="1447800"/>
            <a:ext cx="8001000" cy="4667250"/>
            <a:chOff x="2455" y="2160"/>
            <a:chExt cx="7200" cy="4320"/>
          </a:xfrm>
        </p:grpSpPr>
        <p:sp>
          <p:nvSpPr>
            <p:cNvPr id="6152" name="AutoShape 5"/>
            <p:cNvSpPr>
              <a:spLocks noChangeAspect="1" noChangeArrowheads="1"/>
            </p:cNvSpPr>
            <p:nvPr/>
          </p:nvSpPr>
          <p:spPr bwMode="auto">
            <a:xfrm>
              <a:off x="2455" y="2160"/>
              <a:ext cx="7200" cy="4320"/>
            </a:xfrm>
            <a:prstGeom prst="rect">
              <a:avLst/>
            </a:prstGeom>
            <a:noFill/>
            <a:ln w="9525">
              <a:noFill/>
              <a:miter lim="800000"/>
              <a:headEnd/>
              <a:tailEnd/>
            </a:ln>
          </p:spPr>
          <p:txBody>
            <a:bodyPr/>
            <a:lstStyle/>
            <a:p>
              <a:endParaRPr lang="en-US"/>
            </a:p>
          </p:txBody>
        </p:sp>
        <p:sp>
          <p:nvSpPr>
            <p:cNvPr id="6153" name="Rectangle 6"/>
            <p:cNvSpPr>
              <a:spLocks noChangeArrowheads="1"/>
            </p:cNvSpPr>
            <p:nvPr/>
          </p:nvSpPr>
          <p:spPr bwMode="auto">
            <a:xfrm>
              <a:off x="2665" y="3086"/>
              <a:ext cx="1200" cy="1235"/>
            </a:xfrm>
            <a:prstGeom prst="rect">
              <a:avLst/>
            </a:prstGeom>
            <a:solidFill>
              <a:srgbClr val="FFFFFF"/>
            </a:solidFill>
            <a:ln w="9525">
              <a:solidFill>
                <a:srgbClr val="000000"/>
              </a:solidFill>
              <a:miter lim="800000"/>
              <a:headEnd/>
              <a:tailEnd/>
            </a:ln>
          </p:spPr>
          <p:txBody>
            <a:bodyPr/>
            <a:lstStyle/>
            <a:p>
              <a:endParaRPr lang="en-US"/>
            </a:p>
          </p:txBody>
        </p:sp>
        <p:sp>
          <p:nvSpPr>
            <p:cNvPr id="6154" name="Rectangle 7"/>
            <p:cNvSpPr>
              <a:spLocks noChangeArrowheads="1"/>
            </p:cNvSpPr>
            <p:nvPr/>
          </p:nvSpPr>
          <p:spPr bwMode="auto">
            <a:xfrm>
              <a:off x="2815" y="3240"/>
              <a:ext cx="1200" cy="1233"/>
            </a:xfrm>
            <a:prstGeom prst="rect">
              <a:avLst/>
            </a:prstGeom>
            <a:solidFill>
              <a:srgbClr val="FFFFFF"/>
            </a:solidFill>
            <a:ln w="9525">
              <a:solidFill>
                <a:srgbClr val="000000"/>
              </a:solidFill>
              <a:miter lim="800000"/>
              <a:headEnd/>
              <a:tailEnd/>
            </a:ln>
          </p:spPr>
          <p:txBody>
            <a:bodyPr/>
            <a:lstStyle/>
            <a:p>
              <a:endParaRPr lang="en-US"/>
            </a:p>
          </p:txBody>
        </p:sp>
        <p:sp>
          <p:nvSpPr>
            <p:cNvPr id="6155" name="Rectangle 8"/>
            <p:cNvSpPr>
              <a:spLocks noChangeArrowheads="1"/>
            </p:cNvSpPr>
            <p:nvPr/>
          </p:nvSpPr>
          <p:spPr bwMode="auto">
            <a:xfrm>
              <a:off x="2965" y="3394"/>
              <a:ext cx="1200" cy="1233"/>
            </a:xfrm>
            <a:prstGeom prst="rect">
              <a:avLst/>
            </a:prstGeom>
            <a:solidFill>
              <a:srgbClr val="FFFFFF"/>
            </a:solidFill>
            <a:ln w="9525">
              <a:solidFill>
                <a:srgbClr val="000000"/>
              </a:solidFill>
              <a:miter lim="800000"/>
              <a:headEnd/>
              <a:tailEnd/>
            </a:ln>
          </p:spPr>
          <p:txBody>
            <a:bodyPr/>
            <a:lstStyle/>
            <a:p>
              <a:endParaRPr lang="en-US"/>
            </a:p>
          </p:txBody>
        </p:sp>
        <p:sp>
          <p:nvSpPr>
            <p:cNvPr id="6156" name="Rectangle 9"/>
            <p:cNvSpPr>
              <a:spLocks noChangeArrowheads="1"/>
            </p:cNvSpPr>
            <p:nvPr/>
          </p:nvSpPr>
          <p:spPr bwMode="auto">
            <a:xfrm>
              <a:off x="3115" y="3549"/>
              <a:ext cx="1200" cy="1234"/>
            </a:xfrm>
            <a:prstGeom prst="rect">
              <a:avLst/>
            </a:prstGeom>
            <a:solidFill>
              <a:srgbClr val="FFFFFF"/>
            </a:solidFill>
            <a:ln w="9525">
              <a:solidFill>
                <a:srgbClr val="000000"/>
              </a:solidFill>
              <a:miter lim="800000"/>
              <a:headEnd/>
              <a:tailEnd/>
            </a:ln>
          </p:spPr>
          <p:txBody>
            <a:bodyPr/>
            <a:lstStyle/>
            <a:p>
              <a:endParaRPr lang="en-US"/>
            </a:p>
          </p:txBody>
        </p:sp>
        <p:sp>
          <p:nvSpPr>
            <p:cNvPr id="6157" name="Text Box 10"/>
            <p:cNvSpPr txBox="1">
              <a:spLocks noChangeArrowheads="1"/>
            </p:cNvSpPr>
            <p:nvPr/>
          </p:nvSpPr>
          <p:spPr bwMode="auto">
            <a:xfrm>
              <a:off x="3265" y="3703"/>
              <a:ext cx="1200" cy="1233"/>
            </a:xfrm>
            <a:prstGeom prst="rect">
              <a:avLst/>
            </a:prstGeom>
            <a:solidFill>
              <a:srgbClr val="FFFFFF"/>
            </a:solidFill>
            <a:ln w="9525">
              <a:solidFill>
                <a:srgbClr val="000000"/>
              </a:solidFill>
              <a:miter lim="800000"/>
              <a:headEnd/>
              <a:tailEnd/>
            </a:ln>
          </p:spPr>
          <p:txBody>
            <a:bodyPr/>
            <a:lstStyle/>
            <a:p>
              <a:r>
                <a:rPr lang="en-US"/>
                <a:t>&lt;file&gt;.xsd</a:t>
              </a:r>
            </a:p>
            <a:p>
              <a:r>
                <a:rPr lang="en-US"/>
                <a:t>&lt;file&gt;.xsd</a:t>
              </a:r>
            </a:p>
            <a:p>
              <a:r>
                <a:rPr lang="en-US"/>
                <a:t>&lt;file&gt;.xsd</a:t>
              </a:r>
            </a:p>
            <a:p>
              <a:r>
                <a:rPr lang="en-US"/>
                <a:t>&lt;file&gt;.xsd</a:t>
              </a:r>
            </a:p>
            <a:p>
              <a:endParaRPr lang="en-US"/>
            </a:p>
          </p:txBody>
        </p:sp>
        <p:sp>
          <p:nvSpPr>
            <p:cNvPr id="6158" name="Text Box 11"/>
            <p:cNvSpPr txBox="1">
              <a:spLocks noChangeArrowheads="1"/>
            </p:cNvSpPr>
            <p:nvPr/>
          </p:nvSpPr>
          <p:spPr bwMode="auto">
            <a:xfrm>
              <a:off x="2815" y="2469"/>
              <a:ext cx="2250" cy="462"/>
            </a:xfrm>
            <a:prstGeom prst="rect">
              <a:avLst/>
            </a:prstGeom>
            <a:solidFill>
              <a:srgbClr val="FFFFFF"/>
            </a:solidFill>
            <a:ln w="9525">
              <a:noFill/>
              <a:miter lim="800000"/>
              <a:headEnd/>
              <a:tailEnd/>
            </a:ln>
          </p:spPr>
          <p:txBody>
            <a:bodyPr/>
            <a:lstStyle/>
            <a:p>
              <a:r>
                <a:rPr lang="en-US" sz="2800"/>
                <a:t>XML Schemas</a:t>
              </a:r>
            </a:p>
          </p:txBody>
        </p:sp>
        <p:sp>
          <p:nvSpPr>
            <p:cNvPr id="6159" name="Rectangle 12"/>
            <p:cNvSpPr>
              <a:spLocks noChangeArrowheads="1"/>
            </p:cNvSpPr>
            <p:nvPr/>
          </p:nvSpPr>
          <p:spPr bwMode="auto">
            <a:xfrm>
              <a:off x="5965" y="3086"/>
              <a:ext cx="1200" cy="1234"/>
            </a:xfrm>
            <a:prstGeom prst="rect">
              <a:avLst/>
            </a:prstGeom>
            <a:solidFill>
              <a:srgbClr val="FFFFFF"/>
            </a:solidFill>
            <a:ln w="9525">
              <a:solidFill>
                <a:srgbClr val="000000"/>
              </a:solidFill>
              <a:miter lim="800000"/>
              <a:headEnd/>
              <a:tailEnd/>
            </a:ln>
          </p:spPr>
          <p:txBody>
            <a:bodyPr/>
            <a:lstStyle/>
            <a:p>
              <a:endParaRPr lang="en-US"/>
            </a:p>
          </p:txBody>
        </p:sp>
        <p:sp>
          <p:nvSpPr>
            <p:cNvPr id="6160" name="Rectangle 13"/>
            <p:cNvSpPr>
              <a:spLocks noChangeArrowheads="1"/>
            </p:cNvSpPr>
            <p:nvPr/>
          </p:nvSpPr>
          <p:spPr bwMode="auto">
            <a:xfrm>
              <a:off x="5815" y="3240"/>
              <a:ext cx="1200" cy="1235"/>
            </a:xfrm>
            <a:prstGeom prst="rect">
              <a:avLst/>
            </a:prstGeom>
            <a:solidFill>
              <a:srgbClr val="FFFFFF"/>
            </a:solidFill>
            <a:ln w="9525">
              <a:solidFill>
                <a:srgbClr val="000000"/>
              </a:solidFill>
              <a:miter lim="800000"/>
              <a:headEnd/>
              <a:tailEnd/>
            </a:ln>
          </p:spPr>
          <p:txBody>
            <a:bodyPr/>
            <a:lstStyle/>
            <a:p>
              <a:endParaRPr lang="en-US"/>
            </a:p>
          </p:txBody>
        </p:sp>
        <p:sp>
          <p:nvSpPr>
            <p:cNvPr id="6161" name="Rectangle 14"/>
            <p:cNvSpPr>
              <a:spLocks noChangeArrowheads="1"/>
            </p:cNvSpPr>
            <p:nvPr/>
          </p:nvSpPr>
          <p:spPr bwMode="auto">
            <a:xfrm>
              <a:off x="5665" y="3394"/>
              <a:ext cx="1200" cy="1235"/>
            </a:xfrm>
            <a:prstGeom prst="rect">
              <a:avLst/>
            </a:prstGeom>
            <a:solidFill>
              <a:srgbClr val="FFFFFF"/>
            </a:solidFill>
            <a:ln w="9525">
              <a:solidFill>
                <a:srgbClr val="000000"/>
              </a:solidFill>
              <a:miter lim="800000"/>
              <a:headEnd/>
              <a:tailEnd/>
            </a:ln>
          </p:spPr>
          <p:txBody>
            <a:bodyPr/>
            <a:lstStyle/>
            <a:p>
              <a:endParaRPr lang="en-US"/>
            </a:p>
          </p:txBody>
        </p:sp>
        <p:sp>
          <p:nvSpPr>
            <p:cNvPr id="6162" name="Rectangle 15"/>
            <p:cNvSpPr>
              <a:spLocks noChangeArrowheads="1"/>
            </p:cNvSpPr>
            <p:nvPr/>
          </p:nvSpPr>
          <p:spPr bwMode="auto">
            <a:xfrm>
              <a:off x="5515" y="3641"/>
              <a:ext cx="1200" cy="1234"/>
            </a:xfrm>
            <a:prstGeom prst="rect">
              <a:avLst/>
            </a:prstGeom>
            <a:solidFill>
              <a:srgbClr val="FFFFFF"/>
            </a:solidFill>
            <a:ln w="9525">
              <a:solidFill>
                <a:srgbClr val="000000"/>
              </a:solidFill>
              <a:miter lim="800000"/>
              <a:headEnd/>
              <a:tailEnd/>
            </a:ln>
          </p:spPr>
          <p:txBody>
            <a:bodyPr/>
            <a:lstStyle/>
            <a:p>
              <a:endParaRPr lang="en-US"/>
            </a:p>
          </p:txBody>
        </p:sp>
        <p:sp>
          <p:nvSpPr>
            <p:cNvPr id="6163" name="Text Box 16"/>
            <p:cNvSpPr txBox="1">
              <a:spLocks noChangeArrowheads="1"/>
            </p:cNvSpPr>
            <p:nvPr/>
          </p:nvSpPr>
          <p:spPr bwMode="auto">
            <a:xfrm>
              <a:off x="5365" y="2469"/>
              <a:ext cx="2100" cy="462"/>
            </a:xfrm>
            <a:prstGeom prst="rect">
              <a:avLst/>
            </a:prstGeom>
            <a:solidFill>
              <a:srgbClr val="FFFFFF"/>
            </a:solidFill>
            <a:ln w="9525">
              <a:noFill/>
              <a:miter lim="800000"/>
              <a:headEnd/>
              <a:tailEnd/>
            </a:ln>
          </p:spPr>
          <p:txBody>
            <a:bodyPr/>
            <a:lstStyle/>
            <a:p>
              <a:r>
                <a:rPr lang="en-US" sz="2800"/>
                <a:t>DDI Modules</a:t>
              </a:r>
            </a:p>
          </p:txBody>
        </p:sp>
        <p:sp>
          <p:nvSpPr>
            <p:cNvPr id="6164" name="Line 17"/>
            <p:cNvSpPr>
              <a:spLocks noChangeShapeType="1"/>
            </p:cNvSpPr>
            <p:nvPr/>
          </p:nvSpPr>
          <p:spPr bwMode="auto">
            <a:xfrm>
              <a:off x="4615" y="4166"/>
              <a:ext cx="750" cy="1"/>
            </a:xfrm>
            <a:prstGeom prst="line">
              <a:avLst/>
            </a:prstGeom>
            <a:noFill/>
            <a:ln w="57150">
              <a:solidFill>
                <a:srgbClr val="000000"/>
              </a:solidFill>
              <a:prstDash val="sysDot"/>
              <a:round/>
              <a:headEnd type="triangle" w="med" len="med"/>
              <a:tailEnd type="triangle" w="med" len="med"/>
            </a:ln>
          </p:spPr>
          <p:txBody>
            <a:bodyPr/>
            <a:lstStyle/>
            <a:p>
              <a:endParaRPr lang="en-US"/>
            </a:p>
          </p:txBody>
        </p:sp>
        <p:sp>
          <p:nvSpPr>
            <p:cNvPr id="6165" name="AutoShape 18"/>
            <p:cNvSpPr>
              <a:spLocks/>
            </p:cNvSpPr>
            <p:nvPr/>
          </p:nvSpPr>
          <p:spPr bwMode="auto">
            <a:xfrm>
              <a:off x="3115" y="5400"/>
              <a:ext cx="1350" cy="823"/>
            </a:xfrm>
            <a:prstGeom prst="borderCallout2">
              <a:avLst>
                <a:gd name="adj1" fmla="val 18750"/>
                <a:gd name="adj2" fmla="val 107407"/>
                <a:gd name="adj3" fmla="val 18750"/>
                <a:gd name="adj4" fmla="val 126667"/>
                <a:gd name="adj5" fmla="val -131250"/>
                <a:gd name="adj6" fmla="val 136296"/>
              </a:avLst>
            </a:prstGeom>
            <a:solidFill>
              <a:srgbClr val="FFFFFF"/>
            </a:solidFill>
            <a:ln w="9525">
              <a:solidFill>
                <a:srgbClr val="000000"/>
              </a:solidFill>
              <a:miter lim="800000"/>
              <a:headEnd/>
              <a:tailEnd/>
            </a:ln>
          </p:spPr>
          <p:txBody>
            <a:bodyPr/>
            <a:lstStyle/>
            <a:p>
              <a:r>
                <a:rPr lang="en-US" i="1"/>
                <a:t>May Correspond</a:t>
              </a:r>
              <a:endParaRPr lang="en-US"/>
            </a:p>
          </p:txBody>
        </p:sp>
        <p:sp>
          <p:nvSpPr>
            <p:cNvPr id="6166" name="Rectangle 19"/>
            <p:cNvSpPr>
              <a:spLocks noChangeArrowheads="1"/>
            </p:cNvSpPr>
            <p:nvPr/>
          </p:nvSpPr>
          <p:spPr bwMode="auto">
            <a:xfrm>
              <a:off x="8215" y="4166"/>
              <a:ext cx="1200" cy="1234"/>
            </a:xfrm>
            <a:prstGeom prst="rect">
              <a:avLst/>
            </a:prstGeom>
            <a:solidFill>
              <a:srgbClr val="FFFFFF"/>
            </a:solidFill>
            <a:ln w="9525">
              <a:solidFill>
                <a:srgbClr val="000000"/>
              </a:solidFill>
              <a:miter lim="800000"/>
              <a:headEnd/>
              <a:tailEnd/>
            </a:ln>
          </p:spPr>
          <p:txBody>
            <a:bodyPr/>
            <a:lstStyle/>
            <a:p>
              <a:endParaRPr lang="en-US"/>
            </a:p>
          </p:txBody>
        </p:sp>
        <p:sp>
          <p:nvSpPr>
            <p:cNvPr id="6167" name="Rectangle 20"/>
            <p:cNvSpPr>
              <a:spLocks noChangeArrowheads="1"/>
            </p:cNvSpPr>
            <p:nvPr/>
          </p:nvSpPr>
          <p:spPr bwMode="auto">
            <a:xfrm>
              <a:off x="8065" y="4320"/>
              <a:ext cx="1200" cy="1235"/>
            </a:xfrm>
            <a:prstGeom prst="rect">
              <a:avLst/>
            </a:prstGeom>
            <a:solidFill>
              <a:srgbClr val="FFFFFF"/>
            </a:solidFill>
            <a:ln w="9525">
              <a:solidFill>
                <a:srgbClr val="000000"/>
              </a:solidFill>
              <a:miter lim="800000"/>
              <a:headEnd/>
              <a:tailEnd/>
            </a:ln>
          </p:spPr>
          <p:txBody>
            <a:bodyPr/>
            <a:lstStyle/>
            <a:p>
              <a:endParaRPr lang="en-US"/>
            </a:p>
          </p:txBody>
        </p:sp>
        <p:sp>
          <p:nvSpPr>
            <p:cNvPr id="6168" name="Rectangle 21"/>
            <p:cNvSpPr>
              <a:spLocks noChangeArrowheads="1"/>
            </p:cNvSpPr>
            <p:nvPr/>
          </p:nvSpPr>
          <p:spPr bwMode="auto">
            <a:xfrm>
              <a:off x="7915" y="4474"/>
              <a:ext cx="1200" cy="1236"/>
            </a:xfrm>
            <a:prstGeom prst="rect">
              <a:avLst/>
            </a:prstGeom>
            <a:solidFill>
              <a:srgbClr val="FFFFFF"/>
            </a:solidFill>
            <a:ln w="9525">
              <a:solidFill>
                <a:srgbClr val="000000"/>
              </a:solidFill>
              <a:miter lim="800000"/>
              <a:headEnd/>
              <a:tailEnd/>
            </a:ln>
          </p:spPr>
          <p:txBody>
            <a:bodyPr/>
            <a:lstStyle/>
            <a:p>
              <a:endParaRPr lang="en-US"/>
            </a:p>
          </p:txBody>
        </p:sp>
        <p:sp>
          <p:nvSpPr>
            <p:cNvPr id="6169" name="Rectangle 22"/>
            <p:cNvSpPr>
              <a:spLocks noChangeArrowheads="1"/>
            </p:cNvSpPr>
            <p:nvPr/>
          </p:nvSpPr>
          <p:spPr bwMode="auto">
            <a:xfrm>
              <a:off x="7765" y="4639"/>
              <a:ext cx="1200" cy="1234"/>
            </a:xfrm>
            <a:prstGeom prst="rect">
              <a:avLst/>
            </a:prstGeom>
            <a:solidFill>
              <a:srgbClr val="FFFFFF"/>
            </a:solidFill>
            <a:ln w="9525">
              <a:solidFill>
                <a:srgbClr val="000000"/>
              </a:solidFill>
              <a:miter lim="800000"/>
              <a:headEnd/>
              <a:tailEnd/>
            </a:ln>
          </p:spPr>
          <p:txBody>
            <a:bodyPr/>
            <a:lstStyle/>
            <a:p>
              <a:endParaRPr lang="en-US"/>
            </a:p>
          </p:txBody>
        </p:sp>
        <p:sp>
          <p:nvSpPr>
            <p:cNvPr id="6170" name="Line 23"/>
            <p:cNvSpPr>
              <a:spLocks noChangeShapeType="1"/>
            </p:cNvSpPr>
            <p:nvPr/>
          </p:nvSpPr>
          <p:spPr bwMode="auto">
            <a:xfrm>
              <a:off x="7315" y="4166"/>
              <a:ext cx="450" cy="308"/>
            </a:xfrm>
            <a:prstGeom prst="line">
              <a:avLst/>
            </a:prstGeom>
            <a:noFill/>
            <a:ln w="57150">
              <a:solidFill>
                <a:srgbClr val="000000"/>
              </a:solidFill>
              <a:round/>
              <a:headEnd/>
              <a:tailEnd type="triangle" w="med" len="med"/>
            </a:ln>
          </p:spPr>
          <p:txBody>
            <a:bodyPr/>
            <a:lstStyle/>
            <a:p>
              <a:endParaRPr lang="en-US"/>
            </a:p>
          </p:txBody>
        </p:sp>
        <p:sp>
          <p:nvSpPr>
            <p:cNvPr id="6171" name="Text Box 24"/>
            <p:cNvSpPr txBox="1">
              <a:spLocks noChangeArrowheads="1"/>
            </p:cNvSpPr>
            <p:nvPr/>
          </p:nvSpPr>
          <p:spPr bwMode="auto">
            <a:xfrm>
              <a:off x="7015" y="6017"/>
              <a:ext cx="2250" cy="462"/>
            </a:xfrm>
            <a:prstGeom prst="rect">
              <a:avLst/>
            </a:prstGeom>
            <a:solidFill>
              <a:srgbClr val="FFFFFF"/>
            </a:solidFill>
            <a:ln w="9525">
              <a:noFill/>
              <a:miter lim="800000"/>
              <a:headEnd/>
              <a:tailEnd/>
            </a:ln>
          </p:spPr>
          <p:txBody>
            <a:bodyPr/>
            <a:lstStyle/>
            <a:p>
              <a:r>
                <a:rPr lang="en-US" sz="2800"/>
                <a:t>DDI Schemes</a:t>
              </a:r>
            </a:p>
          </p:txBody>
        </p:sp>
        <p:sp>
          <p:nvSpPr>
            <p:cNvPr id="6172" name="AutoShape 25"/>
            <p:cNvSpPr>
              <a:spLocks/>
            </p:cNvSpPr>
            <p:nvPr/>
          </p:nvSpPr>
          <p:spPr bwMode="auto">
            <a:xfrm>
              <a:off x="5965" y="5091"/>
              <a:ext cx="1050" cy="822"/>
            </a:xfrm>
            <a:prstGeom prst="borderCallout2">
              <a:avLst>
                <a:gd name="adj1" fmla="val 18769"/>
                <a:gd name="adj2" fmla="val 109523"/>
                <a:gd name="adj3" fmla="val 18769"/>
                <a:gd name="adj4" fmla="val 130477"/>
                <a:gd name="adj5" fmla="val -79560"/>
                <a:gd name="adj6" fmla="val 140954"/>
              </a:avLst>
            </a:prstGeom>
            <a:solidFill>
              <a:srgbClr val="FFFFFF"/>
            </a:solidFill>
            <a:ln w="9525">
              <a:solidFill>
                <a:srgbClr val="000000"/>
              </a:solidFill>
              <a:miter lim="800000"/>
              <a:headEnd/>
              <a:tailEnd/>
            </a:ln>
          </p:spPr>
          <p:txBody>
            <a:bodyPr/>
            <a:lstStyle/>
            <a:p>
              <a:r>
                <a:rPr lang="en-US" i="1"/>
                <a:t>May Contain</a:t>
              </a:r>
            </a:p>
          </p:txBody>
        </p:sp>
      </p:grpSp>
      <p:sp>
        <p:nvSpPr>
          <p:cNvPr id="195610" name="AutoShape 26"/>
          <p:cNvSpPr>
            <a:spLocks noChangeArrowheads="1"/>
          </p:cNvSpPr>
          <p:nvPr/>
        </p:nvSpPr>
        <p:spPr bwMode="auto">
          <a:xfrm>
            <a:off x="6477000" y="1600200"/>
            <a:ext cx="2209800" cy="1447800"/>
          </a:xfrm>
          <a:prstGeom prst="wedgeEllipseCallout">
            <a:avLst>
              <a:gd name="adj1" fmla="val -69972"/>
              <a:gd name="adj2" fmla="val 50546"/>
            </a:avLst>
          </a:prstGeom>
          <a:solidFill>
            <a:srgbClr val="FFFFFF"/>
          </a:solidFill>
          <a:ln w="38100">
            <a:solidFill>
              <a:srgbClr val="FF0000"/>
            </a:solidFill>
            <a:miter lim="800000"/>
            <a:headEnd/>
            <a:tailEnd/>
          </a:ln>
        </p:spPr>
        <p:txBody>
          <a:bodyPr/>
          <a:lstStyle/>
          <a:p>
            <a:r>
              <a:rPr lang="en-US" b="1"/>
              <a:t>Correspond to a stage in the lifecycle</a:t>
            </a:r>
            <a:endParaRPr lang="en-US"/>
          </a:p>
        </p:txBody>
      </p:sp>
      <p:sp>
        <p:nvSpPr>
          <p:cNvPr id="6150" name="Date Placeholder 26"/>
          <p:cNvSpPr>
            <a:spLocks noGrp="1"/>
          </p:cNvSpPr>
          <p:nvPr>
            <p:ph type="dt" sz="quarter" idx="10"/>
          </p:nvPr>
        </p:nvSpPr>
        <p:spPr>
          <a:noFill/>
        </p:spPr>
        <p:txBody>
          <a:bodyPr/>
          <a:lstStyle/>
          <a:p>
            <a:r>
              <a:rPr lang="en-US" smtClean="0"/>
              <a:t>S09</a:t>
            </a:r>
          </a:p>
        </p:txBody>
      </p:sp>
      <p:sp>
        <p:nvSpPr>
          <p:cNvPr id="6151" name="Slide Number Placeholder 27"/>
          <p:cNvSpPr>
            <a:spLocks noGrp="1"/>
          </p:cNvSpPr>
          <p:nvPr>
            <p:ph type="sldNum" sz="quarter" idx="12"/>
          </p:nvPr>
        </p:nvSpPr>
        <p:spPr>
          <a:noFill/>
        </p:spPr>
        <p:txBody>
          <a:bodyPr/>
          <a:lstStyle/>
          <a:p>
            <a:fld id="{CBF479C0-8EA0-4FC4-96F0-D580913E239D}" type="slidenum">
              <a:rPr lang="en-US" smtClean="0"/>
              <a:pPr/>
              <a:t>71</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95610"/>
                                        </p:tgtEl>
                                        <p:attrNameLst>
                                          <p:attrName>style.visibility</p:attrName>
                                        </p:attrNameLst>
                                      </p:cBhvr>
                                      <p:to>
                                        <p:strVal val="visible"/>
                                      </p:to>
                                    </p:set>
                                    <p:anim calcmode="lin" valueType="num">
                                      <p:cBhvr additive="base">
                                        <p:cTn id="7" dur="500" fill="hold"/>
                                        <p:tgtEl>
                                          <p:spTgt spid="195610"/>
                                        </p:tgtEl>
                                        <p:attrNameLst>
                                          <p:attrName>ppt_x</p:attrName>
                                        </p:attrNameLst>
                                      </p:cBhvr>
                                      <p:tavLst>
                                        <p:tav tm="0">
                                          <p:val>
                                            <p:strVal val="0-#ppt_w/2"/>
                                          </p:val>
                                        </p:tav>
                                        <p:tav tm="100000">
                                          <p:val>
                                            <p:strVal val="#ppt_x"/>
                                          </p:val>
                                        </p:tav>
                                      </p:tavLst>
                                    </p:anim>
                                    <p:anim calcmode="lin" valueType="num">
                                      <p:cBhvr additive="base">
                                        <p:cTn id="8" dur="500" fill="hold"/>
                                        <p:tgtEl>
                                          <p:spTgt spid="1956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Why Schemes?</a:t>
            </a:r>
          </a:p>
        </p:txBody>
      </p:sp>
      <p:sp>
        <p:nvSpPr>
          <p:cNvPr id="20483" name="Rectangle 3"/>
          <p:cNvSpPr>
            <a:spLocks noGrp="1" noChangeArrowheads="1"/>
          </p:cNvSpPr>
          <p:nvPr>
            <p:ph type="body" idx="1"/>
          </p:nvPr>
        </p:nvSpPr>
        <p:spPr/>
        <p:txBody>
          <a:bodyPr/>
          <a:lstStyle/>
          <a:p>
            <a:pPr eaLnBrk="1" hangingPunct="1">
              <a:lnSpc>
                <a:spcPct val="90000"/>
              </a:lnSpc>
            </a:pPr>
            <a:r>
              <a:rPr lang="en-US" sz="2800" smtClean="0"/>
              <a:t>You could ask “Why do we have all these annoying schemes in DDI?”</a:t>
            </a:r>
          </a:p>
          <a:p>
            <a:pPr eaLnBrk="1" hangingPunct="1">
              <a:lnSpc>
                <a:spcPct val="90000"/>
              </a:lnSpc>
            </a:pPr>
            <a:r>
              <a:rPr lang="en-US" sz="2800" smtClean="0"/>
              <a:t>There is a simple answer: reuse!</a:t>
            </a:r>
          </a:p>
          <a:p>
            <a:pPr eaLnBrk="1" hangingPunct="1">
              <a:lnSpc>
                <a:spcPct val="90000"/>
              </a:lnSpc>
            </a:pPr>
            <a:r>
              <a:rPr lang="en-US" sz="2800" smtClean="0"/>
              <a:t>DDI 3 supports the concept of metadata registries (eg, question banks, variable banks)</a:t>
            </a:r>
          </a:p>
          <a:p>
            <a:pPr eaLnBrk="1" hangingPunct="1">
              <a:lnSpc>
                <a:spcPct val="90000"/>
              </a:lnSpc>
            </a:pPr>
            <a:r>
              <a:rPr lang="en-US" sz="2800" smtClean="0"/>
              <a:t>DDI 3 also needs to show specifically where something is reused</a:t>
            </a:r>
          </a:p>
          <a:p>
            <a:pPr lvl="1" eaLnBrk="1" hangingPunct="1">
              <a:lnSpc>
                <a:spcPct val="90000"/>
              </a:lnSpc>
            </a:pPr>
            <a:r>
              <a:rPr lang="en-US" sz="2400" smtClean="0"/>
              <a:t>Including metadata by reference helps avoid error and confusion</a:t>
            </a:r>
          </a:p>
          <a:p>
            <a:pPr lvl="1" eaLnBrk="1" hangingPunct="1">
              <a:lnSpc>
                <a:spcPct val="90000"/>
              </a:lnSpc>
            </a:pPr>
            <a:r>
              <a:rPr lang="en-US" sz="2400" smtClean="0"/>
              <a:t>Reuse is explicit</a:t>
            </a:r>
          </a:p>
        </p:txBody>
      </p:sp>
      <p:sp>
        <p:nvSpPr>
          <p:cNvPr id="20484" name="Date Placeholder 3"/>
          <p:cNvSpPr>
            <a:spLocks noGrp="1"/>
          </p:cNvSpPr>
          <p:nvPr>
            <p:ph type="dt" sz="quarter" idx="10"/>
          </p:nvPr>
        </p:nvSpPr>
        <p:spPr>
          <a:noFill/>
        </p:spPr>
        <p:txBody>
          <a:bodyPr/>
          <a:lstStyle/>
          <a:p>
            <a:r>
              <a:rPr lang="en-US" smtClean="0"/>
              <a:t>S09</a:t>
            </a:r>
          </a:p>
        </p:txBody>
      </p:sp>
      <p:sp>
        <p:nvSpPr>
          <p:cNvPr id="20485" name="Slide Number Placeholder 4"/>
          <p:cNvSpPr>
            <a:spLocks noGrp="1"/>
          </p:cNvSpPr>
          <p:nvPr>
            <p:ph type="sldNum" sz="quarter" idx="12"/>
          </p:nvPr>
        </p:nvSpPr>
        <p:spPr>
          <a:noFill/>
        </p:spPr>
        <p:txBody>
          <a:bodyPr/>
          <a:lstStyle/>
          <a:p>
            <a:fld id="{00B7854D-40B4-47FC-AE88-2301391109D4}" type="slidenum">
              <a:rPr lang="en-US" smtClean="0"/>
              <a:pPr/>
              <a:t>72</a:t>
            </a:fld>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57200" y="274638"/>
            <a:ext cx="8229600" cy="792162"/>
          </a:xfrm>
        </p:spPr>
        <p:txBody>
          <a:bodyPr/>
          <a:lstStyle/>
          <a:p>
            <a:pPr eaLnBrk="1" hangingPunct="1"/>
            <a:r>
              <a:rPr lang="en-US" smtClean="0"/>
              <a:t>Designed to Support Registries</a:t>
            </a:r>
          </a:p>
        </p:txBody>
      </p:sp>
      <p:sp>
        <p:nvSpPr>
          <p:cNvPr id="21507" name="Rectangle 3"/>
          <p:cNvSpPr>
            <a:spLocks noGrp="1" noChangeArrowheads="1"/>
          </p:cNvSpPr>
          <p:nvPr>
            <p:ph type="body" idx="4294967295"/>
          </p:nvPr>
        </p:nvSpPr>
        <p:spPr>
          <a:xfrm>
            <a:off x="228600" y="1295400"/>
            <a:ext cx="8686800" cy="4983163"/>
          </a:xfrm>
        </p:spPr>
        <p:txBody>
          <a:bodyPr/>
          <a:lstStyle/>
          <a:p>
            <a:pPr eaLnBrk="1" hangingPunct="1">
              <a:lnSpc>
                <a:spcPct val="90000"/>
              </a:lnSpc>
            </a:pPr>
            <a:r>
              <a:rPr lang="en-US" sz="2600" smtClean="0"/>
              <a:t>A “Registry” is a catalog of metadata resources</a:t>
            </a:r>
          </a:p>
          <a:p>
            <a:pPr eaLnBrk="1" hangingPunct="1">
              <a:lnSpc>
                <a:spcPct val="90000"/>
              </a:lnSpc>
            </a:pPr>
            <a:r>
              <a:rPr lang="en-US" sz="2600" smtClean="0"/>
              <a:t>Resource package</a:t>
            </a:r>
          </a:p>
          <a:p>
            <a:pPr lvl="1" eaLnBrk="1" hangingPunct="1">
              <a:lnSpc>
                <a:spcPct val="90000"/>
              </a:lnSpc>
            </a:pPr>
            <a:r>
              <a:rPr lang="en-US" sz="2400" smtClean="0"/>
              <a:t>Structure to publish non-study-specific materials for reuse</a:t>
            </a:r>
          </a:p>
          <a:p>
            <a:pPr eaLnBrk="1" hangingPunct="1">
              <a:lnSpc>
                <a:spcPct val="90000"/>
              </a:lnSpc>
            </a:pPr>
            <a:r>
              <a:rPr lang="en-US" sz="2600" smtClean="0"/>
              <a:t>Extracting specified types of information in to schemes </a:t>
            </a:r>
          </a:p>
          <a:p>
            <a:pPr lvl="1" eaLnBrk="1" hangingPunct="1">
              <a:lnSpc>
                <a:spcPct val="90000"/>
              </a:lnSpc>
            </a:pPr>
            <a:r>
              <a:rPr lang="en-US" sz="2400" smtClean="0"/>
              <a:t>Universe, Concept, Category, Code, Question, Instrument, Variable, etc.</a:t>
            </a:r>
          </a:p>
          <a:p>
            <a:pPr eaLnBrk="1" hangingPunct="1">
              <a:lnSpc>
                <a:spcPct val="90000"/>
              </a:lnSpc>
            </a:pPr>
            <a:r>
              <a:rPr lang="en-US" sz="2600" smtClean="0"/>
              <a:t>Allowing for either internal or external references</a:t>
            </a:r>
          </a:p>
          <a:p>
            <a:pPr lvl="1" eaLnBrk="1" hangingPunct="1">
              <a:lnSpc>
                <a:spcPct val="90000"/>
              </a:lnSpc>
            </a:pPr>
            <a:r>
              <a:rPr lang="en-US" sz="2400" smtClean="0"/>
              <a:t>Can include other schemes by reference and select only desired items</a:t>
            </a:r>
          </a:p>
          <a:p>
            <a:pPr eaLnBrk="1" hangingPunct="1">
              <a:lnSpc>
                <a:spcPct val="90000"/>
              </a:lnSpc>
            </a:pPr>
            <a:r>
              <a:rPr lang="en-US" sz="2600" smtClean="0"/>
              <a:t>Providing Comparison Mapping</a:t>
            </a:r>
          </a:p>
          <a:p>
            <a:pPr lvl="1" eaLnBrk="1" hangingPunct="1">
              <a:lnSpc>
                <a:spcPct val="90000"/>
              </a:lnSpc>
            </a:pPr>
            <a:r>
              <a:rPr lang="en-US" sz="2400" smtClean="0"/>
              <a:t>Target can be external harmonized structure</a:t>
            </a:r>
          </a:p>
        </p:txBody>
      </p:sp>
      <p:sp>
        <p:nvSpPr>
          <p:cNvPr id="21508" name="Date Placeholder 3"/>
          <p:cNvSpPr>
            <a:spLocks noGrp="1"/>
          </p:cNvSpPr>
          <p:nvPr>
            <p:ph type="dt" sz="quarter" idx="10"/>
          </p:nvPr>
        </p:nvSpPr>
        <p:spPr>
          <a:xfrm>
            <a:off x="0" y="6381750"/>
            <a:ext cx="2133600" cy="476250"/>
          </a:xfrm>
          <a:noFill/>
        </p:spPr>
        <p:txBody>
          <a:bodyPr/>
          <a:lstStyle/>
          <a:p>
            <a:r>
              <a:rPr lang="en-US" smtClean="0"/>
              <a:t>S09</a:t>
            </a:r>
          </a:p>
        </p:txBody>
      </p:sp>
      <p:sp>
        <p:nvSpPr>
          <p:cNvPr id="21509" name="Slide Number Placeholder 4"/>
          <p:cNvSpPr>
            <a:spLocks noGrp="1"/>
          </p:cNvSpPr>
          <p:nvPr>
            <p:ph type="sldNum" sz="quarter" idx="12"/>
          </p:nvPr>
        </p:nvSpPr>
        <p:spPr>
          <a:xfrm>
            <a:off x="6858000" y="6381750"/>
            <a:ext cx="2133600" cy="476250"/>
          </a:xfrm>
          <a:noFill/>
        </p:spPr>
        <p:txBody>
          <a:bodyPr/>
          <a:lstStyle/>
          <a:p>
            <a:fld id="{F6A5EC89-1AF6-432F-BC5F-0A356B7681D0}" type="slidenum">
              <a:rPr lang="en-US" smtClean="0"/>
              <a:pPr/>
              <a:t>73</a:t>
            </a:fld>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smtClean="0"/>
              <a:t>Management of Information, Data, and Metadata</a:t>
            </a:r>
          </a:p>
        </p:txBody>
      </p:sp>
      <p:sp>
        <p:nvSpPr>
          <p:cNvPr id="18435" name="Content Placeholder 2"/>
          <p:cNvSpPr>
            <a:spLocks noGrp="1"/>
          </p:cNvSpPr>
          <p:nvPr>
            <p:ph idx="1"/>
          </p:nvPr>
        </p:nvSpPr>
        <p:spPr/>
        <p:txBody>
          <a:bodyPr/>
          <a:lstStyle/>
          <a:p>
            <a:r>
              <a:rPr lang="en-US" sz="2800" smtClean="0"/>
              <a:t>An organization can manage its organizational information, metadata, and data within repositories using DDI 3 to transfer information into and out of the system to support:</a:t>
            </a:r>
          </a:p>
          <a:p>
            <a:pPr lvl="1"/>
            <a:r>
              <a:rPr lang="en-US" sz="2400" smtClean="0"/>
              <a:t>Controlled development and use of concepts, questions, variables, and other core metadata</a:t>
            </a:r>
          </a:p>
          <a:p>
            <a:pPr lvl="1"/>
            <a:r>
              <a:rPr lang="en-US" sz="2400" smtClean="0"/>
              <a:t>Development of data collection and capture processes</a:t>
            </a:r>
          </a:p>
          <a:p>
            <a:pPr lvl="1"/>
            <a:r>
              <a:rPr lang="en-US" sz="2400" smtClean="0"/>
              <a:t>Support quality control operations</a:t>
            </a:r>
          </a:p>
          <a:p>
            <a:pPr lvl="1"/>
            <a:r>
              <a:rPr lang="en-US" sz="2400" smtClean="0"/>
              <a:t>Develop data access and analysis systems</a:t>
            </a:r>
          </a:p>
        </p:txBody>
      </p:sp>
      <p:sp>
        <p:nvSpPr>
          <p:cNvPr id="18436" name="Date Placeholder 3"/>
          <p:cNvSpPr>
            <a:spLocks noGrp="1"/>
          </p:cNvSpPr>
          <p:nvPr>
            <p:ph type="dt" sz="quarter" idx="10"/>
          </p:nvPr>
        </p:nvSpPr>
        <p:spPr>
          <a:noFill/>
        </p:spPr>
        <p:txBody>
          <a:bodyPr/>
          <a:lstStyle/>
          <a:p>
            <a:r>
              <a:rPr lang="en-US" smtClean="0"/>
              <a:t>S05</a:t>
            </a:r>
          </a:p>
        </p:txBody>
      </p:sp>
      <p:sp>
        <p:nvSpPr>
          <p:cNvPr id="18437" name="Slide Number Placeholder 4"/>
          <p:cNvSpPr>
            <a:spLocks noGrp="1"/>
          </p:cNvSpPr>
          <p:nvPr>
            <p:ph type="sldNum" sz="quarter" idx="12"/>
          </p:nvPr>
        </p:nvSpPr>
        <p:spPr>
          <a:noFill/>
        </p:spPr>
        <p:txBody>
          <a:bodyPr/>
          <a:lstStyle/>
          <a:p>
            <a:fld id="{E9B038B1-D2AF-48EA-AE28-EB8F5899EC64}" type="slidenum">
              <a:rPr lang="en-US" smtClean="0"/>
              <a:pPr/>
              <a:t>74</a:t>
            </a:fld>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smtClean="0"/>
              <a:t>Upstream Metadata Capture</a:t>
            </a:r>
          </a:p>
        </p:txBody>
      </p:sp>
      <p:sp>
        <p:nvSpPr>
          <p:cNvPr id="19459" name="Rectangle 3"/>
          <p:cNvSpPr>
            <a:spLocks noGrp="1" noChangeArrowheads="1"/>
          </p:cNvSpPr>
          <p:nvPr>
            <p:ph type="body" idx="1"/>
          </p:nvPr>
        </p:nvSpPr>
        <p:spPr/>
        <p:txBody>
          <a:bodyPr/>
          <a:lstStyle/>
          <a:p>
            <a:pPr eaLnBrk="1" hangingPunct="1">
              <a:lnSpc>
                <a:spcPct val="90000"/>
              </a:lnSpc>
            </a:pPr>
            <a:r>
              <a:rPr lang="en-US" sz="2800" smtClean="0"/>
              <a:t>Because there is support throughout the lifecycle, you can capture the metadata as it occurs</a:t>
            </a:r>
          </a:p>
          <a:p>
            <a:pPr eaLnBrk="1" hangingPunct="1">
              <a:lnSpc>
                <a:spcPct val="90000"/>
              </a:lnSpc>
            </a:pPr>
            <a:r>
              <a:rPr lang="en-US" sz="2800" smtClean="0"/>
              <a:t>It is re-useable throughout the lifecycle</a:t>
            </a:r>
          </a:p>
          <a:p>
            <a:pPr lvl="1" eaLnBrk="1" hangingPunct="1">
              <a:lnSpc>
                <a:spcPct val="90000"/>
              </a:lnSpc>
            </a:pPr>
            <a:r>
              <a:rPr lang="en-US" sz="2400" smtClean="0"/>
              <a:t>It is versionable as it is modified across the lifecycle</a:t>
            </a:r>
          </a:p>
          <a:p>
            <a:pPr eaLnBrk="1" hangingPunct="1">
              <a:lnSpc>
                <a:spcPct val="90000"/>
              </a:lnSpc>
            </a:pPr>
            <a:r>
              <a:rPr lang="en-US" sz="2800" smtClean="0"/>
              <a:t>It supports production at each stage of the lifecycle</a:t>
            </a:r>
          </a:p>
          <a:p>
            <a:pPr lvl="1" eaLnBrk="1" hangingPunct="1">
              <a:lnSpc>
                <a:spcPct val="90000"/>
              </a:lnSpc>
            </a:pPr>
            <a:r>
              <a:rPr lang="en-US" sz="2400" smtClean="0"/>
              <a:t>It moves into and out of the software tools used at each stage</a:t>
            </a:r>
          </a:p>
        </p:txBody>
      </p:sp>
      <p:sp>
        <p:nvSpPr>
          <p:cNvPr id="19460" name="Date Placeholder 5"/>
          <p:cNvSpPr>
            <a:spLocks noGrp="1"/>
          </p:cNvSpPr>
          <p:nvPr>
            <p:ph type="dt" sz="quarter" idx="10"/>
          </p:nvPr>
        </p:nvSpPr>
        <p:spPr>
          <a:noFill/>
        </p:spPr>
        <p:txBody>
          <a:bodyPr/>
          <a:lstStyle/>
          <a:p>
            <a:r>
              <a:rPr lang="en-US" smtClean="0"/>
              <a:t>S05</a:t>
            </a:r>
          </a:p>
        </p:txBody>
      </p:sp>
      <p:sp>
        <p:nvSpPr>
          <p:cNvPr id="19461" name="Slide Number Placeholder 6"/>
          <p:cNvSpPr>
            <a:spLocks noGrp="1"/>
          </p:cNvSpPr>
          <p:nvPr>
            <p:ph type="sldNum" sz="quarter" idx="12"/>
          </p:nvPr>
        </p:nvSpPr>
        <p:spPr>
          <a:noFill/>
        </p:spPr>
        <p:txBody>
          <a:bodyPr/>
          <a:lstStyle/>
          <a:p>
            <a:fld id="{23525E47-4CB1-45FE-9A59-10DCABB98CA9}" type="slidenum">
              <a:rPr lang="en-US" smtClean="0"/>
              <a:pPr/>
              <a:t>75</a:t>
            </a:fld>
            <a:endParaRPr 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Metadata Driven Data Capture</a:t>
            </a:r>
          </a:p>
        </p:txBody>
      </p:sp>
      <p:sp>
        <p:nvSpPr>
          <p:cNvPr id="20483" name="Content Placeholder 2"/>
          <p:cNvSpPr>
            <a:spLocks noGrp="1"/>
          </p:cNvSpPr>
          <p:nvPr>
            <p:ph idx="1"/>
          </p:nvPr>
        </p:nvSpPr>
        <p:spPr>
          <a:xfrm>
            <a:off x="457200" y="1371600"/>
            <a:ext cx="8229600" cy="4525963"/>
          </a:xfrm>
        </p:spPr>
        <p:txBody>
          <a:bodyPr/>
          <a:lstStyle/>
          <a:p>
            <a:r>
              <a:rPr lang="en-US" smtClean="0"/>
              <a:t>Questions can be organized into survey instruments documenting flow logic and dynamic wording</a:t>
            </a:r>
          </a:p>
          <a:p>
            <a:pPr lvl="1"/>
            <a:r>
              <a:rPr lang="en-US" smtClean="0"/>
              <a:t>This metadata can be used to create control programs for Blaise, CASES, CSPro and other CAI systems</a:t>
            </a:r>
          </a:p>
          <a:p>
            <a:r>
              <a:rPr lang="en-US" smtClean="0"/>
              <a:t>Generation Instructions can drive data capture from registry sources and/or inform data processing post capture</a:t>
            </a:r>
          </a:p>
        </p:txBody>
      </p:sp>
      <p:sp>
        <p:nvSpPr>
          <p:cNvPr id="20484" name="Date Placeholder 3"/>
          <p:cNvSpPr>
            <a:spLocks noGrp="1"/>
          </p:cNvSpPr>
          <p:nvPr>
            <p:ph type="dt" sz="quarter" idx="10"/>
          </p:nvPr>
        </p:nvSpPr>
        <p:spPr>
          <a:noFill/>
        </p:spPr>
        <p:txBody>
          <a:bodyPr/>
          <a:lstStyle/>
          <a:p>
            <a:r>
              <a:rPr lang="en-US" smtClean="0"/>
              <a:t>S05</a:t>
            </a:r>
          </a:p>
        </p:txBody>
      </p:sp>
      <p:sp>
        <p:nvSpPr>
          <p:cNvPr id="20485" name="Slide Number Placeholder 4"/>
          <p:cNvSpPr>
            <a:spLocks noGrp="1"/>
          </p:cNvSpPr>
          <p:nvPr>
            <p:ph type="sldNum" sz="quarter" idx="12"/>
          </p:nvPr>
        </p:nvSpPr>
        <p:spPr>
          <a:noFill/>
        </p:spPr>
        <p:txBody>
          <a:bodyPr/>
          <a:lstStyle/>
          <a:p>
            <a:fld id="{AB37A4A9-37C4-4085-A269-46B0922D4CBE}" type="slidenum">
              <a:rPr lang="en-US" smtClean="0"/>
              <a:pPr/>
              <a:t>76</a:t>
            </a:fld>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Reuse by Reference</a:t>
            </a:r>
          </a:p>
        </p:txBody>
      </p:sp>
      <p:sp>
        <p:nvSpPr>
          <p:cNvPr id="9219" name="Rectangle 3"/>
          <p:cNvSpPr>
            <a:spLocks noGrp="1" noChangeArrowheads="1"/>
          </p:cNvSpPr>
          <p:nvPr>
            <p:ph type="body" idx="1"/>
          </p:nvPr>
        </p:nvSpPr>
        <p:spPr/>
        <p:txBody>
          <a:bodyPr/>
          <a:lstStyle/>
          <a:p>
            <a:r>
              <a:rPr lang="en-US"/>
              <a:t>When a piece of metadata is re-used, a </a:t>
            </a:r>
            <a:r>
              <a:rPr lang="en-US" i="1"/>
              <a:t>reference</a:t>
            </a:r>
            <a:r>
              <a:rPr lang="en-US"/>
              <a:t> can be made to the original</a:t>
            </a:r>
          </a:p>
          <a:p>
            <a:r>
              <a:rPr lang="en-US"/>
              <a:t>In order to reference the original, you must be able to </a:t>
            </a:r>
            <a:r>
              <a:rPr lang="en-US" i="1"/>
              <a:t>identify</a:t>
            </a:r>
            <a:r>
              <a:rPr lang="en-US"/>
              <a:t> it</a:t>
            </a:r>
          </a:p>
          <a:p>
            <a:r>
              <a:rPr lang="en-US"/>
              <a:t>You also must be able to </a:t>
            </a:r>
            <a:r>
              <a:rPr lang="en-US" i="1"/>
              <a:t>publish</a:t>
            </a:r>
            <a:r>
              <a:rPr lang="en-US"/>
              <a:t> it, so it is visible (and can be referenced)</a:t>
            </a:r>
          </a:p>
          <a:p>
            <a:pPr lvl="1"/>
            <a:r>
              <a:rPr lang="en-US"/>
              <a:t>It is published to the user community – those users who are allowed access</a:t>
            </a:r>
          </a:p>
        </p:txBody>
      </p:sp>
    </p:spTree>
    <p:extLst>
      <p:ext uri="{BB962C8B-B14F-4D97-AF65-F5344CB8AC3E}">
        <p14:creationId xmlns:p14="http://schemas.microsoft.com/office/powerpoint/2010/main" val="25675873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Change over Time</a:t>
            </a:r>
          </a:p>
        </p:txBody>
      </p:sp>
      <p:sp>
        <p:nvSpPr>
          <p:cNvPr id="10243" name="Rectangle 3"/>
          <p:cNvSpPr>
            <a:spLocks noGrp="1" noChangeArrowheads="1"/>
          </p:cNvSpPr>
          <p:nvPr>
            <p:ph type="body" idx="1"/>
          </p:nvPr>
        </p:nvSpPr>
        <p:spPr/>
        <p:txBody>
          <a:bodyPr/>
          <a:lstStyle/>
          <a:p>
            <a:r>
              <a:rPr lang="en-US" sz="2800"/>
              <a:t>Metadata items change over time, as they move through the data lifecycle</a:t>
            </a:r>
          </a:p>
          <a:p>
            <a:pPr lvl="1"/>
            <a:r>
              <a:rPr lang="en-US" sz="2400"/>
              <a:t>This is especially true of longitudinal/repeat cross-sectional studies</a:t>
            </a:r>
          </a:p>
          <a:p>
            <a:r>
              <a:rPr lang="en-US" sz="2800"/>
              <a:t>This produces different </a:t>
            </a:r>
            <a:r>
              <a:rPr lang="en-US" sz="2800" i="1"/>
              <a:t>versions </a:t>
            </a:r>
            <a:r>
              <a:rPr lang="en-US" sz="2800"/>
              <a:t>of the metadata</a:t>
            </a:r>
          </a:p>
          <a:p>
            <a:r>
              <a:rPr lang="en-US" sz="2800"/>
              <a:t>The metadata versions have to be </a:t>
            </a:r>
            <a:r>
              <a:rPr lang="en-US" sz="2800" i="1"/>
              <a:t>maintained</a:t>
            </a:r>
            <a:r>
              <a:rPr lang="en-US" sz="2800"/>
              <a:t> as they change over time</a:t>
            </a:r>
          </a:p>
          <a:p>
            <a:pPr lvl="1"/>
            <a:r>
              <a:rPr lang="en-US" sz="2400"/>
              <a:t>If you reference an item, it should not change: you reference a specific version of the metadata item</a:t>
            </a:r>
          </a:p>
        </p:txBody>
      </p:sp>
    </p:spTree>
    <p:extLst>
      <p:ext uri="{BB962C8B-B14F-4D97-AF65-F5344CB8AC3E}">
        <p14:creationId xmlns:p14="http://schemas.microsoft.com/office/powerpoint/2010/main" val="1550143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a:t>DDI Support for Metadata Reuse</a:t>
            </a:r>
          </a:p>
        </p:txBody>
      </p:sp>
      <p:sp>
        <p:nvSpPr>
          <p:cNvPr id="11267" name="Rectangle 3"/>
          <p:cNvSpPr>
            <a:spLocks noGrp="1" noChangeArrowheads="1"/>
          </p:cNvSpPr>
          <p:nvPr>
            <p:ph type="body" idx="1"/>
          </p:nvPr>
        </p:nvSpPr>
        <p:spPr/>
        <p:txBody>
          <a:bodyPr/>
          <a:lstStyle/>
          <a:p>
            <a:pPr>
              <a:lnSpc>
                <a:spcPct val="90000"/>
              </a:lnSpc>
            </a:pPr>
            <a:r>
              <a:rPr lang="en-US" sz="2400"/>
              <a:t>DDI allows for metadata items to be </a:t>
            </a:r>
            <a:r>
              <a:rPr lang="en-US" sz="2400" i="1"/>
              <a:t>identifiable</a:t>
            </a:r>
          </a:p>
          <a:p>
            <a:pPr lvl="1">
              <a:lnSpc>
                <a:spcPct val="90000"/>
              </a:lnSpc>
            </a:pPr>
            <a:r>
              <a:rPr lang="en-US" sz="2000"/>
              <a:t>They have unique IDs</a:t>
            </a:r>
          </a:p>
          <a:p>
            <a:pPr lvl="1">
              <a:lnSpc>
                <a:spcPct val="90000"/>
              </a:lnSpc>
            </a:pPr>
            <a:r>
              <a:rPr lang="en-US" sz="2000"/>
              <a:t>They can be re-used by </a:t>
            </a:r>
            <a:r>
              <a:rPr lang="en-US" sz="2000" i="1"/>
              <a:t>referencing</a:t>
            </a:r>
            <a:r>
              <a:rPr lang="en-US" sz="2000"/>
              <a:t> those IDs</a:t>
            </a:r>
          </a:p>
          <a:p>
            <a:pPr>
              <a:lnSpc>
                <a:spcPct val="90000"/>
              </a:lnSpc>
            </a:pPr>
            <a:r>
              <a:rPr lang="en-US" sz="2400"/>
              <a:t>DDI allows for metadata items to be </a:t>
            </a:r>
            <a:r>
              <a:rPr lang="en-US" sz="2400" i="1"/>
              <a:t>published</a:t>
            </a:r>
          </a:p>
          <a:p>
            <a:pPr lvl="1">
              <a:lnSpc>
                <a:spcPct val="90000"/>
              </a:lnSpc>
            </a:pPr>
            <a:r>
              <a:rPr lang="en-US" sz="2000"/>
              <a:t>The items are published in </a:t>
            </a:r>
            <a:r>
              <a:rPr lang="en-US" sz="2000" i="1"/>
              <a:t> resource packages</a:t>
            </a:r>
          </a:p>
          <a:p>
            <a:pPr>
              <a:lnSpc>
                <a:spcPct val="90000"/>
              </a:lnSpc>
            </a:pPr>
            <a:r>
              <a:rPr lang="en-US" sz="2400"/>
              <a:t>Metadata items are </a:t>
            </a:r>
            <a:r>
              <a:rPr lang="en-US" sz="2400" i="1"/>
              <a:t>maintainable</a:t>
            </a:r>
          </a:p>
          <a:p>
            <a:pPr lvl="1">
              <a:lnSpc>
                <a:spcPct val="90000"/>
              </a:lnSpc>
            </a:pPr>
            <a:r>
              <a:rPr lang="en-US" sz="2000"/>
              <a:t>They live in “schemes” (lists of items of a single type) or in “modules” (metadata for a specific purpose or stage of the lifecycle)</a:t>
            </a:r>
          </a:p>
          <a:p>
            <a:pPr lvl="1">
              <a:lnSpc>
                <a:spcPct val="90000"/>
              </a:lnSpc>
            </a:pPr>
            <a:r>
              <a:rPr lang="en-US" sz="2000"/>
              <a:t>All maintainable metadata has a known owner or </a:t>
            </a:r>
            <a:r>
              <a:rPr lang="en-US" sz="2000" i="1"/>
              <a:t>agency</a:t>
            </a:r>
            <a:endParaRPr lang="en-US" sz="2000"/>
          </a:p>
          <a:p>
            <a:pPr>
              <a:lnSpc>
                <a:spcPct val="90000"/>
              </a:lnSpc>
            </a:pPr>
            <a:r>
              <a:rPr lang="en-US" sz="2400"/>
              <a:t>Maintainable metadata can be </a:t>
            </a:r>
            <a:r>
              <a:rPr lang="en-US" sz="2400" i="1"/>
              <a:t>versionable</a:t>
            </a:r>
            <a:endParaRPr lang="en-US" sz="2400"/>
          </a:p>
          <a:p>
            <a:pPr lvl="1">
              <a:lnSpc>
                <a:spcPct val="90000"/>
              </a:lnSpc>
            </a:pPr>
            <a:r>
              <a:rPr lang="en-US" sz="2000"/>
              <a:t>This reflects changes over time</a:t>
            </a:r>
          </a:p>
          <a:p>
            <a:pPr lvl="1">
              <a:lnSpc>
                <a:spcPct val="90000"/>
              </a:lnSpc>
            </a:pPr>
            <a:r>
              <a:rPr lang="en-US" sz="2000"/>
              <a:t>The versionable metadata has a version number</a:t>
            </a:r>
          </a:p>
        </p:txBody>
      </p:sp>
    </p:spTree>
    <p:extLst>
      <p:ext uri="{BB962C8B-B14F-4D97-AF65-F5344CB8AC3E}">
        <p14:creationId xmlns:p14="http://schemas.microsoft.com/office/powerpoint/2010/main" val="2319298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a large organization, there are many different streams of data production</a:t>
            </a:r>
          </a:p>
          <a:p>
            <a:r>
              <a:rPr lang="en-US" dirty="0" smtClean="0"/>
              <a:t>“Silos” tend to emerge, each with a different set of systems and processes</a:t>
            </a:r>
          </a:p>
          <a:p>
            <a:r>
              <a:rPr lang="en-US" dirty="0" smtClean="0"/>
              <a:t>This makes the management of data, metadata, and the production process very difficult – the different systems/silos don’t interoperate easily</a:t>
            </a:r>
          </a:p>
          <a:p>
            <a:r>
              <a:rPr lang="en-US" dirty="0" smtClean="0"/>
              <a:t>It is difficult to realize the vision of “industrialized” data production, with its attendant efficiencies</a:t>
            </a:r>
            <a:endParaRPr lang="en-US" dirty="0"/>
          </a:p>
        </p:txBody>
      </p:sp>
    </p:spTree>
    <p:extLst>
      <p:ext uri="{BB962C8B-B14F-4D97-AF65-F5344CB8AC3E}">
        <p14:creationId xmlns:p14="http://schemas.microsoft.com/office/powerpoint/2010/main" val="38673887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Reusable Study-independent Information in Resource Package</a:t>
            </a:r>
            <a:endParaRPr lang="en-US" dirty="0"/>
          </a:p>
        </p:txBody>
      </p:sp>
      <p:sp>
        <p:nvSpPr>
          <p:cNvPr id="3" name="AutoShape 4"/>
          <p:cNvSpPr>
            <a:spLocks noChangeArrowheads="1"/>
          </p:cNvSpPr>
          <p:nvPr/>
        </p:nvSpPr>
        <p:spPr bwMode="auto">
          <a:xfrm>
            <a:off x="2819400" y="1568152"/>
            <a:ext cx="1371600" cy="16764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Study A</a:t>
            </a:r>
          </a:p>
        </p:txBody>
      </p:sp>
      <p:sp>
        <p:nvSpPr>
          <p:cNvPr id="4" name="Line 5"/>
          <p:cNvSpPr>
            <a:spLocks noChangeShapeType="1"/>
          </p:cNvSpPr>
          <p:nvPr/>
        </p:nvSpPr>
        <p:spPr bwMode="auto">
          <a:xfrm>
            <a:off x="3429000" y="3320752"/>
            <a:ext cx="0" cy="1981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AutoShape 6"/>
          <p:cNvSpPr>
            <a:spLocks noChangeArrowheads="1"/>
          </p:cNvSpPr>
          <p:nvPr/>
        </p:nvSpPr>
        <p:spPr bwMode="auto">
          <a:xfrm>
            <a:off x="2209800" y="3625552"/>
            <a:ext cx="914400" cy="381000"/>
          </a:xfrm>
          <a:prstGeom prst="wedgeRectCallout">
            <a:avLst>
              <a:gd name="adj1" fmla="val 66843"/>
              <a:gd name="adj2" fmla="val 7458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i="1"/>
              <a:t>uses</a:t>
            </a:r>
          </a:p>
        </p:txBody>
      </p:sp>
      <p:sp>
        <p:nvSpPr>
          <p:cNvPr id="6" name="Rectangle 8"/>
          <p:cNvSpPr>
            <a:spLocks noChangeArrowheads="1"/>
          </p:cNvSpPr>
          <p:nvPr/>
        </p:nvSpPr>
        <p:spPr bwMode="auto">
          <a:xfrm>
            <a:off x="2743200" y="5378152"/>
            <a:ext cx="16002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Variable ID=“X”</a:t>
            </a:r>
          </a:p>
        </p:txBody>
      </p:sp>
      <p:sp>
        <p:nvSpPr>
          <p:cNvPr id="7" name="AutoShape 10"/>
          <p:cNvSpPr>
            <a:spLocks noChangeArrowheads="1"/>
          </p:cNvSpPr>
          <p:nvPr/>
        </p:nvSpPr>
        <p:spPr bwMode="auto">
          <a:xfrm>
            <a:off x="2514600" y="4387552"/>
            <a:ext cx="2209800" cy="2209800"/>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11"/>
          <p:cNvSpPr txBox="1">
            <a:spLocks noChangeArrowheads="1"/>
          </p:cNvSpPr>
          <p:nvPr/>
        </p:nvSpPr>
        <p:spPr bwMode="auto">
          <a:xfrm>
            <a:off x="2574925" y="6063952"/>
            <a:ext cx="211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Resource Package</a:t>
            </a:r>
          </a:p>
        </p:txBody>
      </p:sp>
      <p:sp>
        <p:nvSpPr>
          <p:cNvPr id="9" name="AutoShape 12"/>
          <p:cNvSpPr>
            <a:spLocks noChangeArrowheads="1"/>
          </p:cNvSpPr>
          <p:nvPr/>
        </p:nvSpPr>
        <p:spPr bwMode="auto">
          <a:xfrm>
            <a:off x="5181600" y="5987752"/>
            <a:ext cx="1447800" cy="457200"/>
          </a:xfrm>
          <a:prstGeom prst="wedgeRectCallout">
            <a:avLst>
              <a:gd name="adj1" fmla="val -110856"/>
              <a:gd name="adj2"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10" name="Text Box 13"/>
          <p:cNvSpPr txBox="1">
            <a:spLocks noChangeArrowheads="1"/>
          </p:cNvSpPr>
          <p:nvPr/>
        </p:nvSpPr>
        <p:spPr bwMode="auto">
          <a:xfrm>
            <a:off x="5181600" y="6002040"/>
            <a:ext cx="1403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t>published in</a:t>
            </a:r>
          </a:p>
        </p:txBody>
      </p:sp>
      <p:sp>
        <p:nvSpPr>
          <p:cNvPr id="11" name="AutoShape 14"/>
          <p:cNvSpPr>
            <a:spLocks noChangeArrowheads="1"/>
          </p:cNvSpPr>
          <p:nvPr/>
        </p:nvSpPr>
        <p:spPr bwMode="auto">
          <a:xfrm>
            <a:off x="4953000" y="1796752"/>
            <a:ext cx="1447800" cy="16764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Study B</a:t>
            </a:r>
          </a:p>
        </p:txBody>
      </p:sp>
      <p:sp>
        <p:nvSpPr>
          <p:cNvPr id="12" name="Line 15"/>
          <p:cNvSpPr>
            <a:spLocks noChangeShapeType="1"/>
          </p:cNvSpPr>
          <p:nvPr/>
        </p:nvSpPr>
        <p:spPr bwMode="auto">
          <a:xfrm flipH="1">
            <a:off x="3886200" y="3549352"/>
            <a:ext cx="1295400" cy="1752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AutoShape 16"/>
          <p:cNvSpPr>
            <a:spLocks noChangeArrowheads="1"/>
          </p:cNvSpPr>
          <p:nvPr/>
        </p:nvSpPr>
        <p:spPr bwMode="auto">
          <a:xfrm>
            <a:off x="5029200" y="4006552"/>
            <a:ext cx="1295400" cy="609600"/>
          </a:xfrm>
          <a:prstGeom prst="wedgeRectCallout">
            <a:avLst>
              <a:gd name="adj1" fmla="val -77940"/>
              <a:gd name="adj2" fmla="val -182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i="1"/>
              <a:t>re-uses by reference</a:t>
            </a:r>
          </a:p>
        </p:txBody>
      </p:sp>
      <p:sp>
        <p:nvSpPr>
          <p:cNvPr id="14" name="Text Box 17"/>
          <p:cNvSpPr txBox="1">
            <a:spLocks noChangeArrowheads="1"/>
          </p:cNvSpPr>
          <p:nvPr/>
        </p:nvSpPr>
        <p:spPr bwMode="auto">
          <a:xfrm>
            <a:off x="4937125" y="2747665"/>
            <a:ext cx="1390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Ref=</a:t>
            </a:r>
          </a:p>
          <a:p>
            <a:r>
              <a:rPr lang="en-US"/>
              <a:t>“Variable X”</a:t>
            </a:r>
          </a:p>
        </p:txBody>
      </p:sp>
      <p:sp>
        <p:nvSpPr>
          <p:cNvPr id="15" name="Line 37"/>
          <p:cNvSpPr>
            <a:spLocks noChangeShapeType="1"/>
          </p:cNvSpPr>
          <p:nvPr/>
        </p:nvSpPr>
        <p:spPr bwMode="auto">
          <a:xfrm>
            <a:off x="3429000" y="3320752"/>
            <a:ext cx="0" cy="1981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AutoShape 38"/>
          <p:cNvSpPr>
            <a:spLocks noChangeArrowheads="1"/>
          </p:cNvSpPr>
          <p:nvPr/>
        </p:nvSpPr>
        <p:spPr bwMode="auto">
          <a:xfrm>
            <a:off x="2209800" y="3625552"/>
            <a:ext cx="914400" cy="381000"/>
          </a:xfrm>
          <a:prstGeom prst="wedgeRectCallout">
            <a:avLst>
              <a:gd name="adj1" fmla="val 66843"/>
              <a:gd name="adj2" fmla="val 7458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i="1"/>
              <a:t>uses</a:t>
            </a:r>
          </a:p>
        </p:txBody>
      </p:sp>
      <p:sp>
        <p:nvSpPr>
          <p:cNvPr id="17" name="Rectangle 39"/>
          <p:cNvSpPr>
            <a:spLocks noChangeArrowheads="1"/>
          </p:cNvSpPr>
          <p:nvPr/>
        </p:nvSpPr>
        <p:spPr bwMode="auto">
          <a:xfrm>
            <a:off x="2743200" y="5378152"/>
            <a:ext cx="16002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Variable ID=“X”</a:t>
            </a:r>
          </a:p>
        </p:txBody>
      </p:sp>
      <p:sp>
        <p:nvSpPr>
          <p:cNvPr id="18" name="Line 40"/>
          <p:cNvSpPr>
            <a:spLocks noChangeShapeType="1"/>
          </p:cNvSpPr>
          <p:nvPr/>
        </p:nvSpPr>
        <p:spPr bwMode="auto">
          <a:xfrm>
            <a:off x="3429000" y="3320752"/>
            <a:ext cx="0" cy="1981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AutoShape 41"/>
          <p:cNvSpPr>
            <a:spLocks noChangeArrowheads="1"/>
          </p:cNvSpPr>
          <p:nvPr/>
        </p:nvSpPr>
        <p:spPr bwMode="auto">
          <a:xfrm>
            <a:off x="2209800" y="3625552"/>
            <a:ext cx="914400" cy="381000"/>
          </a:xfrm>
          <a:prstGeom prst="wedgeRectCallout">
            <a:avLst>
              <a:gd name="adj1" fmla="val 66843"/>
              <a:gd name="adj2" fmla="val 7458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i="1"/>
              <a:t>uses</a:t>
            </a:r>
          </a:p>
        </p:txBody>
      </p:sp>
      <p:sp>
        <p:nvSpPr>
          <p:cNvPr id="20" name="AutoShape 47"/>
          <p:cNvSpPr>
            <a:spLocks noChangeArrowheads="1"/>
          </p:cNvSpPr>
          <p:nvPr/>
        </p:nvSpPr>
        <p:spPr bwMode="auto">
          <a:xfrm>
            <a:off x="4953000" y="1796752"/>
            <a:ext cx="1447800" cy="167640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Study B</a:t>
            </a:r>
          </a:p>
        </p:txBody>
      </p:sp>
      <p:sp>
        <p:nvSpPr>
          <p:cNvPr id="21" name="Line 48"/>
          <p:cNvSpPr>
            <a:spLocks noChangeShapeType="1"/>
          </p:cNvSpPr>
          <p:nvPr/>
        </p:nvSpPr>
        <p:spPr bwMode="auto">
          <a:xfrm flipH="1">
            <a:off x="3886200" y="3549352"/>
            <a:ext cx="1295400" cy="1752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50"/>
          <p:cNvSpPr txBox="1">
            <a:spLocks noChangeArrowheads="1"/>
          </p:cNvSpPr>
          <p:nvPr/>
        </p:nvSpPr>
        <p:spPr bwMode="auto">
          <a:xfrm>
            <a:off x="4937125" y="2747665"/>
            <a:ext cx="1390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Ref=</a:t>
            </a:r>
          </a:p>
          <a:p>
            <a:r>
              <a:rPr lang="en-US"/>
              <a:t>“Variable X”</a:t>
            </a:r>
          </a:p>
        </p:txBody>
      </p:sp>
    </p:spTree>
    <p:extLst>
      <p:ext uri="{BB962C8B-B14F-4D97-AF65-F5344CB8AC3E}">
        <p14:creationId xmlns:p14="http://schemas.microsoft.com/office/powerpoint/2010/main" val="282391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animBg="1"/>
      <p:bldP spid="10" grpId="0"/>
      <p:bldP spid="11" grpId="0" animBg="1"/>
      <p:bldP spid="12" grpId="0" animBg="1"/>
      <p:bldP spid="13" grpId="0" animBg="1"/>
      <p:bldP spid="14" grpId="0"/>
      <p:bldP spid="15" grpId="0" animBg="1"/>
      <p:bldP spid="16" grpId="0" animBg="1"/>
      <p:bldP spid="17" grpId="0" animBg="1"/>
      <p:bldP spid="18" grpId="0" animBg="1"/>
      <p:bldP spid="19" grpId="0" animBg="1"/>
      <p:bldP spid="20" grpId="0" animBg="1"/>
      <p:bldP spid="21" grpId="0" animBg="1"/>
      <p:bldP spid="2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questionnaire example</a:t>
            </a:r>
            <a:endParaRPr lang="en-US"/>
          </a:p>
        </p:txBody>
      </p:sp>
      <p:sp>
        <p:nvSpPr>
          <p:cNvPr id="3" name="Textplatzhalter 2"/>
          <p:cNvSpPr>
            <a:spLocks noGrp="1"/>
          </p:cNvSpPr>
          <p:nvPr>
            <p:ph type="body" idx="1"/>
          </p:nvPr>
        </p:nvSpPr>
        <p:spPr/>
        <p:txBody>
          <a:bodyPr/>
          <a:lstStyle/>
          <a:p>
            <a:r>
              <a:rPr lang="en-US" smtClean="0"/>
              <a:t>Advanced Topics</a:t>
            </a:r>
            <a:endParaRPr lang="en-US"/>
          </a:p>
        </p:txBody>
      </p:sp>
    </p:spTree>
    <p:extLst>
      <p:ext uri="{BB962C8B-B14F-4D97-AF65-F5344CB8AC3E}">
        <p14:creationId xmlns:p14="http://schemas.microsoft.com/office/powerpoint/2010/main" val="21902440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smtClean="0"/>
              <a:t>Questionnaires</a:t>
            </a:r>
          </a:p>
        </p:txBody>
      </p:sp>
      <p:sp>
        <p:nvSpPr>
          <p:cNvPr id="19459" name="Rectangle 3"/>
          <p:cNvSpPr>
            <a:spLocks noGrp="1" noChangeArrowheads="1"/>
          </p:cNvSpPr>
          <p:nvPr>
            <p:ph type="body" idx="4294967295"/>
          </p:nvPr>
        </p:nvSpPr>
        <p:spPr>
          <a:xfrm>
            <a:off x="457200" y="1295400"/>
            <a:ext cx="8229600" cy="4830763"/>
          </a:xfrm>
        </p:spPr>
        <p:txBody>
          <a:bodyPr>
            <a:normAutofit lnSpcReduction="10000"/>
          </a:bodyPr>
          <a:lstStyle/>
          <a:p>
            <a:pPr eaLnBrk="1" hangingPunct="1"/>
            <a:r>
              <a:rPr lang="en-US" smtClean="0"/>
              <a:t>Questions</a:t>
            </a:r>
          </a:p>
          <a:p>
            <a:pPr lvl="1" eaLnBrk="1" hangingPunct="1"/>
            <a:r>
              <a:rPr lang="en-US" smtClean="0"/>
              <a:t>Question Text</a:t>
            </a:r>
          </a:p>
          <a:p>
            <a:pPr lvl="1" eaLnBrk="1" hangingPunct="1"/>
            <a:r>
              <a:rPr lang="en-US" smtClean="0"/>
              <a:t>Response Domains</a:t>
            </a:r>
          </a:p>
          <a:p>
            <a:pPr eaLnBrk="1" hangingPunct="1"/>
            <a:r>
              <a:rPr lang="en-US" smtClean="0"/>
              <a:t>Statements</a:t>
            </a:r>
          </a:p>
          <a:p>
            <a:pPr lvl="1" eaLnBrk="1" hangingPunct="1"/>
            <a:r>
              <a:rPr lang="en-US" smtClean="0"/>
              <a:t>Pre- Post-question text</a:t>
            </a:r>
          </a:p>
          <a:p>
            <a:pPr eaLnBrk="1" hangingPunct="1"/>
            <a:r>
              <a:rPr lang="en-US" smtClean="0"/>
              <a:t>Instructions</a:t>
            </a:r>
          </a:p>
          <a:p>
            <a:pPr lvl="1" eaLnBrk="1" hangingPunct="1"/>
            <a:r>
              <a:rPr lang="en-US" smtClean="0"/>
              <a:t>Routing information</a:t>
            </a:r>
          </a:p>
          <a:p>
            <a:pPr lvl="1" eaLnBrk="1" hangingPunct="1"/>
            <a:r>
              <a:rPr lang="en-US" smtClean="0"/>
              <a:t>Explanatory materials</a:t>
            </a:r>
          </a:p>
          <a:p>
            <a:pPr eaLnBrk="1" hangingPunct="1"/>
            <a:r>
              <a:rPr lang="en-US" smtClean="0"/>
              <a:t>Question Flow</a:t>
            </a:r>
          </a:p>
          <a:p>
            <a:pPr eaLnBrk="1" hangingPunct="1"/>
            <a:endParaRPr lang="en-US" smtClean="0"/>
          </a:p>
        </p:txBody>
      </p:sp>
      <p:sp>
        <p:nvSpPr>
          <p:cNvPr id="19460" name="Date Placeholder 3"/>
          <p:cNvSpPr>
            <a:spLocks noGrp="1"/>
          </p:cNvSpPr>
          <p:nvPr>
            <p:ph type="dt" sz="quarter" idx="10"/>
          </p:nvPr>
        </p:nvSpPr>
        <p:spPr>
          <a:noFill/>
        </p:spPr>
        <p:txBody>
          <a:bodyPr/>
          <a:lstStyle/>
          <a:p>
            <a:r>
              <a:rPr lang="en-US" smtClean="0"/>
              <a:t>S11</a:t>
            </a:r>
          </a:p>
        </p:txBody>
      </p:sp>
      <p:sp>
        <p:nvSpPr>
          <p:cNvPr id="19461" name="Slide Number Placeholder 4"/>
          <p:cNvSpPr>
            <a:spLocks noGrp="1"/>
          </p:cNvSpPr>
          <p:nvPr>
            <p:ph type="sldNum" sz="quarter" idx="12"/>
          </p:nvPr>
        </p:nvSpPr>
        <p:spPr>
          <a:noFill/>
        </p:spPr>
        <p:txBody>
          <a:bodyPr/>
          <a:lstStyle/>
          <a:p>
            <a:fld id="{409CD63E-4162-46F8-BB07-9638010592A1}" type="slidenum">
              <a:rPr lang="en-US" smtClean="0"/>
              <a:pPr/>
              <a:t>82</a:t>
            </a:fld>
            <a:endParaRPr lang="en-US"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US" smtClean="0"/>
              <a:t>Simple Questionnaire</a:t>
            </a:r>
          </a:p>
        </p:txBody>
      </p:sp>
      <p:sp>
        <p:nvSpPr>
          <p:cNvPr id="20483" name="Rectangle 3"/>
          <p:cNvSpPr>
            <a:spLocks noGrp="1" noChangeArrowheads="1"/>
          </p:cNvSpPr>
          <p:nvPr>
            <p:ph type="body" sz="half" idx="4294967295"/>
          </p:nvPr>
        </p:nvSpPr>
        <p:spPr>
          <a:xfrm>
            <a:off x="457200" y="1600200"/>
            <a:ext cx="6477000" cy="4525963"/>
          </a:xfrm>
        </p:spPr>
        <p:txBody>
          <a:bodyPr/>
          <a:lstStyle/>
          <a:p>
            <a:pPr eaLnBrk="1" hangingPunct="1">
              <a:lnSpc>
                <a:spcPct val="80000"/>
              </a:lnSpc>
              <a:buFontTx/>
              <a:buNone/>
            </a:pPr>
            <a:r>
              <a:rPr lang="en-US" sz="2000" smtClean="0"/>
              <a:t>Please answer the following:</a:t>
            </a:r>
          </a:p>
          <a:p>
            <a:pPr eaLnBrk="1" hangingPunct="1">
              <a:lnSpc>
                <a:spcPct val="80000"/>
              </a:lnSpc>
              <a:buFontTx/>
              <a:buNone/>
            </a:pPr>
            <a:r>
              <a:rPr lang="en-US" sz="2000" smtClean="0"/>
              <a:t>1.	Sex</a:t>
            </a:r>
          </a:p>
          <a:p>
            <a:pPr eaLnBrk="1" hangingPunct="1">
              <a:lnSpc>
                <a:spcPct val="80000"/>
              </a:lnSpc>
              <a:buFontTx/>
              <a:buNone/>
            </a:pPr>
            <a:r>
              <a:rPr lang="en-US" sz="2000" smtClean="0"/>
              <a:t>   	(1) Male</a:t>
            </a:r>
          </a:p>
          <a:p>
            <a:pPr eaLnBrk="1" hangingPunct="1">
              <a:lnSpc>
                <a:spcPct val="80000"/>
              </a:lnSpc>
              <a:buFontTx/>
              <a:buNone/>
            </a:pPr>
            <a:r>
              <a:rPr lang="en-US" sz="2000" smtClean="0"/>
              <a:t>   	(2) Female</a:t>
            </a:r>
          </a:p>
          <a:p>
            <a:pPr eaLnBrk="1" hangingPunct="1">
              <a:lnSpc>
                <a:spcPct val="80000"/>
              </a:lnSpc>
              <a:buFontTx/>
              <a:buNone/>
            </a:pPr>
            <a:r>
              <a:rPr lang="en-US" sz="2000" smtClean="0"/>
              <a:t>2.	Are you 18 years or older?</a:t>
            </a:r>
          </a:p>
          <a:p>
            <a:pPr eaLnBrk="1" hangingPunct="1">
              <a:lnSpc>
                <a:spcPct val="80000"/>
              </a:lnSpc>
              <a:buFontTx/>
              <a:buNone/>
            </a:pPr>
            <a:r>
              <a:rPr lang="en-US" sz="2000" smtClean="0"/>
              <a:t>   	(0) Yes </a:t>
            </a:r>
          </a:p>
          <a:p>
            <a:pPr eaLnBrk="1" hangingPunct="1">
              <a:lnSpc>
                <a:spcPct val="80000"/>
              </a:lnSpc>
              <a:buFontTx/>
              <a:buNone/>
            </a:pPr>
            <a:r>
              <a:rPr lang="en-US" sz="2000" smtClean="0"/>
              <a:t>   	(1) No (Go to Question 4)</a:t>
            </a:r>
          </a:p>
          <a:p>
            <a:pPr eaLnBrk="1" hangingPunct="1">
              <a:lnSpc>
                <a:spcPct val="80000"/>
              </a:lnSpc>
              <a:buFontTx/>
              <a:buNone/>
            </a:pPr>
            <a:r>
              <a:rPr lang="en-US" sz="2000" smtClean="0"/>
              <a:t>3.	How old are you?  ______</a:t>
            </a:r>
          </a:p>
          <a:p>
            <a:pPr eaLnBrk="1" hangingPunct="1">
              <a:lnSpc>
                <a:spcPct val="80000"/>
              </a:lnSpc>
              <a:buFontTx/>
              <a:buNone/>
            </a:pPr>
            <a:r>
              <a:rPr lang="en-US" sz="2000" smtClean="0"/>
              <a:t>4.	Who do you live with?   </a:t>
            </a:r>
          </a:p>
          <a:p>
            <a:pPr eaLnBrk="1" hangingPunct="1">
              <a:lnSpc>
                <a:spcPct val="80000"/>
              </a:lnSpc>
              <a:buFontTx/>
              <a:buNone/>
            </a:pPr>
            <a:r>
              <a:rPr lang="en-US" sz="2000" smtClean="0"/>
              <a:t>   __________________</a:t>
            </a:r>
          </a:p>
          <a:p>
            <a:pPr eaLnBrk="1" hangingPunct="1">
              <a:lnSpc>
                <a:spcPct val="80000"/>
              </a:lnSpc>
              <a:buFontTx/>
              <a:buNone/>
            </a:pPr>
            <a:r>
              <a:rPr lang="en-US" sz="2000" smtClean="0"/>
              <a:t>5.	What type of school do you attend?</a:t>
            </a:r>
          </a:p>
          <a:p>
            <a:pPr eaLnBrk="1" hangingPunct="1">
              <a:lnSpc>
                <a:spcPct val="80000"/>
              </a:lnSpc>
              <a:buFontTx/>
              <a:buNone/>
            </a:pPr>
            <a:r>
              <a:rPr lang="en-US" sz="2000" smtClean="0"/>
              <a:t>   	(1) Public school</a:t>
            </a:r>
          </a:p>
          <a:p>
            <a:pPr eaLnBrk="1" hangingPunct="1">
              <a:lnSpc>
                <a:spcPct val="80000"/>
              </a:lnSpc>
              <a:buFontTx/>
              <a:buNone/>
            </a:pPr>
            <a:r>
              <a:rPr lang="en-US" sz="2000" smtClean="0"/>
              <a:t>   	(2) Private school</a:t>
            </a:r>
          </a:p>
          <a:p>
            <a:pPr eaLnBrk="1" hangingPunct="1">
              <a:lnSpc>
                <a:spcPct val="80000"/>
              </a:lnSpc>
              <a:buFontTx/>
              <a:buNone/>
            </a:pPr>
            <a:r>
              <a:rPr lang="en-US" sz="2000" smtClean="0"/>
              <a:t>   	(3) Do not attend school</a:t>
            </a:r>
          </a:p>
        </p:txBody>
      </p:sp>
      <p:sp>
        <p:nvSpPr>
          <p:cNvPr id="20484" name="Date Placeholder 3"/>
          <p:cNvSpPr>
            <a:spLocks noGrp="1"/>
          </p:cNvSpPr>
          <p:nvPr>
            <p:ph type="dt" sz="quarter" idx="10"/>
          </p:nvPr>
        </p:nvSpPr>
        <p:spPr>
          <a:noFill/>
        </p:spPr>
        <p:txBody>
          <a:bodyPr/>
          <a:lstStyle/>
          <a:p>
            <a:r>
              <a:rPr lang="en-US" smtClean="0"/>
              <a:t>S11</a:t>
            </a:r>
          </a:p>
        </p:txBody>
      </p:sp>
      <p:sp>
        <p:nvSpPr>
          <p:cNvPr id="20485" name="Slide Number Placeholder 4"/>
          <p:cNvSpPr>
            <a:spLocks noGrp="1"/>
          </p:cNvSpPr>
          <p:nvPr>
            <p:ph type="sldNum" sz="quarter" idx="12"/>
          </p:nvPr>
        </p:nvSpPr>
        <p:spPr>
          <a:noFill/>
        </p:spPr>
        <p:txBody>
          <a:bodyPr/>
          <a:lstStyle/>
          <a:p>
            <a:fld id="{BB0FB947-0EDF-4C53-BECE-83FCB37BA6AB}" type="slidenum">
              <a:rPr lang="en-US" smtClean="0"/>
              <a:pPr/>
              <a:t>83</a:t>
            </a:fld>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eaLnBrk="1" hangingPunct="1"/>
            <a:r>
              <a:rPr lang="en-US" smtClean="0"/>
              <a:t>Simple Questionnaire</a:t>
            </a:r>
          </a:p>
        </p:txBody>
      </p:sp>
      <p:sp>
        <p:nvSpPr>
          <p:cNvPr id="21507" name="Rectangle 3"/>
          <p:cNvSpPr>
            <a:spLocks noGrp="1" noChangeArrowheads="1"/>
          </p:cNvSpPr>
          <p:nvPr>
            <p:ph type="body" sz="half" idx="4294967295"/>
          </p:nvPr>
        </p:nvSpPr>
        <p:spPr>
          <a:xfrm>
            <a:off x="457200" y="1600200"/>
            <a:ext cx="4724400" cy="4525963"/>
          </a:xfrm>
        </p:spPr>
        <p:txBody>
          <a:bodyPr/>
          <a:lstStyle/>
          <a:p>
            <a:pPr eaLnBrk="1" hangingPunct="1">
              <a:lnSpc>
                <a:spcPct val="80000"/>
              </a:lnSpc>
              <a:buFontTx/>
              <a:buNone/>
            </a:pPr>
            <a:r>
              <a:rPr lang="en-US" sz="2000" smtClean="0"/>
              <a:t>Please answer the following:</a:t>
            </a:r>
          </a:p>
          <a:p>
            <a:pPr eaLnBrk="1" hangingPunct="1">
              <a:lnSpc>
                <a:spcPct val="80000"/>
              </a:lnSpc>
              <a:buFontTx/>
              <a:buNone/>
            </a:pPr>
            <a:r>
              <a:rPr lang="en-US" sz="2000" u="sng" smtClean="0">
                <a:solidFill>
                  <a:srgbClr val="FF0000"/>
                </a:solidFill>
              </a:rPr>
              <a:t>1.	Sex</a:t>
            </a:r>
          </a:p>
          <a:p>
            <a:pPr eaLnBrk="1" hangingPunct="1">
              <a:lnSpc>
                <a:spcPct val="80000"/>
              </a:lnSpc>
              <a:buFontTx/>
              <a:buNone/>
            </a:pPr>
            <a:r>
              <a:rPr lang="en-US" sz="2000" smtClean="0"/>
              <a:t>   	(1) Male</a:t>
            </a:r>
          </a:p>
          <a:p>
            <a:pPr eaLnBrk="1" hangingPunct="1">
              <a:lnSpc>
                <a:spcPct val="80000"/>
              </a:lnSpc>
              <a:buFontTx/>
              <a:buNone/>
            </a:pPr>
            <a:r>
              <a:rPr lang="en-US" sz="2000" smtClean="0"/>
              <a:t>   	(2) Female</a:t>
            </a:r>
          </a:p>
          <a:p>
            <a:pPr eaLnBrk="1" hangingPunct="1">
              <a:lnSpc>
                <a:spcPct val="80000"/>
              </a:lnSpc>
              <a:buFontTx/>
              <a:buNone/>
            </a:pPr>
            <a:r>
              <a:rPr lang="en-US" sz="2000" u="sng" smtClean="0">
                <a:solidFill>
                  <a:srgbClr val="FF0000"/>
                </a:solidFill>
              </a:rPr>
              <a:t>2.	Are you 18 years or older?</a:t>
            </a:r>
          </a:p>
          <a:p>
            <a:pPr eaLnBrk="1" hangingPunct="1">
              <a:lnSpc>
                <a:spcPct val="80000"/>
              </a:lnSpc>
              <a:buFontTx/>
              <a:buNone/>
            </a:pPr>
            <a:r>
              <a:rPr lang="en-US" sz="2000" smtClean="0"/>
              <a:t>   	(0) Yes </a:t>
            </a:r>
          </a:p>
          <a:p>
            <a:pPr eaLnBrk="1" hangingPunct="1">
              <a:lnSpc>
                <a:spcPct val="80000"/>
              </a:lnSpc>
              <a:buFontTx/>
              <a:buNone/>
            </a:pPr>
            <a:r>
              <a:rPr lang="en-US" sz="2000" smtClean="0"/>
              <a:t>   	(1) No (Go to Question 4)</a:t>
            </a:r>
          </a:p>
          <a:p>
            <a:pPr eaLnBrk="1" hangingPunct="1">
              <a:lnSpc>
                <a:spcPct val="80000"/>
              </a:lnSpc>
              <a:buFontTx/>
              <a:buNone/>
            </a:pPr>
            <a:r>
              <a:rPr lang="en-US" sz="2000" u="sng" smtClean="0">
                <a:solidFill>
                  <a:srgbClr val="FF0000"/>
                </a:solidFill>
              </a:rPr>
              <a:t>3.	How old are you?</a:t>
            </a:r>
            <a:r>
              <a:rPr lang="en-US" sz="2000" smtClean="0">
                <a:solidFill>
                  <a:srgbClr val="FF0000"/>
                </a:solidFill>
              </a:rPr>
              <a:t>  </a:t>
            </a:r>
            <a:r>
              <a:rPr lang="en-US" sz="2000" smtClean="0"/>
              <a:t>______</a:t>
            </a:r>
          </a:p>
          <a:p>
            <a:pPr eaLnBrk="1" hangingPunct="1">
              <a:lnSpc>
                <a:spcPct val="80000"/>
              </a:lnSpc>
              <a:buFontTx/>
              <a:buNone/>
            </a:pPr>
            <a:r>
              <a:rPr lang="en-US" sz="2000" u="sng" smtClean="0">
                <a:solidFill>
                  <a:srgbClr val="FF0000"/>
                </a:solidFill>
              </a:rPr>
              <a:t>4.	Who do you live with?</a:t>
            </a:r>
            <a:r>
              <a:rPr lang="en-US" sz="2000" smtClean="0"/>
              <a:t>   </a:t>
            </a:r>
          </a:p>
          <a:p>
            <a:pPr eaLnBrk="1" hangingPunct="1">
              <a:lnSpc>
                <a:spcPct val="80000"/>
              </a:lnSpc>
              <a:buFontTx/>
              <a:buNone/>
            </a:pPr>
            <a:r>
              <a:rPr lang="en-US" sz="2000" smtClean="0"/>
              <a:t>   __________________</a:t>
            </a:r>
          </a:p>
          <a:p>
            <a:pPr eaLnBrk="1" hangingPunct="1">
              <a:lnSpc>
                <a:spcPct val="80000"/>
              </a:lnSpc>
              <a:buFontTx/>
              <a:buNone/>
            </a:pPr>
            <a:r>
              <a:rPr lang="en-US" sz="2000" u="sng" smtClean="0">
                <a:solidFill>
                  <a:srgbClr val="FF0000"/>
                </a:solidFill>
              </a:rPr>
              <a:t>5.	What type of school do you attend?</a:t>
            </a:r>
          </a:p>
          <a:p>
            <a:pPr eaLnBrk="1" hangingPunct="1">
              <a:lnSpc>
                <a:spcPct val="80000"/>
              </a:lnSpc>
              <a:buFontTx/>
              <a:buNone/>
            </a:pPr>
            <a:r>
              <a:rPr lang="en-US" sz="2000" smtClean="0"/>
              <a:t>   	(1) Public school</a:t>
            </a:r>
          </a:p>
          <a:p>
            <a:pPr eaLnBrk="1" hangingPunct="1">
              <a:lnSpc>
                <a:spcPct val="80000"/>
              </a:lnSpc>
              <a:buFontTx/>
              <a:buNone/>
            </a:pPr>
            <a:r>
              <a:rPr lang="en-US" sz="2000" smtClean="0"/>
              <a:t>   	(2) Private school</a:t>
            </a:r>
          </a:p>
          <a:p>
            <a:pPr eaLnBrk="1" hangingPunct="1">
              <a:lnSpc>
                <a:spcPct val="80000"/>
              </a:lnSpc>
              <a:buFontTx/>
              <a:buNone/>
            </a:pPr>
            <a:r>
              <a:rPr lang="en-US" sz="2000" smtClean="0"/>
              <a:t>   	(3) Do not attend school</a:t>
            </a:r>
          </a:p>
        </p:txBody>
      </p:sp>
      <p:sp>
        <p:nvSpPr>
          <p:cNvPr id="21508" name="Rectangle 4"/>
          <p:cNvSpPr>
            <a:spLocks noGrp="1" noChangeArrowheads="1"/>
          </p:cNvSpPr>
          <p:nvPr>
            <p:ph type="body" sz="half" idx="4294967295"/>
          </p:nvPr>
        </p:nvSpPr>
        <p:spPr>
          <a:xfrm>
            <a:off x="6172200" y="1600200"/>
            <a:ext cx="2514600" cy="4525963"/>
          </a:xfrm>
        </p:spPr>
        <p:txBody>
          <a:bodyPr/>
          <a:lstStyle/>
          <a:p>
            <a:pPr eaLnBrk="1" hangingPunct="1">
              <a:lnSpc>
                <a:spcPct val="80000"/>
              </a:lnSpc>
            </a:pPr>
            <a:r>
              <a:rPr lang="en-US" sz="2000" u="sng" smtClean="0">
                <a:solidFill>
                  <a:srgbClr val="FF0000"/>
                </a:solidFill>
              </a:rPr>
              <a:t>Questions</a:t>
            </a:r>
          </a:p>
          <a:p>
            <a:pPr eaLnBrk="1" hangingPunct="1">
              <a:lnSpc>
                <a:spcPct val="80000"/>
              </a:lnSpc>
              <a:buFontTx/>
              <a:buNone/>
            </a:pPr>
            <a:endParaRPr lang="en-US" sz="2000" smtClean="0">
              <a:solidFill>
                <a:srgbClr val="FF0000"/>
              </a:solidFill>
            </a:endParaRPr>
          </a:p>
        </p:txBody>
      </p:sp>
      <p:sp>
        <p:nvSpPr>
          <p:cNvPr id="21509" name="Date Placeholder 4"/>
          <p:cNvSpPr>
            <a:spLocks noGrp="1"/>
          </p:cNvSpPr>
          <p:nvPr>
            <p:ph type="dt" sz="quarter" idx="10"/>
          </p:nvPr>
        </p:nvSpPr>
        <p:spPr>
          <a:noFill/>
        </p:spPr>
        <p:txBody>
          <a:bodyPr/>
          <a:lstStyle/>
          <a:p>
            <a:r>
              <a:rPr lang="en-US" smtClean="0"/>
              <a:t>S11</a:t>
            </a:r>
          </a:p>
        </p:txBody>
      </p:sp>
      <p:sp>
        <p:nvSpPr>
          <p:cNvPr id="21510" name="Slide Number Placeholder 5"/>
          <p:cNvSpPr>
            <a:spLocks noGrp="1"/>
          </p:cNvSpPr>
          <p:nvPr>
            <p:ph type="sldNum" sz="quarter" idx="12"/>
          </p:nvPr>
        </p:nvSpPr>
        <p:spPr>
          <a:noFill/>
        </p:spPr>
        <p:txBody>
          <a:bodyPr/>
          <a:lstStyle/>
          <a:p>
            <a:fld id="{D2FC5651-21F5-40C5-A03D-D1F5A024F77A}" type="slidenum">
              <a:rPr lang="en-US" smtClean="0"/>
              <a:pPr/>
              <a:t>84</a:t>
            </a:fld>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smtClean="0"/>
              <a:t>Simple Questionnaire</a:t>
            </a:r>
          </a:p>
        </p:txBody>
      </p:sp>
      <p:sp>
        <p:nvSpPr>
          <p:cNvPr id="22531" name="Rectangle 3"/>
          <p:cNvSpPr>
            <a:spLocks noGrp="1" noChangeArrowheads="1"/>
          </p:cNvSpPr>
          <p:nvPr>
            <p:ph type="body" sz="half" idx="4294967295"/>
          </p:nvPr>
        </p:nvSpPr>
        <p:spPr>
          <a:xfrm>
            <a:off x="457200" y="1600200"/>
            <a:ext cx="4724400" cy="4525963"/>
          </a:xfrm>
        </p:spPr>
        <p:txBody>
          <a:bodyPr/>
          <a:lstStyle/>
          <a:p>
            <a:pPr eaLnBrk="1" hangingPunct="1">
              <a:lnSpc>
                <a:spcPct val="80000"/>
              </a:lnSpc>
              <a:buFontTx/>
              <a:buNone/>
            </a:pPr>
            <a:r>
              <a:rPr lang="en-US" sz="2000" smtClean="0"/>
              <a:t>Please answer the following:</a:t>
            </a:r>
          </a:p>
          <a:p>
            <a:pPr eaLnBrk="1" hangingPunct="1">
              <a:lnSpc>
                <a:spcPct val="80000"/>
              </a:lnSpc>
              <a:buFontTx/>
              <a:buNone/>
            </a:pPr>
            <a:r>
              <a:rPr lang="en-US" sz="2000" smtClean="0"/>
              <a:t>1.	Sex</a:t>
            </a:r>
          </a:p>
          <a:p>
            <a:pPr eaLnBrk="1" hangingPunct="1">
              <a:lnSpc>
                <a:spcPct val="80000"/>
              </a:lnSpc>
              <a:buFontTx/>
              <a:buNone/>
            </a:pPr>
            <a:r>
              <a:rPr lang="en-US" sz="2000" smtClean="0"/>
              <a:t>   	</a:t>
            </a:r>
            <a:r>
              <a:rPr lang="en-US" sz="2000" u="sng" smtClean="0">
                <a:solidFill>
                  <a:srgbClr val="FF0000"/>
                </a:solidFill>
              </a:rPr>
              <a:t>(1) Male</a:t>
            </a:r>
          </a:p>
          <a:p>
            <a:pPr eaLnBrk="1" hangingPunct="1">
              <a:lnSpc>
                <a:spcPct val="80000"/>
              </a:lnSpc>
              <a:buFontTx/>
              <a:buNone/>
            </a:pPr>
            <a:r>
              <a:rPr lang="en-US" sz="2000" smtClean="0">
                <a:solidFill>
                  <a:srgbClr val="FF0000"/>
                </a:solidFill>
              </a:rPr>
              <a:t>   	</a:t>
            </a:r>
            <a:r>
              <a:rPr lang="en-US" sz="2000" u="sng" smtClean="0">
                <a:solidFill>
                  <a:srgbClr val="FF0000"/>
                </a:solidFill>
              </a:rPr>
              <a:t>(2) Female</a:t>
            </a:r>
          </a:p>
          <a:p>
            <a:pPr eaLnBrk="1" hangingPunct="1">
              <a:lnSpc>
                <a:spcPct val="80000"/>
              </a:lnSpc>
              <a:buFontTx/>
              <a:buNone/>
            </a:pPr>
            <a:r>
              <a:rPr lang="en-US" sz="2000" smtClean="0"/>
              <a:t>2.	Are you 18 years or older?</a:t>
            </a:r>
          </a:p>
          <a:p>
            <a:pPr eaLnBrk="1" hangingPunct="1">
              <a:lnSpc>
                <a:spcPct val="80000"/>
              </a:lnSpc>
              <a:buFontTx/>
              <a:buNone/>
            </a:pPr>
            <a:r>
              <a:rPr lang="en-US" sz="2000" smtClean="0"/>
              <a:t>   	</a:t>
            </a:r>
            <a:r>
              <a:rPr lang="en-US" sz="2000" u="sng" smtClean="0">
                <a:solidFill>
                  <a:srgbClr val="FF0000"/>
                </a:solidFill>
              </a:rPr>
              <a:t>(0) Yes</a:t>
            </a:r>
            <a:r>
              <a:rPr lang="en-US" sz="2000" smtClean="0">
                <a:solidFill>
                  <a:srgbClr val="FF0000"/>
                </a:solidFill>
              </a:rPr>
              <a:t> </a:t>
            </a:r>
          </a:p>
          <a:p>
            <a:pPr eaLnBrk="1" hangingPunct="1">
              <a:lnSpc>
                <a:spcPct val="80000"/>
              </a:lnSpc>
              <a:buFontTx/>
              <a:buNone/>
            </a:pPr>
            <a:r>
              <a:rPr lang="en-US" sz="2000" smtClean="0">
                <a:solidFill>
                  <a:srgbClr val="FF0000"/>
                </a:solidFill>
              </a:rPr>
              <a:t>   	</a:t>
            </a:r>
            <a:r>
              <a:rPr lang="en-US" sz="2000" u="sng" smtClean="0">
                <a:solidFill>
                  <a:srgbClr val="FF0000"/>
                </a:solidFill>
              </a:rPr>
              <a:t>(1) No</a:t>
            </a:r>
            <a:r>
              <a:rPr lang="en-US" sz="2000" smtClean="0"/>
              <a:t> (Go to Question 4)</a:t>
            </a:r>
          </a:p>
          <a:p>
            <a:pPr eaLnBrk="1" hangingPunct="1">
              <a:lnSpc>
                <a:spcPct val="80000"/>
              </a:lnSpc>
              <a:buFontTx/>
              <a:buNone/>
            </a:pPr>
            <a:r>
              <a:rPr lang="en-US" sz="2000" smtClean="0"/>
              <a:t>3.	How old are you?  </a:t>
            </a:r>
            <a:r>
              <a:rPr lang="en-US" sz="2000" smtClean="0">
                <a:solidFill>
                  <a:srgbClr val="FF0000"/>
                </a:solidFill>
              </a:rPr>
              <a:t>______</a:t>
            </a:r>
          </a:p>
          <a:p>
            <a:pPr eaLnBrk="1" hangingPunct="1">
              <a:lnSpc>
                <a:spcPct val="80000"/>
              </a:lnSpc>
              <a:buFontTx/>
              <a:buNone/>
            </a:pPr>
            <a:r>
              <a:rPr lang="en-US" sz="2000" smtClean="0"/>
              <a:t>4.	Who do you live with?   </a:t>
            </a:r>
          </a:p>
          <a:p>
            <a:pPr eaLnBrk="1" hangingPunct="1">
              <a:lnSpc>
                <a:spcPct val="80000"/>
              </a:lnSpc>
              <a:buFontTx/>
              <a:buNone/>
            </a:pPr>
            <a:r>
              <a:rPr lang="en-US" sz="2000" smtClean="0"/>
              <a:t>   </a:t>
            </a:r>
            <a:r>
              <a:rPr lang="en-US" sz="2000" smtClean="0">
                <a:solidFill>
                  <a:srgbClr val="FF0000"/>
                </a:solidFill>
              </a:rPr>
              <a:t>__________________</a:t>
            </a:r>
          </a:p>
          <a:p>
            <a:pPr eaLnBrk="1" hangingPunct="1">
              <a:lnSpc>
                <a:spcPct val="80000"/>
              </a:lnSpc>
              <a:buFontTx/>
              <a:buNone/>
            </a:pPr>
            <a:r>
              <a:rPr lang="en-US" sz="2000" smtClean="0"/>
              <a:t>5.	What type of school do you attend?</a:t>
            </a:r>
          </a:p>
          <a:p>
            <a:pPr eaLnBrk="1" hangingPunct="1">
              <a:lnSpc>
                <a:spcPct val="80000"/>
              </a:lnSpc>
              <a:buFontTx/>
              <a:buNone/>
            </a:pPr>
            <a:r>
              <a:rPr lang="en-US" sz="2000" smtClean="0"/>
              <a:t>   	</a:t>
            </a:r>
            <a:r>
              <a:rPr lang="en-US" sz="2000" u="sng" smtClean="0">
                <a:solidFill>
                  <a:srgbClr val="FF0000"/>
                </a:solidFill>
              </a:rPr>
              <a:t>(1) Public school</a:t>
            </a:r>
          </a:p>
          <a:p>
            <a:pPr eaLnBrk="1" hangingPunct="1">
              <a:lnSpc>
                <a:spcPct val="80000"/>
              </a:lnSpc>
              <a:buFontTx/>
              <a:buNone/>
            </a:pPr>
            <a:r>
              <a:rPr lang="en-US" sz="2000" smtClean="0">
                <a:solidFill>
                  <a:srgbClr val="FF0000"/>
                </a:solidFill>
              </a:rPr>
              <a:t>   	</a:t>
            </a:r>
            <a:r>
              <a:rPr lang="en-US" sz="2000" u="sng" smtClean="0">
                <a:solidFill>
                  <a:srgbClr val="FF0000"/>
                </a:solidFill>
              </a:rPr>
              <a:t>(2) Private school</a:t>
            </a:r>
          </a:p>
          <a:p>
            <a:pPr eaLnBrk="1" hangingPunct="1">
              <a:lnSpc>
                <a:spcPct val="80000"/>
              </a:lnSpc>
              <a:buFontTx/>
              <a:buNone/>
            </a:pPr>
            <a:r>
              <a:rPr lang="en-US" sz="2000" smtClean="0">
                <a:solidFill>
                  <a:srgbClr val="FF0000"/>
                </a:solidFill>
              </a:rPr>
              <a:t>   	</a:t>
            </a:r>
            <a:r>
              <a:rPr lang="en-US" sz="2000" u="sng" smtClean="0">
                <a:solidFill>
                  <a:srgbClr val="FF0000"/>
                </a:solidFill>
              </a:rPr>
              <a:t>(3) Do not attend school</a:t>
            </a:r>
          </a:p>
        </p:txBody>
      </p:sp>
      <p:sp>
        <p:nvSpPr>
          <p:cNvPr id="22532" name="Rectangle 4"/>
          <p:cNvSpPr>
            <a:spLocks noGrp="1" noChangeArrowheads="1"/>
          </p:cNvSpPr>
          <p:nvPr>
            <p:ph type="body" sz="half" idx="4294967295"/>
          </p:nvPr>
        </p:nvSpPr>
        <p:spPr>
          <a:xfrm>
            <a:off x="6172200" y="1600200"/>
            <a:ext cx="2514600" cy="4525963"/>
          </a:xfrm>
        </p:spPr>
        <p:txBody>
          <a:bodyPr/>
          <a:lstStyle/>
          <a:p>
            <a:pPr eaLnBrk="1" hangingPunct="1">
              <a:lnSpc>
                <a:spcPct val="80000"/>
              </a:lnSpc>
            </a:pPr>
            <a:r>
              <a:rPr lang="en-US" sz="2000" smtClean="0"/>
              <a:t>Questions</a:t>
            </a:r>
          </a:p>
          <a:p>
            <a:pPr eaLnBrk="1" hangingPunct="1">
              <a:lnSpc>
                <a:spcPct val="80000"/>
              </a:lnSpc>
            </a:pPr>
            <a:endParaRPr lang="en-US" sz="2000" smtClean="0"/>
          </a:p>
          <a:p>
            <a:pPr eaLnBrk="1" hangingPunct="1">
              <a:lnSpc>
                <a:spcPct val="80000"/>
              </a:lnSpc>
            </a:pPr>
            <a:r>
              <a:rPr lang="en-US" sz="2000" smtClean="0">
                <a:solidFill>
                  <a:srgbClr val="FF0000"/>
                </a:solidFill>
              </a:rPr>
              <a:t>Response Domains</a:t>
            </a:r>
          </a:p>
          <a:p>
            <a:pPr lvl="1" eaLnBrk="1" hangingPunct="1">
              <a:lnSpc>
                <a:spcPct val="80000"/>
              </a:lnSpc>
            </a:pPr>
            <a:r>
              <a:rPr lang="en-US" sz="1800" u="sng" smtClean="0">
                <a:solidFill>
                  <a:srgbClr val="FF0000"/>
                </a:solidFill>
              </a:rPr>
              <a:t>Code</a:t>
            </a:r>
          </a:p>
          <a:p>
            <a:pPr lvl="1" eaLnBrk="1" hangingPunct="1">
              <a:lnSpc>
                <a:spcPct val="80000"/>
              </a:lnSpc>
            </a:pPr>
            <a:r>
              <a:rPr lang="en-US" sz="1800" smtClean="0">
                <a:solidFill>
                  <a:srgbClr val="FF0000"/>
                </a:solidFill>
              </a:rPr>
              <a:t>Numeric</a:t>
            </a:r>
          </a:p>
          <a:p>
            <a:pPr lvl="1" eaLnBrk="1" hangingPunct="1">
              <a:lnSpc>
                <a:spcPct val="80000"/>
              </a:lnSpc>
            </a:pPr>
            <a:r>
              <a:rPr lang="en-US" sz="1800" smtClean="0">
                <a:solidFill>
                  <a:srgbClr val="FF0000"/>
                </a:solidFill>
              </a:rPr>
              <a:t>Text</a:t>
            </a:r>
          </a:p>
          <a:p>
            <a:pPr lvl="1" eaLnBrk="1" hangingPunct="1">
              <a:lnSpc>
                <a:spcPct val="80000"/>
              </a:lnSpc>
            </a:pPr>
            <a:endParaRPr lang="en-US" sz="1800" smtClean="0">
              <a:solidFill>
                <a:srgbClr val="FF0000"/>
              </a:solidFill>
            </a:endParaRPr>
          </a:p>
          <a:p>
            <a:pPr eaLnBrk="1" hangingPunct="1">
              <a:lnSpc>
                <a:spcPct val="80000"/>
              </a:lnSpc>
              <a:buFontTx/>
              <a:buNone/>
            </a:pPr>
            <a:endParaRPr lang="en-US" sz="2000" smtClean="0">
              <a:solidFill>
                <a:srgbClr val="FF0000"/>
              </a:solidFill>
            </a:endParaRPr>
          </a:p>
        </p:txBody>
      </p:sp>
      <p:sp>
        <p:nvSpPr>
          <p:cNvPr id="22533" name="Line 5"/>
          <p:cNvSpPr>
            <a:spLocks noChangeShapeType="1"/>
          </p:cNvSpPr>
          <p:nvPr/>
        </p:nvSpPr>
        <p:spPr bwMode="auto">
          <a:xfrm flipH="1">
            <a:off x="3429000" y="3429000"/>
            <a:ext cx="3124200" cy="1143000"/>
          </a:xfrm>
          <a:prstGeom prst="line">
            <a:avLst/>
          </a:prstGeom>
          <a:noFill/>
          <a:ln w="9525">
            <a:solidFill>
              <a:schemeClr val="tx1"/>
            </a:solidFill>
            <a:round/>
            <a:headEnd/>
            <a:tailEnd type="triangle" w="med" len="med"/>
          </a:ln>
        </p:spPr>
        <p:txBody>
          <a:bodyPr/>
          <a:lstStyle/>
          <a:p>
            <a:endParaRPr lang="en-US"/>
          </a:p>
        </p:txBody>
      </p:sp>
      <p:sp>
        <p:nvSpPr>
          <p:cNvPr id="22534" name="Line 6"/>
          <p:cNvSpPr>
            <a:spLocks noChangeShapeType="1"/>
          </p:cNvSpPr>
          <p:nvPr/>
        </p:nvSpPr>
        <p:spPr bwMode="auto">
          <a:xfrm flipH="1">
            <a:off x="3886200" y="3200400"/>
            <a:ext cx="2743200" cy="685800"/>
          </a:xfrm>
          <a:prstGeom prst="line">
            <a:avLst/>
          </a:prstGeom>
          <a:noFill/>
          <a:ln w="9525">
            <a:solidFill>
              <a:schemeClr val="tx1"/>
            </a:solidFill>
            <a:round/>
            <a:headEnd/>
            <a:tailEnd type="triangle" w="med" len="med"/>
          </a:ln>
        </p:spPr>
        <p:txBody>
          <a:bodyPr/>
          <a:lstStyle/>
          <a:p>
            <a:endParaRPr lang="en-US"/>
          </a:p>
        </p:txBody>
      </p:sp>
      <p:sp>
        <p:nvSpPr>
          <p:cNvPr id="22535" name="Date Placeholder 6"/>
          <p:cNvSpPr>
            <a:spLocks noGrp="1"/>
          </p:cNvSpPr>
          <p:nvPr>
            <p:ph type="dt" sz="quarter" idx="10"/>
          </p:nvPr>
        </p:nvSpPr>
        <p:spPr>
          <a:noFill/>
        </p:spPr>
        <p:txBody>
          <a:bodyPr/>
          <a:lstStyle/>
          <a:p>
            <a:r>
              <a:rPr lang="en-US" smtClean="0"/>
              <a:t>S11</a:t>
            </a:r>
          </a:p>
        </p:txBody>
      </p:sp>
      <p:sp>
        <p:nvSpPr>
          <p:cNvPr id="22536" name="Slide Number Placeholder 7"/>
          <p:cNvSpPr>
            <a:spLocks noGrp="1"/>
          </p:cNvSpPr>
          <p:nvPr>
            <p:ph type="sldNum" sz="quarter" idx="12"/>
          </p:nvPr>
        </p:nvSpPr>
        <p:spPr>
          <a:noFill/>
        </p:spPr>
        <p:txBody>
          <a:bodyPr/>
          <a:lstStyle/>
          <a:p>
            <a:fld id="{4E517B4C-FE1E-461C-A878-CA94627B313E}" type="slidenum">
              <a:rPr lang="en-US" smtClean="0"/>
              <a:pPr/>
              <a:t>85</a:t>
            </a:fld>
            <a:endParaRPr lang="en-US"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smtClean="0"/>
              <a:t>Representing Response Domains</a:t>
            </a:r>
          </a:p>
        </p:txBody>
      </p:sp>
      <p:sp>
        <p:nvSpPr>
          <p:cNvPr id="23555" name="Rectangle 3"/>
          <p:cNvSpPr>
            <a:spLocks noGrp="1" noChangeArrowheads="1"/>
          </p:cNvSpPr>
          <p:nvPr>
            <p:ph type="body" idx="1"/>
          </p:nvPr>
        </p:nvSpPr>
        <p:spPr/>
        <p:txBody>
          <a:bodyPr/>
          <a:lstStyle/>
          <a:p>
            <a:r>
              <a:rPr lang="en-US" smtClean="0"/>
              <a:t>There are many types of response domains</a:t>
            </a:r>
          </a:p>
          <a:p>
            <a:pPr lvl="1"/>
            <a:r>
              <a:rPr lang="en-US" smtClean="0"/>
              <a:t>Many questions have categories/codes as answers</a:t>
            </a:r>
          </a:p>
          <a:p>
            <a:pPr lvl="1"/>
            <a:r>
              <a:rPr lang="en-US" smtClean="0"/>
              <a:t>Textual responses are common</a:t>
            </a:r>
          </a:p>
          <a:p>
            <a:pPr lvl="1"/>
            <a:r>
              <a:rPr lang="en-US" smtClean="0"/>
              <a:t>Numeric responses are common</a:t>
            </a:r>
          </a:p>
          <a:p>
            <a:pPr lvl="1"/>
            <a:r>
              <a:rPr lang="en-US" smtClean="0"/>
              <a:t>Other response domains are also available in DDI 3 (time, mixed responses)</a:t>
            </a:r>
          </a:p>
        </p:txBody>
      </p:sp>
      <p:sp>
        <p:nvSpPr>
          <p:cNvPr id="23556" name="Date Placeholder 3"/>
          <p:cNvSpPr>
            <a:spLocks noGrp="1"/>
          </p:cNvSpPr>
          <p:nvPr>
            <p:ph type="dt" sz="quarter" idx="10"/>
          </p:nvPr>
        </p:nvSpPr>
        <p:spPr>
          <a:noFill/>
        </p:spPr>
        <p:txBody>
          <a:bodyPr/>
          <a:lstStyle/>
          <a:p>
            <a:r>
              <a:rPr lang="en-US" smtClean="0"/>
              <a:t>S11</a:t>
            </a:r>
          </a:p>
        </p:txBody>
      </p:sp>
      <p:sp>
        <p:nvSpPr>
          <p:cNvPr id="23557" name="Slide Number Placeholder 4"/>
          <p:cNvSpPr>
            <a:spLocks noGrp="1"/>
          </p:cNvSpPr>
          <p:nvPr>
            <p:ph type="sldNum" sz="quarter" idx="12"/>
          </p:nvPr>
        </p:nvSpPr>
        <p:spPr>
          <a:noFill/>
        </p:spPr>
        <p:txBody>
          <a:bodyPr/>
          <a:lstStyle/>
          <a:p>
            <a:fld id="{497990F2-AC3A-44CC-ACDF-A0C9E0ECDD82}" type="slidenum">
              <a:rPr lang="en-US" smtClean="0"/>
              <a:pPr/>
              <a:t>86</a:t>
            </a:fld>
            <a:endParaRPr lang="en-US"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smtClean="0"/>
              <a:t>Simple Questionnaire</a:t>
            </a:r>
          </a:p>
        </p:txBody>
      </p:sp>
      <p:sp>
        <p:nvSpPr>
          <p:cNvPr id="28675" name="Rectangle 3"/>
          <p:cNvSpPr>
            <a:spLocks noGrp="1" noChangeArrowheads="1"/>
          </p:cNvSpPr>
          <p:nvPr>
            <p:ph type="body" sz="half" idx="4294967295"/>
          </p:nvPr>
        </p:nvSpPr>
        <p:spPr>
          <a:xfrm>
            <a:off x="457200" y="1600200"/>
            <a:ext cx="4724400" cy="4525963"/>
          </a:xfrm>
        </p:spPr>
        <p:txBody>
          <a:bodyPr/>
          <a:lstStyle/>
          <a:p>
            <a:pPr eaLnBrk="1" hangingPunct="1">
              <a:lnSpc>
                <a:spcPct val="80000"/>
              </a:lnSpc>
              <a:buFontTx/>
              <a:buNone/>
            </a:pPr>
            <a:r>
              <a:rPr lang="en-US" sz="2000" u="sng" smtClean="0">
                <a:solidFill>
                  <a:srgbClr val="FF0000"/>
                </a:solidFill>
              </a:rPr>
              <a:t>Please answer the following:</a:t>
            </a:r>
          </a:p>
          <a:p>
            <a:pPr eaLnBrk="1" hangingPunct="1">
              <a:lnSpc>
                <a:spcPct val="80000"/>
              </a:lnSpc>
              <a:buFontTx/>
              <a:buNone/>
            </a:pPr>
            <a:r>
              <a:rPr lang="en-US" sz="2000" smtClean="0"/>
              <a:t>1.	Sex</a:t>
            </a:r>
          </a:p>
          <a:p>
            <a:pPr eaLnBrk="1" hangingPunct="1">
              <a:lnSpc>
                <a:spcPct val="80000"/>
              </a:lnSpc>
              <a:buFontTx/>
              <a:buNone/>
            </a:pPr>
            <a:r>
              <a:rPr lang="en-US" sz="2000" smtClean="0"/>
              <a:t>   	(1) Male</a:t>
            </a:r>
          </a:p>
          <a:p>
            <a:pPr eaLnBrk="1" hangingPunct="1">
              <a:lnSpc>
                <a:spcPct val="80000"/>
              </a:lnSpc>
              <a:buFontTx/>
              <a:buNone/>
            </a:pPr>
            <a:r>
              <a:rPr lang="en-US" sz="2000" smtClean="0"/>
              <a:t>   	(2) Female</a:t>
            </a:r>
          </a:p>
          <a:p>
            <a:pPr eaLnBrk="1" hangingPunct="1">
              <a:lnSpc>
                <a:spcPct val="80000"/>
              </a:lnSpc>
              <a:buFontTx/>
              <a:buNone/>
            </a:pPr>
            <a:r>
              <a:rPr lang="en-US" sz="2000" smtClean="0"/>
              <a:t>2.	Are you 18 years or older?</a:t>
            </a:r>
          </a:p>
          <a:p>
            <a:pPr eaLnBrk="1" hangingPunct="1">
              <a:lnSpc>
                <a:spcPct val="80000"/>
              </a:lnSpc>
              <a:buFontTx/>
              <a:buNone/>
            </a:pPr>
            <a:r>
              <a:rPr lang="en-US" sz="2000" smtClean="0"/>
              <a:t>   	(0) Yes </a:t>
            </a:r>
          </a:p>
          <a:p>
            <a:pPr eaLnBrk="1" hangingPunct="1">
              <a:lnSpc>
                <a:spcPct val="80000"/>
              </a:lnSpc>
              <a:buFontTx/>
              <a:buNone/>
            </a:pPr>
            <a:r>
              <a:rPr lang="en-US" sz="2000" smtClean="0"/>
              <a:t>   	(1) No (Go to Question 4)</a:t>
            </a:r>
          </a:p>
          <a:p>
            <a:pPr eaLnBrk="1" hangingPunct="1">
              <a:lnSpc>
                <a:spcPct val="80000"/>
              </a:lnSpc>
              <a:buFontTx/>
              <a:buNone/>
            </a:pPr>
            <a:r>
              <a:rPr lang="en-US" sz="2000" smtClean="0"/>
              <a:t>3.	How old are you?  ______</a:t>
            </a:r>
          </a:p>
          <a:p>
            <a:pPr eaLnBrk="1" hangingPunct="1">
              <a:lnSpc>
                <a:spcPct val="80000"/>
              </a:lnSpc>
              <a:buFontTx/>
              <a:buNone/>
            </a:pPr>
            <a:r>
              <a:rPr lang="en-US" sz="2000" smtClean="0"/>
              <a:t>4.	Who do you live with?   </a:t>
            </a:r>
          </a:p>
          <a:p>
            <a:pPr eaLnBrk="1" hangingPunct="1">
              <a:lnSpc>
                <a:spcPct val="80000"/>
              </a:lnSpc>
              <a:buFontTx/>
              <a:buNone/>
            </a:pPr>
            <a:r>
              <a:rPr lang="en-US" sz="2000" smtClean="0"/>
              <a:t>   __________________</a:t>
            </a:r>
          </a:p>
          <a:p>
            <a:pPr eaLnBrk="1" hangingPunct="1">
              <a:lnSpc>
                <a:spcPct val="80000"/>
              </a:lnSpc>
              <a:buFontTx/>
              <a:buNone/>
            </a:pPr>
            <a:r>
              <a:rPr lang="en-US" sz="2000" smtClean="0"/>
              <a:t>5.	What type of school do you attend?</a:t>
            </a:r>
          </a:p>
          <a:p>
            <a:pPr eaLnBrk="1" hangingPunct="1">
              <a:lnSpc>
                <a:spcPct val="80000"/>
              </a:lnSpc>
              <a:buFontTx/>
              <a:buNone/>
            </a:pPr>
            <a:r>
              <a:rPr lang="en-US" sz="2000" smtClean="0"/>
              <a:t>   	(1) Public school</a:t>
            </a:r>
          </a:p>
          <a:p>
            <a:pPr eaLnBrk="1" hangingPunct="1">
              <a:lnSpc>
                <a:spcPct val="80000"/>
              </a:lnSpc>
              <a:buFontTx/>
              <a:buNone/>
            </a:pPr>
            <a:r>
              <a:rPr lang="en-US" sz="2000" smtClean="0"/>
              <a:t>   	(2) Private school</a:t>
            </a:r>
          </a:p>
          <a:p>
            <a:pPr eaLnBrk="1" hangingPunct="1">
              <a:lnSpc>
                <a:spcPct val="80000"/>
              </a:lnSpc>
              <a:buFontTx/>
              <a:buNone/>
            </a:pPr>
            <a:r>
              <a:rPr lang="en-US" sz="2000" smtClean="0"/>
              <a:t>   	(3) Do not attend school</a:t>
            </a:r>
          </a:p>
        </p:txBody>
      </p:sp>
      <p:sp>
        <p:nvSpPr>
          <p:cNvPr id="28676" name="Rectangle 4"/>
          <p:cNvSpPr>
            <a:spLocks noGrp="1" noChangeArrowheads="1"/>
          </p:cNvSpPr>
          <p:nvPr>
            <p:ph type="body" sz="half" idx="4294967295"/>
          </p:nvPr>
        </p:nvSpPr>
        <p:spPr>
          <a:xfrm>
            <a:off x="6172200" y="1600200"/>
            <a:ext cx="2514600" cy="4525963"/>
          </a:xfrm>
        </p:spPr>
        <p:txBody>
          <a:bodyPr/>
          <a:lstStyle/>
          <a:p>
            <a:pPr eaLnBrk="1" hangingPunct="1">
              <a:lnSpc>
                <a:spcPct val="80000"/>
              </a:lnSpc>
            </a:pPr>
            <a:r>
              <a:rPr lang="en-US" sz="2000" smtClean="0"/>
              <a:t>Questions</a:t>
            </a:r>
          </a:p>
          <a:p>
            <a:pPr eaLnBrk="1" hangingPunct="1">
              <a:lnSpc>
                <a:spcPct val="80000"/>
              </a:lnSpc>
            </a:pPr>
            <a:endParaRPr lang="en-US" sz="2000" smtClean="0"/>
          </a:p>
          <a:p>
            <a:pPr eaLnBrk="1" hangingPunct="1">
              <a:lnSpc>
                <a:spcPct val="80000"/>
              </a:lnSpc>
            </a:pPr>
            <a:r>
              <a:rPr lang="en-US" sz="2000" smtClean="0"/>
              <a:t>Response Domains</a:t>
            </a:r>
          </a:p>
          <a:p>
            <a:pPr lvl="1" eaLnBrk="1" hangingPunct="1">
              <a:lnSpc>
                <a:spcPct val="80000"/>
              </a:lnSpc>
            </a:pPr>
            <a:r>
              <a:rPr lang="en-US" sz="1800" smtClean="0"/>
              <a:t>Code</a:t>
            </a:r>
          </a:p>
          <a:p>
            <a:pPr lvl="1" eaLnBrk="1" hangingPunct="1">
              <a:lnSpc>
                <a:spcPct val="80000"/>
              </a:lnSpc>
            </a:pPr>
            <a:r>
              <a:rPr lang="en-US" sz="1800" smtClean="0"/>
              <a:t>Numeric</a:t>
            </a:r>
          </a:p>
          <a:p>
            <a:pPr lvl="1" eaLnBrk="1" hangingPunct="1">
              <a:lnSpc>
                <a:spcPct val="80000"/>
              </a:lnSpc>
            </a:pPr>
            <a:r>
              <a:rPr lang="en-US" sz="1800" smtClean="0"/>
              <a:t>Text</a:t>
            </a:r>
          </a:p>
          <a:p>
            <a:pPr lvl="1" eaLnBrk="1" hangingPunct="1">
              <a:lnSpc>
                <a:spcPct val="80000"/>
              </a:lnSpc>
            </a:pPr>
            <a:endParaRPr lang="en-US" sz="1800" smtClean="0"/>
          </a:p>
          <a:p>
            <a:pPr eaLnBrk="1" hangingPunct="1">
              <a:lnSpc>
                <a:spcPct val="80000"/>
              </a:lnSpc>
            </a:pPr>
            <a:r>
              <a:rPr lang="en-US" sz="2000" u="sng" smtClean="0">
                <a:solidFill>
                  <a:srgbClr val="FF0000"/>
                </a:solidFill>
              </a:rPr>
              <a:t>Statements</a:t>
            </a:r>
          </a:p>
          <a:p>
            <a:pPr eaLnBrk="1" hangingPunct="1">
              <a:lnSpc>
                <a:spcPct val="80000"/>
              </a:lnSpc>
            </a:pPr>
            <a:endParaRPr lang="en-US" sz="2000" u="sng" smtClean="0">
              <a:solidFill>
                <a:srgbClr val="FF0000"/>
              </a:solidFill>
            </a:endParaRPr>
          </a:p>
          <a:p>
            <a:pPr eaLnBrk="1" hangingPunct="1">
              <a:lnSpc>
                <a:spcPct val="80000"/>
              </a:lnSpc>
              <a:buFontTx/>
              <a:buNone/>
            </a:pPr>
            <a:endParaRPr lang="en-US" sz="2000" smtClean="0">
              <a:solidFill>
                <a:srgbClr val="FF0000"/>
              </a:solidFill>
            </a:endParaRPr>
          </a:p>
        </p:txBody>
      </p:sp>
      <p:sp>
        <p:nvSpPr>
          <p:cNvPr id="28677" name="Date Placeholder 4"/>
          <p:cNvSpPr>
            <a:spLocks noGrp="1"/>
          </p:cNvSpPr>
          <p:nvPr>
            <p:ph type="dt" sz="quarter" idx="10"/>
          </p:nvPr>
        </p:nvSpPr>
        <p:spPr>
          <a:noFill/>
        </p:spPr>
        <p:txBody>
          <a:bodyPr/>
          <a:lstStyle/>
          <a:p>
            <a:r>
              <a:rPr lang="en-US" smtClean="0"/>
              <a:t>S11</a:t>
            </a:r>
          </a:p>
        </p:txBody>
      </p:sp>
      <p:sp>
        <p:nvSpPr>
          <p:cNvPr id="28678" name="Slide Number Placeholder 5"/>
          <p:cNvSpPr>
            <a:spLocks noGrp="1"/>
          </p:cNvSpPr>
          <p:nvPr>
            <p:ph type="sldNum" sz="quarter" idx="12"/>
          </p:nvPr>
        </p:nvSpPr>
        <p:spPr>
          <a:noFill/>
        </p:spPr>
        <p:txBody>
          <a:bodyPr/>
          <a:lstStyle/>
          <a:p>
            <a:fld id="{709E6A12-C367-4203-ACE3-7412BA5395FE}" type="slidenum">
              <a:rPr lang="en-US" smtClean="0"/>
              <a:pPr/>
              <a:t>87</a:t>
            </a:fld>
            <a:endParaRPr lang="en-US"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smtClean="0"/>
              <a:t>Simple Questionnaire</a:t>
            </a:r>
          </a:p>
        </p:txBody>
      </p:sp>
      <p:sp>
        <p:nvSpPr>
          <p:cNvPr id="29699" name="Rectangle 3"/>
          <p:cNvSpPr>
            <a:spLocks noGrp="1" noChangeArrowheads="1"/>
          </p:cNvSpPr>
          <p:nvPr>
            <p:ph type="body" sz="half" idx="4294967295"/>
          </p:nvPr>
        </p:nvSpPr>
        <p:spPr>
          <a:xfrm>
            <a:off x="457200" y="1600200"/>
            <a:ext cx="4724400" cy="4525963"/>
          </a:xfrm>
        </p:spPr>
        <p:txBody>
          <a:bodyPr/>
          <a:lstStyle/>
          <a:p>
            <a:pPr eaLnBrk="1" hangingPunct="1">
              <a:lnSpc>
                <a:spcPct val="80000"/>
              </a:lnSpc>
              <a:buFontTx/>
              <a:buNone/>
            </a:pPr>
            <a:r>
              <a:rPr lang="en-US" sz="2000" smtClean="0"/>
              <a:t>Please answer the following:</a:t>
            </a:r>
          </a:p>
          <a:p>
            <a:pPr eaLnBrk="1" hangingPunct="1">
              <a:lnSpc>
                <a:spcPct val="80000"/>
              </a:lnSpc>
              <a:buFontTx/>
              <a:buNone/>
            </a:pPr>
            <a:r>
              <a:rPr lang="en-US" sz="2000" smtClean="0"/>
              <a:t>1.	Sex</a:t>
            </a:r>
          </a:p>
          <a:p>
            <a:pPr eaLnBrk="1" hangingPunct="1">
              <a:lnSpc>
                <a:spcPct val="80000"/>
              </a:lnSpc>
              <a:buFontTx/>
              <a:buNone/>
            </a:pPr>
            <a:r>
              <a:rPr lang="en-US" sz="2000" smtClean="0"/>
              <a:t>   	(1) Male</a:t>
            </a:r>
          </a:p>
          <a:p>
            <a:pPr eaLnBrk="1" hangingPunct="1">
              <a:lnSpc>
                <a:spcPct val="80000"/>
              </a:lnSpc>
              <a:buFontTx/>
              <a:buNone/>
            </a:pPr>
            <a:r>
              <a:rPr lang="en-US" sz="2000" smtClean="0"/>
              <a:t>   	(2) Female</a:t>
            </a:r>
          </a:p>
          <a:p>
            <a:pPr eaLnBrk="1" hangingPunct="1">
              <a:lnSpc>
                <a:spcPct val="80000"/>
              </a:lnSpc>
              <a:buFontTx/>
              <a:buNone/>
            </a:pPr>
            <a:r>
              <a:rPr lang="en-US" sz="2000" smtClean="0"/>
              <a:t>2.	Are you 18 years or older?</a:t>
            </a:r>
          </a:p>
          <a:p>
            <a:pPr eaLnBrk="1" hangingPunct="1">
              <a:lnSpc>
                <a:spcPct val="80000"/>
              </a:lnSpc>
              <a:buFontTx/>
              <a:buNone/>
            </a:pPr>
            <a:r>
              <a:rPr lang="en-US" sz="2000" smtClean="0"/>
              <a:t>   	(0) Yes </a:t>
            </a:r>
          </a:p>
          <a:p>
            <a:pPr eaLnBrk="1" hangingPunct="1">
              <a:lnSpc>
                <a:spcPct val="80000"/>
              </a:lnSpc>
              <a:buFontTx/>
              <a:buNone/>
            </a:pPr>
            <a:r>
              <a:rPr lang="en-US" sz="2000" smtClean="0"/>
              <a:t>   	(1) No </a:t>
            </a:r>
            <a:r>
              <a:rPr lang="en-US" sz="2000" u="sng" smtClean="0">
                <a:solidFill>
                  <a:srgbClr val="FF0000"/>
                </a:solidFill>
              </a:rPr>
              <a:t>(Go to Question 4)</a:t>
            </a:r>
          </a:p>
          <a:p>
            <a:pPr eaLnBrk="1" hangingPunct="1">
              <a:lnSpc>
                <a:spcPct val="80000"/>
              </a:lnSpc>
              <a:buFontTx/>
              <a:buNone/>
            </a:pPr>
            <a:r>
              <a:rPr lang="en-US" sz="2000" smtClean="0"/>
              <a:t>3.	How old are you?  ______</a:t>
            </a:r>
          </a:p>
          <a:p>
            <a:pPr eaLnBrk="1" hangingPunct="1">
              <a:lnSpc>
                <a:spcPct val="80000"/>
              </a:lnSpc>
              <a:buFontTx/>
              <a:buNone/>
            </a:pPr>
            <a:r>
              <a:rPr lang="en-US" sz="2000" smtClean="0"/>
              <a:t>4.	Who do you live with?   </a:t>
            </a:r>
          </a:p>
          <a:p>
            <a:pPr eaLnBrk="1" hangingPunct="1">
              <a:lnSpc>
                <a:spcPct val="80000"/>
              </a:lnSpc>
              <a:buFontTx/>
              <a:buNone/>
            </a:pPr>
            <a:r>
              <a:rPr lang="en-US" sz="2000" smtClean="0"/>
              <a:t>   __________________</a:t>
            </a:r>
          </a:p>
          <a:p>
            <a:pPr eaLnBrk="1" hangingPunct="1">
              <a:lnSpc>
                <a:spcPct val="80000"/>
              </a:lnSpc>
              <a:buFontTx/>
              <a:buNone/>
            </a:pPr>
            <a:r>
              <a:rPr lang="en-US" sz="2000" smtClean="0"/>
              <a:t>5.	What type of school do you attend?</a:t>
            </a:r>
          </a:p>
          <a:p>
            <a:pPr eaLnBrk="1" hangingPunct="1">
              <a:lnSpc>
                <a:spcPct val="80000"/>
              </a:lnSpc>
              <a:buFontTx/>
              <a:buNone/>
            </a:pPr>
            <a:r>
              <a:rPr lang="en-US" sz="2000" smtClean="0"/>
              <a:t>   	(1) Public school</a:t>
            </a:r>
          </a:p>
          <a:p>
            <a:pPr eaLnBrk="1" hangingPunct="1">
              <a:lnSpc>
                <a:spcPct val="80000"/>
              </a:lnSpc>
              <a:buFontTx/>
              <a:buNone/>
            </a:pPr>
            <a:r>
              <a:rPr lang="en-US" sz="2000" smtClean="0"/>
              <a:t>   	(2) Private school</a:t>
            </a:r>
          </a:p>
          <a:p>
            <a:pPr eaLnBrk="1" hangingPunct="1">
              <a:lnSpc>
                <a:spcPct val="80000"/>
              </a:lnSpc>
              <a:buFontTx/>
              <a:buNone/>
            </a:pPr>
            <a:r>
              <a:rPr lang="en-US" sz="2000" smtClean="0"/>
              <a:t>   	(3) Do not attend school</a:t>
            </a:r>
          </a:p>
        </p:txBody>
      </p:sp>
      <p:sp>
        <p:nvSpPr>
          <p:cNvPr id="29700" name="Rectangle 4"/>
          <p:cNvSpPr>
            <a:spLocks noGrp="1" noChangeArrowheads="1"/>
          </p:cNvSpPr>
          <p:nvPr>
            <p:ph type="body" sz="half" idx="4294967295"/>
          </p:nvPr>
        </p:nvSpPr>
        <p:spPr>
          <a:xfrm>
            <a:off x="6172200" y="1600200"/>
            <a:ext cx="2514600" cy="4525963"/>
          </a:xfrm>
        </p:spPr>
        <p:txBody>
          <a:bodyPr/>
          <a:lstStyle/>
          <a:p>
            <a:pPr eaLnBrk="1" hangingPunct="1">
              <a:lnSpc>
                <a:spcPct val="80000"/>
              </a:lnSpc>
            </a:pPr>
            <a:r>
              <a:rPr lang="en-US" sz="2000" smtClean="0"/>
              <a:t>Questions</a:t>
            </a:r>
          </a:p>
          <a:p>
            <a:pPr eaLnBrk="1" hangingPunct="1">
              <a:lnSpc>
                <a:spcPct val="80000"/>
              </a:lnSpc>
            </a:pPr>
            <a:endParaRPr lang="en-US" sz="2000" smtClean="0"/>
          </a:p>
          <a:p>
            <a:pPr eaLnBrk="1" hangingPunct="1">
              <a:lnSpc>
                <a:spcPct val="80000"/>
              </a:lnSpc>
            </a:pPr>
            <a:r>
              <a:rPr lang="en-US" sz="2000" smtClean="0"/>
              <a:t>Response Domains</a:t>
            </a:r>
          </a:p>
          <a:p>
            <a:pPr lvl="1" eaLnBrk="1" hangingPunct="1">
              <a:lnSpc>
                <a:spcPct val="80000"/>
              </a:lnSpc>
            </a:pPr>
            <a:r>
              <a:rPr lang="en-US" sz="1800" smtClean="0"/>
              <a:t>Code</a:t>
            </a:r>
          </a:p>
          <a:p>
            <a:pPr lvl="1" eaLnBrk="1" hangingPunct="1">
              <a:lnSpc>
                <a:spcPct val="80000"/>
              </a:lnSpc>
            </a:pPr>
            <a:r>
              <a:rPr lang="en-US" sz="1800" smtClean="0"/>
              <a:t>Numeric</a:t>
            </a:r>
          </a:p>
          <a:p>
            <a:pPr lvl="1" eaLnBrk="1" hangingPunct="1">
              <a:lnSpc>
                <a:spcPct val="80000"/>
              </a:lnSpc>
            </a:pPr>
            <a:r>
              <a:rPr lang="en-US" sz="1800" smtClean="0"/>
              <a:t>Text</a:t>
            </a:r>
          </a:p>
          <a:p>
            <a:pPr lvl="1" eaLnBrk="1" hangingPunct="1">
              <a:lnSpc>
                <a:spcPct val="80000"/>
              </a:lnSpc>
            </a:pPr>
            <a:endParaRPr lang="en-US" sz="1800" smtClean="0"/>
          </a:p>
          <a:p>
            <a:pPr eaLnBrk="1" hangingPunct="1">
              <a:lnSpc>
                <a:spcPct val="80000"/>
              </a:lnSpc>
            </a:pPr>
            <a:r>
              <a:rPr lang="en-US" sz="2000" smtClean="0"/>
              <a:t>Statements</a:t>
            </a:r>
          </a:p>
          <a:p>
            <a:pPr eaLnBrk="1" hangingPunct="1">
              <a:lnSpc>
                <a:spcPct val="80000"/>
              </a:lnSpc>
            </a:pPr>
            <a:endParaRPr lang="en-US" sz="2000" u="sng" smtClean="0">
              <a:solidFill>
                <a:srgbClr val="FF0000"/>
              </a:solidFill>
            </a:endParaRPr>
          </a:p>
          <a:p>
            <a:pPr eaLnBrk="1" hangingPunct="1">
              <a:lnSpc>
                <a:spcPct val="80000"/>
              </a:lnSpc>
            </a:pPr>
            <a:r>
              <a:rPr lang="en-US" sz="2000" u="sng" smtClean="0">
                <a:solidFill>
                  <a:srgbClr val="FF0000"/>
                </a:solidFill>
              </a:rPr>
              <a:t>Instructions</a:t>
            </a:r>
          </a:p>
          <a:p>
            <a:pPr eaLnBrk="1" hangingPunct="1">
              <a:lnSpc>
                <a:spcPct val="80000"/>
              </a:lnSpc>
              <a:buFontTx/>
              <a:buNone/>
            </a:pPr>
            <a:endParaRPr lang="en-US" sz="2000" smtClean="0">
              <a:solidFill>
                <a:srgbClr val="FF0000"/>
              </a:solidFill>
            </a:endParaRPr>
          </a:p>
        </p:txBody>
      </p:sp>
      <p:sp>
        <p:nvSpPr>
          <p:cNvPr id="29701" name="Date Placeholder 4"/>
          <p:cNvSpPr>
            <a:spLocks noGrp="1"/>
          </p:cNvSpPr>
          <p:nvPr>
            <p:ph type="dt" sz="quarter" idx="10"/>
          </p:nvPr>
        </p:nvSpPr>
        <p:spPr>
          <a:noFill/>
        </p:spPr>
        <p:txBody>
          <a:bodyPr/>
          <a:lstStyle/>
          <a:p>
            <a:r>
              <a:rPr lang="en-US" smtClean="0"/>
              <a:t>S11</a:t>
            </a:r>
          </a:p>
        </p:txBody>
      </p:sp>
      <p:sp>
        <p:nvSpPr>
          <p:cNvPr id="29702" name="Slide Number Placeholder 5"/>
          <p:cNvSpPr>
            <a:spLocks noGrp="1"/>
          </p:cNvSpPr>
          <p:nvPr>
            <p:ph type="sldNum" sz="quarter" idx="12"/>
          </p:nvPr>
        </p:nvSpPr>
        <p:spPr>
          <a:noFill/>
        </p:spPr>
        <p:txBody>
          <a:bodyPr/>
          <a:lstStyle/>
          <a:p>
            <a:fld id="{A8B437E2-E3F0-4782-925A-2CBACD77769A}" type="slidenum">
              <a:rPr lang="en-US" smtClean="0"/>
              <a:pPr/>
              <a:t>88</a:t>
            </a:fld>
            <a:endParaRPr 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en-US" smtClean="0"/>
              <a:t>Simple Questionnaire</a:t>
            </a:r>
          </a:p>
        </p:txBody>
      </p:sp>
      <p:sp>
        <p:nvSpPr>
          <p:cNvPr id="30723" name="Rectangle 3"/>
          <p:cNvSpPr>
            <a:spLocks noGrp="1" noChangeArrowheads="1"/>
          </p:cNvSpPr>
          <p:nvPr>
            <p:ph type="body" sz="half" idx="4294967295"/>
          </p:nvPr>
        </p:nvSpPr>
        <p:spPr>
          <a:xfrm>
            <a:off x="457200" y="1600200"/>
            <a:ext cx="4724400" cy="4525963"/>
          </a:xfrm>
        </p:spPr>
        <p:txBody>
          <a:bodyPr/>
          <a:lstStyle/>
          <a:p>
            <a:pPr eaLnBrk="1" hangingPunct="1">
              <a:lnSpc>
                <a:spcPct val="80000"/>
              </a:lnSpc>
              <a:buFontTx/>
              <a:buNone/>
            </a:pPr>
            <a:r>
              <a:rPr lang="en-US" sz="2000" smtClean="0"/>
              <a:t>Please answer the following:</a:t>
            </a:r>
          </a:p>
          <a:p>
            <a:pPr eaLnBrk="1" hangingPunct="1">
              <a:lnSpc>
                <a:spcPct val="80000"/>
              </a:lnSpc>
              <a:buFontTx/>
              <a:buNone/>
            </a:pPr>
            <a:r>
              <a:rPr lang="en-US" sz="2000" u="sng" smtClean="0">
                <a:solidFill>
                  <a:srgbClr val="FF0000"/>
                </a:solidFill>
              </a:rPr>
              <a:t>1.</a:t>
            </a:r>
            <a:r>
              <a:rPr lang="en-US" sz="2000" smtClean="0"/>
              <a:t>	Sex</a:t>
            </a:r>
          </a:p>
          <a:p>
            <a:pPr eaLnBrk="1" hangingPunct="1">
              <a:lnSpc>
                <a:spcPct val="80000"/>
              </a:lnSpc>
              <a:buFontTx/>
              <a:buNone/>
            </a:pPr>
            <a:r>
              <a:rPr lang="en-US" sz="2000" smtClean="0"/>
              <a:t>   	(1) Male</a:t>
            </a:r>
          </a:p>
          <a:p>
            <a:pPr eaLnBrk="1" hangingPunct="1">
              <a:lnSpc>
                <a:spcPct val="80000"/>
              </a:lnSpc>
              <a:buFontTx/>
              <a:buNone/>
            </a:pPr>
            <a:r>
              <a:rPr lang="en-US" sz="2000" smtClean="0"/>
              <a:t>   	(2) Female</a:t>
            </a:r>
          </a:p>
          <a:p>
            <a:pPr eaLnBrk="1" hangingPunct="1">
              <a:lnSpc>
                <a:spcPct val="80000"/>
              </a:lnSpc>
              <a:buFontTx/>
              <a:buNone/>
            </a:pPr>
            <a:r>
              <a:rPr lang="en-US" sz="2000" u="sng" smtClean="0">
                <a:solidFill>
                  <a:srgbClr val="FF0000"/>
                </a:solidFill>
              </a:rPr>
              <a:t>2.</a:t>
            </a:r>
            <a:r>
              <a:rPr lang="en-US" sz="2000" smtClean="0"/>
              <a:t>	Are you 18 years or older?</a:t>
            </a:r>
          </a:p>
          <a:p>
            <a:pPr eaLnBrk="1" hangingPunct="1">
              <a:lnSpc>
                <a:spcPct val="80000"/>
              </a:lnSpc>
              <a:buFontTx/>
              <a:buNone/>
            </a:pPr>
            <a:r>
              <a:rPr lang="en-US" sz="2000" smtClean="0"/>
              <a:t>   	(0) Yes </a:t>
            </a:r>
          </a:p>
          <a:p>
            <a:pPr eaLnBrk="1" hangingPunct="1">
              <a:lnSpc>
                <a:spcPct val="80000"/>
              </a:lnSpc>
              <a:buFontTx/>
              <a:buNone/>
            </a:pPr>
            <a:r>
              <a:rPr lang="en-US" sz="2000" smtClean="0"/>
              <a:t>   	(1) No </a:t>
            </a:r>
            <a:r>
              <a:rPr lang="en-US" sz="2000" u="sng" smtClean="0">
                <a:solidFill>
                  <a:srgbClr val="FF0000"/>
                </a:solidFill>
              </a:rPr>
              <a:t>(Go to Question 4)</a:t>
            </a:r>
          </a:p>
          <a:p>
            <a:pPr eaLnBrk="1" hangingPunct="1">
              <a:lnSpc>
                <a:spcPct val="80000"/>
              </a:lnSpc>
              <a:buFontTx/>
              <a:buNone/>
            </a:pPr>
            <a:r>
              <a:rPr lang="en-US" sz="2000" u="sng" smtClean="0">
                <a:solidFill>
                  <a:srgbClr val="FF0000"/>
                </a:solidFill>
              </a:rPr>
              <a:t>3.</a:t>
            </a:r>
            <a:r>
              <a:rPr lang="en-US" sz="2000" smtClean="0"/>
              <a:t>	How old are you?  ______</a:t>
            </a:r>
          </a:p>
          <a:p>
            <a:pPr eaLnBrk="1" hangingPunct="1">
              <a:lnSpc>
                <a:spcPct val="80000"/>
              </a:lnSpc>
              <a:buFontTx/>
              <a:buNone/>
            </a:pPr>
            <a:r>
              <a:rPr lang="en-US" sz="2000" u="sng" smtClean="0">
                <a:solidFill>
                  <a:srgbClr val="FF0000"/>
                </a:solidFill>
              </a:rPr>
              <a:t>4.</a:t>
            </a:r>
            <a:r>
              <a:rPr lang="en-US" sz="2000" smtClean="0"/>
              <a:t>	Who do you live with?   </a:t>
            </a:r>
          </a:p>
          <a:p>
            <a:pPr eaLnBrk="1" hangingPunct="1">
              <a:lnSpc>
                <a:spcPct val="80000"/>
              </a:lnSpc>
              <a:buFontTx/>
              <a:buNone/>
            </a:pPr>
            <a:r>
              <a:rPr lang="en-US" sz="2000" smtClean="0"/>
              <a:t>   __________________</a:t>
            </a:r>
          </a:p>
          <a:p>
            <a:pPr eaLnBrk="1" hangingPunct="1">
              <a:lnSpc>
                <a:spcPct val="80000"/>
              </a:lnSpc>
              <a:buFontTx/>
              <a:buNone/>
            </a:pPr>
            <a:r>
              <a:rPr lang="en-US" sz="2000" u="sng" smtClean="0">
                <a:solidFill>
                  <a:srgbClr val="FF0000"/>
                </a:solidFill>
              </a:rPr>
              <a:t>5.</a:t>
            </a:r>
            <a:r>
              <a:rPr lang="en-US" sz="2000" smtClean="0"/>
              <a:t>	What type of school do you attend?</a:t>
            </a:r>
          </a:p>
          <a:p>
            <a:pPr eaLnBrk="1" hangingPunct="1">
              <a:lnSpc>
                <a:spcPct val="80000"/>
              </a:lnSpc>
              <a:buFontTx/>
              <a:buNone/>
            </a:pPr>
            <a:r>
              <a:rPr lang="en-US" sz="2000" smtClean="0"/>
              <a:t>   	(1) Public school</a:t>
            </a:r>
          </a:p>
          <a:p>
            <a:pPr eaLnBrk="1" hangingPunct="1">
              <a:lnSpc>
                <a:spcPct val="80000"/>
              </a:lnSpc>
              <a:buFontTx/>
              <a:buNone/>
            </a:pPr>
            <a:r>
              <a:rPr lang="en-US" sz="2000" smtClean="0"/>
              <a:t>   	(2) Private school</a:t>
            </a:r>
          </a:p>
          <a:p>
            <a:pPr eaLnBrk="1" hangingPunct="1">
              <a:lnSpc>
                <a:spcPct val="80000"/>
              </a:lnSpc>
              <a:buFontTx/>
              <a:buNone/>
            </a:pPr>
            <a:r>
              <a:rPr lang="en-US" sz="2000" smtClean="0"/>
              <a:t>   	(3) Do not attend school</a:t>
            </a:r>
          </a:p>
        </p:txBody>
      </p:sp>
      <p:sp>
        <p:nvSpPr>
          <p:cNvPr id="30724" name="Rectangle 4"/>
          <p:cNvSpPr>
            <a:spLocks noGrp="1" noChangeArrowheads="1"/>
          </p:cNvSpPr>
          <p:nvPr>
            <p:ph type="body" sz="half" idx="4294967295"/>
          </p:nvPr>
        </p:nvSpPr>
        <p:spPr>
          <a:xfrm>
            <a:off x="6172200" y="1600200"/>
            <a:ext cx="2514600" cy="4525963"/>
          </a:xfrm>
        </p:spPr>
        <p:txBody>
          <a:bodyPr/>
          <a:lstStyle/>
          <a:p>
            <a:pPr eaLnBrk="1" hangingPunct="1">
              <a:lnSpc>
                <a:spcPct val="80000"/>
              </a:lnSpc>
            </a:pPr>
            <a:r>
              <a:rPr lang="en-US" sz="2000" smtClean="0"/>
              <a:t>Questions</a:t>
            </a:r>
          </a:p>
          <a:p>
            <a:pPr eaLnBrk="1" hangingPunct="1">
              <a:lnSpc>
                <a:spcPct val="80000"/>
              </a:lnSpc>
            </a:pPr>
            <a:endParaRPr lang="en-US" sz="2000" smtClean="0"/>
          </a:p>
          <a:p>
            <a:pPr eaLnBrk="1" hangingPunct="1">
              <a:lnSpc>
                <a:spcPct val="80000"/>
              </a:lnSpc>
            </a:pPr>
            <a:r>
              <a:rPr lang="en-US" sz="2000" smtClean="0"/>
              <a:t>Response Domains</a:t>
            </a:r>
          </a:p>
          <a:p>
            <a:pPr lvl="1" eaLnBrk="1" hangingPunct="1">
              <a:lnSpc>
                <a:spcPct val="80000"/>
              </a:lnSpc>
            </a:pPr>
            <a:r>
              <a:rPr lang="en-US" sz="1800" smtClean="0"/>
              <a:t>Code</a:t>
            </a:r>
          </a:p>
          <a:p>
            <a:pPr lvl="1" eaLnBrk="1" hangingPunct="1">
              <a:lnSpc>
                <a:spcPct val="80000"/>
              </a:lnSpc>
            </a:pPr>
            <a:r>
              <a:rPr lang="en-US" sz="1800" smtClean="0"/>
              <a:t>Numeric</a:t>
            </a:r>
          </a:p>
          <a:p>
            <a:pPr lvl="1" eaLnBrk="1" hangingPunct="1">
              <a:lnSpc>
                <a:spcPct val="80000"/>
              </a:lnSpc>
            </a:pPr>
            <a:r>
              <a:rPr lang="en-US" sz="1800" smtClean="0"/>
              <a:t>Text</a:t>
            </a:r>
          </a:p>
          <a:p>
            <a:pPr lvl="1" eaLnBrk="1" hangingPunct="1">
              <a:lnSpc>
                <a:spcPct val="80000"/>
              </a:lnSpc>
            </a:pPr>
            <a:endParaRPr lang="en-US" sz="1800" smtClean="0"/>
          </a:p>
          <a:p>
            <a:pPr eaLnBrk="1" hangingPunct="1">
              <a:lnSpc>
                <a:spcPct val="80000"/>
              </a:lnSpc>
            </a:pPr>
            <a:r>
              <a:rPr lang="en-US" sz="2000" smtClean="0"/>
              <a:t>Statements</a:t>
            </a:r>
          </a:p>
          <a:p>
            <a:pPr eaLnBrk="1" hangingPunct="1">
              <a:lnSpc>
                <a:spcPct val="80000"/>
              </a:lnSpc>
            </a:pPr>
            <a:endParaRPr lang="en-US" sz="2000" smtClean="0"/>
          </a:p>
          <a:p>
            <a:pPr eaLnBrk="1" hangingPunct="1">
              <a:lnSpc>
                <a:spcPct val="80000"/>
              </a:lnSpc>
            </a:pPr>
            <a:r>
              <a:rPr lang="en-US" sz="2000" smtClean="0"/>
              <a:t>Instructions</a:t>
            </a:r>
          </a:p>
          <a:p>
            <a:pPr eaLnBrk="1" hangingPunct="1">
              <a:lnSpc>
                <a:spcPct val="80000"/>
              </a:lnSpc>
            </a:pPr>
            <a:endParaRPr lang="en-US" sz="2000" smtClean="0"/>
          </a:p>
          <a:p>
            <a:pPr eaLnBrk="1" hangingPunct="1">
              <a:lnSpc>
                <a:spcPct val="80000"/>
              </a:lnSpc>
            </a:pPr>
            <a:r>
              <a:rPr lang="en-US" sz="2000" u="sng" smtClean="0">
                <a:solidFill>
                  <a:srgbClr val="FF0000"/>
                </a:solidFill>
              </a:rPr>
              <a:t>Flow</a:t>
            </a:r>
          </a:p>
        </p:txBody>
      </p:sp>
      <p:sp>
        <p:nvSpPr>
          <p:cNvPr id="30725" name="AutoShape 5"/>
          <p:cNvSpPr>
            <a:spLocks noChangeArrowheads="1"/>
          </p:cNvSpPr>
          <p:nvPr/>
        </p:nvSpPr>
        <p:spPr bwMode="auto">
          <a:xfrm rot="5400000">
            <a:off x="3869532" y="3521868"/>
            <a:ext cx="1066800" cy="8810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0000"/>
          </a:solidFill>
          <a:ln w="9525">
            <a:solidFill>
              <a:schemeClr val="tx1"/>
            </a:solidFill>
            <a:miter lim="800000"/>
            <a:headEnd/>
            <a:tailEnd/>
          </a:ln>
        </p:spPr>
        <p:txBody>
          <a:bodyPr rot="10800000" vert="eaVert" wrap="none" anchor="ctr"/>
          <a:lstStyle/>
          <a:p>
            <a:endParaRPr lang="en-US"/>
          </a:p>
        </p:txBody>
      </p:sp>
      <p:sp>
        <p:nvSpPr>
          <p:cNvPr id="30726" name="Text Box 6"/>
          <p:cNvSpPr txBox="1">
            <a:spLocks noChangeArrowheads="1"/>
          </p:cNvSpPr>
          <p:nvPr/>
        </p:nvSpPr>
        <p:spPr bwMode="auto">
          <a:xfrm>
            <a:off x="4860925" y="2895600"/>
            <a:ext cx="996950" cy="366713"/>
          </a:xfrm>
          <a:prstGeom prst="rect">
            <a:avLst/>
          </a:prstGeom>
          <a:noFill/>
          <a:ln w="9525">
            <a:noFill/>
            <a:miter lim="800000"/>
            <a:headEnd/>
            <a:tailEnd/>
          </a:ln>
        </p:spPr>
        <p:txBody>
          <a:bodyPr wrap="none">
            <a:spAutoFit/>
          </a:bodyPr>
          <a:lstStyle/>
          <a:p>
            <a:r>
              <a:rPr lang="en-US" u="sng">
                <a:solidFill>
                  <a:srgbClr val="FF0000"/>
                </a:solidFill>
                <a:cs typeface="Arial" charset="0"/>
              </a:rPr>
              <a:t>Skip Q3</a:t>
            </a:r>
          </a:p>
        </p:txBody>
      </p:sp>
      <p:sp>
        <p:nvSpPr>
          <p:cNvPr id="30727" name="Date Placeholder 6"/>
          <p:cNvSpPr>
            <a:spLocks noGrp="1"/>
          </p:cNvSpPr>
          <p:nvPr>
            <p:ph type="dt" sz="quarter" idx="10"/>
          </p:nvPr>
        </p:nvSpPr>
        <p:spPr>
          <a:noFill/>
        </p:spPr>
        <p:txBody>
          <a:bodyPr/>
          <a:lstStyle/>
          <a:p>
            <a:r>
              <a:rPr lang="en-US" smtClean="0"/>
              <a:t>S11</a:t>
            </a:r>
          </a:p>
        </p:txBody>
      </p:sp>
      <p:sp>
        <p:nvSpPr>
          <p:cNvPr id="30728" name="Slide Number Placeholder 7"/>
          <p:cNvSpPr>
            <a:spLocks noGrp="1"/>
          </p:cNvSpPr>
          <p:nvPr>
            <p:ph type="sldNum" sz="quarter" idx="12"/>
          </p:nvPr>
        </p:nvSpPr>
        <p:spPr>
          <a:noFill/>
        </p:spPr>
        <p:txBody>
          <a:bodyPr/>
          <a:lstStyle/>
          <a:p>
            <a:fld id="{6617E014-C9B1-43A8-B192-0EA1E2A762FA}" type="slidenum">
              <a:rPr lang="en-US" smtClean="0"/>
              <a:pPr/>
              <a:t>89</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Such a Mess?</a:t>
            </a:r>
            <a:endParaRPr lang="en-US" dirty="0"/>
          </a:p>
        </p:txBody>
      </p:sp>
      <p:sp>
        <p:nvSpPr>
          <p:cNvPr id="3" name="Content Placeholder 2"/>
          <p:cNvSpPr>
            <a:spLocks noGrp="1"/>
          </p:cNvSpPr>
          <p:nvPr>
            <p:ph idx="1"/>
          </p:nvPr>
        </p:nvSpPr>
        <p:spPr/>
        <p:txBody>
          <a:bodyPr>
            <a:normAutofit fontScale="92500" lnSpcReduction="10000"/>
          </a:bodyPr>
          <a:lstStyle/>
          <a:p>
            <a:r>
              <a:rPr lang="en-US" dirty="0"/>
              <a:t>E</a:t>
            </a:r>
            <a:r>
              <a:rPr lang="en-US" dirty="0" smtClean="0"/>
              <a:t>veryone thinks their data are special</a:t>
            </a:r>
          </a:p>
          <a:p>
            <a:r>
              <a:rPr lang="en-US" dirty="0" smtClean="0"/>
              <a:t>And they are right – they are special…</a:t>
            </a:r>
          </a:p>
          <a:p>
            <a:r>
              <a:rPr lang="en-US" dirty="0" smtClean="0"/>
              <a:t>They’re just not as special as they think!</a:t>
            </a:r>
          </a:p>
          <a:p>
            <a:r>
              <a:rPr lang="en-US" dirty="0" smtClean="0"/>
              <a:t>The point is that good IT solutions for data management can be built on the basis of the </a:t>
            </a:r>
            <a:r>
              <a:rPr lang="en-US" i="1" dirty="0" smtClean="0"/>
              <a:t>similarities</a:t>
            </a:r>
            <a:r>
              <a:rPr lang="en-US" dirty="0" smtClean="0"/>
              <a:t> across the silos</a:t>
            </a:r>
          </a:p>
          <a:p>
            <a:pPr lvl="1"/>
            <a:r>
              <a:rPr lang="en-US" dirty="0" smtClean="0"/>
              <a:t>Computers can’t think!</a:t>
            </a:r>
          </a:p>
          <a:p>
            <a:pPr lvl="1"/>
            <a:r>
              <a:rPr lang="en-US" dirty="0" smtClean="0"/>
              <a:t>They manipulate the structural aspects of data</a:t>
            </a:r>
          </a:p>
          <a:p>
            <a:pPr lvl="1"/>
            <a:r>
              <a:rPr lang="en-US" dirty="0" smtClean="0"/>
              <a:t>The structural aspects of data are the same </a:t>
            </a:r>
          </a:p>
        </p:txBody>
      </p:sp>
    </p:spTree>
    <p:extLst>
      <p:ext uri="{BB962C8B-B14F-4D97-AF65-F5344CB8AC3E}">
        <p14:creationId xmlns:p14="http://schemas.microsoft.com/office/powerpoint/2010/main" val="193992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1219200" y="3505200"/>
            <a:ext cx="15240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47" name="Rectangle 4"/>
          <p:cNvSpPr>
            <a:spLocks noChangeArrowheads="1"/>
          </p:cNvSpPr>
          <p:nvPr/>
        </p:nvSpPr>
        <p:spPr bwMode="auto">
          <a:xfrm>
            <a:off x="4495800" y="838200"/>
            <a:ext cx="15240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48" name="Rectangle 4"/>
          <p:cNvSpPr>
            <a:spLocks noChangeArrowheads="1"/>
          </p:cNvSpPr>
          <p:nvPr/>
        </p:nvSpPr>
        <p:spPr bwMode="auto">
          <a:xfrm>
            <a:off x="2514600" y="838200"/>
            <a:ext cx="15240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49" name="Rectangle 4"/>
          <p:cNvSpPr>
            <a:spLocks noChangeArrowheads="1"/>
          </p:cNvSpPr>
          <p:nvPr/>
        </p:nvSpPr>
        <p:spPr bwMode="auto">
          <a:xfrm>
            <a:off x="3886200" y="3505200"/>
            <a:ext cx="15240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50" name="Rectangle 4"/>
          <p:cNvSpPr>
            <a:spLocks noChangeArrowheads="1"/>
          </p:cNvSpPr>
          <p:nvPr/>
        </p:nvSpPr>
        <p:spPr bwMode="auto">
          <a:xfrm>
            <a:off x="6400800" y="3505200"/>
            <a:ext cx="15240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51" name="Text Box 7"/>
          <p:cNvSpPr txBox="1">
            <a:spLocks noChangeArrowheads="1"/>
          </p:cNvSpPr>
          <p:nvPr/>
        </p:nvSpPr>
        <p:spPr bwMode="auto">
          <a:xfrm>
            <a:off x="2590800" y="1143000"/>
            <a:ext cx="1289050" cy="366713"/>
          </a:xfrm>
          <a:prstGeom prst="rect">
            <a:avLst/>
          </a:prstGeom>
          <a:noFill/>
          <a:ln w="28575">
            <a:noFill/>
            <a:miter lim="800000"/>
            <a:headEnd/>
            <a:tailEnd/>
          </a:ln>
        </p:spPr>
        <p:txBody>
          <a:bodyPr wrap="none">
            <a:spAutoFit/>
          </a:bodyPr>
          <a:lstStyle/>
          <a:p>
            <a:r>
              <a:rPr lang="en-US">
                <a:cs typeface="Arial" charset="0"/>
              </a:rPr>
              <a:t>Question 1</a:t>
            </a:r>
          </a:p>
        </p:txBody>
      </p:sp>
      <p:sp>
        <p:nvSpPr>
          <p:cNvPr id="31752" name="Text Box 8"/>
          <p:cNvSpPr txBox="1">
            <a:spLocks noChangeArrowheads="1"/>
          </p:cNvSpPr>
          <p:nvPr/>
        </p:nvSpPr>
        <p:spPr bwMode="auto">
          <a:xfrm>
            <a:off x="4648200" y="1143000"/>
            <a:ext cx="1289050" cy="366713"/>
          </a:xfrm>
          <a:prstGeom prst="rect">
            <a:avLst/>
          </a:prstGeom>
          <a:noFill/>
          <a:ln w="28575">
            <a:noFill/>
            <a:miter lim="800000"/>
            <a:headEnd/>
            <a:tailEnd/>
          </a:ln>
        </p:spPr>
        <p:txBody>
          <a:bodyPr wrap="none">
            <a:spAutoFit/>
          </a:bodyPr>
          <a:lstStyle/>
          <a:p>
            <a:r>
              <a:rPr lang="en-US">
                <a:cs typeface="Arial" charset="0"/>
              </a:rPr>
              <a:t>Question 2</a:t>
            </a:r>
          </a:p>
        </p:txBody>
      </p:sp>
      <p:sp>
        <p:nvSpPr>
          <p:cNvPr id="31753" name="Text Box 9"/>
          <p:cNvSpPr txBox="1">
            <a:spLocks noChangeArrowheads="1"/>
          </p:cNvSpPr>
          <p:nvPr/>
        </p:nvSpPr>
        <p:spPr bwMode="auto">
          <a:xfrm>
            <a:off x="1295400" y="3886200"/>
            <a:ext cx="1289050" cy="366713"/>
          </a:xfrm>
          <a:prstGeom prst="rect">
            <a:avLst/>
          </a:prstGeom>
          <a:noFill/>
          <a:ln w="28575">
            <a:noFill/>
            <a:miter lim="800000"/>
            <a:headEnd/>
            <a:tailEnd/>
          </a:ln>
        </p:spPr>
        <p:txBody>
          <a:bodyPr wrap="none">
            <a:spAutoFit/>
          </a:bodyPr>
          <a:lstStyle/>
          <a:p>
            <a:r>
              <a:rPr lang="en-US">
                <a:cs typeface="Arial" charset="0"/>
              </a:rPr>
              <a:t>Question 3</a:t>
            </a:r>
          </a:p>
        </p:txBody>
      </p:sp>
      <p:sp>
        <p:nvSpPr>
          <p:cNvPr id="31754" name="Text Box 10"/>
          <p:cNvSpPr txBox="1">
            <a:spLocks noChangeArrowheads="1"/>
          </p:cNvSpPr>
          <p:nvPr/>
        </p:nvSpPr>
        <p:spPr bwMode="auto">
          <a:xfrm>
            <a:off x="3962400" y="3886200"/>
            <a:ext cx="1289050" cy="366713"/>
          </a:xfrm>
          <a:prstGeom prst="rect">
            <a:avLst/>
          </a:prstGeom>
          <a:noFill/>
          <a:ln w="28575">
            <a:noFill/>
            <a:miter lim="800000"/>
            <a:headEnd/>
            <a:tailEnd/>
          </a:ln>
        </p:spPr>
        <p:txBody>
          <a:bodyPr wrap="none">
            <a:spAutoFit/>
          </a:bodyPr>
          <a:lstStyle/>
          <a:p>
            <a:r>
              <a:rPr lang="en-US">
                <a:cs typeface="Arial" charset="0"/>
              </a:rPr>
              <a:t>Question 4</a:t>
            </a:r>
          </a:p>
        </p:txBody>
      </p:sp>
      <p:sp>
        <p:nvSpPr>
          <p:cNvPr id="31755" name="Text Box 11"/>
          <p:cNvSpPr txBox="1">
            <a:spLocks noChangeArrowheads="1"/>
          </p:cNvSpPr>
          <p:nvPr/>
        </p:nvSpPr>
        <p:spPr bwMode="auto">
          <a:xfrm>
            <a:off x="6477000" y="3886200"/>
            <a:ext cx="1289050" cy="366713"/>
          </a:xfrm>
          <a:prstGeom prst="rect">
            <a:avLst/>
          </a:prstGeom>
          <a:noFill/>
          <a:ln w="28575">
            <a:noFill/>
            <a:miter lim="800000"/>
            <a:headEnd/>
            <a:tailEnd/>
          </a:ln>
        </p:spPr>
        <p:txBody>
          <a:bodyPr wrap="none">
            <a:spAutoFit/>
          </a:bodyPr>
          <a:lstStyle/>
          <a:p>
            <a:r>
              <a:rPr lang="en-US">
                <a:cs typeface="Arial" charset="0"/>
              </a:rPr>
              <a:t>Question 5</a:t>
            </a:r>
          </a:p>
        </p:txBody>
      </p:sp>
      <p:sp>
        <p:nvSpPr>
          <p:cNvPr id="31756" name="Line 12"/>
          <p:cNvSpPr>
            <a:spLocks noChangeShapeType="1"/>
          </p:cNvSpPr>
          <p:nvPr/>
        </p:nvSpPr>
        <p:spPr bwMode="auto">
          <a:xfrm>
            <a:off x="4038600" y="1295400"/>
            <a:ext cx="457200" cy="0"/>
          </a:xfrm>
          <a:prstGeom prst="line">
            <a:avLst/>
          </a:prstGeom>
          <a:noFill/>
          <a:ln w="76200">
            <a:solidFill>
              <a:schemeClr val="tx1"/>
            </a:solidFill>
            <a:round/>
            <a:headEnd/>
            <a:tailEnd type="triangle" w="med" len="med"/>
          </a:ln>
        </p:spPr>
        <p:txBody>
          <a:bodyPr/>
          <a:lstStyle/>
          <a:p>
            <a:endParaRPr lang="en-US"/>
          </a:p>
        </p:txBody>
      </p:sp>
      <p:sp>
        <p:nvSpPr>
          <p:cNvPr id="31757" name="AutoShape 13"/>
          <p:cNvSpPr>
            <a:spLocks noChangeArrowheads="1"/>
          </p:cNvSpPr>
          <p:nvPr/>
        </p:nvSpPr>
        <p:spPr bwMode="auto">
          <a:xfrm>
            <a:off x="6400800" y="381000"/>
            <a:ext cx="2133600" cy="1981200"/>
          </a:xfrm>
          <a:prstGeom prst="diamond">
            <a:avLst/>
          </a:prstGeom>
          <a:solidFill>
            <a:schemeClr val="accent1"/>
          </a:solidFill>
          <a:ln w="9525">
            <a:solidFill>
              <a:schemeClr val="tx1"/>
            </a:solidFill>
            <a:miter lim="800000"/>
            <a:headEnd/>
            <a:tailEnd/>
          </a:ln>
        </p:spPr>
        <p:txBody>
          <a:bodyPr wrap="none" anchor="ctr"/>
          <a:lstStyle/>
          <a:p>
            <a:pPr algn="ctr"/>
            <a:r>
              <a:rPr lang="en-US">
                <a:cs typeface="Arial" charset="0"/>
              </a:rPr>
              <a:t>Is Q2 = 0 (yes)</a:t>
            </a:r>
          </a:p>
        </p:txBody>
      </p:sp>
      <p:sp>
        <p:nvSpPr>
          <p:cNvPr id="31758" name="Line 14"/>
          <p:cNvSpPr>
            <a:spLocks noChangeShapeType="1"/>
          </p:cNvSpPr>
          <p:nvPr/>
        </p:nvSpPr>
        <p:spPr bwMode="auto">
          <a:xfrm>
            <a:off x="1905000" y="2362200"/>
            <a:ext cx="0" cy="1143000"/>
          </a:xfrm>
          <a:prstGeom prst="line">
            <a:avLst/>
          </a:prstGeom>
          <a:noFill/>
          <a:ln w="76200">
            <a:solidFill>
              <a:schemeClr val="tx1"/>
            </a:solidFill>
            <a:round/>
            <a:headEnd/>
            <a:tailEnd type="triangle" w="med" len="med"/>
          </a:ln>
        </p:spPr>
        <p:txBody>
          <a:bodyPr/>
          <a:lstStyle/>
          <a:p>
            <a:endParaRPr lang="en-US"/>
          </a:p>
        </p:txBody>
      </p:sp>
      <p:sp>
        <p:nvSpPr>
          <p:cNvPr id="31759" name="Line 15"/>
          <p:cNvSpPr>
            <a:spLocks noChangeShapeType="1"/>
          </p:cNvSpPr>
          <p:nvPr/>
        </p:nvSpPr>
        <p:spPr bwMode="auto">
          <a:xfrm>
            <a:off x="6019800" y="1295400"/>
            <a:ext cx="457200" cy="0"/>
          </a:xfrm>
          <a:prstGeom prst="line">
            <a:avLst/>
          </a:prstGeom>
          <a:noFill/>
          <a:ln w="76200">
            <a:solidFill>
              <a:schemeClr val="tx1"/>
            </a:solidFill>
            <a:round/>
            <a:headEnd/>
            <a:tailEnd type="triangle" w="med" len="med"/>
          </a:ln>
        </p:spPr>
        <p:txBody>
          <a:bodyPr/>
          <a:lstStyle/>
          <a:p>
            <a:endParaRPr lang="en-US"/>
          </a:p>
        </p:txBody>
      </p:sp>
      <p:sp>
        <p:nvSpPr>
          <p:cNvPr id="31760" name="Line 16"/>
          <p:cNvSpPr>
            <a:spLocks noChangeShapeType="1"/>
          </p:cNvSpPr>
          <p:nvPr/>
        </p:nvSpPr>
        <p:spPr bwMode="auto">
          <a:xfrm>
            <a:off x="2743200" y="3962400"/>
            <a:ext cx="1143000" cy="0"/>
          </a:xfrm>
          <a:prstGeom prst="line">
            <a:avLst/>
          </a:prstGeom>
          <a:noFill/>
          <a:ln w="76200">
            <a:solidFill>
              <a:schemeClr val="tx1"/>
            </a:solidFill>
            <a:round/>
            <a:headEnd/>
            <a:tailEnd type="triangle" w="med" len="med"/>
          </a:ln>
        </p:spPr>
        <p:txBody>
          <a:bodyPr/>
          <a:lstStyle/>
          <a:p>
            <a:endParaRPr lang="en-US"/>
          </a:p>
        </p:txBody>
      </p:sp>
      <p:sp>
        <p:nvSpPr>
          <p:cNvPr id="31761" name="Line 17"/>
          <p:cNvSpPr>
            <a:spLocks noChangeShapeType="1"/>
          </p:cNvSpPr>
          <p:nvPr/>
        </p:nvSpPr>
        <p:spPr bwMode="auto">
          <a:xfrm>
            <a:off x="5410200" y="3962400"/>
            <a:ext cx="990600" cy="0"/>
          </a:xfrm>
          <a:prstGeom prst="line">
            <a:avLst/>
          </a:prstGeom>
          <a:noFill/>
          <a:ln w="76200">
            <a:solidFill>
              <a:schemeClr val="tx1"/>
            </a:solidFill>
            <a:round/>
            <a:headEnd/>
            <a:tailEnd type="triangle" w="med" len="med"/>
          </a:ln>
        </p:spPr>
        <p:txBody>
          <a:bodyPr/>
          <a:lstStyle/>
          <a:p>
            <a:endParaRPr lang="en-US"/>
          </a:p>
        </p:txBody>
      </p:sp>
      <p:sp>
        <p:nvSpPr>
          <p:cNvPr id="31762" name="Line 18"/>
          <p:cNvSpPr>
            <a:spLocks noChangeShapeType="1"/>
          </p:cNvSpPr>
          <p:nvPr/>
        </p:nvSpPr>
        <p:spPr bwMode="auto">
          <a:xfrm>
            <a:off x="1905000" y="2362200"/>
            <a:ext cx="5562600" cy="0"/>
          </a:xfrm>
          <a:prstGeom prst="line">
            <a:avLst/>
          </a:prstGeom>
          <a:noFill/>
          <a:ln w="76200">
            <a:solidFill>
              <a:schemeClr val="tx1"/>
            </a:solidFill>
            <a:round/>
            <a:headEnd/>
            <a:tailEnd/>
          </a:ln>
        </p:spPr>
        <p:txBody>
          <a:bodyPr/>
          <a:lstStyle/>
          <a:p>
            <a:endParaRPr lang="en-US"/>
          </a:p>
        </p:txBody>
      </p:sp>
      <p:sp>
        <p:nvSpPr>
          <p:cNvPr id="31763" name="Text Box 19"/>
          <p:cNvSpPr txBox="1">
            <a:spLocks noChangeArrowheads="1"/>
          </p:cNvSpPr>
          <p:nvPr/>
        </p:nvSpPr>
        <p:spPr bwMode="auto">
          <a:xfrm>
            <a:off x="4267200" y="2438400"/>
            <a:ext cx="577850" cy="366713"/>
          </a:xfrm>
          <a:prstGeom prst="rect">
            <a:avLst/>
          </a:prstGeom>
          <a:noFill/>
          <a:ln w="9525">
            <a:noFill/>
            <a:miter lim="800000"/>
            <a:headEnd/>
            <a:tailEnd/>
          </a:ln>
        </p:spPr>
        <p:txBody>
          <a:bodyPr wrap="none">
            <a:spAutoFit/>
          </a:bodyPr>
          <a:lstStyle/>
          <a:p>
            <a:r>
              <a:rPr lang="en-US">
                <a:cs typeface="Arial" charset="0"/>
              </a:rPr>
              <a:t>Yes</a:t>
            </a:r>
          </a:p>
        </p:txBody>
      </p:sp>
      <p:sp>
        <p:nvSpPr>
          <p:cNvPr id="31764" name="Line 20"/>
          <p:cNvSpPr>
            <a:spLocks noChangeShapeType="1"/>
          </p:cNvSpPr>
          <p:nvPr/>
        </p:nvSpPr>
        <p:spPr bwMode="auto">
          <a:xfrm>
            <a:off x="8534400" y="1371600"/>
            <a:ext cx="304800" cy="0"/>
          </a:xfrm>
          <a:prstGeom prst="line">
            <a:avLst/>
          </a:prstGeom>
          <a:noFill/>
          <a:ln w="76200">
            <a:solidFill>
              <a:schemeClr val="tx1"/>
            </a:solidFill>
            <a:round/>
            <a:headEnd/>
            <a:tailEnd/>
          </a:ln>
        </p:spPr>
        <p:txBody>
          <a:bodyPr/>
          <a:lstStyle/>
          <a:p>
            <a:endParaRPr lang="en-US"/>
          </a:p>
        </p:txBody>
      </p:sp>
      <p:sp>
        <p:nvSpPr>
          <p:cNvPr id="31765" name="Line 21"/>
          <p:cNvSpPr>
            <a:spLocks noChangeShapeType="1"/>
          </p:cNvSpPr>
          <p:nvPr/>
        </p:nvSpPr>
        <p:spPr bwMode="auto">
          <a:xfrm>
            <a:off x="8839200" y="1371600"/>
            <a:ext cx="0" cy="1600200"/>
          </a:xfrm>
          <a:prstGeom prst="line">
            <a:avLst/>
          </a:prstGeom>
          <a:noFill/>
          <a:ln w="76200">
            <a:solidFill>
              <a:schemeClr val="tx1"/>
            </a:solidFill>
            <a:round/>
            <a:headEnd/>
            <a:tailEnd/>
          </a:ln>
        </p:spPr>
        <p:txBody>
          <a:bodyPr/>
          <a:lstStyle/>
          <a:p>
            <a:endParaRPr lang="en-US"/>
          </a:p>
        </p:txBody>
      </p:sp>
      <p:sp>
        <p:nvSpPr>
          <p:cNvPr id="31766" name="Line 22"/>
          <p:cNvSpPr>
            <a:spLocks noChangeShapeType="1"/>
          </p:cNvSpPr>
          <p:nvPr/>
        </p:nvSpPr>
        <p:spPr bwMode="auto">
          <a:xfrm>
            <a:off x="4572000" y="2971800"/>
            <a:ext cx="4267200" cy="0"/>
          </a:xfrm>
          <a:prstGeom prst="line">
            <a:avLst/>
          </a:prstGeom>
          <a:noFill/>
          <a:ln w="76200">
            <a:solidFill>
              <a:schemeClr val="tx1"/>
            </a:solidFill>
            <a:round/>
            <a:headEnd/>
            <a:tailEnd/>
          </a:ln>
        </p:spPr>
        <p:txBody>
          <a:bodyPr/>
          <a:lstStyle/>
          <a:p>
            <a:endParaRPr lang="en-US"/>
          </a:p>
        </p:txBody>
      </p:sp>
      <p:sp>
        <p:nvSpPr>
          <p:cNvPr id="31767" name="Line 23"/>
          <p:cNvSpPr>
            <a:spLocks noChangeShapeType="1"/>
          </p:cNvSpPr>
          <p:nvPr/>
        </p:nvSpPr>
        <p:spPr bwMode="auto">
          <a:xfrm flipH="1">
            <a:off x="4572000" y="2971800"/>
            <a:ext cx="0" cy="533400"/>
          </a:xfrm>
          <a:prstGeom prst="line">
            <a:avLst/>
          </a:prstGeom>
          <a:noFill/>
          <a:ln w="76200">
            <a:solidFill>
              <a:schemeClr val="tx1"/>
            </a:solidFill>
            <a:round/>
            <a:headEnd/>
            <a:tailEnd type="triangle" w="med" len="med"/>
          </a:ln>
        </p:spPr>
        <p:txBody>
          <a:bodyPr/>
          <a:lstStyle/>
          <a:p>
            <a:endParaRPr lang="en-US"/>
          </a:p>
        </p:txBody>
      </p:sp>
      <p:sp>
        <p:nvSpPr>
          <p:cNvPr id="31768" name="Text Box 24"/>
          <p:cNvSpPr txBox="1">
            <a:spLocks noChangeArrowheads="1"/>
          </p:cNvSpPr>
          <p:nvPr/>
        </p:nvSpPr>
        <p:spPr bwMode="auto">
          <a:xfrm>
            <a:off x="8229600" y="1981200"/>
            <a:ext cx="476250" cy="366713"/>
          </a:xfrm>
          <a:prstGeom prst="rect">
            <a:avLst/>
          </a:prstGeom>
          <a:noFill/>
          <a:ln w="9525">
            <a:noFill/>
            <a:miter lim="800000"/>
            <a:headEnd/>
            <a:tailEnd/>
          </a:ln>
        </p:spPr>
        <p:txBody>
          <a:bodyPr wrap="none">
            <a:spAutoFit/>
          </a:bodyPr>
          <a:lstStyle/>
          <a:p>
            <a:r>
              <a:rPr lang="en-US">
                <a:cs typeface="Arial" charset="0"/>
              </a:rPr>
              <a:t>No</a:t>
            </a:r>
          </a:p>
        </p:txBody>
      </p:sp>
      <p:sp>
        <p:nvSpPr>
          <p:cNvPr id="31769" name="Date Placeholder 24"/>
          <p:cNvSpPr>
            <a:spLocks noGrp="1"/>
          </p:cNvSpPr>
          <p:nvPr>
            <p:ph type="dt" sz="quarter" idx="10"/>
          </p:nvPr>
        </p:nvSpPr>
        <p:spPr>
          <a:noFill/>
        </p:spPr>
        <p:txBody>
          <a:bodyPr/>
          <a:lstStyle/>
          <a:p>
            <a:r>
              <a:rPr lang="en-US" smtClean="0"/>
              <a:t>S11</a:t>
            </a:r>
          </a:p>
        </p:txBody>
      </p:sp>
      <p:sp>
        <p:nvSpPr>
          <p:cNvPr id="31770" name="Slide Number Placeholder 25"/>
          <p:cNvSpPr>
            <a:spLocks noGrp="1"/>
          </p:cNvSpPr>
          <p:nvPr>
            <p:ph type="sldNum" sz="quarter" idx="12"/>
          </p:nvPr>
        </p:nvSpPr>
        <p:spPr>
          <a:noFill/>
        </p:spPr>
        <p:txBody>
          <a:bodyPr/>
          <a:lstStyle/>
          <a:p>
            <a:fld id="{ED50E15D-95CB-4262-8B54-D55795578C58}" type="slidenum">
              <a:rPr lang="en-US" smtClean="0"/>
              <a:pPr/>
              <a:t>90</a:t>
            </a:fld>
            <a:endParaRPr lang="en-US" smtClean="0"/>
          </a:p>
        </p:txBody>
      </p:sp>
      <p:sp>
        <p:nvSpPr>
          <p:cNvPr id="31771" name="Rectangle 4"/>
          <p:cNvSpPr>
            <a:spLocks noChangeArrowheads="1"/>
          </p:cNvSpPr>
          <p:nvPr/>
        </p:nvSpPr>
        <p:spPr bwMode="auto">
          <a:xfrm>
            <a:off x="457200" y="838200"/>
            <a:ext cx="15240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 name="Freeform 31"/>
          <p:cNvSpPr/>
          <p:nvPr/>
        </p:nvSpPr>
        <p:spPr>
          <a:xfrm>
            <a:off x="7702550" y="4308475"/>
            <a:ext cx="292100" cy="541338"/>
          </a:xfrm>
          <a:custGeom>
            <a:avLst/>
            <a:gdLst>
              <a:gd name="connsiteX0" fmla="*/ 0 w 290946"/>
              <a:gd name="connsiteY0" fmla="*/ 540327 h 540327"/>
              <a:gd name="connsiteX1" fmla="*/ 290946 w 290946"/>
              <a:gd name="connsiteY1" fmla="*/ 0 h 540327"/>
            </a:gdLst>
            <a:ahLst/>
            <a:cxnLst>
              <a:cxn ang="0">
                <a:pos x="connsiteX0" y="connsiteY0"/>
              </a:cxn>
              <a:cxn ang="0">
                <a:pos x="connsiteX1" y="connsiteY1"/>
              </a:cxn>
            </a:cxnLst>
            <a:rect l="l" t="t" r="r" b="b"/>
            <a:pathLst>
              <a:path w="290946" h="540327">
                <a:moveTo>
                  <a:pt x="0" y="540327"/>
                </a:moveTo>
                <a:lnTo>
                  <a:pt x="290946"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773" name="Line 12"/>
          <p:cNvSpPr>
            <a:spLocks noChangeShapeType="1"/>
          </p:cNvSpPr>
          <p:nvPr/>
        </p:nvSpPr>
        <p:spPr bwMode="auto">
          <a:xfrm>
            <a:off x="1981200" y="1295400"/>
            <a:ext cx="533400" cy="0"/>
          </a:xfrm>
          <a:prstGeom prst="line">
            <a:avLst/>
          </a:prstGeom>
          <a:noFill/>
          <a:ln w="76200">
            <a:solidFill>
              <a:schemeClr val="tx1"/>
            </a:solidFill>
            <a:round/>
            <a:headEnd/>
            <a:tailEnd type="triangle" w="med" len="med"/>
          </a:ln>
        </p:spPr>
        <p:txBody>
          <a:bodyPr/>
          <a:lstStyle/>
          <a:p>
            <a:endParaRPr lang="en-US"/>
          </a:p>
        </p:txBody>
      </p:sp>
      <p:sp>
        <p:nvSpPr>
          <p:cNvPr id="31774" name="Text Box 7"/>
          <p:cNvSpPr txBox="1">
            <a:spLocks noChangeArrowheads="1"/>
          </p:cNvSpPr>
          <p:nvPr/>
        </p:nvSpPr>
        <p:spPr bwMode="auto">
          <a:xfrm>
            <a:off x="533400" y="1219200"/>
            <a:ext cx="1428750" cy="369888"/>
          </a:xfrm>
          <a:prstGeom prst="rect">
            <a:avLst/>
          </a:prstGeom>
          <a:noFill/>
          <a:ln w="28575">
            <a:noFill/>
            <a:miter lim="800000"/>
            <a:headEnd/>
            <a:tailEnd/>
          </a:ln>
        </p:spPr>
        <p:txBody>
          <a:bodyPr wrap="none">
            <a:spAutoFit/>
          </a:bodyPr>
          <a:lstStyle/>
          <a:p>
            <a:r>
              <a:rPr lang="en-US">
                <a:cs typeface="Arial" charset="0"/>
              </a:rPr>
              <a:t>Statement 1</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comparison</a:t>
            </a:r>
            <a:endParaRPr lang="en-US"/>
          </a:p>
        </p:txBody>
      </p:sp>
      <p:sp>
        <p:nvSpPr>
          <p:cNvPr id="3" name="Textplatzhalter 2"/>
          <p:cNvSpPr>
            <a:spLocks noGrp="1"/>
          </p:cNvSpPr>
          <p:nvPr>
            <p:ph type="body" idx="1"/>
          </p:nvPr>
        </p:nvSpPr>
        <p:spPr/>
        <p:txBody>
          <a:bodyPr/>
          <a:lstStyle/>
          <a:p>
            <a:r>
              <a:rPr lang="en-US" smtClean="0"/>
              <a:t>Advanced Topics</a:t>
            </a:r>
            <a:endParaRPr lang="en-US"/>
          </a:p>
        </p:txBody>
      </p:sp>
    </p:spTree>
    <p:extLst>
      <p:ext uri="{BB962C8B-B14F-4D97-AF65-F5344CB8AC3E}">
        <p14:creationId xmlns:p14="http://schemas.microsoft.com/office/powerpoint/2010/main" val="38317728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en-US" smtClean="0"/>
              <a:t>Comparison</a:t>
            </a:r>
          </a:p>
        </p:txBody>
      </p:sp>
      <p:sp>
        <p:nvSpPr>
          <p:cNvPr id="15363" name="Rectangle 3"/>
          <p:cNvSpPr>
            <a:spLocks noGrp="1" noChangeArrowheads="1"/>
          </p:cNvSpPr>
          <p:nvPr>
            <p:ph type="body" idx="4294967295"/>
          </p:nvPr>
        </p:nvSpPr>
        <p:spPr/>
        <p:txBody>
          <a:bodyPr/>
          <a:lstStyle/>
          <a:p>
            <a:pPr eaLnBrk="1" hangingPunct="1">
              <a:lnSpc>
                <a:spcPct val="90000"/>
              </a:lnSpc>
            </a:pPr>
            <a:r>
              <a:rPr lang="en-US" sz="2800" smtClean="0"/>
              <a:t>There are two types of comparison in DDI 3:</a:t>
            </a:r>
          </a:p>
          <a:p>
            <a:pPr lvl="1" eaLnBrk="1" hangingPunct="1">
              <a:lnSpc>
                <a:spcPct val="90000"/>
              </a:lnSpc>
            </a:pPr>
            <a:r>
              <a:rPr lang="en-US" sz="2400" smtClean="0"/>
              <a:t>Comparison by design</a:t>
            </a:r>
          </a:p>
          <a:p>
            <a:pPr lvl="1" eaLnBrk="1" hangingPunct="1">
              <a:lnSpc>
                <a:spcPct val="90000"/>
              </a:lnSpc>
            </a:pPr>
            <a:r>
              <a:rPr lang="en-US" sz="2400" smtClean="0"/>
              <a:t>Ad-hoc (after-the-fact) comparison</a:t>
            </a:r>
          </a:p>
          <a:p>
            <a:pPr eaLnBrk="1" hangingPunct="1">
              <a:lnSpc>
                <a:spcPct val="90000"/>
              </a:lnSpc>
            </a:pPr>
            <a:r>
              <a:rPr lang="en-US" sz="2800" smtClean="0"/>
              <a:t>Comparison by design can be expressed using the grouping and inheritance mechanism</a:t>
            </a:r>
          </a:p>
          <a:p>
            <a:pPr eaLnBrk="1" hangingPunct="1">
              <a:lnSpc>
                <a:spcPct val="90000"/>
              </a:lnSpc>
            </a:pPr>
            <a:r>
              <a:rPr lang="en-US" sz="2800" smtClean="0"/>
              <a:t>Ad-hoc comparison can be described using the comparison module</a:t>
            </a:r>
          </a:p>
          <a:p>
            <a:pPr eaLnBrk="1" hangingPunct="1">
              <a:lnSpc>
                <a:spcPct val="90000"/>
              </a:lnSpc>
            </a:pPr>
            <a:r>
              <a:rPr lang="en-US" sz="2800" smtClean="0"/>
              <a:t>The comparison module is also useful for describing harmonization when performing case selection activities</a:t>
            </a:r>
          </a:p>
        </p:txBody>
      </p:sp>
      <p:sp>
        <p:nvSpPr>
          <p:cNvPr id="15364" name="Date Placeholder 3"/>
          <p:cNvSpPr>
            <a:spLocks noGrp="1"/>
          </p:cNvSpPr>
          <p:nvPr>
            <p:ph type="dt" sz="quarter" idx="10"/>
          </p:nvPr>
        </p:nvSpPr>
        <p:spPr>
          <a:noFill/>
        </p:spPr>
        <p:txBody>
          <a:bodyPr/>
          <a:lstStyle/>
          <a:p>
            <a:r>
              <a:rPr lang="en-US" smtClean="0"/>
              <a:t>S18</a:t>
            </a:r>
          </a:p>
        </p:txBody>
      </p:sp>
      <p:sp>
        <p:nvSpPr>
          <p:cNvPr id="15365" name="Slide Number Placeholder 4"/>
          <p:cNvSpPr>
            <a:spLocks noGrp="1"/>
          </p:cNvSpPr>
          <p:nvPr>
            <p:ph type="sldNum" sz="quarter" idx="12"/>
          </p:nvPr>
        </p:nvSpPr>
        <p:spPr>
          <a:noFill/>
        </p:spPr>
        <p:txBody>
          <a:bodyPr/>
          <a:lstStyle/>
          <a:p>
            <a:fld id="{521FF215-7386-48BD-B3F8-B072F489EE43}" type="slidenum">
              <a:rPr lang="en-US" smtClean="0"/>
              <a:pPr/>
              <a:t>92</a:t>
            </a:fld>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Data Comparison</a:t>
            </a:r>
          </a:p>
        </p:txBody>
      </p:sp>
      <p:sp>
        <p:nvSpPr>
          <p:cNvPr id="16387" name="Rectangle 3"/>
          <p:cNvSpPr>
            <a:spLocks noGrp="1" noChangeArrowheads="1"/>
          </p:cNvSpPr>
          <p:nvPr>
            <p:ph type="body" idx="1"/>
          </p:nvPr>
        </p:nvSpPr>
        <p:spPr>
          <a:xfrm>
            <a:off x="228600" y="1295400"/>
            <a:ext cx="8763000" cy="5181600"/>
          </a:xfrm>
        </p:spPr>
        <p:txBody>
          <a:bodyPr/>
          <a:lstStyle/>
          <a:p>
            <a:pPr>
              <a:lnSpc>
                <a:spcPct val="90000"/>
              </a:lnSpc>
            </a:pPr>
            <a:r>
              <a:rPr lang="en-US" sz="2400" smtClean="0"/>
              <a:t>To compare data from different studies (or even waves of the same study) we use the </a:t>
            </a:r>
            <a:r>
              <a:rPr lang="en-US" sz="2400" i="1" smtClean="0"/>
              <a:t>metadata</a:t>
            </a:r>
          </a:p>
          <a:p>
            <a:pPr lvl="1">
              <a:lnSpc>
                <a:spcPct val="90000"/>
              </a:lnSpc>
            </a:pPr>
            <a:r>
              <a:rPr lang="en-US" sz="2000" smtClean="0"/>
              <a:t>The metadata explains which things are comparable in data sets</a:t>
            </a:r>
          </a:p>
          <a:p>
            <a:pPr>
              <a:lnSpc>
                <a:spcPct val="90000"/>
              </a:lnSpc>
            </a:pPr>
            <a:r>
              <a:rPr lang="en-US" sz="2400" smtClean="0"/>
              <a:t>When we compare two variables, they are comparable if they have the same set of properties</a:t>
            </a:r>
          </a:p>
          <a:p>
            <a:pPr lvl="1">
              <a:lnSpc>
                <a:spcPct val="90000"/>
              </a:lnSpc>
            </a:pPr>
            <a:r>
              <a:rPr lang="en-US" sz="2000" smtClean="0"/>
              <a:t>They measure the same concept for the same high-level universe, and have the same representation (categories/codes, etc.)</a:t>
            </a:r>
          </a:p>
          <a:p>
            <a:pPr lvl="1">
              <a:lnSpc>
                <a:spcPct val="90000"/>
              </a:lnSpc>
            </a:pPr>
            <a:r>
              <a:rPr lang="en-US" sz="2000" smtClean="0"/>
              <a:t>For example, two variables measuring “Age” are comparable if they have the same concept (e.g., age at last birthday) for the same top-level universe (i.e., people, as opposed to houses), and express their value using the same representation (i.e., an integer from 0-99) </a:t>
            </a:r>
          </a:p>
          <a:p>
            <a:pPr lvl="1">
              <a:lnSpc>
                <a:spcPct val="90000"/>
              </a:lnSpc>
            </a:pPr>
            <a:r>
              <a:rPr lang="en-US" sz="2000" smtClean="0"/>
              <a:t>They </a:t>
            </a:r>
            <a:r>
              <a:rPr lang="en-US" sz="2000" i="1" smtClean="0"/>
              <a:t>may</a:t>
            </a:r>
            <a:r>
              <a:rPr lang="en-US" sz="2000" smtClean="0"/>
              <a:t> be comparable if the only difference is their representation (i.e., one uses 5-year age cohorts and the other uses integers) but this requires a </a:t>
            </a:r>
            <a:r>
              <a:rPr lang="en-US" sz="2000" i="1" smtClean="0"/>
              <a:t>mapping</a:t>
            </a:r>
            <a:endParaRPr lang="en-US" sz="2000" smtClean="0"/>
          </a:p>
        </p:txBody>
      </p:sp>
      <p:sp>
        <p:nvSpPr>
          <p:cNvPr id="16388" name="Date Placeholder 3"/>
          <p:cNvSpPr>
            <a:spLocks noGrp="1"/>
          </p:cNvSpPr>
          <p:nvPr>
            <p:ph type="dt" sz="quarter" idx="10"/>
          </p:nvPr>
        </p:nvSpPr>
        <p:spPr>
          <a:noFill/>
        </p:spPr>
        <p:txBody>
          <a:bodyPr/>
          <a:lstStyle/>
          <a:p>
            <a:r>
              <a:rPr lang="en-US" smtClean="0"/>
              <a:t>S18</a:t>
            </a:r>
          </a:p>
        </p:txBody>
      </p:sp>
      <p:sp>
        <p:nvSpPr>
          <p:cNvPr id="16389" name="Slide Number Placeholder 4"/>
          <p:cNvSpPr>
            <a:spLocks noGrp="1"/>
          </p:cNvSpPr>
          <p:nvPr>
            <p:ph type="sldNum" sz="quarter" idx="12"/>
          </p:nvPr>
        </p:nvSpPr>
        <p:spPr>
          <a:noFill/>
        </p:spPr>
        <p:txBody>
          <a:bodyPr/>
          <a:lstStyle/>
          <a:p>
            <a:fld id="{DD0F2188-4C88-4A61-B2B2-FD75056DFBC2}" type="slidenum">
              <a:rPr lang="en-US" smtClean="0"/>
              <a:pPr/>
              <a:t>93</a:t>
            </a:fld>
            <a:endParaRPr 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r>
              <a:rPr lang="en-US" smtClean="0"/>
              <a:t>DDI Support for Comparison</a:t>
            </a:r>
          </a:p>
        </p:txBody>
      </p:sp>
      <p:sp>
        <p:nvSpPr>
          <p:cNvPr id="17411" name="Rectangle 5"/>
          <p:cNvSpPr>
            <a:spLocks noGrp="1" noChangeArrowheads="1"/>
          </p:cNvSpPr>
          <p:nvPr>
            <p:ph type="body" idx="1"/>
          </p:nvPr>
        </p:nvSpPr>
        <p:spPr/>
        <p:txBody>
          <a:bodyPr/>
          <a:lstStyle/>
          <a:p>
            <a:pPr>
              <a:lnSpc>
                <a:spcPct val="90000"/>
              </a:lnSpc>
            </a:pPr>
            <a:r>
              <a:rPr lang="en-US" sz="2400" smtClean="0"/>
              <a:t>For data which is completely the same, DDI provides a way of showing comparability: Grouping</a:t>
            </a:r>
          </a:p>
          <a:p>
            <a:pPr lvl="1">
              <a:lnSpc>
                <a:spcPct val="90000"/>
              </a:lnSpc>
            </a:pPr>
            <a:r>
              <a:rPr lang="en-US" sz="2000" smtClean="0"/>
              <a:t>These things are comparable “by design”</a:t>
            </a:r>
          </a:p>
          <a:p>
            <a:pPr lvl="1">
              <a:lnSpc>
                <a:spcPct val="90000"/>
              </a:lnSpc>
            </a:pPr>
            <a:r>
              <a:rPr lang="en-US" sz="2000" smtClean="0"/>
              <a:t>This typically includes longitudinal/repeat cross-sectional studies</a:t>
            </a:r>
          </a:p>
          <a:p>
            <a:pPr>
              <a:lnSpc>
                <a:spcPct val="90000"/>
              </a:lnSpc>
            </a:pPr>
            <a:r>
              <a:rPr lang="en-US" sz="2400" smtClean="0"/>
              <a:t>For data which </a:t>
            </a:r>
            <a:r>
              <a:rPr lang="en-US" sz="2400" i="1" smtClean="0"/>
              <a:t>may </a:t>
            </a:r>
            <a:r>
              <a:rPr lang="en-US" sz="2400" smtClean="0"/>
              <a:t>be comparable, DDI allows for a statement of what the comparable metadata items are: the Comparison module</a:t>
            </a:r>
          </a:p>
          <a:p>
            <a:pPr lvl="1">
              <a:lnSpc>
                <a:spcPct val="90000"/>
              </a:lnSpc>
            </a:pPr>
            <a:r>
              <a:rPr lang="en-US" sz="2000" smtClean="0"/>
              <a:t>The Comparison module provides the mappings between similar items (“ad-hoc” comparison)</a:t>
            </a:r>
          </a:p>
          <a:p>
            <a:pPr lvl="1">
              <a:lnSpc>
                <a:spcPct val="90000"/>
              </a:lnSpc>
            </a:pPr>
            <a:r>
              <a:rPr lang="en-US" sz="2000" smtClean="0"/>
              <a:t>Mappings are always context-dependent (e.g., they are sufficient for the purposes of particular research, and are only </a:t>
            </a:r>
            <a:r>
              <a:rPr lang="en-US" sz="2000" i="1" smtClean="0"/>
              <a:t>assertions</a:t>
            </a:r>
            <a:r>
              <a:rPr lang="en-US" sz="2000" smtClean="0"/>
              <a:t> about the equivalence of the metadata items) </a:t>
            </a:r>
          </a:p>
        </p:txBody>
      </p:sp>
      <p:sp>
        <p:nvSpPr>
          <p:cNvPr id="17412" name="Date Placeholder 3"/>
          <p:cNvSpPr>
            <a:spLocks noGrp="1"/>
          </p:cNvSpPr>
          <p:nvPr>
            <p:ph type="dt" sz="quarter" idx="10"/>
          </p:nvPr>
        </p:nvSpPr>
        <p:spPr>
          <a:noFill/>
        </p:spPr>
        <p:txBody>
          <a:bodyPr/>
          <a:lstStyle/>
          <a:p>
            <a:r>
              <a:rPr lang="en-US" smtClean="0"/>
              <a:t>S18</a:t>
            </a:r>
          </a:p>
        </p:txBody>
      </p:sp>
      <p:sp>
        <p:nvSpPr>
          <p:cNvPr id="17413" name="Slide Number Placeholder 4"/>
          <p:cNvSpPr>
            <a:spLocks noGrp="1"/>
          </p:cNvSpPr>
          <p:nvPr>
            <p:ph type="sldNum" sz="quarter" idx="12"/>
          </p:nvPr>
        </p:nvSpPr>
        <p:spPr>
          <a:noFill/>
        </p:spPr>
        <p:txBody>
          <a:bodyPr/>
          <a:lstStyle/>
          <a:p>
            <a:fld id="{36AE8C40-A5AA-49EC-9A0B-9F1F0FA0B94A}" type="slidenum">
              <a:rPr lang="en-US" smtClean="0"/>
              <a:pPr/>
              <a:t>94</a:t>
            </a:fld>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457200" y="274638"/>
            <a:ext cx="8229600" cy="792162"/>
          </a:xfrm>
        </p:spPr>
        <p:txBody>
          <a:bodyPr/>
          <a:lstStyle/>
          <a:p>
            <a:r>
              <a:rPr lang="en-US" smtClean="0"/>
              <a:t>Comparability</a:t>
            </a:r>
          </a:p>
        </p:txBody>
      </p:sp>
      <p:sp>
        <p:nvSpPr>
          <p:cNvPr id="27651" name="Content Placeholder 4"/>
          <p:cNvSpPr>
            <a:spLocks noGrp="1"/>
          </p:cNvSpPr>
          <p:nvPr>
            <p:ph idx="1"/>
          </p:nvPr>
        </p:nvSpPr>
        <p:spPr>
          <a:xfrm>
            <a:off x="381000" y="1066800"/>
            <a:ext cx="8229600" cy="5029200"/>
          </a:xfrm>
        </p:spPr>
        <p:txBody>
          <a:bodyPr/>
          <a:lstStyle/>
          <a:p>
            <a:r>
              <a:rPr lang="en-US" sz="2400" smtClean="0"/>
              <a:t>The comparability of a question or variable can be complex. You must look at all components. For example, with a question you need to look at:</a:t>
            </a:r>
          </a:p>
          <a:p>
            <a:pPr lvl="1"/>
            <a:r>
              <a:rPr lang="en-US" sz="2000" smtClean="0"/>
              <a:t>Question text</a:t>
            </a:r>
          </a:p>
          <a:p>
            <a:pPr lvl="1"/>
            <a:r>
              <a:rPr lang="en-US" sz="2000" smtClean="0"/>
              <a:t>Response domain structure</a:t>
            </a:r>
          </a:p>
          <a:p>
            <a:pPr lvl="2"/>
            <a:r>
              <a:rPr lang="en-US" sz="2000" smtClean="0"/>
              <a:t>Type of response domain</a:t>
            </a:r>
          </a:p>
          <a:p>
            <a:pPr lvl="2"/>
            <a:r>
              <a:rPr lang="en-US" sz="2000" smtClean="0"/>
              <a:t>Valid content, category, and coding schemes</a:t>
            </a:r>
          </a:p>
          <a:p>
            <a:r>
              <a:rPr lang="en-US" sz="2400" smtClean="0"/>
              <a:t>The following table looks at levels of comparability for a question with a coded response domain</a:t>
            </a:r>
          </a:p>
          <a:p>
            <a:r>
              <a:rPr lang="en-US" sz="2400" smtClean="0"/>
              <a:t>More than one comparability “map” may be needed to accurately describe comparability of a complex component</a:t>
            </a:r>
          </a:p>
        </p:txBody>
      </p:sp>
      <p:sp>
        <p:nvSpPr>
          <p:cNvPr id="27652" name="Date Placeholder 1"/>
          <p:cNvSpPr>
            <a:spLocks noGrp="1"/>
          </p:cNvSpPr>
          <p:nvPr>
            <p:ph type="dt" sz="quarter" idx="10"/>
          </p:nvPr>
        </p:nvSpPr>
        <p:spPr>
          <a:noFill/>
        </p:spPr>
        <p:txBody>
          <a:bodyPr/>
          <a:lstStyle/>
          <a:p>
            <a:r>
              <a:rPr lang="en-US" smtClean="0"/>
              <a:t>S18</a:t>
            </a:r>
          </a:p>
        </p:txBody>
      </p:sp>
      <p:sp>
        <p:nvSpPr>
          <p:cNvPr id="27653" name="Slide Number Placeholder 2"/>
          <p:cNvSpPr>
            <a:spLocks noGrp="1"/>
          </p:cNvSpPr>
          <p:nvPr>
            <p:ph type="sldNum" sz="quarter" idx="12"/>
          </p:nvPr>
        </p:nvSpPr>
        <p:spPr>
          <a:noFill/>
        </p:spPr>
        <p:txBody>
          <a:bodyPr/>
          <a:lstStyle/>
          <a:p>
            <a:fld id="{149FF3A3-3058-48A4-BD2B-6371442B0AD1}" type="slidenum">
              <a:rPr lang="en-US" smtClean="0"/>
              <a:pPr/>
              <a:t>95</a:t>
            </a:fld>
            <a:endParaRPr lang="en-U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en-US" smtClean="0"/>
              <a:t>Detail of question comparability</a:t>
            </a:r>
          </a:p>
        </p:txBody>
      </p:sp>
      <p:graphicFrame>
        <p:nvGraphicFramePr>
          <p:cNvPr id="722008" name="Group 88"/>
          <p:cNvGraphicFramePr>
            <a:graphicFrameLocks noGrp="1"/>
          </p:cNvGraphicFramePr>
          <p:nvPr>
            <p:ph idx="4294967295"/>
          </p:nvPr>
        </p:nvGraphicFramePr>
        <p:xfrm>
          <a:off x="457200" y="1600200"/>
          <a:ext cx="8229600" cy="5026347"/>
        </p:xfrm>
        <a:graphic>
          <a:graphicData uri="http://schemas.openxmlformats.org/drawingml/2006/table">
            <a:tbl>
              <a:tblPr/>
              <a:tblGrid>
                <a:gridCol w="1600200"/>
                <a:gridCol w="990600"/>
                <a:gridCol w="1143000"/>
                <a:gridCol w="1143000"/>
                <a:gridCol w="1143000"/>
                <a:gridCol w="1033463"/>
                <a:gridCol w="1176337"/>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Comparison Map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6165"/>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Textual Content of   Main Body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6165"/>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Category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6165"/>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Code Scheme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6165"/>
                    </a:solidFill>
                  </a:tcPr>
                </a:tc>
                <a:tc hMerge="1">
                  <a:txBody>
                    <a:bodyPr/>
                    <a:lstStyle/>
                    <a:p>
                      <a:endParaRPr lang="en-US"/>
                    </a:p>
                  </a:txBody>
                  <a:tcPr/>
                </a:tc>
              </a:tr>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charset="0"/>
                        </a:rPr>
                        <a:t>Same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charset="0"/>
                        </a:rPr>
                        <a:t>Similar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charset="0"/>
                        </a:rPr>
                        <a:t>Same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charset="0"/>
                        </a:rPr>
                        <a:t>Similar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charset="0"/>
                        </a:rPr>
                        <a:t>Same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charset="0"/>
                        </a:rPr>
                        <a:t>Different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r>
              <a:tr h="487363">
                <a:tc rowSpan="8">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Question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736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r>
              <a:tr h="48736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736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r>
              <a:tr h="48736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736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r>
              <a:tr h="48736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736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A9CC"/>
                    </a:solidFill>
                  </a:tcPr>
                </a:tc>
              </a:tr>
            </a:tbl>
          </a:graphicData>
        </a:graphic>
      </p:graphicFrame>
      <p:sp>
        <p:nvSpPr>
          <p:cNvPr id="28755" name="Date Placeholder 3"/>
          <p:cNvSpPr>
            <a:spLocks noGrp="1"/>
          </p:cNvSpPr>
          <p:nvPr>
            <p:ph type="dt" sz="quarter" idx="10"/>
          </p:nvPr>
        </p:nvSpPr>
        <p:spPr>
          <a:xfrm>
            <a:off x="0" y="0"/>
            <a:ext cx="2133600" cy="476250"/>
          </a:xfrm>
          <a:noFill/>
        </p:spPr>
        <p:txBody>
          <a:bodyPr/>
          <a:lstStyle/>
          <a:p>
            <a:r>
              <a:rPr lang="en-US" smtClean="0"/>
              <a:t>S18</a:t>
            </a:r>
          </a:p>
        </p:txBody>
      </p:sp>
      <p:sp>
        <p:nvSpPr>
          <p:cNvPr id="28756" name="Slide Number Placeholder 4"/>
          <p:cNvSpPr>
            <a:spLocks noGrp="1"/>
          </p:cNvSpPr>
          <p:nvPr>
            <p:ph type="sldNum" sz="quarter" idx="12"/>
          </p:nvPr>
        </p:nvSpPr>
        <p:spPr>
          <a:xfrm>
            <a:off x="7010400" y="0"/>
            <a:ext cx="2133600" cy="476250"/>
          </a:xfrm>
          <a:noFill/>
        </p:spPr>
        <p:txBody>
          <a:bodyPr/>
          <a:lstStyle/>
          <a:p>
            <a:fld id="{5E381C4F-E550-4CEF-B0EE-90E4D1B7F3C2}" type="slidenum">
              <a:rPr lang="en-US" smtClean="0"/>
              <a:pPr/>
              <a:t>96</a:t>
            </a:fld>
            <a:endParaRPr 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idx="4294967295"/>
          </p:nvPr>
        </p:nvSpPr>
        <p:spPr>
          <a:xfrm>
            <a:off x="1792288" y="4800600"/>
            <a:ext cx="5486400" cy="566738"/>
          </a:xfrm>
        </p:spPr>
        <p:txBody>
          <a:bodyPr anchor="b"/>
          <a:lstStyle/>
          <a:p>
            <a:pPr algn="l"/>
            <a:r>
              <a:rPr lang="en-US" sz="2000" b="1" smtClean="0"/>
              <a:t>ISO/IEC 11179-1</a:t>
            </a:r>
          </a:p>
        </p:txBody>
      </p:sp>
      <p:sp>
        <p:nvSpPr>
          <p:cNvPr id="6" name="Text Placeholder 5"/>
          <p:cNvSpPr>
            <a:spLocks noGrp="1"/>
          </p:cNvSpPr>
          <p:nvPr>
            <p:ph type="body" sz="half" idx="4294967295"/>
          </p:nvPr>
        </p:nvSpPr>
        <p:spPr>
          <a:xfrm>
            <a:off x="1792288" y="5367338"/>
            <a:ext cx="5486400" cy="804862"/>
          </a:xfrm>
        </p:spPr>
        <p:txBody>
          <a:bodyPr>
            <a:normAutofit/>
          </a:bodyPr>
          <a:lstStyle/>
          <a:p>
            <a:pPr marL="0" indent="0">
              <a:lnSpc>
                <a:spcPct val="80000"/>
              </a:lnSpc>
              <a:buFontTx/>
              <a:buNone/>
              <a:defRPr/>
            </a:pPr>
            <a:r>
              <a:rPr lang="en-US" sz="1000" dirty="0"/>
              <a:t>International Standard ISO/IEC 11179-1: Information technology – Specification and standardization of data elements – Part 1: Framework for the specification and standardization of data elements Technologies de </a:t>
            </a:r>
            <a:r>
              <a:rPr lang="en-US" sz="1000" dirty="0" err="1"/>
              <a:t>l’informatin</a:t>
            </a:r>
            <a:r>
              <a:rPr lang="en-US" sz="1000" dirty="0"/>
              <a:t> – </a:t>
            </a:r>
            <a:r>
              <a:rPr lang="en-US" sz="1000" dirty="0" err="1"/>
              <a:t>Spécifiction</a:t>
            </a:r>
            <a:r>
              <a:rPr lang="en-US" sz="1000" dirty="0"/>
              <a:t> et normalization des elements de </a:t>
            </a:r>
            <a:r>
              <a:rPr lang="en-US" sz="1000" dirty="0" err="1"/>
              <a:t>données</a:t>
            </a:r>
            <a:r>
              <a:rPr lang="en-US" sz="1000" dirty="0"/>
              <a:t> – </a:t>
            </a:r>
            <a:r>
              <a:rPr lang="en-US" sz="1000" dirty="0" err="1"/>
              <a:t>Partie</a:t>
            </a:r>
            <a:r>
              <a:rPr lang="en-US" sz="1000" dirty="0"/>
              <a:t> 1: Cadre pout la specification et la normalization des elements de </a:t>
            </a:r>
            <a:r>
              <a:rPr lang="en-US" sz="1000" dirty="0" err="1"/>
              <a:t>données</a:t>
            </a:r>
            <a:r>
              <a:rPr lang="en-US" sz="1000" dirty="0"/>
              <a:t>. First edition 1999-12-01 (p26) http://metadata-standards.org/11179-1/ISO-IEC_11179-1_1999_IS_E.pdf</a:t>
            </a:r>
          </a:p>
        </p:txBody>
      </p:sp>
      <p:pic>
        <p:nvPicPr>
          <p:cNvPr id="39940"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t="168" b="168"/>
          <a:stretch>
            <a:fillRect/>
          </a:stretch>
        </p:blipFill>
        <p:spPr>
          <a:xfrm>
            <a:off x="1828800" y="609600"/>
            <a:ext cx="5486400" cy="4114800"/>
          </a:xfrm>
        </p:spPr>
      </p:pic>
      <p:sp>
        <p:nvSpPr>
          <p:cNvPr id="8" name="TextBox 7"/>
          <p:cNvSpPr txBox="1">
            <a:spLocks noChangeArrowheads="1"/>
          </p:cNvSpPr>
          <p:nvPr/>
        </p:nvSpPr>
        <p:spPr bwMode="auto">
          <a:xfrm>
            <a:off x="6781800" y="609600"/>
            <a:ext cx="1022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C00000"/>
                </a:solidFill>
                <a:latin typeface="Calibri" pitchFamily="34" charset="0"/>
              </a:rPr>
              <a:t>Universe</a:t>
            </a:r>
          </a:p>
        </p:txBody>
      </p:sp>
      <p:cxnSp>
        <p:nvCxnSpPr>
          <p:cNvPr id="10" name="Straight Arrow Connector 9"/>
          <p:cNvCxnSpPr>
            <a:stCxn id="8" idx="1"/>
          </p:cNvCxnSpPr>
          <p:nvPr/>
        </p:nvCxnSpPr>
        <p:spPr>
          <a:xfrm rot="10800000" flipV="1">
            <a:off x="4724400" y="793750"/>
            <a:ext cx="2057400" cy="806450"/>
          </a:xfrm>
          <a:prstGeom prst="straightConnector1">
            <a:avLst/>
          </a:prstGeom>
          <a:ln>
            <a:headEnd w="lg" len="lg"/>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a:spLocks noChangeArrowheads="1"/>
          </p:cNvSpPr>
          <p:nvPr/>
        </p:nvSpPr>
        <p:spPr bwMode="auto">
          <a:xfrm>
            <a:off x="7162800" y="1371600"/>
            <a:ext cx="96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C00000"/>
                </a:solidFill>
                <a:latin typeface="Calibri" pitchFamily="34" charset="0"/>
              </a:rPr>
              <a:t>Concept</a:t>
            </a:r>
          </a:p>
        </p:txBody>
      </p:sp>
      <p:cxnSp>
        <p:nvCxnSpPr>
          <p:cNvPr id="13" name="Straight Arrow Connector 12"/>
          <p:cNvCxnSpPr>
            <a:stCxn id="11" idx="1"/>
          </p:cNvCxnSpPr>
          <p:nvPr/>
        </p:nvCxnSpPr>
        <p:spPr>
          <a:xfrm rot="10800000" flipV="1">
            <a:off x="4724400" y="1555750"/>
            <a:ext cx="2438400" cy="10350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TextBox 13"/>
          <p:cNvSpPr txBox="1">
            <a:spLocks noChangeArrowheads="1"/>
          </p:cNvSpPr>
          <p:nvPr/>
        </p:nvSpPr>
        <p:spPr bwMode="auto">
          <a:xfrm>
            <a:off x="6369050" y="3200400"/>
            <a:ext cx="2820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C00000"/>
                </a:solidFill>
                <a:latin typeface="Calibri" pitchFamily="34" charset="0"/>
              </a:rPr>
              <a:t>Variable Representation</a:t>
            </a:r>
          </a:p>
          <a:p>
            <a:pPr eaLnBrk="1" hangingPunct="1"/>
            <a:r>
              <a:rPr lang="en-US" b="1">
                <a:solidFill>
                  <a:srgbClr val="C00000"/>
                </a:solidFill>
                <a:latin typeface="Calibri" pitchFamily="34" charset="0"/>
              </a:rPr>
              <a:t>Question Response Domain</a:t>
            </a:r>
          </a:p>
        </p:txBody>
      </p:sp>
      <p:cxnSp>
        <p:nvCxnSpPr>
          <p:cNvPr id="16" name="Straight Arrow Connector 15"/>
          <p:cNvCxnSpPr>
            <a:stCxn id="14" idx="1"/>
          </p:cNvCxnSpPr>
          <p:nvPr/>
        </p:nvCxnSpPr>
        <p:spPr>
          <a:xfrm rot="10800000" flipV="1">
            <a:off x="4724400" y="3524250"/>
            <a:ext cx="1644650" cy="2095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TextBox 11"/>
          <p:cNvSpPr txBox="1">
            <a:spLocks noChangeArrowheads="1"/>
          </p:cNvSpPr>
          <p:nvPr/>
        </p:nvSpPr>
        <p:spPr bwMode="auto">
          <a:xfrm>
            <a:off x="228600" y="1905000"/>
            <a:ext cx="2025650" cy="915988"/>
          </a:xfrm>
          <a:prstGeom prst="rect">
            <a:avLst/>
          </a:prstGeom>
          <a:noFill/>
          <a:ln w="9525">
            <a:noFill/>
            <a:miter lim="800000"/>
            <a:headEnd/>
            <a:tailEnd/>
          </a:ln>
        </p:spPr>
        <p:txBody>
          <a:bodyPr>
            <a:spAutoFit/>
          </a:bodyPr>
          <a:lstStyle/>
          <a:p>
            <a:pPr fontAlgn="auto">
              <a:spcBef>
                <a:spcPts val="0"/>
              </a:spcBef>
              <a:spcAft>
                <a:spcPts val="0"/>
              </a:spcAft>
              <a:defRPr/>
            </a:pPr>
            <a:r>
              <a:rPr lang="en-US" b="1" dirty="0">
                <a:solidFill>
                  <a:schemeClr val="accent1">
                    <a:lumMod val="75000"/>
                  </a:schemeClr>
                </a:solidFill>
                <a:latin typeface="+mn-lt"/>
              </a:rPr>
              <a:t>Variable OR</a:t>
            </a:r>
          </a:p>
          <a:p>
            <a:pPr fontAlgn="auto">
              <a:spcBef>
                <a:spcPts val="0"/>
              </a:spcBef>
              <a:spcAft>
                <a:spcPts val="0"/>
              </a:spcAft>
              <a:defRPr/>
            </a:pPr>
            <a:r>
              <a:rPr lang="en-US" b="1" dirty="0">
                <a:solidFill>
                  <a:schemeClr val="accent1">
                    <a:lumMod val="75000"/>
                  </a:schemeClr>
                </a:solidFill>
                <a:latin typeface="+mn-lt"/>
              </a:rPr>
              <a:t>Question Construct</a:t>
            </a:r>
          </a:p>
        </p:txBody>
      </p:sp>
      <p:cxnSp>
        <p:nvCxnSpPr>
          <p:cNvPr id="17" name="Straight Arrow Connector 16"/>
          <p:cNvCxnSpPr>
            <a:stCxn id="12" idx="3"/>
          </p:cNvCxnSpPr>
          <p:nvPr/>
        </p:nvCxnSpPr>
        <p:spPr>
          <a:xfrm flipV="1">
            <a:off x="2254250" y="1887538"/>
            <a:ext cx="1631950" cy="4762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stCxn id="12" idx="3"/>
          </p:cNvCxnSpPr>
          <p:nvPr/>
        </p:nvCxnSpPr>
        <p:spPr>
          <a:xfrm>
            <a:off x="2254250" y="2363788"/>
            <a:ext cx="1631950" cy="3619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stCxn id="12" idx="3"/>
          </p:cNvCxnSpPr>
          <p:nvPr/>
        </p:nvCxnSpPr>
        <p:spPr>
          <a:xfrm>
            <a:off x="2254250" y="2363788"/>
            <a:ext cx="1631950" cy="12763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7086600" y="1981200"/>
            <a:ext cx="1474788" cy="646113"/>
          </a:xfrm>
          <a:prstGeom prst="rect">
            <a:avLst/>
          </a:prstGeom>
          <a:noFill/>
        </p:spPr>
        <p:txBody>
          <a:bodyPr wrap="none">
            <a:spAutoFit/>
          </a:bodyPr>
          <a:lstStyle/>
          <a:p>
            <a:pPr fontAlgn="auto">
              <a:spcBef>
                <a:spcPts val="0"/>
              </a:spcBef>
              <a:spcAft>
                <a:spcPts val="0"/>
              </a:spcAft>
              <a:defRPr/>
            </a:pPr>
            <a:r>
              <a:rPr lang="en-US" b="1" dirty="0">
                <a:solidFill>
                  <a:schemeClr val="accent1">
                    <a:lumMod val="75000"/>
                  </a:schemeClr>
                </a:solidFill>
                <a:latin typeface="+mn-lt"/>
              </a:rPr>
              <a:t>Data Element</a:t>
            </a:r>
          </a:p>
          <a:p>
            <a:pPr fontAlgn="auto">
              <a:spcBef>
                <a:spcPts val="0"/>
              </a:spcBef>
              <a:spcAft>
                <a:spcPts val="0"/>
              </a:spcAft>
              <a:defRPr/>
            </a:pPr>
            <a:r>
              <a:rPr lang="en-US" b="1" dirty="0">
                <a:solidFill>
                  <a:schemeClr val="accent1">
                    <a:lumMod val="75000"/>
                  </a:schemeClr>
                </a:solidFill>
                <a:latin typeface="+mn-lt"/>
              </a:rPr>
              <a:t>Concept</a:t>
            </a:r>
          </a:p>
        </p:txBody>
      </p:sp>
      <p:cxnSp>
        <p:nvCxnSpPr>
          <p:cNvPr id="24" name="Straight Arrow Connector 23"/>
          <p:cNvCxnSpPr/>
          <p:nvPr/>
        </p:nvCxnSpPr>
        <p:spPr>
          <a:xfrm rot="10800000">
            <a:off x="4953000" y="1676400"/>
            <a:ext cx="2133600" cy="609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a:stCxn id="22" idx="1"/>
          </p:cNvCxnSpPr>
          <p:nvPr/>
        </p:nvCxnSpPr>
        <p:spPr>
          <a:xfrm rot="10800000" flipV="1">
            <a:off x="4953000" y="2305050"/>
            <a:ext cx="2133600" cy="3619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9954" name="Date Placeholder 17"/>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S20</a:t>
            </a:r>
          </a:p>
        </p:txBody>
      </p:sp>
      <p:sp>
        <p:nvSpPr>
          <p:cNvPr id="39955" name="Slide Number Placeholder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E48ECF-EDC8-488D-9097-F1C9F508502D}" type="slidenum">
              <a:rPr lang="en-US" smtClean="0"/>
              <a:pPr eaLnBrk="1" hangingPunct="1"/>
              <a:t>97</a:t>
            </a:fld>
            <a:endParaRPr lang="en-US" smtClean="0"/>
          </a:p>
        </p:txBody>
      </p:sp>
      <p:sp>
        <p:nvSpPr>
          <p:cNvPr id="20" name="TextBox 19"/>
          <p:cNvSpPr txBox="1"/>
          <p:nvPr/>
        </p:nvSpPr>
        <p:spPr>
          <a:xfrm>
            <a:off x="228600" y="3124200"/>
            <a:ext cx="1910331" cy="830997"/>
          </a:xfrm>
          <a:prstGeom prst="rect">
            <a:avLst/>
          </a:prstGeom>
          <a:noFill/>
        </p:spPr>
        <p:txBody>
          <a:bodyPr wrap="none" rtlCol="0">
            <a:spAutoFit/>
          </a:bodyPr>
          <a:lstStyle/>
          <a:p>
            <a:r>
              <a:rPr lang="en-US" sz="2400" b="1" dirty="0" smtClean="0">
                <a:solidFill>
                  <a:srgbClr val="C00000"/>
                </a:solidFill>
              </a:rPr>
              <a:t>New in 3.2 </a:t>
            </a:r>
          </a:p>
          <a:p>
            <a:r>
              <a:rPr lang="en-US" sz="2400" b="1" dirty="0" smtClean="0">
                <a:solidFill>
                  <a:srgbClr val="C00000"/>
                </a:solidFill>
              </a:rPr>
              <a:t>Data Element</a:t>
            </a:r>
            <a:endParaRPr lang="en-US" sz="2400" b="1" dirty="0">
              <a:solidFill>
                <a:srgbClr val="C00000"/>
              </a:solidFill>
            </a:endParaRPr>
          </a:p>
        </p:txBody>
      </p:sp>
      <p:cxnSp>
        <p:nvCxnSpPr>
          <p:cNvPr id="25" name="Straight Arrow Connector 24"/>
          <p:cNvCxnSpPr/>
          <p:nvPr/>
        </p:nvCxnSpPr>
        <p:spPr>
          <a:xfrm flipV="1">
            <a:off x="1752600" y="1676400"/>
            <a:ext cx="2209800" cy="1676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752600" y="2667000"/>
            <a:ext cx="2209800" cy="685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752600" y="3352800"/>
            <a:ext cx="2133600" cy="2286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grpId="1" nodeType="clickEffect">
                                  <p:stCondLst>
                                    <p:cond delay="0"/>
                                  </p:stCondLst>
                                  <p:childTnLst>
                                    <p:animEffect transition="out" filter="dissolv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9" presetClass="exit" presetSubtype="0" fill="hold" grpId="1" nodeType="withEffect">
                                  <p:stCondLst>
                                    <p:cond delay="0"/>
                                  </p:stCondLst>
                                  <p:childTnLst>
                                    <p:animEffect transition="out" filter="dissolv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par>
                                <p:cTn id="81" presetID="9" presetClass="exit" presetSubtype="0" fill="hold" grpId="1" nodeType="withEffect">
                                  <p:stCondLst>
                                    <p:cond delay="0"/>
                                  </p:stCondLst>
                                  <p:childTnLst>
                                    <p:animEffect transition="out" filter="dissolve">
                                      <p:cBhvr>
                                        <p:cTn id="82" dur="500"/>
                                        <p:tgtEl>
                                          <p:spTgt spid="22"/>
                                        </p:tgtEl>
                                      </p:cBhvr>
                                    </p:animEffect>
                                    <p:set>
                                      <p:cBhvr>
                                        <p:cTn id="83" dur="1" fill="hold">
                                          <p:stCondLst>
                                            <p:cond delay="499"/>
                                          </p:stCondLst>
                                        </p:cTn>
                                        <p:tgtEl>
                                          <p:spTgt spid="22"/>
                                        </p:tgtEl>
                                        <p:attrNameLst>
                                          <p:attrName>style.visibility</p:attrName>
                                        </p:attrNameLst>
                                      </p:cBhvr>
                                      <p:to>
                                        <p:strVal val="hidden"/>
                                      </p:to>
                                    </p:set>
                                  </p:childTnLst>
                                </p:cTn>
                              </p:par>
                              <p:par>
                                <p:cTn id="84" presetID="9" presetClass="exit" presetSubtype="0" fill="hold" nodeType="withEffect">
                                  <p:stCondLst>
                                    <p:cond delay="0"/>
                                  </p:stCondLst>
                                  <p:childTnLst>
                                    <p:animEffect transition="out" filter="dissolve">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par>
                                <p:cTn id="87" presetID="9" presetClass="exit" presetSubtype="0" fill="hold" nodeType="withEffect">
                                  <p:stCondLst>
                                    <p:cond delay="0"/>
                                  </p:stCondLst>
                                  <p:childTnLst>
                                    <p:animEffect transition="out" filter="dissolve">
                                      <p:cBhvr>
                                        <p:cTn id="88" dur="500"/>
                                        <p:tgtEl>
                                          <p:spTgt spid="26"/>
                                        </p:tgtEl>
                                      </p:cBhvr>
                                    </p:animEffect>
                                    <p:set>
                                      <p:cBhvr>
                                        <p:cTn id="89" dur="1" fill="hold">
                                          <p:stCondLst>
                                            <p:cond delay="499"/>
                                          </p:stCondLst>
                                        </p:cTn>
                                        <p:tgtEl>
                                          <p:spTgt spid="26"/>
                                        </p:tgtEl>
                                        <p:attrNameLst>
                                          <p:attrName>style.visibility</p:attrName>
                                        </p:attrNameLst>
                                      </p:cBhvr>
                                      <p:to>
                                        <p:strVal val="hidden"/>
                                      </p:to>
                                    </p:set>
                                  </p:childTnLst>
                                </p:cTn>
                              </p:par>
                              <p:par>
                                <p:cTn id="90" presetID="9" presetClass="exit" presetSubtype="0" fill="hold" nodeType="withEffect">
                                  <p:stCondLst>
                                    <p:cond delay="0"/>
                                  </p:stCondLst>
                                  <p:childTnLst>
                                    <p:animEffect transition="out" filter="dissolv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par>
                                <p:cTn id="93" presetID="9" presetClass="exit" presetSubtype="0" fill="hold" nodeType="withEffect">
                                  <p:stCondLst>
                                    <p:cond delay="0"/>
                                  </p:stCondLst>
                                  <p:childTnLst>
                                    <p:animEffect transition="out" filter="dissolve">
                                      <p:cBhvr>
                                        <p:cTn id="94" dur="500"/>
                                        <p:tgtEl>
                                          <p:spTgt spid="17"/>
                                        </p:tgtEl>
                                      </p:cBhvr>
                                    </p:animEffect>
                                    <p:set>
                                      <p:cBhvr>
                                        <p:cTn id="95" dur="1" fill="hold">
                                          <p:stCondLst>
                                            <p:cond delay="499"/>
                                          </p:stCondLst>
                                        </p:cTn>
                                        <p:tgtEl>
                                          <p:spTgt spid="17"/>
                                        </p:tgtEl>
                                        <p:attrNameLst>
                                          <p:attrName>style.visibility</p:attrName>
                                        </p:attrNameLst>
                                      </p:cBhvr>
                                      <p:to>
                                        <p:strVal val="hidden"/>
                                      </p:to>
                                    </p:set>
                                  </p:childTnLst>
                                </p:cTn>
                              </p:par>
                              <p:par>
                                <p:cTn id="96" presetID="9" presetClass="exit" presetSubtype="0" fill="hold" nodeType="withEffect">
                                  <p:stCondLst>
                                    <p:cond delay="0"/>
                                  </p:stCondLst>
                                  <p:childTnLst>
                                    <p:animEffect transition="out" filter="dissolve">
                                      <p:cBhvr>
                                        <p:cTn id="97" dur="500"/>
                                        <p:tgtEl>
                                          <p:spTgt spid="21"/>
                                        </p:tgtEl>
                                      </p:cBhvr>
                                    </p:animEffect>
                                    <p:set>
                                      <p:cBhvr>
                                        <p:cTn id="98" dur="1" fill="hold">
                                          <p:stCondLst>
                                            <p:cond delay="499"/>
                                          </p:stCondLst>
                                        </p:cTn>
                                        <p:tgtEl>
                                          <p:spTgt spid="21"/>
                                        </p:tgtEl>
                                        <p:attrNameLst>
                                          <p:attrName>style.visibility</p:attrName>
                                        </p:attrNameLst>
                                      </p:cBhvr>
                                      <p:to>
                                        <p:strVal val="hidden"/>
                                      </p:to>
                                    </p:set>
                                  </p:childTnLst>
                                </p:cTn>
                              </p:par>
                              <p:par>
                                <p:cTn id="99" presetID="9" presetClass="exit" presetSubtype="0" fill="hold" grpId="1" nodeType="withEffect">
                                  <p:stCondLst>
                                    <p:cond delay="0"/>
                                  </p:stCondLst>
                                  <p:childTnLst>
                                    <p:animEffect transition="out" filter="dissolve">
                                      <p:cBhvr>
                                        <p:cTn id="100" dur="500"/>
                                        <p:tgtEl>
                                          <p:spTgt spid="12"/>
                                        </p:tgtEl>
                                      </p:cBhvr>
                                    </p:animEffect>
                                    <p:set>
                                      <p:cBhvr>
                                        <p:cTn id="10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4" grpId="0"/>
      <p:bldP spid="14" grpId="1"/>
      <p:bldP spid="12" grpId="0"/>
      <p:bldP spid="12" grpId="1"/>
      <p:bldP spid="22" grpId="0"/>
      <p:bldP spid="22" grpId="1"/>
      <p:bldP spid="2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Data Comparison</a:t>
            </a:r>
          </a:p>
        </p:txBody>
      </p:sp>
      <p:sp>
        <p:nvSpPr>
          <p:cNvPr id="14339" name="Rectangle 3"/>
          <p:cNvSpPr>
            <a:spLocks noGrp="1" noChangeArrowheads="1"/>
          </p:cNvSpPr>
          <p:nvPr>
            <p:ph type="body" idx="1"/>
          </p:nvPr>
        </p:nvSpPr>
        <p:spPr>
          <a:xfrm>
            <a:off x="228600" y="1295400"/>
            <a:ext cx="8763000" cy="5181600"/>
          </a:xfrm>
        </p:spPr>
        <p:txBody>
          <a:bodyPr/>
          <a:lstStyle/>
          <a:p>
            <a:pPr>
              <a:lnSpc>
                <a:spcPct val="90000"/>
              </a:lnSpc>
            </a:pPr>
            <a:r>
              <a:rPr lang="en-US" sz="2400" dirty="0"/>
              <a:t>To compare data from different studies (or even waves of the same study) we use the </a:t>
            </a:r>
            <a:r>
              <a:rPr lang="en-US" sz="2400" i="1" dirty="0"/>
              <a:t>metadata</a:t>
            </a:r>
          </a:p>
          <a:p>
            <a:pPr lvl="1">
              <a:lnSpc>
                <a:spcPct val="90000"/>
              </a:lnSpc>
            </a:pPr>
            <a:r>
              <a:rPr lang="en-US" sz="2000" dirty="0"/>
              <a:t>The metadata explains which things are comparable in data sets</a:t>
            </a:r>
          </a:p>
          <a:p>
            <a:pPr>
              <a:lnSpc>
                <a:spcPct val="90000"/>
              </a:lnSpc>
            </a:pPr>
            <a:r>
              <a:rPr lang="en-US" sz="2400" dirty="0"/>
              <a:t>When we compare two variables, they are comparable if they have the same set of properties</a:t>
            </a:r>
          </a:p>
          <a:p>
            <a:pPr lvl="1">
              <a:lnSpc>
                <a:spcPct val="90000"/>
              </a:lnSpc>
            </a:pPr>
            <a:r>
              <a:rPr lang="en-US" sz="2000" dirty="0"/>
              <a:t>They measure the same concept for the same high-level universe, and have the same representation (categories/codes, etc.)</a:t>
            </a:r>
          </a:p>
          <a:p>
            <a:pPr lvl="1">
              <a:lnSpc>
                <a:spcPct val="90000"/>
              </a:lnSpc>
            </a:pPr>
            <a:r>
              <a:rPr lang="en-US" sz="2000" dirty="0"/>
              <a:t>For example, two variables measuring “Age” are comparable if they have the same concept (e.g., age at last birthday) for the same top-level universe (i.e., people, as opposed to houses), and express their value using the same representation (i.e., an integer from 0-99) </a:t>
            </a:r>
          </a:p>
          <a:p>
            <a:pPr lvl="1">
              <a:lnSpc>
                <a:spcPct val="90000"/>
              </a:lnSpc>
            </a:pPr>
            <a:r>
              <a:rPr lang="en-US" sz="2000" dirty="0"/>
              <a:t>They </a:t>
            </a:r>
            <a:r>
              <a:rPr lang="en-US" sz="2000" i="1" dirty="0"/>
              <a:t>may</a:t>
            </a:r>
            <a:r>
              <a:rPr lang="en-US" sz="2000" dirty="0"/>
              <a:t> be comparable if the only difference is their representation (i.e., one uses 5-year age cohorts and the other uses integers) but this requires a </a:t>
            </a:r>
            <a:r>
              <a:rPr lang="en-US" sz="2000" i="1" dirty="0"/>
              <a:t>mapping</a:t>
            </a:r>
            <a:endParaRPr lang="en-US" sz="2000" dirty="0"/>
          </a:p>
        </p:txBody>
      </p:sp>
    </p:spTree>
    <p:extLst>
      <p:ext uri="{BB962C8B-B14F-4D97-AF65-F5344CB8AC3E}">
        <p14:creationId xmlns:p14="http://schemas.microsoft.com/office/powerpoint/2010/main" val="85908747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r>
              <a:rPr lang="en-US"/>
              <a:t>DDI Support for Comparison</a:t>
            </a:r>
          </a:p>
        </p:txBody>
      </p:sp>
      <p:sp>
        <p:nvSpPr>
          <p:cNvPr id="15365" name="Rectangle 5"/>
          <p:cNvSpPr>
            <a:spLocks noGrp="1" noChangeArrowheads="1"/>
          </p:cNvSpPr>
          <p:nvPr>
            <p:ph type="body" idx="1"/>
          </p:nvPr>
        </p:nvSpPr>
        <p:spPr/>
        <p:txBody>
          <a:bodyPr/>
          <a:lstStyle/>
          <a:p>
            <a:pPr>
              <a:lnSpc>
                <a:spcPct val="90000"/>
              </a:lnSpc>
            </a:pPr>
            <a:r>
              <a:rPr lang="en-US" sz="2400" dirty="0"/>
              <a:t>For data which is completely the same, DDI provides a way of showing comparability: Grouping</a:t>
            </a:r>
          </a:p>
          <a:p>
            <a:pPr lvl="1">
              <a:lnSpc>
                <a:spcPct val="90000"/>
              </a:lnSpc>
            </a:pPr>
            <a:r>
              <a:rPr lang="en-US" sz="2000" dirty="0"/>
              <a:t>These things are comparable “by design”</a:t>
            </a:r>
          </a:p>
          <a:p>
            <a:pPr lvl="1">
              <a:lnSpc>
                <a:spcPct val="90000"/>
              </a:lnSpc>
            </a:pPr>
            <a:r>
              <a:rPr lang="en-US" sz="2000" dirty="0"/>
              <a:t>This typically includes </a:t>
            </a:r>
            <a:r>
              <a:rPr lang="en-US" sz="2000" dirty="0" smtClean="0"/>
              <a:t>longitudinal/repeated cross-sectional </a:t>
            </a:r>
            <a:r>
              <a:rPr lang="en-US" sz="2000" dirty="0"/>
              <a:t>studies</a:t>
            </a:r>
          </a:p>
          <a:p>
            <a:pPr>
              <a:lnSpc>
                <a:spcPct val="90000"/>
              </a:lnSpc>
            </a:pPr>
            <a:r>
              <a:rPr lang="en-US" sz="2400" dirty="0"/>
              <a:t>For data which </a:t>
            </a:r>
            <a:r>
              <a:rPr lang="en-US" sz="2400" i="1" dirty="0"/>
              <a:t>may </a:t>
            </a:r>
            <a:r>
              <a:rPr lang="en-US" sz="2400" dirty="0"/>
              <a:t>be comparable, DDI allows for a statement of what the comparable metadata items are: the Comparison module</a:t>
            </a:r>
          </a:p>
          <a:p>
            <a:pPr lvl="1">
              <a:lnSpc>
                <a:spcPct val="90000"/>
              </a:lnSpc>
            </a:pPr>
            <a:r>
              <a:rPr lang="en-US" sz="2000" dirty="0"/>
              <a:t>The Comparison module provides the mappings between similar items (“ad-hoc” comparison)</a:t>
            </a:r>
          </a:p>
          <a:p>
            <a:pPr lvl="1">
              <a:lnSpc>
                <a:spcPct val="90000"/>
              </a:lnSpc>
            </a:pPr>
            <a:r>
              <a:rPr lang="en-US" sz="2000" dirty="0"/>
              <a:t>Mappings are always context-dependent (e.g., they are sufficient for the purposes of particular research, and are only </a:t>
            </a:r>
            <a:r>
              <a:rPr lang="en-US" sz="2000" i="1" dirty="0"/>
              <a:t>assertions</a:t>
            </a:r>
            <a:r>
              <a:rPr lang="en-US" sz="2000" dirty="0"/>
              <a:t> about the equivalence of the metadata items) </a:t>
            </a:r>
          </a:p>
        </p:txBody>
      </p:sp>
    </p:spTree>
    <p:extLst>
      <p:ext uri="{BB962C8B-B14F-4D97-AF65-F5344CB8AC3E}">
        <p14:creationId xmlns:p14="http://schemas.microsoft.com/office/powerpoint/2010/main" val="3816651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4366</Words>
  <Application>Microsoft Office PowerPoint</Application>
  <PresentationFormat>On-screen Show (4:3)</PresentationFormat>
  <Paragraphs>1090</Paragraphs>
  <Slides>117</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117</vt:i4>
      </vt:variant>
    </vt:vector>
  </HeadingPairs>
  <TitlesOfParts>
    <vt:vector size="124" baseType="lpstr">
      <vt:lpstr>ＭＳ Ｐゴシック</vt:lpstr>
      <vt:lpstr>Arial</vt:lpstr>
      <vt:lpstr>Calibri</vt:lpstr>
      <vt:lpstr>Consolas</vt:lpstr>
      <vt:lpstr>Symbol</vt:lpstr>
      <vt:lpstr>Wingdings</vt:lpstr>
      <vt:lpstr>Office Theme</vt:lpstr>
      <vt:lpstr>Data and Metadata Management:  A Business Perspective</vt:lpstr>
      <vt:lpstr>Credits</vt:lpstr>
      <vt:lpstr>PART I</vt:lpstr>
      <vt:lpstr>Welcome and outline</vt:lpstr>
      <vt:lpstr>Outline</vt:lpstr>
      <vt:lpstr>Introductions</vt:lpstr>
      <vt:lpstr>Changes in the environment:</vt:lpstr>
      <vt:lpstr>The Challenge</vt:lpstr>
      <vt:lpstr>Why Such a Mess?</vt:lpstr>
      <vt:lpstr>Ddi 3 in 60 seconds</vt:lpstr>
      <vt:lpstr>PowerPoint Presentation</vt:lpstr>
      <vt:lpstr>PowerPoint Presentation</vt:lpstr>
      <vt:lpstr>processes</vt:lpstr>
      <vt:lpstr>Looking at your organization</vt:lpstr>
      <vt:lpstr>Traditional Process Model</vt:lpstr>
      <vt:lpstr>DDI Lifecycle Model</vt:lpstr>
      <vt:lpstr>Data/Metadata Life Cycle Orientation</vt:lpstr>
      <vt:lpstr>PowerPoint Presentation</vt:lpstr>
      <vt:lpstr>PowerPoint Presentation</vt:lpstr>
      <vt:lpstr>PowerPoint Presentation</vt:lpstr>
      <vt:lpstr>PowerPoint Presentation</vt:lpstr>
      <vt:lpstr>PowerPoint Presentation</vt:lpstr>
      <vt:lpstr>The ddi-standard</vt:lpstr>
      <vt:lpstr>What Is DDI I?</vt:lpstr>
      <vt:lpstr>History</vt:lpstr>
      <vt:lpstr>XML Elements</vt:lpstr>
      <vt:lpstr>XML Attributes</vt:lpstr>
      <vt:lpstr>Conflicting Tag Names</vt:lpstr>
      <vt:lpstr>PowerPoint Presentation</vt:lpstr>
      <vt:lpstr>DDI and XML</vt:lpstr>
      <vt:lpstr>tools</vt:lpstr>
      <vt:lpstr>MISSY</vt:lpstr>
      <vt:lpstr>CentERdata – LISS Panel / Questasy</vt:lpstr>
      <vt:lpstr>PowerPoint Presentation</vt:lpstr>
      <vt:lpstr>PowerPoint Presentation</vt:lpstr>
      <vt:lpstr>PowerPoint Presentation</vt:lpstr>
      <vt:lpstr>CESSDA - Council of European Social Science Data Archives </vt:lpstr>
      <vt:lpstr>PowerPoint Presentation</vt:lpstr>
      <vt:lpstr>Michigan Questionnaire Documentation System (MQDS) as Blaise Tool</vt:lpstr>
      <vt:lpstr>Stat/Transfer Version 11 supports DDI Lifecycle</vt:lpstr>
      <vt:lpstr>Colectica</vt:lpstr>
      <vt:lpstr>Canadian Research Data Centre Network (CRDCN) DDI 3 Data/Metadata Management Platform</vt:lpstr>
      <vt:lpstr>Danish Data Archive DDI Editing Framework</vt:lpstr>
      <vt:lpstr>Tools and Standards</vt:lpstr>
      <vt:lpstr>Tools and Standards</vt:lpstr>
      <vt:lpstr>Codebook and lifecycle</vt:lpstr>
      <vt:lpstr>Formerly known as…</vt:lpstr>
      <vt:lpstr>DDI Codebook</vt:lpstr>
      <vt:lpstr>DDI Lifecycle Model</vt:lpstr>
      <vt:lpstr>DDI Lifecycle Features</vt:lpstr>
      <vt:lpstr>DDI Lifecycle Features</vt:lpstr>
      <vt:lpstr>PART II</vt:lpstr>
      <vt:lpstr>DDI lifecycle in detail</vt:lpstr>
      <vt:lpstr>DDI structures</vt:lpstr>
      <vt:lpstr>Study Unit</vt:lpstr>
      <vt:lpstr>Data Collection</vt:lpstr>
      <vt:lpstr>Logical Product</vt:lpstr>
      <vt:lpstr>Physical storage</vt:lpstr>
      <vt:lpstr>Archive Module</vt:lpstr>
      <vt:lpstr>Archiving and Organizations/Individuals</vt:lpstr>
      <vt:lpstr>Lifecycle Events</vt:lpstr>
      <vt:lpstr>Mining the Archive</vt:lpstr>
      <vt:lpstr>Long term data collection process</vt:lpstr>
      <vt:lpstr>Why can DDI 3 do more?</vt:lpstr>
      <vt:lpstr>General Variable Components</vt:lpstr>
      <vt:lpstr>Representation</vt:lpstr>
      <vt:lpstr>Value Representation</vt:lpstr>
      <vt:lpstr>Schemes and re-use</vt:lpstr>
      <vt:lpstr>DDI Schemes</vt:lpstr>
      <vt:lpstr>DDI Schemes: Purpose</vt:lpstr>
      <vt:lpstr>XML Schemas, DDI Modules,  and DDI Schemes</vt:lpstr>
      <vt:lpstr>Why Schemes?</vt:lpstr>
      <vt:lpstr>Designed to Support Registries</vt:lpstr>
      <vt:lpstr>Management of Information, Data, and Metadata</vt:lpstr>
      <vt:lpstr>Upstream Metadata Capture</vt:lpstr>
      <vt:lpstr>Metadata Driven Data Capture</vt:lpstr>
      <vt:lpstr>Reuse by Reference</vt:lpstr>
      <vt:lpstr>Change over Time</vt:lpstr>
      <vt:lpstr>DDI Support for Metadata Reuse</vt:lpstr>
      <vt:lpstr>Reusable Study-independent Information in Resource Package</vt:lpstr>
      <vt:lpstr>questionnaire example</vt:lpstr>
      <vt:lpstr>Questionnaires</vt:lpstr>
      <vt:lpstr>Simple Questionnaire</vt:lpstr>
      <vt:lpstr>Simple Questionnaire</vt:lpstr>
      <vt:lpstr>Simple Questionnaire</vt:lpstr>
      <vt:lpstr>Representing Response Domains</vt:lpstr>
      <vt:lpstr>Simple Questionnaire</vt:lpstr>
      <vt:lpstr>Simple Questionnaire</vt:lpstr>
      <vt:lpstr>Simple Questionnaire</vt:lpstr>
      <vt:lpstr>PowerPoint Presentation</vt:lpstr>
      <vt:lpstr>comparison</vt:lpstr>
      <vt:lpstr>Comparison</vt:lpstr>
      <vt:lpstr>Data Comparison</vt:lpstr>
      <vt:lpstr>DDI Support for Comparison</vt:lpstr>
      <vt:lpstr>Comparability</vt:lpstr>
      <vt:lpstr>Detail of question comparability</vt:lpstr>
      <vt:lpstr>ISO/IEC 11179-1</vt:lpstr>
      <vt:lpstr>Data Comparison</vt:lpstr>
      <vt:lpstr>DDI Support for Comparison</vt:lpstr>
      <vt:lpstr>PowerPoint Presentation</vt:lpstr>
      <vt:lpstr>Comparison</vt:lpstr>
      <vt:lpstr>Your questions</vt:lpstr>
      <vt:lpstr>conclusion</vt:lpstr>
      <vt:lpstr>Points to remember</vt:lpstr>
      <vt:lpstr>Check list</vt:lpstr>
      <vt:lpstr>Backup slides</vt:lpstr>
      <vt:lpstr>DDI structures</vt:lpstr>
      <vt:lpstr>DDI Structures</vt:lpstr>
      <vt:lpstr>PowerPoint Presentation</vt:lpstr>
      <vt:lpstr>Process Items</vt:lpstr>
      <vt:lpstr>IPUMS International</vt:lpstr>
      <vt:lpstr>PowerPoint Presentation</vt:lpstr>
      <vt:lpstr>XML Schemas, DDI Modules,  and DDI Schemes</vt:lpstr>
      <vt:lpstr>, XML Schemas DDI Modules,  and DDI Schemes</vt:lpstr>
      <vt:lpstr>XML Schemas, DDI Modules,  and DDI Schemes</vt:lpstr>
      <vt:lpstr>Reuse of Metadata</vt:lpstr>
      <vt:lpstr>Reuse Across the Lifecycle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and Metadata Management:  A Business Perspective</dc:title>
  <dc:creator>wendy</dc:creator>
  <cp:lastModifiedBy>Vardigan, Mary</cp:lastModifiedBy>
  <cp:revision>42</cp:revision>
  <cp:lastPrinted>2012-11-30T14:02:28Z</cp:lastPrinted>
  <dcterms:created xsi:type="dcterms:W3CDTF">2012-06-03T22:01:05Z</dcterms:created>
  <dcterms:modified xsi:type="dcterms:W3CDTF">2015-07-06T14:58:38Z</dcterms:modified>
</cp:coreProperties>
</file>