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</p:sldIdLst>
  <p:sldSz cx="9144000" cy="5143500" type="screen16x9"/>
  <p:notesSz cx="6858000" cy="9144000"/>
  <p:embeddedFontLst>
    <p:embeddedFont>
      <p:font typeface="Darker Grotesque" panose="020B0604020202020204" charset="0"/>
      <p:regular r:id="rId25"/>
      <p:bold r:id="rId26"/>
    </p:embeddedFont>
    <p:embeddedFont>
      <p:font typeface="Darker Grotesque Black" panose="020B0604020202020204" charset="0"/>
      <p:bold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  <p:embeddedFont>
      <p:font typeface="Roboto Light" panose="02000000000000000000" pitchFamily="2" charset="0"/>
      <p:regular r:id="rId32"/>
      <p:bold r:id="rId33"/>
      <p:italic r:id="rId34"/>
      <p:boldItalic r:id="rId35"/>
    </p:embeddedFont>
    <p:embeddedFont>
      <p:font typeface="Roboto Medium" panose="02000000000000000000" pitchFamily="2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quazzoni" initials="s" lastIdx="1" clrIdx="0">
    <p:extLst>
      <p:ext uri="{19B8F6BF-5375-455C-9EA6-DF929625EA0E}">
        <p15:presenceInfo xmlns:p15="http://schemas.microsoft.com/office/powerpoint/2012/main" userId="squazzo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4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6"/>
    <p:restoredTop sz="94701"/>
  </p:normalViewPr>
  <p:slideViewPr>
    <p:cSldViewPr snapToGrid="0">
      <p:cViewPr varScale="1">
        <p:scale>
          <a:sx n="83" d="100"/>
          <a:sy n="83" d="100"/>
        </p:scale>
        <p:origin x="968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68713b76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268713b76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6876a38629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6876a38629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6876a38629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6876a38629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6876a38629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6876a38629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6876a38629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6876a38629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6876a38629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6876a38629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1554b51b1e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1554b51b1e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15350249d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15350249d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15350249d4_2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15350249d4_24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15350249d4_24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15350249d4_24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e9e298882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e9e298882d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6876a3862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26876a3862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e9e298882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e9e298882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e9e298882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e9e298882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6876a38629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6876a38629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1554b51b1e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1554b51b1e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1554b51b1e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1554b51b1e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554b51b1e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1554b51b1e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1554b51b1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1554b51b1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1554b51b1e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1554b51b1e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1554b51b1e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1554b51b1e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6876a3862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6876a3862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y 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77075" y="3446650"/>
            <a:ext cx="7710300" cy="51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oboto"/>
              <a:buNone/>
              <a:defRPr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77075" y="3882250"/>
            <a:ext cx="7635900" cy="4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556947" y="4534750"/>
            <a:ext cx="399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 February 2024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600" y="297325"/>
            <a:ext cx="8520600" cy="5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94066"/>
              </a:buClr>
              <a:buSzPts val="3200"/>
              <a:buFont typeface="Roboto"/>
              <a:buNone/>
              <a:defRPr sz="3200">
                <a:solidFill>
                  <a:srgbClr val="4940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42600" y="1229700"/>
            <a:ext cx="8520600" cy="29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Font typeface="Roboto Light"/>
              <a:buChar char="●"/>
              <a:defRPr sz="17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36550" rtl="0">
              <a:spcBef>
                <a:spcPts val="0"/>
              </a:spcBef>
              <a:spcAft>
                <a:spcPts val="0"/>
              </a:spcAft>
              <a:buSzPts val="1700"/>
              <a:buFont typeface="Roboto Light"/>
              <a:buChar char="○"/>
              <a:defRPr sz="17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Font typeface="Roboto Light"/>
              <a:buChar char="■"/>
              <a:defRPr sz="15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SzPts val="1300"/>
              <a:buFont typeface="Roboto Light"/>
              <a:buChar char="●"/>
              <a:defRPr sz="13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○"/>
              <a:defRPr sz="11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■"/>
              <a:defRPr sz="11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●"/>
              <a:defRPr sz="11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○"/>
              <a:defRPr sz="11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■"/>
              <a:defRPr sz="11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56775" y="4826625"/>
            <a:ext cx="548700" cy="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>
            <a:lvl1pPr lvl="0" algn="r">
              <a:buNone/>
              <a:defRPr sz="1300"/>
            </a:lvl1pPr>
            <a:lvl2pPr lvl="1" algn="r">
              <a:buNone/>
              <a:defRPr sz="1300"/>
            </a:lvl2pPr>
            <a:lvl3pPr lvl="2" algn="r">
              <a:buNone/>
              <a:defRPr sz="1300"/>
            </a:lvl3pPr>
            <a:lvl4pPr lvl="3" algn="r">
              <a:buNone/>
              <a:defRPr sz="1300"/>
            </a:lvl4pPr>
            <a:lvl5pPr lvl="4" algn="r">
              <a:buNone/>
              <a:defRPr sz="1300"/>
            </a:lvl5pPr>
            <a:lvl6pPr lvl="5" algn="r">
              <a:buNone/>
              <a:defRPr sz="1300"/>
            </a:lvl6pPr>
            <a:lvl7pPr lvl="6" algn="r">
              <a:buNone/>
              <a:defRPr sz="1300"/>
            </a:lvl7pPr>
            <a:lvl8pPr lvl="7" algn="r">
              <a:buNone/>
              <a:defRPr sz="1300"/>
            </a:lvl8pPr>
            <a:lvl9pPr lvl="8" algn="r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456900" y="888900"/>
            <a:ext cx="843600" cy="22500"/>
          </a:xfrm>
          <a:prstGeom prst="rect">
            <a:avLst/>
          </a:prstGeom>
          <a:solidFill>
            <a:srgbClr val="FECF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mitments Slide">
  <p:cSld name="SECTION_HEADER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42600" y="297325"/>
            <a:ext cx="8520600" cy="5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94066"/>
              </a:buClr>
              <a:buSzPts val="3200"/>
              <a:buFont typeface="Roboto"/>
              <a:buNone/>
              <a:defRPr sz="3200">
                <a:solidFill>
                  <a:srgbClr val="4940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42600" y="1229700"/>
            <a:ext cx="8520600" cy="29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Font typeface="Roboto Light"/>
              <a:buChar char="●"/>
              <a:defRPr sz="17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36550" rtl="0">
              <a:spcBef>
                <a:spcPts val="0"/>
              </a:spcBef>
              <a:spcAft>
                <a:spcPts val="0"/>
              </a:spcAft>
              <a:buSzPts val="1700"/>
              <a:buFont typeface="Roboto Light"/>
              <a:buChar char="○"/>
              <a:defRPr sz="17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Font typeface="Roboto Light"/>
              <a:buChar char="■"/>
              <a:defRPr sz="15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SzPts val="1300"/>
              <a:buFont typeface="Roboto Light"/>
              <a:buChar char="●"/>
              <a:defRPr sz="13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○"/>
              <a:defRPr sz="11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■"/>
              <a:defRPr sz="11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●"/>
              <a:defRPr sz="11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○"/>
              <a:defRPr sz="11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■"/>
              <a:defRPr sz="11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556775" y="4826625"/>
            <a:ext cx="548700" cy="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>
            <a:lvl1pPr lvl="0" algn="r" rtl="0">
              <a:buNone/>
              <a:defRPr sz="1300"/>
            </a:lvl1pPr>
            <a:lvl2pPr lvl="1" algn="r" rtl="0">
              <a:buNone/>
              <a:defRPr sz="1300"/>
            </a:lvl2pPr>
            <a:lvl3pPr lvl="2" algn="r" rtl="0">
              <a:buNone/>
              <a:defRPr sz="1300"/>
            </a:lvl3pPr>
            <a:lvl4pPr lvl="3" algn="r" rtl="0">
              <a:buNone/>
              <a:defRPr sz="1300"/>
            </a:lvl4pPr>
            <a:lvl5pPr lvl="4" algn="r" rtl="0">
              <a:buNone/>
              <a:defRPr sz="1300"/>
            </a:lvl5pPr>
            <a:lvl6pPr lvl="5" algn="r" rtl="0">
              <a:buNone/>
              <a:defRPr sz="1300"/>
            </a:lvl6pPr>
            <a:lvl7pPr lvl="6" algn="r" rtl="0">
              <a:buNone/>
              <a:defRPr sz="1300"/>
            </a:lvl7pPr>
            <a:lvl8pPr lvl="7" algn="r" rtl="0">
              <a:buNone/>
              <a:defRPr sz="1300"/>
            </a:lvl8pPr>
            <a:lvl9pPr lvl="8" algn="r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456900" y="888900"/>
            <a:ext cx="843600" cy="22500"/>
          </a:xfrm>
          <a:prstGeom prst="rect">
            <a:avLst/>
          </a:prstGeom>
          <a:solidFill>
            <a:srgbClr val="FECF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Right">
  <p:cSld name="SECTION_HEADER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42600" y="297325"/>
            <a:ext cx="3944400" cy="13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94066"/>
              </a:buClr>
              <a:buSzPts val="3200"/>
              <a:buFont typeface="Roboto"/>
              <a:buNone/>
              <a:defRPr sz="3200">
                <a:solidFill>
                  <a:srgbClr val="4940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42600" y="1907175"/>
            <a:ext cx="3944400" cy="22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Font typeface="Roboto Light"/>
              <a:buChar char="●"/>
              <a:defRPr sz="17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36550" rtl="0">
              <a:spcBef>
                <a:spcPts val="0"/>
              </a:spcBef>
              <a:spcAft>
                <a:spcPts val="0"/>
              </a:spcAft>
              <a:buSzPts val="1700"/>
              <a:buFont typeface="Roboto Light"/>
              <a:buChar char="○"/>
              <a:defRPr sz="17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Font typeface="Roboto Light"/>
              <a:buChar char="■"/>
              <a:defRPr sz="15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SzPts val="1300"/>
              <a:buFont typeface="Roboto Light"/>
              <a:buChar char="●"/>
              <a:defRPr sz="13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○"/>
              <a:defRPr sz="11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■"/>
              <a:defRPr sz="11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●"/>
              <a:defRPr sz="11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○"/>
              <a:defRPr sz="11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■"/>
              <a:defRPr sz="11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556775" y="4826625"/>
            <a:ext cx="548700" cy="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>
            <a:lvl1pPr lvl="0" algn="r" rtl="0">
              <a:buNone/>
              <a:defRPr sz="1300"/>
            </a:lvl1pPr>
            <a:lvl2pPr lvl="1" algn="r" rtl="0">
              <a:buNone/>
              <a:defRPr sz="1300"/>
            </a:lvl2pPr>
            <a:lvl3pPr lvl="2" algn="r" rtl="0">
              <a:buNone/>
              <a:defRPr sz="1300"/>
            </a:lvl3pPr>
            <a:lvl4pPr lvl="3" algn="r" rtl="0">
              <a:buNone/>
              <a:defRPr sz="1300"/>
            </a:lvl4pPr>
            <a:lvl5pPr lvl="4" algn="r" rtl="0">
              <a:buNone/>
              <a:defRPr sz="1300"/>
            </a:lvl5pPr>
            <a:lvl6pPr lvl="5" algn="r" rtl="0">
              <a:buNone/>
              <a:defRPr sz="1300"/>
            </a:lvl6pPr>
            <a:lvl7pPr lvl="6" algn="r" rtl="0">
              <a:buNone/>
              <a:defRPr sz="1300"/>
            </a:lvl7pPr>
            <a:lvl8pPr lvl="7" algn="r" rtl="0">
              <a:buNone/>
              <a:defRPr sz="1300"/>
            </a:lvl8pPr>
            <a:lvl9pPr lvl="8" algn="r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3">
            <a:alphaModFix/>
          </a:blip>
          <a:srcRect l="514" r="504"/>
          <a:stretch/>
        </p:blipFill>
        <p:spPr>
          <a:xfrm>
            <a:off x="4583400" y="0"/>
            <a:ext cx="4560600" cy="482662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/>
          <p:nvPr/>
        </p:nvSpPr>
        <p:spPr>
          <a:xfrm>
            <a:off x="456900" y="1816025"/>
            <a:ext cx="843600" cy="22500"/>
          </a:xfrm>
          <a:prstGeom prst="rect">
            <a:avLst/>
          </a:prstGeom>
          <a:solidFill>
            <a:srgbClr val="FECF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 Cover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573475" y="2150700"/>
            <a:ext cx="7017300" cy="26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Font typeface="Roboto Light"/>
              <a:buChar char="●"/>
              <a:defRPr sz="17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36550" rtl="0">
              <a:spcBef>
                <a:spcPts val="0"/>
              </a:spcBef>
              <a:spcAft>
                <a:spcPts val="0"/>
              </a:spcAft>
              <a:buSzPts val="1700"/>
              <a:buFont typeface="Roboto Light"/>
              <a:buChar char="○"/>
              <a:defRPr sz="17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Font typeface="Roboto Light"/>
              <a:buChar char="■"/>
              <a:defRPr sz="15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SzPts val="1300"/>
              <a:buFont typeface="Roboto Light"/>
              <a:buChar char="●"/>
              <a:defRPr sz="13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○"/>
              <a:defRPr sz="11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■"/>
              <a:defRPr sz="11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●"/>
              <a:defRPr sz="11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○"/>
              <a:defRPr sz="11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■"/>
              <a:defRPr sz="11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rker Grotesque Black"/>
              <a:buNone/>
              <a:defRPr sz="3000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rker Grotesque"/>
              <a:buNone/>
              <a:defRPr sz="30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rker Grotesque"/>
              <a:buNone/>
              <a:defRPr sz="30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rker Grotesque"/>
              <a:buNone/>
              <a:defRPr sz="30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rker Grotesque"/>
              <a:buNone/>
              <a:defRPr sz="30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rker Grotesque"/>
              <a:buNone/>
              <a:defRPr sz="30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rker Grotesque"/>
              <a:buNone/>
              <a:defRPr sz="30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rker Grotesque"/>
              <a:buNone/>
              <a:defRPr sz="30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rker Grotesque"/>
              <a:buNone/>
              <a:defRPr sz="30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rker Grotesque"/>
              <a:buChar char="●"/>
              <a:defRPr sz="1800">
                <a:solidFill>
                  <a:schemeClr val="dk2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arker Grotesque"/>
              <a:buChar char="○"/>
              <a:defRPr>
                <a:solidFill>
                  <a:schemeClr val="dk2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arker Grotesque"/>
              <a:buChar char="■"/>
              <a:defRPr>
                <a:solidFill>
                  <a:schemeClr val="dk2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arker Grotesque"/>
              <a:buChar char="●"/>
              <a:defRPr>
                <a:solidFill>
                  <a:schemeClr val="dk2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arker Grotesque"/>
              <a:buChar char="○"/>
              <a:defRPr>
                <a:solidFill>
                  <a:schemeClr val="dk2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arker Grotesque"/>
              <a:buChar char="■"/>
              <a:defRPr>
                <a:solidFill>
                  <a:schemeClr val="dk2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arker Grotesque"/>
              <a:buChar char="●"/>
              <a:defRPr>
                <a:solidFill>
                  <a:schemeClr val="dk2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arker Grotesque"/>
              <a:buChar char="○"/>
              <a:defRPr>
                <a:solidFill>
                  <a:schemeClr val="dk2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arker Grotesque"/>
              <a:buChar char="■"/>
              <a:defRPr>
                <a:solidFill>
                  <a:schemeClr val="dk2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556947" y="4534750"/>
            <a:ext cx="399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SzPts val="935"/>
              <a:buNone/>
              <a:defRPr sz="92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buSzPts val="935"/>
              <a:buNone/>
              <a:defRPr sz="92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>
              <a:buSzPts val="935"/>
              <a:buNone/>
              <a:defRPr sz="92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>
              <a:buSzPts val="935"/>
              <a:buNone/>
              <a:defRPr sz="92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>
              <a:buSzPts val="935"/>
              <a:buNone/>
              <a:defRPr sz="92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>
              <a:buSzPts val="935"/>
              <a:buNone/>
              <a:defRPr sz="92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>
              <a:buSzPts val="935"/>
              <a:buNone/>
              <a:defRPr sz="92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>
              <a:buSzPts val="935"/>
              <a:buNone/>
              <a:defRPr sz="92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>
              <a:buSzPts val="935"/>
              <a:buNone/>
              <a:defRPr sz="92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 February 2024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ctrTitle"/>
          </p:nvPr>
        </p:nvSpPr>
        <p:spPr>
          <a:xfrm>
            <a:off x="577075" y="3446650"/>
            <a:ext cx="7710300" cy="51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Webinar per la comunità italiana</a:t>
            </a:r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ubTitle" idx="1"/>
          </p:nvPr>
        </p:nvSpPr>
        <p:spPr>
          <a:xfrm>
            <a:off x="577075" y="3882250"/>
            <a:ext cx="7635900" cy="4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Luglio 2024</a:t>
            </a:r>
            <a:endParaRPr/>
          </a:p>
        </p:txBody>
      </p:sp>
      <p:pic>
        <p:nvPicPr>
          <p:cNvPr id="1026" name="Picture 2" descr="User blog:Semanticdrifter/The CC-BY-SA License and You | Community ...">
            <a:extLst>
              <a:ext uri="{FF2B5EF4-FFF2-40B4-BE49-F238E27FC236}">
                <a16:creationId xmlns:a16="http://schemas.microsoft.com/office/drawing/2014/main" id="{73740958-76DF-4BD4-B060-B042383F9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613" y="4442689"/>
            <a:ext cx="908838" cy="31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342600" y="297325"/>
            <a:ext cx="8520600" cy="5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COMMITMENTS</a:t>
            </a:r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342600" y="1229700"/>
            <a:ext cx="8520600" cy="29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C3C3B"/>
                </a:solidFill>
              </a:rPr>
              <a:t>In quanto organizzazioni che svolgono, finanziano e valutano la ricerca, ci impegniamo a rispettare</a:t>
            </a:r>
            <a:endParaRPr sz="1400">
              <a:solidFill>
                <a:srgbClr val="3C3C3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C3C3B"/>
                </a:solidFill>
              </a:rPr>
              <a:t>quanto segue:</a:t>
            </a:r>
            <a:endParaRPr sz="1400">
              <a:solidFill>
                <a:srgbClr val="3C3C3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0">
              <a:solidFill>
                <a:srgbClr val="3C3C3B"/>
              </a:solidFill>
            </a:endParaRPr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978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lang="en" sz="255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>
                <a:solidFill>
                  <a:srgbClr val="3C3C3B"/>
                </a:solidFill>
              </a:rPr>
              <a:t>Supporteremo la sostenibilità delle infrastrutture per le informazioni</a:t>
            </a:r>
            <a:endParaRPr>
              <a:solidFill>
                <a:srgbClr val="3C3C3B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C3C3B"/>
                </a:solidFill>
              </a:rPr>
              <a:t>           aperte sulla ricerca</a:t>
            </a:r>
            <a:endParaRPr sz="255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       </a:t>
            </a:r>
            <a:endParaRPr>
              <a:solidFill>
                <a:srgbClr val="3C3C3B"/>
              </a:solidFill>
            </a:endParaRPr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  <a:p>
            <a:pPr marL="484632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n">
                <a:solidFill>
                  <a:srgbClr val="3C3C3B"/>
                </a:solidFill>
              </a:rPr>
              <a:t>Sosterremo l’azione collettiva per accelerare la transizione verso</a:t>
            </a:r>
            <a:endParaRPr>
              <a:solidFill>
                <a:srgbClr val="3C3C3B"/>
              </a:solidFill>
            </a:endParaRPr>
          </a:p>
          <a:p>
            <a:pPr marL="484632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C3C3B"/>
                </a:solidFill>
              </a:rPr>
              <a:t>           l’apertura delle informazioni sulla ricerca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C3C3B"/>
                </a:solidFill>
              </a:rPr>
              <a:t>       </a:t>
            </a:r>
            <a:endParaRPr>
              <a:solidFill>
                <a:srgbClr val="3C3C3B"/>
              </a:solidFill>
            </a:endParaRPr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651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940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0">
              <a:solidFill>
                <a:srgbClr val="3C3C3B"/>
              </a:solidFill>
            </a:endParaRPr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56775" y="4826625"/>
            <a:ext cx="548700" cy="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32" name="Google Shape;13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825" y="2077200"/>
            <a:ext cx="699049" cy="62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075" y="3428800"/>
            <a:ext cx="951026" cy="380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342600" y="297325"/>
            <a:ext cx="8520600" cy="5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COMMITMENTS</a:t>
            </a:r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>
            <a:off x="342600" y="1153500"/>
            <a:ext cx="8520600" cy="29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255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55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Faremo in modo che l’apertura sia la norma per le informazioni sulla ricerca che  utilizziamo e produciamo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300"/>
              <a:buChar char="●"/>
            </a:pPr>
            <a:r>
              <a:rPr lang="en" sz="1300">
                <a:solidFill>
                  <a:srgbClr val="3C3C3B"/>
                </a:solidFill>
              </a:rPr>
              <a:t>L’apertura sarà la norma per le informazioni sulla ricerca che utilizziamo, ad esempio, per valutare i ricercatori e le istituzioni, per supportare il processo decisionale strategico e per trovare risultati della ricerca pertinenti e significativi.</a:t>
            </a:r>
            <a:endParaRPr sz="1300">
              <a:solidFill>
                <a:srgbClr val="3C3C3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C3C3B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300"/>
              <a:buChar char="●"/>
            </a:pPr>
            <a:r>
              <a:rPr lang="en" sz="1300">
                <a:solidFill>
                  <a:srgbClr val="3C3C3B"/>
                </a:solidFill>
              </a:rPr>
              <a:t>L’apertura sarà la norma per le informazioni sulla ricerca che produciamo, ad esempio le informazioni sulle nostre attività e sui nostri risultati, con un’eccezione per le informazioni per le quali l’apertura sarebbe inappropriata (“il più aperto possibile, chiuso quanto necessario”).</a:t>
            </a:r>
            <a:endParaRPr sz="1300">
              <a:solidFill>
                <a:srgbClr val="3C3C3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40" name="Google Shape;140;p18"/>
          <p:cNvSpPr txBox="1">
            <a:spLocks noGrp="1"/>
          </p:cNvSpPr>
          <p:nvPr>
            <p:ph type="sldNum" idx="12"/>
          </p:nvPr>
        </p:nvSpPr>
        <p:spPr>
          <a:xfrm>
            <a:off x="8556775" y="4826625"/>
            <a:ext cx="548700" cy="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41" name="Google Shape;14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9650" y="3986825"/>
            <a:ext cx="493550" cy="65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342600" y="297325"/>
            <a:ext cx="8520600" cy="5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COMMITMENTS</a:t>
            </a:r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342600" y="1153500"/>
            <a:ext cx="8520600" cy="3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C3C3B"/>
                </a:solidFill>
              </a:rPr>
              <a:t>Lavoreremo con i servizi e i sistemi che supportano e rendono possibile l’informazione aperta sulla ricerca.</a:t>
            </a:r>
            <a:endParaRPr>
              <a:solidFill>
                <a:srgbClr val="3C3C3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300"/>
              <a:buChar char="●"/>
            </a:pPr>
            <a:r>
              <a:rPr lang="en" sz="1300">
                <a:solidFill>
                  <a:srgbClr val="3C3C3B"/>
                </a:solidFill>
              </a:rPr>
              <a:t>Per quanto riguarda i servizi e le piattaforme editoriali, richiederemo che le informazioni sulla ricerca generate nei processi di pubblicazione (ad esempio, i metadati degli articoli e di altri risultati della ricerca) siano rese apertamente disponibili attraverso infrastrutture accademiche aperte, utilizzando protocolli e identificativi standard ove disponibili.</a:t>
            </a:r>
            <a:endParaRPr sz="1300">
              <a:solidFill>
                <a:srgbClr val="3C3C3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C3C3B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300"/>
              <a:buChar char="●"/>
            </a:pPr>
            <a:r>
              <a:rPr lang="en" sz="1300">
                <a:solidFill>
                  <a:srgbClr val="3C3C3B"/>
                </a:solidFill>
              </a:rPr>
              <a:t>Per i sistemi e le piattaforme per la gestione interna delle informazioni sulla ricerca (ad esempio, gli attuali sistemi informativi per la ricerca), richiederemo che tutte le informazioni rilevanti sulla ricerca possano essere esportate e rese aperte, utilizzando protocolli e identificativi standard ove disponibili.</a:t>
            </a:r>
            <a:endParaRPr sz="1300">
              <a:solidFill>
                <a:srgbClr val="3C3C3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3C3C3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48" name="Google Shape;148;p19"/>
          <p:cNvSpPr txBox="1">
            <a:spLocks noGrp="1"/>
          </p:cNvSpPr>
          <p:nvPr>
            <p:ph type="sldNum" idx="12"/>
          </p:nvPr>
        </p:nvSpPr>
        <p:spPr>
          <a:xfrm>
            <a:off x="8556775" y="4826625"/>
            <a:ext cx="548700" cy="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49" name="Google Shape;14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6725" y="3914175"/>
            <a:ext cx="1096476" cy="77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>
            <a:spLocks noGrp="1"/>
          </p:cNvSpPr>
          <p:nvPr>
            <p:ph type="title"/>
          </p:nvPr>
        </p:nvSpPr>
        <p:spPr>
          <a:xfrm>
            <a:off x="342600" y="297325"/>
            <a:ext cx="8520600" cy="5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COMMITMENTS</a:t>
            </a:r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1"/>
          </p:nvPr>
        </p:nvSpPr>
        <p:spPr>
          <a:xfrm>
            <a:off x="342600" y="1153500"/>
            <a:ext cx="8520600" cy="29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lang="en" sz="255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55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C3C3B"/>
                </a:solidFill>
              </a:rPr>
              <a:t>Supporteremo la sostenibilità delle infrastrutture per le informazioni</a:t>
            </a:r>
            <a:endParaRPr>
              <a:solidFill>
                <a:srgbClr val="3C3C3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C3C3B"/>
                </a:solidFill>
              </a:rPr>
              <a:t>aperte sulla ricerca.</a:t>
            </a:r>
            <a:endParaRPr>
              <a:solidFill>
                <a:srgbClr val="3C3C3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300"/>
              <a:buChar char="●"/>
            </a:pPr>
            <a:r>
              <a:rPr lang="en" sz="1300">
                <a:solidFill>
                  <a:srgbClr val="3C3C3B"/>
                </a:solidFill>
              </a:rPr>
              <a:t>Ci assumiamo la responsabilità di sostenere le infrastrutture per le informazioni aperte sulla ricerca, ad esempio partecipando alla costruzione della comunità e alla sua governance e fornendo contributi giusti ed equi alla stabilità finanziaria e allo sviluppo di queste infrastrutture.</a:t>
            </a:r>
            <a:endParaRPr sz="1300">
              <a:solidFill>
                <a:srgbClr val="3C3C3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C3C3B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300"/>
              <a:buChar char="●"/>
            </a:pPr>
            <a:r>
              <a:rPr lang="en" sz="1300">
                <a:solidFill>
                  <a:srgbClr val="3C3C3B"/>
                </a:solidFill>
              </a:rPr>
              <a:t>Ci aspettiamo che le infrastrutture che sosteniamo implementino buone pratiche per la governance e la sostenibilità (</a:t>
            </a:r>
            <a:r>
              <a:rPr lang="en" sz="1300" i="1">
                <a:solidFill>
                  <a:srgbClr val="3C3C3B"/>
                </a:solidFill>
              </a:rPr>
              <a:t>Principles of Open Scholarly Infrastructure</a:t>
            </a:r>
            <a:r>
              <a:rPr lang="en" sz="1300">
                <a:solidFill>
                  <a:srgbClr val="3C3C3B"/>
                </a:solidFill>
              </a:rPr>
              <a:t>)</a:t>
            </a:r>
            <a:endParaRPr sz="1300">
              <a:solidFill>
                <a:srgbClr val="3C3C3B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C3C3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8556775" y="4826625"/>
            <a:ext cx="548700" cy="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157" name="Google Shape;15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0850" y="3908400"/>
            <a:ext cx="845600" cy="758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342600" y="297325"/>
            <a:ext cx="8520600" cy="5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COMMITMENTS</a:t>
            </a:r>
            <a:endParaRPr/>
          </a:p>
        </p:txBody>
      </p:sp>
      <p:sp>
        <p:nvSpPr>
          <p:cNvPr id="163" name="Google Shape;163;p21"/>
          <p:cNvSpPr txBox="1">
            <a:spLocks noGrp="1"/>
          </p:cNvSpPr>
          <p:nvPr>
            <p:ph type="body" idx="1"/>
          </p:nvPr>
        </p:nvSpPr>
        <p:spPr>
          <a:xfrm>
            <a:off x="342600" y="1153500"/>
            <a:ext cx="8520600" cy="29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lang="en" sz="255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55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C3C3B"/>
                </a:solidFill>
              </a:rPr>
              <a:t>Sosterremo l’azione collettiva per accelerare la transizione verso l’apertura delle informazioni sulla ricerca</a:t>
            </a:r>
            <a:endParaRPr>
              <a:solidFill>
                <a:srgbClr val="3C3C3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300"/>
              <a:buChar char="●"/>
            </a:pPr>
            <a:r>
              <a:rPr lang="en" sz="1300">
                <a:solidFill>
                  <a:srgbClr val="3C3C3B"/>
                </a:solidFill>
              </a:rPr>
              <a:t>Riconosciamo l’importanza di condividere le esperienze e coordinare le azioni per promuovere una transizione di natura sistemica da informazioni sulla ricerca chiuse a informazioni aperte.</a:t>
            </a:r>
            <a:endParaRPr sz="1300">
              <a:solidFill>
                <a:srgbClr val="3C3C3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C3C3B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300"/>
              <a:buChar char="●"/>
            </a:pPr>
            <a:r>
              <a:rPr lang="en" sz="1300">
                <a:solidFill>
                  <a:srgbClr val="3C3C3B"/>
                </a:solidFill>
              </a:rPr>
              <a:t>A tal fine, siamo favorevoli alla creazione di una Coalizione per le informazioni aperte sulla ricerca e al rafforzamento della collaborazione con altre iniziative e organizzazioni correlate.</a:t>
            </a:r>
            <a:endParaRPr sz="1300">
              <a:solidFill>
                <a:srgbClr val="3C3C3B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C3C3B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C3C3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8556775" y="4826625"/>
            <a:ext cx="548700" cy="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165" name="Google Shape;16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7294" y="4188000"/>
            <a:ext cx="1189129" cy="47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>
            <a:spLocks noGrp="1"/>
          </p:cNvSpPr>
          <p:nvPr>
            <p:ph type="body" idx="1"/>
          </p:nvPr>
        </p:nvSpPr>
        <p:spPr>
          <a:xfrm>
            <a:off x="573475" y="1838300"/>
            <a:ext cx="8359500" cy="29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" sz="1450">
                <a:solidFill>
                  <a:srgbClr val="3C3C3B"/>
                </a:solidFill>
              </a:rPr>
              <a:t>Ad oggi conta con </a:t>
            </a:r>
            <a:r>
              <a:rPr lang="en" sz="1450" b="1">
                <a:solidFill>
                  <a:srgbClr val="3C3C3B"/>
                </a:solidFill>
                <a:latin typeface="Roboto"/>
                <a:ea typeface="Roboto"/>
                <a:cs typeface="Roboto"/>
                <a:sym typeface="Roboto"/>
              </a:rPr>
              <a:t>oltre 100 istituzioni</a:t>
            </a:r>
            <a:r>
              <a:rPr lang="en" sz="1450">
                <a:solidFill>
                  <a:srgbClr val="3C3C3B"/>
                </a:solidFill>
              </a:rPr>
              <a:t> firmatarie, tra università ed enti di ricerca, governi ed organizzazioni che finanziano la ricerca, altre organizzazioni che supportano la ricerca. </a:t>
            </a:r>
            <a:endParaRPr sz="1450">
              <a:solidFill>
                <a:srgbClr val="3C3C3B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endParaRPr sz="1450">
              <a:solidFill>
                <a:srgbClr val="3C3C3B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" sz="1450">
                <a:solidFill>
                  <a:srgbClr val="3C3C3B"/>
                </a:solidFill>
              </a:rPr>
              <a:t>In </a:t>
            </a:r>
            <a:r>
              <a:rPr lang="en" sz="1450" b="1">
                <a:solidFill>
                  <a:srgbClr val="3C3C3B"/>
                </a:solidFill>
                <a:latin typeface="Roboto"/>
                <a:ea typeface="Roboto"/>
                <a:cs typeface="Roboto"/>
                <a:sym typeface="Roboto"/>
              </a:rPr>
              <a:t>Italia</a:t>
            </a:r>
            <a:r>
              <a:rPr lang="en" sz="1450">
                <a:solidFill>
                  <a:srgbClr val="3C3C3B"/>
                </a:solidFill>
              </a:rPr>
              <a:t> hanno aderito:</a:t>
            </a:r>
            <a:endParaRPr sz="1450">
              <a:solidFill>
                <a:srgbClr val="3C3C3B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endParaRPr sz="1450">
              <a:solidFill>
                <a:srgbClr val="3C3C3B"/>
              </a:solidFill>
            </a:endParaRPr>
          </a:p>
          <a:p>
            <a:pPr marL="457200" lvl="0" indent="-32067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450"/>
              <a:buChar char="●"/>
            </a:pPr>
            <a:r>
              <a:rPr lang="en" sz="1450">
                <a:solidFill>
                  <a:srgbClr val="3C3C3B"/>
                </a:solidFill>
              </a:rPr>
              <a:t>Università degli Studi di Milano</a:t>
            </a:r>
            <a:endParaRPr sz="1450">
              <a:solidFill>
                <a:srgbClr val="3C3C3B"/>
              </a:solidFill>
            </a:endParaRPr>
          </a:p>
          <a:p>
            <a:pPr marL="457200" lvl="0" indent="-32067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450"/>
              <a:buChar char="●"/>
            </a:pPr>
            <a:r>
              <a:rPr lang="en" sz="1450">
                <a:solidFill>
                  <a:srgbClr val="3C3C3B"/>
                </a:solidFill>
              </a:rPr>
              <a:t>Alma Mater Studiorum - Università di Bologna</a:t>
            </a:r>
            <a:endParaRPr sz="1450">
              <a:solidFill>
                <a:srgbClr val="3C3C3B"/>
              </a:solidFill>
            </a:endParaRPr>
          </a:p>
          <a:p>
            <a:pPr marL="457200" lvl="0" indent="-32067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450"/>
              <a:buChar char="●"/>
            </a:pPr>
            <a:r>
              <a:rPr lang="en" sz="1450">
                <a:solidFill>
                  <a:srgbClr val="3C3C3B"/>
                </a:solidFill>
              </a:rPr>
              <a:t>Museo Galileo - Istituto e Museo di Storia della Scienza</a:t>
            </a:r>
            <a:endParaRPr sz="1450">
              <a:solidFill>
                <a:srgbClr val="3C3C3B"/>
              </a:solidFill>
            </a:endParaRPr>
          </a:p>
          <a:p>
            <a:pPr marL="457200" lvl="0" indent="-32067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450"/>
              <a:buChar char="●"/>
            </a:pPr>
            <a:r>
              <a:rPr lang="en" sz="1450">
                <a:solidFill>
                  <a:srgbClr val="3C3C3B"/>
                </a:solidFill>
              </a:rPr>
              <a:t>Regione Toscana</a:t>
            </a:r>
            <a:endParaRPr sz="1450">
              <a:solidFill>
                <a:srgbClr val="3C3C3B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endParaRPr sz="1450">
              <a:solidFill>
                <a:srgbClr val="3C3C3B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endParaRPr sz="1450">
              <a:solidFill>
                <a:srgbClr val="3C3C3B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" sz="1450">
                <a:solidFill>
                  <a:srgbClr val="3C3C3B"/>
                </a:solidFill>
              </a:rPr>
              <a:t>Le organizzazioni che desiderano avere maggiori informazioni sulla Dichiarazione o che desiderano firmarla sono invitate a contattare </a:t>
            </a:r>
            <a:r>
              <a:rPr lang="en" sz="1450" b="1">
                <a:solidFill>
                  <a:srgbClr val="3C3C3B"/>
                </a:solidFill>
                <a:latin typeface="Roboto"/>
                <a:ea typeface="Roboto"/>
                <a:cs typeface="Roboto"/>
                <a:sym typeface="Roboto"/>
              </a:rPr>
              <a:t>contact@barcelona-declaration.org</a:t>
            </a:r>
            <a:endParaRPr sz="1450" b="1">
              <a:solidFill>
                <a:srgbClr val="3C3C3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770"/>
              <a:buNone/>
            </a:pPr>
            <a:endParaRPr sz="91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342600" y="297325"/>
            <a:ext cx="8520600" cy="5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Visione e strategia dell’Università di Milano</a:t>
            </a:r>
            <a:endParaRPr sz="2200" dirty="0"/>
          </a:p>
        </p:txBody>
      </p:sp>
      <p:sp>
        <p:nvSpPr>
          <p:cNvPr id="176" name="Google Shape;176;p23"/>
          <p:cNvSpPr txBox="1">
            <a:spLocks noGrp="1"/>
          </p:cNvSpPr>
          <p:nvPr>
            <p:ph type="body" idx="1"/>
          </p:nvPr>
        </p:nvSpPr>
        <p:spPr>
          <a:xfrm>
            <a:off x="342600" y="1229700"/>
            <a:ext cx="8520600" cy="29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Open science come “visione sistemica”: leadership, strutture e istituzionalizzazione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Analisi e monitoraggio attività di ricerca sulla base di </a:t>
            </a:r>
            <a:r>
              <a:rPr lang="en" b="1" dirty="0">
                <a:latin typeface="Roboto"/>
                <a:ea typeface="Roboto"/>
                <a:cs typeface="Roboto"/>
                <a:sym typeface="Roboto"/>
              </a:rPr>
              <a:t>strumenti aperti</a:t>
            </a:r>
            <a:r>
              <a:rPr lang="en" dirty="0"/>
              <a:t> in coerenza con le politiche di Open Science dell’Ateneo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OpenAlex: strumento </a:t>
            </a:r>
            <a:r>
              <a:rPr lang="en" b="1" dirty="0">
                <a:latin typeface="Roboto"/>
                <a:ea typeface="Roboto"/>
                <a:cs typeface="Roboto"/>
                <a:sym typeface="Roboto"/>
              </a:rPr>
              <a:t>inclusivo</a:t>
            </a:r>
            <a:r>
              <a:rPr lang="en" dirty="0"/>
              <a:t> dal punto di vista delle tipologie di lavori accolti e delle lingue rappresentate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Metà dell’ateneo (HSS) </a:t>
            </a:r>
            <a:r>
              <a:rPr lang="en" b="1" dirty="0">
                <a:latin typeface="Roboto"/>
                <a:ea typeface="Roboto"/>
                <a:cs typeface="Roboto"/>
                <a:sym typeface="Roboto"/>
              </a:rPr>
              <a:t>non viene rappresentato</a:t>
            </a:r>
            <a:r>
              <a:rPr lang="en" dirty="0"/>
              <a:t> nei tradizionali strumenti bibliometrici (ad es: Wos e Scopus)</a:t>
            </a:r>
            <a:endParaRPr dirty="0"/>
          </a:p>
        </p:txBody>
      </p:sp>
      <p:sp>
        <p:nvSpPr>
          <p:cNvPr id="177" name="Google Shape;177;p23"/>
          <p:cNvSpPr txBox="1">
            <a:spLocks noGrp="1"/>
          </p:cNvSpPr>
          <p:nvPr>
            <p:ph type="sldNum" idx="12"/>
          </p:nvPr>
        </p:nvSpPr>
        <p:spPr>
          <a:xfrm>
            <a:off x="8556775" y="4826625"/>
            <a:ext cx="548700" cy="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178" name="Google Shape;17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7775" y="152423"/>
            <a:ext cx="2363400" cy="78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>
            <a:spLocks noGrp="1"/>
          </p:cNvSpPr>
          <p:nvPr>
            <p:ph type="title"/>
          </p:nvPr>
        </p:nvSpPr>
        <p:spPr>
          <a:xfrm>
            <a:off x="342600" y="297325"/>
            <a:ext cx="8520600" cy="5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Avvio di una nuova fase</a:t>
            </a:r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body" idx="1"/>
          </p:nvPr>
        </p:nvSpPr>
        <p:spPr>
          <a:xfrm>
            <a:off x="342600" y="982285"/>
            <a:ext cx="4559813" cy="3318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Dall’</a:t>
            </a:r>
            <a:r>
              <a:rPr lang="en" sz="1200" b="1" dirty="0">
                <a:latin typeface="Roboto"/>
                <a:ea typeface="Roboto"/>
                <a:cs typeface="Roboto"/>
                <a:sym typeface="Roboto"/>
              </a:rPr>
              <a:t>inizio 2023</a:t>
            </a:r>
            <a:r>
              <a:rPr lang="en" sz="1200" dirty="0"/>
              <a:t> tutti i report dell’Ateneo utilizzano </a:t>
            </a:r>
            <a:r>
              <a:rPr lang="en" sz="1200" b="1" dirty="0">
                <a:latin typeface="Roboto"/>
                <a:ea typeface="Roboto"/>
                <a:cs typeface="Roboto"/>
                <a:sym typeface="Roboto"/>
              </a:rPr>
              <a:t>dati aperti</a:t>
            </a:r>
            <a:r>
              <a:rPr lang="en" sz="1200" dirty="0"/>
              <a:t>: Relazione del Nucleo, Relazione Performance, Relazione Open science, Relazione sulla ricerca di Ateneo, Bilancio di sostenibilità. La firma della dichiarazione ha dunque confermato un percorso strategico ben radicato</a:t>
            </a:r>
            <a:endParaRPr sz="1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/>
              <a:t>Dopo la firma della Barcelona Declaration avvio dei lavori su una nuova </a:t>
            </a:r>
            <a:r>
              <a:rPr lang="en" sz="1200" b="1" dirty="0">
                <a:latin typeface="Roboto"/>
                <a:ea typeface="Roboto"/>
                <a:cs typeface="Roboto"/>
                <a:sym typeface="Roboto"/>
              </a:rPr>
              <a:t>dashboard pubblica </a:t>
            </a:r>
            <a:r>
              <a:rPr lang="en" sz="1200" dirty="0"/>
              <a:t>basata su dati OpenAlex (dashboard sulle collaborazioni di Ateneo Dipartimenti e Autori e loro efficacia). Ci lavorano 2 esperti di database, due tesisti di informatica e il loro tutor. Il progetto verrà documentato in repository pubblici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/>
              <a:t>Da Settembre </a:t>
            </a:r>
            <a:r>
              <a:rPr lang="en" sz="1200" b="1" dirty="0"/>
              <a:t>formazione</a:t>
            </a:r>
            <a:r>
              <a:rPr lang="en" sz="1200" dirty="0"/>
              <a:t> sull’uso di OpenAlex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" sz="1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185" name="Google Shape;185;p24"/>
          <p:cNvSpPr txBox="1">
            <a:spLocks noGrp="1"/>
          </p:cNvSpPr>
          <p:nvPr>
            <p:ph type="sldNum" idx="12"/>
          </p:nvPr>
        </p:nvSpPr>
        <p:spPr>
          <a:xfrm>
            <a:off x="8556775" y="4826625"/>
            <a:ext cx="548700" cy="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C38A545-7DDF-4FBC-844C-C14B08A75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413" y="215152"/>
            <a:ext cx="4054691" cy="218701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FD80D82-56CC-42BF-BED5-5A91AAD0F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413" y="2517429"/>
            <a:ext cx="4098578" cy="24021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>
            <a:spLocks noGrp="1"/>
          </p:cNvSpPr>
          <p:nvPr>
            <p:ph type="title"/>
          </p:nvPr>
        </p:nvSpPr>
        <p:spPr>
          <a:xfrm>
            <a:off x="342600" y="297325"/>
            <a:ext cx="8520600" cy="5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Criticità e opportunità: qualità e uso dei dati</a:t>
            </a:r>
            <a:endParaRPr dirty="0"/>
          </a:p>
        </p:txBody>
      </p:sp>
      <p:sp>
        <p:nvSpPr>
          <p:cNvPr id="191" name="Google Shape;191;p25"/>
          <p:cNvSpPr txBox="1">
            <a:spLocks noGrp="1"/>
          </p:cNvSpPr>
          <p:nvPr>
            <p:ph type="body" idx="1"/>
          </p:nvPr>
        </p:nvSpPr>
        <p:spPr>
          <a:xfrm>
            <a:off x="342600" y="1172100"/>
            <a:ext cx="8520600" cy="30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Si stanno recuperando alcuni autori </a:t>
            </a:r>
            <a:r>
              <a:rPr lang="en" sz="1400" b="1" dirty="0">
                <a:latin typeface="Roboto"/>
                <a:ea typeface="Roboto"/>
                <a:cs typeface="Roboto"/>
                <a:sym typeface="Roboto"/>
              </a:rPr>
              <a:t>manualmente </a:t>
            </a:r>
            <a:r>
              <a:rPr lang="en" sz="1400" dirty="0"/>
              <a:t>perché presenti ma non identificati con ORCID</a:t>
            </a:r>
            <a:endParaRPr sz="1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dirty="0"/>
              <a:t>Il database presenta </a:t>
            </a:r>
            <a:r>
              <a:rPr lang="en" sz="1400" b="1" dirty="0">
                <a:latin typeface="Roboto"/>
                <a:ea typeface="Roboto"/>
                <a:cs typeface="Roboto"/>
                <a:sym typeface="Roboto"/>
              </a:rPr>
              <a:t>errori</a:t>
            </a:r>
            <a:r>
              <a:rPr lang="en" sz="1400" dirty="0"/>
              <a:t>, esattamente come i database proprietari, ma la sua trasparenza consente ispezioni e i meccanismi di correzione sono rapidi e “cumulativi”</a:t>
            </a:r>
            <a:endParaRPr sz="1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dirty="0"/>
              <a:t>Non potremo abbandonare i database proprietari finché il Ministero (come in Francia) non li dismetterà, ma potremo rendere </a:t>
            </a:r>
            <a:r>
              <a:rPr lang="en" sz="1400" b="1" dirty="0">
                <a:latin typeface="Roboto"/>
                <a:ea typeface="Roboto"/>
                <a:cs typeface="Roboto"/>
                <a:sym typeface="Roboto"/>
              </a:rPr>
              <a:t>più robuste </a:t>
            </a:r>
            <a:r>
              <a:rPr lang="en" sz="1400" dirty="0"/>
              <a:t>le nostre analisi (e il database stesso)</a:t>
            </a:r>
            <a:endParaRPr sz="14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 dirty="0"/>
              <a:t>I dati rielaborati (e quelli grezzi) potranno essere </a:t>
            </a:r>
            <a:r>
              <a:rPr lang="en" sz="1400" b="1" dirty="0">
                <a:latin typeface="Roboto"/>
                <a:ea typeface="Roboto"/>
                <a:cs typeface="Roboto"/>
                <a:sym typeface="Roboto"/>
              </a:rPr>
              <a:t>condivisi e riutilizzati </a:t>
            </a:r>
            <a:r>
              <a:rPr lang="en" sz="1400" dirty="0"/>
              <a:t>senza alcun vincolo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 dirty="0"/>
              <a:t>Contestualmente, </a:t>
            </a:r>
            <a:r>
              <a:rPr lang="en-GB" sz="1400" dirty="0"/>
              <a:t>I</a:t>
            </a:r>
            <a:r>
              <a:rPr lang="en" sz="1400" dirty="0"/>
              <a:t> dati sono trattati con una maggiore consapevolezza critica (ad es: abuso di ranking e misure di performance), stimulando un discorso pubblico su multi-dimensionalità e criteri di valutazione con al centro le università stesse</a:t>
            </a:r>
            <a:endParaRPr sz="1400" dirty="0"/>
          </a:p>
        </p:txBody>
      </p:sp>
      <p:sp>
        <p:nvSpPr>
          <p:cNvPr id="192" name="Google Shape;192;p25"/>
          <p:cNvSpPr txBox="1">
            <a:spLocks noGrp="1"/>
          </p:cNvSpPr>
          <p:nvPr>
            <p:ph type="sldNum" idx="12"/>
          </p:nvPr>
        </p:nvSpPr>
        <p:spPr>
          <a:xfrm>
            <a:off x="8556775" y="4826625"/>
            <a:ext cx="548700" cy="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193" name="Google Shape;193;p25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xfrm>
            <a:off x="342600" y="297325"/>
            <a:ext cx="8520600" cy="5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L’esperienza</a:t>
            </a:r>
            <a:r>
              <a:rPr lang="en" dirty="0"/>
              <a:t> di UNIBO: </a:t>
            </a:r>
            <a:r>
              <a:rPr lang="en" dirty="0" err="1"/>
              <a:t>presupposti</a:t>
            </a:r>
            <a:endParaRPr dirty="0"/>
          </a:p>
        </p:txBody>
      </p:sp>
      <p:sp>
        <p:nvSpPr>
          <p:cNvPr id="199" name="Google Shape;199;p26"/>
          <p:cNvSpPr txBox="1">
            <a:spLocks noGrp="1"/>
          </p:cNvSpPr>
          <p:nvPr>
            <p:ph type="body" idx="1"/>
          </p:nvPr>
        </p:nvSpPr>
        <p:spPr>
          <a:xfrm>
            <a:off x="112024" y="1211949"/>
            <a:ext cx="8751175" cy="3614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17550" lvl="0" indent="-312738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 sz="1400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L’adesione alla Barcelona Declaration (BD) è </a:t>
            </a:r>
            <a:r>
              <a:rPr lang="en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coerente</a:t>
            </a:r>
            <a:r>
              <a:rPr lang="en" sz="1400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 con i principi generali e con le </a:t>
            </a:r>
            <a:r>
              <a:rPr lang="en" sz="1400" b="1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politiche dell'Ateneo </a:t>
            </a:r>
            <a:r>
              <a:rPr lang="en" sz="1400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e contribuisce a raggiungere gli </a:t>
            </a:r>
            <a:r>
              <a:rPr lang="en" sz="1400" b="1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obiettivi strategici </a:t>
            </a:r>
            <a:r>
              <a:rPr lang="en" sz="1400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in materia di </a:t>
            </a:r>
            <a:r>
              <a:rPr lang="en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scienza aperta</a:t>
            </a:r>
            <a:r>
              <a:rPr lang="en" sz="14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​</a:t>
            </a:r>
            <a:endParaRPr sz="14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Roboto Light" panose="02000000000000000000" pitchFamily="2" charset="0"/>
              <a:ea typeface="Roboto Light" panose="02000000000000000000" pitchFamily="2" charset="0"/>
              <a:cs typeface="Roboto"/>
              <a:sym typeface="Roboto"/>
            </a:endParaRPr>
          </a:p>
          <a:p>
            <a:pPr marL="13716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</a:pPr>
            <a:r>
              <a:rPr lang="en" sz="1200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Principi di qualità e trasparenza nella ricerca e nella valutazione (</a:t>
            </a:r>
            <a:r>
              <a:rPr lang="en" sz="1200" i="1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Statuto di Ateneo</a:t>
            </a:r>
            <a:r>
              <a:rPr lang="en" sz="1200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; </a:t>
            </a:r>
            <a:r>
              <a:rPr lang="en" sz="1200" i="1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Codice etico e di comportamento</a:t>
            </a:r>
            <a:r>
              <a:rPr lang="en" sz="1200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; nuovo </a:t>
            </a:r>
            <a:r>
              <a:rPr lang="en" sz="1200" i="1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Regolamento sull’integrità nella ricerca</a:t>
            </a:r>
            <a:r>
              <a:rPr lang="en" sz="1200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, in corso di approvazione)</a:t>
            </a:r>
            <a:r>
              <a:rPr lang="en" sz="1200" dirty="0">
                <a:solidFill>
                  <a:schemeClr val="dk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​</a:t>
            </a:r>
            <a:endParaRPr sz="1200" dirty="0">
              <a:solidFill>
                <a:schemeClr val="dk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"/>
              <a:sym typeface="Roboto"/>
            </a:endParaRPr>
          </a:p>
          <a:p>
            <a:pPr marL="13716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</a:pPr>
            <a:r>
              <a:rPr lang="en" sz="1200" i="1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Policy di Ateneo per l'accesso aperto ai dati e alle pubblicazioni di ricerca</a:t>
            </a:r>
            <a:r>
              <a:rPr lang="en" sz="1200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 (2018)</a:t>
            </a:r>
            <a:r>
              <a:rPr lang="en" sz="1200" dirty="0">
                <a:solidFill>
                  <a:schemeClr val="dk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​</a:t>
            </a:r>
            <a:endParaRPr sz="1200" dirty="0">
              <a:solidFill>
                <a:schemeClr val="dk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"/>
              <a:sym typeface="Roboto"/>
            </a:endParaRPr>
          </a:p>
          <a:p>
            <a:pPr marL="13716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</a:pPr>
            <a:r>
              <a:rPr lang="en" sz="1200" i="1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Policy di Ateneo per la gestione dei dati della ricerca</a:t>
            </a:r>
            <a:r>
              <a:rPr lang="en" sz="1200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 (2023)</a:t>
            </a:r>
            <a:r>
              <a:rPr lang="en" sz="1200" dirty="0">
                <a:solidFill>
                  <a:schemeClr val="dk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​</a:t>
            </a:r>
            <a:endParaRPr sz="1200" dirty="0">
              <a:solidFill>
                <a:schemeClr val="dk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"/>
              <a:sym typeface="Roboto"/>
            </a:endParaRPr>
          </a:p>
          <a:p>
            <a:pPr marL="13716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</a:pPr>
            <a:r>
              <a:rPr lang="en" sz="1200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Piano Strategico 2022-2027 (Obiettivo 31)</a:t>
            </a:r>
            <a:r>
              <a:rPr lang="en" sz="1200" dirty="0">
                <a:solidFill>
                  <a:schemeClr val="dk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​</a:t>
            </a:r>
            <a:endParaRPr sz="1200" dirty="0">
              <a:solidFill>
                <a:schemeClr val="dk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"/>
              <a:sym typeface="Roboto"/>
            </a:endParaRPr>
          </a:p>
          <a:p>
            <a:pPr marL="1371600" lvl="1" indent="-304800" algn="l" rtl="0">
              <a:spcBef>
                <a:spcPts val="900"/>
              </a:spcBef>
              <a:spcAft>
                <a:spcPts val="0"/>
              </a:spcAft>
              <a:buSzPts val="1200"/>
              <a:buFont typeface="Roboto"/>
              <a:buChar char="○"/>
            </a:pPr>
            <a:r>
              <a:rPr lang="en" sz="1200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Adesione a </a:t>
            </a:r>
            <a:r>
              <a:rPr lang="en" sz="12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CoARA</a:t>
            </a:r>
            <a:r>
              <a:rPr lang="en" sz="1200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, che prevede l’utilizzo di dati aperti e pienamente riutilizzabili nei processi di valutazione per garantire trasparenza e imparzialità, oltre che il controllo da parte della comunità scientifica</a:t>
            </a:r>
            <a:r>
              <a:rPr lang="en" sz="1200" dirty="0">
                <a:solidFill>
                  <a:schemeClr val="dk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​</a:t>
            </a:r>
            <a:endParaRPr sz="1200" dirty="0">
              <a:solidFill>
                <a:schemeClr val="dk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​</a:t>
            </a:r>
            <a:endParaRPr sz="1200" dirty="0">
              <a:solidFill>
                <a:schemeClr val="dk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"/>
              <a:sym typeface="Roboto"/>
            </a:endParaRPr>
          </a:p>
          <a:p>
            <a:pPr marL="2120900" lvl="0" indent="-3016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Arial"/>
              <a:buChar char="❖"/>
            </a:pPr>
            <a:r>
              <a:rPr lang="en" sz="1200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L'adesione alla BD è inoltre in linea con i principi di </a:t>
            </a:r>
            <a:r>
              <a:rPr lang="en" sz="1200" b="1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trasparenza nell’azione amministrativa </a:t>
            </a:r>
            <a:r>
              <a:rPr lang="en" sz="1200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(Direttive europee, Codice dell'Amministrazione digitale) che prevedono il riutilizzo di dati di fonte pubblica per la promozione di una cultura della trasparenza e del contrasto alla corruzione</a:t>
            </a:r>
            <a:endParaRPr sz="1200" dirty="0">
              <a:latin typeface="Roboto Light" panose="02000000000000000000" pitchFamily="2" charset="0"/>
              <a:ea typeface="Roboto Light" panose="02000000000000000000" pitchFamily="2" charset="0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200" name="Google Shape;200;p26"/>
          <p:cNvSpPr txBox="1">
            <a:spLocks noGrp="1"/>
          </p:cNvSpPr>
          <p:nvPr>
            <p:ph type="sldNum" idx="12"/>
          </p:nvPr>
        </p:nvSpPr>
        <p:spPr>
          <a:xfrm>
            <a:off x="8556775" y="4826625"/>
            <a:ext cx="548700" cy="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8C6DA96-1FBF-1350-F9D2-D99CBE0A74F5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342600" y="297325"/>
            <a:ext cx="8520600" cy="5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 (14.00-15.30)</a:t>
            </a: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342600" y="1229700"/>
            <a:ext cx="8692500" cy="29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Introduzione e obiettivi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Contesto e commitments della </a:t>
            </a:r>
            <a:r>
              <a:rPr lang="en" sz="1800" i="1"/>
              <a:t>Barcelona Declaration</a:t>
            </a:r>
            <a:endParaRPr sz="1800"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L’esperienza dei primi firmatari, motivazione, processo e benefici attesi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Dibattito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Chiusura e prossimi passi</a:t>
            </a:r>
            <a:endParaRPr sz="1800"/>
          </a:p>
          <a:p>
            <a:pPr marL="9144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556775" y="4826625"/>
            <a:ext cx="548700" cy="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>
            <a:spLocks noGrp="1"/>
          </p:cNvSpPr>
          <p:nvPr>
            <p:ph type="title"/>
          </p:nvPr>
        </p:nvSpPr>
        <p:spPr>
          <a:xfrm>
            <a:off x="342600" y="297325"/>
            <a:ext cx="8520600" cy="5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L’esperienza</a:t>
            </a:r>
            <a:r>
              <a:rPr lang="en" dirty="0"/>
              <a:t> di UNIBO: </a:t>
            </a:r>
            <a:r>
              <a:rPr lang="en" dirty="0" err="1"/>
              <a:t>iter</a:t>
            </a:r>
            <a:endParaRPr dirty="0"/>
          </a:p>
        </p:txBody>
      </p:sp>
      <p:sp>
        <p:nvSpPr>
          <p:cNvPr id="206" name="Google Shape;206;p27"/>
          <p:cNvSpPr txBox="1">
            <a:spLocks noGrp="1"/>
          </p:cNvSpPr>
          <p:nvPr>
            <p:ph type="body" idx="1"/>
          </p:nvPr>
        </p:nvSpPr>
        <p:spPr>
          <a:xfrm>
            <a:off x="342600" y="1229700"/>
            <a:ext cx="8520600" cy="29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17500">
              <a:buSzPts val="1400"/>
              <a:buFont typeface="Roboto"/>
              <a:buChar char="●"/>
            </a:pPr>
            <a:r>
              <a:rPr lang="en" sz="1400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Iter di approvazione </a:t>
            </a:r>
            <a:r>
              <a:rPr lang="en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ampiamente </a:t>
            </a:r>
            <a:r>
              <a:rPr lang="en" sz="14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condiviso</a:t>
            </a:r>
            <a:r>
              <a:rPr lang="en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 </a:t>
            </a:r>
            <a:r>
              <a:rPr lang="it-IT" sz="1400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che ha visto coinvolti i delegati istituzionali, i dipartimenti e i tavoli di lavoro competenti, ai quali prende parte anche il personale TA e bibliotecario​</a:t>
            </a:r>
            <a:endParaRPr sz="1400" dirty="0">
              <a:solidFill>
                <a:schemeClr val="dk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"/>
              <a:sym typeface="Roboto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</a:pPr>
            <a:r>
              <a:rPr lang="en" sz="1200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Scambio di informazioni e prassi con altri </a:t>
            </a:r>
            <a:r>
              <a:rPr lang="en" sz="1200" dirty="0" err="1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Atenei</a:t>
            </a:r>
            <a:r>
              <a:rPr lang="en" sz="1200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 (</a:t>
            </a:r>
            <a:r>
              <a:rPr lang="en" sz="1200" dirty="0" err="1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inclusa</a:t>
            </a:r>
            <a:r>
              <a:rPr lang="en" sz="1200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 UNIMI)</a:t>
            </a:r>
            <a:r>
              <a:rPr lang="en" sz="1200" dirty="0">
                <a:solidFill>
                  <a:schemeClr val="dk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​</a:t>
            </a:r>
            <a:endParaRPr sz="1200" dirty="0">
              <a:solidFill>
                <a:schemeClr val="dk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dirty="0">
                <a:solidFill>
                  <a:schemeClr val="dk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​</a:t>
            </a:r>
            <a:endParaRPr sz="850" dirty="0">
              <a:solidFill>
                <a:schemeClr val="dk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Mappatura</a:t>
            </a:r>
            <a:r>
              <a:rPr lang="en" sz="1400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 delle iniziative e azioni che sono </a:t>
            </a:r>
            <a:r>
              <a:rPr lang="en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già in linea </a:t>
            </a:r>
            <a:r>
              <a:rPr lang="en" sz="1400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con gli impegni della BD</a:t>
            </a:r>
            <a:r>
              <a:rPr lang="en" sz="1400" dirty="0">
                <a:solidFill>
                  <a:schemeClr val="dk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​</a:t>
            </a:r>
            <a:endParaRPr sz="1400" dirty="0">
              <a:solidFill>
                <a:schemeClr val="dk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"/>
              <a:sym typeface="Roboto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</a:pPr>
            <a:r>
              <a:rPr lang="en" sz="1200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Dati su pubblicazioni scientifiche, tesi di dottorato e altri output delle attività di ricerca (dataset, software, letteratura grigia) disponibili nei </a:t>
            </a:r>
            <a:r>
              <a:rPr lang="en" sz="1200" b="1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repository istituzionali</a:t>
            </a:r>
            <a:r>
              <a:rPr lang="en" sz="1200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 (IRIS, AMS Acta, AMS Historica, AMS Dottorato) con </a:t>
            </a:r>
            <a:r>
              <a:rPr lang="en" sz="1200" dirty="0" err="1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licenza</a:t>
            </a:r>
            <a:r>
              <a:rPr lang="en" sz="1200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 </a:t>
            </a:r>
            <a:r>
              <a:rPr lang="en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CC0</a:t>
            </a:r>
            <a:r>
              <a:rPr lang="en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 </a:t>
            </a:r>
            <a:r>
              <a:rPr lang="en" sz="1200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anche in forma machine-readable</a:t>
            </a:r>
            <a:r>
              <a:rPr lang="en" sz="1200" dirty="0">
                <a:solidFill>
                  <a:schemeClr val="dk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​</a:t>
            </a:r>
            <a:endParaRPr sz="1200" dirty="0">
              <a:solidFill>
                <a:schemeClr val="dk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"/>
              <a:sym typeface="Roboto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</a:pPr>
            <a:r>
              <a:rPr lang="en" sz="1200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Servizi editoriali </a:t>
            </a:r>
            <a:r>
              <a:rPr lang="en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Diamond Open Access </a:t>
            </a:r>
            <a:r>
              <a:rPr lang="en" sz="1200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per riviste, libri e collane con </a:t>
            </a:r>
            <a:r>
              <a:rPr lang="en" sz="1200" b="1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dati e metadati aperti </a:t>
            </a:r>
            <a:r>
              <a:rPr lang="en" sz="1200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(AlmaDL Journals, AMS Acta)</a:t>
            </a:r>
            <a:r>
              <a:rPr lang="en" sz="1200" dirty="0">
                <a:solidFill>
                  <a:schemeClr val="dk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​</a:t>
            </a:r>
            <a:endParaRPr sz="1200" dirty="0">
              <a:solidFill>
                <a:schemeClr val="dk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"/>
              <a:sym typeface="Roboto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</a:pPr>
            <a:r>
              <a:rPr lang="en" sz="1200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Portale per </a:t>
            </a:r>
            <a:r>
              <a:rPr lang="en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Open Data </a:t>
            </a:r>
            <a:r>
              <a:rPr lang="en" sz="1200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amministrativi</a:t>
            </a:r>
            <a:r>
              <a:rPr lang="en" sz="1200" dirty="0">
                <a:solidFill>
                  <a:schemeClr val="dk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​</a:t>
            </a:r>
            <a:endParaRPr sz="1200" dirty="0">
              <a:solidFill>
                <a:schemeClr val="dk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"/>
              <a:sym typeface="Roboto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</a:pPr>
            <a:r>
              <a:rPr lang="en" sz="1200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Supporto a infrastrutture aperte per la ricerca: </a:t>
            </a:r>
            <a:r>
              <a:rPr lang="en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OpenCitations</a:t>
            </a:r>
            <a:r>
              <a:rPr lang="en" sz="1200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, </a:t>
            </a:r>
            <a:r>
              <a:rPr lang="en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DOAJ</a:t>
            </a:r>
            <a:r>
              <a:rPr lang="en" sz="1200" dirty="0">
                <a:solidFill>
                  <a:schemeClr val="dk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​</a:t>
            </a:r>
            <a:endParaRPr sz="1200" dirty="0">
              <a:solidFill>
                <a:schemeClr val="dk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"/>
              <a:sym typeface="Roboto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</a:pPr>
            <a:r>
              <a:rPr lang="en" sz="1200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Sperimentazione attiva sull'utilizzo di </a:t>
            </a:r>
            <a:r>
              <a:rPr lang="en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OpenAIRE Monitor</a:t>
            </a:r>
            <a:r>
              <a:rPr lang="en" sz="1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​</a:t>
            </a:r>
            <a:endParaRPr sz="12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7"/>
          <p:cNvSpPr txBox="1">
            <a:spLocks noGrp="1"/>
          </p:cNvSpPr>
          <p:nvPr>
            <p:ph type="sldNum" idx="12"/>
          </p:nvPr>
        </p:nvSpPr>
        <p:spPr>
          <a:xfrm>
            <a:off x="8556775" y="4826625"/>
            <a:ext cx="548700" cy="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 txBox="1">
            <a:spLocks noGrp="1"/>
          </p:cNvSpPr>
          <p:nvPr>
            <p:ph type="title"/>
          </p:nvPr>
        </p:nvSpPr>
        <p:spPr>
          <a:xfrm>
            <a:off x="342600" y="297325"/>
            <a:ext cx="8520600" cy="5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L’esperienza</a:t>
            </a:r>
            <a:r>
              <a:rPr lang="en" dirty="0"/>
              <a:t> di UNIBO: </a:t>
            </a:r>
            <a:r>
              <a:rPr lang="en" dirty="0" err="1"/>
              <a:t>benefic</a:t>
            </a:r>
            <a:r>
              <a:rPr lang="en" dirty="0" err="1">
                <a:highlight>
                  <a:srgbClr val="F5F5F5"/>
                </a:highlight>
              </a:rPr>
              <a:t>i</a:t>
            </a:r>
            <a:r>
              <a:rPr lang="en" dirty="0">
                <a:highlight>
                  <a:srgbClr val="F5F5F5"/>
                </a:highlight>
              </a:rPr>
              <a:t>​</a:t>
            </a:r>
            <a:endParaRPr dirty="0"/>
          </a:p>
        </p:txBody>
      </p:sp>
      <p:sp>
        <p:nvSpPr>
          <p:cNvPr id="213" name="Google Shape;213;p28"/>
          <p:cNvSpPr txBox="1">
            <a:spLocks noGrp="1"/>
          </p:cNvSpPr>
          <p:nvPr>
            <p:ph type="body" idx="1"/>
          </p:nvPr>
        </p:nvSpPr>
        <p:spPr>
          <a:xfrm>
            <a:off x="204850" y="1132150"/>
            <a:ext cx="8658300" cy="29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15963" lvl="0" indent="-3587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●"/>
            </a:pPr>
            <a:r>
              <a:rPr lang="en" sz="1400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UNIBO procederà con un’</a:t>
            </a:r>
            <a:r>
              <a:rPr lang="en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applicazione graduale</a:t>
            </a:r>
            <a:r>
              <a:rPr lang="en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 </a:t>
            </a:r>
            <a:r>
              <a:rPr lang="en" sz="1400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dei quattro impegni previsti dalla BD, in coerenza con le necessità organizzative dell’Ateneo e in armonia con il contesto nazionale</a:t>
            </a:r>
            <a:r>
              <a:rPr lang="en" sz="1400" dirty="0">
                <a:solidFill>
                  <a:schemeClr val="dk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​</a:t>
            </a:r>
            <a:endParaRPr sz="1400" dirty="0">
              <a:solidFill>
                <a:schemeClr val="dk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"/>
              <a:sym typeface="Roboto"/>
            </a:endParaRPr>
          </a:p>
          <a:p>
            <a:pPr marL="715963" lvl="0" indent="-3587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Char char="●"/>
            </a:pPr>
            <a:r>
              <a:rPr lang="en" sz="1400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Benefici attesi</a:t>
            </a:r>
            <a:r>
              <a:rPr lang="en" sz="1400" dirty="0">
                <a:solidFill>
                  <a:schemeClr val="dk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​</a:t>
            </a:r>
            <a:endParaRPr sz="1400" dirty="0">
              <a:solidFill>
                <a:schemeClr val="dk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"/>
              <a:sym typeface="Roboto"/>
            </a:endParaRPr>
          </a:p>
          <a:p>
            <a:pPr marL="1114425" lvl="0" indent="-30956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Arial"/>
              <a:buChar char="○"/>
            </a:pPr>
            <a:r>
              <a:rPr lang="en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Sperimentare</a:t>
            </a:r>
            <a:r>
              <a:rPr lang="en" sz="1200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 i dati bibliometrici di fonti aperte accanto a quelli di origine commerciale ancora usati nella valutazione nazionale, portando </a:t>
            </a:r>
            <a:r>
              <a:rPr lang="en" sz="1200" b="1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evidenze concrete </a:t>
            </a:r>
            <a:r>
              <a:rPr lang="en" sz="1200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sulla copertura di entrambe</a:t>
            </a:r>
            <a:r>
              <a:rPr lang="en" sz="1200" dirty="0">
                <a:solidFill>
                  <a:schemeClr val="dk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​</a:t>
            </a:r>
            <a:endParaRPr sz="1200" dirty="0">
              <a:solidFill>
                <a:schemeClr val="dk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"/>
              <a:sym typeface="Roboto"/>
            </a:endParaRPr>
          </a:p>
          <a:p>
            <a:pPr marL="1114425" lvl="0" indent="-30956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Arial"/>
              <a:buChar char="○"/>
            </a:pPr>
            <a:r>
              <a:rPr lang="en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Contribuire</a:t>
            </a:r>
            <a:r>
              <a:rPr lang="en" sz="1200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 all'innovazione e allo sviluppo di un ecosistema informativo </a:t>
            </a:r>
            <a:r>
              <a:rPr lang="en" sz="1200" b="1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più sostenibile e trasparente </a:t>
            </a:r>
            <a:r>
              <a:rPr lang="en" sz="1200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a supporto delle attività di valutazione, gestione e business intelligence/scouting delle attività di ricerca</a:t>
            </a:r>
            <a:r>
              <a:rPr lang="en" sz="1200" dirty="0">
                <a:solidFill>
                  <a:schemeClr val="dk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​</a:t>
            </a:r>
            <a:endParaRPr sz="1200" dirty="0">
              <a:solidFill>
                <a:schemeClr val="dk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"/>
              <a:sym typeface="Roboto"/>
            </a:endParaRPr>
          </a:p>
          <a:p>
            <a:pPr marL="1114425" lvl="0" indent="-30956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Arial"/>
              <a:buChar char="○"/>
            </a:pPr>
            <a:r>
              <a:rPr lang="en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Indirizzare</a:t>
            </a:r>
            <a:r>
              <a:rPr lang="en" sz="1200" b="1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 </a:t>
            </a:r>
            <a:r>
              <a:rPr lang="en" sz="1200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scelte e linee evolutive in relazione a tale ecosistema, sensibilizzando i </a:t>
            </a:r>
            <a:r>
              <a:rPr lang="en" sz="1200" b="1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decisori politici </a:t>
            </a:r>
            <a:r>
              <a:rPr lang="en" sz="1200" dirty="0"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anche attraverso la partecipazione a reti e coalizioni nazionali e internazionali</a:t>
            </a:r>
            <a:r>
              <a:rPr lang="en" sz="1200" dirty="0">
                <a:solidFill>
                  <a:schemeClr val="dk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​</a:t>
            </a:r>
            <a:endParaRPr sz="1200" dirty="0">
              <a:solidFill>
                <a:schemeClr val="dk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400" dirty="0"/>
          </a:p>
        </p:txBody>
      </p:sp>
      <p:sp>
        <p:nvSpPr>
          <p:cNvPr id="214" name="Google Shape;214;p28"/>
          <p:cNvSpPr txBox="1">
            <a:spLocks noGrp="1"/>
          </p:cNvSpPr>
          <p:nvPr>
            <p:ph type="sldNum" idx="12"/>
          </p:nvPr>
        </p:nvSpPr>
        <p:spPr>
          <a:xfrm>
            <a:off x="8556775" y="4826625"/>
            <a:ext cx="548700" cy="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215" name="Google Shape;215;p28"/>
          <p:cNvSpPr/>
          <p:nvPr/>
        </p:nvSpPr>
        <p:spPr>
          <a:xfrm>
            <a:off x="1798825" y="3633132"/>
            <a:ext cx="7032300" cy="1053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200" b="1" dirty="0">
              <a:solidFill>
                <a:srgbClr val="494066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200" b="1" dirty="0">
              <a:solidFill>
                <a:srgbClr val="494066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 err="1">
                <a:solidFill>
                  <a:srgbClr val="4940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Punti</a:t>
            </a:r>
            <a:r>
              <a:rPr lang="en" b="1" dirty="0">
                <a:solidFill>
                  <a:srgbClr val="4940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 di contatto </a:t>
            </a:r>
            <a:r>
              <a:rPr lang="en" dirty="0">
                <a:solidFill>
                  <a:srgbClr val="4940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​</a:t>
            </a:r>
            <a:endParaRPr dirty="0">
              <a:solidFill>
                <a:srgbClr val="494066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"/>
              <a:sym typeface="Roboto"/>
            </a:endParaRPr>
          </a:p>
          <a:p>
            <a:pPr marL="800100" lvl="0" indent="-2889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/>
              <a:buChar char="●"/>
            </a:pPr>
            <a:r>
              <a:rPr lang="en" sz="1000" b="1" dirty="0">
                <a:solidFill>
                  <a:srgbClr val="49406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Francesca Masini ·</a:t>
            </a:r>
            <a:r>
              <a:rPr lang="en" sz="1000" dirty="0">
                <a:solidFill>
                  <a:srgbClr val="4940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 francesca.masini@unibo.it  (Delegata per la scienza aperta e dati della ricerca)​</a:t>
            </a:r>
            <a:endParaRPr sz="1000" dirty="0">
              <a:solidFill>
                <a:srgbClr val="494066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"/>
              <a:sym typeface="Roboto"/>
            </a:endParaRPr>
          </a:p>
          <a:p>
            <a:pPr marL="800100" lvl="0" indent="-2889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/>
              <a:buChar char="●"/>
            </a:pPr>
            <a:r>
              <a:rPr lang="en" sz="1000" b="1" dirty="0">
                <a:solidFill>
                  <a:srgbClr val="49406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Silvio Peroni ·</a:t>
            </a:r>
            <a:r>
              <a:rPr lang="en" sz="1000" dirty="0">
                <a:solidFill>
                  <a:srgbClr val="4940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 </a:t>
            </a:r>
            <a:r>
              <a:rPr lang="en" sz="1000" dirty="0" err="1">
                <a:solidFill>
                  <a:srgbClr val="4940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silvio.peroni@unibo.it</a:t>
            </a:r>
            <a:r>
              <a:rPr lang="en" sz="1000" dirty="0">
                <a:solidFill>
                  <a:srgbClr val="4940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 (Rappresentante UNIBO BD Coalition; direttore OpenCitations)​</a:t>
            </a:r>
            <a:endParaRPr sz="1000" dirty="0">
              <a:solidFill>
                <a:srgbClr val="494066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"/>
              <a:sym typeface="Roboto"/>
            </a:endParaRPr>
          </a:p>
          <a:p>
            <a:pPr marL="800100" lvl="0" indent="-2889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/>
              <a:buChar char="●"/>
            </a:pPr>
            <a:r>
              <a:rPr lang="en" sz="1000" b="1" dirty="0" err="1">
                <a:solidFill>
                  <a:srgbClr val="49406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Marialaura</a:t>
            </a:r>
            <a:r>
              <a:rPr lang="en" sz="1000" b="1" dirty="0">
                <a:solidFill>
                  <a:srgbClr val="49406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 </a:t>
            </a:r>
            <a:r>
              <a:rPr lang="en" sz="1000" b="1" dirty="0" err="1">
                <a:solidFill>
                  <a:srgbClr val="49406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Vignocchi</a:t>
            </a:r>
            <a:r>
              <a:rPr lang="en" sz="1000" b="1" dirty="0">
                <a:solidFill>
                  <a:srgbClr val="49406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 ·</a:t>
            </a:r>
            <a:r>
              <a:rPr lang="en" sz="1000" dirty="0">
                <a:solidFill>
                  <a:srgbClr val="4940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 </a:t>
            </a:r>
            <a:r>
              <a:rPr lang="en" sz="1000" dirty="0" err="1">
                <a:solidFill>
                  <a:srgbClr val="4940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marialaura.vignocchi@unibo.it</a:t>
            </a:r>
            <a:r>
              <a:rPr lang="en" sz="1000" dirty="0">
                <a:solidFill>
                  <a:srgbClr val="4940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/>
                <a:sym typeface="Roboto"/>
              </a:rPr>
              <a:t> (Responsabile AlmaDL)​</a:t>
            </a:r>
            <a:endParaRPr sz="1000" dirty="0">
              <a:solidFill>
                <a:srgbClr val="494066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494066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494066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1"/>
          <p:cNvSpPr txBox="1">
            <a:spLocks noGrp="1"/>
          </p:cNvSpPr>
          <p:nvPr>
            <p:ph type="title"/>
          </p:nvPr>
        </p:nvSpPr>
        <p:spPr>
          <a:xfrm>
            <a:off x="342600" y="297325"/>
            <a:ext cx="8520600" cy="5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</a:t>
            </a:r>
            <a:endParaRPr/>
          </a:p>
        </p:txBody>
      </p:sp>
      <p:sp>
        <p:nvSpPr>
          <p:cNvPr id="235" name="Google Shape;235;p31"/>
          <p:cNvSpPr txBox="1">
            <a:spLocks noGrp="1"/>
          </p:cNvSpPr>
          <p:nvPr>
            <p:ph type="body" idx="1"/>
          </p:nvPr>
        </p:nvSpPr>
        <p:spPr>
          <a:xfrm>
            <a:off x="342600" y="1229700"/>
            <a:ext cx="8520600" cy="29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</a:rPr>
              <a:t>Want to know more? </a:t>
            </a:r>
            <a:endParaRPr sz="15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</a:rPr>
              <a:t>Interested in supporting the Declaration?</a:t>
            </a:r>
            <a:br>
              <a:rPr lang="en" sz="1500">
                <a:solidFill>
                  <a:srgbClr val="434343"/>
                </a:solidFill>
              </a:rPr>
            </a:br>
            <a:endParaRPr sz="15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9791AE"/>
                </a:solidFill>
                <a:latin typeface="Roboto"/>
                <a:ea typeface="Roboto"/>
                <a:cs typeface="Roboto"/>
                <a:sym typeface="Roboto"/>
              </a:rPr>
              <a:t>contact@barcelona-declaration.org</a:t>
            </a:r>
            <a:endParaRPr sz="1500">
              <a:solidFill>
                <a:srgbClr val="9791AE"/>
              </a:solidFill>
            </a:endParaRPr>
          </a:p>
        </p:txBody>
      </p:sp>
      <p:sp>
        <p:nvSpPr>
          <p:cNvPr id="236" name="Google Shape;236;p31"/>
          <p:cNvSpPr txBox="1">
            <a:spLocks noGrp="1"/>
          </p:cNvSpPr>
          <p:nvPr>
            <p:ph type="sldNum" idx="12"/>
          </p:nvPr>
        </p:nvSpPr>
        <p:spPr>
          <a:xfrm>
            <a:off x="8556775" y="4826625"/>
            <a:ext cx="548700" cy="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0"/>
          <p:cNvGrpSpPr/>
          <p:nvPr/>
        </p:nvGrpSpPr>
        <p:grpSpPr>
          <a:xfrm>
            <a:off x="1191639" y="1034246"/>
            <a:ext cx="7528665" cy="2890938"/>
            <a:chOff x="1191625" y="1034238"/>
            <a:chExt cx="6804650" cy="2890938"/>
          </a:xfrm>
        </p:grpSpPr>
        <p:sp>
          <p:nvSpPr>
            <p:cNvPr id="55" name="Google Shape;55;p10"/>
            <p:cNvSpPr txBox="1"/>
            <p:nvPr/>
          </p:nvSpPr>
          <p:spPr>
            <a:xfrm>
              <a:off x="1191625" y="1070900"/>
              <a:ext cx="31746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50" i="1">
                  <a:solidFill>
                    <a:srgbClr val="494066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Closed research information</a:t>
              </a:r>
              <a:endParaRPr sz="1300" i="1">
                <a:solidFill>
                  <a:srgbClr val="494066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6" name="Google Shape;56;p10"/>
            <p:cNvSpPr txBox="1"/>
            <p:nvPr/>
          </p:nvSpPr>
          <p:spPr>
            <a:xfrm>
              <a:off x="5317875" y="1034238"/>
              <a:ext cx="26784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50" i="1">
                  <a:solidFill>
                    <a:srgbClr val="494066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Open research information</a:t>
              </a:r>
              <a:endParaRPr sz="1300" i="1">
                <a:solidFill>
                  <a:srgbClr val="494066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7" name="Google Shape;57;p10"/>
            <p:cNvSpPr/>
            <p:nvPr/>
          </p:nvSpPr>
          <p:spPr>
            <a:xfrm>
              <a:off x="1191750" y="1518275"/>
              <a:ext cx="3174600" cy="2406900"/>
            </a:xfrm>
            <a:prstGeom prst="rect">
              <a:avLst/>
            </a:prstGeom>
            <a:noFill/>
            <a:ln w="9525" cap="flat" cmpd="sng">
              <a:solidFill>
                <a:srgbClr val="FECF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  <p:sp>
          <p:nvSpPr>
            <p:cNvPr id="58" name="Google Shape;58;p10"/>
            <p:cNvSpPr/>
            <p:nvPr/>
          </p:nvSpPr>
          <p:spPr>
            <a:xfrm>
              <a:off x="5309175" y="1518275"/>
              <a:ext cx="2678400" cy="2406900"/>
            </a:xfrm>
            <a:prstGeom prst="rect">
              <a:avLst/>
            </a:prstGeom>
            <a:noFill/>
            <a:ln w="9525" cap="flat" cmpd="sng">
              <a:solidFill>
                <a:srgbClr val="FECF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</p:grpSp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342600" y="297325"/>
            <a:ext cx="8520600" cy="5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/>
              <a:t>Le </a:t>
            </a:r>
            <a:r>
              <a:rPr lang="en" sz="2800" b="1"/>
              <a:t>informazioni sulla ricerca</a:t>
            </a:r>
            <a:r>
              <a:rPr lang="en" sz="2800"/>
              <a:t> devono essere </a:t>
            </a:r>
            <a:r>
              <a:rPr lang="en" sz="2800" b="1"/>
              <a:t>aperte</a:t>
            </a:r>
            <a:endParaRPr sz="2800" b="1"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556775" y="4826625"/>
            <a:ext cx="548700" cy="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61" name="Google Shape;61;p10"/>
          <p:cNvSpPr txBox="1"/>
          <p:nvPr/>
        </p:nvSpPr>
        <p:spPr>
          <a:xfrm>
            <a:off x="1305025" y="1591575"/>
            <a:ext cx="3042600" cy="5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Stiamo valutando ricercatori e istituzioni sulla base di </a:t>
            </a:r>
            <a:r>
              <a:rPr lang="en" sz="1050" b="1">
                <a:solidFill>
                  <a:srgbClr val="FECF65"/>
                </a:solidFill>
                <a:latin typeface="Roboto"/>
                <a:ea typeface="Roboto"/>
                <a:cs typeface="Roboto"/>
                <a:sym typeface="Roboto"/>
              </a:rPr>
              <a:t>evidenze non trasparenti</a:t>
            </a:r>
            <a:r>
              <a:rPr lang="en" sz="1050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...</a:t>
            </a:r>
            <a:endParaRPr sz="1050">
              <a:solidFill>
                <a:srgbClr val="3C3C3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solidFill>
                <a:srgbClr val="3C3C3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solidFill>
                <a:srgbClr val="3C3C3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2" name="Google Shape;62;p10"/>
          <p:cNvSpPr txBox="1"/>
          <p:nvPr/>
        </p:nvSpPr>
        <p:spPr>
          <a:xfrm>
            <a:off x="1305025" y="2277300"/>
            <a:ext cx="2795400" cy="8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Stiamo prendendo decisioni basate su informazioni che sono limitate e parziali nei confronti di</a:t>
            </a:r>
            <a:r>
              <a:rPr lang="en" sz="1050" b="1">
                <a:solidFill>
                  <a:srgbClr val="FECF65"/>
                </a:solidFill>
                <a:latin typeface="Roboto"/>
                <a:ea typeface="Roboto"/>
                <a:cs typeface="Roboto"/>
                <a:sym typeface="Roboto"/>
              </a:rPr>
              <a:t> lingue, regioni geografiche e programmi di ricerca meno privilegiati.</a:t>
            </a:r>
            <a:r>
              <a:rPr lang="en" sz="1050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..</a:t>
            </a:r>
            <a:endParaRPr sz="1050">
              <a:solidFill>
                <a:srgbClr val="3C3C3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">
              <a:solidFill>
                <a:srgbClr val="3C3C3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3" name="Google Shape;63;p10"/>
          <p:cNvSpPr txBox="1"/>
          <p:nvPr/>
        </p:nvSpPr>
        <p:spPr>
          <a:xfrm>
            <a:off x="1305025" y="3353520"/>
            <a:ext cx="2795400" cy="5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Stiamo monitorando e incentivando la scienza aperta </a:t>
            </a:r>
            <a:r>
              <a:rPr lang="en" sz="1050" b="1">
                <a:solidFill>
                  <a:srgbClr val="FECF65"/>
                </a:solidFill>
                <a:latin typeface="Roboto"/>
                <a:ea typeface="Roboto"/>
                <a:cs typeface="Roboto"/>
                <a:sym typeface="Roboto"/>
              </a:rPr>
              <a:t>utilizzando dati chiusi</a:t>
            </a:r>
            <a:r>
              <a:rPr lang="en" sz="1050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...</a:t>
            </a:r>
            <a:endParaRPr sz="1050">
              <a:solidFill>
                <a:srgbClr val="3C3C3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">
              <a:solidFill>
                <a:srgbClr val="3C3C3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64" name="Google Shape;64;p10"/>
          <p:cNvGrpSpPr/>
          <p:nvPr/>
        </p:nvGrpSpPr>
        <p:grpSpPr>
          <a:xfrm>
            <a:off x="4479625" y="2385350"/>
            <a:ext cx="3855650" cy="510300"/>
            <a:chOff x="4479625" y="2385350"/>
            <a:chExt cx="3855650" cy="510300"/>
          </a:xfrm>
        </p:grpSpPr>
        <p:sp>
          <p:nvSpPr>
            <p:cNvPr id="65" name="Google Shape;65;p10"/>
            <p:cNvSpPr txBox="1"/>
            <p:nvPr/>
          </p:nvSpPr>
          <p:spPr>
            <a:xfrm>
              <a:off x="6069375" y="2385350"/>
              <a:ext cx="2265900" cy="51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050" b="1">
                  <a:solidFill>
                    <a:srgbClr val="3C3C3B"/>
                  </a:solidFill>
                  <a:latin typeface="Roboto"/>
                  <a:ea typeface="Roboto"/>
                  <a:cs typeface="Roboto"/>
                  <a:sym typeface="Roboto"/>
                </a:rPr>
                <a:t>un processo decisionale equo richiede</a:t>
              </a:r>
              <a:r>
                <a:rPr lang="en" sz="1050" b="1">
                  <a:solidFill>
                    <a:srgbClr val="FECF65"/>
                  </a:solidFill>
                  <a:latin typeface="Roboto"/>
                  <a:ea typeface="Roboto"/>
                  <a:cs typeface="Roboto"/>
                  <a:sym typeface="Roboto"/>
                </a:rPr>
                <a:t> dati inclusivi</a:t>
              </a:r>
              <a:endParaRPr sz="1050" b="1">
                <a:solidFill>
                  <a:srgbClr val="FECF6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">
                <a:solidFill>
                  <a:srgbClr val="3C3C3B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pic>
          <p:nvPicPr>
            <p:cNvPr id="66" name="Google Shape;6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79625" y="2617309"/>
              <a:ext cx="716275" cy="198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32548" y="2440900"/>
              <a:ext cx="511763" cy="3991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" name="Google Shape;68;p10"/>
          <p:cNvGrpSpPr/>
          <p:nvPr/>
        </p:nvGrpSpPr>
        <p:grpSpPr>
          <a:xfrm>
            <a:off x="4479625" y="3375925"/>
            <a:ext cx="4036550" cy="510300"/>
            <a:chOff x="4479625" y="3375925"/>
            <a:chExt cx="4036550" cy="510300"/>
          </a:xfrm>
        </p:grpSpPr>
        <p:sp>
          <p:nvSpPr>
            <p:cNvPr id="69" name="Google Shape;69;p10"/>
            <p:cNvSpPr txBox="1"/>
            <p:nvPr/>
          </p:nvSpPr>
          <p:spPr>
            <a:xfrm>
              <a:off x="6069375" y="3375925"/>
              <a:ext cx="2446800" cy="51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050" b="1">
                  <a:solidFill>
                    <a:srgbClr val="3C3C3B"/>
                  </a:solidFill>
                  <a:latin typeface="Roboto"/>
                  <a:ea typeface="Roboto"/>
                  <a:cs typeface="Roboto"/>
                  <a:sym typeface="Roboto"/>
                </a:rPr>
                <a:t>la scienza aperta richiede </a:t>
              </a:r>
              <a:endParaRPr sz="1050" b="1">
                <a:solidFill>
                  <a:srgbClr val="3C3C3B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050" b="1">
                  <a:solidFill>
                    <a:srgbClr val="FECF65"/>
                  </a:solidFill>
                  <a:latin typeface="Roboto"/>
                  <a:ea typeface="Roboto"/>
                  <a:cs typeface="Roboto"/>
                  <a:sym typeface="Roboto"/>
                </a:rPr>
                <a:t>informazioni sulla ricerca aperte</a:t>
              </a:r>
              <a:endParaRPr sz="1050" b="1">
                <a:solidFill>
                  <a:srgbClr val="FECF6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050" b="1">
                <a:solidFill>
                  <a:srgbClr val="3C3C3B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" b="1">
                <a:solidFill>
                  <a:srgbClr val="3C3C3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70" name="Google Shape;70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79625" y="3531709"/>
              <a:ext cx="716275" cy="198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432548" y="3395897"/>
              <a:ext cx="511763" cy="37189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" name="Google Shape;72;p10"/>
          <p:cNvGrpSpPr/>
          <p:nvPr/>
        </p:nvGrpSpPr>
        <p:grpSpPr>
          <a:xfrm>
            <a:off x="4479625" y="1591575"/>
            <a:ext cx="3973550" cy="510300"/>
            <a:chOff x="4479625" y="1591575"/>
            <a:chExt cx="3973550" cy="510300"/>
          </a:xfrm>
        </p:grpSpPr>
        <p:pic>
          <p:nvPicPr>
            <p:cNvPr id="73" name="Google Shape;73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79625" y="1783909"/>
              <a:ext cx="716275" cy="198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1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432548" y="1674432"/>
              <a:ext cx="511763" cy="3445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" name="Google Shape;75;p10"/>
            <p:cNvSpPr txBox="1"/>
            <p:nvPr/>
          </p:nvSpPr>
          <p:spPr>
            <a:xfrm>
              <a:off x="6069375" y="1591575"/>
              <a:ext cx="2383800" cy="51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050" b="1">
                  <a:solidFill>
                    <a:srgbClr val="3C3C3B"/>
                  </a:solidFill>
                  <a:latin typeface="Roboto"/>
                  <a:ea typeface="Roboto"/>
                  <a:cs typeface="Roboto"/>
                  <a:sym typeface="Roboto"/>
                </a:rPr>
                <a:t>una valutazione equa richiede </a:t>
              </a:r>
              <a:endParaRPr sz="1050" b="1">
                <a:solidFill>
                  <a:srgbClr val="3C3C3B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050" b="1">
                  <a:solidFill>
                    <a:srgbClr val="FECF65"/>
                  </a:solidFill>
                  <a:latin typeface="Roboto"/>
                  <a:ea typeface="Roboto"/>
                  <a:cs typeface="Roboto"/>
                  <a:sym typeface="Roboto"/>
                </a:rPr>
                <a:t>piena trasparenza</a:t>
              </a:r>
              <a:endParaRPr sz="1050" b="1">
                <a:solidFill>
                  <a:srgbClr val="3C3C3B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050" b="1">
                <a:solidFill>
                  <a:srgbClr val="3C3C3B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" b="1">
                <a:solidFill>
                  <a:srgbClr val="3C3C3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342600" y="297325"/>
            <a:ext cx="8520600" cy="5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Informazioni aperte sulla ricerca</a:t>
            </a:r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8556775" y="4826625"/>
            <a:ext cx="548700" cy="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82" name="Google Shape;82;p11"/>
          <p:cNvSpPr txBox="1"/>
          <p:nvPr/>
        </p:nvSpPr>
        <p:spPr>
          <a:xfrm>
            <a:off x="342600" y="1079375"/>
            <a:ext cx="8440800" cy="3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Per informazioni sulla ricerca intendiamo le informazioni (talvolta denominate </a:t>
            </a:r>
            <a:r>
              <a:rPr lang="en" sz="1600" b="1">
                <a:solidFill>
                  <a:srgbClr val="FECF65"/>
                </a:solidFill>
                <a:latin typeface="Roboto"/>
                <a:ea typeface="Roboto"/>
                <a:cs typeface="Roboto"/>
                <a:sym typeface="Roboto"/>
              </a:rPr>
              <a:t>metadati</a:t>
            </a:r>
            <a:r>
              <a:rPr lang="en" sz="1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)</a:t>
            </a:r>
            <a:endParaRPr sz="1600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relative alla conduzione e alla comunicazione della ricerca. </a:t>
            </a:r>
            <a:endParaRPr sz="1600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Ciò include, ma non si limita a:</a:t>
            </a:r>
            <a:endParaRPr sz="1600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Light"/>
              <a:buChar char="●"/>
            </a:pPr>
            <a:r>
              <a:rPr lang="en" sz="1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metadati bibliografici come titoli, abstract, bibliografia, dati sull’autore, dati sull’affiliazione e dati sulle sedi di pubblicazione </a:t>
            </a:r>
            <a:endParaRPr sz="1600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Light"/>
              <a:buChar char="●"/>
            </a:pPr>
            <a:r>
              <a:rPr lang="en" sz="1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metadati su software di ricerca, dati di ricerca, campioni e strumenti</a:t>
            </a:r>
            <a:endParaRPr sz="1600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Light"/>
              <a:buChar char="●"/>
            </a:pPr>
            <a:r>
              <a:rPr lang="en" sz="1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informazioni su finanziamenti e sovvenzioni </a:t>
            </a:r>
            <a:endParaRPr sz="1600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Light"/>
              <a:buChar char="●"/>
            </a:pPr>
            <a:r>
              <a:rPr lang="en" sz="1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informazioni su organizzazioni e collaboratori di ricerca</a:t>
            </a:r>
            <a:endParaRPr sz="1600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>
            <a:off x="342600" y="297325"/>
            <a:ext cx="8520600" cy="5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Informazioni aperte sulla ricerca</a:t>
            </a:r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556775" y="4826625"/>
            <a:ext cx="548700" cy="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89" name="Google Shape;89;p12"/>
          <p:cNvPicPr preferRelativeResize="0"/>
          <p:nvPr/>
        </p:nvPicPr>
        <p:blipFill rotWithShape="1">
          <a:blip r:embed="rId3">
            <a:alphaModFix/>
          </a:blip>
          <a:srcRect l="5804" t="31567" r="10436" b="6033"/>
          <a:stretch/>
        </p:blipFill>
        <p:spPr>
          <a:xfrm>
            <a:off x="1488559" y="1060100"/>
            <a:ext cx="6166881" cy="3657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342600" y="297325"/>
            <a:ext cx="8763000" cy="5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Coalition for Advancing Research Assessment</a:t>
            </a:r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8556775" y="4826625"/>
            <a:ext cx="548700" cy="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96" name="Google Shape;9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15100"/>
            <a:ext cx="8839199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3250" y="1262850"/>
            <a:ext cx="285750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/>
          <p:nvPr/>
        </p:nvSpPr>
        <p:spPr>
          <a:xfrm>
            <a:off x="243425" y="2371497"/>
            <a:ext cx="8685000" cy="314100"/>
          </a:xfrm>
          <a:prstGeom prst="rect">
            <a:avLst/>
          </a:prstGeom>
          <a:solidFill>
            <a:srgbClr val="FECF65">
              <a:alpha val="2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243425" y="2681922"/>
            <a:ext cx="6015000" cy="314100"/>
          </a:xfrm>
          <a:prstGeom prst="rect">
            <a:avLst/>
          </a:prstGeom>
          <a:solidFill>
            <a:srgbClr val="FECF65">
              <a:alpha val="2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/>
          <p:nvPr/>
        </p:nvSpPr>
        <p:spPr>
          <a:xfrm>
            <a:off x="400475" y="4209025"/>
            <a:ext cx="966000" cy="53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8556775" y="4826625"/>
            <a:ext cx="548700" cy="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06" name="Google Shape;10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906" y="1005275"/>
            <a:ext cx="2645665" cy="365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 txBox="1">
            <a:spLocks noGrp="1"/>
          </p:cNvSpPr>
          <p:nvPr>
            <p:ph type="title"/>
          </p:nvPr>
        </p:nvSpPr>
        <p:spPr>
          <a:xfrm>
            <a:off x="342600" y="297325"/>
            <a:ext cx="8520600" cy="5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UNESCO Recommendation on Open Science</a:t>
            </a: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4561494" y="1191650"/>
            <a:ext cx="3657600" cy="3200400"/>
          </a:xfrm>
          <a:prstGeom prst="rect">
            <a:avLst/>
          </a:prstGeom>
          <a:solidFill>
            <a:srgbClr val="FECF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94066"/>
                </a:solidFill>
                <a:latin typeface="Roboto"/>
                <a:ea typeface="Roboto"/>
                <a:cs typeface="Roboto"/>
                <a:sym typeface="Roboto"/>
              </a:rPr>
              <a:t>“The monitoring of open science should be explicitly kept under public oversight, including the scientific community, and whenever possible supported by open non-proprietary and transparent infrastructures”</a:t>
            </a:r>
            <a:endParaRPr sz="2000">
              <a:solidFill>
                <a:srgbClr val="4940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155900" y="305175"/>
            <a:ext cx="4333500" cy="2482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La Dichiarazione di Barcellona sulle informazioni aperte sulla ricerca è stata stilata da un </a:t>
            </a:r>
            <a:r>
              <a:rPr lang="en" sz="1600" b="1">
                <a:solidFill>
                  <a:srgbClr val="3C3C3B"/>
                </a:solidFill>
              </a:rPr>
              <a:t>gruppo di oltre 25 esperti</a:t>
            </a:r>
            <a:r>
              <a:rPr lang="en" sz="1600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, in rappresentanza di organizzazioni che </a:t>
            </a:r>
            <a:r>
              <a:rPr lang="en" sz="1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conducono, finanziano, valutano le attività di ricerca, e di organizzazioni che forniscono infrastrutture per le informazioni sulla ricerca. </a:t>
            </a:r>
            <a:endParaRPr sz="1600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3C3C3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Il gruppo si è riunito a </a:t>
            </a:r>
            <a:r>
              <a:rPr lang="en" sz="1600" b="1">
                <a:solidFill>
                  <a:srgbClr val="3C3C3B"/>
                </a:solidFill>
              </a:rPr>
              <a:t>Barcellona nel novembre 2023</a:t>
            </a:r>
            <a:r>
              <a:rPr lang="en" sz="1600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endParaRPr sz="33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1"/>
          </p:nvPr>
        </p:nvSpPr>
        <p:spPr>
          <a:xfrm>
            <a:off x="155900" y="2919875"/>
            <a:ext cx="4131000" cy="12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endParaRPr sz="1500">
              <a:solidFill>
                <a:srgbClr val="3C3C3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endParaRPr sz="1500">
              <a:solidFill>
                <a:srgbClr val="3C3C3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86">
                <a:solidFill>
                  <a:srgbClr val="3C3C3B"/>
                </a:solidFill>
              </a:rPr>
              <a:t>La dichiarazione è stata </a:t>
            </a:r>
            <a:r>
              <a:rPr lang="en" sz="3086" b="1">
                <a:solidFill>
                  <a:srgbClr val="3C3C3B"/>
                </a:solidFill>
                <a:latin typeface="Roboto"/>
                <a:ea typeface="Roboto"/>
                <a:cs typeface="Roboto"/>
                <a:sym typeface="Roboto"/>
              </a:rPr>
              <a:t>pubblicata</a:t>
            </a:r>
            <a:r>
              <a:rPr lang="en" sz="3086">
                <a:solidFill>
                  <a:srgbClr val="3C3C3B"/>
                </a:solidFill>
              </a:rPr>
              <a:t> il </a:t>
            </a:r>
            <a:endParaRPr sz="3086">
              <a:solidFill>
                <a:srgbClr val="3C3C3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5640"/>
              <a:buFont typeface="Arial"/>
              <a:buNone/>
            </a:pPr>
            <a:r>
              <a:rPr lang="en" sz="3086" b="1">
                <a:solidFill>
                  <a:srgbClr val="3C3C3B"/>
                </a:solidFill>
                <a:latin typeface="Roboto"/>
                <a:ea typeface="Roboto"/>
                <a:cs typeface="Roboto"/>
                <a:sym typeface="Roboto"/>
              </a:rPr>
              <a:t>16 aprile 2024. </a:t>
            </a:r>
            <a:endParaRPr sz="3086" b="1">
              <a:solidFill>
                <a:srgbClr val="3C3C3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endParaRPr sz="1500">
              <a:solidFill>
                <a:srgbClr val="3C3C3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endParaRPr sz="1500">
              <a:solidFill>
                <a:srgbClr val="3C3C3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ldNum" idx="12"/>
          </p:nvPr>
        </p:nvSpPr>
        <p:spPr>
          <a:xfrm>
            <a:off x="8556775" y="4826625"/>
            <a:ext cx="548700" cy="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>
          <a:xfrm>
            <a:off x="342600" y="297325"/>
            <a:ext cx="8520600" cy="5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COMMITMENTS</a:t>
            </a: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1"/>
          </p:nvPr>
        </p:nvSpPr>
        <p:spPr>
          <a:xfrm>
            <a:off x="342600" y="1229700"/>
            <a:ext cx="8700300" cy="29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C3C3B"/>
                </a:solidFill>
              </a:rPr>
              <a:t>In quanto organizzazioni che svolgono, finanziano e valutano la ricerca, ci impegniamo a rispettare</a:t>
            </a:r>
            <a:endParaRPr sz="1400">
              <a:solidFill>
                <a:srgbClr val="3C3C3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C3C3B"/>
                </a:solidFill>
              </a:rPr>
              <a:t>quanto segue:</a:t>
            </a:r>
            <a:endParaRPr sz="1400">
              <a:solidFill>
                <a:srgbClr val="3C3C3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0">
              <a:solidFill>
                <a:srgbClr val="3C3C3B"/>
              </a:solidFill>
            </a:endParaRPr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978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255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n">
                <a:solidFill>
                  <a:srgbClr val="434343"/>
                </a:solidFill>
              </a:rPr>
              <a:t>Faremo in modo che l’apertura sia la norma per le informazioni sulla</a:t>
            </a:r>
            <a:endParaRPr>
              <a:solidFill>
                <a:srgbClr val="434343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             ricerca che utilizziamo e produciamo</a:t>
            </a:r>
            <a:endParaRPr>
              <a:solidFill>
                <a:srgbClr val="434343"/>
              </a:solidFill>
            </a:endParaRPr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  <a:p>
            <a:pPr marL="484632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n">
                <a:solidFill>
                  <a:srgbClr val="434343"/>
                </a:solidFill>
              </a:rPr>
              <a:t>Lavoreremo con i servizi e i sistemi che supportano e rendono</a:t>
            </a:r>
            <a:endParaRPr>
              <a:solidFill>
                <a:srgbClr val="434343"/>
              </a:solidFill>
            </a:endParaRPr>
          </a:p>
          <a:p>
            <a:pPr marL="484632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           possibile l’informazione aperta sulla ricerca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3C3B"/>
              </a:solidFill>
            </a:endParaRPr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651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940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0">
              <a:solidFill>
                <a:srgbClr val="3C3C3B"/>
              </a:solidFill>
            </a:endParaRPr>
          </a:p>
        </p:txBody>
      </p:sp>
      <p:sp>
        <p:nvSpPr>
          <p:cNvPr id="122" name="Google Shape;122;p16"/>
          <p:cNvSpPr txBox="1">
            <a:spLocks noGrp="1"/>
          </p:cNvSpPr>
          <p:nvPr>
            <p:ph type="sldNum" idx="12"/>
          </p:nvPr>
        </p:nvSpPr>
        <p:spPr>
          <a:xfrm>
            <a:off x="8556775" y="4826625"/>
            <a:ext cx="548700" cy="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23" name="Google Shape;12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600" y="2121625"/>
            <a:ext cx="427269" cy="56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674" y="3208400"/>
            <a:ext cx="923124" cy="64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rcelona Declaration 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B3C6CF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1768</Words>
  <Application>Microsoft Office PowerPoint</Application>
  <PresentationFormat>Presentazione su schermo (16:9)</PresentationFormat>
  <Paragraphs>181</Paragraphs>
  <Slides>22</Slides>
  <Notes>22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9" baseType="lpstr">
      <vt:lpstr>Darker Grotesque Black</vt:lpstr>
      <vt:lpstr>Roboto Light</vt:lpstr>
      <vt:lpstr>Roboto</vt:lpstr>
      <vt:lpstr>Darker Grotesque</vt:lpstr>
      <vt:lpstr>Roboto Medium</vt:lpstr>
      <vt:lpstr>Arial</vt:lpstr>
      <vt:lpstr>Barcelona Declaration Template</vt:lpstr>
      <vt:lpstr>Webinar per la comunità italiana</vt:lpstr>
      <vt:lpstr>Agenda (14.00-15.30)</vt:lpstr>
      <vt:lpstr>Le informazioni sulla ricerca devono essere aperte</vt:lpstr>
      <vt:lpstr>Informazioni aperte sulla ricerca</vt:lpstr>
      <vt:lpstr>Informazioni aperte sulla ricerca</vt:lpstr>
      <vt:lpstr>Coalition for Advancing Research Assessment</vt:lpstr>
      <vt:lpstr>UNESCO Recommendation on Open Science</vt:lpstr>
      <vt:lpstr>La Dichiarazione di Barcellona sulle informazioni aperte sulla ricerca è stata stilata da un gruppo di oltre 25 esperti, in rappresentanza di organizzazioni che conducono, finanziano, valutano le attività di ricerca, e di organizzazioni che forniscono infrastrutture per le informazioni sulla ricerca.   Il gruppo si è riunito a Barcellona nel novembre 2023.</vt:lpstr>
      <vt:lpstr>COMMITMENTS</vt:lpstr>
      <vt:lpstr>COMMITMENTS</vt:lpstr>
      <vt:lpstr>COMMITMENTS</vt:lpstr>
      <vt:lpstr>COMMITMENTS</vt:lpstr>
      <vt:lpstr>COMMITMENTS</vt:lpstr>
      <vt:lpstr>COMMITMENTS</vt:lpstr>
      <vt:lpstr>Presentazione standard di PowerPoint</vt:lpstr>
      <vt:lpstr>Visione e strategia dell’Università di Milano</vt:lpstr>
      <vt:lpstr>Avvio di una nuova fase</vt:lpstr>
      <vt:lpstr>Criticità e opportunità: qualità e uso dei dati</vt:lpstr>
      <vt:lpstr>L’esperienza di UNIBO: presupposti</vt:lpstr>
      <vt:lpstr>L’esperienza di UNIBO: iter</vt:lpstr>
      <vt:lpstr>L’esperienza di UNIBO: benefici​</vt:lpstr>
      <vt:lpstr>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per la comunità italiana</dc:title>
  <dc:creator>squazzoni</dc:creator>
  <cp:lastModifiedBy>Reviewer</cp:lastModifiedBy>
  <cp:revision>13</cp:revision>
  <dcterms:modified xsi:type="dcterms:W3CDTF">2024-07-08T12:36:47Z</dcterms:modified>
</cp:coreProperties>
</file>