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1"/>
  </p:notesMasterIdLst>
  <p:sldIdLst>
    <p:sldId id="411" r:id="rId2"/>
    <p:sldId id="414" r:id="rId3"/>
    <p:sldId id="409" r:id="rId4"/>
    <p:sldId id="415" r:id="rId5"/>
    <p:sldId id="691" r:id="rId6"/>
    <p:sldId id="418" r:id="rId7"/>
    <p:sldId id="417" r:id="rId8"/>
    <p:sldId id="419" r:id="rId9"/>
    <p:sldId id="421" r:id="rId10"/>
    <p:sldId id="422" r:id="rId11"/>
    <p:sldId id="427" r:id="rId12"/>
    <p:sldId id="423" r:id="rId13"/>
    <p:sldId id="692" r:id="rId14"/>
    <p:sldId id="425" r:id="rId15"/>
    <p:sldId id="410" r:id="rId16"/>
    <p:sldId id="443" r:id="rId17"/>
    <p:sldId id="428" r:id="rId18"/>
    <p:sldId id="438" r:id="rId19"/>
    <p:sldId id="693" r:id="rId20"/>
    <p:sldId id="420" r:id="rId21"/>
    <p:sldId id="449" r:id="rId22"/>
    <p:sldId id="430" r:id="rId23"/>
    <p:sldId id="450" r:id="rId24"/>
    <p:sldId id="433" r:id="rId25"/>
    <p:sldId id="694" r:id="rId26"/>
    <p:sldId id="436" r:id="rId27"/>
    <p:sldId id="435" r:id="rId28"/>
    <p:sldId id="441" r:id="rId29"/>
    <p:sldId id="444" r:id="rId30"/>
    <p:sldId id="445" r:id="rId31"/>
    <p:sldId id="446" r:id="rId32"/>
    <p:sldId id="412" r:id="rId33"/>
    <p:sldId id="442" r:id="rId34"/>
    <p:sldId id="690" r:id="rId35"/>
    <p:sldId id="440" r:id="rId36"/>
    <p:sldId id="439" r:id="rId37"/>
    <p:sldId id="556" r:id="rId38"/>
    <p:sldId id="557" r:id="rId39"/>
    <p:sldId id="590" r:id="rId40"/>
    <p:sldId id="543" r:id="rId41"/>
    <p:sldId id="587" r:id="rId42"/>
    <p:sldId id="549" r:id="rId43"/>
    <p:sldId id="588" r:id="rId44"/>
    <p:sldId id="605" r:id="rId45"/>
    <p:sldId id="689" r:id="rId46"/>
    <p:sldId id="680" r:id="rId47"/>
    <p:sldId id="679" r:id="rId48"/>
    <p:sldId id="612" r:id="rId49"/>
    <p:sldId id="678" r:id="rId50"/>
    <p:sldId id="584" r:id="rId51"/>
    <p:sldId id="618" r:id="rId52"/>
    <p:sldId id="564" r:id="rId53"/>
    <p:sldId id="608" r:id="rId54"/>
    <p:sldId id="595" r:id="rId55"/>
    <p:sldId id="596" r:id="rId56"/>
    <p:sldId id="597" r:id="rId57"/>
    <p:sldId id="583" r:id="rId58"/>
    <p:sldId id="684" r:id="rId59"/>
    <p:sldId id="688" r:id="rId60"/>
  </p:sldIdLst>
  <p:sldSz cx="12192000" cy="6858000"/>
  <p:notesSz cx="6811963" cy="9942513"/>
  <p:embeddedFontLst>
    <p:embeddedFont>
      <p:font typeface="Arial Narrow" panose="020B0606020202030204" pitchFamily="34" charset="0"/>
      <p:regular r:id="rId62"/>
      <p:bold r:id="rId63"/>
      <p:italic r:id="rId64"/>
      <p:boldItalic r:id="rId65"/>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022C1E-21D3-8B96-8EAA-CF8E34395124}" name="Dimitri Donzé" initials="DD" userId="S::Dimitri.Donze@unige.ch::4c6cad36-4ecc-455c-97ae-add7c363c47a" providerId="AD"/>
  <p188:author id="{4299902D-187B-0108-9843-02518AECCD71}" name="Floriane Sophie Muller" initials="FM" userId="S::Floriane.Muller@unige.ch::6b4d021e-e778-4371-88a5-9f255b274ac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F0063"/>
    <a:srgbClr val="4472C4"/>
    <a:srgbClr val="548E9C"/>
    <a:srgbClr val="F8CBAD"/>
    <a:srgbClr val="CCFF66"/>
    <a:srgbClr val="996633"/>
    <a:srgbClr val="CC0000"/>
    <a:srgbClr val="43727D"/>
    <a:srgbClr val="FADDCA"/>
    <a:srgbClr val="E2F0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34586" autoAdjust="0"/>
    <p:restoredTop sz="86467" autoAdjust="0"/>
  </p:normalViewPr>
  <p:slideViewPr>
    <p:cSldViewPr snapToGrid="0">
      <p:cViewPr varScale="1">
        <p:scale>
          <a:sx n="90" d="100"/>
          <a:sy n="90" d="100"/>
        </p:scale>
        <p:origin x="66" y="96"/>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631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2.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851" cy="498852"/>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58536" y="0"/>
            <a:ext cx="2951851" cy="498852"/>
          </a:xfrm>
          <a:prstGeom prst="rect">
            <a:avLst/>
          </a:prstGeom>
        </p:spPr>
        <p:txBody>
          <a:bodyPr vert="horz" lIns="91440" tIns="45720" rIns="91440" bIns="45720" rtlCol="0"/>
          <a:lstStyle>
            <a:lvl1pPr algn="r">
              <a:defRPr sz="1200"/>
            </a:lvl1pPr>
          </a:lstStyle>
          <a:p>
            <a:fld id="{065D6801-5E03-404F-A631-3799C86854EC}" type="datetimeFigureOut">
              <a:rPr lang="fr-CH" smtClean="0"/>
              <a:t>30.09.2024</a:t>
            </a:fld>
            <a:endParaRPr lang="fr-CH"/>
          </a:p>
        </p:txBody>
      </p:sp>
      <p:sp>
        <p:nvSpPr>
          <p:cNvPr id="4" name="Espace réservé de l'image des diapositives 3"/>
          <p:cNvSpPr>
            <a:spLocks noGrp="1" noRot="1" noChangeAspect="1"/>
          </p:cNvSpPr>
          <p:nvPr>
            <p:ph type="sldImg" idx="2"/>
          </p:nvPr>
        </p:nvSpPr>
        <p:spPr>
          <a:xfrm>
            <a:off x="423863" y="1243013"/>
            <a:ext cx="5964237" cy="3355975"/>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81197" y="4784835"/>
            <a:ext cx="5449570" cy="3914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9443662"/>
            <a:ext cx="2951851" cy="498851"/>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58536" y="9443662"/>
            <a:ext cx="2951851" cy="498851"/>
          </a:xfrm>
          <a:prstGeom prst="rect">
            <a:avLst/>
          </a:prstGeom>
        </p:spPr>
        <p:txBody>
          <a:bodyPr vert="horz" lIns="91440" tIns="45720" rIns="91440" bIns="45720" rtlCol="0" anchor="b"/>
          <a:lstStyle>
            <a:lvl1pPr algn="r">
              <a:defRPr sz="1200"/>
            </a:lvl1pPr>
          </a:lstStyle>
          <a:p>
            <a:fld id="{3B29408D-AC37-458C-8AD0-3C2007A1677B}" type="slidenum">
              <a:rPr lang="fr-CH" smtClean="0"/>
              <a:t>‹N°›</a:t>
            </a:fld>
            <a:endParaRPr lang="fr-CH"/>
          </a:p>
        </p:txBody>
      </p:sp>
    </p:spTree>
    <p:extLst>
      <p:ext uri="{BB962C8B-B14F-4D97-AF65-F5344CB8AC3E}">
        <p14:creationId xmlns:p14="http://schemas.microsoft.com/office/powerpoint/2010/main" val="243659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4237" cy="3355975"/>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B29408D-AC37-458C-8AD0-3C2007A1677B}" type="slidenum">
              <a:rPr lang="fr-CH" smtClean="0"/>
              <a:t>2</a:t>
            </a:fld>
            <a:endParaRPr lang="fr-CH"/>
          </a:p>
        </p:txBody>
      </p:sp>
    </p:spTree>
    <p:extLst>
      <p:ext uri="{BB962C8B-B14F-4D97-AF65-F5344CB8AC3E}">
        <p14:creationId xmlns:p14="http://schemas.microsoft.com/office/powerpoint/2010/main" val="2110477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4237" cy="3355975"/>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B29408D-AC37-458C-8AD0-3C2007A1677B}" type="slidenum">
              <a:rPr lang="fr-CH" smtClean="0"/>
              <a:t>13</a:t>
            </a:fld>
            <a:endParaRPr lang="fr-CH"/>
          </a:p>
        </p:txBody>
      </p:sp>
    </p:spTree>
    <p:extLst>
      <p:ext uri="{BB962C8B-B14F-4D97-AF65-F5344CB8AC3E}">
        <p14:creationId xmlns:p14="http://schemas.microsoft.com/office/powerpoint/2010/main" val="2609725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4237" cy="3355975"/>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B29408D-AC37-458C-8AD0-3C2007A1677B}" type="slidenum">
              <a:rPr lang="fr-CH" smtClean="0"/>
              <a:t>14</a:t>
            </a:fld>
            <a:endParaRPr lang="fr-CH"/>
          </a:p>
        </p:txBody>
      </p:sp>
    </p:spTree>
    <p:extLst>
      <p:ext uri="{BB962C8B-B14F-4D97-AF65-F5344CB8AC3E}">
        <p14:creationId xmlns:p14="http://schemas.microsoft.com/office/powerpoint/2010/main" val="1339040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4237" cy="3355975"/>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B29408D-AC37-458C-8AD0-3C2007A1677B}" type="slidenum">
              <a:rPr lang="fr-CH" smtClean="0"/>
              <a:t>15</a:t>
            </a:fld>
            <a:endParaRPr lang="fr-CH"/>
          </a:p>
        </p:txBody>
      </p:sp>
    </p:spTree>
    <p:extLst>
      <p:ext uri="{BB962C8B-B14F-4D97-AF65-F5344CB8AC3E}">
        <p14:creationId xmlns:p14="http://schemas.microsoft.com/office/powerpoint/2010/main" val="1938909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4237" cy="3355975"/>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B29408D-AC37-458C-8AD0-3C2007A1677B}" type="slidenum">
              <a:rPr lang="fr-CH" smtClean="0"/>
              <a:t>16</a:t>
            </a:fld>
            <a:endParaRPr lang="fr-CH"/>
          </a:p>
        </p:txBody>
      </p:sp>
    </p:spTree>
    <p:extLst>
      <p:ext uri="{BB962C8B-B14F-4D97-AF65-F5344CB8AC3E}">
        <p14:creationId xmlns:p14="http://schemas.microsoft.com/office/powerpoint/2010/main" val="1341649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4237" cy="3355975"/>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B29408D-AC37-458C-8AD0-3C2007A1677B}" type="slidenum">
              <a:rPr lang="fr-CH" smtClean="0"/>
              <a:t>17</a:t>
            </a:fld>
            <a:endParaRPr lang="fr-CH"/>
          </a:p>
        </p:txBody>
      </p:sp>
    </p:spTree>
    <p:extLst>
      <p:ext uri="{BB962C8B-B14F-4D97-AF65-F5344CB8AC3E}">
        <p14:creationId xmlns:p14="http://schemas.microsoft.com/office/powerpoint/2010/main" val="1471400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4237" cy="3355975"/>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B29408D-AC37-458C-8AD0-3C2007A1677B}" type="slidenum">
              <a:rPr lang="fr-CH" smtClean="0"/>
              <a:t>19</a:t>
            </a:fld>
            <a:endParaRPr lang="fr-CH"/>
          </a:p>
        </p:txBody>
      </p:sp>
    </p:spTree>
    <p:extLst>
      <p:ext uri="{BB962C8B-B14F-4D97-AF65-F5344CB8AC3E}">
        <p14:creationId xmlns:p14="http://schemas.microsoft.com/office/powerpoint/2010/main" val="2818010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4237" cy="3355975"/>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B29408D-AC37-458C-8AD0-3C2007A1677B}" type="slidenum">
              <a:rPr lang="fr-CH" smtClean="0"/>
              <a:t>20</a:t>
            </a:fld>
            <a:endParaRPr lang="fr-CH"/>
          </a:p>
        </p:txBody>
      </p:sp>
    </p:spTree>
    <p:extLst>
      <p:ext uri="{BB962C8B-B14F-4D97-AF65-F5344CB8AC3E}">
        <p14:creationId xmlns:p14="http://schemas.microsoft.com/office/powerpoint/2010/main" val="4227963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4237" cy="3355975"/>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B29408D-AC37-458C-8AD0-3C2007A1677B}" type="slidenum">
              <a:rPr lang="fr-CH" smtClean="0"/>
              <a:t>21</a:t>
            </a:fld>
            <a:endParaRPr lang="fr-CH"/>
          </a:p>
        </p:txBody>
      </p:sp>
    </p:spTree>
    <p:extLst>
      <p:ext uri="{BB962C8B-B14F-4D97-AF65-F5344CB8AC3E}">
        <p14:creationId xmlns:p14="http://schemas.microsoft.com/office/powerpoint/2010/main" val="2734483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4237" cy="3355975"/>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B29408D-AC37-458C-8AD0-3C2007A1677B}" type="slidenum">
              <a:rPr lang="fr-CH" smtClean="0"/>
              <a:t>22</a:t>
            </a:fld>
            <a:endParaRPr lang="fr-CH"/>
          </a:p>
        </p:txBody>
      </p:sp>
    </p:spTree>
    <p:extLst>
      <p:ext uri="{BB962C8B-B14F-4D97-AF65-F5344CB8AC3E}">
        <p14:creationId xmlns:p14="http://schemas.microsoft.com/office/powerpoint/2010/main" val="2935353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4237" cy="3355975"/>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B29408D-AC37-458C-8AD0-3C2007A1677B}" type="slidenum">
              <a:rPr lang="fr-CH" smtClean="0"/>
              <a:t>23</a:t>
            </a:fld>
            <a:endParaRPr lang="fr-CH"/>
          </a:p>
        </p:txBody>
      </p:sp>
    </p:spTree>
    <p:extLst>
      <p:ext uri="{BB962C8B-B14F-4D97-AF65-F5344CB8AC3E}">
        <p14:creationId xmlns:p14="http://schemas.microsoft.com/office/powerpoint/2010/main" val="4018395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4237" cy="3355975"/>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B29408D-AC37-458C-8AD0-3C2007A1677B}" type="slidenum">
              <a:rPr lang="fr-CH" smtClean="0"/>
              <a:t>4</a:t>
            </a:fld>
            <a:endParaRPr lang="fr-CH"/>
          </a:p>
        </p:txBody>
      </p:sp>
    </p:spTree>
    <p:extLst>
      <p:ext uri="{BB962C8B-B14F-4D97-AF65-F5344CB8AC3E}">
        <p14:creationId xmlns:p14="http://schemas.microsoft.com/office/powerpoint/2010/main" val="703925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4237" cy="3355975"/>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B29408D-AC37-458C-8AD0-3C2007A1677B}" type="slidenum">
              <a:rPr lang="fr-CH" smtClean="0"/>
              <a:t>24</a:t>
            </a:fld>
            <a:endParaRPr lang="fr-CH"/>
          </a:p>
        </p:txBody>
      </p:sp>
    </p:spTree>
    <p:extLst>
      <p:ext uri="{BB962C8B-B14F-4D97-AF65-F5344CB8AC3E}">
        <p14:creationId xmlns:p14="http://schemas.microsoft.com/office/powerpoint/2010/main" val="1327406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4237" cy="3355975"/>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B29408D-AC37-458C-8AD0-3C2007A1677B}" type="slidenum">
              <a:rPr lang="fr-CH" smtClean="0"/>
              <a:t>25</a:t>
            </a:fld>
            <a:endParaRPr lang="fr-CH"/>
          </a:p>
        </p:txBody>
      </p:sp>
    </p:spTree>
    <p:extLst>
      <p:ext uri="{BB962C8B-B14F-4D97-AF65-F5344CB8AC3E}">
        <p14:creationId xmlns:p14="http://schemas.microsoft.com/office/powerpoint/2010/main" val="1472856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4237" cy="3355975"/>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B29408D-AC37-458C-8AD0-3C2007A1677B}" type="slidenum">
              <a:rPr lang="fr-CH" smtClean="0"/>
              <a:t>26</a:t>
            </a:fld>
            <a:endParaRPr lang="fr-CH"/>
          </a:p>
        </p:txBody>
      </p:sp>
    </p:spTree>
    <p:extLst>
      <p:ext uri="{BB962C8B-B14F-4D97-AF65-F5344CB8AC3E}">
        <p14:creationId xmlns:p14="http://schemas.microsoft.com/office/powerpoint/2010/main" val="1097862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4237" cy="3355975"/>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B29408D-AC37-458C-8AD0-3C2007A1677B}" type="slidenum">
              <a:rPr lang="fr-CH" smtClean="0"/>
              <a:t>27</a:t>
            </a:fld>
            <a:endParaRPr lang="fr-CH"/>
          </a:p>
        </p:txBody>
      </p:sp>
    </p:spTree>
    <p:extLst>
      <p:ext uri="{BB962C8B-B14F-4D97-AF65-F5344CB8AC3E}">
        <p14:creationId xmlns:p14="http://schemas.microsoft.com/office/powerpoint/2010/main" val="1630079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4237" cy="3355975"/>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B29408D-AC37-458C-8AD0-3C2007A1677B}" type="slidenum">
              <a:rPr lang="fr-CH" smtClean="0"/>
              <a:t>29</a:t>
            </a:fld>
            <a:endParaRPr lang="fr-CH"/>
          </a:p>
        </p:txBody>
      </p:sp>
    </p:spTree>
    <p:extLst>
      <p:ext uri="{BB962C8B-B14F-4D97-AF65-F5344CB8AC3E}">
        <p14:creationId xmlns:p14="http://schemas.microsoft.com/office/powerpoint/2010/main" val="1206251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4237" cy="3355975"/>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B29408D-AC37-458C-8AD0-3C2007A1677B}" type="slidenum">
              <a:rPr lang="fr-CH" smtClean="0"/>
              <a:t>30</a:t>
            </a:fld>
            <a:endParaRPr lang="fr-CH"/>
          </a:p>
        </p:txBody>
      </p:sp>
    </p:spTree>
    <p:extLst>
      <p:ext uri="{BB962C8B-B14F-4D97-AF65-F5344CB8AC3E}">
        <p14:creationId xmlns:p14="http://schemas.microsoft.com/office/powerpoint/2010/main" val="1195406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4237" cy="3355975"/>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B29408D-AC37-458C-8AD0-3C2007A1677B}" type="slidenum">
              <a:rPr lang="fr-CH" smtClean="0"/>
              <a:t>31</a:t>
            </a:fld>
            <a:endParaRPr lang="fr-CH"/>
          </a:p>
        </p:txBody>
      </p:sp>
    </p:spTree>
    <p:extLst>
      <p:ext uri="{BB962C8B-B14F-4D97-AF65-F5344CB8AC3E}">
        <p14:creationId xmlns:p14="http://schemas.microsoft.com/office/powerpoint/2010/main" val="30927320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4237" cy="3355975"/>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B29408D-AC37-458C-8AD0-3C2007A1677B}" type="slidenum">
              <a:rPr lang="fr-CH" smtClean="0"/>
              <a:t>34</a:t>
            </a:fld>
            <a:endParaRPr lang="fr-CH"/>
          </a:p>
        </p:txBody>
      </p:sp>
    </p:spTree>
    <p:extLst>
      <p:ext uri="{BB962C8B-B14F-4D97-AF65-F5344CB8AC3E}">
        <p14:creationId xmlns:p14="http://schemas.microsoft.com/office/powerpoint/2010/main" val="3404749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4237" cy="3355975"/>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B29408D-AC37-458C-8AD0-3C2007A1677B}" type="slidenum">
              <a:rPr lang="fr-CH" smtClean="0"/>
              <a:t>35</a:t>
            </a:fld>
            <a:endParaRPr lang="fr-CH"/>
          </a:p>
        </p:txBody>
      </p:sp>
    </p:spTree>
    <p:extLst>
      <p:ext uri="{BB962C8B-B14F-4D97-AF65-F5344CB8AC3E}">
        <p14:creationId xmlns:p14="http://schemas.microsoft.com/office/powerpoint/2010/main" val="42846377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4237" cy="3355975"/>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B29408D-AC37-458C-8AD0-3C2007A1677B}" type="slidenum">
              <a:rPr lang="fr-CH" smtClean="0"/>
              <a:t>36</a:t>
            </a:fld>
            <a:endParaRPr lang="fr-CH"/>
          </a:p>
        </p:txBody>
      </p:sp>
    </p:spTree>
    <p:extLst>
      <p:ext uri="{BB962C8B-B14F-4D97-AF65-F5344CB8AC3E}">
        <p14:creationId xmlns:p14="http://schemas.microsoft.com/office/powerpoint/2010/main" val="1119484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4237" cy="3355975"/>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B29408D-AC37-458C-8AD0-3C2007A1677B}" type="slidenum">
              <a:rPr lang="fr-CH" smtClean="0"/>
              <a:t>5</a:t>
            </a:fld>
            <a:endParaRPr lang="fr-CH"/>
          </a:p>
        </p:txBody>
      </p:sp>
    </p:spTree>
    <p:extLst>
      <p:ext uri="{BB962C8B-B14F-4D97-AF65-F5344CB8AC3E}">
        <p14:creationId xmlns:p14="http://schemas.microsoft.com/office/powerpoint/2010/main" val="33844569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2CE319D8-CB67-4A63-BCD2-D4C292142D3E}" type="slidenum">
              <a:rPr lang="fr-CH" smtClean="0"/>
              <a:t>37</a:t>
            </a:fld>
            <a:endParaRPr lang="fr-CH"/>
          </a:p>
        </p:txBody>
      </p:sp>
    </p:spTree>
    <p:extLst>
      <p:ext uri="{BB962C8B-B14F-4D97-AF65-F5344CB8AC3E}">
        <p14:creationId xmlns:p14="http://schemas.microsoft.com/office/powerpoint/2010/main" val="18215235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2CE319D8-CB67-4A63-BCD2-D4C292142D3E}" type="slidenum">
              <a:rPr lang="fr-CH" smtClean="0"/>
              <a:t>38</a:t>
            </a:fld>
            <a:endParaRPr lang="fr-CH"/>
          </a:p>
        </p:txBody>
      </p:sp>
    </p:spTree>
    <p:extLst>
      <p:ext uri="{BB962C8B-B14F-4D97-AF65-F5344CB8AC3E}">
        <p14:creationId xmlns:p14="http://schemas.microsoft.com/office/powerpoint/2010/main" val="31989574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2CE319D8-CB67-4A63-BCD2-D4C292142D3E}" type="slidenum">
              <a:rPr lang="fr-CH" smtClean="0"/>
              <a:t>39</a:t>
            </a:fld>
            <a:endParaRPr lang="fr-CH"/>
          </a:p>
        </p:txBody>
      </p:sp>
    </p:spTree>
    <p:extLst>
      <p:ext uri="{BB962C8B-B14F-4D97-AF65-F5344CB8AC3E}">
        <p14:creationId xmlns:p14="http://schemas.microsoft.com/office/powerpoint/2010/main" val="6557599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3500" y="631825"/>
            <a:ext cx="6610350" cy="3719513"/>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2CE319D8-CB67-4A63-BCD2-D4C292142D3E}" type="slidenum">
              <a:rPr lang="fr-CH" smtClean="0"/>
              <a:t>40</a:t>
            </a:fld>
            <a:endParaRPr lang="fr-CH"/>
          </a:p>
        </p:txBody>
      </p:sp>
    </p:spTree>
    <p:extLst>
      <p:ext uri="{BB962C8B-B14F-4D97-AF65-F5344CB8AC3E}">
        <p14:creationId xmlns:p14="http://schemas.microsoft.com/office/powerpoint/2010/main" val="25582713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2CE319D8-CB67-4A63-BCD2-D4C292142D3E}" type="slidenum">
              <a:rPr lang="fr-CH" smtClean="0"/>
              <a:t>41</a:t>
            </a:fld>
            <a:endParaRPr lang="fr-CH"/>
          </a:p>
        </p:txBody>
      </p:sp>
    </p:spTree>
    <p:extLst>
      <p:ext uri="{BB962C8B-B14F-4D97-AF65-F5344CB8AC3E}">
        <p14:creationId xmlns:p14="http://schemas.microsoft.com/office/powerpoint/2010/main" val="1971540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2CE319D8-CB67-4A63-BCD2-D4C292142D3E}" type="slidenum">
              <a:rPr lang="fr-CH" smtClean="0"/>
              <a:t>42</a:t>
            </a:fld>
            <a:endParaRPr lang="fr-CH"/>
          </a:p>
        </p:txBody>
      </p:sp>
    </p:spTree>
    <p:extLst>
      <p:ext uri="{BB962C8B-B14F-4D97-AF65-F5344CB8AC3E}">
        <p14:creationId xmlns:p14="http://schemas.microsoft.com/office/powerpoint/2010/main" val="12704978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768" y="4715156"/>
            <a:ext cx="5438140" cy="4953518"/>
          </a:xfrm>
        </p:spPr>
        <p:txBody>
          <a:bodyPr/>
          <a:lstStyle/>
          <a:p>
            <a:endParaRPr lang="fr-CH" dirty="0"/>
          </a:p>
        </p:txBody>
      </p:sp>
      <p:sp>
        <p:nvSpPr>
          <p:cNvPr id="4" name="Espace réservé du numéro de diapositive 3"/>
          <p:cNvSpPr>
            <a:spLocks noGrp="1"/>
          </p:cNvSpPr>
          <p:nvPr>
            <p:ph type="sldNum" sz="quarter" idx="10"/>
          </p:nvPr>
        </p:nvSpPr>
        <p:spPr/>
        <p:txBody>
          <a:bodyPr/>
          <a:lstStyle/>
          <a:p>
            <a:fld id="{2CE319D8-CB67-4A63-BCD2-D4C292142D3E}" type="slidenum">
              <a:rPr lang="fr-CH" smtClean="0"/>
              <a:t>43</a:t>
            </a:fld>
            <a:endParaRPr lang="fr-CH"/>
          </a:p>
        </p:txBody>
      </p:sp>
    </p:spTree>
    <p:extLst>
      <p:ext uri="{BB962C8B-B14F-4D97-AF65-F5344CB8AC3E}">
        <p14:creationId xmlns:p14="http://schemas.microsoft.com/office/powerpoint/2010/main" val="28161619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768" y="4715156"/>
            <a:ext cx="5438140" cy="4953518"/>
          </a:xfrm>
        </p:spPr>
        <p:txBody>
          <a:bodyPr/>
          <a:lstStyle/>
          <a:p>
            <a:endParaRPr lang="fr-CH" dirty="0"/>
          </a:p>
        </p:txBody>
      </p:sp>
      <p:sp>
        <p:nvSpPr>
          <p:cNvPr id="4" name="Espace réservé du numéro de diapositive 3"/>
          <p:cNvSpPr>
            <a:spLocks noGrp="1"/>
          </p:cNvSpPr>
          <p:nvPr>
            <p:ph type="sldNum" sz="quarter" idx="10"/>
          </p:nvPr>
        </p:nvSpPr>
        <p:spPr/>
        <p:txBody>
          <a:bodyPr/>
          <a:lstStyle/>
          <a:p>
            <a:fld id="{2CE319D8-CB67-4A63-BCD2-D4C292142D3E}" type="slidenum">
              <a:rPr lang="fr-CH" smtClean="0"/>
              <a:t>44</a:t>
            </a:fld>
            <a:endParaRPr lang="fr-CH"/>
          </a:p>
        </p:txBody>
      </p:sp>
    </p:spTree>
    <p:extLst>
      <p:ext uri="{BB962C8B-B14F-4D97-AF65-F5344CB8AC3E}">
        <p14:creationId xmlns:p14="http://schemas.microsoft.com/office/powerpoint/2010/main" val="253263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2CE319D8-CB67-4A63-BCD2-D4C292142D3E}" type="slidenum">
              <a:rPr lang="fr-CH" smtClean="0"/>
              <a:t>46</a:t>
            </a:fld>
            <a:endParaRPr lang="fr-CH"/>
          </a:p>
        </p:txBody>
      </p:sp>
    </p:spTree>
    <p:extLst>
      <p:ext uri="{BB962C8B-B14F-4D97-AF65-F5344CB8AC3E}">
        <p14:creationId xmlns:p14="http://schemas.microsoft.com/office/powerpoint/2010/main" val="22050631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768" y="4715156"/>
            <a:ext cx="5438140" cy="4953518"/>
          </a:xfrm>
        </p:spPr>
        <p:txBody>
          <a:bodyPr/>
          <a:lstStyle/>
          <a:p>
            <a:endParaRPr lang="fr-CH" dirty="0"/>
          </a:p>
        </p:txBody>
      </p:sp>
      <p:sp>
        <p:nvSpPr>
          <p:cNvPr id="4" name="Espace réservé du numéro de diapositive 3"/>
          <p:cNvSpPr>
            <a:spLocks noGrp="1"/>
          </p:cNvSpPr>
          <p:nvPr>
            <p:ph type="sldNum" sz="quarter" idx="10"/>
          </p:nvPr>
        </p:nvSpPr>
        <p:spPr/>
        <p:txBody>
          <a:bodyPr/>
          <a:lstStyle/>
          <a:p>
            <a:fld id="{2CE319D8-CB67-4A63-BCD2-D4C292142D3E}" type="slidenum">
              <a:rPr lang="fr-CH" smtClean="0"/>
              <a:t>47</a:t>
            </a:fld>
            <a:endParaRPr lang="fr-CH"/>
          </a:p>
        </p:txBody>
      </p:sp>
    </p:spTree>
    <p:extLst>
      <p:ext uri="{BB962C8B-B14F-4D97-AF65-F5344CB8AC3E}">
        <p14:creationId xmlns:p14="http://schemas.microsoft.com/office/powerpoint/2010/main" val="2048755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4237" cy="3355975"/>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B29408D-AC37-458C-8AD0-3C2007A1677B}" type="slidenum">
              <a:rPr lang="fr-CH" smtClean="0"/>
              <a:t>6</a:t>
            </a:fld>
            <a:endParaRPr lang="fr-CH"/>
          </a:p>
        </p:txBody>
      </p:sp>
    </p:spTree>
    <p:extLst>
      <p:ext uri="{BB962C8B-B14F-4D97-AF65-F5344CB8AC3E}">
        <p14:creationId xmlns:p14="http://schemas.microsoft.com/office/powerpoint/2010/main" val="20675695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2CE319D8-CB67-4A63-BCD2-D4C292142D3E}" type="slidenum">
              <a:rPr lang="fr-CH" smtClean="0"/>
              <a:t>48</a:t>
            </a:fld>
            <a:endParaRPr lang="fr-CH"/>
          </a:p>
        </p:txBody>
      </p:sp>
    </p:spTree>
    <p:extLst>
      <p:ext uri="{BB962C8B-B14F-4D97-AF65-F5344CB8AC3E}">
        <p14:creationId xmlns:p14="http://schemas.microsoft.com/office/powerpoint/2010/main" val="39926212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2CE319D8-CB67-4A63-BCD2-D4C292142D3E}" type="slidenum">
              <a:rPr lang="fr-CH" smtClean="0"/>
              <a:t>49</a:t>
            </a:fld>
            <a:endParaRPr lang="fr-CH"/>
          </a:p>
        </p:txBody>
      </p:sp>
    </p:spTree>
    <p:extLst>
      <p:ext uri="{BB962C8B-B14F-4D97-AF65-F5344CB8AC3E}">
        <p14:creationId xmlns:p14="http://schemas.microsoft.com/office/powerpoint/2010/main" val="26600701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2CE319D8-CB67-4A63-BCD2-D4C292142D3E}" type="slidenum">
              <a:rPr lang="fr-CH" smtClean="0"/>
              <a:t>50</a:t>
            </a:fld>
            <a:endParaRPr lang="fr-CH"/>
          </a:p>
        </p:txBody>
      </p:sp>
    </p:spTree>
    <p:extLst>
      <p:ext uri="{BB962C8B-B14F-4D97-AF65-F5344CB8AC3E}">
        <p14:creationId xmlns:p14="http://schemas.microsoft.com/office/powerpoint/2010/main" val="1802844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2CE319D8-CB67-4A63-BCD2-D4C292142D3E}" type="slidenum">
              <a:rPr lang="fr-CH" smtClean="0"/>
              <a:t>51</a:t>
            </a:fld>
            <a:endParaRPr lang="fr-CH"/>
          </a:p>
        </p:txBody>
      </p:sp>
    </p:spTree>
    <p:extLst>
      <p:ext uri="{BB962C8B-B14F-4D97-AF65-F5344CB8AC3E}">
        <p14:creationId xmlns:p14="http://schemas.microsoft.com/office/powerpoint/2010/main" val="20719675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2CE319D8-CB67-4A63-BCD2-D4C292142D3E}" type="slidenum">
              <a:rPr lang="fr-CH" smtClean="0"/>
              <a:t>52</a:t>
            </a:fld>
            <a:endParaRPr lang="fr-CH"/>
          </a:p>
        </p:txBody>
      </p:sp>
    </p:spTree>
    <p:extLst>
      <p:ext uri="{BB962C8B-B14F-4D97-AF65-F5344CB8AC3E}">
        <p14:creationId xmlns:p14="http://schemas.microsoft.com/office/powerpoint/2010/main" val="13802702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2CE319D8-CB67-4A63-BCD2-D4C292142D3E}" type="slidenum">
              <a:rPr lang="fr-CH" smtClean="0"/>
              <a:t>53</a:t>
            </a:fld>
            <a:endParaRPr lang="fr-CH"/>
          </a:p>
        </p:txBody>
      </p:sp>
    </p:spTree>
    <p:extLst>
      <p:ext uri="{BB962C8B-B14F-4D97-AF65-F5344CB8AC3E}">
        <p14:creationId xmlns:p14="http://schemas.microsoft.com/office/powerpoint/2010/main" val="36884312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2CE319D8-CB67-4A63-BCD2-D4C292142D3E}" type="slidenum">
              <a:rPr lang="fr-CH" smtClean="0"/>
              <a:t>54</a:t>
            </a:fld>
            <a:endParaRPr lang="fr-CH"/>
          </a:p>
        </p:txBody>
      </p:sp>
    </p:spTree>
    <p:extLst>
      <p:ext uri="{BB962C8B-B14F-4D97-AF65-F5344CB8AC3E}">
        <p14:creationId xmlns:p14="http://schemas.microsoft.com/office/powerpoint/2010/main" val="7589659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2CE319D8-CB67-4A63-BCD2-D4C292142D3E}" type="slidenum">
              <a:rPr lang="fr-CH" smtClean="0"/>
              <a:t>55</a:t>
            </a:fld>
            <a:endParaRPr lang="fr-CH"/>
          </a:p>
        </p:txBody>
      </p:sp>
    </p:spTree>
    <p:extLst>
      <p:ext uri="{BB962C8B-B14F-4D97-AF65-F5344CB8AC3E}">
        <p14:creationId xmlns:p14="http://schemas.microsoft.com/office/powerpoint/2010/main" val="4810575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2CE319D8-CB67-4A63-BCD2-D4C292142D3E}" type="slidenum">
              <a:rPr lang="fr-CH" smtClean="0"/>
              <a:t>56</a:t>
            </a:fld>
            <a:endParaRPr lang="fr-CH"/>
          </a:p>
        </p:txBody>
      </p:sp>
    </p:spTree>
    <p:extLst>
      <p:ext uri="{BB962C8B-B14F-4D97-AF65-F5344CB8AC3E}">
        <p14:creationId xmlns:p14="http://schemas.microsoft.com/office/powerpoint/2010/main" val="39392877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2CE319D8-CB67-4A63-BCD2-D4C292142D3E}" type="slidenum">
              <a:rPr lang="fr-CH" smtClean="0"/>
              <a:t>57</a:t>
            </a:fld>
            <a:endParaRPr lang="fr-CH"/>
          </a:p>
        </p:txBody>
      </p:sp>
    </p:spTree>
    <p:extLst>
      <p:ext uri="{BB962C8B-B14F-4D97-AF65-F5344CB8AC3E}">
        <p14:creationId xmlns:p14="http://schemas.microsoft.com/office/powerpoint/2010/main" val="2417574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4237" cy="3355975"/>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B29408D-AC37-458C-8AD0-3C2007A1677B}" type="slidenum">
              <a:rPr lang="fr-CH" smtClean="0"/>
              <a:t>7</a:t>
            </a:fld>
            <a:endParaRPr lang="fr-CH"/>
          </a:p>
        </p:txBody>
      </p:sp>
    </p:spTree>
    <p:extLst>
      <p:ext uri="{BB962C8B-B14F-4D97-AF65-F5344CB8AC3E}">
        <p14:creationId xmlns:p14="http://schemas.microsoft.com/office/powerpoint/2010/main" val="35718058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2CE319D8-CB67-4A63-BCD2-D4C292142D3E}" type="slidenum">
              <a:rPr lang="fr-CH" smtClean="0"/>
              <a:t>58</a:t>
            </a:fld>
            <a:endParaRPr lang="fr-CH"/>
          </a:p>
        </p:txBody>
      </p:sp>
    </p:spTree>
    <p:extLst>
      <p:ext uri="{BB962C8B-B14F-4D97-AF65-F5344CB8AC3E}">
        <p14:creationId xmlns:p14="http://schemas.microsoft.com/office/powerpoint/2010/main" val="42798928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2CE319D8-CB67-4A63-BCD2-D4C292142D3E}" type="slidenum">
              <a:rPr lang="fr-CH" smtClean="0"/>
              <a:t>59</a:t>
            </a:fld>
            <a:endParaRPr lang="fr-CH"/>
          </a:p>
        </p:txBody>
      </p:sp>
    </p:spTree>
    <p:extLst>
      <p:ext uri="{BB962C8B-B14F-4D97-AF65-F5344CB8AC3E}">
        <p14:creationId xmlns:p14="http://schemas.microsoft.com/office/powerpoint/2010/main" val="4089375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4237" cy="3355975"/>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B29408D-AC37-458C-8AD0-3C2007A1677B}" type="slidenum">
              <a:rPr lang="fr-CH" smtClean="0"/>
              <a:t>8</a:t>
            </a:fld>
            <a:endParaRPr lang="fr-CH"/>
          </a:p>
        </p:txBody>
      </p:sp>
    </p:spTree>
    <p:extLst>
      <p:ext uri="{BB962C8B-B14F-4D97-AF65-F5344CB8AC3E}">
        <p14:creationId xmlns:p14="http://schemas.microsoft.com/office/powerpoint/2010/main" val="3226634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4237" cy="3355975"/>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B29408D-AC37-458C-8AD0-3C2007A1677B}" type="slidenum">
              <a:rPr lang="fr-CH" smtClean="0"/>
              <a:t>9</a:t>
            </a:fld>
            <a:endParaRPr lang="fr-CH"/>
          </a:p>
        </p:txBody>
      </p:sp>
    </p:spTree>
    <p:extLst>
      <p:ext uri="{BB962C8B-B14F-4D97-AF65-F5344CB8AC3E}">
        <p14:creationId xmlns:p14="http://schemas.microsoft.com/office/powerpoint/2010/main" val="1701399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4237" cy="3355975"/>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B29408D-AC37-458C-8AD0-3C2007A1677B}" type="slidenum">
              <a:rPr lang="fr-CH" smtClean="0"/>
              <a:t>10</a:t>
            </a:fld>
            <a:endParaRPr lang="fr-CH"/>
          </a:p>
        </p:txBody>
      </p:sp>
    </p:spTree>
    <p:extLst>
      <p:ext uri="{BB962C8B-B14F-4D97-AF65-F5344CB8AC3E}">
        <p14:creationId xmlns:p14="http://schemas.microsoft.com/office/powerpoint/2010/main" val="1378371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4237" cy="3355975"/>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B29408D-AC37-458C-8AD0-3C2007A1677B}" type="slidenum">
              <a:rPr lang="fr-CH" smtClean="0"/>
              <a:t>12</a:t>
            </a:fld>
            <a:endParaRPr lang="fr-CH"/>
          </a:p>
        </p:txBody>
      </p:sp>
    </p:spTree>
    <p:extLst>
      <p:ext uri="{BB962C8B-B14F-4D97-AF65-F5344CB8AC3E}">
        <p14:creationId xmlns:p14="http://schemas.microsoft.com/office/powerpoint/2010/main" val="25793098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unige.ch/dis/"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deed.fr" TargetMode="Externa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reativecommons.org/licenses/by-sa/4.0/deed.fr" TargetMode="External"/><Relationship Id="rId1" Type="http://schemas.openxmlformats.org/officeDocument/2006/relationships/slideMaster" Target="../slideMasters/slideMaster1.xml"/><Relationship Id="rId6" Type="http://schemas.openxmlformats.org/officeDocument/2006/relationships/hyperlink" Target="http://creativecommons.org/licenses/by-sa/4.0/deed.fr" TargetMode="External"/><Relationship Id="rId5" Type="http://schemas.openxmlformats.org/officeDocument/2006/relationships/image" Target="../media/image2.png"/><Relationship Id="rId4" Type="http://schemas.openxmlformats.org/officeDocument/2006/relationships/hyperlink" Target="https://www.unige.ch/biblio/"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DI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EC01E41-E4F1-7D06-D069-1B1347FC81DB}"/>
              </a:ext>
            </a:extLst>
          </p:cNvPr>
          <p:cNvSpPr/>
          <p:nvPr userDrawn="1"/>
        </p:nvSpPr>
        <p:spPr>
          <a:xfrm>
            <a:off x="0" y="0"/>
            <a:ext cx="12192000" cy="4905376"/>
          </a:xfrm>
          <a:prstGeom prst="rect">
            <a:avLst/>
          </a:prstGeom>
          <a:solidFill>
            <a:srgbClr val="CF0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Titre 1">
            <a:extLst>
              <a:ext uri="{FF2B5EF4-FFF2-40B4-BE49-F238E27FC236}">
                <a16:creationId xmlns:a16="http://schemas.microsoft.com/office/drawing/2014/main" id="{6B859EB4-66D3-06AE-9E98-5139D485655B}"/>
              </a:ext>
            </a:extLst>
          </p:cNvPr>
          <p:cNvSpPr>
            <a:spLocks noGrp="1"/>
          </p:cNvSpPr>
          <p:nvPr>
            <p:ph type="ctrTitle"/>
          </p:nvPr>
        </p:nvSpPr>
        <p:spPr>
          <a:xfrm>
            <a:off x="1104914" y="2040464"/>
            <a:ext cx="10058400" cy="2387600"/>
          </a:xfrm>
        </p:spPr>
        <p:txBody>
          <a:bodyPr anchor="b"/>
          <a:lstStyle>
            <a:lvl1pPr algn="l">
              <a:defRPr sz="6000">
                <a:solidFill>
                  <a:schemeClr val="bg1"/>
                </a:solidFill>
              </a:defRPr>
            </a:lvl1pPr>
          </a:lstStyle>
          <a:p>
            <a:r>
              <a:rPr lang="fr-FR"/>
              <a:t>Modifiez le style du titre</a:t>
            </a:r>
            <a:endParaRPr lang="fr-CH" dirty="0"/>
          </a:p>
        </p:txBody>
      </p:sp>
      <p:sp>
        <p:nvSpPr>
          <p:cNvPr id="14" name="Sous-titre 2">
            <a:extLst>
              <a:ext uri="{FF2B5EF4-FFF2-40B4-BE49-F238E27FC236}">
                <a16:creationId xmlns:a16="http://schemas.microsoft.com/office/drawing/2014/main" id="{16995E2E-93C0-4ADD-FD56-B8C3F8195039}"/>
              </a:ext>
            </a:extLst>
          </p:cNvPr>
          <p:cNvSpPr>
            <a:spLocks noGrp="1"/>
          </p:cNvSpPr>
          <p:nvPr>
            <p:ph type="subTitle" idx="1"/>
          </p:nvPr>
        </p:nvSpPr>
        <p:spPr>
          <a:xfrm>
            <a:off x="1104914" y="5620977"/>
            <a:ext cx="9144000" cy="279307"/>
          </a:xfrm>
        </p:spPr>
        <p:txBody>
          <a:bodyPr wrap="square" anchor="ctr" anchorCtr="0">
            <a:spAutoFit/>
          </a:bodyPr>
          <a:lstStyle>
            <a:lvl1pPr marL="0" indent="0" algn="l">
              <a:buNone/>
              <a:defRPr sz="240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H"/>
          </a:p>
        </p:txBody>
      </p:sp>
      <p:pic>
        <p:nvPicPr>
          <p:cNvPr id="15" name="Image 14" descr="Logo Université de Genève - Division de l'information scientifique">
            <a:extLst>
              <a:ext uri="{FF2B5EF4-FFF2-40B4-BE49-F238E27FC236}">
                <a16:creationId xmlns:a16="http://schemas.microsoft.com/office/drawing/2014/main" id="{EC1C6016-172F-A1FA-CD86-DA64D509AB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0176" y="319087"/>
            <a:ext cx="2714499" cy="1294847"/>
          </a:xfrm>
          <a:prstGeom prst="rect">
            <a:avLst/>
          </a:prstGeom>
        </p:spPr>
      </p:pic>
    </p:spTree>
    <p:extLst>
      <p:ext uri="{BB962C8B-B14F-4D97-AF65-F5344CB8AC3E}">
        <p14:creationId xmlns:p14="http://schemas.microsoft.com/office/powerpoint/2010/main" val="1136648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ois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115660-AF0D-25F8-FF32-FE023968FB0F}"/>
              </a:ext>
            </a:extLst>
          </p:cNvPr>
          <p:cNvSpPr>
            <a:spLocks noGrp="1"/>
          </p:cNvSpPr>
          <p:nvPr>
            <p:ph type="title"/>
          </p:nvPr>
        </p:nvSpPr>
        <p:spPr/>
        <p:txBody>
          <a:bodyPr/>
          <a:lstStyle>
            <a:lvl1pPr>
              <a:defRPr>
                <a:solidFill>
                  <a:srgbClr val="CF0063"/>
                </a:solidFill>
              </a:defRPr>
            </a:lvl1pPr>
          </a:lstStyle>
          <a:p>
            <a:r>
              <a:rPr lang="fr-FR"/>
              <a:t>Modifiez le style du titre</a:t>
            </a:r>
            <a:endParaRPr lang="fr-CH"/>
          </a:p>
        </p:txBody>
      </p:sp>
      <p:sp>
        <p:nvSpPr>
          <p:cNvPr id="3" name="Espace réservé du contenu 2">
            <a:extLst>
              <a:ext uri="{FF2B5EF4-FFF2-40B4-BE49-F238E27FC236}">
                <a16:creationId xmlns:a16="http://schemas.microsoft.com/office/drawing/2014/main" id="{097A4638-1D93-8765-5C27-6216A7D9EE6A}"/>
              </a:ext>
            </a:extLst>
          </p:cNvPr>
          <p:cNvSpPr>
            <a:spLocks noGrp="1"/>
          </p:cNvSpPr>
          <p:nvPr>
            <p:ph sz="half" idx="1"/>
          </p:nvPr>
        </p:nvSpPr>
        <p:spPr>
          <a:xfrm>
            <a:off x="838200" y="1986740"/>
            <a:ext cx="3318164" cy="4727053"/>
          </a:xfrm>
        </p:spPr>
        <p:txBody>
          <a:bodyPr>
            <a:normAutofit/>
          </a:bodyPr>
          <a:lstStyle>
            <a:lvl1pPr>
              <a:defRPr sz="2000"/>
            </a:lvl1pPr>
            <a:lvl2pPr>
              <a:defRPr sz="1800"/>
            </a:lvl2pPr>
            <a:lvl3pPr>
              <a:defRPr sz="1600"/>
            </a:lvl3pPr>
            <a:lvl4pPr>
              <a:defRPr sz="14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4" name="Espace réservé du contenu 3">
            <a:extLst>
              <a:ext uri="{FF2B5EF4-FFF2-40B4-BE49-F238E27FC236}">
                <a16:creationId xmlns:a16="http://schemas.microsoft.com/office/drawing/2014/main" id="{18FD5354-214D-AE85-8773-0F022637C911}"/>
              </a:ext>
            </a:extLst>
          </p:cNvPr>
          <p:cNvSpPr>
            <a:spLocks noGrp="1"/>
          </p:cNvSpPr>
          <p:nvPr>
            <p:ph sz="half" idx="2"/>
          </p:nvPr>
        </p:nvSpPr>
        <p:spPr>
          <a:xfrm>
            <a:off x="4436918" y="1986741"/>
            <a:ext cx="3318164" cy="4727052"/>
          </a:xfrm>
        </p:spPr>
        <p:txBody>
          <a:bodyPr>
            <a:normAutofit/>
          </a:bodyPr>
          <a:lstStyle>
            <a:lvl1pPr>
              <a:defRPr sz="2000"/>
            </a:lvl1pPr>
            <a:lvl2pPr>
              <a:defRPr sz="1800"/>
            </a:lvl2pPr>
            <a:lvl3pPr>
              <a:defRPr sz="1600"/>
            </a:lvl3pPr>
            <a:lvl4pPr>
              <a:defRPr sz="14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6" name="Larme 5">
            <a:extLst>
              <a:ext uri="{FF2B5EF4-FFF2-40B4-BE49-F238E27FC236}">
                <a16:creationId xmlns:a16="http://schemas.microsoft.com/office/drawing/2014/main" id="{596915B8-FB35-7128-FB11-83E32087CD8C}"/>
              </a:ext>
            </a:extLst>
          </p:cNvPr>
          <p:cNvSpPr/>
          <p:nvPr userDrawn="1"/>
        </p:nvSpPr>
        <p:spPr>
          <a:xfrm rot="13500000">
            <a:off x="289865" y="841821"/>
            <a:ext cx="372167" cy="372167"/>
          </a:xfrm>
          <a:prstGeom prst="teardrop">
            <a:avLst>
              <a:gd name="adj" fmla="val 200000"/>
            </a:avLst>
          </a:prstGeom>
          <a:solidFill>
            <a:srgbClr val="CF0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Espace réservé du contenu 3">
            <a:extLst>
              <a:ext uri="{FF2B5EF4-FFF2-40B4-BE49-F238E27FC236}">
                <a16:creationId xmlns:a16="http://schemas.microsoft.com/office/drawing/2014/main" id="{95F3A7DE-6C3B-E6E3-FCAD-D026254F0B41}"/>
              </a:ext>
            </a:extLst>
          </p:cNvPr>
          <p:cNvSpPr>
            <a:spLocks noGrp="1"/>
          </p:cNvSpPr>
          <p:nvPr>
            <p:ph sz="half" idx="13"/>
          </p:nvPr>
        </p:nvSpPr>
        <p:spPr>
          <a:xfrm>
            <a:off x="8035636" y="1986741"/>
            <a:ext cx="3318164" cy="4727052"/>
          </a:xfrm>
        </p:spPr>
        <p:txBody>
          <a:bodyPr>
            <a:normAutofit/>
          </a:bodyPr>
          <a:lstStyle>
            <a:lvl1pPr>
              <a:defRPr sz="2000"/>
            </a:lvl1pPr>
            <a:lvl2pPr>
              <a:defRPr sz="1800"/>
            </a:lvl2pPr>
            <a:lvl3pPr>
              <a:defRPr sz="1600"/>
            </a:lvl3pPr>
            <a:lvl4pPr>
              <a:defRPr sz="14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8" name="Espace réservé du numéro de diapositive 5">
            <a:extLst>
              <a:ext uri="{FF2B5EF4-FFF2-40B4-BE49-F238E27FC236}">
                <a16:creationId xmlns:a16="http://schemas.microsoft.com/office/drawing/2014/main" id="{8EB53C3A-944F-CA20-9113-DDFE4D7EBF1E}"/>
              </a:ext>
            </a:extLst>
          </p:cNvPr>
          <p:cNvSpPr>
            <a:spLocks noGrp="1"/>
          </p:cNvSpPr>
          <p:nvPr>
            <p:ph type="sldNum" sz="quarter" idx="4"/>
          </p:nvPr>
        </p:nvSpPr>
        <p:spPr>
          <a:xfrm>
            <a:off x="11683769" y="87036"/>
            <a:ext cx="508232" cy="365125"/>
          </a:xfrm>
          <a:prstGeom prst="rect">
            <a:avLst/>
          </a:prstGeom>
        </p:spPr>
        <p:txBody>
          <a:bodyPr vert="horz" lIns="91440" tIns="45720" rIns="91440" bIns="45720" rtlCol="0" anchor="ctr"/>
          <a:lstStyle>
            <a:lvl1pPr algn="r">
              <a:defRPr sz="1400" b="1">
                <a:solidFill>
                  <a:srgbClr val="CF0063"/>
                </a:solidFill>
              </a:defRPr>
            </a:lvl1pPr>
          </a:lstStyle>
          <a:p>
            <a:pPr algn="l"/>
            <a:fld id="{EA382D5B-34F5-4E3E-A4AE-74CC685E3C28}" type="slidenum">
              <a:rPr lang="fr-CH" smtClean="0"/>
              <a:pPr algn="l"/>
              <a:t>‹N°›</a:t>
            </a:fld>
            <a:endParaRPr lang="fr-CH" dirty="0"/>
          </a:p>
        </p:txBody>
      </p:sp>
      <p:sp>
        <p:nvSpPr>
          <p:cNvPr id="9" name="Larme 8">
            <a:extLst>
              <a:ext uri="{FF2B5EF4-FFF2-40B4-BE49-F238E27FC236}">
                <a16:creationId xmlns:a16="http://schemas.microsoft.com/office/drawing/2014/main" id="{1E13357B-B95E-E2CE-AAC3-C613913DEB0C}"/>
              </a:ext>
            </a:extLst>
          </p:cNvPr>
          <p:cNvSpPr/>
          <p:nvPr userDrawn="1"/>
        </p:nvSpPr>
        <p:spPr>
          <a:xfrm rot="8100000">
            <a:off x="11362692" y="-682028"/>
            <a:ext cx="563972" cy="565440"/>
          </a:xfrm>
          <a:prstGeom prst="teardrop">
            <a:avLst>
              <a:gd name="adj" fmla="val 200000"/>
            </a:avLst>
          </a:prstGeom>
          <a:solidFill>
            <a:srgbClr val="CF0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700562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eux contenus avec titr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021A66-1E07-24D3-3065-00F81713D62B}"/>
              </a:ext>
            </a:extLst>
          </p:cNvPr>
          <p:cNvSpPr>
            <a:spLocks noGrp="1"/>
          </p:cNvSpPr>
          <p:nvPr>
            <p:ph type="title"/>
          </p:nvPr>
        </p:nvSpPr>
        <p:spPr>
          <a:xfrm>
            <a:off x="839788" y="365125"/>
            <a:ext cx="10515600" cy="1325563"/>
          </a:xfrm>
        </p:spPr>
        <p:txBody>
          <a:bodyPr/>
          <a:lstStyle>
            <a:lvl1pPr>
              <a:defRPr>
                <a:solidFill>
                  <a:srgbClr val="CF0063"/>
                </a:solidFill>
              </a:defRPr>
            </a:lvl1pPr>
          </a:lstStyle>
          <a:p>
            <a:r>
              <a:rPr lang="fr-FR"/>
              <a:t>Modifiez le style du titre</a:t>
            </a:r>
            <a:endParaRPr lang="fr-CH"/>
          </a:p>
        </p:txBody>
      </p:sp>
      <p:sp>
        <p:nvSpPr>
          <p:cNvPr id="3" name="Espace réservé du texte 2">
            <a:extLst>
              <a:ext uri="{FF2B5EF4-FFF2-40B4-BE49-F238E27FC236}">
                <a16:creationId xmlns:a16="http://schemas.microsoft.com/office/drawing/2014/main" id="{778A283C-8C4C-7E8C-8016-D97678188263}"/>
              </a:ext>
            </a:extLst>
          </p:cNvPr>
          <p:cNvSpPr>
            <a:spLocks noGrp="1"/>
          </p:cNvSpPr>
          <p:nvPr>
            <p:ph type="body" idx="1"/>
          </p:nvPr>
        </p:nvSpPr>
        <p:spPr>
          <a:xfrm>
            <a:off x="839789" y="1765042"/>
            <a:ext cx="3316575" cy="82391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2A284C5-4EF9-1596-262F-0BD0B4C321BB}"/>
              </a:ext>
            </a:extLst>
          </p:cNvPr>
          <p:cNvSpPr>
            <a:spLocks noGrp="1"/>
          </p:cNvSpPr>
          <p:nvPr>
            <p:ph sz="half" idx="2"/>
          </p:nvPr>
        </p:nvSpPr>
        <p:spPr>
          <a:xfrm>
            <a:off x="839789" y="2636578"/>
            <a:ext cx="3316575" cy="3856295"/>
          </a:xfrm>
        </p:spPr>
        <p:txBody>
          <a:bodyPr>
            <a:normAutofit/>
          </a:bodyPr>
          <a:lstStyle>
            <a:lvl1pPr>
              <a:defRPr sz="2000"/>
            </a:lvl1pPr>
            <a:lvl2pPr>
              <a:defRPr sz="1800"/>
            </a:lvl2pPr>
            <a:lvl3pPr>
              <a:defRPr sz="1600"/>
            </a:lvl3pPr>
            <a:lvl4pPr>
              <a:defRPr sz="14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5" name="Espace réservé du texte 4">
            <a:extLst>
              <a:ext uri="{FF2B5EF4-FFF2-40B4-BE49-F238E27FC236}">
                <a16:creationId xmlns:a16="http://schemas.microsoft.com/office/drawing/2014/main" id="{50DF293F-E8E9-AA35-64DD-602D54C06682}"/>
              </a:ext>
            </a:extLst>
          </p:cNvPr>
          <p:cNvSpPr>
            <a:spLocks noGrp="1"/>
          </p:cNvSpPr>
          <p:nvPr>
            <p:ph type="body" sz="quarter" idx="3"/>
          </p:nvPr>
        </p:nvSpPr>
        <p:spPr>
          <a:xfrm>
            <a:off x="4429545" y="1765042"/>
            <a:ext cx="3332909" cy="82391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36400C6-B5ED-76CD-2829-122251126AC0}"/>
              </a:ext>
            </a:extLst>
          </p:cNvPr>
          <p:cNvSpPr>
            <a:spLocks noGrp="1"/>
          </p:cNvSpPr>
          <p:nvPr>
            <p:ph sz="quarter" idx="4"/>
          </p:nvPr>
        </p:nvSpPr>
        <p:spPr>
          <a:xfrm>
            <a:off x="4429545" y="2636579"/>
            <a:ext cx="3332909" cy="3856296"/>
          </a:xfrm>
        </p:spPr>
        <p:txBody>
          <a:bodyPr>
            <a:normAutofit/>
          </a:bodyPr>
          <a:lstStyle>
            <a:lvl1pPr>
              <a:defRPr sz="2000"/>
            </a:lvl1pPr>
            <a:lvl2pPr>
              <a:defRPr sz="1800"/>
            </a:lvl2pPr>
            <a:lvl3pPr>
              <a:defRPr sz="1600"/>
            </a:lvl3pPr>
            <a:lvl4pPr>
              <a:defRPr sz="14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Larme 6">
            <a:extLst>
              <a:ext uri="{FF2B5EF4-FFF2-40B4-BE49-F238E27FC236}">
                <a16:creationId xmlns:a16="http://schemas.microsoft.com/office/drawing/2014/main" id="{FE475662-AFE1-9412-5D54-C7B4301ABEB2}"/>
              </a:ext>
            </a:extLst>
          </p:cNvPr>
          <p:cNvSpPr/>
          <p:nvPr userDrawn="1"/>
        </p:nvSpPr>
        <p:spPr>
          <a:xfrm rot="13500000">
            <a:off x="289865" y="841821"/>
            <a:ext cx="372167" cy="372167"/>
          </a:xfrm>
          <a:prstGeom prst="teardrop">
            <a:avLst>
              <a:gd name="adj" fmla="val 200000"/>
            </a:avLst>
          </a:prstGeom>
          <a:solidFill>
            <a:srgbClr val="CF0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Espace réservé du texte 4">
            <a:extLst>
              <a:ext uri="{FF2B5EF4-FFF2-40B4-BE49-F238E27FC236}">
                <a16:creationId xmlns:a16="http://schemas.microsoft.com/office/drawing/2014/main" id="{3245E6A7-B752-8DEB-CEC4-5E56BCA1C9B0}"/>
              </a:ext>
            </a:extLst>
          </p:cNvPr>
          <p:cNvSpPr>
            <a:spLocks noGrp="1"/>
          </p:cNvSpPr>
          <p:nvPr>
            <p:ph type="body" sz="quarter" idx="14"/>
          </p:nvPr>
        </p:nvSpPr>
        <p:spPr>
          <a:xfrm>
            <a:off x="8019302" y="1765042"/>
            <a:ext cx="3332909" cy="82391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Espace réservé du contenu 5">
            <a:extLst>
              <a:ext uri="{FF2B5EF4-FFF2-40B4-BE49-F238E27FC236}">
                <a16:creationId xmlns:a16="http://schemas.microsoft.com/office/drawing/2014/main" id="{A4254316-2A1B-BAF9-9D71-9D115AC641A6}"/>
              </a:ext>
            </a:extLst>
          </p:cNvPr>
          <p:cNvSpPr>
            <a:spLocks noGrp="1"/>
          </p:cNvSpPr>
          <p:nvPr>
            <p:ph sz="quarter" idx="15"/>
          </p:nvPr>
        </p:nvSpPr>
        <p:spPr>
          <a:xfrm>
            <a:off x="8019302" y="2636579"/>
            <a:ext cx="3332909" cy="3856296"/>
          </a:xfrm>
        </p:spPr>
        <p:txBody>
          <a:bodyPr>
            <a:normAutofit/>
          </a:bodyPr>
          <a:lstStyle>
            <a:lvl1pPr>
              <a:defRPr sz="2000"/>
            </a:lvl1pPr>
            <a:lvl2pPr>
              <a:defRPr sz="1800"/>
            </a:lvl2pPr>
            <a:lvl3pPr>
              <a:defRPr sz="1600"/>
            </a:lvl3pPr>
            <a:lvl4pPr>
              <a:defRPr sz="14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14" name="Espace réservé du numéro de diapositive 5">
            <a:extLst>
              <a:ext uri="{FF2B5EF4-FFF2-40B4-BE49-F238E27FC236}">
                <a16:creationId xmlns:a16="http://schemas.microsoft.com/office/drawing/2014/main" id="{37AECEE6-0C4B-AD81-9F35-F5CF176AE274}"/>
              </a:ext>
            </a:extLst>
          </p:cNvPr>
          <p:cNvSpPr>
            <a:spLocks noGrp="1"/>
          </p:cNvSpPr>
          <p:nvPr>
            <p:ph type="sldNum" sz="quarter" idx="16"/>
          </p:nvPr>
        </p:nvSpPr>
        <p:spPr>
          <a:xfrm>
            <a:off x="11683769" y="87036"/>
            <a:ext cx="508232" cy="365125"/>
          </a:xfrm>
          <a:prstGeom prst="rect">
            <a:avLst/>
          </a:prstGeom>
        </p:spPr>
        <p:txBody>
          <a:bodyPr vert="horz" lIns="91440" tIns="45720" rIns="91440" bIns="45720" rtlCol="0" anchor="ctr"/>
          <a:lstStyle>
            <a:lvl1pPr algn="r">
              <a:defRPr sz="1400" b="1">
                <a:solidFill>
                  <a:srgbClr val="CF0063"/>
                </a:solidFill>
              </a:defRPr>
            </a:lvl1pPr>
          </a:lstStyle>
          <a:p>
            <a:pPr algn="l"/>
            <a:fld id="{EA382D5B-34F5-4E3E-A4AE-74CC685E3C28}" type="slidenum">
              <a:rPr lang="fr-CH" smtClean="0"/>
              <a:pPr algn="l"/>
              <a:t>‹N°›</a:t>
            </a:fld>
            <a:endParaRPr lang="fr-CH" dirty="0"/>
          </a:p>
        </p:txBody>
      </p:sp>
      <p:sp>
        <p:nvSpPr>
          <p:cNvPr id="15" name="Larme 14">
            <a:extLst>
              <a:ext uri="{FF2B5EF4-FFF2-40B4-BE49-F238E27FC236}">
                <a16:creationId xmlns:a16="http://schemas.microsoft.com/office/drawing/2014/main" id="{28C3DB97-82F8-3B5A-4744-AC6A16F6F127}"/>
              </a:ext>
            </a:extLst>
          </p:cNvPr>
          <p:cNvSpPr/>
          <p:nvPr userDrawn="1"/>
        </p:nvSpPr>
        <p:spPr>
          <a:xfrm rot="8100000">
            <a:off x="11362692" y="-682028"/>
            <a:ext cx="563972" cy="565440"/>
          </a:xfrm>
          <a:prstGeom prst="teardrop">
            <a:avLst>
              <a:gd name="adj" fmla="val 200000"/>
            </a:avLst>
          </a:prstGeom>
          <a:solidFill>
            <a:srgbClr val="CF0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103509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n grand contenu à droi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6537E0-C88A-22C7-8018-059D579E37D0}"/>
              </a:ext>
            </a:extLst>
          </p:cNvPr>
          <p:cNvSpPr>
            <a:spLocks noGrp="1"/>
          </p:cNvSpPr>
          <p:nvPr>
            <p:ph type="title"/>
          </p:nvPr>
        </p:nvSpPr>
        <p:spPr>
          <a:xfrm>
            <a:off x="838200" y="698269"/>
            <a:ext cx="3010593" cy="2177935"/>
          </a:xfrm>
        </p:spPr>
        <p:txBody>
          <a:bodyPr anchor="t"/>
          <a:lstStyle>
            <a:lvl1pPr>
              <a:defRPr>
                <a:solidFill>
                  <a:srgbClr val="CF0063"/>
                </a:solidFill>
              </a:defRPr>
            </a:lvl1pPr>
          </a:lstStyle>
          <a:p>
            <a:r>
              <a:rPr lang="fr-FR"/>
              <a:t>Modifiez le style du titre</a:t>
            </a:r>
            <a:endParaRPr lang="fr-CH"/>
          </a:p>
        </p:txBody>
      </p:sp>
      <p:sp>
        <p:nvSpPr>
          <p:cNvPr id="3" name="Larme 2">
            <a:extLst>
              <a:ext uri="{FF2B5EF4-FFF2-40B4-BE49-F238E27FC236}">
                <a16:creationId xmlns:a16="http://schemas.microsoft.com/office/drawing/2014/main" id="{ACCC1528-3AE1-F983-C685-1134FFC78ED7}"/>
              </a:ext>
            </a:extLst>
          </p:cNvPr>
          <p:cNvSpPr/>
          <p:nvPr userDrawn="1"/>
        </p:nvSpPr>
        <p:spPr>
          <a:xfrm rot="13500000">
            <a:off x="289865" y="841821"/>
            <a:ext cx="372167" cy="372167"/>
          </a:xfrm>
          <a:prstGeom prst="teardrop">
            <a:avLst>
              <a:gd name="adj" fmla="val 200000"/>
            </a:avLst>
          </a:prstGeom>
          <a:solidFill>
            <a:srgbClr val="CF0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Espace réservé du numéro de diapositive 5">
            <a:extLst>
              <a:ext uri="{FF2B5EF4-FFF2-40B4-BE49-F238E27FC236}">
                <a16:creationId xmlns:a16="http://schemas.microsoft.com/office/drawing/2014/main" id="{B281F56C-40D7-CDB2-454F-29BFF6AA9EAB}"/>
              </a:ext>
            </a:extLst>
          </p:cNvPr>
          <p:cNvSpPr>
            <a:spLocks noGrp="1"/>
          </p:cNvSpPr>
          <p:nvPr>
            <p:ph type="sldNum" sz="quarter" idx="4"/>
          </p:nvPr>
        </p:nvSpPr>
        <p:spPr>
          <a:xfrm>
            <a:off x="11683769" y="87036"/>
            <a:ext cx="508232" cy="365125"/>
          </a:xfrm>
          <a:prstGeom prst="rect">
            <a:avLst/>
          </a:prstGeom>
        </p:spPr>
        <p:txBody>
          <a:bodyPr vert="horz" lIns="91440" tIns="45720" rIns="91440" bIns="45720" rtlCol="0" anchor="ctr"/>
          <a:lstStyle>
            <a:lvl1pPr algn="r">
              <a:defRPr sz="1400" b="1">
                <a:solidFill>
                  <a:srgbClr val="CF0063"/>
                </a:solidFill>
              </a:defRPr>
            </a:lvl1pPr>
          </a:lstStyle>
          <a:p>
            <a:pPr algn="l"/>
            <a:fld id="{EA382D5B-34F5-4E3E-A4AE-74CC685E3C28}" type="slidenum">
              <a:rPr lang="fr-CH" smtClean="0"/>
              <a:pPr algn="l"/>
              <a:t>‹N°›</a:t>
            </a:fld>
            <a:endParaRPr lang="fr-CH" dirty="0"/>
          </a:p>
        </p:txBody>
      </p:sp>
      <p:sp>
        <p:nvSpPr>
          <p:cNvPr id="5" name="Larme 4">
            <a:extLst>
              <a:ext uri="{FF2B5EF4-FFF2-40B4-BE49-F238E27FC236}">
                <a16:creationId xmlns:a16="http://schemas.microsoft.com/office/drawing/2014/main" id="{4F3FCE4E-EF5D-6FF8-8A9F-4FBA53D72449}"/>
              </a:ext>
            </a:extLst>
          </p:cNvPr>
          <p:cNvSpPr/>
          <p:nvPr userDrawn="1"/>
        </p:nvSpPr>
        <p:spPr>
          <a:xfrm rot="8100000">
            <a:off x="11362692" y="-682028"/>
            <a:ext cx="563972" cy="565440"/>
          </a:xfrm>
          <a:prstGeom prst="teardrop">
            <a:avLst>
              <a:gd name="adj" fmla="val 200000"/>
            </a:avLst>
          </a:prstGeom>
          <a:solidFill>
            <a:srgbClr val="CF0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Espace réservé du contenu 3">
            <a:extLst>
              <a:ext uri="{FF2B5EF4-FFF2-40B4-BE49-F238E27FC236}">
                <a16:creationId xmlns:a16="http://schemas.microsoft.com/office/drawing/2014/main" id="{0D5498DD-AC2F-2C5A-B169-5B5195CF2B3E}"/>
              </a:ext>
            </a:extLst>
          </p:cNvPr>
          <p:cNvSpPr>
            <a:spLocks noGrp="1"/>
          </p:cNvSpPr>
          <p:nvPr>
            <p:ph sz="half" idx="2"/>
          </p:nvPr>
        </p:nvSpPr>
        <p:spPr>
          <a:xfrm>
            <a:off x="4055662" y="698269"/>
            <a:ext cx="7628108" cy="5843847"/>
          </a:xfrm>
        </p:spPr>
        <p:txBody>
          <a:bodyPr>
            <a:normAutofit/>
          </a:bodyPr>
          <a:lstStyle>
            <a:lvl1pPr>
              <a:defRPr sz="2000"/>
            </a:lvl1pPr>
            <a:lvl2pPr>
              <a:defRPr sz="1800"/>
            </a:lvl2pPr>
            <a:lvl3pPr>
              <a:defRPr sz="1600"/>
            </a:lvl3pPr>
            <a:lvl4pPr>
              <a:defRPr sz="14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Tree>
    <p:extLst>
      <p:ext uri="{BB962C8B-B14F-4D97-AF65-F5344CB8AC3E}">
        <p14:creationId xmlns:p14="http://schemas.microsoft.com/office/powerpoint/2010/main" val="2819735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n grand contenu à droite (sans marg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6537E0-C88A-22C7-8018-059D579E37D0}"/>
              </a:ext>
            </a:extLst>
          </p:cNvPr>
          <p:cNvSpPr>
            <a:spLocks noGrp="1"/>
          </p:cNvSpPr>
          <p:nvPr>
            <p:ph type="title"/>
          </p:nvPr>
        </p:nvSpPr>
        <p:spPr>
          <a:xfrm>
            <a:off x="838200" y="698269"/>
            <a:ext cx="3010593" cy="2177935"/>
          </a:xfrm>
        </p:spPr>
        <p:txBody>
          <a:bodyPr anchor="t"/>
          <a:lstStyle>
            <a:lvl1pPr>
              <a:defRPr>
                <a:solidFill>
                  <a:srgbClr val="CF0063"/>
                </a:solidFill>
              </a:defRPr>
            </a:lvl1pPr>
          </a:lstStyle>
          <a:p>
            <a:r>
              <a:rPr lang="fr-FR"/>
              <a:t>Modifiez le style du titre</a:t>
            </a:r>
            <a:endParaRPr lang="fr-CH"/>
          </a:p>
        </p:txBody>
      </p:sp>
      <p:sp>
        <p:nvSpPr>
          <p:cNvPr id="3" name="Larme 2">
            <a:extLst>
              <a:ext uri="{FF2B5EF4-FFF2-40B4-BE49-F238E27FC236}">
                <a16:creationId xmlns:a16="http://schemas.microsoft.com/office/drawing/2014/main" id="{ACCC1528-3AE1-F983-C685-1134FFC78ED7}"/>
              </a:ext>
            </a:extLst>
          </p:cNvPr>
          <p:cNvSpPr/>
          <p:nvPr userDrawn="1"/>
        </p:nvSpPr>
        <p:spPr>
          <a:xfrm rot="13500000">
            <a:off x="289865" y="841821"/>
            <a:ext cx="372167" cy="372167"/>
          </a:xfrm>
          <a:prstGeom prst="teardrop">
            <a:avLst>
              <a:gd name="adj" fmla="val 200000"/>
            </a:avLst>
          </a:prstGeom>
          <a:solidFill>
            <a:srgbClr val="CF0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Espace réservé du contenu 3">
            <a:extLst>
              <a:ext uri="{FF2B5EF4-FFF2-40B4-BE49-F238E27FC236}">
                <a16:creationId xmlns:a16="http://schemas.microsoft.com/office/drawing/2014/main" id="{A40ADC68-17F5-77C7-12AE-AB03EEA6CC08}"/>
              </a:ext>
            </a:extLst>
          </p:cNvPr>
          <p:cNvSpPr>
            <a:spLocks noGrp="1"/>
          </p:cNvSpPr>
          <p:nvPr>
            <p:ph sz="half" idx="2"/>
          </p:nvPr>
        </p:nvSpPr>
        <p:spPr>
          <a:xfrm>
            <a:off x="4055662" y="0"/>
            <a:ext cx="8136338" cy="6857999"/>
          </a:xfrm>
        </p:spPr>
        <p:txBody>
          <a:bodyPr>
            <a:normAutofit/>
          </a:bodyPr>
          <a:lstStyle>
            <a:lvl1pPr>
              <a:defRPr sz="2000"/>
            </a:lvl1pPr>
            <a:lvl2pPr>
              <a:defRPr sz="1800"/>
            </a:lvl2pPr>
            <a:lvl3pPr>
              <a:defRPr sz="1600"/>
            </a:lvl3pPr>
            <a:lvl4pPr>
              <a:defRPr sz="14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Tree>
    <p:extLst>
      <p:ext uri="{BB962C8B-B14F-4D97-AF65-F5344CB8AC3E}">
        <p14:creationId xmlns:p14="http://schemas.microsoft.com/office/powerpoint/2010/main" val="4259112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n grand contenu à gauche (sans marges)">
    <p:spTree>
      <p:nvGrpSpPr>
        <p:cNvPr id="1" name=""/>
        <p:cNvGrpSpPr/>
        <p:nvPr/>
      </p:nvGrpSpPr>
      <p:grpSpPr>
        <a:xfrm>
          <a:off x="0" y="0"/>
          <a:ext cx="0" cy="0"/>
          <a:chOff x="0" y="0"/>
          <a:chExt cx="0" cy="0"/>
        </a:xfrm>
      </p:grpSpPr>
      <p:sp>
        <p:nvSpPr>
          <p:cNvPr id="4" name="Espace réservé du numéro de diapositive 5">
            <a:extLst>
              <a:ext uri="{FF2B5EF4-FFF2-40B4-BE49-F238E27FC236}">
                <a16:creationId xmlns:a16="http://schemas.microsoft.com/office/drawing/2014/main" id="{B281F56C-40D7-CDB2-454F-29BFF6AA9EAB}"/>
              </a:ext>
            </a:extLst>
          </p:cNvPr>
          <p:cNvSpPr>
            <a:spLocks noGrp="1"/>
          </p:cNvSpPr>
          <p:nvPr>
            <p:ph type="sldNum" sz="quarter" idx="4"/>
          </p:nvPr>
        </p:nvSpPr>
        <p:spPr>
          <a:xfrm>
            <a:off x="11683769" y="87036"/>
            <a:ext cx="508232" cy="365125"/>
          </a:xfrm>
          <a:prstGeom prst="rect">
            <a:avLst/>
          </a:prstGeom>
        </p:spPr>
        <p:txBody>
          <a:bodyPr vert="horz" lIns="91440" tIns="45720" rIns="91440" bIns="45720" rtlCol="0" anchor="ctr"/>
          <a:lstStyle>
            <a:lvl1pPr algn="r">
              <a:defRPr sz="1400" b="1">
                <a:solidFill>
                  <a:srgbClr val="CF0063"/>
                </a:solidFill>
              </a:defRPr>
            </a:lvl1pPr>
          </a:lstStyle>
          <a:p>
            <a:pPr algn="l"/>
            <a:fld id="{EA382D5B-34F5-4E3E-A4AE-74CC685E3C28}" type="slidenum">
              <a:rPr lang="fr-CH" smtClean="0"/>
              <a:pPr algn="l"/>
              <a:t>‹N°›</a:t>
            </a:fld>
            <a:endParaRPr lang="fr-CH" dirty="0"/>
          </a:p>
        </p:txBody>
      </p:sp>
      <p:sp>
        <p:nvSpPr>
          <p:cNvPr id="5" name="Larme 4">
            <a:extLst>
              <a:ext uri="{FF2B5EF4-FFF2-40B4-BE49-F238E27FC236}">
                <a16:creationId xmlns:a16="http://schemas.microsoft.com/office/drawing/2014/main" id="{4F3FCE4E-EF5D-6FF8-8A9F-4FBA53D72449}"/>
              </a:ext>
            </a:extLst>
          </p:cNvPr>
          <p:cNvSpPr/>
          <p:nvPr userDrawn="1"/>
        </p:nvSpPr>
        <p:spPr>
          <a:xfrm rot="8100000">
            <a:off x="11362692" y="-682028"/>
            <a:ext cx="563972" cy="565440"/>
          </a:xfrm>
          <a:prstGeom prst="teardrop">
            <a:avLst>
              <a:gd name="adj" fmla="val 200000"/>
            </a:avLst>
          </a:prstGeom>
          <a:solidFill>
            <a:srgbClr val="CF0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Espace réservé du contenu 3">
            <a:extLst>
              <a:ext uri="{FF2B5EF4-FFF2-40B4-BE49-F238E27FC236}">
                <a16:creationId xmlns:a16="http://schemas.microsoft.com/office/drawing/2014/main" id="{A40ADC68-17F5-77C7-12AE-AB03EEA6CC08}"/>
              </a:ext>
            </a:extLst>
          </p:cNvPr>
          <p:cNvSpPr>
            <a:spLocks noGrp="1"/>
          </p:cNvSpPr>
          <p:nvPr>
            <p:ph sz="half" idx="2"/>
          </p:nvPr>
        </p:nvSpPr>
        <p:spPr>
          <a:xfrm>
            <a:off x="0" y="0"/>
            <a:ext cx="8136338" cy="6857999"/>
          </a:xfrm>
        </p:spPr>
        <p:txBody>
          <a:bodyPr>
            <a:normAutofit/>
          </a:bodyPr>
          <a:lstStyle>
            <a:lvl1pPr>
              <a:defRPr sz="2000"/>
            </a:lvl1pPr>
            <a:lvl2pPr>
              <a:defRPr sz="1800"/>
            </a:lvl2pPr>
            <a:lvl3pPr>
              <a:defRPr sz="1600"/>
            </a:lvl3pPr>
            <a:lvl4pPr>
              <a:defRPr sz="14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6" name="Titre 1">
            <a:extLst>
              <a:ext uri="{FF2B5EF4-FFF2-40B4-BE49-F238E27FC236}">
                <a16:creationId xmlns:a16="http://schemas.microsoft.com/office/drawing/2014/main" id="{C838C5D4-5C5B-3C59-534C-0C3C135263F4}"/>
              </a:ext>
            </a:extLst>
          </p:cNvPr>
          <p:cNvSpPr txBox="1">
            <a:spLocks/>
          </p:cNvSpPr>
          <p:nvPr userDrawn="1"/>
        </p:nvSpPr>
        <p:spPr>
          <a:xfrm>
            <a:off x="8407903" y="698269"/>
            <a:ext cx="3010593" cy="21779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rgbClr val="CF0063"/>
                </a:solidFill>
                <a:latin typeface="+mn-lt"/>
                <a:ea typeface="+mj-ea"/>
                <a:cs typeface="+mj-cs"/>
              </a:defRPr>
            </a:lvl1pPr>
          </a:lstStyle>
          <a:p>
            <a:r>
              <a:rPr lang="fr-FR" dirty="0"/>
              <a:t>Modifiez le style du titre</a:t>
            </a:r>
            <a:endParaRPr lang="fr-CH" dirty="0"/>
          </a:p>
        </p:txBody>
      </p:sp>
    </p:spTree>
    <p:extLst>
      <p:ext uri="{BB962C8B-B14F-4D97-AF65-F5344CB8AC3E}">
        <p14:creationId xmlns:p14="http://schemas.microsoft.com/office/powerpoint/2010/main" val="3941430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021A66-1E07-24D3-3065-00F81713D62B}"/>
              </a:ext>
            </a:extLst>
          </p:cNvPr>
          <p:cNvSpPr>
            <a:spLocks noGrp="1"/>
          </p:cNvSpPr>
          <p:nvPr>
            <p:ph type="title"/>
          </p:nvPr>
        </p:nvSpPr>
        <p:spPr>
          <a:xfrm>
            <a:off x="839788" y="365125"/>
            <a:ext cx="10515600" cy="1325563"/>
          </a:xfrm>
        </p:spPr>
        <p:txBody>
          <a:bodyPr/>
          <a:lstStyle>
            <a:lvl1pPr>
              <a:defRPr>
                <a:solidFill>
                  <a:srgbClr val="CF0063"/>
                </a:solidFill>
              </a:defRPr>
            </a:lvl1pPr>
          </a:lstStyle>
          <a:p>
            <a:r>
              <a:rPr lang="fr-FR"/>
              <a:t>Modifiez le style du titre</a:t>
            </a:r>
            <a:endParaRPr lang="fr-CH"/>
          </a:p>
        </p:txBody>
      </p:sp>
      <p:sp>
        <p:nvSpPr>
          <p:cNvPr id="7" name="Larme 6">
            <a:extLst>
              <a:ext uri="{FF2B5EF4-FFF2-40B4-BE49-F238E27FC236}">
                <a16:creationId xmlns:a16="http://schemas.microsoft.com/office/drawing/2014/main" id="{FE475662-AFE1-9412-5D54-C7B4301ABEB2}"/>
              </a:ext>
            </a:extLst>
          </p:cNvPr>
          <p:cNvSpPr/>
          <p:nvPr userDrawn="1"/>
        </p:nvSpPr>
        <p:spPr>
          <a:xfrm rot="13500000">
            <a:off x="289865" y="841821"/>
            <a:ext cx="372167" cy="372167"/>
          </a:xfrm>
          <a:prstGeom prst="teardrop">
            <a:avLst>
              <a:gd name="adj" fmla="val 200000"/>
            </a:avLst>
          </a:prstGeom>
          <a:solidFill>
            <a:srgbClr val="CF0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Espace réservé du numéro de diapositive 5">
            <a:extLst>
              <a:ext uri="{FF2B5EF4-FFF2-40B4-BE49-F238E27FC236}">
                <a16:creationId xmlns:a16="http://schemas.microsoft.com/office/drawing/2014/main" id="{37AECEE6-0C4B-AD81-9F35-F5CF176AE274}"/>
              </a:ext>
            </a:extLst>
          </p:cNvPr>
          <p:cNvSpPr>
            <a:spLocks noGrp="1"/>
          </p:cNvSpPr>
          <p:nvPr>
            <p:ph type="sldNum" sz="quarter" idx="16"/>
          </p:nvPr>
        </p:nvSpPr>
        <p:spPr>
          <a:xfrm>
            <a:off x="11683769" y="87036"/>
            <a:ext cx="508232" cy="365125"/>
          </a:xfrm>
          <a:prstGeom prst="rect">
            <a:avLst/>
          </a:prstGeom>
        </p:spPr>
        <p:txBody>
          <a:bodyPr vert="horz" lIns="91440" tIns="45720" rIns="91440" bIns="45720" rtlCol="0" anchor="ctr"/>
          <a:lstStyle>
            <a:lvl1pPr algn="r">
              <a:defRPr sz="1400" b="1">
                <a:solidFill>
                  <a:srgbClr val="CF0063"/>
                </a:solidFill>
              </a:defRPr>
            </a:lvl1pPr>
          </a:lstStyle>
          <a:p>
            <a:pPr algn="l"/>
            <a:fld id="{EA382D5B-34F5-4E3E-A4AE-74CC685E3C28}" type="slidenum">
              <a:rPr lang="fr-CH" smtClean="0"/>
              <a:pPr algn="l"/>
              <a:t>‹N°›</a:t>
            </a:fld>
            <a:endParaRPr lang="fr-CH" dirty="0"/>
          </a:p>
        </p:txBody>
      </p:sp>
      <p:sp>
        <p:nvSpPr>
          <p:cNvPr id="15" name="Larme 14">
            <a:extLst>
              <a:ext uri="{FF2B5EF4-FFF2-40B4-BE49-F238E27FC236}">
                <a16:creationId xmlns:a16="http://schemas.microsoft.com/office/drawing/2014/main" id="{28C3DB97-82F8-3B5A-4744-AC6A16F6F127}"/>
              </a:ext>
            </a:extLst>
          </p:cNvPr>
          <p:cNvSpPr/>
          <p:nvPr userDrawn="1"/>
        </p:nvSpPr>
        <p:spPr>
          <a:xfrm rot="8100000">
            <a:off x="11362692" y="-682028"/>
            <a:ext cx="563972" cy="565440"/>
          </a:xfrm>
          <a:prstGeom prst="teardrop">
            <a:avLst>
              <a:gd name="adj" fmla="val 200000"/>
            </a:avLst>
          </a:prstGeom>
          <a:solidFill>
            <a:srgbClr val="CF0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157787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ide (avec numéro de page)">
    <p:spTree>
      <p:nvGrpSpPr>
        <p:cNvPr id="1" name=""/>
        <p:cNvGrpSpPr/>
        <p:nvPr/>
      </p:nvGrpSpPr>
      <p:grpSpPr>
        <a:xfrm>
          <a:off x="0" y="0"/>
          <a:ext cx="0" cy="0"/>
          <a:chOff x="0" y="0"/>
          <a:chExt cx="0" cy="0"/>
        </a:xfrm>
      </p:grpSpPr>
      <p:sp>
        <p:nvSpPr>
          <p:cNvPr id="7" name="Espace réservé du numéro de diapositive 5">
            <a:extLst>
              <a:ext uri="{FF2B5EF4-FFF2-40B4-BE49-F238E27FC236}">
                <a16:creationId xmlns:a16="http://schemas.microsoft.com/office/drawing/2014/main" id="{F8844B2E-2584-2449-3FF3-F8813A0F62B2}"/>
              </a:ext>
            </a:extLst>
          </p:cNvPr>
          <p:cNvSpPr txBox="1">
            <a:spLocks/>
          </p:cNvSpPr>
          <p:nvPr userDrawn="1"/>
        </p:nvSpPr>
        <p:spPr>
          <a:xfrm>
            <a:off x="11260800" y="144000"/>
            <a:ext cx="731521" cy="365125"/>
          </a:xfrm>
          <a:prstGeom prst="rect">
            <a:avLst/>
          </a:prstGeom>
        </p:spPr>
        <p:txBody>
          <a:bodyPr vert="horz" lIns="91440" tIns="45720" rIns="91440" bIns="45720" rtlCol="0" anchor="ctr"/>
          <a:lstStyle>
            <a:defPPr>
              <a:defRPr lang="fr-FR"/>
            </a:defPPr>
            <a:lvl1pPr marL="0" algn="r" defTabSz="914400" rtl="0" eaLnBrk="1" latinLnBrk="0" hangingPunct="1">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H"/>
              <a:t>| </a:t>
            </a:r>
            <a:fld id="{EA382D5B-34F5-4E3E-A4AE-74CC685E3C28}" type="slidenum">
              <a:rPr lang="fr-CH" smtClean="0"/>
              <a:pPr/>
              <a:t>‹N°›</a:t>
            </a:fld>
            <a:endParaRPr lang="fr-CH"/>
          </a:p>
        </p:txBody>
      </p:sp>
      <p:sp>
        <p:nvSpPr>
          <p:cNvPr id="2" name="Espace réservé du numéro de diapositive 5">
            <a:extLst>
              <a:ext uri="{FF2B5EF4-FFF2-40B4-BE49-F238E27FC236}">
                <a16:creationId xmlns:a16="http://schemas.microsoft.com/office/drawing/2014/main" id="{9B3769C5-61C8-88C3-D0FD-23545A865C00}"/>
              </a:ext>
            </a:extLst>
          </p:cNvPr>
          <p:cNvSpPr>
            <a:spLocks noGrp="1"/>
          </p:cNvSpPr>
          <p:nvPr>
            <p:ph type="sldNum" sz="quarter" idx="4"/>
          </p:nvPr>
        </p:nvSpPr>
        <p:spPr>
          <a:xfrm>
            <a:off x="11683769" y="87036"/>
            <a:ext cx="508232" cy="365125"/>
          </a:xfrm>
          <a:prstGeom prst="rect">
            <a:avLst/>
          </a:prstGeom>
        </p:spPr>
        <p:txBody>
          <a:bodyPr vert="horz" lIns="91440" tIns="45720" rIns="91440" bIns="45720" rtlCol="0" anchor="ctr"/>
          <a:lstStyle>
            <a:lvl1pPr algn="r">
              <a:defRPr sz="1400" b="1">
                <a:solidFill>
                  <a:srgbClr val="CF0063"/>
                </a:solidFill>
              </a:defRPr>
            </a:lvl1pPr>
          </a:lstStyle>
          <a:p>
            <a:pPr algn="l"/>
            <a:fld id="{EA382D5B-34F5-4E3E-A4AE-74CC685E3C28}" type="slidenum">
              <a:rPr lang="fr-CH" smtClean="0"/>
              <a:pPr algn="l"/>
              <a:t>‹N°›</a:t>
            </a:fld>
            <a:endParaRPr lang="fr-CH" dirty="0"/>
          </a:p>
        </p:txBody>
      </p:sp>
      <p:sp>
        <p:nvSpPr>
          <p:cNvPr id="3" name="Larme 2">
            <a:extLst>
              <a:ext uri="{FF2B5EF4-FFF2-40B4-BE49-F238E27FC236}">
                <a16:creationId xmlns:a16="http://schemas.microsoft.com/office/drawing/2014/main" id="{48AAE1A9-2CB2-3F94-F8D1-C574B98655B0}"/>
              </a:ext>
            </a:extLst>
          </p:cNvPr>
          <p:cNvSpPr/>
          <p:nvPr userDrawn="1"/>
        </p:nvSpPr>
        <p:spPr>
          <a:xfrm rot="8100000">
            <a:off x="11362692" y="-682028"/>
            <a:ext cx="563972" cy="565440"/>
          </a:xfrm>
          <a:prstGeom prst="teardrop">
            <a:avLst>
              <a:gd name="adj" fmla="val 200000"/>
            </a:avLst>
          </a:prstGeom>
          <a:solidFill>
            <a:srgbClr val="CF0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03040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sans numéro de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669833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n et contact (DI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EC01E41-E4F1-7D06-D069-1B1347FC81DB}"/>
              </a:ext>
            </a:extLst>
          </p:cNvPr>
          <p:cNvSpPr/>
          <p:nvPr userDrawn="1"/>
        </p:nvSpPr>
        <p:spPr>
          <a:xfrm>
            <a:off x="0" y="2282968"/>
            <a:ext cx="12192000" cy="4575031"/>
          </a:xfrm>
          <a:prstGeom prst="rect">
            <a:avLst/>
          </a:prstGeom>
          <a:solidFill>
            <a:srgbClr val="CF0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5" name="Image 14" descr="Logo Université de Genève - Division de l'information scientifique">
            <a:hlinkClick r:id="rId2"/>
            <a:extLst>
              <a:ext uri="{FF2B5EF4-FFF2-40B4-BE49-F238E27FC236}">
                <a16:creationId xmlns:a16="http://schemas.microsoft.com/office/drawing/2014/main" id="{EC1C6016-172F-A1FA-CD86-DA64D509AB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0176" y="2563526"/>
            <a:ext cx="3992707" cy="1904567"/>
          </a:xfrm>
          <a:prstGeom prst="rect">
            <a:avLst/>
          </a:prstGeom>
        </p:spPr>
      </p:pic>
      <p:pic>
        <p:nvPicPr>
          <p:cNvPr id="6" name="Image 5" descr="http://i.creativecommons.org/l/by-sa/3.0/88x31.png">
            <a:hlinkClick r:id="rId4"/>
            <a:extLst>
              <a:ext uri="{FF2B5EF4-FFF2-40B4-BE49-F238E27FC236}">
                <a16:creationId xmlns:a16="http://schemas.microsoft.com/office/drawing/2014/main" id="{8CFB889F-FF99-AF5D-5E3D-2F38F8FE6B7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9569" y="6402445"/>
            <a:ext cx="972190" cy="342476"/>
          </a:xfrm>
          <a:prstGeom prst="rect">
            <a:avLst/>
          </a:prstGeom>
          <a:noFill/>
          <a:ln>
            <a:noFill/>
          </a:ln>
        </p:spPr>
      </p:pic>
      <p:sp>
        <p:nvSpPr>
          <p:cNvPr id="7" name="Zone de texte 1">
            <a:extLst>
              <a:ext uri="{FF2B5EF4-FFF2-40B4-BE49-F238E27FC236}">
                <a16:creationId xmlns:a16="http://schemas.microsoft.com/office/drawing/2014/main" id="{C87BF547-660A-042A-D26E-5B0F6E6A01FB}"/>
              </a:ext>
            </a:extLst>
          </p:cNvPr>
          <p:cNvSpPr txBox="1"/>
          <p:nvPr userDrawn="1"/>
        </p:nvSpPr>
        <p:spPr>
          <a:xfrm>
            <a:off x="1291328" y="6401916"/>
            <a:ext cx="3540445" cy="343535"/>
          </a:xfrm>
          <a:prstGeom prst="rect">
            <a:avLst/>
          </a:prstGeom>
          <a:no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H" sz="1000" b="0" i="0" u="none" strike="noStrike" kern="0" cap="none" spc="0" normalizeH="0" baseline="0" noProof="0">
                <a:ln>
                  <a:noFill/>
                </a:ln>
                <a:solidFill>
                  <a:schemeClr val="bg1"/>
                </a:solidFill>
                <a:effectLst/>
                <a:uLnTx/>
                <a:uFillTx/>
                <a:latin typeface="+mn-lt"/>
                <a:ea typeface="Calibri"/>
                <a:cs typeface="Arial" panose="020B0604020202020204" pitchFamily="34" charset="0"/>
              </a:rPr>
              <a:t>Ce document</a:t>
            </a:r>
            <a:r>
              <a:rPr kumimoji="0" lang="fr-CH" sz="1000" b="0" i="0" u="none" strike="noStrike" kern="0" cap="none" spc="0" normalizeH="0" baseline="0" noProof="0">
                <a:ln>
                  <a:noFill/>
                </a:ln>
                <a:solidFill>
                  <a:schemeClr val="bg1"/>
                </a:solidFill>
                <a:effectLst/>
                <a:uLnTx/>
                <a:uFillTx/>
                <a:latin typeface="+mn-lt"/>
                <a:ea typeface="Times New Roman"/>
                <a:cs typeface="Arial" panose="020B0604020202020204" pitchFamily="34" charset="0"/>
              </a:rPr>
              <a:t> es</a:t>
            </a:r>
            <a:r>
              <a:rPr kumimoji="0" lang="fr-CH" sz="1000" b="0" i="0" u="none" strike="noStrike" kern="0" cap="none" spc="0" normalizeH="0" baseline="0" noProof="0">
                <a:ln>
                  <a:noFill/>
                </a:ln>
                <a:solidFill>
                  <a:schemeClr val="bg1"/>
                </a:solidFill>
                <a:effectLst/>
                <a:uLnTx/>
                <a:uFillTx/>
                <a:latin typeface="+mn-lt"/>
                <a:ea typeface="Calibri"/>
                <a:cs typeface="Arial" panose="020B0604020202020204" pitchFamily="34" charset="0"/>
              </a:rPr>
              <a:t>t sous licence Creative Commons</a:t>
            </a:r>
            <a:r>
              <a:rPr kumimoji="0" lang="fr-CH" sz="1000" b="0" i="0" u="none" strike="noStrike" kern="0" cap="none" spc="0" normalizeH="0" baseline="0" noProof="0">
                <a:ln>
                  <a:noFill/>
                </a:ln>
                <a:solidFill>
                  <a:schemeClr val="bg1"/>
                </a:solidFill>
                <a:effectLst/>
                <a:uLnTx/>
                <a:uFillTx/>
                <a:latin typeface="+mn-lt"/>
                <a:ea typeface="Times New Roman"/>
                <a:cs typeface="Arial" panose="020B0604020202020204" pitchFamily="34" charset="0"/>
              </a:rPr>
              <a:t> Attri</a:t>
            </a:r>
            <a:r>
              <a:rPr kumimoji="0" lang="fr-CH" sz="1000" b="0" i="0" u="none" strike="noStrike" kern="0" cap="none" spc="0" normalizeH="0" baseline="0" noProof="0">
                <a:ln>
                  <a:noFill/>
                </a:ln>
                <a:solidFill>
                  <a:schemeClr val="bg1"/>
                </a:solidFill>
                <a:effectLst/>
                <a:uLnTx/>
                <a:uFillTx/>
                <a:latin typeface="+mn-lt"/>
                <a:ea typeface="Calibri"/>
                <a:cs typeface="Arial" panose="020B0604020202020204" pitchFamily="34" charset="0"/>
              </a:rPr>
              <a:t>bution - Partage dans les mêmes c</a:t>
            </a:r>
            <a:r>
              <a:rPr kumimoji="0" lang="fr-CH" sz="1000" b="0" i="0" u="none" strike="noStrike" kern="0" cap="none" spc="0" normalizeH="0" baseline="0" noProof="0">
                <a:ln>
                  <a:noFill/>
                </a:ln>
                <a:solidFill>
                  <a:schemeClr val="bg1"/>
                </a:solidFill>
                <a:effectLst/>
                <a:uLnTx/>
                <a:uFillTx/>
                <a:latin typeface="+mn-lt"/>
                <a:ea typeface="Times New Roman"/>
                <a:cs typeface="Arial" panose="020B0604020202020204" pitchFamily="34" charset="0"/>
              </a:rPr>
              <a:t>onditions 4.0 International (CC BY-SA 4.0) </a:t>
            </a:r>
            <a:endParaRPr kumimoji="0" lang="fr-CH" sz="1000" b="0" i="0" u="none" strike="noStrike" kern="0" cap="none" spc="0" normalizeH="0" baseline="0" noProof="0">
              <a:ln>
                <a:noFill/>
              </a:ln>
              <a:solidFill>
                <a:schemeClr val="bg1"/>
              </a:solidFill>
              <a:effectLst/>
              <a:uLnTx/>
              <a:uFillTx/>
              <a:latin typeface="+mn-lt"/>
              <a:ea typeface="Calibri"/>
              <a:cs typeface="Arial" panose="020B0604020202020204" pitchFamily="34" charset="0"/>
            </a:endParaRPr>
          </a:p>
        </p:txBody>
      </p:sp>
    </p:spTree>
    <p:extLst>
      <p:ext uri="{BB962C8B-B14F-4D97-AF65-F5344CB8AC3E}">
        <p14:creationId xmlns:p14="http://schemas.microsoft.com/office/powerpoint/2010/main" val="2129603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n et contact (Bibliothèq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EC01E41-E4F1-7D06-D069-1B1347FC81DB}"/>
              </a:ext>
            </a:extLst>
          </p:cNvPr>
          <p:cNvSpPr/>
          <p:nvPr userDrawn="1"/>
        </p:nvSpPr>
        <p:spPr>
          <a:xfrm>
            <a:off x="0" y="2282968"/>
            <a:ext cx="12192000" cy="4575031"/>
          </a:xfrm>
          <a:prstGeom prst="rect">
            <a:avLst/>
          </a:prstGeom>
          <a:solidFill>
            <a:srgbClr val="CF0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6" name="Image 5" descr="http://i.creativecommons.org/l/by-sa/3.0/88x31.png">
            <a:hlinkClick r:id="rId2"/>
            <a:extLst>
              <a:ext uri="{FF2B5EF4-FFF2-40B4-BE49-F238E27FC236}">
                <a16:creationId xmlns:a16="http://schemas.microsoft.com/office/drawing/2014/main" id="{8CFB889F-FF99-AF5D-5E3D-2F38F8FE6B7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9569" y="6402445"/>
            <a:ext cx="972190" cy="342476"/>
          </a:xfrm>
          <a:prstGeom prst="rect">
            <a:avLst/>
          </a:prstGeom>
          <a:noFill/>
          <a:ln>
            <a:noFill/>
          </a:ln>
        </p:spPr>
      </p:pic>
      <p:pic>
        <p:nvPicPr>
          <p:cNvPr id="2" name="Image 1" descr="Logo Université de Genève - Bibliothèque">
            <a:hlinkClick r:id="rId4"/>
            <a:extLst>
              <a:ext uri="{FF2B5EF4-FFF2-40B4-BE49-F238E27FC236}">
                <a16:creationId xmlns:a16="http://schemas.microsoft.com/office/drawing/2014/main" id="{7515B4A6-24F2-FB93-179A-839764BE552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7669" y="2534006"/>
            <a:ext cx="3834869" cy="1933823"/>
          </a:xfrm>
          <a:prstGeom prst="rect">
            <a:avLst/>
          </a:prstGeom>
        </p:spPr>
      </p:pic>
      <p:sp>
        <p:nvSpPr>
          <p:cNvPr id="3" name="Zone de texte 1">
            <a:extLst>
              <a:ext uri="{FF2B5EF4-FFF2-40B4-BE49-F238E27FC236}">
                <a16:creationId xmlns:a16="http://schemas.microsoft.com/office/drawing/2014/main" id="{AA6FB3AA-0B67-DE33-C658-C80EB49332C9}"/>
              </a:ext>
            </a:extLst>
          </p:cNvPr>
          <p:cNvSpPr txBox="1"/>
          <p:nvPr userDrawn="1"/>
        </p:nvSpPr>
        <p:spPr>
          <a:xfrm>
            <a:off x="1216717" y="6437919"/>
            <a:ext cx="7154939" cy="27152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l">
              <a:spcAft>
                <a:spcPts val="0"/>
              </a:spcAft>
            </a:pPr>
            <a:r>
              <a:rPr lang="fr-CH" sz="900" dirty="0">
                <a:solidFill>
                  <a:schemeClr val="bg1"/>
                </a:solidFill>
                <a:effectLst/>
                <a:latin typeface="Arial"/>
                <a:ea typeface="MS Mincho"/>
                <a:cs typeface="Arial"/>
              </a:rPr>
              <a:t>Floriane Muller et Dimitri Donzé, Bibliothèque de l’UNIGE, 2024</a:t>
            </a:r>
            <a:endParaRPr lang="fr-CH" sz="1400" dirty="0">
              <a:solidFill>
                <a:schemeClr val="bg1"/>
              </a:solidFill>
              <a:effectLst/>
              <a:latin typeface="Arial"/>
              <a:ea typeface="Calibri"/>
              <a:cs typeface="Times New Roman"/>
            </a:endParaRPr>
          </a:p>
          <a:p>
            <a:pPr algn="l">
              <a:spcAft>
                <a:spcPts val="0"/>
              </a:spcAft>
            </a:pPr>
            <a:r>
              <a:rPr lang="fr-CH" sz="900" dirty="0">
                <a:solidFill>
                  <a:schemeClr val="bg1"/>
                </a:solidFill>
                <a:effectLst/>
                <a:latin typeface="Arial Narrow"/>
                <a:ea typeface="Calibri"/>
                <a:cs typeface="Arial"/>
              </a:rPr>
              <a:t>Ce document</a:t>
            </a:r>
            <a:r>
              <a:rPr lang="fr-CH" sz="900" dirty="0">
                <a:solidFill>
                  <a:schemeClr val="bg1"/>
                </a:solidFill>
                <a:effectLst/>
                <a:latin typeface="Arial Narrow"/>
                <a:ea typeface="Times New Roman"/>
                <a:cs typeface="Arial"/>
              </a:rPr>
              <a:t> es</a:t>
            </a:r>
            <a:r>
              <a:rPr lang="fr-CH" sz="900" dirty="0">
                <a:solidFill>
                  <a:schemeClr val="bg1"/>
                </a:solidFill>
                <a:effectLst/>
                <a:latin typeface="Arial Narrow"/>
                <a:ea typeface="Calibri"/>
                <a:cs typeface="Arial"/>
              </a:rPr>
              <a:t>t sous licence </a:t>
            </a:r>
            <a:r>
              <a:rPr lang="fr-CH" sz="900" dirty="0" err="1">
                <a:solidFill>
                  <a:schemeClr val="bg1"/>
                </a:solidFill>
                <a:effectLst/>
                <a:latin typeface="Arial Narrow"/>
                <a:ea typeface="Calibri"/>
                <a:cs typeface="Arial"/>
              </a:rPr>
              <a:t>Creative</a:t>
            </a:r>
            <a:r>
              <a:rPr lang="fr-CH" sz="900" dirty="0">
                <a:solidFill>
                  <a:schemeClr val="bg1"/>
                </a:solidFill>
                <a:effectLst/>
                <a:latin typeface="Arial Narrow"/>
                <a:ea typeface="Calibri"/>
                <a:cs typeface="Arial"/>
              </a:rPr>
              <a:t> Commons</a:t>
            </a:r>
            <a:r>
              <a:rPr lang="fr-CH" sz="900" dirty="0">
                <a:solidFill>
                  <a:schemeClr val="bg1"/>
                </a:solidFill>
                <a:effectLst/>
                <a:latin typeface="Arial Narrow"/>
                <a:ea typeface="Times New Roman"/>
                <a:cs typeface="Arial"/>
              </a:rPr>
              <a:t> Attri</a:t>
            </a:r>
            <a:r>
              <a:rPr lang="fr-CH" sz="900" dirty="0">
                <a:solidFill>
                  <a:schemeClr val="bg1"/>
                </a:solidFill>
                <a:effectLst/>
                <a:latin typeface="Arial Narrow"/>
                <a:ea typeface="Calibri"/>
                <a:cs typeface="Arial"/>
              </a:rPr>
              <a:t>bution - Partage dans les mêmes c</a:t>
            </a:r>
            <a:r>
              <a:rPr lang="fr-CH" sz="900" dirty="0">
                <a:solidFill>
                  <a:schemeClr val="bg1"/>
                </a:solidFill>
                <a:effectLst/>
                <a:latin typeface="Arial Narrow"/>
                <a:ea typeface="Times New Roman"/>
                <a:cs typeface="Arial"/>
              </a:rPr>
              <a:t>onditions 4.0 International : </a:t>
            </a:r>
            <a:r>
              <a:rPr lang="fr-CH" sz="900" u="none" strike="noStrike" dirty="0">
                <a:solidFill>
                  <a:schemeClr val="bg1"/>
                </a:solidFill>
                <a:effectLst/>
                <a:latin typeface="Arial Narrow"/>
                <a:ea typeface="Calibri"/>
                <a:cs typeface="Times New Roman"/>
                <a:hlinkClick r:id="rId6">
                  <a:extLst>
                    <a:ext uri="{A12FA001-AC4F-418D-AE19-62706E023703}">
                      <ahyp:hlinkClr xmlns:ahyp="http://schemas.microsoft.com/office/drawing/2018/hyperlinkcolor" val="tx"/>
                    </a:ext>
                  </a:extLst>
                </a:hlinkClick>
              </a:rPr>
              <a:t>http://creativecommons.org/licenses/by-sa/4.0/deed.fr</a:t>
            </a:r>
            <a:r>
              <a:rPr lang="fr-CH" sz="900" dirty="0">
                <a:solidFill>
                  <a:schemeClr val="bg1"/>
                </a:solidFill>
                <a:effectLst/>
                <a:latin typeface="Arial Narrow"/>
                <a:ea typeface="Times New Roman"/>
                <a:cs typeface="Arial"/>
              </a:rPr>
              <a:t>.</a:t>
            </a:r>
            <a:endParaRPr lang="fr-CH" sz="900" dirty="0">
              <a:solidFill>
                <a:schemeClr val="bg1"/>
              </a:solidFill>
              <a:effectLst/>
              <a:latin typeface="Arial"/>
              <a:ea typeface="Calibri"/>
              <a:cs typeface="Times New Roman"/>
            </a:endParaRPr>
          </a:p>
        </p:txBody>
      </p:sp>
    </p:spTree>
    <p:extLst>
      <p:ext uri="{BB962C8B-B14F-4D97-AF65-F5344CB8AC3E}">
        <p14:creationId xmlns:p14="http://schemas.microsoft.com/office/powerpoint/2010/main" val="4258052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Bibliothèq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C20521-4684-40E5-7356-BCF0E0077A50}"/>
              </a:ext>
            </a:extLst>
          </p:cNvPr>
          <p:cNvSpPr/>
          <p:nvPr userDrawn="1"/>
        </p:nvSpPr>
        <p:spPr>
          <a:xfrm>
            <a:off x="0" y="0"/>
            <a:ext cx="12192000" cy="4905376"/>
          </a:xfrm>
          <a:prstGeom prst="rect">
            <a:avLst/>
          </a:prstGeom>
          <a:solidFill>
            <a:srgbClr val="CF0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re 1">
            <a:extLst>
              <a:ext uri="{FF2B5EF4-FFF2-40B4-BE49-F238E27FC236}">
                <a16:creationId xmlns:a16="http://schemas.microsoft.com/office/drawing/2014/main" id="{BE447609-832F-5796-9DB2-73C5A3485E33}"/>
              </a:ext>
            </a:extLst>
          </p:cNvPr>
          <p:cNvSpPr>
            <a:spLocks noGrp="1"/>
          </p:cNvSpPr>
          <p:nvPr>
            <p:ph type="ctrTitle"/>
          </p:nvPr>
        </p:nvSpPr>
        <p:spPr>
          <a:xfrm>
            <a:off x="1104914" y="2040464"/>
            <a:ext cx="10058400" cy="2387600"/>
          </a:xfrm>
        </p:spPr>
        <p:txBody>
          <a:bodyPr anchor="b"/>
          <a:lstStyle>
            <a:lvl1pPr algn="l">
              <a:defRPr sz="6000">
                <a:solidFill>
                  <a:schemeClr val="bg1"/>
                </a:solidFill>
              </a:defRPr>
            </a:lvl1pPr>
          </a:lstStyle>
          <a:p>
            <a:r>
              <a:rPr lang="fr-FR"/>
              <a:t>Modifiez le style du titre</a:t>
            </a:r>
            <a:endParaRPr lang="fr-CH" dirty="0"/>
          </a:p>
        </p:txBody>
      </p:sp>
      <p:sp>
        <p:nvSpPr>
          <p:cNvPr id="3" name="Sous-titre 2">
            <a:extLst>
              <a:ext uri="{FF2B5EF4-FFF2-40B4-BE49-F238E27FC236}">
                <a16:creationId xmlns:a16="http://schemas.microsoft.com/office/drawing/2014/main" id="{5DF7B15D-A6DE-4947-43DF-872F7E0723EB}"/>
              </a:ext>
            </a:extLst>
          </p:cNvPr>
          <p:cNvSpPr>
            <a:spLocks noGrp="1"/>
          </p:cNvSpPr>
          <p:nvPr>
            <p:ph type="subTitle" idx="1"/>
          </p:nvPr>
        </p:nvSpPr>
        <p:spPr>
          <a:xfrm>
            <a:off x="1104914" y="5620977"/>
            <a:ext cx="9144000" cy="279307"/>
          </a:xfrm>
        </p:spPr>
        <p:txBody>
          <a:bodyPr wrap="square" anchor="ctr" anchorCtr="0">
            <a:spAutoFit/>
          </a:bodyPr>
          <a:lstStyle>
            <a:lvl1pPr marL="0" indent="0" algn="l">
              <a:buNone/>
              <a:defRPr sz="240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H"/>
          </a:p>
        </p:txBody>
      </p:sp>
      <p:pic>
        <p:nvPicPr>
          <p:cNvPr id="4" name="Image 3" descr="Logo Université de Genève - Bibliothèque">
            <a:extLst>
              <a:ext uri="{FF2B5EF4-FFF2-40B4-BE49-F238E27FC236}">
                <a16:creationId xmlns:a16="http://schemas.microsoft.com/office/drawing/2014/main" id="{0ECE8A6A-B43E-3CB5-D63A-FF0E5686B3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257" y="222626"/>
            <a:ext cx="2570034" cy="1296000"/>
          </a:xfrm>
          <a:prstGeom prst="rect">
            <a:avLst/>
          </a:prstGeom>
        </p:spPr>
      </p:pic>
    </p:spTree>
    <p:extLst>
      <p:ext uri="{BB962C8B-B14F-4D97-AF65-F5344CB8AC3E}">
        <p14:creationId xmlns:p14="http://schemas.microsoft.com/office/powerpoint/2010/main" val="4143796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94CC971-7E8F-61E9-F768-2F3F3F8ED935}"/>
              </a:ext>
            </a:extLst>
          </p:cNvPr>
          <p:cNvSpPr/>
          <p:nvPr userDrawn="1"/>
        </p:nvSpPr>
        <p:spPr>
          <a:xfrm>
            <a:off x="0" y="4470400"/>
            <a:ext cx="12192000" cy="2387600"/>
          </a:xfrm>
          <a:prstGeom prst="rect">
            <a:avLst/>
          </a:prstGeom>
          <a:solidFill>
            <a:srgbClr val="CF0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re 1">
            <a:extLst>
              <a:ext uri="{FF2B5EF4-FFF2-40B4-BE49-F238E27FC236}">
                <a16:creationId xmlns:a16="http://schemas.microsoft.com/office/drawing/2014/main" id="{BCE9BBCE-98B1-AC06-BA98-D046F4E70F3F}"/>
              </a:ext>
            </a:extLst>
          </p:cNvPr>
          <p:cNvSpPr>
            <a:spLocks noGrp="1"/>
          </p:cNvSpPr>
          <p:nvPr>
            <p:ph type="title"/>
          </p:nvPr>
        </p:nvSpPr>
        <p:spPr>
          <a:xfrm>
            <a:off x="831850" y="2055466"/>
            <a:ext cx="10515600" cy="2198687"/>
          </a:xfrm>
        </p:spPr>
        <p:txBody>
          <a:bodyPr anchor="b"/>
          <a:lstStyle>
            <a:lvl1pPr>
              <a:defRPr sz="6000">
                <a:solidFill>
                  <a:srgbClr val="CF0063"/>
                </a:solidFill>
              </a:defRPr>
            </a:lvl1pPr>
          </a:lstStyle>
          <a:p>
            <a:r>
              <a:rPr lang="fr-FR"/>
              <a:t>Modifiez le style du titre</a:t>
            </a:r>
            <a:endParaRPr lang="fr-CH" dirty="0"/>
          </a:p>
        </p:txBody>
      </p:sp>
      <p:sp>
        <p:nvSpPr>
          <p:cNvPr id="3" name="Espace réservé du texte 2">
            <a:extLst>
              <a:ext uri="{FF2B5EF4-FFF2-40B4-BE49-F238E27FC236}">
                <a16:creationId xmlns:a16="http://schemas.microsoft.com/office/drawing/2014/main" id="{82B364F2-B375-3021-22E9-59250306F34C}"/>
              </a:ext>
            </a:extLst>
          </p:cNvPr>
          <p:cNvSpPr>
            <a:spLocks noGrp="1"/>
          </p:cNvSpPr>
          <p:nvPr>
            <p:ph type="body" idx="1"/>
          </p:nvPr>
        </p:nvSpPr>
        <p:spPr>
          <a:xfrm>
            <a:off x="831850" y="4744951"/>
            <a:ext cx="10515600" cy="5119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3723138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Un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EF864-BB79-0099-BF77-C43872F0B680}"/>
              </a:ext>
            </a:extLst>
          </p:cNvPr>
          <p:cNvSpPr>
            <a:spLocks noGrp="1"/>
          </p:cNvSpPr>
          <p:nvPr>
            <p:ph type="title"/>
          </p:nvPr>
        </p:nvSpPr>
        <p:spPr/>
        <p:txBody>
          <a:bodyPr/>
          <a:lstStyle>
            <a:lvl1pPr>
              <a:defRPr>
                <a:solidFill>
                  <a:srgbClr val="CF0063"/>
                </a:solidFill>
              </a:defRPr>
            </a:lvl1pPr>
          </a:lstStyle>
          <a:p>
            <a:r>
              <a:rPr lang="fr-FR"/>
              <a:t>Modifiez le style du titre</a:t>
            </a:r>
            <a:endParaRPr lang="fr-CH" dirty="0"/>
          </a:p>
        </p:txBody>
      </p:sp>
      <p:sp>
        <p:nvSpPr>
          <p:cNvPr id="3" name="Espace réservé du contenu 2">
            <a:extLst>
              <a:ext uri="{FF2B5EF4-FFF2-40B4-BE49-F238E27FC236}">
                <a16:creationId xmlns:a16="http://schemas.microsoft.com/office/drawing/2014/main" id="{3D316F69-4AFC-933D-4252-F8C94C7DB434}"/>
              </a:ext>
            </a:extLst>
          </p:cNvPr>
          <p:cNvSpPr>
            <a:spLocks noGrp="1"/>
          </p:cNvSpPr>
          <p:nvPr>
            <p:ph idx="1"/>
          </p:nvPr>
        </p:nvSpPr>
        <p:spPr>
          <a:xfrm>
            <a:off x="838200" y="1986742"/>
            <a:ext cx="7333211" cy="4727054"/>
          </a:xfrm>
        </p:spPr>
        <p:txBody>
          <a:bodyPr>
            <a:normAutofit/>
          </a:bodyPr>
          <a:lstStyle>
            <a:lvl1pPr>
              <a:defRPr sz="2400"/>
            </a:lvl1pPr>
            <a:lvl2pPr>
              <a:defRPr sz="2000"/>
            </a:lvl2pPr>
            <a:lvl3pPr>
              <a:defRPr sz="18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4" name="Larme 3">
            <a:extLst>
              <a:ext uri="{FF2B5EF4-FFF2-40B4-BE49-F238E27FC236}">
                <a16:creationId xmlns:a16="http://schemas.microsoft.com/office/drawing/2014/main" id="{98F92BCE-75A7-4791-8C0F-6CDB82B103CE}"/>
              </a:ext>
            </a:extLst>
          </p:cNvPr>
          <p:cNvSpPr/>
          <p:nvPr userDrawn="1"/>
        </p:nvSpPr>
        <p:spPr>
          <a:xfrm rot="13500000">
            <a:off x="289865" y="841821"/>
            <a:ext cx="372167" cy="372167"/>
          </a:xfrm>
          <a:prstGeom prst="teardrop">
            <a:avLst>
              <a:gd name="adj" fmla="val 200000"/>
            </a:avLst>
          </a:prstGeom>
          <a:solidFill>
            <a:srgbClr val="CF0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Espace réservé du numéro de diapositive 5">
            <a:extLst>
              <a:ext uri="{FF2B5EF4-FFF2-40B4-BE49-F238E27FC236}">
                <a16:creationId xmlns:a16="http://schemas.microsoft.com/office/drawing/2014/main" id="{8B17B966-AB40-9D1D-F8B2-3F98631EAF70}"/>
              </a:ext>
            </a:extLst>
          </p:cNvPr>
          <p:cNvSpPr>
            <a:spLocks noGrp="1"/>
          </p:cNvSpPr>
          <p:nvPr>
            <p:ph type="sldNum" sz="quarter" idx="4"/>
          </p:nvPr>
        </p:nvSpPr>
        <p:spPr>
          <a:xfrm>
            <a:off x="11683769" y="87036"/>
            <a:ext cx="508232" cy="365125"/>
          </a:xfrm>
          <a:prstGeom prst="rect">
            <a:avLst/>
          </a:prstGeom>
        </p:spPr>
        <p:txBody>
          <a:bodyPr vert="horz" lIns="91440" tIns="45720" rIns="91440" bIns="45720" rtlCol="0" anchor="ctr"/>
          <a:lstStyle>
            <a:lvl1pPr algn="r">
              <a:defRPr sz="1400" b="1">
                <a:solidFill>
                  <a:srgbClr val="CF0063"/>
                </a:solidFill>
              </a:defRPr>
            </a:lvl1pPr>
          </a:lstStyle>
          <a:p>
            <a:pPr algn="l"/>
            <a:fld id="{EA382D5B-34F5-4E3E-A4AE-74CC685E3C28}" type="slidenum">
              <a:rPr lang="fr-CH" smtClean="0"/>
              <a:pPr algn="l"/>
              <a:t>‹N°›</a:t>
            </a:fld>
            <a:endParaRPr lang="fr-CH" dirty="0"/>
          </a:p>
        </p:txBody>
      </p:sp>
      <p:sp>
        <p:nvSpPr>
          <p:cNvPr id="7" name="Larme 6">
            <a:extLst>
              <a:ext uri="{FF2B5EF4-FFF2-40B4-BE49-F238E27FC236}">
                <a16:creationId xmlns:a16="http://schemas.microsoft.com/office/drawing/2014/main" id="{A118AFC7-368C-49A8-2031-E71CB29B1E33}"/>
              </a:ext>
            </a:extLst>
          </p:cNvPr>
          <p:cNvSpPr/>
          <p:nvPr userDrawn="1"/>
        </p:nvSpPr>
        <p:spPr>
          <a:xfrm rot="8100000">
            <a:off x="11362692" y="-682028"/>
            <a:ext cx="563972" cy="565440"/>
          </a:xfrm>
          <a:prstGeom prst="teardrop">
            <a:avLst>
              <a:gd name="adj" fmla="val 200000"/>
            </a:avLst>
          </a:prstGeom>
          <a:solidFill>
            <a:srgbClr val="CF0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252501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 grand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EF864-BB79-0099-BF77-C43872F0B680}"/>
              </a:ext>
            </a:extLst>
          </p:cNvPr>
          <p:cNvSpPr>
            <a:spLocks noGrp="1"/>
          </p:cNvSpPr>
          <p:nvPr>
            <p:ph type="title"/>
          </p:nvPr>
        </p:nvSpPr>
        <p:spPr/>
        <p:txBody>
          <a:bodyPr/>
          <a:lstStyle>
            <a:lvl1pPr>
              <a:defRPr>
                <a:solidFill>
                  <a:srgbClr val="CF0063"/>
                </a:solidFill>
              </a:defRPr>
            </a:lvl1pPr>
          </a:lstStyle>
          <a:p>
            <a:r>
              <a:rPr lang="fr-FR"/>
              <a:t>Modifiez le style du titre</a:t>
            </a:r>
            <a:endParaRPr lang="fr-CH"/>
          </a:p>
        </p:txBody>
      </p:sp>
      <p:sp>
        <p:nvSpPr>
          <p:cNvPr id="3" name="Espace réservé du contenu 2">
            <a:extLst>
              <a:ext uri="{FF2B5EF4-FFF2-40B4-BE49-F238E27FC236}">
                <a16:creationId xmlns:a16="http://schemas.microsoft.com/office/drawing/2014/main" id="{3D316F69-4AFC-933D-4252-F8C94C7DB434}"/>
              </a:ext>
            </a:extLst>
          </p:cNvPr>
          <p:cNvSpPr>
            <a:spLocks noGrp="1"/>
          </p:cNvSpPr>
          <p:nvPr>
            <p:ph idx="1"/>
          </p:nvPr>
        </p:nvSpPr>
        <p:spPr>
          <a:xfrm>
            <a:off x="838200" y="1986742"/>
            <a:ext cx="10515600" cy="4727054"/>
          </a:xfrm>
        </p:spPr>
        <p:txBody>
          <a:bodyPr>
            <a:normAutofit/>
          </a:bodyPr>
          <a:lstStyle>
            <a:lvl1pPr>
              <a:defRPr sz="2400"/>
            </a:lvl1pPr>
            <a:lvl2pPr>
              <a:defRPr sz="2000"/>
            </a:lvl2pPr>
            <a:lvl3pPr>
              <a:defRPr sz="18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4" name="Larme 3">
            <a:extLst>
              <a:ext uri="{FF2B5EF4-FFF2-40B4-BE49-F238E27FC236}">
                <a16:creationId xmlns:a16="http://schemas.microsoft.com/office/drawing/2014/main" id="{98F92BCE-75A7-4791-8C0F-6CDB82B103CE}"/>
              </a:ext>
            </a:extLst>
          </p:cNvPr>
          <p:cNvSpPr/>
          <p:nvPr userDrawn="1"/>
        </p:nvSpPr>
        <p:spPr>
          <a:xfrm rot="13500000">
            <a:off x="289865" y="841821"/>
            <a:ext cx="372167" cy="372167"/>
          </a:xfrm>
          <a:prstGeom prst="teardrop">
            <a:avLst>
              <a:gd name="adj" fmla="val 200000"/>
            </a:avLst>
          </a:prstGeom>
          <a:solidFill>
            <a:srgbClr val="CF0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Espace réservé du numéro de diapositive 5">
            <a:extLst>
              <a:ext uri="{FF2B5EF4-FFF2-40B4-BE49-F238E27FC236}">
                <a16:creationId xmlns:a16="http://schemas.microsoft.com/office/drawing/2014/main" id="{8B17B966-AB40-9D1D-F8B2-3F98631EAF70}"/>
              </a:ext>
            </a:extLst>
          </p:cNvPr>
          <p:cNvSpPr>
            <a:spLocks noGrp="1"/>
          </p:cNvSpPr>
          <p:nvPr>
            <p:ph type="sldNum" sz="quarter" idx="4"/>
          </p:nvPr>
        </p:nvSpPr>
        <p:spPr>
          <a:xfrm>
            <a:off x="11683769" y="87036"/>
            <a:ext cx="508232" cy="365125"/>
          </a:xfrm>
          <a:prstGeom prst="rect">
            <a:avLst/>
          </a:prstGeom>
        </p:spPr>
        <p:txBody>
          <a:bodyPr vert="horz" lIns="91440" tIns="45720" rIns="91440" bIns="45720" rtlCol="0" anchor="ctr"/>
          <a:lstStyle>
            <a:lvl1pPr algn="r">
              <a:defRPr sz="1400" b="1">
                <a:solidFill>
                  <a:srgbClr val="CF0063"/>
                </a:solidFill>
              </a:defRPr>
            </a:lvl1pPr>
          </a:lstStyle>
          <a:p>
            <a:pPr algn="l"/>
            <a:fld id="{EA382D5B-34F5-4E3E-A4AE-74CC685E3C28}" type="slidenum">
              <a:rPr lang="fr-CH" smtClean="0"/>
              <a:pPr algn="l"/>
              <a:t>‹N°›</a:t>
            </a:fld>
            <a:endParaRPr lang="fr-CH" dirty="0"/>
          </a:p>
        </p:txBody>
      </p:sp>
      <p:sp>
        <p:nvSpPr>
          <p:cNvPr id="7" name="Larme 6">
            <a:extLst>
              <a:ext uri="{FF2B5EF4-FFF2-40B4-BE49-F238E27FC236}">
                <a16:creationId xmlns:a16="http://schemas.microsoft.com/office/drawing/2014/main" id="{A118AFC7-368C-49A8-2031-E71CB29B1E33}"/>
              </a:ext>
            </a:extLst>
          </p:cNvPr>
          <p:cNvSpPr/>
          <p:nvPr userDrawn="1"/>
        </p:nvSpPr>
        <p:spPr>
          <a:xfrm rot="8100000">
            <a:off x="11362692" y="-682028"/>
            <a:ext cx="563972" cy="565440"/>
          </a:xfrm>
          <a:prstGeom prst="teardrop">
            <a:avLst>
              <a:gd name="adj" fmla="val 200000"/>
            </a:avLst>
          </a:prstGeom>
          <a:solidFill>
            <a:srgbClr val="CF0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282981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115660-AF0D-25F8-FF32-FE023968FB0F}"/>
              </a:ext>
            </a:extLst>
          </p:cNvPr>
          <p:cNvSpPr>
            <a:spLocks noGrp="1"/>
          </p:cNvSpPr>
          <p:nvPr>
            <p:ph type="title"/>
          </p:nvPr>
        </p:nvSpPr>
        <p:spPr/>
        <p:txBody>
          <a:bodyPr/>
          <a:lstStyle>
            <a:lvl1pPr>
              <a:defRPr>
                <a:solidFill>
                  <a:srgbClr val="CF0063"/>
                </a:solidFill>
              </a:defRPr>
            </a:lvl1pPr>
          </a:lstStyle>
          <a:p>
            <a:r>
              <a:rPr lang="fr-FR"/>
              <a:t>Modifiez le style du titre</a:t>
            </a:r>
            <a:endParaRPr lang="fr-CH"/>
          </a:p>
        </p:txBody>
      </p:sp>
      <p:sp>
        <p:nvSpPr>
          <p:cNvPr id="3" name="Espace réservé du contenu 2">
            <a:extLst>
              <a:ext uri="{FF2B5EF4-FFF2-40B4-BE49-F238E27FC236}">
                <a16:creationId xmlns:a16="http://schemas.microsoft.com/office/drawing/2014/main" id="{097A4638-1D93-8765-5C27-6216A7D9EE6A}"/>
              </a:ext>
            </a:extLst>
          </p:cNvPr>
          <p:cNvSpPr>
            <a:spLocks noGrp="1"/>
          </p:cNvSpPr>
          <p:nvPr>
            <p:ph sz="half" idx="1"/>
          </p:nvPr>
        </p:nvSpPr>
        <p:spPr>
          <a:xfrm>
            <a:off x="838200" y="1986740"/>
            <a:ext cx="4069080" cy="4727053"/>
          </a:xfrm>
        </p:spPr>
        <p:txBody>
          <a:bodyPr>
            <a:normAutofit/>
          </a:bodyPr>
          <a:lstStyle>
            <a:lvl1pPr>
              <a:defRPr sz="2000"/>
            </a:lvl1pPr>
            <a:lvl2pPr>
              <a:defRPr sz="1800"/>
            </a:lvl2pPr>
            <a:lvl3pPr>
              <a:defRPr sz="1600"/>
            </a:lvl3pPr>
            <a:lvl4pPr>
              <a:defRPr sz="14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4" name="Espace réservé du contenu 3">
            <a:extLst>
              <a:ext uri="{FF2B5EF4-FFF2-40B4-BE49-F238E27FC236}">
                <a16:creationId xmlns:a16="http://schemas.microsoft.com/office/drawing/2014/main" id="{18FD5354-214D-AE85-8773-0F022637C911}"/>
              </a:ext>
            </a:extLst>
          </p:cNvPr>
          <p:cNvSpPr>
            <a:spLocks noGrp="1"/>
          </p:cNvSpPr>
          <p:nvPr>
            <p:ph sz="half" idx="2"/>
          </p:nvPr>
        </p:nvSpPr>
        <p:spPr>
          <a:xfrm>
            <a:off x="5250182" y="1986741"/>
            <a:ext cx="4069080" cy="4727052"/>
          </a:xfrm>
        </p:spPr>
        <p:txBody>
          <a:bodyPr>
            <a:normAutofit/>
          </a:bodyPr>
          <a:lstStyle>
            <a:lvl1pPr>
              <a:defRPr sz="2000"/>
            </a:lvl1pPr>
            <a:lvl2pPr>
              <a:defRPr sz="1800"/>
            </a:lvl2pPr>
            <a:lvl3pPr>
              <a:defRPr sz="1600"/>
            </a:lvl3pPr>
            <a:lvl4pPr>
              <a:defRPr sz="14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6" name="Larme 5">
            <a:extLst>
              <a:ext uri="{FF2B5EF4-FFF2-40B4-BE49-F238E27FC236}">
                <a16:creationId xmlns:a16="http://schemas.microsoft.com/office/drawing/2014/main" id="{596915B8-FB35-7128-FB11-83E32087CD8C}"/>
              </a:ext>
            </a:extLst>
          </p:cNvPr>
          <p:cNvSpPr/>
          <p:nvPr userDrawn="1"/>
        </p:nvSpPr>
        <p:spPr>
          <a:xfrm rot="13500000">
            <a:off x="289865" y="841821"/>
            <a:ext cx="372167" cy="372167"/>
          </a:xfrm>
          <a:prstGeom prst="teardrop">
            <a:avLst>
              <a:gd name="adj" fmla="val 200000"/>
            </a:avLst>
          </a:prstGeom>
          <a:solidFill>
            <a:srgbClr val="CF0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Espace réservé du numéro de diapositive 5">
            <a:extLst>
              <a:ext uri="{FF2B5EF4-FFF2-40B4-BE49-F238E27FC236}">
                <a16:creationId xmlns:a16="http://schemas.microsoft.com/office/drawing/2014/main" id="{964B8E84-88F6-1C2B-4FDF-2E771F94572B}"/>
              </a:ext>
            </a:extLst>
          </p:cNvPr>
          <p:cNvSpPr>
            <a:spLocks noGrp="1"/>
          </p:cNvSpPr>
          <p:nvPr>
            <p:ph type="sldNum" sz="quarter" idx="4"/>
          </p:nvPr>
        </p:nvSpPr>
        <p:spPr>
          <a:xfrm>
            <a:off x="11683769" y="87036"/>
            <a:ext cx="508232" cy="365125"/>
          </a:xfrm>
          <a:prstGeom prst="rect">
            <a:avLst/>
          </a:prstGeom>
        </p:spPr>
        <p:txBody>
          <a:bodyPr vert="horz" lIns="91440" tIns="45720" rIns="91440" bIns="45720" rtlCol="0" anchor="ctr"/>
          <a:lstStyle>
            <a:lvl1pPr algn="r">
              <a:defRPr sz="1400" b="1">
                <a:solidFill>
                  <a:srgbClr val="CF0063"/>
                </a:solidFill>
              </a:defRPr>
            </a:lvl1pPr>
          </a:lstStyle>
          <a:p>
            <a:pPr algn="l"/>
            <a:fld id="{EA382D5B-34F5-4E3E-A4AE-74CC685E3C28}" type="slidenum">
              <a:rPr lang="fr-CH" smtClean="0"/>
              <a:pPr algn="l"/>
              <a:t>‹N°›</a:t>
            </a:fld>
            <a:endParaRPr lang="fr-CH" dirty="0"/>
          </a:p>
        </p:txBody>
      </p:sp>
      <p:sp>
        <p:nvSpPr>
          <p:cNvPr id="10" name="Larme 9">
            <a:extLst>
              <a:ext uri="{FF2B5EF4-FFF2-40B4-BE49-F238E27FC236}">
                <a16:creationId xmlns:a16="http://schemas.microsoft.com/office/drawing/2014/main" id="{BA2224BC-A2BD-505F-A389-5334E6562E62}"/>
              </a:ext>
            </a:extLst>
          </p:cNvPr>
          <p:cNvSpPr/>
          <p:nvPr userDrawn="1"/>
        </p:nvSpPr>
        <p:spPr>
          <a:xfrm rot="8100000">
            <a:off x="11362692" y="-682028"/>
            <a:ext cx="563972" cy="565440"/>
          </a:xfrm>
          <a:prstGeom prst="teardrop">
            <a:avLst>
              <a:gd name="adj" fmla="val 200000"/>
            </a:avLst>
          </a:prstGeom>
          <a:solidFill>
            <a:srgbClr val="CF0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129953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ux grands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115660-AF0D-25F8-FF32-FE023968FB0F}"/>
              </a:ext>
            </a:extLst>
          </p:cNvPr>
          <p:cNvSpPr>
            <a:spLocks noGrp="1"/>
          </p:cNvSpPr>
          <p:nvPr>
            <p:ph type="title"/>
          </p:nvPr>
        </p:nvSpPr>
        <p:spPr/>
        <p:txBody>
          <a:bodyPr/>
          <a:lstStyle>
            <a:lvl1pPr>
              <a:defRPr>
                <a:solidFill>
                  <a:srgbClr val="CF0063"/>
                </a:solidFill>
              </a:defRPr>
            </a:lvl1pPr>
          </a:lstStyle>
          <a:p>
            <a:r>
              <a:rPr lang="fr-FR"/>
              <a:t>Modifiez le style du titre</a:t>
            </a:r>
            <a:endParaRPr lang="fr-CH"/>
          </a:p>
        </p:txBody>
      </p:sp>
      <p:sp>
        <p:nvSpPr>
          <p:cNvPr id="3" name="Espace réservé du contenu 2">
            <a:extLst>
              <a:ext uri="{FF2B5EF4-FFF2-40B4-BE49-F238E27FC236}">
                <a16:creationId xmlns:a16="http://schemas.microsoft.com/office/drawing/2014/main" id="{097A4638-1D93-8765-5C27-6216A7D9EE6A}"/>
              </a:ext>
            </a:extLst>
          </p:cNvPr>
          <p:cNvSpPr>
            <a:spLocks noGrp="1"/>
          </p:cNvSpPr>
          <p:nvPr>
            <p:ph sz="half" idx="1"/>
          </p:nvPr>
        </p:nvSpPr>
        <p:spPr>
          <a:xfrm>
            <a:off x="838199" y="1986740"/>
            <a:ext cx="5149370" cy="4727053"/>
          </a:xfrm>
        </p:spPr>
        <p:txBody>
          <a:bodyPr>
            <a:normAutofit/>
          </a:bodyPr>
          <a:lstStyle>
            <a:lvl1pPr>
              <a:defRPr sz="2000"/>
            </a:lvl1pPr>
            <a:lvl2pPr>
              <a:defRPr sz="1800"/>
            </a:lvl2pPr>
            <a:lvl3pPr>
              <a:defRPr sz="1600"/>
            </a:lvl3pPr>
            <a:lvl4pPr>
              <a:defRPr sz="14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4" name="Espace réservé du contenu 3">
            <a:extLst>
              <a:ext uri="{FF2B5EF4-FFF2-40B4-BE49-F238E27FC236}">
                <a16:creationId xmlns:a16="http://schemas.microsoft.com/office/drawing/2014/main" id="{18FD5354-214D-AE85-8773-0F022637C911}"/>
              </a:ext>
            </a:extLst>
          </p:cNvPr>
          <p:cNvSpPr>
            <a:spLocks noGrp="1"/>
          </p:cNvSpPr>
          <p:nvPr>
            <p:ph sz="half" idx="2"/>
          </p:nvPr>
        </p:nvSpPr>
        <p:spPr>
          <a:xfrm>
            <a:off x="6204433" y="1986741"/>
            <a:ext cx="5149370" cy="4727052"/>
          </a:xfrm>
        </p:spPr>
        <p:txBody>
          <a:bodyPr>
            <a:normAutofit/>
          </a:bodyPr>
          <a:lstStyle>
            <a:lvl1pPr>
              <a:defRPr sz="2000"/>
            </a:lvl1pPr>
            <a:lvl2pPr>
              <a:defRPr sz="1800"/>
            </a:lvl2pPr>
            <a:lvl3pPr>
              <a:defRPr sz="1600"/>
            </a:lvl3pPr>
            <a:lvl4pPr>
              <a:defRPr sz="14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6" name="Larme 5">
            <a:extLst>
              <a:ext uri="{FF2B5EF4-FFF2-40B4-BE49-F238E27FC236}">
                <a16:creationId xmlns:a16="http://schemas.microsoft.com/office/drawing/2014/main" id="{596915B8-FB35-7128-FB11-83E32087CD8C}"/>
              </a:ext>
            </a:extLst>
          </p:cNvPr>
          <p:cNvSpPr/>
          <p:nvPr userDrawn="1"/>
        </p:nvSpPr>
        <p:spPr>
          <a:xfrm rot="13500000">
            <a:off x="289865" y="841821"/>
            <a:ext cx="372167" cy="372167"/>
          </a:xfrm>
          <a:prstGeom prst="teardrop">
            <a:avLst>
              <a:gd name="adj" fmla="val 200000"/>
            </a:avLst>
          </a:prstGeom>
          <a:solidFill>
            <a:srgbClr val="CF0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Espace réservé du numéro de diapositive 5">
            <a:extLst>
              <a:ext uri="{FF2B5EF4-FFF2-40B4-BE49-F238E27FC236}">
                <a16:creationId xmlns:a16="http://schemas.microsoft.com/office/drawing/2014/main" id="{964B8E84-88F6-1C2B-4FDF-2E771F94572B}"/>
              </a:ext>
            </a:extLst>
          </p:cNvPr>
          <p:cNvSpPr>
            <a:spLocks noGrp="1"/>
          </p:cNvSpPr>
          <p:nvPr>
            <p:ph type="sldNum" sz="quarter" idx="4"/>
          </p:nvPr>
        </p:nvSpPr>
        <p:spPr>
          <a:xfrm>
            <a:off x="11683769" y="87036"/>
            <a:ext cx="508232" cy="365125"/>
          </a:xfrm>
          <a:prstGeom prst="rect">
            <a:avLst/>
          </a:prstGeom>
        </p:spPr>
        <p:txBody>
          <a:bodyPr vert="horz" lIns="91440" tIns="45720" rIns="91440" bIns="45720" rtlCol="0" anchor="ctr"/>
          <a:lstStyle>
            <a:lvl1pPr algn="r">
              <a:defRPr sz="1400" b="1">
                <a:solidFill>
                  <a:srgbClr val="CF0063"/>
                </a:solidFill>
              </a:defRPr>
            </a:lvl1pPr>
          </a:lstStyle>
          <a:p>
            <a:pPr algn="l"/>
            <a:fld id="{EA382D5B-34F5-4E3E-A4AE-74CC685E3C28}" type="slidenum">
              <a:rPr lang="fr-CH" smtClean="0"/>
              <a:pPr algn="l"/>
              <a:t>‹N°›</a:t>
            </a:fld>
            <a:endParaRPr lang="fr-CH" dirty="0"/>
          </a:p>
        </p:txBody>
      </p:sp>
      <p:sp>
        <p:nvSpPr>
          <p:cNvPr id="10" name="Larme 9">
            <a:extLst>
              <a:ext uri="{FF2B5EF4-FFF2-40B4-BE49-F238E27FC236}">
                <a16:creationId xmlns:a16="http://schemas.microsoft.com/office/drawing/2014/main" id="{BA2224BC-A2BD-505F-A389-5334E6562E62}"/>
              </a:ext>
            </a:extLst>
          </p:cNvPr>
          <p:cNvSpPr/>
          <p:nvPr userDrawn="1"/>
        </p:nvSpPr>
        <p:spPr>
          <a:xfrm rot="8100000">
            <a:off x="11362692" y="-682028"/>
            <a:ext cx="563972" cy="565440"/>
          </a:xfrm>
          <a:prstGeom prst="teardrop">
            <a:avLst>
              <a:gd name="adj" fmla="val 200000"/>
            </a:avLst>
          </a:prstGeom>
          <a:solidFill>
            <a:srgbClr val="CF0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07923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ux contenus avec titr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021A66-1E07-24D3-3065-00F81713D62B}"/>
              </a:ext>
            </a:extLst>
          </p:cNvPr>
          <p:cNvSpPr>
            <a:spLocks noGrp="1"/>
          </p:cNvSpPr>
          <p:nvPr>
            <p:ph type="title"/>
          </p:nvPr>
        </p:nvSpPr>
        <p:spPr>
          <a:xfrm>
            <a:off x="839788" y="365125"/>
            <a:ext cx="10515600" cy="1325563"/>
          </a:xfrm>
        </p:spPr>
        <p:txBody>
          <a:bodyPr/>
          <a:lstStyle>
            <a:lvl1pPr>
              <a:defRPr>
                <a:solidFill>
                  <a:srgbClr val="CF0063"/>
                </a:solidFill>
              </a:defRPr>
            </a:lvl1pPr>
          </a:lstStyle>
          <a:p>
            <a:r>
              <a:rPr lang="fr-FR"/>
              <a:t>Modifiez le style du titre</a:t>
            </a:r>
            <a:endParaRPr lang="fr-CH"/>
          </a:p>
        </p:txBody>
      </p:sp>
      <p:sp>
        <p:nvSpPr>
          <p:cNvPr id="3" name="Espace réservé du texte 2">
            <a:extLst>
              <a:ext uri="{FF2B5EF4-FFF2-40B4-BE49-F238E27FC236}">
                <a16:creationId xmlns:a16="http://schemas.microsoft.com/office/drawing/2014/main" id="{778A283C-8C4C-7E8C-8016-D97678188263}"/>
              </a:ext>
            </a:extLst>
          </p:cNvPr>
          <p:cNvSpPr>
            <a:spLocks noGrp="1"/>
          </p:cNvSpPr>
          <p:nvPr>
            <p:ph type="body" idx="1"/>
          </p:nvPr>
        </p:nvSpPr>
        <p:spPr>
          <a:xfrm>
            <a:off x="839789" y="1765042"/>
            <a:ext cx="4067492" cy="82391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2A284C5-4EF9-1596-262F-0BD0B4C321BB}"/>
              </a:ext>
            </a:extLst>
          </p:cNvPr>
          <p:cNvSpPr>
            <a:spLocks noGrp="1"/>
          </p:cNvSpPr>
          <p:nvPr>
            <p:ph sz="half" idx="2"/>
          </p:nvPr>
        </p:nvSpPr>
        <p:spPr>
          <a:xfrm>
            <a:off x="839789" y="2636578"/>
            <a:ext cx="4067492" cy="3856295"/>
          </a:xfrm>
        </p:spPr>
        <p:txBody>
          <a:bodyPr>
            <a:normAutofit/>
          </a:bodyPr>
          <a:lstStyle>
            <a:lvl1pPr>
              <a:defRPr sz="2000"/>
            </a:lvl1pPr>
            <a:lvl2pPr>
              <a:defRPr sz="1800"/>
            </a:lvl2pPr>
            <a:lvl3pPr>
              <a:defRPr sz="1600"/>
            </a:lvl3pPr>
            <a:lvl4pPr>
              <a:defRPr sz="14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5" name="Espace réservé du texte 4">
            <a:extLst>
              <a:ext uri="{FF2B5EF4-FFF2-40B4-BE49-F238E27FC236}">
                <a16:creationId xmlns:a16="http://schemas.microsoft.com/office/drawing/2014/main" id="{50DF293F-E8E9-AA35-64DD-602D54C06682}"/>
              </a:ext>
            </a:extLst>
          </p:cNvPr>
          <p:cNvSpPr>
            <a:spLocks noGrp="1"/>
          </p:cNvSpPr>
          <p:nvPr>
            <p:ph type="body" sz="quarter" idx="3"/>
          </p:nvPr>
        </p:nvSpPr>
        <p:spPr>
          <a:xfrm>
            <a:off x="5250182" y="1765042"/>
            <a:ext cx="4087524" cy="82391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36400C6-B5ED-76CD-2829-122251126AC0}"/>
              </a:ext>
            </a:extLst>
          </p:cNvPr>
          <p:cNvSpPr>
            <a:spLocks noGrp="1"/>
          </p:cNvSpPr>
          <p:nvPr>
            <p:ph sz="quarter" idx="4"/>
          </p:nvPr>
        </p:nvSpPr>
        <p:spPr>
          <a:xfrm>
            <a:off x="5250182" y="2636579"/>
            <a:ext cx="4087524" cy="3856296"/>
          </a:xfrm>
        </p:spPr>
        <p:txBody>
          <a:bodyPr>
            <a:normAutofit/>
          </a:bodyPr>
          <a:lstStyle>
            <a:lvl1pPr>
              <a:defRPr sz="2000"/>
            </a:lvl1pPr>
            <a:lvl2pPr>
              <a:defRPr sz="1800"/>
            </a:lvl2pPr>
            <a:lvl3pPr>
              <a:defRPr sz="1600"/>
            </a:lvl3pPr>
            <a:lvl4pPr>
              <a:defRPr sz="14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Larme 6">
            <a:extLst>
              <a:ext uri="{FF2B5EF4-FFF2-40B4-BE49-F238E27FC236}">
                <a16:creationId xmlns:a16="http://schemas.microsoft.com/office/drawing/2014/main" id="{FE475662-AFE1-9412-5D54-C7B4301ABEB2}"/>
              </a:ext>
            </a:extLst>
          </p:cNvPr>
          <p:cNvSpPr/>
          <p:nvPr userDrawn="1"/>
        </p:nvSpPr>
        <p:spPr>
          <a:xfrm rot="13500000">
            <a:off x="289865" y="841821"/>
            <a:ext cx="372167" cy="372167"/>
          </a:xfrm>
          <a:prstGeom prst="teardrop">
            <a:avLst>
              <a:gd name="adj" fmla="val 200000"/>
            </a:avLst>
          </a:prstGeom>
          <a:solidFill>
            <a:srgbClr val="CF0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Espace réservé du numéro de diapositive 5">
            <a:extLst>
              <a:ext uri="{FF2B5EF4-FFF2-40B4-BE49-F238E27FC236}">
                <a16:creationId xmlns:a16="http://schemas.microsoft.com/office/drawing/2014/main" id="{7186BCC7-A045-5670-1F60-C0B270BD3195}"/>
              </a:ext>
            </a:extLst>
          </p:cNvPr>
          <p:cNvSpPr>
            <a:spLocks noGrp="1"/>
          </p:cNvSpPr>
          <p:nvPr>
            <p:ph type="sldNum" sz="quarter" idx="10"/>
          </p:nvPr>
        </p:nvSpPr>
        <p:spPr>
          <a:xfrm>
            <a:off x="11683769" y="87036"/>
            <a:ext cx="508232" cy="365125"/>
          </a:xfrm>
          <a:prstGeom prst="rect">
            <a:avLst/>
          </a:prstGeom>
        </p:spPr>
        <p:txBody>
          <a:bodyPr vert="horz" lIns="91440" tIns="45720" rIns="91440" bIns="45720" rtlCol="0" anchor="ctr"/>
          <a:lstStyle>
            <a:lvl1pPr algn="r">
              <a:defRPr sz="1400" b="1">
                <a:solidFill>
                  <a:srgbClr val="CF0063"/>
                </a:solidFill>
              </a:defRPr>
            </a:lvl1pPr>
          </a:lstStyle>
          <a:p>
            <a:pPr algn="l"/>
            <a:fld id="{EA382D5B-34F5-4E3E-A4AE-74CC685E3C28}" type="slidenum">
              <a:rPr lang="fr-CH" smtClean="0"/>
              <a:pPr algn="l"/>
              <a:t>‹N°›</a:t>
            </a:fld>
            <a:endParaRPr lang="fr-CH" dirty="0"/>
          </a:p>
        </p:txBody>
      </p:sp>
      <p:sp>
        <p:nvSpPr>
          <p:cNvPr id="11" name="Larme 10">
            <a:extLst>
              <a:ext uri="{FF2B5EF4-FFF2-40B4-BE49-F238E27FC236}">
                <a16:creationId xmlns:a16="http://schemas.microsoft.com/office/drawing/2014/main" id="{544D144E-6CFF-3060-E8FF-F39ADD5171FA}"/>
              </a:ext>
            </a:extLst>
          </p:cNvPr>
          <p:cNvSpPr/>
          <p:nvPr userDrawn="1"/>
        </p:nvSpPr>
        <p:spPr>
          <a:xfrm rot="8100000">
            <a:off x="11362692" y="-682028"/>
            <a:ext cx="563972" cy="565440"/>
          </a:xfrm>
          <a:prstGeom prst="teardrop">
            <a:avLst>
              <a:gd name="adj" fmla="val 200000"/>
            </a:avLst>
          </a:prstGeom>
          <a:solidFill>
            <a:srgbClr val="CF0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394430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ux grands contenus avec titr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021A66-1E07-24D3-3065-00F81713D62B}"/>
              </a:ext>
            </a:extLst>
          </p:cNvPr>
          <p:cNvSpPr>
            <a:spLocks noGrp="1"/>
          </p:cNvSpPr>
          <p:nvPr>
            <p:ph type="title"/>
          </p:nvPr>
        </p:nvSpPr>
        <p:spPr>
          <a:xfrm>
            <a:off x="839788" y="365125"/>
            <a:ext cx="10515600" cy="1325563"/>
          </a:xfrm>
        </p:spPr>
        <p:txBody>
          <a:bodyPr/>
          <a:lstStyle>
            <a:lvl1pPr>
              <a:defRPr>
                <a:solidFill>
                  <a:srgbClr val="CF0063"/>
                </a:solidFill>
              </a:defRPr>
            </a:lvl1pPr>
          </a:lstStyle>
          <a:p>
            <a:r>
              <a:rPr lang="fr-FR"/>
              <a:t>Modifiez le style du titre</a:t>
            </a:r>
            <a:endParaRPr lang="fr-CH"/>
          </a:p>
        </p:txBody>
      </p:sp>
      <p:sp>
        <p:nvSpPr>
          <p:cNvPr id="3" name="Espace réservé du texte 2">
            <a:extLst>
              <a:ext uri="{FF2B5EF4-FFF2-40B4-BE49-F238E27FC236}">
                <a16:creationId xmlns:a16="http://schemas.microsoft.com/office/drawing/2014/main" id="{778A283C-8C4C-7E8C-8016-D97678188263}"/>
              </a:ext>
            </a:extLst>
          </p:cNvPr>
          <p:cNvSpPr>
            <a:spLocks noGrp="1"/>
          </p:cNvSpPr>
          <p:nvPr>
            <p:ph type="body" idx="1"/>
          </p:nvPr>
        </p:nvSpPr>
        <p:spPr>
          <a:xfrm>
            <a:off x="839789" y="1765042"/>
            <a:ext cx="5147780" cy="82391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2A284C5-4EF9-1596-262F-0BD0B4C321BB}"/>
              </a:ext>
            </a:extLst>
          </p:cNvPr>
          <p:cNvSpPr>
            <a:spLocks noGrp="1"/>
          </p:cNvSpPr>
          <p:nvPr>
            <p:ph sz="half" idx="2"/>
          </p:nvPr>
        </p:nvSpPr>
        <p:spPr>
          <a:xfrm>
            <a:off x="839789" y="2636578"/>
            <a:ext cx="5147780" cy="3856295"/>
          </a:xfrm>
        </p:spPr>
        <p:txBody>
          <a:bodyPr>
            <a:normAutofit/>
          </a:bodyPr>
          <a:lstStyle>
            <a:lvl1pPr>
              <a:defRPr sz="2000"/>
            </a:lvl1pPr>
            <a:lvl2pPr>
              <a:defRPr sz="1800"/>
            </a:lvl2pPr>
            <a:lvl3pPr>
              <a:defRPr sz="1600"/>
            </a:lvl3pPr>
            <a:lvl4pPr>
              <a:defRPr sz="14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5" name="Espace réservé du texte 4">
            <a:extLst>
              <a:ext uri="{FF2B5EF4-FFF2-40B4-BE49-F238E27FC236}">
                <a16:creationId xmlns:a16="http://schemas.microsoft.com/office/drawing/2014/main" id="{50DF293F-E8E9-AA35-64DD-602D54C06682}"/>
              </a:ext>
            </a:extLst>
          </p:cNvPr>
          <p:cNvSpPr>
            <a:spLocks noGrp="1"/>
          </p:cNvSpPr>
          <p:nvPr>
            <p:ph type="body" sz="quarter" idx="3"/>
          </p:nvPr>
        </p:nvSpPr>
        <p:spPr>
          <a:xfrm>
            <a:off x="6204433" y="1765042"/>
            <a:ext cx="5147778" cy="82391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36400C6-B5ED-76CD-2829-122251126AC0}"/>
              </a:ext>
            </a:extLst>
          </p:cNvPr>
          <p:cNvSpPr>
            <a:spLocks noGrp="1"/>
          </p:cNvSpPr>
          <p:nvPr>
            <p:ph sz="quarter" idx="4"/>
          </p:nvPr>
        </p:nvSpPr>
        <p:spPr>
          <a:xfrm>
            <a:off x="6204433" y="2636579"/>
            <a:ext cx="5147778" cy="3856296"/>
          </a:xfrm>
        </p:spPr>
        <p:txBody>
          <a:bodyPr>
            <a:normAutofit/>
          </a:bodyPr>
          <a:lstStyle>
            <a:lvl1pPr>
              <a:defRPr sz="2000"/>
            </a:lvl1pPr>
            <a:lvl2pPr>
              <a:defRPr sz="1800"/>
            </a:lvl2pPr>
            <a:lvl3pPr>
              <a:defRPr sz="1600"/>
            </a:lvl3pPr>
            <a:lvl4pPr>
              <a:defRPr sz="14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Larme 6">
            <a:extLst>
              <a:ext uri="{FF2B5EF4-FFF2-40B4-BE49-F238E27FC236}">
                <a16:creationId xmlns:a16="http://schemas.microsoft.com/office/drawing/2014/main" id="{FE475662-AFE1-9412-5D54-C7B4301ABEB2}"/>
              </a:ext>
            </a:extLst>
          </p:cNvPr>
          <p:cNvSpPr/>
          <p:nvPr userDrawn="1"/>
        </p:nvSpPr>
        <p:spPr>
          <a:xfrm rot="13500000">
            <a:off x="289865" y="841821"/>
            <a:ext cx="372167" cy="372167"/>
          </a:xfrm>
          <a:prstGeom prst="teardrop">
            <a:avLst>
              <a:gd name="adj" fmla="val 200000"/>
            </a:avLst>
          </a:prstGeom>
          <a:solidFill>
            <a:srgbClr val="CF0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Espace réservé du numéro de diapositive 5">
            <a:extLst>
              <a:ext uri="{FF2B5EF4-FFF2-40B4-BE49-F238E27FC236}">
                <a16:creationId xmlns:a16="http://schemas.microsoft.com/office/drawing/2014/main" id="{7186BCC7-A045-5670-1F60-C0B270BD3195}"/>
              </a:ext>
            </a:extLst>
          </p:cNvPr>
          <p:cNvSpPr>
            <a:spLocks noGrp="1"/>
          </p:cNvSpPr>
          <p:nvPr>
            <p:ph type="sldNum" sz="quarter" idx="10"/>
          </p:nvPr>
        </p:nvSpPr>
        <p:spPr>
          <a:xfrm>
            <a:off x="11683769" y="87036"/>
            <a:ext cx="508232" cy="365125"/>
          </a:xfrm>
          <a:prstGeom prst="rect">
            <a:avLst/>
          </a:prstGeom>
        </p:spPr>
        <p:txBody>
          <a:bodyPr vert="horz" lIns="91440" tIns="45720" rIns="91440" bIns="45720" rtlCol="0" anchor="ctr"/>
          <a:lstStyle>
            <a:lvl1pPr algn="r">
              <a:defRPr sz="1400" b="1">
                <a:solidFill>
                  <a:srgbClr val="CF0063"/>
                </a:solidFill>
              </a:defRPr>
            </a:lvl1pPr>
          </a:lstStyle>
          <a:p>
            <a:pPr algn="l"/>
            <a:fld id="{EA382D5B-34F5-4E3E-A4AE-74CC685E3C28}" type="slidenum">
              <a:rPr lang="fr-CH" smtClean="0"/>
              <a:pPr algn="l"/>
              <a:t>‹N°›</a:t>
            </a:fld>
            <a:endParaRPr lang="fr-CH" dirty="0"/>
          </a:p>
        </p:txBody>
      </p:sp>
      <p:sp>
        <p:nvSpPr>
          <p:cNvPr id="11" name="Larme 10">
            <a:extLst>
              <a:ext uri="{FF2B5EF4-FFF2-40B4-BE49-F238E27FC236}">
                <a16:creationId xmlns:a16="http://schemas.microsoft.com/office/drawing/2014/main" id="{544D144E-6CFF-3060-E8FF-F39ADD5171FA}"/>
              </a:ext>
            </a:extLst>
          </p:cNvPr>
          <p:cNvSpPr/>
          <p:nvPr userDrawn="1"/>
        </p:nvSpPr>
        <p:spPr>
          <a:xfrm rot="8100000">
            <a:off x="11362692" y="-682028"/>
            <a:ext cx="563972" cy="565440"/>
          </a:xfrm>
          <a:prstGeom prst="teardrop">
            <a:avLst>
              <a:gd name="adj" fmla="val 200000"/>
            </a:avLst>
          </a:prstGeom>
          <a:solidFill>
            <a:srgbClr val="CF0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771907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2C3FC78-7EB6-B148-90E6-8EE3EE304A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fr-CH"/>
          </a:p>
        </p:txBody>
      </p:sp>
      <p:sp>
        <p:nvSpPr>
          <p:cNvPr id="3" name="Espace réservé du texte 2">
            <a:extLst>
              <a:ext uri="{FF2B5EF4-FFF2-40B4-BE49-F238E27FC236}">
                <a16:creationId xmlns:a16="http://schemas.microsoft.com/office/drawing/2014/main" id="{4208A384-0E79-4229-C47D-D49B4EA1FDC3}"/>
              </a:ext>
            </a:extLst>
          </p:cNvPr>
          <p:cNvSpPr>
            <a:spLocks noGrp="1"/>
          </p:cNvSpPr>
          <p:nvPr>
            <p:ph type="body" idx="1"/>
          </p:nvPr>
        </p:nvSpPr>
        <p:spPr>
          <a:xfrm>
            <a:off x="838200" y="1986742"/>
            <a:ext cx="10515600" cy="472705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Tree>
    <p:extLst>
      <p:ext uri="{BB962C8B-B14F-4D97-AF65-F5344CB8AC3E}">
        <p14:creationId xmlns:p14="http://schemas.microsoft.com/office/powerpoint/2010/main" val="136489472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5" r:id="rId5"/>
    <p:sldLayoutId id="2147483652" r:id="rId6"/>
    <p:sldLayoutId id="2147483666" r:id="rId7"/>
    <p:sldLayoutId id="2147483653" r:id="rId8"/>
    <p:sldLayoutId id="2147483667" r:id="rId9"/>
    <p:sldLayoutId id="2147483663" r:id="rId10"/>
    <p:sldLayoutId id="2147483664" r:id="rId11"/>
    <p:sldLayoutId id="2147483654" r:id="rId12"/>
    <p:sldLayoutId id="2147483668" r:id="rId13"/>
    <p:sldLayoutId id="2147483669" r:id="rId14"/>
    <p:sldLayoutId id="2147483670" r:id="rId15"/>
    <p:sldLayoutId id="2147483655" r:id="rId16"/>
    <p:sldLayoutId id="2147483659" r:id="rId17"/>
    <p:sldLayoutId id="2147483661" r:id="rId18"/>
    <p:sldLayoutId id="2147483662" r:id="rId19"/>
  </p:sldLayoutIdLst>
  <p:hf hdr="0" ftr="0" dt="0"/>
  <p:txStyles>
    <p:titleStyle>
      <a:lvl1pPr algn="l" defTabSz="914400" rtl="0" eaLnBrk="1" latinLnBrk="0" hangingPunct="1">
        <a:lnSpc>
          <a:spcPct val="90000"/>
        </a:lnSpc>
        <a:spcBef>
          <a:spcPct val="0"/>
        </a:spcBef>
        <a:buNone/>
        <a:defRPr sz="4400" b="1" kern="1200">
          <a:solidFill>
            <a:srgbClr val="CF0063"/>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CF0063"/>
        </a:buClr>
        <a:buFont typeface="Wingdings" panose="05000000000000000000" pitchFamily="2" charset="2"/>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rgbClr val="CF0063"/>
        </a:buClr>
        <a:buFont typeface="Wingdings" panose="05000000000000000000" pitchFamily="2"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CF0063"/>
        </a:buClr>
        <a:buFont typeface="Wingdings" panose="05000000000000000000" pitchFamily="2" charset="2"/>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CF0063"/>
        </a:buClr>
        <a:buFont typeface="Wingdings" panose="05000000000000000000" pitchFamily="2" charset="2"/>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rgbClr val="CF0063"/>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5281/zenodo.13860442"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orcid.org/"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orcid.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51.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54.pn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image" Target="../media/image5.png"/><Relationship Id="rId3" Type="http://schemas.openxmlformats.org/officeDocument/2006/relationships/slide" Target="slide3.xml"/><Relationship Id="rId7" Type="http://schemas.openxmlformats.org/officeDocument/2006/relationships/slide" Target="slide24.xml"/><Relationship Id="rId12" Type="http://schemas.openxmlformats.org/officeDocument/2006/relationships/slide" Target="slide34.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slide" Target="slide21.xml"/><Relationship Id="rId11" Type="http://schemas.openxmlformats.org/officeDocument/2006/relationships/slide" Target="slide33.xml"/><Relationship Id="rId5" Type="http://schemas.openxmlformats.org/officeDocument/2006/relationships/slide" Target="slide18.xml"/><Relationship Id="rId10" Type="http://schemas.openxmlformats.org/officeDocument/2006/relationships/slide" Target="slide28.xml"/><Relationship Id="rId4" Type="http://schemas.openxmlformats.org/officeDocument/2006/relationships/slide" Target="slide11.xml"/><Relationship Id="rId9" Type="http://schemas.openxmlformats.org/officeDocument/2006/relationships/slide" Target="slide27.xml"/><Relationship Id="rId14" Type="http://schemas.openxmlformats.org/officeDocument/2006/relationships/image" Target="../media/image6.svg"/></Relationships>
</file>

<file path=ppt/slides/_rels/slide20.xml.rels><?xml version="1.0" encoding="UTF-8" standalone="yes"?>
<Relationships xmlns="http://schemas.openxmlformats.org/package/2006/relationships"><Relationship Id="rId8" Type="http://schemas.openxmlformats.org/officeDocument/2006/relationships/image" Target="../media/image63.svg"/><Relationship Id="rId13" Type="http://schemas.openxmlformats.org/officeDocument/2006/relationships/image" Target="../media/image68.png"/><Relationship Id="rId18" Type="http://schemas.openxmlformats.org/officeDocument/2006/relationships/hyperlink" Target="https://www.crkn-rcdr.ca/en/presentations-who-what-and-where-persistent-identifiers" TargetMode="External"/><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svg"/><Relationship Id="rId17" Type="http://schemas.openxmlformats.org/officeDocument/2006/relationships/image" Target="../media/image7.png"/><Relationship Id="rId2" Type="http://schemas.openxmlformats.org/officeDocument/2006/relationships/notesSlide" Target="../notesSlides/notesSlide16.xml"/><Relationship Id="rId16" Type="http://schemas.openxmlformats.org/officeDocument/2006/relationships/image" Target="../media/image71.svg"/><Relationship Id="rId1" Type="http://schemas.openxmlformats.org/officeDocument/2006/relationships/slideLayout" Target="../slideLayouts/slideLayout4.xml"/><Relationship Id="rId6" Type="http://schemas.openxmlformats.org/officeDocument/2006/relationships/image" Target="../media/image61.sv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70.png"/><Relationship Id="rId10" Type="http://schemas.openxmlformats.org/officeDocument/2006/relationships/image" Target="../media/image65.svg"/><Relationship Id="rId19" Type="http://schemas.openxmlformats.org/officeDocument/2006/relationships/hyperlink" Target="https://creativecommons.org/licenses/by/4.0/deed.en" TargetMode="External"/><Relationship Id="rId4" Type="http://schemas.openxmlformats.org/officeDocument/2006/relationships/image" Target="../media/image59.svg"/><Relationship Id="rId9" Type="http://schemas.openxmlformats.org/officeDocument/2006/relationships/image" Target="../media/image64.png"/><Relationship Id="rId14" Type="http://schemas.openxmlformats.org/officeDocument/2006/relationships/image" Target="../media/image69.svg"/></Relationships>
</file>

<file path=ppt/slides/_rels/slide21.xml.rels><?xml version="1.0" encoding="UTF-8" standalone="yes"?>
<Relationships xmlns="http://schemas.openxmlformats.org/package/2006/relationships"><Relationship Id="rId8" Type="http://schemas.openxmlformats.org/officeDocument/2006/relationships/image" Target="../media/image73.svg"/><Relationship Id="rId13" Type="http://schemas.openxmlformats.org/officeDocument/2006/relationships/image" Target="../media/image48.svg"/><Relationship Id="rId18" Type="http://schemas.openxmlformats.org/officeDocument/2006/relationships/image" Target="../media/image68.png"/><Relationship Id="rId3" Type="http://schemas.openxmlformats.org/officeDocument/2006/relationships/image" Target="../media/image58.png"/><Relationship Id="rId21" Type="http://schemas.openxmlformats.org/officeDocument/2006/relationships/image" Target="../media/image71.svg"/><Relationship Id="rId7" Type="http://schemas.openxmlformats.org/officeDocument/2006/relationships/image" Target="../media/image72.png"/><Relationship Id="rId12" Type="http://schemas.openxmlformats.org/officeDocument/2006/relationships/image" Target="../media/image47.png"/><Relationship Id="rId17" Type="http://schemas.openxmlformats.org/officeDocument/2006/relationships/image" Target="../media/image67.svg"/><Relationship Id="rId2" Type="http://schemas.openxmlformats.org/officeDocument/2006/relationships/notesSlide" Target="../notesSlides/notesSlide17.xml"/><Relationship Id="rId16" Type="http://schemas.openxmlformats.org/officeDocument/2006/relationships/image" Target="../media/image66.png"/><Relationship Id="rId20" Type="http://schemas.openxmlformats.org/officeDocument/2006/relationships/image" Target="../media/image70.png"/><Relationship Id="rId1" Type="http://schemas.openxmlformats.org/officeDocument/2006/relationships/slideLayout" Target="../slideLayouts/slideLayout4.xml"/><Relationship Id="rId6" Type="http://schemas.openxmlformats.org/officeDocument/2006/relationships/image" Target="../media/image61.svg"/><Relationship Id="rId11" Type="http://schemas.openxmlformats.org/officeDocument/2006/relationships/image" Target="../media/image63.svg"/><Relationship Id="rId5" Type="http://schemas.openxmlformats.org/officeDocument/2006/relationships/image" Target="../media/image60.png"/><Relationship Id="rId15" Type="http://schemas.openxmlformats.org/officeDocument/2006/relationships/image" Target="../media/image65.svg"/><Relationship Id="rId23" Type="http://schemas.openxmlformats.org/officeDocument/2006/relationships/hyperlink" Target="https://creativecommons.org/licenses/by/4.0/deed.en" TargetMode="External"/><Relationship Id="rId10" Type="http://schemas.openxmlformats.org/officeDocument/2006/relationships/image" Target="../media/image62.png"/><Relationship Id="rId19" Type="http://schemas.openxmlformats.org/officeDocument/2006/relationships/image" Target="../media/image69.svg"/><Relationship Id="rId4" Type="http://schemas.openxmlformats.org/officeDocument/2006/relationships/image" Target="../media/image59.svg"/><Relationship Id="rId9" Type="http://schemas.openxmlformats.org/officeDocument/2006/relationships/image" Target="../media/image7.png"/><Relationship Id="rId14" Type="http://schemas.openxmlformats.org/officeDocument/2006/relationships/image" Target="../media/image64.png"/><Relationship Id="rId22" Type="http://schemas.openxmlformats.org/officeDocument/2006/relationships/hyperlink" Target="https://www.crkn-rcdr.ca/en/presentations-who-what-and-where-persistent-identifier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23.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60.png"/><Relationship Id="rId18" Type="http://schemas.openxmlformats.org/officeDocument/2006/relationships/image" Target="../media/image62.png"/><Relationship Id="rId3" Type="http://schemas.openxmlformats.org/officeDocument/2006/relationships/image" Target="../media/image64.png"/><Relationship Id="rId21" Type="http://schemas.openxmlformats.org/officeDocument/2006/relationships/image" Target="../media/image48.svg"/><Relationship Id="rId7" Type="http://schemas.openxmlformats.org/officeDocument/2006/relationships/image" Target="../media/image68.png"/><Relationship Id="rId12" Type="http://schemas.openxmlformats.org/officeDocument/2006/relationships/image" Target="../media/image59.svg"/><Relationship Id="rId17" Type="http://schemas.openxmlformats.org/officeDocument/2006/relationships/image" Target="../media/image7.png"/><Relationship Id="rId2" Type="http://schemas.openxmlformats.org/officeDocument/2006/relationships/notesSlide" Target="../notesSlides/notesSlide19.xml"/><Relationship Id="rId16" Type="http://schemas.openxmlformats.org/officeDocument/2006/relationships/image" Target="../media/image73.svg"/><Relationship Id="rId20" Type="http://schemas.openxmlformats.org/officeDocument/2006/relationships/image" Target="../media/image47.png"/><Relationship Id="rId1" Type="http://schemas.openxmlformats.org/officeDocument/2006/relationships/slideLayout" Target="../slideLayouts/slideLayout4.xml"/><Relationship Id="rId6" Type="http://schemas.openxmlformats.org/officeDocument/2006/relationships/image" Target="../media/image67.svg"/><Relationship Id="rId11" Type="http://schemas.openxmlformats.org/officeDocument/2006/relationships/image" Target="../media/image58.png"/><Relationship Id="rId24" Type="http://schemas.openxmlformats.org/officeDocument/2006/relationships/hyperlink" Target="https://creativecommons.org/licenses/by/4.0/deed.en" TargetMode="External"/><Relationship Id="rId5" Type="http://schemas.openxmlformats.org/officeDocument/2006/relationships/image" Target="../media/image66.png"/><Relationship Id="rId15" Type="http://schemas.openxmlformats.org/officeDocument/2006/relationships/image" Target="../media/image72.png"/><Relationship Id="rId23" Type="http://schemas.openxmlformats.org/officeDocument/2006/relationships/hyperlink" Target="https://www.crkn-rcdr.ca/en/presentations-who-what-and-where-persistent-identifiers" TargetMode="External"/><Relationship Id="rId10" Type="http://schemas.openxmlformats.org/officeDocument/2006/relationships/image" Target="../media/image71.svg"/><Relationship Id="rId19" Type="http://schemas.openxmlformats.org/officeDocument/2006/relationships/image" Target="../media/image63.svg"/><Relationship Id="rId4" Type="http://schemas.openxmlformats.org/officeDocument/2006/relationships/image" Target="../media/image65.svg"/><Relationship Id="rId9" Type="http://schemas.openxmlformats.org/officeDocument/2006/relationships/image" Target="../media/image70.png"/><Relationship Id="rId14" Type="http://schemas.openxmlformats.org/officeDocument/2006/relationships/image" Target="../media/image61.svg"/><Relationship Id="rId22" Type="http://schemas.openxmlformats.org/officeDocument/2006/relationships/image" Target="../media/image78.png"/></Relationships>
</file>

<file path=ppt/slides/_rels/slide2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2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85.png"/><Relationship Id="rId4" Type="http://schemas.openxmlformats.org/officeDocument/2006/relationships/image" Target="../media/image84.png"/></Relationships>
</file>

<file path=ppt/slides/_rels/slide27.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6.png"/><Relationship Id="rId7" Type="http://schemas.openxmlformats.org/officeDocument/2006/relationships/image" Target="../media/image73.sv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72.png"/><Relationship Id="rId11" Type="http://schemas.openxmlformats.org/officeDocument/2006/relationships/image" Target="../media/image78.png"/><Relationship Id="rId5" Type="http://schemas.openxmlformats.org/officeDocument/2006/relationships/image" Target="../media/image88.png"/><Relationship Id="rId10" Type="http://schemas.openxmlformats.org/officeDocument/2006/relationships/image" Target="../media/image91.png"/><Relationship Id="rId4" Type="http://schemas.openxmlformats.org/officeDocument/2006/relationships/image" Target="../media/image87.jpeg"/><Relationship Id="rId9" Type="http://schemas.openxmlformats.org/officeDocument/2006/relationships/image" Target="../media/image9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orcid.org/"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93.svg"/></Relationships>
</file>

<file path=ppt/slides/_rels/slide31.xml.rels><?xml version="1.0" encoding="UTF-8" standalone="yes"?>
<Relationships xmlns="http://schemas.openxmlformats.org/package/2006/relationships"><Relationship Id="rId3" Type="http://schemas.openxmlformats.org/officeDocument/2006/relationships/hyperlink" Target="mailto:floriane.muller@unige.ch"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94.png"/><Relationship Id="rId4" Type="http://schemas.openxmlformats.org/officeDocument/2006/relationships/hyperlink" Target="mailto:dimitri.donze@unige.ch"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57.xml"/><Relationship Id="rId3" Type="http://schemas.openxmlformats.org/officeDocument/2006/relationships/slide" Target="slide36.xml"/><Relationship Id="rId7" Type="http://schemas.openxmlformats.org/officeDocument/2006/relationships/slide" Target="slide48.xml"/><Relationship Id="rId12" Type="http://schemas.openxmlformats.org/officeDocument/2006/relationships/slide" Target="slide54.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slide" Target="slide41.xml"/><Relationship Id="rId11" Type="http://schemas.openxmlformats.org/officeDocument/2006/relationships/slide" Target="slide50.xml"/><Relationship Id="rId5" Type="http://schemas.openxmlformats.org/officeDocument/2006/relationships/slide" Target="slide39.xml"/><Relationship Id="rId15" Type="http://schemas.openxmlformats.org/officeDocument/2006/relationships/slide" Target="slide59.xml"/><Relationship Id="rId10" Type="http://schemas.openxmlformats.org/officeDocument/2006/relationships/slide" Target="slide27.xml"/><Relationship Id="rId4" Type="http://schemas.openxmlformats.org/officeDocument/2006/relationships/slide" Target="slide37.xml"/><Relationship Id="rId9" Type="http://schemas.openxmlformats.org/officeDocument/2006/relationships/slide" Target="slide44.xml"/><Relationship Id="rId14" Type="http://schemas.openxmlformats.org/officeDocument/2006/relationships/slide" Target="slide58.xml"/></Relationships>
</file>

<file path=ppt/slides/_rels/slide3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97.png"/><Relationship Id="rId4" Type="http://schemas.openxmlformats.org/officeDocument/2006/relationships/image" Target="../media/image96.png"/></Relationships>
</file>

<file path=ppt/slides/_rels/slide3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98.png"/><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104.svg"/><Relationship Id="rId5" Type="http://schemas.openxmlformats.org/officeDocument/2006/relationships/image" Target="../media/image103.png"/><Relationship Id="rId4" Type="http://schemas.openxmlformats.org/officeDocument/2006/relationships/image" Target="../media/image102.png"/></Relationships>
</file>

<file path=ppt/slides/_rels/slide4.xml.rels><?xml version="1.0" encoding="UTF-8" standalone="yes"?>
<Relationships xmlns="http://schemas.openxmlformats.org/package/2006/relationships"><Relationship Id="rId3" Type="http://schemas.openxmlformats.org/officeDocument/2006/relationships/hyperlink" Target="https://orcid.or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orcid.org/0000-0002-2771-9344"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106.png"/></Relationships>
</file>

<file path=ppt/slides/_rels/slide4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4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113.png"/></Relationships>
</file>

<file path=ppt/slides/_rels/slide4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114.png"/></Relationships>
</file>

<file path=ppt/slides/_rels/slide45.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118.png"/></Relationships>
</file>

<file path=ppt/slides/_rels/slide4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119.png"/></Relationships>
</file>

<file path=ppt/slides/_rels/slide48.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12.png"/><Relationship Id="rId7" Type="http://schemas.openxmlformats.org/officeDocument/2006/relationships/image" Target="../media/image122.sv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hyperlink" Target="https://europepmc.org/orcid/import"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125.png"/></Relationships>
</file>

<file path=ppt/slides/_rels/slide5.xml.rels><?xml version="1.0" encoding="UTF-8" standalone="yes"?>
<Relationships xmlns="http://schemas.openxmlformats.org/package/2006/relationships"><Relationship Id="rId3" Type="http://schemas.openxmlformats.org/officeDocument/2006/relationships/hyperlink" Target="https://orcid.or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image" Target="../media/image128.png"/><Relationship Id="rId5" Type="http://schemas.openxmlformats.org/officeDocument/2006/relationships/hyperlink" Target="http://apps.webofknowledge.com/" TargetMode="External"/><Relationship Id="rId4" Type="http://schemas.openxmlformats.org/officeDocument/2006/relationships/image" Target="../media/image127.png"/></Relationships>
</file>

<file path=ppt/slides/_rels/slide51.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openxmlformats.org/officeDocument/2006/relationships/hyperlink" Target="http://apps.webofknowledge.com/" TargetMode="External"/><Relationship Id="rId5" Type="http://schemas.openxmlformats.org/officeDocument/2006/relationships/image" Target="../media/image129.png"/><Relationship Id="rId4" Type="http://schemas.openxmlformats.org/officeDocument/2006/relationships/image" Target="../media/image127.png"/></Relationships>
</file>

<file path=ppt/slides/_rels/slide5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hyperlink" Target="http://orcid.scopusfeedback.com/" TargetMode="External"/><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132.png"/></Relationships>
</file>

<file path=ppt/slides/_rels/slide55.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49.xml"/><Relationship Id="rId1" Type="http://schemas.openxmlformats.org/officeDocument/2006/relationships/slideLayout" Target="../slideLayouts/slideLayout5.xml"/><Relationship Id="rId5" Type="http://schemas.openxmlformats.org/officeDocument/2006/relationships/image" Target="../media/image137.png"/><Relationship Id="rId4" Type="http://schemas.openxmlformats.org/officeDocument/2006/relationships/image" Target="../media/image136.png"/></Relationships>
</file>

<file path=ppt/slides/_rels/slide58.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50.xml"/><Relationship Id="rId1" Type="http://schemas.openxmlformats.org/officeDocument/2006/relationships/slideLayout" Target="../slideLayouts/slideLayout5.xml"/><Relationship Id="rId5" Type="http://schemas.openxmlformats.org/officeDocument/2006/relationships/image" Target="../media/image140.png"/><Relationship Id="rId4" Type="http://schemas.openxmlformats.org/officeDocument/2006/relationships/image" Target="../media/image139.png"/></Relationships>
</file>

<file path=ppt/slides/_rels/slide59.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51.xml"/><Relationship Id="rId1" Type="http://schemas.openxmlformats.org/officeDocument/2006/relationships/slideLayout" Target="../slideLayouts/slideLayout5.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jpeg"/><Relationship Id="rId3" Type="http://schemas.openxmlformats.org/officeDocument/2006/relationships/hyperlink" Target="https://orcid.org/" TargetMode="External"/><Relationship Id="rId21" Type="http://schemas.openxmlformats.org/officeDocument/2006/relationships/image" Target="../media/image29.jpe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jpeg"/><Relationship Id="rId2" Type="http://schemas.openxmlformats.org/officeDocument/2006/relationships/notesSlide" Target="../notesSlides/notesSlide5.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9.gif"/><Relationship Id="rId24" Type="http://schemas.openxmlformats.org/officeDocument/2006/relationships/image" Target="../media/image32.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jpeg"/><Relationship Id="rId10" Type="http://schemas.openxmlformats.org/officeDocument/2006/relationships/image" Target="../media/image18.jpeg"/><Relationship Id="rId19" Type="http://schemas.openxmlformats.org/officeDocument/2006/relationships/image" Target="../media/image27.png"/><Relationship Id="rId4" Type="http://schemas.openxmlformats.org/officeDocument/2006/relationships/image" Target="../media/image7.png"/><Relationship Id="rId9" Type="http://schemas.openxmlformats.org/officeDocument/2006/relationships/image" Target="../media/image17.jpe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7.png"/><Relationship Id="rId7"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journals.plos.org/plosbiology/article/authors?id=10.1371/journal.pbio.3000004" TargetMode="External"/><Relationship Id="rId5" Type="http://schemas.openxmlformats.org/officeDocument/2006/relationships/hyperlink" Target="https://orcid.org/0000-0002-0911-4907" TargetMode="External"/><Relationship Id="rId4" Type="http://schemas.openxmlformats.org/officeDocument/2006/relationships/hyperlink" Target="https://archive-ouverte.unige.ch/unige:16898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D37A27-4DB0-4617-0285-7AB222465A5E}"/>
              </a:ext>
            </a:extLst>
          </p:cNvPr>
          <p:cNvSpPr>
            <a:spLocks noGrp="1"/>
          </p:cNvSpPr>
          <p:nvPr>
            <p:ph type="ctrTitle"/>
          </p:nvPr>
        </p:nvSpPr>
        <p:spPr>
          <a:xfrm>
            <a:off x="1104914" y="1395005"/>
            <a:ext cx="10058400" cy="2387600"/>
          </a:xfrm>
        </p:spPr>
        <p:txBody>
          <a:bodyPr>
            <a:normAutofit fontScale="90000"/>
          </a:bodyPr>
          <a:lstStyle/>
          <a:p>
            <a:r>
              <a:rPr lang="fr-CH" dirty="0"/>
              <a:t>Démarquez-vous et boostez votre visibilité académique avec ORCID</a:t>
            </a:r>
          </a:p>
        </p:txBody>
      </p:sp>
      <p:sp>
        <p:nvSpPr>
          <p:cNvPr id="3" name="Sous-titre 2">
            <a:extLst>
              <a:ext uri="{FF2B5EF4-FFF2-40B4-BE49-F238E27FC236}">
                <a16:creationId xmlns:a16="http://schemas.microsoft.com/office/drawing/2014/main" id="{C53F13FA-3328-F606-2DFE-CBB460550547}"/>
              </a:ext>
            </a:extLst>
          </p:cNvPr>
          <p:cNvSpPr>
            <a:spLocks noGrp="1"/>
          </p:cNvSpPr>
          <p:nvPr>
            <p:ph type="subTitle" idx="1"/>
          </p:nvPr>
        </p:nvSpPr>
        <p:spPr>
          <a:xfrm>
            <a:off x="504551" y="5126417"/>
            <a:ext cx="9144000" cy="885371"/>
          </a:xfrm>
        </p:spPr>
        <p:txBody>
          <a:bodyPr/>
          <a:lstStyle/>
          <a:p>
            <a:r>
              <a:rPr lang="fr-CH" dirty="0"/>
              <a:t>Floriane Muller – Dimitri Donzé</a:t>
            </a:r>
          </a:p>
          <a:p>
            <a:r>
              <a:rPr lang="fr-CH" dirty="0"/>
              <a:t>Bibliothèque UNIGE – 30 septembre 2024</a:t>
            </a:r>
          </a:p>
        </p:txBody>
      </p:sp>
      <p:pic>
        <p:nvPicPr>
          <p:cNvPr id="4" name="Picture 10" descr="ORCID">
            <a:extLst>
              <a:ext uri="{FF2B5EF4-FFF2-40B4-BE49-F238E27FC236}">
                <a16:creationId xmlns:a16="http://schemas.microsoft.com/office/drawing/2014/main" id="{B1AFF368-8AD1-9472-6BDE-C2AEB53B01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9492" y="2920449"/>
            <a:ext cx="4021297" cy="2205968"/>
          </a:xfrm>
          <a:prstGeom prst="rect">
            <a:avLst/>
          </a:prstGeom>
          <a:noFill/>
          <a:extLst>
            <a:ext uri="{909E8E84-426E-40DD-AFC4-6F175D3DCCD1}">
              <a14:hiddenFill xmlns:a14="http://schemas.microsoft.com/office/drawing/2010/main">
                <a:solidFill>
                  <a:srgbClr val="FFFFFF"/>
                </a:solidFill>
              </a14:hiddenFill>
            </a:ext>
          </a:extLst>
        </p:spPr>
      </p:pic>
      <p:sp>
        <p:nvSpPr>
          <p:cNvPr id="5" name="Sous-titre 2">
            <a:extLst>
              <a:ext uri="{FF2B5EF4-FFF2-40B4-BE49-F238E27FC236}">
                <a16:creationId xmlns:a16="http://schemas.microsoft.com/office/drawing/2014/main" id="{2C5DB216-53E3-9DEF-4B08-AF74FE6167A3}"/>
              </a:ext>
            </a:extLst>
          </p:cNvPr>
          <p:cNvSpPr txBox="1">
            <a:spLocks/>
          </p:cNvSpPr>
          <p:nvPr/>
        </p:nvSpPr>
        <p:spPr>
          <a:xfrm>
            <a:off x="2589106" y="6258741"/>
            <a:ext cx="9144000" cy="424732"/>
          </a:xfrm>
          <a:prstGeom prst="rect">
            <a:avLst/>
          </a:prstGeom>
        </p:spPr>
        <p:txBody>
          <a:bodyPr vert="horz" wrap="square" lIns="91440" tIns="45720" rIns="91440" bIns="45720" rtlCol="0" anchor="ctr" anchorCtr="0">
            <a:spAutoFit/>
          </a:bodyPr>
          <a:lstStyle>
            <a:lvl1pPr marL="0" indent="0" algn="l" defTabSz="914400" rtl="0" eaLnBrk="1" latinLnBrk="0" hangingPunct="1">
              <a:lnSpc>
                <a:spcPct val="90000"/>
              </a:lnSpc>
              <a:spcBef>
                <a:spcPts val="1000"/>
              </a:spcBef>
              <a:buClr>
                <a:srgbClr val="CF0063"/>
              </a:buClr>
              <a:buFont typeface="Wingdings" panose="05000000000000000000" pitchFamily="2" charset="2"/>
              <a:buNone/>
              <a:defRPr sz="2400" kern="1200">
                <a:solidFill>
                  <a:schemeClr val="bg2">
                    <a:lumMod val="25000"/>
                  </a:schemeClr>
                </a:solidFill>
                <a:latin typeface="+mn-lt"/>
                <a:ea typeface="+mn-ea"/>
                <a:cs typeface="+mn-cs"/>
              </a:defRPr>
            </a:lvl1pPr>
            <a:lvl2pPr marL="457200" indent="0" algn="ctr" defTabSz="914400" rtl="0" eaLnBrk="1" latinLnBrk="0" hangingPunct="1">
              <a:lnSpc>
                <a:spcPct val="90000"/>
              </a:lnSpc>
              <a:spcBef>
                <a:spcPts val="500"/>
              </a:spcBef>
              <a:buClr>
                <a:srgbClr val="CF0063"/>
              </a:buClr>
              <a:buFont typeface="Wingdings" panose="05000000000000000000" pitchFamily="2" charset="2"/>
              <a:buNone/>
              <a:defRPr sz="2000" kern="1200">
                <a:solidFill>
                  <a:schemeClr val="bg2">
                    <a:lumMod val="25000"/>
                  </a:schemeClr>
                </a:solidFill>
                <a:latin typeface="+mn-lt"/>
                <a:ea typeface="+mn-ea"/>
                <a:cs typeface="+mn-cs"/>
              </a:defRPr>
            </a:lvl2pPr>
            <a:lvl3pPr marL="914400" indent="0" algn="ctr" defTabSz="914400" rtl="0" eaLnBrk="1" latinLnBrk="0" hangingPunct="1">
              <a:lnSpc>
                <a:spcPct val="90000"/>
              </a:lnSpc>
              <a:spcBef>
                <a:spcPts val="500"/>
              </a:spcBef>
              <a:buClr>
                <a:srgbClr val="CF0063"/>
              </a:buClr>
              <a:buFont typeface="Wingdings" panose="05000000000000000000" pitchFamily="2" charset="2"/>
              <a:buNone/>
              <a:defRPr sz="1800" kern="1200">
                <a:solidFill>
                  <a:schemeClr val="bg2">
                    <a:lumMod val="25000"/>
                  </a:schemeClr>
                </a:solidFill>
                <a:latin typeface="+mn-lt"/>
                <a:ea typeface="+mn-ea"/>
                <a:cs typeface="+mn-cs"/>
              </a:defRPr>
            </a:lvl3pPr>
            <a:lvl4pPr marL="1371600" indent="0" algn="ctr" defTabSz="914400" rtl="0" eaLnBrk="1" latinLnBrk="0" hangingPunct="1">
              <a:lnSpc>
                <a:spcPct val="90000"/>
              </a:lnSpc>
              <a:spcBef>
                <a:spcPts val="500"/>
              </a:spcBef>
              <a:buClr>
                <a:srgbClr val="CF0063"/>
              </a:buClr>
              <a:buFont typeface="Wingdings" panose="05000000000000000000" pitchFamily="2" charset="2"/>
              <a:buNone/>
              <a:defRPr sz="1600" kern="1200">
                <a:solidFill>
                  <a:schemeClr val="bg2">
                    <a:lumMod val="25000"/>
                  </a:schemeClr>
                </a:solidFill>
                <a:latin typeface="+mn-lt"/>
                <a:ea typeface="+mn-ea"/>
                <a:cs typeface="+mn-cs"/>
              </a:defRPr>
            </a:lvl4pPr>
            <a:lvl5pPr marL="1828800" indent="0" algn="ctr" defTabSz="914400" rtl="0" eaLnBrk="1" latinLnBrk="0" hangingPunct="1">
              <a:lnSpc>
                <a:spcPct val="90000"/>
              </a:lnSpc>
              <a:spcBef>
                <a:spcPts val="500"/>
              </a:spcBef>
              <a:buClr>
                <a:srgbClr val="CF0063"/>
              </a:buClr>
              <a:buFont typeface="Wingdings" panose="05000000000000000000" pitchFamily="2" charset="2"/>
              <a:buNone/>
              <a:defRPr sz="1600" kern="1200">
                <a:solidFill>
                  <a:schemeClr val="bg2">
                    <a:lumMod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fr-CH" sz="2400" dirty="0"/>
              <a:t>DOI: </a:t>
            </a:r>
            <a:r>
              <a:rPr lang="fr-CH" sz="2400" dirty="0">
                <a:hlinkClick r:id="rId3"/>
              </a:rPr>
              <a:t>10.5281/zenodo.13860442</a:t>
            </a:r>
            <a:endParaRPr lang="fr-CH" sz="2400" dirty="0"/>
          </a:p>
        </p:txBody>
      </p:sp>
    </p:spTree>
    <p:extLst>
      <p:ext uri="{BB962C8B-B14F-4D97-AF65-F5344CB8AC3E}">
        <p14:creationId xmlns:p14="http://schemas.microsoft.com/office/powerpoint/2010/main" val="2149264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C0FF137-1E8D-B328-C8E8-7B8F920905C2}"/>
              </a:ext>
            </a:extLst>
          </p:cNvPr>
          <p:cNvSpPr>
            <a:spLocks noGrp="1"/>
          </p:cNvSpPr>
          <p:nvPr>
            <p:ph type="title"/>
          </p:nvPr>
        </p:nvSpPr>
        <p:spPr>
          <a:xfrm>
            <a:off x="838200" y="365125"/>
            <a:ext cx="10515600" cy="1325563"/>
          </a:xfrm>
        </p:spPr>
        <p:txBody>
          <a:bodyPr/>
          <a:lstStyle/>
          <a:p>
            <a:r>
              <a:rPr lang="fr-CH" dirty="0"/>
              <a:t>Nombreux autres avantages</a:t>
            </a:r>
          </a:p>
        </p:txBody>
      </p:sp>
      <p:sp>
        <p:nvSpPr>
          <p:cNvPr id="5" name="Espace réservé du contenu 4">
            <a:extLst>
              <a:ext uri="{FF2B5EF4-FFF2-40B4-BE49-F238E27FC236}">
                <a16:creationId xmlns:a16="http://schemas.microsoft.com/office/drawing/2014/main" id="{F3C029F0-502B-2A62-307E-564C4AB25794}"/>
              </a:ext>
            </a:extLst>
          </p:cNvPr>
          <p:cNvSpPr>
            <a:spLocks noGrp="1"/>
          </p:cNvSpPr>
          <p:nvPr>
            <p:ph idx="1"/>
          </p:nvPr>
        </p:nvSpPr>
        <p:spPr>
          <a:xfrm>
            <a:off x="900953" y="1583330"/>
            <a:ext cx="7333211" cy="4727054"/>
          </a:xfrm>
        </p:spPr>
        <p:txBody>
          <a:bodyPr vert="horz" lIns="91440" tIns="45720" rIns="91440" bIns="45720" rtlCol="0" anchor="t">
            <a:normAutofit fontScale="92500" lnSpcReduction="10000"/>
          </a:bodyPr>
          <a:lstStyle/>
          <a:p>
            <a:pPr>
              <a:spcAft>
                <a:spcPts val="1800"/>
              </a:spcAft>
            </a:pPr>
            <a:r>
              <a:rPr lang="en-US" sz="2400" dirty="0"/>
              <a:t>Augmenter </a:t>
            </a:r>
            <a:r>
              <a:rPr lang="en-US" sz="2400" dirty="0" err="1"/>
              <a:t>sa</a:t>
            </a:r>
            <a:r>
              <a:rPr lang="en-US" sz="2400" dirty="0"/>
              <a:t> </a:t>
            </a:r>
            <a:r>
              <a:rPr lang="en-US" sz="2400" dirty="0" err="1"/>
              <a:t>visibilité</a:t>
            </a:r>
            <a:r>
              <a:rPr lang="en-US" sz="2400" dirty="0"/>
              <a:t> </a:t>
            </a:r>
            <a:r>
              <a:rPr lang="en-US" sz="2400" dirty="0" err="1"/>
              <a:t>en</a:t>
            </a:r>
            <a:r>
              <a:rPr lang="en-US" sz="2400" dirty="0"/>
              <a:t> </a:t>
            </a:r>
            <a:r>
              <a:rPr lang="en-US" sz="2400" dirty="0" err="1"/>
              <a:t>ligne</a:t>
            </a:r>
            <a:r>
              <a:rPr lang="en-US" sz="2400" dirty="0"/>
              <a:t> avec un </a:t>
            </a:r>
            <a:r>
              <a:rPr lang="en-US" sz="2400" dirty="0">
                <a:solidFill>
                  <a:srgbClr val="CF0063"/>
                </a:solidFill>
              </a:rPr>
              <a:t>CV digital </a:t>
            </a:r>
            <a:r>
              <a:rPr lang="en-US" sz="2400" dirty="0" err="1">
                <a:solidFill>
                  <a:srgbClr val="CF0063"/>
                </a:solidFill>
              </a:rPr>
              <a:t>automatiquement</a:t>
            </a:r>
            <a:r>
              <a:rPr lang="en-US" sz="2400" dirty="0">
                <a:solidFill>
                  <a:srgbClr val="CF0063"/>
                </a:solidFill>
              </a:rPr>
              <a:t> mis à jour </a:t>
            </a:r>
            <a:r>
              <a:rPr lang="en-US" sz="2400" dirty="0" err="1"/>
              <a:t>ou</a:t>
            </a:r>
            <a:r>
              <a:rPr lang="en-US" sz="2400" dirty="0"/>
              <a:t> - à minima - </a:t>
            </a:r>
            <a:r>
              <a:rPr lang="en-US" sz="2400" dirty="0">
                <a:solidFill>
                  <a:srgbClr val="CF0063"/>
                </a:solidFill>
              </a:rPr>
              <a:t>un “hub” de redirection </a:t>
            </a:r>
            <a:r>
              <a:rPr lang="en-US" sz="2400" dirty="0" err="1"/>
              <a:t>vers</a:t>
            </a:r>
            <a:r>
              <a:rPr lang="en-US" sz="2400" dirty="0"/>
              <a:t> la/les page(s) de </a:t>
            </a:r>
            <a:r>
              <a:rPr lang="en-US" sz="2400" dirty="0" err="1"/>
              <a:t>votre</a:t>
            </a:r>
            <a:r>
              <a:rPr lang="en-US" sz="2400" dirty="0"/>
              <a:t> choix</a:t>
            </a:r>
          </a:p>
          <a:p>
            <a:pPr>
              <a:spcAft>
                <a:spcPts val="1800"/>
              </a:spcAft>
            </a:pPr>
            <a:r>
              <a:rPr lang="en-US" sz="2400" dirty="0" err="1"/>
              <a:t>Rester</a:t>
            </a:r>
            <a:r>
              <a:rPr lang="en-US" sz="2400" dirty="0"/>
              <a:t> </a:t>
            </a:r>
            <a:r>
              <a:rPr lang="en-US" sz="2400" dirty="0" err="1">
                <a:solidFill>
                  <a:srgbClr val="CF0063"/>
                </a:solidFill>
              </a:rPr>
              <a:t>atteignable</a:t>
            </a:r>
            <a:r>
              <a:rPr lang="en-US" sz="2400" dirty="0"/>
              <a:t> malgré </a:t>
            </a:r>
            <a:r>
              <a:rPr lang="en-US" sz="2400" dirty="0" err="1"/>
              <a:t>d'éventuels</a:t>
            </a:r>
            <a:r>
              <a:rPr lang="en-US" sz="2400" dirty="0"/>
              <a:t> </a:t>
            </a:r>
            <a:r>
              <a:rPr lang="en-US" sz="2400" dirty="0" err="1"/>
              <a:t>changements</a:t>
            </a:r>
            <a:r>
              <a:rPr lang="en-US" sz="2400" dirty="0"/>
              <a:t> de nom, institution </a:t>
            </a:r>
            <a:r>
              <a:rPr lang="en-US" sz="2400" dirty="0" err="1"/>
              <a:t>ou</a:t>
            </a:r>
            <a:r>
              <a:rPr lang="en-US" sz="2400" dirty="0"/>
              <a:t> e-mail, </a:t>
            </a:r>
            <a:r>
              <a:rPr lang="en-US" sz="2400" dirty="0" err="1"/>
              <a:t>en</a:t>
            </a:r>
            <a:r>
              <a:rPr lang="en-US" sz="2400" dirty="0"/>
              <a:t> un </a:t>
            </a:r>
            <a:r>
              <a:rPr lang="en-US" sz="2400" dirty="0" err="1"/>
              <a:t>clic</a:t>
            </a:r>
            <a:r>
              <a:rPr lang="en-US" sz="2400" dirty="0"/>
              <a:t> </a:t>
            </a:r>
            <a:r>
              <a:rPr lang="en-US" sz="2400" dirty="0" err="1"/>
              <a:t>depuis</a:t>
            </a:r>
            <a:r>
              <a:rPr lang="en-US" sz="2400" dirty="0"/>
              <a:t> la publication, grâce à </a:t>
            </a:r>
            <a:r>
              <a:rPr lang="en-US" sz="2400" dirty="0" err="1"/>
              <a:t>l’icône</a:t>
            </a:r>
            <a:endParaRPr lang="en-US" sz="2400" dirty="0"/>
          </a:p>
          <a:p>
            <a:pPr>
              <a:spcAft>
                <a:spcPts val="1800"/>
              </a:spcAft>
              <a:buClr>
                <a:schemeClr val="accent6"/>
              </a:buClr>
            </a:pPr>
            <a:r>
              <a:rPr lang="en-US" sz="2400" dirty="0" err="1">
                <a:solidFill>
                  <a:srgbClr val="CF0063"/>
                </a:solidFill>
              </a:rPr>
              <a:t>Mettre</a:t>
            </a:r>
            <a:r>
              <a:rPr lang="en-US" sz="2400" dirty="0">
                <a:solidFill>
                  <a:srgbClr val="CF0063"/>
                </a:solidFill>
              </a:rPr>
              <a:t> </a:t>
            </a:r>
            <a:r>
              <a:rPr lang="en-US" sz="2400" dirty="0" err="1">
                <a:solidFill>
                  <a:srgbClr val="CF0063"/>
                </a:solidFill>
              </a:rPr>
              <a:t>en</a:t>
            </a:r>
            <a:r>
              <a:rPr lang="en-US" sz="2400" dirty="0">
                <a:solidFill>
                  <a:srgbClr val="CF0063"/>
                </a:solidFill>
              </a:rPr>
              <a:t> </a:t>
            </a:r>
            <a:r>
              <a:rPr lang="en-US" sz="2400" dirty="0" err="1">
                <a:solidFill>
                  <a:srgbClr val="CF0063"/>
                </a:solidFill>
              </a:rPr>
              <a:t>valeur</a:t>
            </a:r>
            <a:r>
              <a:rPr lang="en-US" sz="2400" dirty="0">
                <a:solidFill>
                  <a:srgbClr val="CF0063"/>
                </a:solidFill>
              </a:rPr>
              <a:t> les contributions </a:t>
            </a:r>
            <a:r>
              <a:rPr lang="en-US" sz="2400" dirty="0"/>
              <a:t>de son choix </a:t>
            </a:r>
            <a:r>
              <a:rPr lang="en-US" sz="2000" dirty="0"/>
              <a:t>(publications, </a:t>
            </a:r>
            <a:r>
              <a:rPr lang="en-US" sz="2000" dirty="0" err="1"/>
              <a:t>mais</a:t>
            </a:r>
            <a:r>
              <a:rPr lang="en-US" sz="2000" dirty="0"/>
              <a:t> </a:t>
            </a:r>
            <a:r>
              <a:rPr lang="en-US" sz="2000" dirty="0" err="1"/>
              <a:t>aussi</a:t>
            </a:r>
            <a:r>
              <a:rPr lang="en-US" sz="2000" dirty="0"/>
              <a:t> brevets, jeux de données, </a:t>
            </a:r>
            <a:r>
              <a:rPr lang="en-US" sz="2000" dirty="0" err="1"/>
              <a:t>présentations</a:t>
            </a:r>
            <a:r>
              <a:rPr lang="en-US" sz="2000" dirty="0"/>
              <a:t>, inventions, </a:t>
            </a:r>
            <a:r>
              <a:rPr lang="en-US" sz="2000" dirty="0" err="1"/>
              <a:t>logiciels</a:t>
            </a:r>
            <a:r>
              <a:rPr lang="en-US" sz="2000" dirty="0"/>
              <a:t>, peer reviews, </a:t>
            </a:r>
            <a:r>
              <a:rPr lang="en-US" sz="2000" dirty="0" err="1"/>
              <a:t>etc</a:t>
            </a:r>
            <a:r>
              <a:rPr lang="en-US" sz="2000" dirty="0"/>
              <a:t>… !)</a:t>
            </a:r>
          </a:p>
          <a:p>
            <a:pPr>
              <a:spcAft>
                <a:spcPts val="1800"/>
              </a:spcAft>
              <a:buClr>
                <a:schemeClr val="accent6"/>
              </a:buClr>
            </a:pPr>
            <a:r>
              <a:rPr lang="en-US" sz="2400" dirty="0" err="1"/>
              <a:t>Créer</a:t>
            </a:r>
            <a:r>
              <a:rPr lang="en-US" sz="2400" dirty="0"/>
              <a:t> des </a:t>
            </a:r>
            <a:r>
              <a:rPr lang="en-US" sz="2400" dirty="0">
                <a:solidFill>
                  <a:srgbClr val="CF0063"/>
                </a:solidFill>
              </a:rPr>
              <a:t>liens</a:t>
            </a:r>
            <a:r>
              <a:rPr lang="en-US" sz="2400" dirty="0"/>
              <a:t> entre </a:t>
            </a:r>
            <a:r>
              <a:rPr lang="en-US" sz="2400" dirty="0" err="1"/>
              <a:t>différentes</a:t>
            </a:r>
            <a:r>
              <a:rPr lang="en-US" sz="2400" dirty="0"/>
              <a:t> productions </a:t>
            </a:r>
            <a:r>
              <a:rPr lang="en-US" sz="2400" dirty="0" err="1"/>
              <a:t>scientifiques</a:t>
            </a:r>
            <a:r>
              <a:rPr lang="en-US" sz="2400" dirty="0"/>
              <a:t>, </a:t>
            </a:r>
            <a:r>
              <a:rPr lang="en-US" sz="2400" dirty="0" err="1"/>
              <a:t>d'autres</a:t>
            </a:r>
            <a:r>
              <a:rPr lang="en-US" sz="2400" dirty="0"/>
              <a:t> </a:t>
            </a:r>
            <a:r>
              <a:rPr lang="en-US" sz="2400" dirty="0" err="1"/>
              <a:t>identifants</a:t>
            </a:r>
            <a:r>
              <a:rPr lang="en-US" sz="2400" dirty="0"/>
              <a:t> </a:t>
            </a:r>
            <a:r>
              <a:rPr lang="en-US" sz="2400" dirty="0" err="1"/>
              <a:t>ou</a:t>
            </a:r>
            <a:r>
              <a:rPr lang="en-US" sz="2400" dirty="0"/>
              <a:t> </a:t>
            </a:r>
            <a:r>
              <a:rPr lang="en-US" sz="2400" dirty="0" err="1"/>
              <a:t>profils</a:t>
            </a:r>
            <a:endParaRPr lang="en-US" sz="2400" dirty="0"/>
          </a:p>
          <a:p>
            <a:pPr>
              <a:buClr>
                <a:schemeClr val="accent6"/>
              </a:buClr>
            </a:pPr>
            <a:r>
              <a:rPr lang="fr-CH" sz="2400" dirty="0">
                <a:solidFill>
                  <a:srgbClr val="CF0063"/>
                </a:solidFill>
              </a:rPr>
              <a:t>Login</a:t>
            </a:r>
            <a:r>
              <a:rPr lang="fr-CH" sz="2400" dirty="0"/>
              <a:t> pour systèmes variés</a:t>
            </a:r>
          </a:p>
          <a:p>
            <a:pPr marL="0" indent="0">
              <a:buNone/>
            </a:pPr>
            <a:endParaRPr lang="fr-CH" sz="2400" dirty="0"/>
          </a:p>
        </p:txBody>
      </p:sp>
      <p:sp>
        <p:nvSpPr>
          <p:cNvPr id="2" name="Espace réservé du numéro de diapositive 1">
            <a:extLst>
              <a:ext uri="{FF2B5EF4-FFF2-40B4-BE49-F238E27FC236}">
                <a16:creationId xmlns:a16="http://schemas.microsoft.com/office/drawing/2014/main" id="{04FE912E-823F-1DC0-DF8A-FD3600F2BD62}"/>
              </a:ext>
            </a:extLst>
          </p:cNvPr>
          <p:cNvSpPr>
            <a:spLocks noGrp="1"/>
          </p:cNvSpPr>
          <p:nvPr>
            <p:ph type="sldNum" sz="quarter" idx="4"/>
          </p:nvPr>
        </p:nvSpPr>
        <p:spPr/>
        <p:txBody>
          <a:bodyPr/>
          <a:lstStyle/>
          <a:p>
            <a:pPr algn="l"/>
            <a:fld id="{EA382D5B-34F5-4E3E-A4AE-74CC685E3C28}" type="slidenum">
              <a:rPr lang="fr-CH" smtClean="0"/>
              <a:pPr algn="l"/>
              <a:t>10</a:t>
            </a:fld>
            <a:endParaRPr lang="fr-CH" dirty="0"/>
          </a:p>
        </p:txBody>
      </p:sp>
      <p:pic>
        <p:nvPicPr>
          <p:cNvPr id="8" name="Image 7">
            <a:extLst>
              <a:ext uri="{FF2B5EF4-FFF2-40B4-BE49-F238E27FC236}">
                <a16:creationId xmlns:a16="http://schemas.microsoft.com/office/drawing/2014/main" id="{5DA28EB1-2A5C-4175-3D38-06CE7CC018F5}"/>
              </a:ext>
            </a:extLst>
          </p:cNvPr>
          <p:cNvPicPr>
            <a:picLocks noChangeAspect="1"/>
          </p:cNvPicPr>
          <p:nvPr/>
        </p:nvPicPr>
        <p:blipFill>
          <a:blip r:embed="rId3"/>
          <a:stretch>
            <a:fillRect/>
          </a:stretch>
        </p:blipFill>
        <p:spPr>
          <a:xfrm>
            <a:off x="9114002" y="4842568"/>
            <a:ext cx="2067166" cy="1650307"/>
          </a:xfrm>
          <a:prstGeom prst="rect">
            <a:avLst/>
          </a:prstGeom>
        </p:spPr>
      </p:pic>
      <p:pic>
        <p:nvPicPr>
          <p:cNvPr id="9" name="Image 8">
            <a:extLst>
              <a:ext uri="{FF2B5EF4-FFF2-40B4-BE49-F238E27FC236}">
                <a16:creationId xmlns:a16="http://schemas.microsoft.com/office/drawing/2014/main" id="{975BDCE7-D348-E24B-F486-0F4546A760B6}"/>
              </a:ext>
            </a:extLst>
          </p:cNvPr>
          <p:cNvPicPr>
            <a:picLocks noChangeAspect="1"/>
          </p:cNvPicPr>
          <p:nvPr/>
        </p:nvPicPr>
        <p:blipFill>
          <a:blip r:embed="rId4"/>
          <a:stretch>
            <a:fillRect/>
          </a:stretch>
        </p:blipFill>
        <p:spPr>
          <a:xfrm>
            <a:off x="8934505" y="1400936"/>
            <a:ext cx="2356542" cy="2763763"/>
          </a:xfrm>
          <a:prstGeom prst="rect">
            <a:avLst/>
          </a:prstGeom>
        </p:spPr>
      </p:pic>
    </p:spTree>
    <p:extLst>
      <p:ext uri="{BB962C8B-B14F-4D97-AF65-F5344CB8AC3E}">
        <p14:creationId xmlns:p14="http://schemas.microsoft.com/office/powerpoint/2010/main" val="3217633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A1AF869-3A83-5F56-D9E9-D1C9E3A45B68}"/>
              </a:ext>
            </a:extLst>
          </p:cNvPr>
          <p:cNvSpPr>
            <a:spLocks noGrp="1"/>
          </p:cNvSpPr>
          <p:nvPr>
            <p:ph type="title"/>
          </p:nvPr>
        </p:nvSpPr>
        <p:spPr/>
        <p:txBody>
          <a:bodyPr/>
          <a:lstStyle/>
          <a:p>
            <a:r>
              <a:rPr lang="fr-CH" dirty="0"/>
              <a:t>Créer et mettre à jour son ORCID       </a:t>
            </a:r>
          </a:p>
        </p:txBody>
      </p:sp>
      <p:sp>
        <p:nvSpPr>
          <p:cNvPr id="6" name="Espace réservé du texte 5">
            <a:extLst>
              <a:ext uri="{FF2B5EF4-FFF2-40B4-BE49-F238E27FC236}">
                <a16:creationId xmlns:a16="http://schemas.microsoft.com/office/drawing/2014/main" id="{C4A04100-0603-30B4-C1F1-56E7DC9F2AB5}"/>
              </a:ext>
            </a:extLst>
          </p:cNvPr>
          <p:cNvSpPr>
            <a:spLocks noGrp="1"/>
          </p:cNvSpPr>
          <p:nvPr>
            <p:ph type="body" idx="1"/>
          </p:nvPr>
        </p:nvSpPr>
        <p:spPr/>
        <p:txBody>
          <a:bodyPr/>
          <a:lstStyle/>
          <a:p>
            <a:endParaRPr lang="fr-CH" dirty="0"/>
          </a:p>
        </p:txBody>
      </p:sp>
      <p:pic>
        <p:nvPicPr>
          <p:cNvPr id="2" name="Image 1">
            <a:hlinkClick r:id="rId2"/>
            <a:extLst>
              <a:ext uri="{FF2B5EF4-FFF2-40B4-BE49-F238E27FC236}">
                <a16:creationId xmlns:a16="http://schemas.microsoft.com/office/drawing/2014/main" id="{CA9B58D0-F9E4-721C-244C-36014393AF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1388" y="3349574"/>
            <a:ext cx="816424" cy="816424"/>
          </a:xfrm>
          <a:prstGeom prst="rect">
            <a:avLst/>
          </a:prstGeom>
        </p:spPr>
      </p:pic>
    </p:spTree>
    <p:extLst>
      <p:ext uri="{BB962C8B-B14F-4D97-AF65-F5344CB8AC3E}">
        <p14:creationId xmlns:p14="http://schemas.microsoft.com/office/powerpoint/2010/main" val="521106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795CAB5F-B39E-1050-C82E-DCFFD15D3468}"/>
              </a:ext>
            </a:extLst>
          </p:cNvPr>
          <p:cNvPicPr>
            <a:picLocks noChangeAspect="1"/>
          </p:cNvPicPr>
          <p:nvPr/>
        </p:nvPicPr>
        <p:blipFill>
          <a:blip r:embed="rId3"/>
          <a:stretch>
            <a:fillRect/>
          </a:stretch>
        </p:blipFill>
        <p:spPr>
          <a:xfrm>
            <a:off x="1764077" y="1389906"/>
            <a:ext cx="8063425" cy="4956978"/>
          </a:xfrm>
          <a:prstGeom prst="rect">
            <a:avLst/>
          </a:prstGeom>
          <a:ln>
            <a:solidFill>
              <a:schemeClr val="bg1">
                <a:lumMod val="85000"/>
              </a:schemeClr>
            </a:solidFill>
          </a:ln>
        </p:spPr>
      </p:pic>
      <p:sp>
        <p:nvSpPr>
          <p:cNvPr id="4" name="Titre 3">
            <a:extLst>
              <a:ext uri="{FF2B5EF4-FFF2-40B4-BE49-F238E27FC236}">
                <a16:creationId xmlns:a16="http://schemas.microsoft.com/office/drawing/2014/main" id="{1C0FF137-1E8D-B328-C8E8-7B8F920905C2}"/>
              </a:ext>
            </a:extLst>
          </p:cNvPr>
          <p:cNvSpPr>
            <a:spLocks noGrp="1"/>
          </p:cNvSpPr>
          <p:nvPr>
            <p:ph type="title"/>
          </p:nvPr>
        </p:nvSpPr>
        <p:spPr/>
        <p:txBody>
          <a:bodyPr/>
          <a:lstStyle/>
          <a:p>
            <a:r>
              <a:rPr lang="fr-CH" dirty="0"/>
              <a:t>Créer un ORCID</a:t>
            </a:r>
          </a:p>
        </p:txBody>
      </p:sp>
      <p:sp>
        <p:nvSpPr>
          <p:cNvPr id="2" name="Espace réservé du numéro de diapositive 1">
            <a:extLst>
              <a:ext uri="{FF2B5EF4-FFF2-40B4-BE49-F238E27FC236}">
                <a16:creationId xmlns:a16="http://schemas.microsoft.com/office/drawing/2014/main" id="{04FE912E-823F-1DC0-DF8A-FD3600F2BD62}"/>
              </a:ext>
            </a:extLst>
          </p:cNvPr>
          <p:cNvSpPr>
            <a:spLocks noGrp="1"/>
          </p:cNvSpPr>
          <p:nvPr>
            <p:ph type="sldNum" sz="quarter" idx="4"/>
          </p:nvPr>
        </p:nvSpPr>
        <p:spPr/>
        <p:txBody>
          <a:bodyPr/>
          <a:lstStyle/>
          <a:p>
            <a:pPr algn="l"/>
            <a:fld id="{EA382D5B-34F5-4E3E-A4AE-74CC685E3C28}" type="slidenum">
              <a:rPr lang="fr-CH" smtClean="0"/>
              <a:pPr algn="l"/>
              <a:t>12</a:t>
            </a:fld>
            <a:endParaRPr lang="fr-CH" dirty="0"/>
          </a:p>
        </p:txBody>
      </p:sp>
      <p:cxnSp>
        <p:nvCxnSpPr>
          <p:cNvPr id="6" name="Connecteur droit avec flèche 5">
            <a:extLst>
              <a:ext uri="{FF2B5EF4-FFF2-40B4-BE49-F238E27FC236}">
                <a16:creationId xmlns:a16="http://schemas.microsoft.com/office/drawing/2014/main" id="{A376B1BB-CA20-8ACC-ADB1-3CE6E3FBF4E2}"/>
              </a:ext>
            </a:extLst>
          </p:cNvPr>
          <p:cNvCxnSpPr>
            <a:cxnSpLocks/>
            <a:stCxn id="8" idx="0"/>
          </p:cNvCxnSpPr>
          <p:nvPr/>
        </p:nvCxnSpPr>
        <p:spPr>
          <a:xfrm flipH="1" flipV="1">
            <a:off x="9124753" y="2036237"/>
            <a:ext cx="1303170" cy="643837"/>
          </a:xfrm>
          <a:prstGeom prst="straightConnector1">
            <a:avLst/>
          </a:prstGeom>
          <a:ln w="57150">
            <a:solidFill>
              <a:srgbClr val="CF0063"/>
            </a:solidFill>
            <a:tailEnd type="triangle"/>
          </a:ln>
        </p:spPr>
        <p:style>
          <a:lnRef idx="1">
            <a:schemeClr val="dk1"/>
          </a:lnRef>
          <a:fillRef idx="0">
            <a:schemeClr val="dk1"/>
          </a:fillRef>
          <a:effectRef idx="0">
            <a:schemeClr val="dk1"/>
          </a:effectRef>
          <a:fontRef idx="minor">
            <a:schemeClr val="tx1"/>
          </a:fontRef>
        </p:style>
      </p:cxnSp>
      <p:cxnSp>
        <p:nvCxnSpPr>
          <p:cNvPr id="7" name="Connecteur droit avec flèche 6">
            <a:extLst>
              <a:ext uri="{FF2B5EF4-FFF2-40B4-BE49-F238E27FC236}">
                <a16:creationId xmlns:a16="http://schemas.microsoft.com/office/drawing/2014/main" id="{67358346-7511-2D78-8773-39D9513A6603}"/>
              </a:ext>
            </a:extLst>
          </p:cNvPr>
          <p:cNvCxnSpPr>
            <a:cxnSpLocks/>
            <a:stCxn id="9" idx="1"/>
          </p:cNvCxnSpPr>
          <p:nvPr/>
        </p:nvCxnSpPr>
        <p:spPr>
          <a:xfrm flipH="1">
            <a:off x="8870623" y="1417018"/>
            <a:ext cx="956879" cy="202812"/>
          </a:xfrm>
          <a:prstGeom prst="straightConnector1">
            <a:avLst/>
          </a:prstGeom>
          <a:ln w="57150">
            <a:solidFill>
              <a:srgbClr val="CF0063"/>
            </a:solidFill>
            <a:tailEnd type="triangle"/>
          </a:ln>
        </p:spPr>
        <p:style>
          <a:lnRef idx="1">
            <a:schemeClr val="dk1"/>
          </a:lnRef>
          <a:fillRef idx="0">
            <a:schemeClr val="dk1"/>
          </a:fillRef>
          <a:effectRef idx="0">
            <a:schemeClr val="dk1"/>
          </a:effectRef>
          <a:fontRef idx="minor">
            <a:schemeClr val="tx1"/>
          </a:fontRef>
        </p:style>
      </p:cxnSp>
      <p:sp>
        <p:nvSpPr>
          <p:cNvPr id="8" name="ZoneTexte 7">
            <a:extLst>
              <a:ext uri="{FF2B5EF4-FFF2-40B4-BE49-F238E27FC236}">
                <a16:creationId xmlns:a16="http://schemas.microsoft.com/office/drawing/2014/main" id="{D73E7511-8C25-CF8F-847A-A8B292085A7D}"/>
              </a:ext>
            </a:extLst>
          </p:cNvPr>
          <p:cNvSpPr txBox="1"/>
          <p:nvPr/>
        </p:nvSpPr>
        <p:spPr>
          <a:xfrm>
            <a:off x="9726099" y="2680074"/>
            <a:ext cx="1403648" cy="923330"/>
          </a:xfrm>
          <a:prstGeom prst="rect">
            <a:avLst/>
          </a:prstGeom>
          <a:solidFill>
            <a:schemeClr val="bg1"/>
          </a:solidFill>
          <a:ln>
            <a:solidFill>
              <a:srgbClr val="CF0063"/>
            </a:solidFill>
          </a:ln>
        </p:spPr>
        <p:txBody>
          <a:bodyPr wrap="square" rtlCol="0">
            <a:spAutoFit/>
          </a:bodyPr>
          <a:lstStyle/>
          <a:p>
            <a:r>
              <a:rPr lang="fr-CH" dirty="0"/>
              <a:t>Rechercher des ORCID </a:t>
            </a:r>
            <a:r>
              <a:rPr lang="fr-CH" dirty="0" err="1"/>
              <a:t>iD</a:t>
            </a:r>
            <a:r>
              <a:rPr lang="fr-CH" dirty="0"/>
              <a:t> existants</a:t>
            </a:r>
          </a:p>
        </p:txBody>
      </p:sp>
      <p:sp>
        <p:nvSpPr>
          <p:cNvPr id="9" name="ZoneTexte 8">
            <a:extLst>
              <a:ext uri="{FF2B5EF4-FFF2-40B4-BE49-F238E27FC236}">
                <a16:creationId xmlns:a16="http://schemas.microsoft.com/office/drawing/2014/main" id="{0AB99F3F-A5EA-6314-AAA6-D7F55D543B12}"/>
              </a:ext>
            </a:extLst>
          </p:cNvPr>
          <p:cNvSpPr txBox="1"/>
          <p:nvPr/>
        </p:nvSpPr>
        <p:spPr>
          <a:xfrm>
            <a:off x="9827502" y="1093852"/>
            <a:ext cx="1657904" cy="646331"/>
          </a:xfrm>
          <a:prstGeom prst="rect">
            <a:avLst/>
          </a:prstGeom>
          <a:solidFill>
            <a:schemeClr val="bg1"/>
          </a:solidFill>
          <a:ln>
            <a:solidFill>
              <a:srgbClr val="CF0063"/>
            </a:solidFill>
          </a:ln>
        </p:spPr>
        <p:txBody>
          <a:bodyPr wrap="square" rtlCol="0">
            <a:spAutoFit/>
          </a:bodyPr>
          <a:lstStyle/>
          <a:p>
            <a:r>
              <a:rPr lang="fr-CH" dirty="0"/>
              <a:t>S’enregistrer / S’identifier</a:t>
            </a:r>
          </a:p>
        </p:txBody>
      </p:sp>
      <p:sp>
        <p:nvSpPr>
          <p:cNvPr id="13" name="ZoneTexte 12">
            <a:extLst>
              <a:ext uri="{FF2B5EF4-FFF2-40B4-BE49-F238E27FC236}">
                <a16:creationId xmlns:a16="http://schemas.microsoft.com/office/drawing/2014/main" id="{CFE829DD-4F09-0AFC-ABA6-2FADE7EE87FA}"/>
              </a:ext>
            </a:extLst>
          </p:cNvPr>
          <p:cNvSpPr txBox="1"/>
          <p:nvPr/>
        </p:nvSpPr>
        <p:spPr>
          <a:xfrm>
            <a:off x="4700169" y="6346884"/>
            <a:ext cx="2321213" cy="461665"/>
          </a:xfrm>
          <a:prstGeom prst="rect">
            <a:avLst/>
          </a:prstGeom>
          <a:noFill/>
        </p:spPr>
        <p:txBody>
          <a:bodyPr wrap="none" rtlCol="0">
            <a:spAutoFit/>
          </a:bodyPr>
          <a:lstStyle/>
          <a:p>
            <a:r>
              <a:rPr lang="fr-CH" sz="2400" dirty="0">
                <a:hlinkClick r:id="rId4"/>
              </a:rPr>
              <a:t>https://orcid.org</a:t>
            </a:r>
            <a:r>
              <a:rPr lang="fr-CH" sz="2400" dirty="0"/>
              <a:t> </a:t>
            </a:r>
          </a:p>
        </p:txBody>
      </p:sp>
    </p:spTree>
    <p:extLst>
      <p:ext uri="{BB962C8B-B14F-4D97-AF65-F5344CB8AC3E}">
        <p14:creationId xmlns:p14="http://schemas.microsoft.com/office/powerpoint/2010/main" val="130933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ECF8797-1D6C-CDC0-6AA9-D413BA076067}"/>
              </a:ext>
            </a:extLst>
          </p:cNvPr>
          <p:cNvPicPr>
            <a:picLocks noChangeAspect="1"/>
          </p:cNvPicPr>
          <p:nvPr/>
        </p:nvPicPr>
        <p:blipFill>
          <a:blip r:embed="rId3"/>
          <a:stretch>
            <a:fillRect/>
          </a:stretch>
        </p:blipFill>
        <p:spPr>
          <a:xfrm>
            <a:off x="2436165" y="1325563"/>
            <a:ext cx="3946181" cy="5167312"/>
          </a:xfrm>
          <a:prstGeom prst="rect">
            <a:avLst/>
          </a:prstGeom>
        </p:spPr>
      </p:pic>
      <p:sp>
        <p:nvSpPr>
          <p:cNvPr id="4" name="Titre 3">
            <a:extLst>
              <a:ext uri="{FF2B5EF4-FFF2-40B4-BE49-F238E27FC236}">
                <a16:creationId xmlns:a16="http://schemas.microsoft.com/office/drawing/2014/main" id="{1C0FF137-1E8D-B328-C8E8-7B8F920905C2}"/>
              </a:ext>
            </a:extLst>
          </p:cNvPr>
          <p:cNvSpPr>
            <a:spLocks noGrp="1"/>
          </p:cNvSpPr>
          <p:nvPr>
            <p:ph type="title"/>
          </p:nvPr>
        </p:nvSpPr>
        <p:spPr>
          <a:xfrm>
            <a:off x="838200" y="365125"/>
            <a:ext cx="10515600" cy="1325563"/>
          </a:xfrm>
        </p:spPr>
        <p:txBody>
          <a:bodyPr/>
          <a:lstStyle/>
          <a:p>
            <a:r>
              <a:rPr lang="fr-CH" dirty="0"/>
              <a:t>S’enregistrer / s’identifier</a:t>
            </a:r>
          </a:p>
        </p:txBody>
      </p:sp>
      <p:sp>
        <p:nvSpPr>
          <p:cNvPr id="2" name="Espace réservé du numéro de diapositive 1">
            <a:extLst>
              <a:ext uri="{FF2B5EF4-FFF2-40B4-BE49-F238E27FC236}">
                <a16:creationId xmlns:a16="http://schemas.microsoft.com/office/drawing/2014/main" id="{04FE912E-823F-1DC0-DF8A-FD3600F2BD62}"/>
              </a:ext>
            </a:extLst>
          </p:cNvPr>
          <p:cNvSpPr>
            <a:spLocks noGrp="1"/>
          </p:cNvSpPr>
          <p:nvPr>
            <p:ph type="sldNum" sz="quarter" idx="4"/>
          </p:nvPr>
        </p:nvSpPr>
        <p:spPr/>
        <p:txBody>
          <a:bodyPr/>
          <a:lstStyle/>
          <a:p>
            <a:pPr algn="l"/>
            <a:fld id="{EA382D5B-34F5-4E3E-A4AE-74CC685E3C28}" type="slidenum">
              <a:rPr lang="fr-CH" smtClean="0"/>
              <a:pPr algn="l"/>
              <a:t>13</a:t>
            </a:fld>
            <a:endParaRPr lang="fr-CH" dirty="0"/>
          </a:p>
        </p:txBody>
      </p:sp>
      <p:sp>
        <p:nvSpPr>
          <p:cNvPr id="8" name="ZoneTexte 7">
            <a:extLst>
              <a:ext uri="{FF2B5EF4-FFF2-40B4-BE49-F238E27FC236}">
                <a16:creationId xmlns:a16="http://schemas.microsoft.com/office/drawing/2014/main" id="{ADC2AB57-4AC8-E62D-2CF0-96B8B9DB749E}"/>
              </a:ext>
            </a:extLst>
          </p:cNvPr>
          <p:cNvSpPr txBox="1"/>
          <p:nvPr/>
        </p:nvSpPr>
        <p:spPr>
          <a:xfrm>
            <a:off x="6863860" y="5104295"/>
            <a:ext cx="2394114" cy="1200329"/>
          </a:xfrm>
          <a:prstGeom prst="rect">
            <a:avLst/>
          </a:prstGeom>
          <a:noFill/>
        </p:spPr>
        <p:txBody>
          <a:bodyPr wrap="square" rtlCol="0">
            <a:spAutoFit/>
          </a:bodyPr>
          <a:lstStyle/>
          <a:p>
            <a:r>
              <a:rPr lang="fr-CH" dirty="0"/>
              <a:t>Se connecter avec son Switch </a:t>
            </a:r>
            <a:r>
              <a:rPr lang="fr-CH" dirty="0" err="1"/>
              <a:t>edu</a:t>
            </a:r>
            <a:r>
              <a:rPr lang="fr-CH" dirty="0"/>
              <a:t>-ID en choisissant </a:t>
            </a:r>
            <a:r>
              <a:rPr lang="fr-CH" b="1" i="1" dirty="0">
                <a:solidFill>
                  <a:srgbClr val="CF0063"/>
                </a:solidFill>
              </a:rPr>
              <a:t>Université de Genève</a:t>
            </a:r>
            <a:r>
              <a:rPr lang="fr-CH" dirty="0"/>
              <a:t>.</a:t>
            </a:r>
          </a:p>
        </p:txBody>
      </p:sp>
      <p:sp>
        <p:nvSpPr>
          <p:cNvPr id="9" name="Rectangle 8">
            <a:extLst>
              <a:ext uri="{FF2B5EF4-FFF2-40B4-BE49-F238E27FC236}">
                <a16:creationId xmlns:a16="http://schemas.microsoft.com/office/drawing/2014/main" id="{77683A6F-D86F-9C82-2CF0-95C9E6CD2485}"/>
              </a:ext>
            </a:extLst>
          </p:cNvPr>
          <p:cNvSpPr/>
          <p:nvPr/>
        </p:nvSpPr>
        <p:spPr>
          <a:xfrm>
            <a:off x="2586712" y="5272412"/>
            <a:ext cx="3640219" cy="432048"/>
          </a:xfrm>
          <a:prstGeom prst="rect">
            <a:avLst/>
          </a:prstGeom>
          <a:noFill/>
          <a:ln>
            <a:solidFill>
              <a:srgbClr val="CF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10" name="Connecteur droit avec flèche 9">
            <a:extLst>
              <a:ext uri="{FF2B5EF4-FFF2-40B4-BE49-F238E27FC236}">
                <a16:creationId xmlns:a16="http://schemas.microsoft.com/office/drawing/2014/main" id="{E639308B-7CA2-B9D2-424E-9352FD878AA9}"/>
              </a:ext>
            </a:extLst>
          </p:cNvPr>
          <p:cNvCxnSpPr>
            <a:cxnSpLocks/>
          </p:cNvCxnSpPr>
          <p:nvPr/>
        </p:nvCxnSpPr>
        <p:spPr>
          <a:xfrm>
            <a:off x="6222797" y="5488436"/>
            <a:ext cx="641063" cy="0"/>
          </a:xfrm>
          <a:prstGeom prst="straightConnector1">
            <a:avLst/>
          </a:prstGeom>
          <a:ln w="57150">
            <a:solidFill>
              <a:srgbClr val="CF0063"/>
            </a:solidFill>
            <a:tailEnd type="triangle"/>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C22D4527-4C3C-83F0-C807-6E8522DE8848}"/>
              </a:ext>
            </a:extLst>
          </p:cNvPr>
          <p:cNvSpPr/>
          <p:nvPr/>
        </p:nvSpPr>
        <p:spPr>
          <a:xfrm>
            <a:off x="2570987" y="2297873"/>
            <a:ext cx="3640219" cy="432048"/>
          </a:xfrm>
          <a:prstGeom prst="rect">
            <a:avLst/>
          </a:prstGeom>
          <a:noFill/>
          <a:ln>
            <a:solidFill>
              <a:srgbClr val="CF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ZoneTexte 16">
            <a:extLst>
              <a:ext uri="{FF2B5EF4-FFF2-40B4-BE49-F238E27FC236}">
                <a16:creationId xmlns:a16="http://schemas.microsoft.com/office/drawing/2014/main" id="{CA122ABD-E7ED-FA71-8061-DA94ACDB6FBF}"/>
              </a:ext>
            </a:extLst>
          </p:cNvPr>
          <p:cNvSpPr txBox="1"/>
          <p:nvPr/>
        </p:nvSpPr>
        <p:spPr>
          <a:xfrm>
            <a:off x="6863860" y="1990860"/>
            <a:ext cx="2394114" cy="923330"/>
          </a:xfrm>
          <a:prstGeom prst="rect">
            <a:avLst/>
          </a:prstGeom>
          <a:noFill/>
        </p:spPr>
        <p:txBody>
          <a:bodyPr wrap="square" rtlCol="0">
            <a:spAutoFit/>
          </a:bodyPr>
          <a:lstStyle/>
          <a:p>
            <a:r>
              <a:rPr lang="fr-CH" dirty="0"/>
              <a:t>S’enregistrer la première fois, pour créer un ORCID.</a:t>
            </a:r>
          </a:p>
        </p:txBody>
      </p:sp>
      <p:cxnSp>
        <p:nvCxnSpPr>
          <p:cNvPr id="18" name="Connecteur droit avec flèche 17">
            <a:extLst>
              <a:ext uri="{FF2B5EF4-FFF2-40B4-BE49-F238E27FC236}">
                <a16:creationId xmlns:a16="http://schemas.microsoft.com/office/drawing/2014/main" id="{1053A1DF-E2DE-36DB-696A-D87FA5A07993}"/>
              </a:ext>
            </a:extLst>
          </p:cNvPr>
          <p:cNvCxnSpPr>
            <a:cxnSpLocks/>
            <a:endCxn id="17" idx="1"/>
          </p:cNvCxnSpPr>
          <p:nvPr/>
        </p:nvCxnSpPr>
        <p:spPr>
          <a:xfrm>
            <a:off x="6222797" y="2452525"/>
            <a:ext cx="641063" cy="0"/>
          </a:xfrm>
          <a:prstGeom prst="straightConnector1">
            <a:avLst/>
          </a:prstGeom>
          <a:ln w="57150">
            <a:solidFill>
              <a:srgbClr val="CF0063"/>
            </a:solidFill>
            <a:tailEnd type="triangle"/>
          </a:ln>
        </p:spPr>
        <p:style>
          <a:lnRef idx="1">
            <a:schemeClr val="dk1"/>
          </a:lnRef>
          <a:fillRef idx="0">
            <a:schemeClr val="dk1"/>
          </a:fillRef>
          <a:effectRef idx="0">
            <a:schemeClr val="dk1"/>
          </a:effectRef>
          <a:fontRef idx="minor">
            <a:schemeClr val="tx1"/>
          </a:fontRef>
        </p:style>
      </p:cxnSp>
      <p:sp>
        <p:nvSpPr>
          <p:cNvPr id="21" name="Accolade fermante 20">
            <a:extLst>
              <a:ext uri="{FF2B5EF4-FFF2-40B4-BE49-F238E27FC236}">
                <a16:creationId xmlns:a16="http://schemas.microsoft.com/office/drawing/2014/main" id="{31C69CA3-73E7-C7D8-59C5-E3D5E431DD9E}"/>
              </a:ext>
            </a:extLst>
          </p:cNvPr>
          <p:cNvSpPr/>
          <p:nvPr/>
        </p:nvSpPr>
        <p:spPr>
          <a:xfrm>
            <a:off x="6153088" y="3059711"/>
            <a:ext cx="509990" cy="1536568"/>
          </a:xfrm>
          <a:prstGeom prst="rightBrace">
            <a:avLst/>
          </a:prstGeom>
          <a:ln w="57150">
            <a:solidFill>
              <a:srgbClr val="CF00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ZoneTexte 21">
            <a:extLst>
              <a:ext uri="{FF2B5EF4-FFF2-40B4-BE49-F238E27FC236}">
                <a16:creationId xmlns:a16="http://schemas.microsoft.com/office/drawing/2014/main" id="{D19076D3-F4B5-DC79-028F-561CF1A2E7AB}"/>
              </a:ext>
            </a:extLst>
          </p:cNvPr>
          <p:cNvSpPr txBox="1"/>
          <p:nvPr/>
        </p:nvSpPr>
        <p:spPr>
          <a:xfrm>
            <a:off x="6863860" y="3483181"/>
            <a:ext cx="2394114" cy="646331"/>
          </a:xfrm>
          <a:prstGeom prst="rect">
            <a:avLst/>
          </a:prstGeom>
          <a:noFill/>
        </p:spPr>
        <p:txBody>
          <a:bodyPr wrap="square" rtlCol="0">
            <a:spAutoFit/>
          </a:bodyPr>
          <a:lstStyle/>
          <a:p>
            <a:r>
              <a:rPr lang="fr-CH" dirty="0"/>
              <a:t>Se connecter avec son login ORCID existant.</a:t>
            </a:r>
          </a:p>
        </p:txBody>
      </p:sp>
    </p:spTree>
    <p:extLst>
      <p:ext uri="{BB962C8B-B14F-4D97-AF65-F5344CB8AC3E}">
        <p14:creationId xmlns:p14="http://schemas.microsoft.com/office/powerpoint/2010/main" val="308224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6" grpId="0" animBg="1"/>
      <p:bldP spid="17" grpId="0"/>
      <p:bldP spid="21" grpId="0" animBg="1"/>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53160B21-318C-742E-022A-64531560F0F5}"/>
              </a:ext>
            </a:extLst>
          </p:cNvPr>
          <p:cNvPicPr>
            <a:picLocks noChangeAspect="1"/>
          </p:cNvPicPr>
          <p:nvPr/>
        </p:nvPicPr>
        <p:blipFill>
          <a:blip r:embed="rId3"/>
          <a:stretch>
            <a:fillRect/>
          </a:stretch>
        </p:blipFill>
        <p:spPr>
          <a:xfrm>
            <a:off x="4530529" y="804231"/>
            <a:ext cx="7243063" cy="5966456"/>
          </a:xfrm>
          <a:prstGeom prst="rect">
            <a:avLst/>
          </a:prstGeom>
          <a:ln>
            <a:solidFill>
              <a:schemeClr val="bg1">
                <a:lumMod val="65000"/>
              </a:schemeClr>
            </a:solidFill>
          </a:ln>
        </p:spPr>
      </p:pic>
      <p:sp>
        <p:nvSpPr>
          <p:cNvPr id="4" name="Titre 3">
            <a:extLst>
              <a:ext uri="{FF2B5EF4-FFF2-40B4-BE49-F238E27FC236}">
                <a16:creationId xmlns:a16="http://schemas.microsoft.com/office/drawing/2014/main" id="{1C0FF137-1E8D-B328-C8E8-7B8F920905C2}"/>
              </a:ext>
            </a:extLst>
          </p:cNvPr>
          <p:cNvSpPr>
            <a:spLocks noGrp="1"/>
          </p:cNvSpPr>
          <p:nvPr>
            <p:ph type="title"/>
          </p:nvPr>
        </p:nvSpPr>
        <p:spPr/>
        <p:txBody>
          <a:bodyPr/>
          <a:lstStyle/>
          <a:p>
            <a:r>
              <a:rPr lang="fr-CH" dirty="0"/>
              <a:t>Développer son profil</a:t>
            </a:r>
          </a:p>
        </p:txBody>
      </p:sp>
      <p:sp>
        <p:nvSpPr>
          <p:cNvPr id="2" name="Espace réservé du numéro de diapositive 1">
            <a:extLst>
              <a:ext uri="{FF2B5EF4-FFF2-40B4-BE49-F238E27FC236}">
                <a16:creationId xmlns:a16="http://schemas.microsoft.com/office/drawing/2014/main" id="{04FE912E-823F-1DC0-DF8A-FD3600F2BD62}"/>
              </a:ext>
            </a:extLst>
          </p:cNvPr>
          <p:cNvSpPr>
            <a:spLocks noGrp="1"/>
          </p:cNvSpPr>
          <p:nvPr>
            <p:ph type="sldNum" sz="quarter" idx="4294967295"/>
          </p:nvPr>
        </p:nvSpPr>
        <p:spPr>
          <a:xfrm>
            <a:off x="11684000" y="87313"/>
            <a:ext cx="508000" cy="365125"/>
          </a:xfrm>
          <a:prstGeom prst="rect">
            <a:avLst/>
          </a:prstGeom>
        </p:spPr>
        <p:txBody>
          <a:bodyPr/>
          <a:lstStyle/>
          <a:p>
            <a:pPr algn="l"/>
            <a:fld id="{EA382D5B-34F5-4E3E-A4AE-74CC685E3C28}" type="slidenum">
              <a:rPr lang="fr-CH" smtClean="0"/>
              <a:pPr algn="l"/>
              <a:t>14</a:t>
            </a:fld>
            <a:endParaRPr lang="fr-CH" dirty="0"/>
          </a:p>
        </p:txBody>
      </p:sp>
      <p:sp>
        <p:nvSpPr>
          <p:cNvPr id="15" name="Rectangle 14">
            <a:extLst>
              <a:ext uri="{FF2B5EF4-FFF2-40B4-BE49-F238E27FC236}">
                <a16:creationId xmlns:a16="http://schemas.microsoft.com/office/drawing/2014/main" id="{56C144BE-B299-3B5F-AB83-F0C5EFACE6BF}"/>
              </a:ext>
            </a:extLst>
          </p:cNvPr>
          <p:cNvSpPr/>
          <p:nvPr/>
        </p:nvSpPr>
        <p:spPr>
          <a:xfrm>
            <a:off x="10085982" y="4399624"/>
            <a:ext cx="1621508" cy="432048"/>
          </a:xfrm>
          <a:prstGeom prst="rect">
            <a:avLst/>
          </a:prstGeom>
          <a:noFill/>
          <a:ln>
            <a:solidFill>
              <a:srgbClr val="CF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15">
            <a:extLst>
              <a:ext uri="{FF2B5EF4-FFF2-40B4-BE49-F238E27FC236}">
                <a16:creationId xmlns:a16="http://schemas.microsoft.com/office/drawing/2014/main" id="{D9688B4B-9F81-7A00-22A7-ED7D4BB9B328}"/>
              </a:ext>
            </a:extLst>
          </p:cNvPr>
          <p:cNvSpPr/>
          <p:nvPr/>
        </p:nvSpPr>
        <p:spPr>
          <a:xfrm>
            <a:off x="6010276" y="2765234"/>
            <a:ext cx="376238" cy="345448"/>
          </a:xfrm>
          <a:prstGeom prst="rect">
            <a:avLst/>
          </a:prstGeom>
          <a:noFill/>
          <a:ln>
            <a:solidFill>
              <a:srgbClr val="CF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16">
            <a:extLst>
              <a:ext uri="{FF2B5EF4-FFF2-40B4-BE49-F238E27FC236}">
                <a16:creationId xmlns:a16="http://schemas.microsoft.com/office/drawing/2014/main" id="{5FC68D8A-3884-B48D-CD09-84D80F8AF930}"/>
              </a:ext>
            </a:extLst>
          </p:cNvPr>
          <p:cNvSpPr/>
          <p:nvPr/>
        </p:nvSpPr>
        <p:spPr>
          <a:xfrm>
            <a:off x="418406" y="2301336"/>
            <a:ext cx="3701901" cy="3046988"/>
          </a:xfrm>
          <a:prstGeom prst="rect">
            <a:avLst/>
          </a:prstGeom>
        </p:spPr>
        <p:txBody>
          <a:bodyPr wrap="square">
            <a:spAutoFit/>
          </a:bodyPr>
          <a:lstStyle/>
          <a:p>
            <a:pPr marL="457200" lvl="0" indent="-457200" fontAlgn="base">
              <a:buFont typeface="Arial" panose="020B0604020202020204" pitchFamily="34" charset="0"/>
              <a:buChar char="•"/>
            </a:pPr>
            <a:r>
              <a:rPr lang="fr-FR" sz="2800" dirty="0"/>
              <a:t>Rubriques éditables </a:t>
            </a:r>
          </a:p>
          <a:p>
            <a:pPr marL="914400" lvl="1" indent="-457200" fontAlgn="base">
              <a:buFont typeface="Arial" panose="020B0604020202020204" pitchFamily="34" charset="0"/>
              <a:buChar char="•"/>
            </a:pPr>
            <a:r>
              <a:rPr lang="fr-FR" sz="2000" dirty="0"/>
              <a:t>saisie manuelle</a:t>
            </a:r>
          </a:p>
          <a:p>
            <a:pPr marL="914400" lvl="1" indent="-457200" fontAlgn="base">
              <a:buFont typeface="Arial" panose="020B0604020202020204" pitchFamily="34" charset="0"/>
              <a:buChar char="•"/>
            </a:pPr>
            <a:r>
              <a:rPr lang="fr-FR" sz="2000" dirty="0"/>
              <a:t>récupération depuis une source externe (au cas par cas ou synchronisée)</a:t>
            </a:r>
          </a:p>
          <a:p>
            <a:pPr marL="457200" lvl="0" indent="-457200" fontAlgn="base">
              <a:buFont typeface="Arial" panose="020B0604020202020204" pitchFamily="34" charset="0"/>
              <a:buChar char="•"/>
            </a:pPr>
            <a:r>
              <a:rPr lang="fr-FR" sz="2800" dirty="0"/>
              <a:t>Différents niveaux de visibilité des informations</a:t>
            </a:r>
          </a:p>
        </p:txBody>
      </p:sp>
      <p:sp>
        <p:nvSpPr>
          <p:cNvPr id="18" name="Rectangle 17">
            <a:extLst>
              <a:ext uri="{FF2B5EF4-FFF2-40B4-BE49-F238E27FC236}">
                <a16:creationId xmlns:a16="http://schemas.microsoft.com/office/drawing/2014/main" id="{212FDE72-A517-DE7C-8C00-1C03509C7F4F}"/>
              </a:ext>
            </a:extLst>
          </p:cNvPr>
          <p:cNvSpPr/>
          <p:nvPr/>
        </p:nvSpPr>
        <p:spPr>
          <a:xfrm>
            <a:off x="10278737" y="3615783"/>
            <a:ext cx="1405263" cy="432048"/>
          </a:xfrm>
          <a:prstGeom prst="rect">
            <a:avLst/>
          </a:prstGeom>
          <a:noFill/>
          <a:ln>
            <a:solidFill>
              <a:srgbClr val="CF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Rectangle 2">
            <a:extLst>
              <a:ext uri="{FF2B5EF4-FFF2-40B4-BE49-F238E27FC236}">
                <a16:creationId xmlns:a16="http://schemas.microsoft.com/office/drawing/2014/main" id="{41395B72-293B-52E9-C5A2-3D6F679268E5}"/>
              </a:ext>
            </a:extLst>
          </p:cNvPr>
          <p:cNvSpPr/>
          <p:nvPr/>
        </p:nvSpPr>
        <p:spPr>
          <a:xfrm>
            <a:off x="6006175" y="3256276"/>
            <a:ext cx="376238" cy="345448"/>
          </a:xfrm>
          <a:prstGeom prst="rect">
            <a:avLst/>
          </a:prstGeom>
          <a:noFill/>
          <a:ln>
            <a:solidFill>
              <a:srgbClr val="CF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5235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3">
            <a:extLst>
              <a:ext uri="{FF2B5EF4-FFF2-40B4-BE49-F238E27FC236}">
                <a16:creationId xmlns:a16="http://schemas.microsoft.com/office/drawing/2014/main" id="{F6AB57FF-FF66-3D7C-585D-BA8FD646B315}"/>
              </a:ext>
            </a:extLst>
          </p:cNvPr>
          <p:cNvGraphicFramePr>
            <a:graphicFrameLocks noGrp="1"/>
          </p:cNvGraphicFramePr>
          <p:nvPr>
            <p:ph idx="1"/>
            <p:extLst>
              <p:ext uri="{D42A27DB-BD31-4B8C-83A1-F6EECF244321}">
                <p14:modId xmlns:p14="http://schemas.microsoft.com/office/powerpoint/2010/main" val="2179146251"/>
              </p:ext>
            </p:extLst>
          </p:nvPr>
        </p:nvGraphicFramePr>
        <p:xfrm>
          <a:off x="838201" y="1560835"/>
          <a:ext cx="10515599" cy="4815840"/>
        </p:xfrm>
        <a:graphic>
          <a:graphicData uri="http://schemas.openxmlformats.org/drawingml/2006/table">
            <a:tbl>
              <a:tblPr firstRow="1" bandRow="1">
                <a:tableStyleId>{5C22544A-7EE6-4342-B048-85BDC9FD1C3A}</a:tableStyleId>
              </a:tblPr>
              <a:tblGrid>
                <a:gridCol w="4942421">
                  <a:extLst>
                    <a:ext uri="{9D8B030D-6E8A-4147-A177-3AD203B41FA5}">
                      <a16:colId xmlns:a16="http://schemas.microsoft.com/office/drawing/2014/main" val="1683128539"/>
                    </a:ext>
                  </a:extLst>
                </a:gridCol>
                <a:gridCol w="1872964">
                  <a:extLst>
                    <a:ext uri="{9D8B030D-6E8A-4147-A177-3AD203B41FA5}">
                      <a16:colId xmlns:a16="http://schemas.microsoft.com/office/drawing/2014/main" val="1778063661"/>
                    </a:ext>
                  </a:extLst>
                </a:gridCol>
                <a:gridCol w="3700214">
                  <a:extLst>
                    <a:ext uri="{9D8B030D-6E8A-4147-A177-3AD203B41FA5}">
                      <a16:colId xmlns:a16="http://schemas.microsoft.com/office/drawing/2014/main" val="1430719764"/>
                    </a:ext>
                  </a:extLst>
                </a:gridCol>
              </a:tblGrid>
              <a:tr h="370840">
                <a:tc>
                  <a:txBody>
                    <a:bodyPr/>
                    <a:lstStyle/>
                    <a:p>
                      <a:pPr marL="67310" algn="l" defTabSz="914400" rtl="0" eaLnBrk="1" latinLnBrk="0" hangingPunct="1">
                        <a:lnSpc>
                          <a:spcPct val="100000"/>
                        </a:lnSpc>
                        <a:spcAft>
                          <a:spcPts val="0"/>
                        </a:spcAft>
                      </a:pPr>
                      <a:endParaRPr lang="fr-CH" sz="2400" kern="1200" spc="-5" dirty="0">
                        <a:solidFill>
                          <a:schemeClr val="bg1"/>
                        </a:solidFill>
                        <a:effectLst/>
                        <a:latin typeface="+mn-lt"/>
                        <a:ea typeface="+mn-ea"/>
                        <a:cs typeface="+mn-cs"/>
                      </a:endParaRPr>
                    </a:p>
                  </a:txBody>
                  <a:tcPr marL="45720" marR="45720" anchor="ctr">
                    <a:solidFill>
                      <a:srgbClr val="CF0063"/>
                    </a:solidFill>
                  </a:tcPr>
                </a:tc>
                <a:tc>
                  <a:txBody>
                    <a:bodyPr/>
                    <a:lstStyle/>
                    <a:p>
                      <a:pPr marL="67310" algn="ctr" defTabSz="914400" rtl="0" eaLnBrk="1" latinLnBrk="0" hangingPunct="1">
                        <a:lnSpc>
                          <a:spcPct val="100000"/>
                        </a:lnSpc>
                        <a:spcAft>
                          <a:spcPts val="0"/>
                        </a:spcAft>
                      </a:pPr>
                      <a:r>
                        <a:rPr lang="fr-CH" sz="2400" kern="1200" spc="-5" dirty="0">
                          <a:solidFill>
                            <a:schemeClr val="bg1"/>
                          </a:solidFill>
                          <a:effectLst/>
                          <a:latin typeface="+mn-lt"/>
                          <a:ea typeface="+mn-ea"/>
                          <a:cs typeface="+mn-cs"/>
                        </a:rPr>
                        <a:t>Manuel</a:t>
                      </a:r>
                    </a:p>
                  </a:txBody>
                  <a:tcPr marL="45720" marR="45720" anchor="ctr">
                    <a:solidFill>
                      <a:srgbClr val="CF0063"/>
                    </a:solidFill>
                  </a:tcPr>
                </a:tc>
                <a:tc>
                  <a:txBody>
                    <a:bodyPr/>
                    <a:lstStyle/>
                    <a:p>
                      <a:pPr marL="67310" algn="l" defTabSz="914400" rtl="0" eaLnBrk="1" latinLnBrk="0" hangingPunct="1">
                        <a:lnSpc>
                          <a:spcPct val="100000"/>
                        </a:lnSpc>
                        <a:spcAft>
                          <a:spcPts val="0"/>
                        </a:spcAft>
                      </a:pPr>
                      <a:r>
                        <a:rPr lang="fr-CH" sz="2400" kern="1200" spc="-5" dirty="0">
                          <a:solidFill>
                            <a:schemeClr val="bg1"/>
                          </a:solidFill>
                          <a:effectLst/>
                          <a:latin typeface="+mn-lt"/>
                          <a:ea typeface="+mn-ea"/>
                          <a:cs typeface="+mn-cs"/>
                        </a:rPr>
                        <a:t>(Semi-)Automatique</a:t>
                      </a:r>
                    </a:p>
                  </a:txBody>
                  <a:tcPr marL="45720" marR="45720" anchor="ctr">
                    <a:solidFill>
                      <a:srgbClr val="CF0063"/>
                    </a:solidFill>
                  </a:tcPr>
                </a:tc>
                <a:extLst>
                  <a:ext uri="{0D108BD9-81ED-4DB2-BD59-A6C34878D82A}">
                    <a16:rowId xmlns:a16="http://schemas.microsoft.com/office/drawing/2014/main" val="3879029122"/>
                  </a:ext>
                </a:extLst>
              </a:tr>
              <a:tr h="233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2400" dirty="0"/>
                        <a:t>Biographie, emplois, études, activités professionnelles, autres noms, pays, mots-clés, sites web, e-mails</a:t>
                      </a:r>
                    </a:p>
                  </a:txBody>
                  <a:tcPr marL="45720" marR="45720" anchor="ctr">
                    <a:lnB w="6350" cap="flat" cmpd="sng" algn="ctr">
                      <a:solidFill>
                        <a:srgbClr val="CF0063"/>
                      </a:solidFill>
                      <a:prstDash val="solid"/>
                      <a:round/>
                      <a:headEnd type="none" w="med" len="med"/>
                      <a:tailEnd type="none" w="med" len="med"/>
                    </a:lnB>
                    <a:solidFill>
                      <a:schemeClr val="bg1"/>
                    </a:solidFill>
                  </a:tcPr>
                </a:tc>
                <a:tc>
                  <a:txBody>
                    <a:bodyPr/>
                    <a:lstStyle/>
                    <a:p>
                      <a:pPr marL="67945" marR="0" lvl="0" indent="0" algn="l" defTabSz="914400" rtl="0" eaLnBrk="1" fontAlgn="auto" latinLnBrk="0" hangingPunct="1">
                        <a:lnSpc>
                          <a:spcPct val="100000"/>
                        </a:lnSpc>
                        <a:spcBef>
                          <a:spcPts val="0"/>
                        </a:spcBef>
                        <a:spcAft>
                          <a:spcPts val="0"/>
                        </a:spcAft>
                        <a:buClrTx/>
                        <a:buSzTx/>
                        <a:buFontTx/>
                        <a:buNone/>
                        <a:tabLst/>
                        <a:defRPr/>
                      </a:pPr>
                      <a:endParaRPr lang="fr-CH" sz="2400" dirty="0">
                        <a:effectLst/>
                        <a:latin typeface="+mn-lt"/>
                        <a:ea typeface="Calibri" panose="020F0502020204030204" pitchFamily="34" charset="0"/>
                        <a:cs typeface="Times New Roman" panose="02020603050405020304" pitchFamily="18" charset="0"/>
                      </a:endParaRPr>
                    </a:p>
                  </a:txBody>
                  <a:tcPr marL="45720" marR="45720">
                    <a:lnB w="6350" cap="flat" cmpd="sng" algn="ctr">
                      <a:solidFill>
                        <a:srgbClr val="CF0063"/>
                      </a:solidFill>
                      <a:prstDash val="solid"/>
                      <a:round/>
                      <a:headEnd type="none" w="med" len="med"/>
                      <a:tailEnd type="none" w="med" len="med"/>
                    </a:lnB>
                    <a:solidFill>
                      <a:schemeClr val="bg1"/>
                    </a:solidFill>
                  </a:tcPr>
                </a:tc>
                <a:tc>
                  <a:txBody>
                    <a:bodyPr/>
                    <a:lstStyle/>
                    <a:p>
                      <a:pPr marL="67945" marR="0" lvl="0" indent="0" algn="l" defTabSz="914400" rtl="0" eaLnBrk="1" fontAlgn="auto" latinLnBrk="0" hangingPunct="1">
                        <a:lnSpc>
                          <a:spcPct val="100000"/>
                        </a:lnSpc>
                        <a:spcBef>
                          <a:spcPts val="0"/>
                        </a:spcBef>
                        <a:spcAft>
                          <a:spcPts val="0"/>
                        </a:spcAft>
                        <a:buClrTx/>
                        <a:buSzTx/>
                        <a:buFontTx/>
                        <a:buNone/>
                        <a:tabLst/>
                        <a:defRPr/>
                      </a:pPr>
                      <a:endParaRPr lang="fr-CH" sz="2400" dirty="0">
                        <a:effectLst/>
                        <a:latin typeface="+mn-lt"/>
                        <a:ea typeface="Calibri" panose="020F0502020204030204" pitchFamily="34" charset="0"/>
                        <a:cs typeface="Times New Roman" panose="02020603050405020304" pitchFamily="18" charset="0"/>
                      </a:endParaRPr>
                    </a:p>
                  </a:txBody>
                  <a:tcPr marL="45720" marR="45720">
                    <a:lnB w="6350" cap="flat" cmpd="sng" algn="ctr">
                      <a:solidFill>
                        <a:srgbClr val="CF0063"/>
                      </a:solidFill>
                      <a:prstDash val="solid"/>
                      <a:round/>
                      <a:headEnd type="none" w="med" len="med"/>
                      <a:tailEnd type="none" w="med" len="med"/>
                    </a:lnB>
                    <a:solidFill>
                      <a:schemeClr val="bg1"/>
                    </a:solidFill>
                  </a:tcPr>
                </a:tc>
                <a:extLst>
                  <a:ext uri="{0D108BD9-81ED-4DB2-BD59-A6C34878D82A}">
                    <a16:rowId xmlns:a16="http://schemas.microsoft.com/office/drawing/2014/main" val="2003893494"/>
                  </a:ext>
                </a:extLst>
              </a:tr>
              <a:tr h="0">
                <a:tc>
                  <a:txBody>
                    <a:bodyPr/>
                    <a:lstStyle/>
                    <a:p>
                      <a:pPr marL="67310">
                        <a:lnSpc>
                          <a:spcPct val="100000"/>
                        </a:lnSpc>
                        <a:spcBef>
                          <a:spcPts val="600"/>
                        </a:spcBef>
                        <a:spcAft>
                          <a:spcPts val="600"/>
                        </a:spcAft>
                      </a:pPr>
                      <a:r>
                        <a:rPr lang="en-US" sz="2400" spc="-5" dirty="0" err="1">
                          <a:effectLst/>
                          <a:latin typeface="+mn-lt"/>
                          <a:ea typeface="Calibri" panose="020F0502020204030204" pitchFamily="34" charset="0"/>
                          <a:cs typeface="Times New Roman" panose="02020603050405020304" pitchFamily="18" charset="0"/>
                        </a:rPr>
                        <a:t>Autres</a:t>
                      </a:r>
                      <a:r>
                        <a:rPr lang="en-US" sz="2400" spc="-5" dirty="0">
                          <a:effectLst/>
                          <a:latin typeface="+mn-lt"/>
                          <a:ea typeface="Calibri" panose="020F0502020204030204" pitchFamily="34" charset="0"/>
                          <a:cs typeface="Times New Roman" panose="02020603050405020304" pitchFamily="18" charset="0"/>
                        </a:rPr>
                        <a:t> </a:t>
                      </a:r>
                      <a:r>
                        <a:rPr lang="en-US" sz="2400" spc="-5" dirty="0" err="1">
                          <a:effectLst/>
                          <a:latin typeface="+mn-lt"/>
                          <a:ea typeface="Calibri" panose="020F0502020204030204" pitchFamily="34" charset="0"/>
                          <a:cs typeface="Times New Roman" panose="02020603050405020304" pitchFamily="18" charset="0"/>
                        </a:rPr>
                        <a:t>identifiants</a:t>
                      </a:r>
                      <a:r>
                        <a:rPr lang="en-US" sz="2400" spc="-5" dirty="0">
                          <a:effectLst/>
                          <a:latin typeface="+mn-lt"/>
                          <a:ea typeface="Calibri" panose="020F0502020204030204" pitchFamily="34" charset="0"/>
                          <a:cs typeface="Times New Roman" panose="02020603050405020304" pitchFamily="18" charset="0"/>
                        </a:rPr>
                        <a:t>, </a:t>
                      </a:r>
                      <a:r>
                        <a:rPr lang="en-US" sz="2400" spc="-5" dirty="0" err="1">
                          <a:effectLst/>
                          <a:latin typeface="+mn-lt"/>
                          <a:ea typeface="Calibri" panose="020F0502020204030204" pitchFamily="34" charset="0"/>
                          <a:cs typeface="Times New Roman" panose="02020603050405020304" pitchFamily="18" charset="0"/>
                        </a:rPr>
                        <a:t>domaine</a:t>
                      </a:r>
                      <a:r>
                        <a:rPr lang="en-US" sz="2400" spc="-5" dirty="0">
                          <a:effectLst/>
                          <a:latin typeface="+mn-lt"/>
                          <a:ea typeface="Calibri" panose="020F0502020204030204" pitchFamily="34" charset="0"/>
                          <a:cs typeface="Times New Roman" panose="02020603050405020304" pitchFamily="18" charset="0"/>
                        </a:rPr>
                        <a:t> </a:t>
                      </a:r>
                      <a:r>
                        <a:rPr lang="en-US" sz="2400" spc="-5" dirty="0" err="1">
                          <a:effectLst/>
                          <a:latin typeface="+mn-lt"/>
                          <a:ea typeface="Calibri" panose="020F0502020204030204" pitchFamily="34" charset="0"/>
                          <a:cs typeface="Times New Roman" panose="02020603050405020304" pitchFamily="18" charset="0"/>
                        </a:rPr>
                        <a:t>électronique</a:t>
                      </a:r>
                      <a:r>
                        <a:rPr lang="en-US" sz="2400" spc="-5" dirty="0">
                          <a:effectLst/>
                          <a:latin typeface="+mn-lt"/>
                          <a:ea typeface="Calibri" panose="020F0502020204030204" pitchFamily="34" charset="0"/>
                          <a:cs typeface="Times New Roman" panose="02020603050405020304" pitchFamily="18" charset="0"/>
                        </a:rPr>
                        <a:t> </a:t>
                      </a:r>
                      <a:r>
                        <a:rPr lang="en-US" sz="2400" spc="-5" dirty="0" err="1">
                          <a:effectLst/>
                          <a:latin typeface="+mn-lt"/>
                          <a:ea typeface="Calibri" panose="020F0502020204030204" pitchFamily="34" charset="0"/>
                          <a:cs typeface="Times New Roman" panose="02020603050405020304" pitchFamily="18" charset="0"/>
                        </a:rPr>
                        <a:t>vérifié</a:t>
                      </a:r>
                      <a:endParaRPr lang="fr-CH" sz="2400" dirty="0">
                        <a:effectLst/>
                        <a:latin typeface="+mn-lt"/>
                        <a:ea typeface="Calibri" panose="020F0502020204030204" pitchFamily="34" charset="0"/>
                        <a:cs typeface="Times New Roman" panose="02020603050405020304" pitchFamily="18" charset="0"/>
                      </a:endParaRPr>
                    </a:p>
                  </a:txBody>
                  <a:tcPr marL="45720" marR="45720" anchor="ctr">
                    <a:lnT w="6350" cap="flat" cmpd="sng" algn="ctr">
                      <a:solidFill>
                        <a:srgbClr val="CF0063"/>
                      </a:solidFill>
                      <a:prstDash val="solid"/>
                      <a:round/>
                      <a:headEnd type="none" w="med" len="med"/>
                      <a:tailEnd type="none" w="med" len="med"/>
                    </a:lnT>
                    <a:lnB w="6350" cap="flat" cmpd="sng" algn="ctr">
                      <a:solidFill>
                        <a:srgbClr val="CF0063"/>
                      </a:solidFill>
                      <a:prstDash val="solid"/>
                      <a:round/>
                      <a:headEnd type="none" w="med" len="med"/>
                      <a:tailEnd type="none" w="med" len="med"/>
                    </a:lnB>
                    <a:solidFill>
                      <a:schemeClr val="bg1"/>
                    </a:solidFill>
                  </a:tcPr>
                </a:tc>
                <a:tc>
                  <a:txBody>
                    <a:bodyPr/>
                    <a:lstStyle/>
                    <a:p>
                      <a:pPr marL="67945" marR="0" lvl="0" indent="0" algn="l" defTabSz="914400" rtl="0" eaLnBrk="1" fontAlgn="auto" latinLnBrk="0" hangingPunct="1">
                        <a:lnSpc>
                          <a:spcPct val="100000"/>
                        </a:lnSpc>
                        <a:spcBef>
                          <a:spcPts val="0"/>
                        </a:spcBef>
                        <a:spcAft>
                          <a:spcPts val="0"/>
                        </a:spcAft>
                        <a:buClrTx/>
                        <a:buSzTx/>
                        <a:buFontTx/>
                        <a:buNone/>
                        <a:tabLst/>
                        <a:defRPr/>
                      </a:pPr>
                      <a:endParaRPr lang="fr-CH" sz="2400" dirty="0">
                        <a:effectLst/>
                        <a:latin typeface="+mn-lt"/>
                        <a:ea typeface="Calibri" panose="020F0502020204030204" pitchFamily="34" charset="0"/>
                        <a:cs typeface="Times New Roman" panose="02020603050405020304" pitchFamily="18" charset="0"/>
                      </a:endParaRPr>
                    </a:p>
                  </a:txBody>
                  <a:tcPr marL="45720" marR="45720">
                    <a:lnT w="6350" cap="flat" cmpd="sng" algn="ctr">
                      <a:solidFill>
                        <a:srgbClr val="CF0063"/>
                      </a:solidFill>
                      <a:prstDash val="solid"/>
                      <a:round/>
                      <a:headEnd type="none" w="med" len="med"/>
                      <a:tailEnd type="none" w="med" len="med"/>
                    </a:lnT>
                    <a:lnB w="6350" cap="flat" cmpd="sng" algn="ctr">
                      <a:solidFill>
                        <a:srgbClr val="CF0063"/>
                      </a:solidFill>
                      <a:prstDash val="solid"/>
                      <a:round/>
                      <a:headEnd type="none" w="med" len="med"/>
                      <a:tailEnd type="none" w="med" len="med"/>
                    </a:lnB>
                    <a:solidFill>
                      <a:schemeClr val="bg1"/>
                    </a:solidFill>
                  </a:tcPr>
                </a:tc>
                <a:tc>
                  <a:txBody>
                    <a:bodyPr/>
                    <a:lstStyle/>
                    <a:p>
                      <a:pPr marL="1168400" marR="0" lvl="0" indent="0" algn="l" defTabSz="914400" rtl="0" eaLnBrk="1" fontAlgn="auto" latinLnBrk="0" hangingPunct="1">
                        <a:lnSpc>
                          <a:spcPct val="100000"/>
                        </a:lnSpc>
                        <a:spcBef>
                          <a:spcPts val="0"/>
                        </a:spcBef>
                        <a:spcAft>
                          <a:spcPts val="0"/>
                        </a:spcAft>
                        <a:buClrTx/>
                        <a:buSzTx/>
                        <a:buFontTx/>
                        <a:buNone/>
                        <a:tabLst/>
                        <a:defRPr/>
                      </a:pPr>
                      <a:r>
                        <a:rPr lang="fr-CH" sz="1400" dirty="0">
                          <a:effectLst/>
                          <a:latin typeface="+mn-lt"/>
                          <a:ea typeface="Calibri" panose="020F0502020204030204" pitchFamily="34" charset="0"/>
                          <a:cs typeface="Times New Roman" panose="02020603050405020304" pitchFamily="18" charset="0"/>
                        </a:rPr>
                        <a:t>en se connectant à l’autre système avec son ORCID</a:t>
                      </a:r>
                    </a:p>
                  </a:txBody>
                  <a:tcPr marL="45720" marR="45720" anchor="ctr">
                    <a:lnT w="6350" cap="flat" cmpd="sng" algn="ctr">
                      <a:solidFill>
                        <a:srgbClr val="CF0063"/>
                      </a:solidFill>
                      <a:prstDash val="solid"/>
                      <a:round/>
                      <a:headEnd type="none" w="med" len="med"/>
                      <a:tailEnd type="none" w="med" len="med"/>
                    </a:lnT>
                    <a:lnB w="6350" cap="flat" cmpd="sng" algn="ctr">
                      <a:solidFill>
                        <a:srgbClr val="CF0063"/>
                      </a:solidFill>
                      <a:prstDash val="solid"/>
                      <a:round/>
                      <a:headEnd type="none" w="med" len="med"/>
                      <a:tailEnd type="none" w="med" len="med"/>
                    </a:lnB>
                    <a:solidFill>
                      <a:schemeClr val="bg1"/>
                    </a:solidFill>
                  </a:tcPr>
                </a:tc>
                <a:extLst>
                  <a:ext uri="{0D108BD9-81ED-4DB2-BD59-A6C34878D82A}">
                    <a16:rowId xmlns:a16="http://schemas.microsoft.com/office/drawing/2014/main" val="2316375785"/>
                  </a:ext>
                </a:extLst>
              </a:tr>
              <a:tr h="0">
                <a:tc>
                  <a:txBody>
                    <a:bodyPr/>
                    <a:lstStyle/>
                    <a:p>
                      <a:pPr marL="67310">
                        <a:lnSpc>
                          <a:spcPct val="100000"/>
                        </a:lnSpc>
                        <a:spcAft>
                          <a:spcPts val="0"/>
                        </a:spcAft>
                      </a:pPr>
                      <a:r>
                        <a:rPr lang="en-US" sz="2400" spc="-5" dirty="0" err="1">
                          <a:effectLst/>
                          <a:latin typeface="+mn-lt"/>
                        </a:rPr>
                        <a:t>Financements</a:t>
                      </a:r>
                      <a:endParaRPr lang="fr-CH" sz="2400" dirty="0">
                        <a:effectLst/>
                        <a:latin typeface="+mn-lt"/>
                        <a:ea typeface="Calibri" panose="020F0502020204030204" pitchFamily="34" charset="0"/>
                        <a:cs typeface="Times New Roman" panose="02020603050405020304" pitchFamily="18" charset="0"/>
                      </a:endParaRPr>
                    </a:p>
                  </a:txBody>
                  <a:tcPr marL="45720" marR="45720" anchor="ctr">
                    <a:lnT w="6350" cap="flat" cmpd="sng" algn="ctr">
                      <a:solidFill>
                        <a:srgbClr val="CF0063"/>
                      </a:solidFill>
                      <a:prstDash val="solid"/>
                      <a:round/>
                      <a:headEnd type="none" w="med" len="med"/>
                      <a:tailEnd type="none" w="med" len="med"/>
                    </a:lnT>
                    <a:lnB w="6350" cap="flat" cmpd="sng" algn="ctr">
                      <a:solidFill>
                        <a:srgbClr val="CF0063"/>
                      </a:solidFill>
                      <a:prstDash val="solid"/>
                      <a:round/>
                      <a:headEnd type="none" w="med" len="med"/>
                      <a:tailEnd type="none" w="med" len="med"/>
                    </a:lnB>
                    <a:solidFill>
                      <a:schemeClr val="bg1"/>
                    </a:solidFill>
                  </a:tcPr>
                </a:tc>
                <a:tc>
                  <a:txBody>
                    <a:bodyPr/>
                    <a:lstStyle/>
                    <a:p>
                      <a:pPr marL="67945" marR="0" lvl="0" indent="0" algn="l" defTabSz="914400" rtl="0" eaLnBrk="1" fontAlgn="auto" latinLnBrk="0" hangingPunct="1">
                        <a:lnSpc>
                          <a:spcPct val="100000"/>
                        </a:lnSpc>
                        <a:spcBef>
                          <a:spcPts val="0"/>
                        </a:spcBef>
                        <a:spcAft>
                          <a:spcPts val="0"/>
                        </a:spcAft>
                        <a:buClrTx/>
                        <a:buSzTx/>
                        <a:buFontTx/>
                        <a:buNone/>
                        <a:tabLst/>
                        <a:defRPr/>
                      </a:pPr>
                      <a:endParaRPr lang="fr-CH" sz="2400" dirty="0">
                        <a:effectLst/>
                        <a:latin typeface="+mn-lt"/>
                        <a:ea typeface="Calibri" panose="020F0502020204030204" pitchFamily="34" charset="0"/>
                        <a:cs typeface="Times New Roman" panose="02020603050405020304" pitchFamily="18" charset="0"/>
                      </a:endParaRPr>
                    </a:p>
                  </a:txBody>
                  <a:tcPr marL="45720" marR="45720">
                    <a:lnT w="6350" cap="flat" cmpd="sng" algn="ctr">
                      <a:solidFill>
                        <a:srgbClr val="CF0063"/>
                      </a:solidFill>
                      <a:prstDash val="solid"/>
                      <a:round/>
                      <a:headEnd type="none" w="med" len="med"/>
                      <a:tailEnd type="none" w="med" len="med"/>
                    </a:lnT>
                    <a:lnB w="6350" cap="flat" cmpd="sng" algn="ctr">
                      <a:solidFill>
                        <a:srgbClr val="CF0063"/>
                      </a:solidFill>
                      <a:prstDash val="solid"/>
                      <a:round/>
                      <a:headEnd type="none" w="med" len="med"/>
                      <a:tailEnd type="none" w="med" len="med"/>
                    </a:lnB>
                    <a:solidFill>
                      <a:schemeClr val="bg1"/>
                    </a:solidFill>
                  </a:tcPr>
                </a:tc>
                <a:tc>
                  <a:txBody>
                    <a:bodyPr/>
                    <a:lstStyle/>
                    <a:p>
                      <a:pPr marL="1168400" marR="0" lvl="0" indent="0" algn="l" defTabSz="914400" rtl="0" eaLnBrk="1" fontAlgn="auto" latinLnBrk="0" hangingPunct="1">
                        <a:lnSpc>
                          <a:spcPct val="100000"/>
                        </a:lnSpc>
                        <a:spcBef>
                          <a:spcPts val="0"/>
                        </a:spcBef>
                        <a:spcAft>
                          <a:spcPts val="0"/>
                        </a:spcAft>
                        <a:buClrTx/>
                        <a:buSzTx/>
                        <a:buFontTx/>
                        <a:buNone/>
                        <a:tabLst/>
                        <a:defRPr/>
                      </a:pPr>
                      <a:r>
                        <a:rPr lang="fr-CH" sz="1400" dirty="0">
                          <a:effectLst/>
                          <a:latin typeface="+mn-lt"/>
                          <a:ea typeface="Calibri" panose="020F0502020204030204" pitchFamily="34" charset="0"/>
                          <a:cs typeface="Times New Roman" panose="02020603050405020304" pitchFamily="18" charset="0"/>
                        </a:rPr>
                        <a:t>récupérables via </a:t>
                      </a:r>
                      <a:r>
                        <a:rPr lang="fr-CH" sz="1400" i="1" dirty="0">
                          <a:effectLst/>
                          <a:latin typeface="+mn-lt"/>
                          <a:ea typeface="Calibri" panose="020F0502020204030204" pitchFamily="34" charset="0"/>
                          <a:cs typeface="Times New Roman" panose="02020603050405020304" pitchFamily="18" charset="0"/>
                        </a:rPr>
                        <a:t>Dimensions</a:t>
                      </a:r>
                    </a:p>
                  </a:txBody>
                  <a:tcPr marL="45720" marR="45720" anchor="ctr">
                    <a:lnT w="6350" cap="flat" cmpd="sng" algn="ctr">
                      <a:solidFill>
                        <a:srgbClr val="CF0063"/>
                      </a:solidFill>
                      <a:prstDash val="solid"/>
                      <a:round/>
                      <a:headEnd type="none" w="med" len="med"/>
                      <a:tailEnd type="none" w="med" len="med"/>
                    </a:lnT>
                    <a:lnB w="6350" cap="flat" cmpd="sng" algn="ctr">
                      <a:solidFill>
                        <a:srgbClr val="CF0063"/>
                      </a:solidFill>
                      <a:prstDash val="solid"/>
                      <a:round/>
                      <a:headEnd type="none" w="med" len="med"/>
                      <a:tailEnd type="none" w="med" len="med"/>
                    </a:lnB>
                    <a:solidFill>
                      <a:schemeClr val="bg1"/>
                    </a:solidFill>
                  </a:tcPr>
                </a:tc>
                <a:extLst>
                  <a:ext uri="{0D108BD9-81ED-4DB2-BD59-A6C34878D82A}">
                    <a16:rowId xmlns:a16="http://schemas.microsoft.com/office/drawing/2014/main" val="2419304017"/>
                  </a:ext>
                </a:extLst>
              </a:tr>
              <a:tr h="936000">
                <a:tc>
                  <a:txBody>
                    <a:bodyPr/>
                    <a:lstStyle/>
                    <a:p>
                      <a:pPr marL="67310">
                        <a:lnSpc>
                          <a:spcPct val="100000"/>
                        </a:lnSpc>
                        <a:spcAft>
                          <a:spcPts val="0"/>
                        </a:spcAft>
                      </a:pPr>
                      <a:r>
                        <a:rPr lang="en-US" sz="2400" spc="-5" dirty="0">
                          <a:effectLst/>
                          <a:latin typeface="+mn-lt"/>
                        </a:rPr>
                        <a:t>Travaux</a:t>
                      </a:r>
                      <a:endParaRPr lang="fr-CH" sz="2400" dirty="0">
                        <a:effectLst/>
                        <a:latin typeface="+mn-lt"/>
                        <a:ea typeface="Calibri" panose="020F0502020204030204" pitchFamily="34" charset="0"/>
                        <a:cs typeface="Times New Roman" panose="02020603050405020304" pitchFamily="18" charset="0"/>
                      </a:endParaRPr>
                    </a:p>
                  </a:txBody>
                  <a:tcPr marL="45720" marR="45720" anchor="ctr">
                    <a:lnT w="6350" cap="flat" cmpd="sng" algn="ctr">
                      <a:solidFill>
                        <a:srgbClr val="CF0063"/>
                      </a:solidFill>
                      <a:prstDash val="solid"/>
                      <a:round/>
                      <a:headEnd type="none" w="med" len="med"/>
                      <a:tailEnd type="none" w="med" len="med"/>
                    </a:lnT>
                    <a:lnB w="6350" cap="flat" cmpd="sng" algn="ctr">
                      <a:solidFill>
                        <a:srgbClr val="CF0063"/>
                      </a:solidFill>
                      <a:prstDash val="solid"/>
                      <a:round/>
                      <a:headEnd type="none" w="med" len="med"/>
                      <a:tailEnd type="none" w="med" len="med"/>
                    </a:lnB>
                    <a:solidFill>
                      <a:schemeClr val="bg1"/>
                    </a:solidFill>
                  </a:tcPr>
                </a:tc>
                <a:tc>
                  <a:txBody>
                    <a:bodyPr/>
                    <a:lstStyle/>
                    <a:p>
                      <a:pPr marL="67945" marR="0" lvl="0" indent="0" algn="l" defTabSz="914400" rtl="0" eaLnBrk="1" fontAlgn="auto" latinLnBrk="0" hangingPunct="1">
                        <a:lnSpc>
                          <a:spcPct val="100000"/>
                        </a:lnSpc>
                        <a:spcBef>
                          <a:spcPts val="0"/>
                        </a:spcBef>
                        <a:spcAft>
                          <a:spcPts val="0"/>
                        </a:spcAft>
                        <a:buClrTx/>
                        <a:buSzTx/>
                        <a:buFontTx/>
                        <a:buNone/>
                        <a:tabLst/>
                        <a:defRPr/>
                      </a:pPr>
                      <a:endParaRPr lang="fr-CH" sz="2400" dirty="0">
                        <a:effectLst/>
                        <a:latin typeface="+mn-lt"/>
                        <a:ea typeface="Calibri" panose="020F0502020204030204" pitchFamily="34" charset="0"/>
                        <a:cs typeface="Times New Roman" panose="02020603050405020304" pitchFamily="18" charset="0"/>
                      </a:endParaRPr>
                    </a:p>
                  </a:txBody>
                  <a:tcPr marL="45720" marR="45720">
                    <a:lnT w="6350" cap="flat" cmpd="sng" algn="ctr">
                      <a:solidFill>
                        <a:srgbClr val="CF0063"/>
                      </a:solidFill>
                      <a:prstDash val="solid"/>
                      <a:round/>
                      <a:headEnd type="none" w="med" len="med"/>
                      <a:tailEnd type="none" w="med" len="med"/>
                    </a:lnT>
                    <a:lnB w="6350" cap="flat" cmpd="sng" algn="ctr">
                      <a:solidFill>
                        <a:srgbClr val="CF0063"/>
                      </a:solidFill>
                      <a:prstDash val="solid"/>
                      <a:round/>
                      <a:headEnd type="none" w="med" len="med"/>
                      <a:tailEnd type="none" w="med" len="med"/>
                    </a:lnB>
                    <a:solidFill>
                      <a:schemeClr val="bg1"/>
                    </a:solidFill>
                  </a:tcPr>
                </a:tc>
                <a:tc>
                  <a:txBody>
                    <a:bodyPr/>
                    <a:lstStyle/>
                    <a:p>
                      <a:pPr marL="1168400" marR="0" lvl="0" indent="0" algn="l" defTabSz="914400" rtl="0" eaLnBrk="1" fontAlgn="auto" latinLnBrk="0" hangingPunct="1">
                        <a:lnSpc>
                          <a:spcPct val="100000"/>
                        </a:lnSpc>
                        <a:spcBef>
                          <a:spcPts val="0"/>
                        </a:spcBef>
                        <a:spcAft>
                          <a:spcPts val="0"/>
                        </a:spcAft>
                        <a:buClrTx/>
                        <a:buSzTx/>
                        <a:buFontTx/>
                        <a:buNone/>
                        <a:tabLst/>
                        <a:defRPr/>
                      </a:pPr>
                      <a:r>
                        <a:rPr lang="fr-CH" sz="1400" dirty="0"/>
                        <a:t>récupérables depuis d’autres outils en ligne. (</a:t>
                      </a:r>
                      <a:r>
                        <a:rPr lang="fr-CH" sz="1400" dirty="0" err="1"/>
                        <a:t>cf</a:t>
                      </a:r>
                      <a:r>
                        <a:rPr lang="fr-CH" sz="1400" dirty="0"/>
                        <a:t> annexes) ; synchronisation ultérieure automatique possible (</a:t>
                      </a:r>
                      <a:r>
                        <a:rPr lang="fr-CH" sz="1400" i="1" dirty="0" err="1"/>
                        <a:t>CrossRef</a:t>
                      </a:r>
                      <a:r>
                        <a:rPr lang="fr-CH" sz="1400" i="1" dirty="0"/>
                        <a:t>, </a:t>
                      </a:r>
                      <a:r>
                        <a:rPr lang="fr-CH" sz="1400" i="1" dirty="0" err="1"/>
                        <a:t>DataCite</a:t>
                      </a:r>
                      <a:r>
                        <a:rPr lang="fr-CH" sz="1400" i="1" dirty="0"/>
                        <a:t>, Archive ouverte UNIGE</a:t>
                      </a:r>
                      <a:r>
                        <a:rPr lang="fr-CH" sz="1400" dirty="0"/>
                        <a:t>)</a:t>
                      </a:r>
                    </a:p>
                  </a:txBody>
                  <a:tcPr marL="45720" marR="45720" anchor="ctr">
                    <a:lnT w="6350" cap="flat" cmpd="sng" algn="ctr">
                      <a:solidFill>
                        <a:srgbClr val="CF0063"/>
                      </a:solidFill>
                      <a:prstDash val="solid"/>
                      <a:round/>
                      <a:headEnd type="none" w="med" len="med"/>
                      <a:tailEnd type="none" w="med" len="med"/>
                    </a:lnT>
                    <a:lnB w="6350" cap="flat" cmpd="sng" algn="ctr">
                      <a:solidFill>
                        <a:srgbClr val="CF0063"/>
                      </a:solidFill>
                      <a:prstDash val="solid"/>
                      <a:round/>
                      <a:headEnd type="none" w="med" len="med"/>
                      <a:tailEnd type="none" w="med" len="med"/>
                    </a:lnB>
                    <a:solidFill>
                      <a:schemeClr val="bg1"/>
                    </a:solidFill>
                  </a:tcPr>
                </a:tc>
                <a:extLst>
                  <a:ext uri="{0D108BD9-81ED-4DB2-BD59-A6C34878D82A}">
                    <a16:rowId xmlns:a16="http://schemas.microsoft.com/office/drawing/2014/main" val="1025913310"/>
                  </a:ext>
                </a:extLst>
              </a:tr>
              <a:tr h="0">
                <a:tc>
                  <a:txBody>
                    <a:bodyPr/>
                    <a:lstStyle/>
                    <a:p>
                      <a:pPr marL="67310">
                        <a:lnSpc>
                          <a:spcPct val="100000"/>
                        </a:lnSpc>
                        <a:spcAft>
                          <a:spcPts val="0"/>
                        </a:spcAft>
                      </a:pPr>
                      <a:r>
                        <a:rPr lang="fr-CH" sz="2400" dirty="0">
                          <a:effectLst/>
                          <a:latin typeface="+mn-lt"/>
                          <a:ea typeface="Calibri" panose="020F0502020204030204" pitchFamily="34" charset="0"/>
                          <a:cs typeface="Times New Roman" panose="02020603050405020304" pitchFamily="18" charset="0"/>
                        </a:rPr>
                        <a:t>Evaluation par les pairs</a:t>
                      </a:r>
                    </a:p>
                  </a:txBody>
                  <a:tcPr marL="45720" marR="45720" anchor="ctr">
                    <a:lnT w="6350" cap="flat" cmpd="sng" algn="ctr">
                      <a:solidFill>
                        <a:srgbClr val="CF0063"/>
                      </a:solidFill>
                      <a:prstDash val="solid"/>
                      <a:round/>
                      <a:headEnd type="none" w="med" len="med"/>
                      <a:tailEnd type="none" w="med" len="med"/>
                    </a:lnT>
                    <a:lnB w="6350" cap="flat" cmpd="sng" algn="ctr">
                      <a:solidFill>
                        <a:srgbClr val="CF0063"/>
                      </a:solidFill>
                      <a:prstDash val="solid"/>
                      <a:round/>
                      <a:headEnd type="none" w="med" len="med"/>
                      <a:tailEnd type="none" w="med" len="med"/>
                    </a:lnB>
                    <a:solidFill>
                      <a:schemeClr val="bg1"/>
                    </a:solidFill>
                  </a:tcPr>
                </a:tc>
                <a:tc>
                  <a:txBody>
                    <a:bodyPr/>
                    <a:lstStyle/>
                    <a:p>
                      <a:pPr marL="67945" marR="0" lvl="0" indent="0" algn="l" defTabSz="914400" rtl="0" eaLnBrk="1" fontAlgn="auto" latinLnBrk="0" hangingPunct="1">
                        <a:lnSpc>
                          <a:spcPct val="100000"/>
                        </a:lnSpc>
                        <a:spcBef>
                          <a:spcPts val="0"/>
                        </a:spcBef>
                        <a:spcAft>
                          <a:spcPts val="0"/>
                        </a:spcAft>
                        <a:buClrTx/>
                        <a:buSzTx/>
                        <a:buFontTx/>
                        <a:buNone/>
                        <a:tabLst/>
                        <a:defRPr/>
                      </a:pPr>
                      <a:endParaRPr lang="fr-CH" sz="2400" dirty="0">
                        <a:effectLst/>
                        <a:latin typeface="+mn-lt"/>
                        <a:ea typeface="Calibri" panose="020F0502020204030204" pitchFamily="34" charset="0"/>
                        <a:cs typeface="Times New Roman" panose="02020603050405020304" pitchFamily="18" charset="0"/>
                      </a:endParaRPr>
                    </a:p>
                  </a:txBody>
                  <a:tcPr marL="45720" marR="45720">
                    <a:lnT w="6350" cap="flat" cmpd="sng" algn="ctr">
                      <a:solidFill>
                        <a:srgbClr val="CF0063"/>
                      </a:solidFill>
                      <a:prstDash val="solid"/>
                      <a:round/>
                      <a:headEnd type="none" w="med" len="med"/>
                      <a:tailEnd type="none" w="med" len="med"/>
                    </a:lnT>
                    <a:lnB w="6350" cap="flat" cmpd="sng" algn="ctr">
                      <a:solidFill>
                        <a:srgbClr val="CF0063"/>
                      </a:solidFill>
                      <a:prstDash val="solid"/>
                      <a:round/>
                      <a:headEnd type="none" w="med" len="med"/>
                      <a:tailEnd type="none" w="med" len="med"/>
                    </a:lnB>
                    <a:solidFill>
                      <a:schemeClr val="bg1"/>
                    </a:solidFill>
                  </a:tcPr>
                </a:tc>
                <a:tc>
                  <a:txBody>
                    <a:bodyPr/>
                    <a:lstStyle/>
                    <a:p>
                      <a:pPr marL="1168400" marR="0" lvl="0" indent="0" algn="l" defTabSz="914400" rtl="0" eaLnBrk="1" fontAlgn="auto" latinLnBrk="0" hangingPunct="1">
                        <a:lnSpc>
                          <a:spcPct val="100000"/>
                        </a:lnSpc>
                        <a:spcBef>
                          <a:spcPts val="0"/>
                        </a:spcBef>
                        <a:spcAft>
                          <a:spcPts val="0"/>
                        </a:spcAft>
                        <a:buClrTx/>
                        <a:buSzTx/>
                        <a:buFontTx/>
                        <a:buNone/>
                        <a:tabLst/>
                        <a:defRPr/>
                      </a:pPr>
                      <a:r>
                        <a:rPr lang="fr-CH" sz="1400" dirty="0">
                          <a:effectLst/>
                          <a:latin typeface="+mn-lt"/>
                          <a:ea typeface="Calibri" panose="020F0502020204030204" pitchFamily="34" charset="0"/>
                          <a:cs typeface="Times New Roman" panose="02020603050405020304" pitchFamily="18" charset="0"/>
                        </a:rPr>
                        <a:t>récupération et synchronisation ultérieure possibles via Web of Science</a:t>
                      </a:r>
                    </a:p>
                  </a:txBody>
                  <a:tcPr marL="45720" marR="45720" anchor="ctr">
                    <a:lnT w="6350" cap="flat" cmpd="sng" algn="ctr">
                      <a:solidFill>
                        <a:srgbClr val="CF0063"/>
                      </a:solidFill>
                      <a:prstDash val="solid"/>
                      <a:round/>
                      <a:headEnd type="none" w="med" len="med"/>
                      <a:tailEnd type="none" w="med" len="med"/>
                    </a:lnT>
                    <a:lnB w="6350" cap="flat" cmpd="sng" algn="ctr">
                      <a:solidFill>
                        <a:srgbClr val="CF0063"/>
                      </a:solidFill>
                      <a:prstDash val="solid"/>
                      <a:round/>
                      <a:headEnd type="none" w="med" len="med"/>
                      <a:tailEnd type="none" w="med" len="med"/>
                    </a:lnB>
                    <a:solidFill>
                      <a:schemeClr val="bg1"/>
                    </a:solidFill>
                  </a:tcPr>
                </a:tc>
                <a:extLst>
                  <a:ext uri="{0D108BD9-81ED-4DB2-BD59-A6C34878D82A}">
                    <a16:rowId xmlns:a16="http://schemas.microsoft.com/office/drawing/2014/main" val="1399101491"/>
                  </a:ext>
                </a:extLst>
              </a:tr>
            </a:tbl>
          </a:graphicData>
        </a:graphic>
      </p:graphicFrame>
      <p:sp>
        <p:nvSpPr>
          <p:cNvPr id="4" name="Titre 3">
            <a:extLst>
              <a:ext uri="{FF2B5EF4-FFF2-40B4-BE49-F238E27FC236}">
                <a16:creationId xmlns:a16="http://schemas.microsoft.com/office/drawing/2014/main" id="{1C0FF137-1E8D-B328-C8E8-7B8F920905C2}"/>
              </a:ext>
            </a:extLst>
          </p:cNvPr>
          <p:cNvSpPr>
            <a:spLocks noGrp="1"/>
          </p:cNvSpPr>
          <p:nvPr>
            <p:ph type="title"/>
          </p:nvPr>
        </p:nvSpPr>
        <p:spPr/>
        <p:txBody>
          <a:bodyPr/>
          <a:lstStyle/>
          <a:p>
            <a:r>
              <a:rPr lang="fr-CH" dirty="0"/>
              <a:t>Mises à jour de votre profil</a:t>
            </a:r>
          </a:p>
        </p:txBody>
      </p:sp>
      <p:sp>
        <p:nvSpPr>
          <p:cNvPr id="2" name="Espace réservé du numéro de diapositive 1">
            <a:extLst>
              <a:ext uri="{FF2B5EF4-FFF2-40B4-BE49-F238E27FC236}">
                <a16:creationId xmlns:a16="http://schemas.microsoft.com/office/drawing/2014/main" id="{33FDCC1B-2342-B998-8B14-EE28588B1EFF}"/>
              </a:ext>
            </a:extLst>
          </p:cNvPr>
          <p:cNvSpPr>
            <a:spLocks noGrp="1"/>
          </p:cNvSpPr>
          <p:nvPr>
            <p:ph type="sldNum" sz="quarter" idx="4"/>
          </p:nvPr>
        </p:nvSpPr>
        <p:spPr/>
        <p:txBody>
          <a:bodyPr/>
          <a:lstStyle/>
          <a:p>
            <a:pPr algn="l"/>
            <a:fld id="{EA382D5B-34F5-4E3E-A4AE-74CC685E3C28}" type="slidenum">
              <a:rPr lang="fr-CH" smtClean="0"/>
              <a:pPr algn="l"/>
              <a:t>15</a:t>
            </a:fld>
            <a:endParaRPr lang="fr-CH" dirty="0"/>
          </a:p>
        </p:txBody>
      </p:sp>
      <p:pic>
        <p:nvPicPr>
          <p:cNvPr id="3" name="Image 2">
            <a:extLst>
              <a:ext uri="{FF2B5EF4-FFF2-40B4-BE49-F238E27FC236}">
                <a16:creationId xmlns:a16="http://schemas.microsoft.com/office/drawing/2014/main" id="{7C2E3B3A-5266-A893-733A-71EADD4D6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9505" y="2278987"/>
            <a:ext cx="464662" cy="504056"/>
          </a:xfrm>
          <a:prstGeom prst="rect">
            <a:avLst/>
          </a:prstGeom>
        </p:spPr>
      </p:pic>
      <p:pic>
        <p:nvPicPr>
          <p:cNvPr id="5" name="Image 4">
            <a:extLst>
              <a:ext uri="{FF2B5EF4-FFF2-40B4-BE49-F238E27FC236}">
                <a16:creationId xmlns:a16="http://schemas.microsoft.com/office/drawing/2014/main" id="{77CD1A84-2A8D-AB16-C7A1-8BCAA499A5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8906" y="3398073"/>
            <a:ext cx="464662" cy="504056"/>
          </a:xfrm>
          <a:prstGeom prst="rect">
            <a:avLst/>
          </a:prstGeom>
        </p:spPr>
      </p:pic>
      <p:pic>
        <p:nvPicPr>
          <p:cNvPr id="6" name="Image 5">
            <a:extLst>
              <a:ext uri="{FF2B5EF4-FFF2-40B4-BE49-F238E27FC236}">
                <a16:creationId xmlns:a16="http://schemas.microsoft.com/office/drawing/2014/main" id="{6ADB70F0-B73A-4817-BE34-A7B9FD5C5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1176" y="4013417"/>
            <a:ext cx="464662" cy="504056"/>
          </a:xfrm>
          <a:prstGeom prst="rect">
            <a:avLst/>
          </a:prstGeom>
        </p:spPr>
      </p:pic>
      <p:pic>
        <p:nvPicPr>
          <p:cNvPr id="7" name="Image 6">
            <a:extLst>
              <a:ext uri="{FF2B5EF4-FFF2-40B4-BE49-F238E27FC236}">
                <a16:creationId xmlns:a16="http://schemas.microsoft.com/office/drawing/2014/main" id="{1F3D43DF-91E9-6468-5B6C-209DA7A5B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0268" y="4016097"/>
            <a:ext cx="464662" cy="504056"/>
          </a:xfrm>
          <a:prstGeom prst="rect">
            <a:avLst/>
          </a:prstGeom>
        </p:spPr>
      </p:pic>
      <p:pic>
        <p:nvPicPr>
          <p:cNvPr id="9" name="Image 8">
            <a:extLst>
              <a:ext uri="{FF2B5EF4-FFF2-40B4-BE49-F238E27FC236}">
                <a16:creationId xmlns:a16="http://schemas.microsoft.com/office/drawing/2014/main" id="{5E724C2C-EE93-576E-018D-DD76DB1B24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9505" y="4793109"/>
            <a:ext cx="464662" cy="504056"/>
          </a:xfrm>
          <a:prstGeom prst="rect">
            <a:avLst/>
          </a:prstGeom>
        </p:spPr>
      </p:pic>
      <p:pic>
        <p:nvPicPr>
          <p:cNvPr id="12" name="Image 11">
            <a:extLst>
              <a:ext uri="{FF2B5EF4-FFF2-40B4-BE49-F238E27FC236}">
                <a16:creationId xmlns:a16="http://schemas.microsoft.com/office/drawing/2014/main" id="{6EEAE5E4-6177-84A7-C578-8B7FA7AD6E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8906" y="2318381"/>
            <a:ext cx="464662" cy="464662"/>
          </a:xfrm>
          <a:prstGeom prst="rect">
            <a:avLst/>
          </a:prstGeom>
        </p:spPr>
      </p:pic>
      <p:pic>
        <p:nvPicPr>
          <p:cNvPr id="13" name="Image 12">
            <a:extLst>
              <a:ext uri="{FF2B5EF4-FFF2-40B4-BE49-F238E27FC236}">
                <a16:creationId xmlns:a16="http://schemas.microsoft.com/office/drawing/2014/main" id="{EB43E70A-6020-3EA1-07F7-B55878A2C6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9505" y="3437467"/>
            <a:ext cx="464662" cy="464662"/>
          </a:xfrm>
          <a:prstGeom prst="rect">
            <a:avLst/>
          </a:prstGeom>
        </p:spPr>
      </p:pic>
      <p:pic>
        <p:nvPicPr>
          <p:cNvPr id="14" name="Image 13">
            <a:extLst>
              <a:ext uri="{FF2B5EF4-FFF2-40B4-BE49-F238E27FC236}">
                <a16:creationId xmlns:a16="http://schemas.microsoft.com/office/drawing/2014/main" id="{8BB0BD9D-A55F-AC7D-5C7B-0CEF71C36E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9505" y="5773053"/>
            <a:ext cx="504057" cy="504057"/>
          </a:xfrm>
          <a:prstGeom prst="rect">
            <a:avLst/>
          </a:prstGeom>
        </p:spPr>
      </p:pic>
      <p:pic>
        <p:nvPicPr>
          <p:cNvPr id="16" name="Graphique 15" descr="Répéter contour">
            <a:extLst>
              <a:ext uri="{FF2B5EF4-FFF2-40B4-BE49-F238E27FC236}">
                <a16:creationId xmlns:a16="http://schemas.microsoft.com/office/drawing/2014/main" id="{1D9105EC-AC51-1381-26F2-39E53033CD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72220" y="5058821"/>
            <a:ext cx="504057" cy="504057"/>
          </a:xfrm>
          <a:prstGeom prst="rect">
            <a:avLst/>
          </a:prstGeom>
        </p:spPr>
      </p:pic>
      <p:pic>
        <p:nvPicPr>
          <p:cNvPr id="17" name="Graphique 16" descr="Répéter contour">
            <a:extLst>
              <a:ext uri="{FF2B5EF4-FFF2-40B4-BE49-F238E27FC236}">
                <a16:creationId xmlns:a16="http://schemas.microsoft.com/office/drawing/2014/main" id="{F33B3CA7-ABED-229A-656E-D046F093BE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06805" y="5944855"/>
            <a:ext cx="504057" cy="504057"/>
          </a:xfrm>
          <a:prstGeom prst="rect">
            <a:avLst/>
          </a:prstGeom>
        </p:spPr>
      </p:pic>
      <p:pic>
        <p:nvPicPr>
          <p:cNvPr id="11" name="Image 10">
            <a:extLst>
              <a:ext uri="{FF2B5EF4-FFF2-40B4-BE49-F238E27FC236}">
                <a16:creationId xmlns:a16="http://schemas.microsoft.com/office/drawing/2014/main" id="{78B2B95A-4FF6-0351-2D2B-F698857B17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8906" y="5686822"/>
            <a:ext cx="464662" cy="504056"/>
          </a:xfrm>
          <a:prstGeom prst="rect">
            <a:avLst/>
          </a:prstGeom>
        </p:spPr>
      </p:pic>
      <p:pic>
        <p:nvPicPr>
          <p:cNvPr id="10" name="Image 9">
            <a:extLst>
              <a:ext uri="{FF2B5EF4-FFF2-40B4-BE49-F238E27FC236}">
                <a16:creationId xmlns:a16="http://schemas.microsoft.com/office/drawing/2014/main" id="{6629E19E-008F-DD58-1FF1-6030C072B3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4085" y="4793109"/>
            <a:ext cx="464662" cy="504056"/>
          </a:xfrm>
          <a:prstGeom prst="rect">
            <a:avLst/>
          </a:prstGeom>
        </p:spPr>
      </p:pic>
    </p:spTree>
    <p:extLst>
      <p:ext uri="{BB962C8B-B14F-4D97-AF65-F5344CB8AC3E}">
        <p14:creationId xmlns:p14="http://schemas.microsoft.com/office/powerpoint/2010/main" val="2248323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C0FF137-1E8D-B328-C8E8-7B8F920905C2}"/>
              </a:ext>
            </a:extLst>
          </p:cNvPr>
          <p:cNvSpPr>
            <a:spLocks noGrp="1"/>
          </p:cNvSpPr>
          <p:nvPr>
            <p:ph type="title"/>
          </p:nvPr>
        </p:nvSpPr>
        <p:spPr>
          <a:xfrm>
            <a:off x="838200" y="365125"/>
            <a:ext cx="10515600" cy="1325563"/>
          </a:xfrm>
        </p:spPr>
        <p:txBody>
          <a:bodyPr/>
          <a:lstStyle/>
          <a:p>
            <a:r>
              <a:rPr lang="fr-CH" dirty="0"/>
              <a:t>Vous gardez le contrôle !</a:t>
            </a:r>
          </a:p>
        </p:txBody>
      </p:sp>
      <p:sp>
        <p:nvSpPr>
          <p:cNvPr id="2" name="Espace réservé du numéro de diapositive 1">
            <a:extLst>
              <a:ext uri="{FF2B5EF4-FFF2-40B4-BE49-F238E27FC236}">
                <a16:creationId xmlns:a16="http://schemas.microsoft.com/office/drawing/2014/main" id="{04FE912E-823F-1DC0-DF8A-FD3600F2BD62}"/>
              </a:ext>
            </a:extLst>
          </p:cNvPr>
          <p:cNvSpPr>
            <a:spLocks noGrp="1"/>
          </p:cNvSpPr>
          <p:nvPr>
            <p:ph type="sldNum" sz="quarter" idx="4"/>
          </p:nvPr>
        </p:nvSpPr>
        <p:spPr/>
        <p:txBody>
          <a:bodyPr/>
          <a:lstStyle/>
          <a:p>
            <a:pPr algn="l"/>
            <a:fld id="{EA382D5B-34F5-4E3E-A4AE-74CC685E3C28}" type="slidenum">
              <a:rPr lang="fr-CH" smtClean="0"/>
              <a:pPr algn="l"/>
              <a:t>16</a:t>
            </a:fld>
            <a:endParaRPr lang="fr-CH" dirty="0"/>
          </a:p>
        </p:txBody>
      </p:sp>
      <p:sp>
        <p:nvSpPr>
          <p:cNvPr id="7" name="Rectangle 6">
            <a:extLst>
              <a:ext uri="{FF2B5EF4-FFF2-40B4-BE49-F238E27FC236}">
                <a16:creationId xmlns:a16="http://schemas.microsoft.com/office/drawing/2014/main" id="{25E4F592-2A22-963A-786A-FBFDDA4AE94A}"/>
              </a:ext>
            </a:extLst>
          </p:cNvPr>
          <p:cNvSpPr/>
          <p:nvPr/>
        </p:nvSpPr>
        <p:spPr>
          <a:xfrm>
            <a:off x="2024336" y="1919463"/>
            <a:ext cx="4032448" cy="3539430"/>
          </a:xfrm>
          <a:prstGeom prst="rect">
            <a:avLst/>
          </a:prstGeom>
        </p:spPr>
        <p:txBody>
          <a:bodyPr wrap="square">
            <a:spAutoFit/>
          </a:bodyPr>
          <a:lstStyle/>
          <a:p>
            <a:pPr lvl="0" fontAlgn="base"/>
            <a:r>
              <a:rPr lang="en-GB" sz="2800" dirty="0"/>
              <a:t>3 options pour </a:t>
            </a:r>
            <a:r>
              <a:rPr lang="en-GB" sz="2800" dirty="0" err="1"/>
              <a:t>chaque</a:t>
            </a:r>
            <a:r>
              <a:rPr lang="en-GB" sz="2800" dirty="0"/>
              <a:t> </a:t>
            </a:r>
            <a:r>
              <a:rPr lang="en-GB" sz="2800" dirty="0" err="1"/>
              <a:t>rubrique</a:t>
            </a:r>
            <a:r>
              <a:rPr lang="en-GB" sz="2800" dirty="0"/>
              <a:t>/contribution:</a:t>
            </a:r>
          </a:p>
          <a:p>
            <a:pPr lvl="0" fontAlgn="base"/>
            <a:endParaRPr lang="en-GB" sz="2800" dirty="0"/>
          </a:p>
          <a:p>
            <a:pPr lvl="0" fontAlgn="base">
              <a:spcAft>
                <a:spcPts val="1200"/>
              </a:spcAft>
            </a:pPr>
            <a:r>
              <a:rPr lang="fr-CH" sz="2800" dirty="0"/>
              <a:t>Possibilité de donner/révoquer les droits d’accès aux informations dont la visibilité est restreinte</a:t>
            </a:r>
          </a:p>
        </p:txBody>
      </p:sp>
      <p:pic>
        <p:nvPicPr>
          <p:cNvPr id="8" name="Image 7">
            <a:extLst>
              <a:ext uri="{FF2B5EF4-FFF2-40B4-BE49-F238E27FC236}">
                <a16:creationId xmlns:a16="http://schemas.microsoft.com/office/drawing/2014/main" id="{BA1D60C4-B925-5B48-CD56-95ADCC88E8B3}"/>
              </a:ext>
            </a:extLst>
          </p:cNvPr>
          <p:cNvPicPr>
            <a:picLocks noChangeAspect="1"/>
          </p:cNvPicPr>
          <p:nvPr/>
        </p:nvPicPr>
        <p:blipFill>
          <a:blip r:embed="rId3"/>
          <a:stretch>
            <a:fillRect/>
          </a:stretch>
        </p:blipFill>
        <p:spPr>
          <a:xfrm>
            <a:off x="7208912" y="2172816"/>
            <a:ext cx="2640294" cy="792088"/>
          </a:xfrm>
          <a:prstGeom prst="rect">
            <a:avLst/>
          </a:prstGeom>
        </p:spPr>
      </p:pic>
      <p:pic>
        <p:nvPicPr>
          <p:cNvPr id="9" name="Image 8">
            <a:extLst>
              <a:ext uri="{FF2B5EF4-FFF2-40B4-BE49-F238E27FC236}">
                <a16:creationId xmlns:a16="http://schemas.microsoft.com/office/drawing/2014/main" id="{8654B8A7-54A4-47AD-C05A-930E95010336}"/>
              </a:ext>
            </a:extLst>
          </p:cNvPr>
          <p:cNvPicPr>
            <a:picLocks noChangeAspect="1"/>
          </p:cNvPicPr>
          <p:nvPr/>
        </p:nvPicPr>
        <p:blipFill>
          <a:blip r:embed="rId4"/>
          <a:stretch>
            <a:fillRect/>
          </a:stretch>
        </p:blipFill>
        <p:spPr>
          <a:xfrm>
            <a:off x="7201184" y="3246920"/>
            <a:ext cx="2643735" cy="726096"/>
          </a:xfrm>
          <a:prstGeom prst="rect">
            <a:avLst/>
          </a:prstGeom>
        </p:spPr>
      </p:pic>
      <p:pic>
        <p:nvPicPr>
          <p:cNvPr id="10" name="Image 9">
            <a:extLst>
              <a:ext uri="{FF2B5EF4-FFF2-40B4-BE49-F238E27FC236}">
                <a16:creationId xmlns:a16="http://schemas.microsoft.com/office/drawing/2014/main" id="{8487AEE1-F6CB-D0C9-B173-B4984F7B51D5}"/>
              </a:ext>
            </a:extLst>
          </p:cNvPr>
          <p:cNvPicPr>
            <a:picLocks noChangeAspect="1"/>
          </p:cNvPicPr>
          <p:nvPr/>
        </p:nvPicPr>
        <p:blipFill>
          <a:blip r:embed="rId5"/>
          <a:stretch>
            <a:fillRect/>
          </a:stretch>
        </p:blipFill>
        <p:spPr>
          <a:xfrm>
            <a:off x="7201184" y="4255032"/>
            <a:ext cx="2668086" cy="792088"/>
          </a:xfrm>
          <a:prstGeom prst="rect">
            <a:avLst/>
          </a:prstGeom>
        </p:spPr>
      </p:pic>
    </p:spTree>
    <p:extLst>
      <p:ext uri="{BB962C8B-B14F-4D97-AF65-F5344CB8AC3E}">
        <p14:creationId xmlns:p14="http://schemas.microsoft.com/office/powerpoint/2010/main" val="3999413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C0FF137-1E8D-B328-C8E8-7B8F920905C2}"/>
              </a:ext>
            </a:extLst>
          </p:cNvPr>
          <p:cNvSpPr>
            <a:spLocks noGrp="1"/>
          </p:cNvSpPr>
          <p:nvPr>
            <p:ph type="title"/>
          </p:nvPr>
        </p:nvSpPr>
        <p:spPr>
          <a:xfrm>
            <a:off x="838200" y="365125"/>
            <a:ext cx="10515600" cy="1325563"/>
          </a:xfrm>
        </p:spPr>
        <p:txBody>
          <a:bodyPr/>
          <a:lstStyle/>
          <a:p>
            <a:r>
              <a:rPr lang="fr-CH" dirty="0"/>
              <a:t>Paramètres du compte</a:t>
            </a:r>
          </a:p>
        </p:txBody>
      </p:sp>
      <p:sp>
        <p:nvSpPr>
          <p:cNvPr id="2" name="Espace réservé du numéro de diapositive 1">
            <a:extLst>
              <a:ext uri="{FF2B5EF4-FFF2-40B4-BE49-F238E27FC236}">
                <a16:creationId xmlns:a16="http://schemas.microsoft.com/office/drawing/2014/main" id="{04FE912E-823F-1DC0-DF8A-FD3600F2BD62}"/>
              </a:ext>
            </a:extLst>
          </p:cNvPr>
          <p:cNvSpPr>
            <a:spLocks noGrp="1"/>
          </p:cNvSpPr>
          <p:nvPr>
            <p:ph type="sldNum" sz="quarter" idx="4"/>
          </p:nvPr>
        </p:nvSpPr>
        <p:spPr/>
        <p:txBody>
          <a:bodyPr/>
          <a:lstStyle/>
          <a:p>
            <a:pPr algn="l"/>
            <a:fld id="{EA382D5B-34F5-4E3E-A4AE-74CC685E3C28}" type="slidenum">
              <a:rPr lang="fr-CH" smtClean="0"/>
              <a:pPr algn="l"/>
              <a:t>17</a:t>
            </a:fld>
            <a:endParaRPr lang="fr-CH" dirty="0"/>
          </a:p>
        </p:txBody>
      </p:sp>
      <p:pic>
        <p:nvPicPr>
          <p:cNvPr id="7" name="Image 6">
            <a:extLst>
              <a:ext uri="{FF2B5EF4-FFF2-40B4-BE49-F238E27FC236}">
                <a16:creationId xmlns:a16="http://schemas.microsoft.com/office/drawing/2014/main" id="{9057784E-F738-061F-6A31-CF6CD936E725}"/>
              </a:ext>
            </a:extLst>
          </p:cNvPr>
          <p:cNvPicPr>
            <a:picLocks noChangeAspect="1"/>
          </p:cNvPicPr>
          <p:nvPr/>
        </p:nvPicPr>
        <p:blipFill>
          <a:blip r:embed="rId3"/>
          <a:stretch>
            <a:fillRect/>
          </a:stretch>
        </p:blipFill>
        <p:spPr>
          <a:xfrm>
            <a:off x="468871" y="1973578"/>
            <a:ext cx="3442717" cy="3694010"/>
          </a:xfrm>
          <a:prstGeom prst="rect">
            <a:avLst/>
          </a:prstGeom>
        </p:spPr>
      </p:pic>
      <p:cxnSp>
        <p:nvCxnSpPr>
          <p:cNvPr id="9" name="Connecteur droit avec flèche 8">
            <a:extLst>
              <a:ext uri="{FF2B5EF4-FFF2-40B4-BE49-F238E27FC236}">
                <a16:creationId xmlns:a16="http://schemas.microsoft.com/office/drawing/2014/main" id="{C6994E71-8497-A3BA-828C-75D7C131DD1B}"/>
              </a:ext>
            </a:extLst>
          </p:cNvPr>
          <p:cNvCxnSpPr>
            <a:cxnSpLocks/>
          </p:cNvCxnSpPr>
          <p:nvPr/>
        </p:nvCxnSpPr>
        <p:spPr>
          <a:xfrm flipV="1">
            <a:off x="3148966" y="1690688"/>
            <a:ext cx="2947034" cy="2129895"/>
          </a:xfrm>
          <a:prstGeom prst="straightConnector1">
            <a:avLst/>
          </a:prstGeom>
          <a:ln w="57150">
            <a:solidFill>
              <a:srgbClr val="CF0063"/>
            </a:solidFill>
            <a:tailEnd type="triangle"/>
          </a:ln>
        </p:spPr>
        <p:style>
          <a:lnRef idx="1">
            <a:schemeClr val="dk1"/>
          </a:lnRef>
          <a:fillRef idx="0">
            <a:schemeClr val="dk1"/>
          </a:fillRef>
          <a:effectRef idx="0">
            <a:schemeClr val="dk1"/>
          </a:effectRef>
          <a:fontRef idx="minor">
            <a:schemeClr val="tx1"/>
          </a:fontRef>
        </p:style>
      </p:cxnSp>
      <p:pic>
        <p:nvPicPr>
          <p:cNvPr id="12" name="Image 11">
            <a:extLst>
              <a:ext uri="{FF2B5EF4-FFF2-40B4-BE49-F238E27FC236}">
                <a16:creationId xmlns:a16="http://schemas.microsoft.com/office/drawing/2014/main" id="{AEC65CB7-7264-A80A-2E88-7272508A583C}"/>
              </a:ext>
            </a:extLst>
          </p:cNvPr>
          <p:cNvPicPr>
            <a:picLocks noChangeAspect="1"/>
          </p:cNvPicPr>
          <p:nvPr/>
        </p:nvPicPr>
        <p:blipFill>
          <a:blip r:embed="rId4"/>
          <a:stretch>
            <a:fillRect/>
          </a:stretch>
        </p:blipFill>
        <p:spPr>
          <a:xfrm>
            <a:off x="6096000" y="1450356"/>
            <a:ext cx="4998508" cy="2988140"/>
          </a:xfrm>
          <a:prstGeom prst="rect">
            <a:avLst/>
          </a:prstGeom>
          <a:ln>
            <a:solidFill>
              <a:schemeClr val="tx1"/>
            </a:solidFill>
          </a:ln>
        </p:spPr>
      </p:pic>
      <p:pic>
        <p:nvPicPr>
          <p:cNvPr id="15" name="Image 14">
            <a:extLst>
              <a:ext uri="{FF2B5EF4-FFF2-40B4-BE49-F238E27FC236}">
                <a16:creationId xmlns:a16="http://schemas.microsoft.com/office/drawing/2014/main" id="{9F382612-DC77-A949-3E10-4000B231117E}"/>
              </a:ext>
            </a:extLst>
          </p:cNvPr>
          <p:cNvPicPr>
            <a:picLocks noChangeAspect="1"/>
          </p:cNvPicPr>
          <p:nvPr/>
        </p:nvPicPr>
        <p:blipFill>
          <a:blip r:embed="rId5"/>
          <a:stretch>
            <a:fillRect/>
          </a:stretch>
        </p:blipFill>
        <p:spPr>
          <a:xfrm>
            <a:off x="5097992" y="4156359"/>
            <a:ext cx="6255808" cy="2021905"/>
          </a:xfrm>
          <a:prstGeom prst="rect">
            <a:avLst/>
          </a:prstGeom>
          <a:ln>
            <a:solidFill>
              <a:schemeClr val="tx1"/>
            </a:solidFill>
          </a:ln>
        </p:spPr>
      </p:pic>
      <p:cxnSp>
        <p:nvCxnSpPr>
          <p:cNvPr id="16" name="Connecteur droit avec flèche 15">
            <a:extLst>
              <a:ext uri="{FF2B5EF4-FFF2-40B4-BE49-F238E27FC236}">
                <a16:creationId xmlns:a16="http://schemas.microsoft.com/office/drawing/2014/main" id="{BCB47A61-4A83-4A02-2848-C6D21C862B80}"/>
              </a:ext>
            </a:extLst>
          </p:cNvPr>
          <p:cNvCxnSpPr>
            <a:cxnSpLocks/>
          </p:cNvCxnSpPr>
          <p:nvPr/>
        </p:nvCxnSpPr>
        <p:spPr>
          <a:xfrm>
            <a:off x="3148966" y="3820583"/>
            <a:ext cx="1949026" cy="617913"/>
          </a:xfrm>
          <a:prstGeom prst="straightConnector1">
            <a:avLst/>
          </a:prstGeom>
          <a:ln w="57150">
            <a:solidFill>
              <a:srgbClr val="CF0063"/>
            </a:solidFill>
            <a:tailEnd type="triangle"/>
          </a:ln>
        </p:spPr>
        <p:style>
          <a:lnRef idx="1">
            <a:schemeClr val="dk1"/>
          </a:lnRef>
          <a:fillRef idx="0">
            <a:schemeClr val="dk1"/>
          </a:fillRef>
          <a:effectRef idx="0">
            <a:schemeClr val="dk1"/>
          </a:effectRef>
          <a:fontRef idx="minor">
            <a:schemeClr val="tx1"/>
          </a:fontRef>
        </p:style>
      </p:cxnSp>
      <p:sp>
        <p:nvSpPr>
          <p:cNvPr id="19" name="ZoneTexte 18">
            <a:extLst>
              <a:ext uri="{FF2B5EF4-FFF2-40B4-BE49-F238E27FC236}">
                <a16:creationId xmlns:a16="http://schemas.microsoft.com/office/drawing/2014/main" id="{3B12F45C-0F51-8470-4D84-01AB2CF3379B}"/>
              </a:ext>
            </a:extLst>
          </p:cNvPr>
          <p:cNvSpPr txBox="1"/>
          <p:nvPr/>
        </p:nvSpPr>
        <p:spPr>
          <a:xfrm>
            <a:off x="7788804" y="3071128"/>
            <a:ext cx="3305704" cy="461665"/>
          </a:xfrm>
          <a:prstGeom prst="rect">
            <a:avLst/>
          </a:prstGeom>
          <a:solidFill>
            <a:schemeClr val="bg1"/>
          </a:solidFill>
          <a:ln>
            <a:solidFill>
              <a:srgbClr val="CF0063"/>
            </a:solidFill>
          </a:ln>
        </p:spPr>
        <p:txBody>
          <a:bodyPr wrap="square" rtlCol="0">
            <a:spAutoFit/>
          </a:bodyPr>
          <a:lstStyle/>
          <a:p>
            <a:r>
              <a:rPr lang="fr-CH" sz="2400" dirty="0"/>
              <a:t>Gestion des notifications</a:t>
            </a:r>
          </a:p>
        </p:txBody>
      </p:sp>
      <p:sp>
        <p:nvSpPr>
          <p:cNvPr id="20" name="ZoneTexte 19">
            <a:extLst>
              <a:ext uri="{FF2B5EF4-FFF2-40B4-BE49-F238E27FC236}">
                <a16:creationId xmlns:a16="http://schemas.microsoft.com/office/drawing/2014/main" id="{C7EF91C0-B172-EA34-4D38-4CA2D5780593}"/>
              </a:ext>
            </a:extLst>
          </p:cNvPr>
          <p:cNvSpPr txBox="1"/>
          <p:nvPr/>
        </p:nvSpPr>
        <p:spPr>
          <a:xfrm>
            <a:off x="8571441" y="5523726"/>
            <a:ext cx="2401359" cy="474738"/>
          </a:xfrm>
          <a:prstGeom prst="rect">
            <a:avLst/>
          </a:prstGeom>
          <a:solidFill>
            <a:schemeClr val="bg1"/>
          </a:solidFill>
          <a:ln>
            <a:solidFill>
              <a:srgbClr val="CF0063"/>
            </a:solidFill>
          </a:ln>
        </p:spPr>
        <p:txBody>
          <a:bodyPr wrap="square" rtlCol="0">
            <a:spAutoFit/>
          </a:bodyPr>
          <a:lstStyle/>
          <a:p>
            <a:r>
              <a:rPr lang="fr-CH" sz="2400" dirty="0"/>
              <a:t>Visibilité générale</a:t>
            </a:r>
          </a:p>
        </p:txBody>
      </p:sp>
    </p:spTree>
    <p:extLst>
      <p:ext uri="{BB962C8B-B14F-4D97-AF65-F5344CB8AC3E}">
        <p14:creationId xmlns:p14="http://schemas.microsoft.com/office/powerpoint/2010/main" val="313366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A1AF869-3A83-5F56-D9E9-D1C9E3A45B68}"/>
              </a:ext>
            </a:extLst>
          </p:cNvPr>
          <p:cNvSpPr>
            <a:spLocks noGrp="1"/>
          </p:cNvSpPr>
          <p:nvPr>
            <p:ph type="title"/>
          </p:nvPr>
        </p:nvSpPr>
        <p:spPr/>
        <p:txBody>
          <a:bodyPr/>
          <a:lstStyle/>
          <a:p>
            <a:r>
              <a:rPr lang="fr-CH" dirty="0"/>
              <a:t>Bonnes pratiques et conseils</a:t>
            </a:r>
          </a:p>
        </p:txBody>
      </p:sp>
      <p:sp>
        <p:nvSpPr>
          <p:cNvPr id="6" name="Espace réservé du texte 5">
            <a:extLst>
              <a:ext uri="{FF2B5EF4-FFF2-40B4-BE49-F238E27FC236}">
                <a16:creationId xmlns:a16="http://schemas.microsoft.com/office/drawing/2014/main" id="{C4A04100-0603-30B4-C1F1-56E7DC9F2AB5}"/>
              </a:ext>
            </a:extLst>
          </p:cNvPr>
          <p:cNvSpPr>
            <a:spLocks noGrp="1"/>
          </p:cNvSpPr>
          <p:nvPr>
            <p:ph type="body" idx="1"/>
          </p:nvPr>
        </p:nvSpPr>
        <p:spPr/>
        <p:txBody>
          <a:bodyPr/>
          <a:lstStyle/>
          <a:p>
            <a:endParaRPr lang="fr-CH" dirty="0"/>
          </a:p>
        </p:txBody>
      </p:sp>
    </p:spTree>
    <p:extLst>
      <p:ext uri="{BB962C8B-B14F-4D97-AF65-F5344CB8AC3E}">
        <p14:creationId xmlns:p14="http://schemas.microsoft.com/office/powerpoint/2010/main" val="3176069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E77BE14F-C536-2098-9982-D8B216E2B962}"/>
              </a:ext>
            </a:extLst>
          </p:cNvPr>
          <p:cNvPicPr>
            <a:picLocks noChangeAspect="1"/>
          </p:cNvPicPr>
          <p:nvPr/>
        </p:nvPicPr>
        <p:blipFill>
          <a:blip r:embed="rId3"/>
          <a:stretch>
            <a:fillRect/>
          </a:stretch>
        </p:blipFill>
        <p:spPr>
          <a:xfrm>
            <a:off x="5388350" y="2674791"/>
            <a:ext cx="5309717" cy="3207240"/>
          </a:xfrm>
          <a:prstGeom prst="rect">
            <a:avLst/>
          </a:prstGeom>
        </p:spPr>
      </p:pic>
      <p:pic>
        <p:nvPicPr>
          <p:cNvPr id="13" name="Image 12">
            <a:extLst>
              <a:ext uri="{FF2B5EF4-FFF2-40B4-BE49-F238E27FC236}">
                <a16:creationId xmlns:a16="http://schemas.microsoft.com/office/drawing/2014/main" id="{AD03B403-42F4-0330-8239-8E81341DC10C}"/>
              </a:ext>
            </a:extLst>
          </p:cNvPr>
          <p:cNvPicPr>
            <a:picLocks noChangeAspect="1"/>
          </p:cNvPicPr>
          <p:nvPr/>
        </p:nvPicPr>
        <p:blipFill>
          <a:blip r:embed="rId4"/>
          <a:stretch>
            <a:fillRect/>
          </a:stretch>
        </p:blipFill>
        <p:spPr>
          <a:xfrm>
            <a:off x="901377" y="1219052"/>
            <a:ext cx="3435197" cy="5657045"/>
          </a:xfrm>
          <a:prstGeom prst="rect">
            <a:avLst/>
          </a:prstGeom>
        </p:spPr>
      </p:pic>
      <p:sp>
        <p:nvSpPr>
          <p:cNvPr id="4" name="Titre 3">
            <a:extLst>
              <a:ext uri="{FF2B5EF4-FFF2-40B4-BE49-F238E27FC236}">
                <a16:creationId xmlns:a16="http://schemas.microsoft.com/office/drawing/2014/main" id="{1C0FF137-1E8D-B328-C8E8-7B8F920905C2}"/>
              </a:ext>
            </a:extLst>
          </p:cNvPr>
          <p:cNvSpPr>
            <a:spLocks noGrp="1"/>
          </p:cNvSpPr>
          <p:nvPr>
            <p:ph type="title"/>
          </p:nvPr>
        </p:nvSpPr>
        <p:spPr>
          <a:xfrm>
            <a:off x="838199" y="365125"/>
            <a:ext cx="11065933" cy="1325563"/>
          </a:xfrm>
        </p:spPr>
        <p:txBody>
          <a:bodyPr/>
          <a:lstStyle/>
          <a:p>
            <a:r>
              <a:rPr lang="fr-CH" dirty="0"/>
              <a:t>1. Insérer (aussi) un e-mail non-institutionnel</a:t>
            </a:r>
          </a:p>
        </p:txBody>
      </p:sp>
      <p:sp>
        <p:nvSpPr>
          <p:cNvPr id="2" name="Espace réservé du numéro de diapositive 1">
            <a:extLst>
              <a:ext uri="{FF2B5EF4-FFF2-40B4-BE49-F238E27FC236}">
                <a16:creationId xmlns:a16="http://schemas.microsoft.com/office/drawing/2014/main" id="{04FE912E-823F-1DC0-DF8A-FD3600F2BD62}"/>
              </a:ext>
            </a:extLst>
          </p:cNvPr>
          <p:cNvSpPr>
            <a:spLocks noGrp="1"/>
          </p:cNvSpPr>
          <p:nvPr>
            <p:ph type="sldNum" sz="quarter" idx="4"/>
          </p:nvPr>
        </p:nvSpPr>
        <p:spPr/>
        <p:txBody>
          <a:bodyPr/>
          <a:lstStyle/>
          <a:p>
            <a:pPr algn="l"/>
            <a:fld id="{EA382D5B-34F5-4E3E-A4AE-74CC685E3C28}" type="slidenum">
              <a:rPr lang="fr-CH" smtClean="0"/>
              <a:pPr algn="l"/>
              <a:t>19</a:t>
            </a:fld>
            <a:endParaRPr lang="fr-CH" dirty="0"/>
          </a:p>
        </p:txBody>
      </p:sp>
      <p:sp>
        <p:nvSpPr>
          <p:cNvPr id="8" name="ZoneTexte 7">
            <a:extLst>
              <a:ext uri="{FF2B5EF4-FFF2-40B4-BE49-F238E27FC236}">
                <a16:creationId xmlns:a16="http://schemas.microsoft.com/office/drawing/2014/main" id="{9806851E-B2B1-71F6-8DEB-B33C769AF8D5}"/>
              </a:ext>
            </a:extLst>
          </p:cNvPr>
          <p:cNvSpPr txBox="1"/>
          <p:nvPr/>
        </p:nvSpPr>
        <p:spPr>
          <a:xfrm>
            <a:off x="5558932" y="6123543"/>
            <a:ext cx="4968552" cy="369332"/>
          </a:xfrm>
          <a:prstGeom prst="rect">
            <a:avLst/>
          </a:prstGeom>
          <a:noFill/>
          <a:ln>
            <a:solidFill>
              <a:srgbClr val="CF0063"/>
            </a:solidFill>
          </a:ln>
        </p:spPr>
        <p:txBody>
          <a:bodyPr wrap="square" rtlCol="0">
            <a:spAutoFit/>
          </a:bodyPr>
          <a:lstStyle/>
          <a:p>
            <a:r>
              <a:rPr lang="fr-CH" dirty="0"/>
              <a:t>Il assure un accès pérenne à votre profil.</a:t>
            </a:r>
          </a:p>
        </p:txBody>
      </p:sp>
      <p:cxnSp>
        <p:nvCxnSpPr>
          <p:cNvPr id="10" name="Connecteur droit avec flèche 9">
            <a:extLst>
              <a:ext uri="{FF2B5EF4-FFF2-40B4-BE49-F238E27FC236}">
                <a16:creationId xmlns:a16="http://schemas.microsoft.com/office/drawing/2014/main" id="{C6CBC877-C92D-9372-827B-200098E7F788}"/>
              </a:ext>
            </a:extLst>
          </p:cNvPr>
          <p:cNvCxnSpPr>
            <a:cxnSpLocks/>
          </p:cNvCxnSpPr>
          <p:nvPr/>
        </p:nvCxnSpPr>
        <p:spPr>
          <a:xfrm>
            <a:off x="4142342" y="4047574"/>
            <a:ext cx="1244964" cy="0"/>
          </a:xfrm>
          <a:prstGeom prst="straightConnector1">
            <a:avLst/>
          </a:prstGeom>
          <a:ln w="57150">
            <a:solidFill>
              <a:srgbClr val="CF0063"/>
            </a:solidFill>
            <a:tailEnd type="triangle"/>
          </a:ln>
        </p:spPr>
        <p:style>
          <a:lnRef idx="1">
            <a:schemeClr val="dk1"/>
          </a:lnRef>
          <a:fillRef idx="0">
            <a:schemeClr val="dk1"/>
          </a:fillRef>
          <a:effectRef idx="0">
            <a:schemeClr val="dk1"/>
          </a:effectRef>
          <a:fontRef idx="minor">
            <a:schemeClr val="tx1"/>
          </a:fontRef>
        </p:style>
      </p:cxnSp>
      <p:pic>
        <p:nvPicPr>
          <p:cNvPr id="18" name="Image 17">
            <a:extLst>
              <a:ext uri="{FF2B5EF4-FFF2-40B4-BE49-F238E27FC236}">
                <a16:creationId xmlns:a16="http://schemas.microsoft.com/office/drawing/2014/main" id="{F83FB757-7612-6613-76C4-FFE69B2D831F}"/>
              </a:ext>
            </a:extLst>
          </p:cNvPr>
          <p:cNvPicPr>
            <a:picLocks noChangeAspect="1"/>
          </p:cNvPicPr>
          <p:nvPr/>
        </p:nvPicPr>
        <p:blipFill>
          <a:blip r:embed="rId5"/>
          <a:stretch>
            <a:fillRect/>
          </a:stretch>
        </p:blipFill>
        <p:spPr>
          <a:xfrm>
            <a:off x="7308663" y="1476815"/>
            <a:ext cx="2114435" cy="1294136"/>
          </a:xfrm>
          <a:prstGeom prst="rect">
            <a:avLst/>
          </a:prstGeom>
        </p:spPr>
      </p:pic>
      <p:cxnSp>
        <p:nvCxnSpPr>
          <p:cNvPr id="11" name="Connecteur droit avec flèche 10">
            <a:extLst>
              <a:ext uri="{FF2B5EF4-FFF2-40B4-BE49-F238E27FC236}">
                <a16:creationId xmlns:a16="http://schemas.microsoft.com/office/drawing/2014/main" id="{33A49255-2D27-F9A3-710C-A2DFB44DCDBE}"/>
              </a:ext>
            </a:extLst>
          </p:cNvPr>
          <p:cNvCxnSpPr>
            <a:cxnSpLocks/>
          </p:cNvCxnSpPr>
          <p:nvPr/>
        </p:nvCxnSpPr>
        <p:spPr>
          <a:xfrm flipV="1">
            <a:off x="7006728" y="2674791"/>
            <a:ext cx="1036481" cy="1720939"/>
          </a:xfrm>
          <a:prstGeom prst="straightConnector1">
            <a:avLst/>
          </a:prstGeom>
          <a:ln w="57150">
            <a:solidFill>
              <a:srgbClr val="CF0063"/>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7278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C0FF137-1E8D-B328-C8E8-7B8F920905C2}"/>
              </a:ext>
            </a:extLst>
          </p:cNvPr>
          <p:cNvSpPr>
            <a:spLocks noGrp="1"/>
          </p:cNvSpPr>
          <p:nvPr>
            <p:ph type="title"/>
          </p:nvPr>
        </p:nvSpPr>
        <p:spPr>
          <a:xfrm>
            <a:off x="838200" y="365125"/>
            <a:ext cx="10515600" cy="1325563"/>
          </a:xfrm>
        </p:spPr>
        <p:txBody>
          <a:bodyPr/>
          <a:lstStyle/>
          <a:p>
            <a:r>
              <a:rPr lang="fr-CH" dirty="0"/>
              <a:t>Table des matières</a:t>
            </a:r>
          </a:p>
        </p:txBody>
      </p:sp>
      <p:sp>
        <p:nvSpPr>
          <p:cNvPr id="5" name="Espace réservé du contenu 4">
            <a:extLst>
              <a:ext uri="{FF2B5EF4-FFF2-40B4-BE49-F238E27FC236}">
                <a16:creationId xmlns:a16="http://schemas.microsoft.com/office/drawing/2014/main" id="{F3C029F0-502B-2A62-307E-564C4AB25794}"/>
              </a:ext>
            </a:extLst>
          </p:cNvPr>
          <p:cNvSpPr>
            <a:spLocks noGrp="1"/>
          </p:cNvSpPr>
          <p:nvPr>
            <p:ph idx="1"/>
          </p:nvPr>
        </p:nvSpPr>
        <p:spPr>
          <a:xfrm>
            <a:off x="900953" y="1583330"/>
            <a:ext cx="7333211" cy="4727054"/>
          </a:xfrm>
        </p:spPr>
        <p:txBody>
          <a:bodyPr vert="horz" lIns="91440" tIns="45720" rIns="91440" bIns="45720" rtlCol="0" anchor="t">
            <a:normAutofit/>
          </a:bodyPr>
          <a:lstStyle/>
          <a:p>
            <a:pPr marL="457200" indent="-457200">
              <a:buFont typeface="+mj-lt"/>
              <a:buAutoNum type="arabicPeriod"/>
            </a:pPr>
            <a:r>
              <a:rPr lang="fr-CH" sz="2400" dirty="0">
                <a:hlinkClick r:id="rId3" action="ppaction://hlinksldjump"/>
              </a:rPr>
              <a:t>Qu’est-ce qu’un ORCID et pourquoi en utiliser un ?</a:t>
            </a:r>
            <a:endParaRPr lang="fr-CH" sz="2400" dirty="0"/>
          </a:p>
          <a:p>
            <a:pPr marL="457200" indent="-457200">
              <a:buFont typeface="+mj-lt"/>
              <a:buAutoNum type="arabicPeriod"/>
            </a:pPr>
            <a:r>
              <a:rPr lang="fr-CH" sz="2400" dirty="0">
                <a:hlinkClick r:id="rId4" action="ppaction://hlinksldjump"/>
              </a:rPr>
              <a:t>Créer un identifiant ORCID et mettre à jour son profil ORCID associé</a:t>
            </a:r>
            <a:endParaRPr lang="fr-CH" sz="2400" dirty="0"/>
          </a:p>
          <a:p>
            <a:pPr marL="457200" indent="-457200">
              <a:buFont typeface="+mj-lt"/>
              <a:buAutoNum type="arabicPeriod"/>
            </a:pPr>
            <a:r>
              <a:rPr lang="fr-CH" sz="2400" dirty="0">
                <a:hlinkClick r:id="rId5" action="ppaction://hlinksldjump"/>
              </a:rPr>
              <a:t>Bonnes pratiques et conseils</a:t>
            </a:r>
            <a:endParaRPr lang="fr-CH" sz="2400" dirty="0"/>
          </a:p>
          <a:p>
            <a:pPr lvl="1"/>
            <a:r>
              <a:rPr lang="fr-CH" dirty="0">
                <a:hlinkClick r:id="rId6" action="ppaction://hlinksldjump"/>
              </a:rPr>
              <a:t>S’assurer de conserver l’accès à son ORCID</a:t>
            </a:r>
            <a:endParaRPr lang="fr-CH" dirty="0"/>
          </a:p>
          <a:p>
            <a:pPr lvl="1"/>
            <a:r>
              <a:rPr lang="fr-CH" dirty="0">
                <a:hlinkClick r:id="rId6" action="ppaction://hlinksldjump"/>
              </a:rPr>
              <a:t>Donner des autorisations judicieuses à </a:t>
            </a:r>
            <a:r>
              <a:rPr lang="fr-CH" dirty="0" err="1">
                <a:hlinkClick r:id="rId6" action="ppaction://hlinksldjump"/>
              </a:rPr>
              <a:t>CrossRef</a:t>
            </a:r>
            <a:r>
              <a:rPr lang="fr-CH" dirty="0">
                <a:hlinkClick r:id="rId6" action="ppaction://hlinksldjump"/>
              </a:rPr>
              <a:t> et </a:t>
            </a:r>
            <a:r>
              <a:rPr lang="fr-CH" dirty="0" err="1">
                <a:hlinkClick r:id="rId6" action="ppaction://hlinksldjump"/>
              </a:rPr>
              <a:t>DataCite</a:t>
            </a:r>
            <a:endParaRPr lang="fr-CH" dirty="0"/>
          </a:p>
          <a:p>
            <a:pPr lvl="1"/>
            <a:r>
              <a:rPr lang="fr-CH" dirty="0">
                <a:hlinkClick r:id="rId7" action="ppaction://hlinksldjump"/>
              </a:rPr>
              <a:t>Activer la synchronisation ORCID et Archive ouverte UNIGE</a:t>
            </a:r>
            <a:endParaRPr lang="fr-CH" dirty="0"/>
          </a:p>
          <a:p>
            <a:pPr lvl="1"/>
            <a:r>
              <a:rPr lang="fr-CH" dirty="0">
                <a:hlinkClick r:id="rId8" action="ppaction://hlinksldjump"/>
              </a:rPr>
              <a:t>Gérer les doublons</a:t>
            </a:r>
            <a:endParaRPr lang="fr-CH" dirty="0"/>
          </a:p>
          <a:p>
            <a:pPr lvl="1"/>
            <a:r>
              <a:rPr lang="fr-CH" dirty="0">
                <a:hlinkClick r:id="rId9" action="ppaction://hlinksldjump"/>
              </a:rPr>
              <a:t>Rester joignable</a:t>
            </a:r>
            <a:endParaRPr lang="fr-CH" dirty="0"/>
          </a:p>
          <a:p>
            <a:pPr marL="457200" indent="-457200">
              <a:buFont typeface="+mj-lt"/>
              <a:buAutoNum type="arabicPeriod"/>
            </a:pPr>
            <a:r>
              <a:rPr lang="fr-CH" sz="2400" dirty="0">
                <a:hlinkClick r:id="rId10" action="ppaction://hlinksldjump"/>
              </a:rPr>
              <a:t>Conclusion</a:t>
            </a:r>
            <a:endParaRPr lang="fr-CH" sz="2400" dirty="0"/>
          </a:p>
          <a:p>
            <a:pPr marL="457200" indent="-457200">
              <a:buFont typeface="+mj-lt"/>
              <a:buAutoNum type="arabicPeriod"/>
            </a:pPr>
            <a:r>
              <a:rPr lang="fr-CH" sz="2400" dirty="0">
                <a:hlinkClick r:id="rId11" action="ppaction://hlinksldjump"/>
              </a:rPr>
              <a:t>Annexes à disposition</a:t>
            </a:r>
            <a:endParaRPr lang="fr-CH" sz="2400" dirty="0"/>
          </a:p>
          <a:p>
            <a:pPr lvl="1"/>
            <a:r>
              <a:rPr lang="fr-CH" dirty="0">
                <a:hlinkClick r:id="rId12" action="ppaction://hlinksldjump"/>
              </a:rPr>
              <a:t>Connectivité d’ORCID avec d’autres systèmes</a:t>
            </a:r>
            <a:endParaRPr lang="fr-CH" dirty="0"/>
          </a:p>
        </p:txBody>
      </p:sp>
      <p:sp>
        <p:nvSpPr>
          <p:cNvPr id="2" name="Espace réservé du numéro de diapositive 1">
            <a:extLst>
              <a:ext uri="{FF2B5EF4-FFF2-40B4-BE49-F238E27FC236}">
                <a16:creationId xmlns:a16="http://schemas.microsoft.com/office/drawing/2014/main" id="{04FE912E-823F-1DC0-DF8A-FD3600F2BD62}"/>
              </a:ext>
            </a:extLst>
          </p:cNvPr>
          <p:cNvSpPr>
            <a:spLocks noGrp="1"/>
          </p:cNvSpPr>
          <p:nvPr>
            <p:ph type="sldNum" sz="quarter" idx="4"/>
          </p:nvPr>
        </p:nvSpPr>
        <p:spPr/>
        <p:txBody>
          <a:bodyPr/>
          <a:lstStyle/>
          <a:p>
            <a:pPr algn="l"/>
            <a:fld id="{EA382D5B-34F5-4E3E-A4AE-74CC685E3C28}" type="slidenum">
              <a:rPr lang="fr-CH" smtClean="0"/>
              <a:pPr algn="l"/>
              <a:t>2</a:t>
            </a:fld>
            <a:endParaRPr lang="fr-CH" dirty="0"/>
          </a:p>
        </p:txBody>
      </p:sp>
      <p:pic>
        <p:nvPicPr>
          <p:cNvPr id="3" name="Graphique 2" descr="Presse-papiers vérifié avec un remplissage uni">
            <a:extLst>
              <a:ext uri="{FF2B5EF4-FFF2-40B4-BE49-F238E27FC236}">
                <a16:creationId xmlns:a16="http://schemas.microsoft.com/office/drawing/2014/main" id="{8E3125FC-B385-2C2B-C4F7-E59E0A50B57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339297" y="1860817"/>
            <a:ext cx="3413853" cy="3413853"/>
          </a:xfrm>
          <a:prstGeom prst="rect">
            <a:avLst/>
          </a:prstGeom>
        </p:spPr>
      </p:pic>
    </p:spTree>
    <p:extLst>
      <p:ext uri="{BB962C8B-B14F-4D97-AF65-F5344CB8AC3E}">
        <p14:creationId xmlns:p14="http://schemas.microsoft.com/office/powerpoint/2010/main" val="997681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C0FF137-1E8D-B328-C8E8-7B8F920905C2}"/>
              </a:ext>
            </a:extLst>
          </p:cNvPr>
          <p:cNvSpPr>
            <a:spLocks noGrp="1"/>
          </p:cNvSpPr>
          <p:nvPr>
            <p:ph type="title"/>
          </p:nvPr>
        </p:nvSpPr>
        <p:spPr>
          <a:xfrm>
            <a:off x="838199" y="365125"/>
            <a:ext cx="10781285" cy="1325563"/>
          </a:xfrm>
        </p:spPr>
        <p:txBody>
          <a:bodyPr/>
          <a:lstStyle/>
          <a:p>
            <a:r>
              <a:rPr lang="fr-CH" dirty="0"/>
              <a:t>2. Donner son ORCID à chaque soumission</a:t>
            </a:r>
          </a:p>
        </p:txBody>
      </p:sp>
      <p:sp>
        <p:nvSpPr>
          <p:cNvPr id="2" name="Espace réservé du numéro de diapositive 1">
            <a:extLst>
              <a:ext uri="{FF2B5EF4-FFF2-40B4-BE49-F238E27FC236}">
                <a16:creationId xmlns:a16="http://schemas.microsoft.com/office/drawing/2014/main" id="{04FE912E-823F-1DC0-DF8A-FD3600F2BD62}"/>
              </a:ext>
            </a:extLst>
          </p:cNvPr>
          <p:cNvSpPr>
            <a:spLocks noGrp="1"/>
          </p:cNvSpPr>
          <p:nvPr>
            <p:ph type="sldNum" sz="quarter" idx="4"/>
          </p:nvPr>
        </p:nvSpPr>
        <p:spPr/>
        <p:txBody>
          <a:bodyPr/>
          <a:lstStyle/>
          <a:p>
            <a:pPr algn="l"/>
            <a:fld id="{EA382D5B-34F5-4E3E-A4AE-74CC685E3C28}" type="slidenum">
              <a:rPr lang="fr-CH" smtClean="0"/>
              <a:pPr algn="l"/>
              <a:t>20</a:t>
            </a:fld>
            <a:endParaRPr lang="fr-CH" dirty="0"/>
          </a:p>
        </p:txBody>
      </p:sp>
      <p:sp>
        <p:nvSpPr>
          <p:cNvPr id="7" name="ZoneTexte 6">
            <a:extLst>
              <a:ext uri="{FF2B5EF4-FFF2-40B4-BE49-F238E27FC236}">
                <a16:creationId xmlns:a16="http://schemas.microsoft.com/office/drawing/2014/main" id="{476E7663-DCEE-53B3-16FA-5CD5A8278AE1}"/>
              </a:ext>
            </a:extLst>
          </p:cNvPr>
          <p:cNvSpPr txBox="1"/>
          <p:nvPr/>
        </p:nvSpPr>
        <p:spPr>
          <a:xfrm>
            <a:off x="306830" y="3163006"/>
            <a:ext cx="1272331" cy="1200329"/>
          </a:xfrm>
          <a:prstGeom prst="rect">
            <a:avLst/>
          </a:prstGeom>
          <a:noFill/>
        </p:spPr>
        <p:txBody>
          <a:bodyPr wrap="square">
            <a:spAutoFit/>
          </a:bodyPr>
          <a:lstStyle/>
          <a:p>
            <a:r>
              <a:rPr lang="fr-FR" sz="1200" dirty="0"/>
              <a:t>L’</a:t>
            </a:r>
            <a:r>
              <a:rPr lang="fr-FR" sz="1200" dirty="0" err="1"/>
              <a:t>auteur-e</a:t>
            </a:r>
            <a:r>
              <a:rPr lang="fr-FR" sz="1200" dirty="0"/>
              <a:t> signale son ORCID lors de la soumission de la publication</a:t>
            </a:r>
            <a:endParaRPr lang="fr-CH" sz="1200" dirty="0"/>
          </a:p>
        </p:txBody>
      </p:sp>
      <p:pic>
        <p:nvPicPr>
          <p:cNvPr id="8" name="Espace réservé du contenu 11" descr="Profil femelle avec un remplissage uni">
            <a:extLst>
              <a:ext uri="{FF2B5EF4-FFF2-40B4-BE49-F238E27FC236}">
                <a16:creationId xmlns:a16="http://schemas.microsoft.com/office/drawing/2014/main" id="{12099C6D-DF20-3111-FC96-77B9B8A164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00959" y="1866051"/>
            <a:ext cx="1040622" cy="1040622"/>
          </a:xfrm>
          <a:prstGeom prst="rect">
            <a:avLst/>
          </a:prstGeom>
        </p:spPr>
      </p:pic>
      <p:pic>
        <p:nvPicPr>
          <p:cNvPr id="12" name="Graphique 11" descr="Livre fermé contour">
            <a:extLst>
              <a:ext uri="{FF2B5EF4-FFF2-40B4-BE49-F238E27FC236}">
                <a16:creationId xmlns:a16="http://schemas.microsoft.com/office/drawing/2014/main" id="{05469DAA-9B71-0CD5-38FD-905D71D4D4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98322" y="4364016"/>
            <a:ext cx="1016936" cy="1016936"/>
          </a:xfrm>
          <a:prstGeom prst="rect">
            <a:avLst/>
          </a:prstGeom>
        </p:spPr>
      </p:pic>
      <p:grpSp>
        <p:nvGrpSpPr>
          <p:cNvPr id="18" name="Groupe 17">
            <a:extLst>
              <a:ext uri="{FF2B5EF4-FFF2-40B4-BE49-F238E27FC236}">
                <a16:creationId xmlns:a16="http://schemas.microsoft.com/office/drawing/2014/main" id="{29D40855-4E7E-987A-45D7-4BDAABAEFA71}"/>
              </a:ext>
            </a:extLst>
          </p:cNvPr>
          <p:cNvGrpSpPr/>
          <p:nvPr/>
        </p:nvGrpSpPr>
        <p:grpSpPr>
          <a:xfrm>
            <a:off x="2178636" y="4793943"/>
            <a:ext cx="1656084" cy="942079"/>
            <a:chOff x="1437249" y="4185935"/>
            <a:chExt cx="1656084" cy="942079"/>
          </a:xfrm>
        </p:grpSpPr>
        <p:cxnSp>
          <p:nvCxnSpPr>
            <p:cNvPr id="19" name="Connecteur droit avec flèche 18">
              <a:extLst>
                <a:ext uri="{FF2B5EF4-FFF2-40B4-BE49-F238E27FC236}">
                  <a16:creationId xmlns:a16="http://schemas.microsoft.com/office/drawing/2014/main" id="{03C9CE09-1164-9D5C-E30D-EDAE7FE33C83}"/>
                </a:ext>
              </a:extLst>
            </p:cNvPr>
            <p:cNvCxnSpPr>
              <a:cxnSpLocks/>
            </p:cNvCxnSpPr>
            <p:nvPr/>
          </p:nvCxnSpPr>
          <p:spPr>
            <a:xfrm>
              <a:off x="1561419" y="4185935"/>
              <a:ext cx="1476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8C43D77A-94A0-1E6D-24CC-97AB0B18CD30}"/>
                </a:ext>
              </a:extLst>
            </p:cNvPr>
            <p:cNvSpPr txBox="1"/>
            <p:nvPr/>
          </p:nvSpPr>
          <p:spPr>
            <a:xfrm>
              <a:off x="1437249" y="4297017"/>
              <a:ext cx="1656084" cy="830997"/>
            </a:xfrm>
            <a:prstGeom prst="rect">
              <a:avLst/>
            </a:prstGeom>
            <a:noFill/>
          </p:spPr>
          <p:txBody>
            <a:bodyPr wrap="square">
              <a:spAutoFit/>
            </a:bodyPr>
            <a:lstStyle/>
            <a:p>
              <a:r>
                <a:rPr lang="fr-FR" sz="1200" dirty="0"/>
                <a:t>L’éditeur transmet les métadonnées de la publication, en incluant l’ORCID </a:t>
              </a:r>
              <a:r>
                <a:rPr lang="fr-FR" sz="1200" dirty="0" err="1"/>
                <a:t>iD</a:t>
              </a:r>
              <a:endParaRPr lang="fr-CH" sz="1200" dirty="0"/>
            </a:p>
          </p:txBody>
        </p:sp>
      </p:grpSp>
      <p:grpSp>
        <p:nvGrpSpPr>
          <p:cNvPr id="21" name="Groupe 20">
            <a:extLst>
              <a:ext uri="{FF2B5EF4-FFF2-40B4-BE49-F238E27FC236}">
                <a16:creationId xmlns:a16="http://schemas.microsoft.com/office/drawing/2014/main" id="{EBA166F1-55B6-BDC2-6FB7-F52DBFE8F7C4}"/>
              </a:ext>
            </a:extLst>
          </p:cNvPr>
          <p:cNvGrpSpPr/>
          <p:nvPr/>
        </p:nvGrpSpPr>
        <p:grpSpPr>
          <a:xfrm>
            <a:off x="3973677" y="4441999"/>
            <a:ext cx="1656084" cy="1747613"/>
            <a:chOff x="2477302" y="4067842"/>
            <a:chExt cx="1656084" cy="1747613"/>
          </a:xfrm>
        </p:grpSpPr>
        <p:grpSp>
          <p:nvGrpSpPr>
            <p:cNvPr id="22" name="Groupe 21">
              <a:extLst>
                <a:ext uri="{FF2B5EF4-FFF2-40B4-BE49-F238E27FC236}">
                  <a16:creationId xmlns:a16="http://schemas.microsoft.com/office/drawing/2014/main" id="{4D6E5B7D-E241-6038-BFBE-564D867B1C40}"/>
                </a:ext>
              </a:extLst>
            </p:cNvPr>
            <p:cNvGrpSpPr/>
            <p:nvPr/>
          </p:nvGrpSpPr>
          <p:grpSpPr>
            <a:xfrm>
              <a:off x="2492514" y="4067842"/>
              <a:ext cx="1525385" cy="875210"/>
              <a:chOff x="2492514" y="4067842"/>
              <a:chExt cx="1525385" cy="875210"/>
            </a:xfrm>
          </p:grpSpPr>
          <p:sp>
            <p:nvSpPr>
              <p:cNvPr id="24" name="ZoneTexte 23">
                <a:extLst>
                  <a:ext uri="{FF2B5EF4-FFF2-40B4-BE49-F238E27FC236}">
                    <a16:creationId xmlns:a16="http://schemas.microsoft.com/office/drawing/2014/main" id="{7579BE12-6E04-DD21-A112-9549EBFAF63D}"/>
                  </a:ext>
                </a:extLst>
              </p:cNvPr>
              <p:cNvSpPr txBox="1"/>
              <p:nvPr/>
            </p:nvSpPr>
            <p:spPr>
              <a:xfrm>
                <a:off x="2492514" y="4067842"/>
                <a:ext cx="1525385" cy="817245"/>
              </a:xfrm>
              <a:prstGeom prst="roundRect">
                <a:avLst/>
              </a:prstGeom>
              <a:noFill/>
              <a:ln>
                <a:solidFill>
                  <a:schemeClr val="tx1"/>
                </a:solidFill>
              </a:ln>
            </p:spPr>
            <p:txBody>
              <a:bodyPr wrap="square" rtlCol="0">
                <a:spAutoFit/>
              </a:bodyPr>
              <a:lstStyle/>
              <a:p>
                <a:r>
                  <a:rPr lang="fr-FR" sz="1400" dirty="0"/>
                  <a:t>Registre des </a:t>
                </a:r>
                <a:r>
                  <a:rPr lang="fr-FR" sz="1400" dirty="0" err="1"/>
                  <a:t>DOIs</a:t>
                </a:r>
                <a:endParaRPr lang="fr-FR" sz="1400" dirty="0"/>
              </a:p>
              <a:p>
                <a:endParaRPr lang="fr-CH" sz="1400" dirty="0"/>
              </a:p>
            </p:txBody>
          </p:sp>
          <p:pic>
            <p:nvPicPr>
              <p:cNvPr id="25" name="Graphique 24" descr="Terminal Cmd avec un remplissage uni">
                <a:extLst>
                  <a:ext uri="{FF2B5EF4-FFF2-40B4-BE49-F238E27FC236}">
                    <a16:creationId xmlns:a16="http://schemas.microsoft.com/office/drawing/2014/main" id="{DE5B0588-4BE1-409D-7D4C-B2D662AC739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05531" y="4296721"/>
                <a:ext cx="646331" cy="646331"/>
              </a:xfrm>
              <a:prstGeom prst="rect">
                <a:avLst/>
              </a:prstGeom>
            </p:spPr>
          </p:pic>
        </p:grpSp>
        <p:sp>
          <p:nvSpPr>
            <p:cNvPr id="23" name="ZoneTexte 22">
              <a:extLst>
                <a:ext uri="{FF2B5EF4-FFF2-40B4-BE49-F238E27FC236}">
                  <a16:creationId xmlns:a16="http://schemas.microsoft.com/office/drawing/2014/main" id="{C4BEFBD3-6F59-5A8D-914D-83C34E1B459E}"/>
                </a:ext>
              </a:extLst>
            </p:cNvPr>
            <p:cNvSpPr txBox="1"/>
            <p:nvPr/>
          </p:nvSpPr>
          <p:spPr>
            <a:xfrm>
              <a:off x="2477302" y="4984458"/>
              <a:ext cx="1656084" cy="830997"/>
            </a:xfrm>
            <a:prstGeom prst="rect">
              <a:avLst/>
            </a:prstGeom>
            <a:noFill/>
          </p:spPr>
          <p:txBody>
            <a:bodyPr wrap="square">
              <a:spAutoFit/>
            </a:bodyPr>
            <a:lstStyle/>
            <a:p>
              <a:r>
                <a:rPr lang="fr-FR" sz="1200" dirty="0"/>
                <a:t>L’agence émettrice de DOI enregistre les informations et les met à disposition</a:t>
              </a:r>
              <a:endParaRPr lang="fr-CH" sz="1200" dirty="0"/>
            </a:p>
          </p:txBody>
        </p:sp>
      </p:grpSp>
      <p:grpSp>
        <p:nvGrpSpPr>
          <p:cNvPr id="31" name="Groupe 30">
            <a:extLst>
              <a:ext uri="{FF2B5EF4-FFF2-40B4-BE49-F238E27FC236}">
                <a16:creationId xmlns:a16="http://schemas.microsoft.com/office/drawing/2014/main" id="{9341AC95-7682-35B8-99B9-9BAC2E38AF46}"/>
              </a:ext>
            </a:extLst>
          </p:cNvPr>
          <p:cNvGrpSpPr/>
          <p:nvPr/>
        </p:nvGrpSpPr>
        <p:grpSpPr>
          <a:xfrm>
            <a:off x="5514274" y="1591439"/>
            <a:ext cx="5000039" cy="4150891"/>
            <a:chOff x="3836105" y="1423164"/>
            <a:chExt cx="5000039" cy="4150891"/>
          </a:xfrm>
        </p:grpSpPr>
        <p:cxnSp>
          <p:nvCxnSpPr>
            <p:cNvPr id="32" name="Connecteur droit avec flèche 31">
              <a:extLst>
                <a:ext uri="{FF2B5EF4-FFF2-40B4-BE49-F238E27FC236}">
                  <a16:creationId xmlns:a16="http://schemas.microsoft.com/office/drawing/2014/main" id="{38FA087A-F66B-4CF0-4A1C-9C9527441D77}"/>
                </a:ext>
              </a:extLst>
            </p:cNvPr>
            <p:cNvCxnSpPr>
              <a:cxnSpLocks/>
              <a:stCxn id="24" idx="3"/>
            </p:cNvCxnSpPr>
            <p:nvPr/>
          </p:nvCxnSpPr>
          <p:spPr>
            <a:xfrm>
              <a:off x="3836105" y="4682347"/>
              <a:ext cx="3287992" cy="24537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B4DE0F70-A2F7-CF06-2E4C-B847220C83A5}"/>
                </a:ext>
              </a:extLst>
            </p:cNvPr>
            <p:cNvCxnSpPr>
              <a:cxnSpLocks/>
              <a:stCxn id="24" idx="3"/>
            </p:cNvCxnSpPr>
            <p:nvPr/>
          </p:nvCxnSpPr>
          <p:spPr>
            <a:xfrm flipV="1">
              <a:off x="3836105" y="2241206"/>
              <a:ext cx="3235033" cy="244114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DF9E9D6A-D0FF-3BF5-25F7-D2413B16E338}"/>
                </a:ext>
              </a:extLst>
            </p:cNvPr>
            <p:cNvCxnSpPr>
              <a:cxnSpLocks/>
            </p:cNvCxnSpPr>
            <p:nvPr/>
          </p:nvCxnSpPr>
          <p:spPr>
            <a:xfrm flipV="1">
              <a:off x="3845676" y="3354428"/>
              <a:ext cx="3278421" cy="132518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ZoneTexte 34">
              <a:extLst>
                <a:ext uri="{FF2B5EF4-FFF2-40B4-BE49-F238E27FC236}">
                  <a16:creationId xmlns:a16="http://schemas.microsoft.com/office/drawing/2014/main" id="{5919F2CD-9793-5EBE-99BB-C3B3A03A4BB9}"/>
                </a:ext>
              </a:extLst>
            </p:cNvPr>
            <p:cNvSpPr txBox="1"/>
            <p:nvPr/>
          </p:nvSpPr>
          <p:spPr>
            <a:xfrm>
              <a:off x="4994413" y="4927724"/>
              <a:ext cx="1538927" cy="646331"/>
            </a:xfrm>
            <a:prstGeom prst="rect">
              <a:avLst/>
            </a:prstGeom>
            <a:noFill/>
          </p:spPr>
          <p:txBody>
            <a:bodyPr wrap="square" rtlCol="0">
              <a:spAutoFit/>
            </a:bodyPr>
            <a:lstStyle/>
            <a:p>
              <a:pPr algn="ctr"/>
              <a:r>
                <a:rPr lang="fr-CH" sz="1200" dirty="0"/>
                <a:t>Les systèmes connectés utilisent le contenu du registre</a:t>
              </a:r>
            </a:p>
          </p:txBody>
        </p:sp>
        <p:grpSp>
          <p:nvGrpSpPr>
            <p:cNvPr id="36" name="Groupe 35">
              <a:extLst>
                <a:ext uri="{FF2B5EF4-FFF2-40B4-BE49-F238E27FC236}">
                  <a16:creationId xmlns:a16="http://schemas.microsoft.com/office/drawing/2014/main" id="{EDC28E57-B8D9-F02F-EBAE-1882F58BA96E}"/>
                </a:ext>
              </a:extLst>
            </p:cNvPr>
            <p:cNvGrpSpPr/>
            <p:nvPr/>
          </p:nvGrpSpPr>
          <p:grpSpPr>
            <a:xfrm>
              <a:off x="7180060" y="4213668"/>
              <a:ext cx="1656084" cy="1175721"/>
              <a:chOff x="7180060" y="4213668"/>
              <a:chExt cx="1656084" cy="1175721"/>
            </a:xfrm>
          </p:grpSpPr>
          <p:grpSp>
            <p:nvGrpSpPr>
              <p:cNvPr id="44" name="Groupe 43">
                <a:extLst>
                  <a:ext uri="{FF2B5EF4-FFF2-40B4-BE49-F238E27FC236}">
                    <a16:creationId xmlns:a16="http://schemas.microsoft.com/office/drawing/2014/main" id="{844646E8-38B2-A121-AC4B-EDED2ABD8C91}"/>
                  </a:ext>
                </a:extLst>
              </p:cNvPr>
              <p:cNvGrpSpPr/>
              <p:nvPr/>
            </p:nvGrpSpPr>
            <p:grpSpPr>
              <a:xfrm>
                <a:off x="7469499" y="4213668"/>
                <a:ext cx="914400" cy="1066453"/>
                <a:chOff x="6891928" y="4517025"/>
                <a:chExt cx="914400" cy="1066453"/>
              </a:xfrm>
            </p:grpSpPr>
            <p:pic>
              <p:nvPicPr>
                <p:cNvPr id="46" name="Graphique 45" descr="Main ouverte avec un remplissage uni">
                  <a:extLst>
                    <a:ext uri="{FF2B5EF4-FFF2-40B4-BE49-F238E27FC236}">
                      <a16:creationId xmlns:a16="http://schemas.microsoft.com/office/drawing/2014/main" id="{793C91CD-C70C-7661-B417-73B9B02C128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970525">
                  <a:off x="6891928" y="4669078"/>
                  <a:ext cx="914400" cy="914400"/>
                </a:xfrm>
                <a:prstGeom prst="rect">
                  <a:avLst/>
                </a:prstGeom>
              </p:spPr>
            </p:pic>
            <p:pic>
              <p:nvPicPr>
                <p:cNvPr id="47" name="Graphique 46" descr="Pièces avec un remplissage uni">
                  <a:extLst>
                    <a:ext uri="{FF2B5EF4-FFF2-40B4-BE49-F238E27FC236}">
                      <a16:creationId xmlns:a16="http://schemas.microsoft.com/office/drawing/2014/main" id="{906A4300-A332-D35A-EF3E-B00EC385686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70958" y="4517025"/>
                  <a:ext cx="466176" cy="466176"/>
                </a:xfrm>
                <a:prstGeom prst="rect">
                  <a:avLst/>
                </a:prstGeom>
              </p:spPr>
            </p:pic>
          </p:grpSp>
          <p:sp>
            <p:nvSpPr>
              <p:cNvPr id="45" name="ZoneTexte 44">
                <a:extLst>
                  <a:ext uri="{FF2B5EF4-FFF2-40B4-BE49-F238E27FC236}">
                    <a16:creationId xmlns:a16="http://schemas.microsoft.com/office/drawing/2014/main" id="{4EE674C6-8539-5F35-5A39-DA36C4CF8FD5}"/>
                  </a:ext>
                </a:extLst>
              </p:cNvPr>
              <p:cNvSpPr txBox="1"/>
              <p:nvPr/>
            </p:nvSpPr>
            <p:spPr>
              <a:xfrm>
                <a:off x="7180060" y="4927724"/>
                <a:ext cx="1656084" cy="461665"/>
              </a:xfrm>
              <a:prstGeom prst="rect">
                <a:avLst/>
              </a:prstGeom>
              <a:noFill/>
            </p:spPr>
            <p:txBody>
              <a:bodyPr wrap="square" rtlCol="0">
                <a:spAutoFit/>
              </a:bodyPr>
              <a:lstStyle/>
              <a:p>
                <a:pPr algn="ctr"/>
                <a:r>
                  <a:rPr lang="fr-CH" sz="1200" dirty="0"/>
                  <a:t>Organismes de financement</a:t>
                </a:r>
              </a:p>
            </p:txBody>
          </p:sp>
        </p:grpSp>
        <p:grpSp>
          <p:nvGrpSpPr>
            <p:cNvPr id="37" name="Groupe 36">
              <a:extLst>
                <a:ext uri="{FF2B5EF4-FFF2-40B4-BE49-F238E27FC236}">
                  <a16:creationId xmlns:a16="http://schemas.microsoft.com/office/drawing/2014/main" id="{5BDACE12-F568-51B8-9569-63F4361A1169}"/>
                </a:ext>
              </a:extLst>
            </p:cNvPr>
            <p:cNvGrpSpPr/>
            <p:nvPr/>
          </p:nvGrpSpPr>
          <p:grpSpPr>
            <a:xfrm>
              <a:off x="7143288" y="2850910"/>
              <a:ext cx="1656084" cy="1229346"/>
              <a:chOff x="7143288" y="2850910"/>
              <a:chExt cx="1656084" cy="1229346"/>
            </a:xfrm>
          </p:grpSpPr>
          <p:pic>
            <p:nvPicPr>
              <p:cNvPr id="42" name="Graphique 41" descr="Livres sur une étagère avec un remplissage uni">
                <a:extLst>
                  <a:ext uri="{FF2B5EF4-FFF2-40B4-BE49-F238E27FC236}">
                    <a16:creationId xmlns:a16="http://schemas.microsoft.com/office/drawing/2014/main" id="{D45BEAE6-FB2F-DB43-6A77-00027051ED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504534" y="2850910"/>
                <a:ext cx="854805" cy="854805"/>
              </a:xfrm>
              <a:prstGeom prst="rect">
                <a:avLst/>
              </a:prstGeom>
            </p:spPr>
          </p:pic>
          <p:sp>
            <p:nvSpPr>
              <p:cNvPr id="43" name="ZoneTexte 42">
                <a:extLst>
                  <a:ext uri="{FF2B5EF4-FFF2-40B4-BE49-F238E27FC236}">
                    <a16:creationId xmlns:a16="http://schemas.microsoft.com/office/drawing/2014/main" id="{EA784BAB-C9E7-229B-1A98-AABF3FDCD884}"/>
                  </a:ext>
                </a:extLst>
              </p:cNvPr>
              <p:cNvSpPr txBox="1"/>
              <p:nvPr/>
            </p:nvSpPr>
            <p:spPr>
              <a:xfrm>
                <a:off x="7143288" y="3618591"/>
                <a:ext cx="1656084" cy="461665"/>
              </a:xfrm>
              <a:prstGeom prst="rect">
                <a:avLst/>
              </a:prstGeom>
              <a:noFill/>
            </p:spPr>
            <p:txBody>
              <a:bodyPr wrap="square" rtlCol="0">
                <a:spAutoFit/>
              </a:bodyPr>
              <a:lstStyle/>
              <a:p>
                <a:pPr algn="ctr"/>
                <a:r>
                  <a:rPr lang="fr-CH" sz="1200" dirty="0"/>
                  <a:t>Systèmes documentaires</a:t>
                </a:r>
              </a:p>
            </p:txBody>
          </p:sp>
        </p:grpSp>
        <p:grpSp>
          <p:nvGrpSpPr>
            <p:cNvPr id="38" name="Groupe 37">
              <a:extLst>
                <a:ext uri="{FF2B5EF4-FFF2-40B4-BE49-F238E27FC236}">
                  <a16:creationId xmlns:a16="http://schemas.microsoft.com/office/drawing/2014/main" id="{C152F92F-899F-805F-4393-E1DAA52391F3}"/>
                </a:ext>
              </a:extLst>
            </p:cNvPr>
            <p:cNvGrpSpPr/>
            <p:nvPr/>
          </p:nvGrpSpPr>
          <p:grpSpPr>
            <a:xfrm>
              <a:off x="7124097" y="1423164"/>
              <a:ext cx="1656084" cy="1150855"/>
              <a:chOff x="7124097" y="1423164"/>
              <a:chExt cx="1656084" cy="1150855"/>
            </a:xfrm>
          </p:grpSpPr>
          <p:pic>
            <p:nvPicPr>
              <p:cNvPr id="40" name="Graphique 39" descr="École contour">
                <a:extLst>
                  <a:ext uri="{FF2B5EF4-FFF2-40B4-BE49-F238E27FC236}">
                    <a16:creationId xmlns:a16="http://schemas.microsoft.com/office/drawing/2014/main" id="{1B3477E5-1B8B-AA93-1E25-598BA3AC07B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69499" y="1423164"/>
                <a:ext cx="914400" cy="914400"/>
              </a:xfrm>
              <a:prstGeom prst="rect">
                <a:avLst/>
              </a:prstGeom>
            </p:spPr>
          </p:pic>
          <p:sp>
            <p:nvSpPr>
              <p:cNvPr id="41" name="ZoneTexte 40">
                <a:extLst>
                  <a:ext uri="{FF2B5EF4-FFF2-40B4-BE49-F238E27FC236}">
                    <a16:creationId xmlns:a16="http://schemas.microsoft.com/office/drawing/2014/main" id="{1805A0D4-EAB3-0953-BEA6-BA1503095EC2}"/>
                  </a:ext>
                </a:extLst>
              </p:cNvPr>
              <p:cNvSpPr txBox="1"/>
              <p:nvPr/>
            </p:nvSpPr>
            <p:spPr>
              <a:xfrm>
                <a:off x="7124097" y="2297020"/>
                <a:ext cx="1656084" cy="276999"/>
              </a:xfrm>
              <a:prstGeom prst="rect">
                <a:avLst/>
              </a:prstGeom>
              <a:noFill/>
            </p:spPr>
            <p:txBody>
              <a:bodyPr wrap="square" rtlCol="0">
                <a:spAutoFit/>
              </a:bodyPr>
              <a:lstStyle/>
              <a:p>
                <a:pPr algn="ctr"/>
                <a:r>
                  <a:rPr lang="fr-CH" sz="1200" dirty="0"/>
                  <a:t>Universités</a:t>
                </a:r>
              </a:p>
            </p:txBody>
          </p:sp>
        </p:grpSp>
      </p:grpSp>
      <p:cxnSp>
        <p:nvCxnSpPr>
          <p:cNvPr id="51" name="Connecteur droit avec flèche 50">
            <a:extLst>
              <a:ext uri="{FF2B5EF4-FFF2-40B4-BE49-F238E27FC236}">
                <a16:creationId xmlns:a16="http://schemas.microsoft.com/office/drawing/2014/main" id="{76B1E004-EFA2-0D4F-D101-280A96E44315}"/>
              </a:ext>
            </a:extLst>
          </p:cNvPr>
          <p:cNvCxnSpPr>
            <a:cxnSpLocks/>
          </p:cNvCxnSpPr>
          <p:nvPr/>
        </p:nvCxnSpPr>
        <p:spPr>
          <a:xfrm>
            <a:off x="1735610" y="2985111"/>
            <a:ext cx="0" cy="126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2" name="Image 51">
            <a:extLst>
              <a:ext uri="{FF2B5EF4-FFF2-40B4-BE49-F238E27FC236}">
                <a16:creationId xmlns:a16="http://schemas.microsoft.com/office/drawing/2014/main" id="{A22FC38B-DE4A-26FA-6025-525C0F201F57}"/>
              </a:ext>
            </a:extLst>
          </p:cNvPr>
          <p:cNvPicPr>
            <a:picLocks noChangeAspect="1"/>
          </p:cNvPicPr>
          <p:nvPr/>
        </p:nvPicPr>
        <p:blipFill>
          <a:blip r:embed="rId17">
            <a:grayscl/>
            <a:extLst>
              <a:ext uri="{28A0092B-C50C-407E-A947-70E740481C1C}">
                <a14:useLocalDpi xmlns:a14="http://schemas.microsoft.com/office/drawing/2010/main" val="0"/>
              </a:ext>
            </a:extLst>
          </a:blip>
          <a:stretch>
            <a:fillRect/>
          </a:stretch>
        </p:blipFill>
        <p:spPr>
          <a:xfrm>
            <a:off x="1859243" y="4317668"/>
            <a:ext cx="270080" cy="270080"/>
          </a:xfrm>
          <a:prstGeom prst="rect">
            <a:avLst/>
          </a:prstGeom>
        </p:spPr>
      </p:pic>
      <p:sp>
        <p:nvSpPr>
          <p:cNvPr id="66" name="ZoneTexte 65">
            <a:extLst>
              <a:ext uri="{FF2B5EF4-FFF2-40B4-BE49-F238E27FC236}">
                <a16:creationId xmlns:a16="http://schemas.microsoft.com/office/drawing/2014/main" id="{9E19348F-0242-6778-79E0-16F44293EC3D}"/>
              </a:ext>
            </a:extLst>
          </p:cNvPr>
          <p:cNvSpPr txBox="1"/>
          <p:nvPr/>
        </p:nvSpPr>
        <p:spPr>
          <a:xfrm>
            <a:off x="403123" y="6164511"/>
            <a:ext cx="11216362" cy="646331"/>
          </a:xfrm>
          <a:prstGeom prst="rect">
            <a:avLst/>
          </a:prstGeom>
          <a:noFill/>
          <a:ln>
            <a:solidFill>
              <a:schemeClr val="tx1"/>
            </a:solidFill>
          </a:ln>
        </p:spPr>
        <p:txBody>
          <a:bodyPr wrap="square">
            <a:spAutoFit/>
          </a:bodyPr>
          <a:lstStyle/>
          <a:p>
            <a:r>
              <a:rPr lang="fr-CH" sz="1800" dirty="0"/>
              <a:t>Le mieux est de signaler son ORCID dès la soumission. Il est ainsi inclus dans le registre des DOI comme une information factuelle sur la publication, au même que le titre, l’année, etc. De nombreux systèmes utilisent ce registre.</a:t>
            </a:r>
          </a:p>
        </p:txBody>
      </p:sp>
      <p:sp>
        <p:nvSpPr>
          <p:cNvPr id="56" name="ZoneTexte 55">
            <a:extLst>
              <a:ext uri="{FF2B5EF4-FFF2-40B4-BE49-F238E27FC236}">
                <a16:creationId xmlns:a16="http://schemas.microsoft.com/office/drawing/2014/main" id="{9622413D-DB23-2282-6143-16B5DBFF600F}"/>
              </a:ext>
            </a:extLst>
          </p:cNvPr>
          <p:cNvSpPr txBox="1"/>
          <p:nvPr/>
        </p:nvSpPr>
        <p:spPr>
          <a:xfrm rot="16200000">
            <a:off x="9365980" y="3308087"/>
            <a:ext cx="5195273" cy="276999"/>
          </a:xfrm>
          <a:prstGeom prst="rect">
            <a:avLst/>
          </a:prstGeom>
          <a:noFill/>
          <a:ln>
            <a:noFill/>
          </a:ln>
        </p:spPr>
        <p:txBody>
          <a:bodyPr wrap="square" rtlCol="0">
            <a:spAutoFit/>
          </a:bodyPr>
          <a:lstStyle/>
          <a:p>
            <a:r>
              <a:rPr lang="fr-CH" sz="1200" dirty="0">
                <a:solidFill>
                  <a:schemeClr val="bg1">
                    <a:lumMod val="75000"/>
                  </a:schemeClr>
                </a:solidFill>
              </a:rPr>
              <a:t>Inspiré d’une infographie de </a:t>
            </a:r>
            <a:r>
              <a:rPr lang="en-US" sz="1200" dirty="0">
                <a:solidFill>
                  <a:schemeClr val="bg1">
                    <a:lumMod val="75000"/>
                  </a:schemeClr>
                </a:solidFill>
                <a:hlinkClick r:id="rId18">
                  <a:extLst>
                    <a:ext uri="{A12FA001-AC4F-418D-AE19-62706E023703}">
                      <ahyp:hlinkClr xmlns:ahyp="http://schemas.microsoft.com/office/drawing/2018/hyperlinkcolor" val="tx"/>
                    </a:ext>
                  </a:extLst>
                </a:hlinkClick>
              </a:rPr>
              <a:t>Maude</a:t>
            </a:r>
            <a:r>
              <a:rPr lang="en-US" sz="1200" dirty="0">
                <a:solidFill>
                  <a:srgbClr val="CF0063"/>
                </a:solidFill>
                <a:hlinkClick r:id="rId18">
                  <a:extLst>
                    <a:ext uri="{A12FA001-AC4F-418D-AE19-62706E023703}">
                      <ahyp:hlinkClr xmlns:ahyp="http://schemas.microsoft.com/office/drawing/2018/hyperlinkcolor" val="tx"/>
                    </a:ext>
                  </a:extLst>
                </a:hlinkClick>
              </a:rPr>
              <a:t> </a:t>
            </a:r>
            <a:r>
              <a:rPr lang="en-US" sz="1200" dirty="0" err="1">
                <a:solidFill>
                  <a:schemeClr val="bg1">
                    <a:lumMod val="75000"/>
                  </a:schemeClr>
                </a:solidFill>
                <a:hlinkClick r:id="rId18">
                  <a:extLst>
                    <a:ext uri="{A12FA001-AC4F-418D-AE19-62706E023703}">
                      <ahyp:hlinkClr xmlns:ahyp="http://schemas.microsoft.com/office/drawing/2018/hyperlinkcolor" val="tx"/>
                    </a:ext>
                  </a:extLst>
                </a:hlinkClick>
              </a:rPr>
              <a:t>Laplante</a:t>
            </a:r>
            <a:r>
              <a:rPr lang="en-US" sz="1200" dirty="0">
                <a:solidFill>
                  <a:schemeClr val="bg1">
                    <a:lumMod val="75000"/>
                  </a:schemeClr>
                </a:solidFill>
                <a:hlinkClick r:id="rId18">
                  <a:extLst>
                    <a:ext uri="{A12FA001-AC4F-418D-AE19-62706E023703}">
                      <ahyp:hlinkClr xmlns:ahyp="http://schemas.microsoft.com/office/drawing/2018/hyperlinkcolor" val="tx"/>
                    </a:ext>
                  </a:extLst>
                </a:hlinkClick>
              </a:rPr>
              <a:t>-Dubé</a:t>
            </a:r>
            <a:r>
              <a:rPr lang="en-US" sz="1200" dirty="0">
                <a:solidFill>
                  <a:schemeClr val="bg1">
                    <a:lumMod val="75000"/>
                  </a:schemeClr>
                </a:solidFill>
              </a:rPr>
              <a:t>, shared in </a:t>
            </a:r>
            <a:r>
              <a:rPr lang="en-US" sz="1200" dirty="0">
                <a:solidFill>
                  <a:schemeClr val="bg1">
                    <a:lumMod val="75000"/>
                  </a:schemeClr>
                </a:solidFill>
                <a:hlinkClick r:id="rId19">
                  <a:extLst>
                    <a:ext uri="{A12FA001-AC4F-418D-AE19-62706E023703}">
                      <ahyp:hlinkClr xmlns:ahyp="http://schemas.microsoft.com/office/drawing/2018/hyperlinkcolor" val="tx"/>
                    </a:ext>
                  </a:extLst>
                </a:hlinkClick>
              </a:rPr>
              <a:t>CC BY 4.0 </a:t>
            </a:r>
            <a:endParaRPr lang="en-US" sz="1200" dirty="0">
              <a:solidFill>
                <a:schemeClr val="bg1">
                  <a:lumMod val="75000"/>
                </a:schemeClr>
              </a:solidFill>
            </a:endParaRPr>
          </a:p>
        </p:txBody>
      </p:sp>
    </p:spTree>
    <p:extLst>
      <p:ext uri="{BB962C8B-B14F-4D97-AF65-F5344CB8AC3E}">
        <p14:creationId xmlns:p14="http://schemas.microsoft.com/office/powerpoint/2010/main" val="16019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C0FF137-1E8D-B328-C8E8-7B8F920905C2}"/>
              </a:ext>
            </a:extLst>
          </p:cNvPr>
          <p:cNvSpPr>
            <a:spLocks noGrp="1"/>
          </p:cNvSpPr>
          <p:nvPr>
            <p:ph type="title"/>
          </p:nvPr>
        </p:nvSpPr>
        <p:spPr>
          <a:xfrm>
            <a:off x="838199" y="365125"/>
            <a:ext cx="10781285" cy="1325563"/>
          </a:xfrm>
        </p:spPr>
        <p:txBody>
          <a:bodyPr/>
          <a:lstStyle/>
          <a:p>
            <a:r>
              <a:rPr lang="fr-CH" dirty="0"/>
              <a:t>3. Donner des autorisations de mise à jour</a:t>
            </a:r>
          </a:p>
        </p:txBody>
      </p:sp>
      <p:sp>
        <p:nvSpPr>
          <p:cNvPr id="2" name="Espace réservé du numéro de diapositive 1">
            <a:extLst>
              <a:ext uri="{FF2B5EF4-FFF2-40B4-BE49-F238E27FC236}">
                <a16:creationId xmlns:a16="http://schemas.microsoft.com/office/drawing/2014/main" id="{04FE912E-823F-1DC0-DF8A-FD3600F2BD62}"/>
              </a:ext>
            </a:extLst>
          </p:cNvPr>
          <p:cNvSpPr>
            <a:spLocks noGrp="1"/>
          </p:cNvSpPr>
          <p:nvPr>
            <p:ph type="sldNum" sz="quarter" idx="4"/>
          </p:nvPr>
        </p:nvSpPr>
        <p:spPr/>
        <p:txBody>
          <a:bodyPr/>
          <a:lstStyle/>
          <a:p>
            <a:pPr algn="l"/>
            <a:fld id="{EA382D5B-34F5-4E3E-A4AE-74CC685E3C28}" type="slidenum">
              <a:rPr lang="fr-CH" smtClean="0"/>
              <a:pPr algn="l"/>
              <a:t>21</a:t>
            </a:fld>
            <a:endParaRPr lang="fr-CH" dirty="0"/>
          </a:p>
        </p:txBody>
      </p:sp>
      <p:sp>
        <p:nvSpPr>
          <p:cNvPr id="7" name="ZoneTexte 6">
            <a:extLst>
              <a:ext uri="{FF2B5EF4-FFF2-40B4-BE49-F238E27FC236}">
                <a16:creationId xmlns:a16="http://schemas.microsoft.com/office/drawing/2014/main" id="{476E7663-DCEE-53B3-16FA-5CD5A8278AE1}"/>
              </a:ext>
            </a:extLst>
          </p:cNvPr>
          <p:cNvSpPr txBox="1"/>
          <p:nvPr/>
        </p:nvSpPr>
        <p:spPr>
          <a:xfrm>
            <a:off x="306830" y="3163006"/>
            <a:ext cx="1272331" cy="1200329"/>
          </a:xfrm>
          <a:prstGeom prst="rect">
            <a:avLst/>
          </a:prstGeom>
          <a:noFill/>
        </p:spPr>
        <p:txBody>
          <a:bodyPr wrap="square">
            <a:spAutoFit/>
          </a:bodyPr>
          <a:lstStyle/>
          <a:p>
            <a:r>
              <a:rPr lang="fr-FR" sz="1200" dirty="0"/>
              <a:t>L’</a:t>
            </a:r>
            <a:r>
              <a:rPr lang="fr-FR" sz="1200" dirty="0" err="1"/>
              <a:t>auteur-e</a:t>
            </a:r>
            <a:r>
              <a:rPr lang="fr-FR" sz="1200" dirty="0"/>
              <a:t> signale son ORCID lors de la soumission de la publication</a:t>
            </a:r>
            <a:endParaRPr lang="fr-CH" sz="1200" dirty="0"/>
          </a:p>
        </p:txBody>
      </p:sp>
      <p:pic>
        <p:nvPicPr>
          <p:cNvPr id="8" name="Espace réservé du contenu 11" descr="Profil femelle avec un remplissage uni">
            <a:extLst>
              <a:ext uri="{FF2B5EF4-FFF2-40B4-BE49-F238E27FC236}">
                <a16:creationId xmlns:a16="http://schemas.microsoft.com/office/drawing/2014/main" id="{12099C6D-DF20-3111-FC96-77B9B8A164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00959" y="1866051"/>
            <a:ext cx="1040622" cy="1040622"/>
          </a:xfrm>
          <a:prstGeom prst="rect">
            <a:avLst/>
          </a:prstGeom>
        </p:spPr>
      </p:pic>
      <p:grpSp>
        <p:nvGrpSpPr>
          <p:cNvPr id="9" name="Groupe 8">
            <a:extLst>
              <a:ext uri="{FF2B5EF4-FFF2-40B4-BE49-F238E27FC236}">
                <a16:creationId xmlns:a16="http://schemas.microsoft.com/office/drawing/2014/main" id="{D7FF5133-D29A-72E5-EF09-E690347CA138}"/>
              </a:ext>
            </a:extLst>
          </p:cNvPr>
          <p:cNvGrpSpPr/>
          <p:nvPr/>
        </p:nvGrpSpPr>
        <p:grpSpPr>
          <a:xfrm>
            <a:off x="2591673" y="1955725"/>
            <a:ext cx="1476000" cy="461665"/>
            <a:chOff x="2131298" y="1175783"/>
            <a:chExt cx="1476000" cy="461665"/>
          </a:xfrm>
        </p:grpSpPr>
        <p:cxnSp>
          <p:nvCxnSpPr>
            <p:cNvPr id="10" name="Connecteur droit avec flèche 9">
              <a:extLst>
                <a:ext uri="{FF2B5EF4-FFF2-40B4-BE49-F238E27FC236}">
                  <a16:creationId xmlns:a16="http://schemas.microsoft.com/office/drawing/2014/main" id="{5C24AC91-4A33-9C86-2C1E-F75B5580DDF0}"/>
                </a:ext>
              </a:extLst>
            </p:cNvPr>
            <p:cNvCxnSpPr>
              <a:cxnSpLocks/>
            </p:cNvCxnSpPr>
            <p:nvPr/>
          </p:nvCxnSpPr>
          <p:spPr>
            <a:xfrm>
              <a:off x="2131298" y="1632000"/>
              <a:ext cx="1476000" cy="0"/>
            </a:xfrm>
            <a:prstGeom prst="straightConnector1">
              <a:avLst/>
            </a:prstGeom>
            <a:ln>
              <a:solidFill>
                <a:srgbClr val="CF0063"/>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9BCB1D3F-2780-1D4F-3C67-0B1C42A0DABA}"/>
                </a:ext>
              </a:extLst>
            </p:cNvPr>
            <p:cNvSpPr txBox="1"/>
            <p:nvPr/>
          </p:nvSpPr>
          <p:spPr>
            <a:xfrm>
              <a:off x="2145799" y="1175783"/>
              <a:ext cx="1322416" cy="461665"/>
            </a:xfrm>
            <a:prstGeom prst="rect">
              <a:avLst/>
            </a:prstGeom>
            <a:noFill/>
          </p:spPr>
          <p:txBody>
            <a:bodyPr wrap="square" rtlCol="0">
              <a:spAutoFit/>
            </a:bodyPr>
            <a:lstStyle/>
            <a:p>
              <a:r>
                <a:rPr lang="fr-CH" sz="1200" dirty="0">
                  <a:solidFill>
                    <a:srgbClr val="CF0063"/>
                  </a:solidFill>
                </a:rPr>
                <a:t>Mise à jour manuelle possible</a:t>
              </a:r>
            </a:p>
          </p:txBody>
        </p:sp>
      </p:grpSp>
      <p:pic>
        <p:nvPicPr>
          <p:cNvPr id="12" name="Graphique 11" descr="Livre fermé contour">
            <a:extLst>
              <a:ext uri="{FF2B5EF4-FFF2-40B4-BE49-F238E27FC236}">
                <a16:creationId xmlns:a16="http://schemas.microsoft.com/office/drawing/2014/main" id="{05469DAA-9B71-0CD5-38FD-905D71D4D4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98322" y="4364016"/>
            <a:ext cx="1016936" cy="1016936"/>
          </a:xfrm>
          <a:prstGeom prst="rect">
            <a:avLst/>
          </a:prstGeom>
        </p:spPr>
      </p:pic>
      <p:grpSp>
        <p:nvGrpSpPr>
          <p:cNvPr id="13" name="Groupe 12">
            <a:extLst>
              <a:ext uri="{FF2B5EF4-FFF2-40B4-BE49-F238E27FC236}">
                <a16:creationId xmlns:a16="http://schemas.microsoft.com/office/drawing/2014/main" id="{53DA151A-CF8A-B9CB-BE5E-0D3F5CAF7423}"/>
              </a:ext>
            </a:extLst>
          </p:cNvPr>
          <p:cNvGrpSpPr/>
          <p:nvPr/>
        </p:nvGrpSpPr>
        <p:grpSpPr>
          <a:xfrm>
            <a:off x="3951069" y="1834113"/>
            <a:ext cx="1656084" cy="1190841"/>
            <a:chOff x="3386243" y="1047891"/>
            <a:chExt cx="1656084" cy="1190841"/>
          </a:xfrm>
        </p:grpSpPr>
        <p:grpSp>
          <p:nvGrpSpPr>
            <p:cNvPr id="14" name="Groupe 13">
              <a:extLst>
                <a:ext uri="{FF2B5EF4-FFF2-40B4-BE49-F238E27FC236}">
                  <a16:creationId xmlns:a16="http://schemas.microsoft.com/office/drawing/2014/main" id="{568B9928-BF51-5AA4-02FD-7EDB2C5BAC3B}"/>
                </a:ext>
              </a:extLst>
            </p:cNvPr>
            <p:cNvGrpSpPr/>
            <p:nvPr/>
          </p:nvGrpSpPr>
          <p:grpSpPr>
            <a:xfrm>
              <a:off x="3604257" y="1047891"/>
              <a:ext cx="1180002" cy="1102810"/>
              <a:chOff x="3591602" y="1059700"/>
              <a:chExt cx="1180002" cy="1102810"/>
            </a:xfrm>
          </p:grpSpPr>
          <p:pic>
            <p:nvPicPr>
              <p:cNvPr id="16" name="Graphique 15" descr="Internet avec un remplissage uni">
                <a:extLst>
                  <a:ext uri="{FF2B5EF4-FFF2-40B4-BE49-F238E27FC236}">
                    <a16:creationId xmlns:a16="http://schemas.microsoft.com/office/drawing/2014/main" id="{1CFF6C53-6E12-D6E2-1194-5FEE59C8E40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1602" y="1059700"/>
                <a:ext cx="1180002" cy="1102810"/>
              </a:xfrm>
              <a:prstGeom prst="rect">
                <a:avLst/>
              </a:prstGeom>
            </p:spPr>
          </p:pic>
          <p:pic>
            <p:nvPicPr>
              <p:cNvPr id="17" name="Image 16">
                <a:extLst>
                  <a:ext uri="{FF2B5EF4-FFF2-40B4-BE49-F238E27FC236}">
                    <a16:creationId xmlns:a16="http://schemas.microsoft.com/office/drawing/2014/main" id="{77FBF2B0-4229-0598-E84A-C49E44BBFC59}"/>
                  </a:ext>
                </a:extLst>
              </p:cNvPr>
              <p:cNvPicPr>
                <a:picLocks noChangeAspect="1"/>
              </p:cNvPicPr>
              <p:nvPr/>
            </p:nvPicPr>
            <p:blipFill>
              <a:blip r:embed="rId9">
                <a:grayscl/>
                <a:extLst>
                  <a:ext uri="{28A0092B-C50C-407E-A947-70E740481C1C}">
                    <a14:useLocalDpi xmlns:a14="http://schemas.microsoft.com/office/drawing/2010/main" val="0"/>
                  </a:ext>
                </a:extLst>
              </a:blip>
              <a:stretch>
                <a:fillRect/>
              </a:stretch>
            </p:blipFill>
            <p:spPr>
              <a:xfrm>
                <a:off x="4010156" y="1377690"/>
                <a:ext cx="348529" cy="325729"/>
              </a:xfrm>
              <a:prstGeom prst="rect">
                <a:avLst/>
              </a:prstGeom>
            </p:spPr>
          </p:pic>
        </p:grpSp>
        <p:sp>
          <p:nvSpPr>
            <p:cNvPr id="15" name="ZoneTexte 14">
              <a:extLst>
                <a:ext uri="{FF2B5EF4-FFF2-40B4-BE49-F238E27FC236}">
                  <a16:creationId xmlns:a16="http://schemas.microsoft.com/office/drawing/2014/main" id="{690EBDC3-7315-DAEF-90DB-0E2EB949B689}"/>
                </a:ext>
              </a:extLst>
            </p:cNvPr>
            <p:cNvSpPr txBox="1"/>
            <p:nvPr/>
          </p:nvSpPr>
          <p:spPr>
            <a:xfrm>
              <a:off x="3386243" y="1961733"/>
              <a:ext cx="1656084" cy="276999"/>
            </a:xfrm>
            <a:prstGeom prst="rect">
              <a:avLst/>
            </a:prstGeom>
            <a:noFill/>
          </p:spPr>
          <p:txBody>
            <a:bodyPr wrap="square" rtlCol="0">
              <a:spAutoFit/>
            </a:bodyPr>
            <a:lstStyle/>
            <a:p>
              <a:pPr algn="ctr"/>
              <a:r>
                <a:rPr lang="fr-CH" sz="1200" dirty="0"/>
                <a:t>Profil ORCID</a:t>
              </a:r>
            </a:p>
          </p:txBody>
        </p:sp>
      </p:grpSp>
      <p:grpSp>
        <p:nvGrpSpPr>
          <p:cNvPr id="18" name="Groupe 17">
            <a:extLst>
              <a:ext uri="{FF2B5EF4-FFF2-40B4-BE49-F238E27FC236}">
                <a16:creationId xmlns:a16="http://schemas.microsoft.com/office/drawing/2014/main" id="{29D40855-4E7E-987A-45D7-4BDAABAEFA71}"/>
              </a:ext>
            </a:extLst>
          </p:cNvPr>
          <p:cNvGrpSpPr/>
          <p:nvPr/>
        </p:nvGrpSpPr>
        <p:grpSpPr>
          <a:xfrm>
            <a:off x="2178636" y="4793943"/>
            <a:ext cx="1656084" cy="942079"/>
            <a:chOff x="1437249" y="4185935"/>
            <a:chExt cx="1656084" cy="942079"/>
          </a:xfrm>
        </p:grpSpPr>
        <p:cxnSp>
          <p:nvCxnSpPr>
            <p:cNvPr id="19" name="Connecteur droit avec flèche 18">
              <a:extLst>
                <a:ext uri="{FF2B5EF4-FFF2-40B4-BE49-F238E27FC236}">
                  <a16:creationId xmlns:a16="http://schemas.microsoft.com/office/drawing/2014/main" id="{03C9CE09-1164-9D5C-E30D-EDAE7FE33C83}"/>
                </a:ext>
              </a:extLst>
            </p:cNvPr>
            <p:cNvCxnSpPr>
              <a:cxnSpLocks/>
            </p:cNvCxnSpPr>
            <p:nvPr/>
          </p:nvCxnSpPr>
          <p:spPr>
            <a:xfrm>
              <a:off x="1561419" y="4185935"/>
              <a:ext cx="1476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8C43D77A-94A0-1E6D-24CC-97AB0B18CD30}"/>
                </a:ext>
              </a:extLst>
            </p:cNvPr>
            <p:cNvSpPr txBox="1"/>
            <p:nvPr/>
          </p:nvSpPr>
          <p:spPr>
            <a:xfrm>
              <a:off x="1437249" y="4297017"/>
              <a:ext cx="1656084" cy="830997"/>
            </a:xfrm>
            <a:prstGeom prst="rect">
              <a:avLst/>
            </a:prstGeom>
            <a:noFill/>
          </p:spPr>
          <p:txBody>
            <a:bodyPr wrap="square">
              <a:spAutoFit/>
            </a:bodyPr>
            <a:lstStyle/>
            <a:p>
              <a:r>
                <a:rPr lang="fr-FR" sz="1200" dirty="0"/>
                <a:t>L’éditeur transmet les métadonnées de la publication, en incluant l’ORCID </a:t>
              </a:r>
              <a:r>
                <a:rPr lang="fr-FR" sz="1200" dirty="0" err="1"/>
                <a:t>iD</a:t>
              </a:r>
              <a:endParaRPr lang="fr-CH" sz="1200" dirty="0"/>
            </a:p>
          </p:txBody>
        </p:sp>
      </p:grpSp>
      <p:grpSp>
        <p:nvGrpSpPr>
          <p:cNvPr id="21" name="Groupe 20">
            <a:extLst>
              <a:ext uri="{FF2B5EF4-FFF2-40B4-BE49-F238E27FC236}">
                <a16:creationId xmlns:a16="http://schemas.microsoft.com/office/drawing/2014/main" id="{EBA166F1-55B6-BDC2-6FB7-F52DBFE8F7C4}"/>
              </a:ext>
            </a:extLst>
          </p:cNvPr>
          <p:cNvGrpSpPr/>
          <p:nvPr/>
        </p:nvGrpSpPr>
        <p:grpSpPr>
          <a:xfrm>
            <a:off x="3973677" y="4441999"/>
            <a:ext cx="1656084" cy="1747613"/>
            <a:chOff x="2477302" y="4067842"/>
            <a:chExt cx="1656084" cy="1747613"/>
          </a:xfrm>
        </p:grpSpPr>
        <p:grpSp>
          <p:nvGrpSpPr>
            <p:cNvPr id="22" name="Groupe 21">
              <a:extLst>
                <a:ext uri="{FF2B5EF4-FFF2-40B4-BE49-F238E27FC236}">
                  <a16:creationId xmlns:a16="http://schemas.microsoft.com/office/drawing/2014/main" id="{4D6E5B7D-E241-6038-BFBE-564D867B1C40}"/>
                </a:ext>
              </a:extLst>
            </p:cNvPr>
            <p:cNvGrpSpPr/>
            <p:nvPr/>
          </p:nvGrpSpPr>
          <p:grpSpPr>
            <a:xfrm>
              <a:off x="2492514" y="4067842"/>
              <a:ext cx="1525385" cy="875210"/>
              <a:chOff x="2492514" y="4067842"/>
              <a:chExt cx="1525385" cy="875210"/>
            </a:xfrm>
          </p:grpSpPr>
          <p:sp>
            <p:nvSpPr>
              <p:cNvPr id="24" name="ZoneTexte 23">
                <a:extLst>
                  <a:ext uri="{FF2B5EF4-FFF2-40B4-BE49-F238E27FC236}">
                    <a16:creationId xmlns:a16="http://schemas.microsoft.com/office/drawing/2014/main" id="{7579BE12-6E04-DD21-A112-9549EBFAF63D}"/>
                  </a:ext>
                </a:extLst>
              </p:cNvPr>
              <p:cNvSpPr txBox="1"/>
              <p:nvPr/>
            </p:nvSpPr>
            <p:spPr>
              <a:xfrm>
                <a:off x="2492514" y="4067842"/>
                <a:ext cx="1525385" cy="817245"/>
              </a:xfrm>
              <a:prstGeom prst="roundRect">
                <a:avLst/>
              </a:prstGeom>
              <a:noFill/>
              <a:ln>
                <a:solidFill>
                  <a:schemeClr val="tx1"/>
                </a:solidFill>
              </a:ln>
            </p:spPr>
            <p:txBody>
              <a:bodyPr wrap="square" rtlCol="0">
                <a:spAutoFit/>
              </a:bodyPr>
              <a:lstStyle/>
              <a:p>
                <a:r>
                  <a:rPr lang="fr-FR" sz="1400" dirty="0"/>
                  <a:t>Registre des </a:t>
                </a:r>
                <a:r>
                  <a:rPr lang="fr-FR" sz="1400" dirty="0" err="1"/>
                  <a:t>DOIs</a:t>
                </a:r>
                <a:endParaRPr lang="fr-FR" sz="1400" dirty="0"/>
              </a:p>
              <a:p>
                <a:endParaRPr lang="fr-CH" sz="1400" dirty="0"/>
              </a:p>
            </p:txBody>
          </p:sp>
          <p:pic>
            <p:nvPicPr>
              <p:cNvPr id="25" name="Graphique 24" descr="Terminal Cmd avec un remplissage uni">
                <a:extLst>
                  <a:ext uri="{FF2B5EF4-FFF2-40B4-BE49-F238E27FC236}">
                    <a16:creationId xmlns:a16="http://schemas.microsoft.com/office/drawing/2014/main" id="{DE5B0588-4BE1-409D-7D4C-B2D662AC739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05531" y="4296721"/>
                <a:ext cx="646331" cy="646331"/>
              </a:xfrm>
              <a:prstGeom prst="rect">
                <a:avLst/>
              </a:prstGeom>
            </p:spPr>
          </p:pic>
        </p:grpSp>
        <p:sp>
          <p:nvSpPr>
            <p:cNvPr id="23" name="ZoneTexte 22">
              <a:extLst>
                <a:ext uri="{FF2B5EF4-FFF2-40B4-BE49-F238E27FC236}">
                  <a16:creationId xmlns:a16="http://schemas.microsoft.com/office/drawing/2014/main" id="{C4BEFBD3-6F59-5A8D-914D-83C34E1B459E}"/>
                </a:ext>
              </a:extLst>
            </p:cNvPr>
            <p:cNvSpPr txBox="1"/>
            <p:nvPr/>
          </p:nvSpPr>
          <p:spPr>
            <a:xfrm>
              <a:off x="2477302" y="4984458"/>
              <a:ext cx="1656084" cy="830997"/>
            </a:xfrm>
            <a:prstGeom prst="rect">
              <a:avLst/>
            </a:prstGeom>
            <a:noFill/>
          </p:spPr>
          <p:txBody>
            <a:bodyPr wrap="square">
              <a:spAutoFit/>
            </a:bodyPr>
            <a:lstStyle/>
            <a:p>
              <a:r>
                <a:rPr lang="fr-FR" sz="1200" dirty="0"/>
                <a:t>L’agence émettrice de DOI enregistre les informations et les met à disposition</a:t>
              </a:r>
              <a:endParaRPr lang="fr-CH" sz="1200" dirty="0"/>
            </a:p>
          </p:txBody>
        </p:sp>
      </p:grpSp>
      <p:grpSp>
        <p:nvGrpSpPr>
          <p:cNvPr id="27" name="Groupe 26">
            <a:extLst>
              <a:ext uri="{FF2B5EF4-FFF2-40B4-BE49-F238E27FC236}">
                <a16:creationId xmlns:a16="http://schemas.microsoft.com/office/drawing/2014/main" id="{B7DF238F-9534-D9A1-782D-F2EE1AA1EAED}"/>
              </a:ext>
            </a:extLst>
          </p:cNvPr>
          <p:cNvGrpSpPr/>
          <p:nvPr/>
        </p:nvGrpSpPr>
        <p:grpSpPr>
          <a:xfrm>
            <a:off x="3333037" y="3183267"/>
            <a:ext cx="1656084" cy="1080000"/>
            <a:chOff x="2683819" y="2482749"/>
            <a:chExt cx="1656084" cy="1080000"/>
          </a:xfrm>
        </p:grpSpPr>
        <p:sp>
          <p:nvSpPr>
            <p:cNvPr id="28" name="ZoneTexte 27">
              <a:extLst>
                <a:ext uri="{FF2B5EF4-FFF2-40B4-BE49-F238E27FC236}">
                  <a16:creationId xmlns:a16="http://schemas.microsoft.com/office/drawing/2014/main" id="{B3D9A967-3189-4C08-B0A1-8A86B1D75524}"/>
                </a:ext>
              </a:extLst>
            </p:cNvPr>
            <p:cNvSpPr txBox="1"/>
            <p:nvPr/>
          </p:nvSpPr>
          <p:spPr>
            <a:xfrm>
              <a:off x="2683819" y="2617460"/>
              <a:ext cx="1656084" cy="830997"/>
            </a:xfrm>
            <a:prstGeom prst="rect">
              <a:avLst/>
            </a:prstGeom>
            <a:noFill/>
          </p:spPr>
          <p:txBody>
            <a:bodyPr wrap="square" rtlCol="0">
              <a:spAutoFit/>
            </a:bodyPr>
            <a:lstStyle/>
            <a:p>
              <a:pPr algn="ctr"/>
              <a:r>
                <a:rPr lang="fr-CH" sz="1200" dirty="0"/>
                <a:t>Mise à jour automatique, </a:t>
              </a:r>
              <a:r>
                <a:rPr lang="fr-CH" sz="1200" dirty="0">
                  <a:solidFill>
                    <a:srgbClr val="CF0063"/>
                  </a:solidFill>
                </a:rPr>
                <a:t>si autorisé par le/la chercheur/</a:t>
              </a:r>
              <a:r>
                <a:rPr lang="fr-CH" sz="1200" dirty="0" err="1">
                  <a:solidFill>
                    <a:srgbClr val="CF0063"/>
                  </a:solidFill>
                </a:rPr>
                <a:t>euse</a:t>
              </a:r>
              <a:endParaRPr lang="fr-CH" sz="1200" dirty="0">
                <a:solidFill>
                  <a:srgbClr val="CF0063"/>
                </a:solidFill>
              </a:endParaRPr>
            </a:p>
          </p:txBody>
        </p:sp>
        <p:cxnSp>
          <p:nvCxnSpPr>
            <p:cNvPr id="29" name="Connecteur droit avec flèche 28">
              <a:extLst>
                <a:ext uri="{FF2B5EF4-FFF2-40B4-BE49-F238E27FC236}">
                  <a16:creationId xmlns:a16="http://schemas.microsoft.com/office/drawing/2014/main" id="{A9C22918-A63C-4043-A7D4-5A952A0A5755}"/>
                </a:ext>
              </a:extLst>
            </p:cNvPr>
            <p:cNvCxnSpPr>
              <a:cxnSpLocks/>
            </p:cNvCxnSpPr>
            <p:nvPr/>
          </p:nvCxnSpPr>
          <p:spPr>
            <a:xfrm flipV="1">
              <a:off x="4220936" y="2482749"/>
              <a:ext cx="0" cy="108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0" name="Graphique 29" descr="Répéter contour">
              <a:extLst>
                <a:ext uri="{FF2B5EF4-FFF2-40B4-BE49-F238E27FC236}">
                  <a16:creationId xmlns:a16="http://schemas.microsoft.com/office/drawing/2014/main" id="{988FDDBE-C186-CAAF-83B6-62BD22EA447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766827" y="2556831"/>
              <a:ext cx="360000" cy="360000"/>
            </a:xfrm>
            <a:prstGeom prst="rect">
              <a:avLst/>
            </a:prstGeom>
          </p:spPr>
        </p:pic>
      </p:grpSp>
      <p:grpSp>
        <p:nvGrpSpPr>
          <p:cNvPr id="31" name="Groupe 30">
            <a:extLst>
              <a:ext uri="{FF2B5EF4-FFF2-40B4-BE49-F238E27FC236}">
                <a16:creationId xmlns:a16="http://schemas.microsoft.com/office/drawing/2014/main" id="{9341AC95-7682-35B8-99B9-9BAC2E38AF46}"/>
              </a:ext>
            </a:extLst>
          </p:cNvPr>
          <p:cNvGrpSpPr/>
          <p:nvPr/>
        </p:nvGrpSpPr>
        <p:grpSpPr>
          <a:xfrm>
            <a:off x="5514274" y="1591439"/>
            <a:ext cx="5000039" cy="3966225"/>
            <a:chOff x="3836105" y="1423164"/>
            <a:chExt cx="5000039" cy="3966225"/>
          </a:xfrm>
        </p:grpSpPr>
        <p:cxnSp>
          <p:nvCxnSpPr>
            <p:cNvPr id="32" name="Connecteur droit avec flèche 31">
              <a:extLst>
                <a:ext uri="{FF2B5EF4-FFF2-40B4-BE49-F238E27FC236}">
                  <a16:creationId xmlns:a16="http://schemas.microsoft.com/office/drawing/2014/main" id="{38FA087A-F66B-4CF0-4A1C-9C9527441D77}"/>
                </a:ext>
              </a:extLst>
            </p:cNvPr>
            <p:cNvCxnSpPr>
              <a:cxnSpLocks/>
              <a:stCxn id="24" idx="3"/>
            </p:cNvCxnSpPr>
            <p:nvPr/>
          </p:nvCxnSpPr>
          <p:spPr>
            <a:xfrm>
              <a:off x="3836105" y="4682347"/>
              <a:ext cx="3287992" cy="24537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B4DE0F70-A2F7-CF06-2E4C-B847220C83A5}"/>
                </a:ext>
              </a:extLst>
            </p:cNvPr>
            <p:cNvCxnSpPr>
              <a:cxnSpLocks/>
              <a:stCxn id="24" idx="3"/>
            </p:cNvCxnSpPr>
            <p:nvPr/>
          </p:nvCxnSpPr>
          <p:spPr>
            <a:xfrm flipV="1">
              <a:off x="3836105" y="2241206"/>
              <a:ext cx="3235033" cy="244114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DF9E9D6A-D0FF-3BF5-25F7-D2413B16E338}"/>
                </a:ext>
              </a:extLst>
            </p:cNvPr>
            <p:cNvCxnSpPr>
              <a:cxnSpLocks/>
            </p:cNvCxnSpPr>
            <p:nvPr/>
          </p:nvCxnSpPr>
          <p:spPr>
            <a:xfrm flipV="1">
              <a:off x="3845676" y="3354428"/>
              <a:ext cx="3278421" cy="132518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6" name="Groupe 35">
              <a:extLst>
                <a:ext uri="{FF2B5EF4-FFF2-40B4-BE49-F238E27FC236}">
                  <a16:creationId xmlns:a16="http://schemas.microsoft.com/office/drawing/2014/main" id="{EDC28E57-B8D9-F02F-EBAE-1882F58BA96E}"/>
                </a:ext>
              </a:extLst>
            </p:cNvPr>
            <p:cNvGrpSpPr/>
            <p:nvPr/>
          </p:nvGrpSpPr>
          <p:grpSpPr>
            <a:xfrm>
              <a:off x="7180060" y="4213668"/>
              <a:ext cx="1656084" cy="1175721"/>
              <a:chOff x="7180060" y="4213668"/>
              <a:chExt cx="1656084" cy="1175721"/>
            </a:xfrm>
          </p:grpSpPr>
          <p:grpSp>
            <p:nvGrpSpPr>
              <p:cNvPr id="44" name="Groupe 43">
                <a:extLst>
                  <a:ext uri="{FF2B5EF4-FFF2-40B4-BE49-F238E27FC236}">
                    <a16:creationId xmlns:a16="http://schemas.microsoft.com/office/drawing/2014/main" id="{844646E8-38B2-A121-AC4B-EDED2ABD8C91}"/>
                  </a:ext>
                </a:extLst>
              </p:cNvPr>
              <p:cNvGrpSpPr/>
              <p:nvPr/>
            </p:nvGrpSpPr>
            <p:grpSpPr>
              <a:xfrm>
                <a:off x="7469499" y="4213668"/>
                <a:ext cx="914400" cy="1066453"/>
                <a:chOff x="6891928" y="4517025"/>
                <a:chExt cx="914400" cy="1066453"/>
              </a:xfrm>
            </p:grpSpPr>
            <p:pic>
              <p:nvPicPr>
                <p:cNvPr id="46" name="Graphique 45" descr="Main ouverte avec un remplissage uni">
                  <a:extLst>
                    <a:ext uri="{FF2B5EF4-FFF2-40B4-BE49-F238E27FC236}">
                      <a16:creationId xmlns:a16="http://schemas.microsoft.com/office/drawing/2014/main" id="{793C91CD-C70C-7661-B417-73B9B02C128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970525">
                  <a:off x="6891928" y="4669078"/>
                  <a:ext cx="914400" cy="914400"/>
                </a:xfrm>
                <a:prstGeom prst="rect">
                  <a:avLst/>
                </a:prstGeom>
              </p:spPr>
            </p:pic>
            <p:pic>
              <p:nvPicPr>
                <p:cNvPr id="47" name="Graphique 46" descr="Pièces avec un remplissage uni">
                  <a:extLst>
                    <a:ext uri="{FF2B5EF4-FFF2-40B4-BE49-F238E27FC236}">
                      <a16:creationId xmlns:a16="http://schemas.microsoft.com/office/drawing/2014/main" id="{906A4300-A332-D35A-EF3E-B00EC385686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270958" y="4517025"/>
                  <a:ext cx="466176" cy="466176"/>
                </a:xfrm>
                <a:prstGeom prst="rect">
                  <a:avLst/>
                </a:prstGeom>
              </p:spPr>
            </p:pic>
          </p:grpSp>
          <p:sp>
            <p:nvSpPr>
              <p:cNvPr id="45" name="ZoneTexte 44">
                <a:extLst>
                  <a:ext uri="{FF2B5EF4-FFF2-40B4-BE49-F238E27FC236}">
                    <a16:creationId xmlns:a16="http://schemas.microsoft.com/office/drawing/2014/main" id="{4EE674C6-8539-5F35-5A39-DA36C4CF8FD5}"/>
                  </a:ext>
                </a:extLst>
              </p:cNvPr>
              <p:cNvSpPr txBox="1"/>
              <p:nvPr/>
            </p:nvSpPr>
            <p:spPr>
              <a:xfrm>
                <a:off x="7180060" y="4927724"/>
                <a:ext cx="1656084" cy="461665"/>
              </a:xfrm>
              <a:prstGeom prst="rect">
                <a:avLst/>
              </a:prstGeom>
              <a:noFill/>
            </p:spPr>
            <p:txBody>
              <a:bodyPr wrap="square" rtlCol="0">
                <a:spAutoFit/>
              </a:bodyPr>
              <a:lstStyle/>
              <a:p>
                <a:pPr algn="ctr"/>
                <a:r>
                  <a:rPr lang="fr-CH" sz="1200" dirty="0"/>
                  <a:t>Organismes de financement</a:t>
                </a:r>
              </a:p>
            </p:txBody>
          </p:sp>
        </p:grpSp>
        <p:grpSp>
          <p:nvGrpSpPr>
            <p:cNvPr id="37" name="Groupe 36">
              <a:extLst>
                <a:ext uri="{FF2B5EF4-FFF2-40B4-BE49-F238E27FC236}">
                  <a16:creationId xmlns:a16="http://schemas.microsoft.com/office/drawing/2014/main" id="{5BDACE12-F568-51B8-9569-63F4361A1169}"/>
                </a:ext>
              </a:extLst>
            </p:cNvPr>
            <p:cNvGrpSpPr/>
            <p:nvPr/>
          </p:nvGrpSpPr>
          <p:grpSpPr>
            <a:xfrm>
              <a:off x="7143288" y="2850910"/>
              <a:ext cx="1656084" cy="1229346"/>
              <a:chOff x="7143288" y="2850910"/>
              <a:chExt cx="1656084" cy="1229346"/>
            </a:xfrm>
          </p:grpSpPr>
          <p:pic>
            <p:nvPicPr>
              <p:cNvPr id="42" name="Graphique 41" descr="Livres sur une étagère avec un remplissage uni">
                <a:extLst>
                  <a:ext uri="{FF2B5EF4-FFF2-40B4-BE49-F238E27FC236}">
                    <a16:creationId xmlns:a16="http://schemas.microsoft.com/office/drawing/2014/main" id="{D45BEAE6-FB2F-DB43-6A77-00027051EDD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504534" y="2850910"/>
                <a:ext cx="854805" cy="854805"/>
              </a:xfrm>
              <a:prstGeom prst="rect">
                <a:avLst/>
              </a:prstGeom>
            </p:spPr>
          </p:pic>
          <p:sp>
            <p:nvSpPr>
              <p:cNvPr id="43" name="ZoneTexte 42">
                <a:extLst>
                  <a:ext uri="{FF2B5EF4-FFF2-40B4-BE49-F238E27FC236}">
                    <a16:creationId xmlns:a16="http://schemas.microsoft.com/office/drawing/2014/main" id="{EA784BAB-C9E7-229B-1A98-AABF3FDCD884}"/>
                  </a:ext>
                </a:extLst>
              </p:cNvPr>
              <p:cNvSpPr txBox="1"/>
              <p:nvPr/>
            </p:nvSpPr>
            <p:spPr>
              <a:xfrm>
                <a:off x="7143288" y="3618591"/>
                <a:ext cx="1656084" cy="461665"/>
              </a:xfrm>
              <a:prstGeom prst="rect">
                <a:avLst/>
              </a:prstGeom>
              <a:noFill/>
            </p:spPr>
            <p:txBody>
              <a:bodyPr wrap="square" rtlCol="0">
                <a:spAutoFit/>
              </a:bodyPr>
              <a:lstStyle/>
              <a:p>
                <a:pPr algn="ctr"/>
                <a:r>
                  <a:rPr lang="fr-CH" sz="1200" dirty="0"/>
                  <a:t>Systèmes documentaires</a:t>
                </a:r>
              </a:p>
            </p:txBody>
          </p:sp>
        </p:grpSp>
        <p:grpSp>
          <p:nvGrpSpPr>
            <p:cNvPr id="38" name="Groupe 37">
              <a:extLst>
                <a:ext uri="{FF2B5EF4-FFF2-40B4-BE49-F238E27FC236}">
                  <a16:creationId xmlns:a16="http://schemas.microsoft.com/office/drawing/2014/main" id="{C152F92F-899F-805F-4393-E1DAA52391F3}"/>
                </a:ext>
              </a:extLst>
            </p:cNvPr>
            <p:cNvGrpSpPr/>
            <p:nvPr/>
          </p:nvGrpSpPr>
          <p:grpSpPr>
            <a:xfrm>
              <a:off x="7124097" y="1423164"/>
              <a:ext cx="1656084" cy="1150855"/>
              <a:chOff x="7124097" y="1423164"/>
              <a:chExt cx="1656084" cy="1150855"/>
            </a:xfrm>
          </p:grpSpPr>
          <p:pic>
            <p:nvPicPr>
              <p:cNvPr id="40" name="Graphique 39" descr="École contour">
                <a:extLst>
                  <a:ext uri="{FF2B5EF4-FFF2-40B4-BE49-F238E27FC236}">
                    <a16:creationId xmlns:a16="http://schemas.microsoft.com/office/drawing/2014/main" id="{1B3477E5-1B8B-AA93-1E25-598BA3AC07B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469499" y="1423164"/>
                <a:ext cx="914400" cy="914400"/>
              </a:xfrm>
              <a:prstGeom prst="rect">
                <a:avLst/>
              </a:prstGeom>
            </p:spPr>
          </p:pic>
          <p:sp>
            <p:nvSpPr>
              <p:cNvPr id="41" name="ZoneTexte 40">
                <a:extLst>
                  <a:ext uri="{FF2B5EF4-FFF2-40B4-BE49-F238E27FC236}">
                    <a16:creationId xmlns:a16="http://schemas.microsoft.com/office/drawing/2014/main" id="{1805A0D4-EAB3-0953-BEA6-BA1503095EC2}"/>
                  </a:ext>
                </a:extLst>
              </p:cNvPr>
              <p:cNvSpPr txBox="1"/>
              <p:nvPr/>
            </p:nvSpPr>
            <p:spPr>
              <a:xfrm>
                <a:off x="7124097" y="2297020"/>
                <a:ext cx="1656084" cy="276999"/>
              </a:xfrm>
              <a:prstGeom prst="rect">
                <a:avLst/>
              </a:prstGeom>
              <a:noFill/>
            </p:spPr>
            <p:txBody>
              <a:bodyPr wrap="square" rtlCol="0">
                <a:spAutoFit/>
              </a:bodyPr>
              <a:lstStyle/>
              <a:p>
                <a:pPr algn="ctr"/>
                <a:r>
                  <a:rPr lang="fr-CH" sz="1200" dirty="0"/>
                  <a:t>Universités</a:t>
                </a:r>
              </a:p>
            </p:txBody>
          </p:sp>
        </p:grpSp>
      </p:grpSp>
      <p:cxnSp>
        <p:nvCxnSpPr>
          <p:cNvPr id="51" name="Connecteur droit avec flèche 50">
            <a:extLst>
              <a:ext uri="{FF2B5EF4-FFF2-40B4-BE49-F238E27FC236}">
                <a16:creationId xmlns:a16="http://schemas.microsoft.com/office/drawing/2014/main" id="{76B1E004-EFA2-0D4F-D101-280A96E44315}"/>
              </a:ext>
            </a:extLst>
          </p:cNvPr>
          <p:cNvCxnSpPr>
            <a:cxnSpLocks/>
          </p:cNvCxnSpPr>
          <p:nvPr/>
        </p:nvCxnSpPr>
        <p:spPr>
          <a:xfrm>
            <a:off x="1735610" y="2985111"/>
            <a:ext cx="0" cy="126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2" name="Image 51">
            <a:extLst>
              <a:ext uri="{FF2B5EF4-FFF2-40B4-BE49-F238E27FC236}">
                <a16:creationId xmlns:a16="http://schemas.microsoft.com/office/drawing/2014/main" id="{A22FC38B-DE4A-26FA-6025-525C0F201F57}"/>
              </a:ext>
            </a:extLst>
          </p:cNvPr>
          <p:cNvPicPr>
            <a:picLocks noChangeAspect="1"/>
          </p:cNvPicPr>
          <p:nvPr/>
        </p:nvPicPr>
        <p:blipFill>
          <a:blip r:embed="rId9">
            <a:grayscl/>
            <a:extLst>
              <a:ext uri="{28A0092B-C50C-407E-A947-70E740481C1C}">
                <a14:useLocalDpi xmlns:a14="http://schemas.microsoft.com/office/drawing/2010/main" val="0"/>
              </a:ext>
            </a:extLst>
          </a:blip>
          <a:stretch>
            <a:fillRect/>
          </a:stretch>
        </p:blipFill>
        <p:spPr>
          <a:xfrm>
            <a:off x="1859243" y="4317668"/>
            <a:ext cx="270080" cy="270080"/>
          </a:xfrm>
          <a:prstGeom prst="rect">
            <a:avLst/>
          </a:prstGeom>
        </p:spPr>
      </p:pic>
      <p:sp>
        <p:nvSpPr>
          <p:cNvPr id="66" name="ZoneTexte 65">
            <a:extLst>
              <a:ext uri="{FF2B5EF4-FFF2-40B4-BE49-F238E27FC236}">
                <a16:creationId xmlns:a16="http://schemas.microsoft.com/office/drawing/2014/main" id="{9E19348F-0242-6778-79E0-16F44293EC3D}"/>
              </a:ext>
            </a:extLst>
          </p:cNvPr>
          <p:cNvSpPr txBox="1"/>
          <p:nvPr/>
        </p:nvSpPr>
        <p:spPr>
          <a:xfrm>
            <a:off x="403123" y="6164511"/>
            <a:ext cx="11216362" cy="646331"/>
          </a:xfrm>
          <a:prstGeom prst="rect">
            <a:avLst/>
          </a:prstGeom>
          <a:noFill/>
          <a:ln>
            <a:solidFill>
              <a:schemeClr val="tx1"/>
            </a:solidFill>
          </a:ln>
        </p:spPr>
        <p:txBody>
          <a:bodyPr wrap="square">
            <a:spAutoFit/>
          </a:bodyPr>
          <a:lstStyle/>
          <a:p>
            <a:r>
              <a:rPr lang="fr-CH" sz="1800" dirty="0"/>
              <a:t>Plutôt que de mettre à jour manuellement votre profil ORCID, vous pouvez récupérer les informations du registre des </a:t>
            </a:r>
            <a:r>
              <a:rPr lang="fr-CH" sz="1800" dirty="0" err="1"/>
              <a:t>DOIs</a:t>
            </a:r>
            <a:r>
              <a:rPr lang="fr-CH" sz="1800" dirty="0"/>
              <a:t>. Vous pouvez même automatiser la mise à jour des publications dans votre profil à partir de ce registre. </a:t>
            </a:r>
          </a:p>
        </p:txBody>
      </p:sp>
      <p:sp>
        <p:nvSpPr>
          <p:cNvPr id="56" name="ZoneTexte 55">
            <a:extLst>
              <a:ext uri="{FF2B5EF4-FFF2-40B4-BE49-F238E27FC236}">
                <a16:creationId xmlns:a16="http://schemas.microsoft.com/office/drawing/2014/main" id="{9622413D-DB23-2282-6143-16B5DBFF600F}"/>
              </a:ext>
            </a:extLst>
          </p:cNvPr>
          <p:cNvSpPr txBox="1"/>
          <p:nvPr/>
        </p:nvSpPr>
        <p:spPr>
          <a:xfrm rot="16200000">
            <a:off x="9365980" y="3308087"/>
            <a:ext cx="5195273" cy="276999"/>
          </a:xfrm>
          <a:prstGeom prst="rect">
            <a:avLst/>
          </a:prstGeom>
          <a:noFill/>
          <a:ln>
            <a:noFill/>
          </a:ln>
        </p:spPr>
        <p:txBody>
          <a:bodyPr wrap="square" rtlCol="0">
            <a:spAutoFit/>
          </a:bodyPr>
          <a:lstStyle/>
          <a:p>
            <a:r>
              <a:rPr lang="fr-CH" sz="1200" dirty="0">
                <a:solidFill>
                  <a:schemeClr val="bg1">
                    <a:lumMod val="75000"/>
                  </a:schemeClr>
                </a:solidFill>
              </a:rPr>
              <a:t>Inspiré d’une infographie de </a:t>
            </a:r>
            <a:r>
              <a:rPr lang="en-US" sz="1200" dirty="0">
                <a:solidFill>
                  <a:schemeClr val="bg1">
                    <a:lumMod val="75000"/>
                  </a:schemeClr>
                </a:solidFill>
                <a:hlinkClick r:id="rId22">
                  <a:extLst>
                    <a:ext uri="{A12FA001-AC4F-418D-AE19-62706E023703}">
                      <ahyp:hlinkClr xmlns:ahyp="http://schemas.microsoft.com/office/drawing/2018/hyperlinkcolor" val="tx"/>
                    </a:ext>
                  </a:extLst>
                </a:hlinkClick>
              </a:rPr>
              <a:t>Maude</a:t>
            </a:r>
            <a:r>
              <a:rPr lang="en-US" sz="1200" dirty="0">
                <a:solidFill>
                  <a:srgbClr val="CF0063"/>
                </a:solidFill>
                <a:hlinkClick r:id="rId22">
                  <a:extLst>
                    <a:ext uri="{A12FA001-AC4F-418D-AE19-62706E023703}">
                      <ahyp:hlinkClr xmlns:ahyp="http://schemas.microsoft.com/office/drawing/2018/hyperlinkcolor" val="tx"/>
                    </a:ext>
                  </a:extLst>
                </a:hlinkClick>
              </a:rPr>
              <a:t> </a:t>
            </a:r>
            <a:r>
              <a:rPr lang="en-US" sz="1200" dirty="0" err="1">
                <a:solidFill>
                  <a:schemeClr val="bg1">
                    <a:lumMod val="75000"/>
                  </a:schemeClr>
                </a:solidFill>
                <a:hlinkClick r:id="rId22">
                  <a:extLst>
                    <a:ext uri="{A12FA001-AC4F-418D-AE19-62706E023703}">
                      <ahyp:hlinkClr xmlns:ahyp="http://schemas.microsoft.com/office/drawing/2018/hyperlinkcolor" val="tx"/>
                    </a:ext>
                  </a:extLst>
                </a:hlinkClick>
              </a:rPr>
              <a:t>Laplante</a:t>
            </a:r>
            <a:r>
              <a:rPr lang="en-US" sz="1200" dirty="0">
                <a:solidFill>
                  <a:schemeClr val="bg1">
                    <a:lumMod val="75000"/>
                  </a:schemeClr>
                </a:solidFill>
                <a:hlinkClick r:id="rId22">
                  <a:extLst>
                    <a:ext uri="{A12FA001-AC4F-418D-AE19-62706E023703}">
                      <ahyp:hlinkClr xmlns:ahyp="http://schemas.microsoft.com/office/drawing/2018/hyperlinkcolor" val="tx"/>
                    </a:ext>
                  </a:extLst>
                </a:hlinkClick>
              </a:rPr>
              <a:t>-Dubé</a:t>
            </a:r>
            <a:r>
              <a:rPr lang="en-US" sz="1200" dirty="0">
                <a:solidFill>
                  <a:schemeClr val="bg1">
                    <a:lumMod val="75000"/>
                  </a:schemeClr>
                </a:solidFill>
              </a:rPr>
              <a:t>, shared in </a:t>
            </a:r>
            <a:r>
              <a:rPr lang="en-US" sz="1200" dirty="0">
                <a:solidFill>
                  <a:schemeClr val="bg1">
                    <a:lumMod val="75000"/>
                  </a:schemeClr>
                </a:solidFill>
                <a:hlinkClick r:id="rId23">
                  <a:extLst>
                    <a:ext uri="{A12FA001-AC4F-418D-AE19-62706E023703}">
                      <ahyp:hlinkClr xmlns:ahyp="http://schemas.microsoft.com/office/drawing/2018/hyperlinkcolor" val="tx"/>
                    </a:ext>
                  </a:extLst>
                </a:hlinkClick>
              </a:rPr>
              <a:t>CC BY 4.0 </a:t>
            </a:r>
            <a:endParaRPr lang="en-US" sz="1200" dirty="0">
              <a:solidFill>
                <a:schemeClr val="bg1">
                  <a:lumMod val="75000"/>
                </a:schemeClr>
              </a:solidFill>
            </a:endParaRPr>
          </a:p>
        </p:txBody>
      </p:sp>
      <p:sp>
        <p:nvSpPr>
          <p:cNvPr id="3" name="ZoneTexte 2">
            <a:extLst>
              <a:ext uri="{FF2B5EF4-FFF2-40B4-BE49-F238E27FC236}">
                <a16:creationId xmlns:a16="http://schemas.microsoft.com/office/drawing/2014/main" id="{48F3AD77-996A-3B95-A297-973840107421}"/>
              </a:ext>
            </a:extLst>
          </p:cNvPr>
          <p:cNvSpPr txBox="1"/>
          <p:nvPr/>
        </p:nvSpPr>
        <p:spPr>
          <a:xfrm>
            <a:off x="6672582" y="5095999"/>
            <a:ext cx="1538927" cy="646331"/>
          </a:xfrm>
          <a:prstGeom prst="rect">
            <a:avLst/>
          </a:prstGeom>
          <a:noFill/>
        </p:spPr>
        <p:txBody>
          <a:bodyPr wrap="square" rtlCol="0">
            <a:spAutoFit/>
          </a:bodyPr>
          <a:lstStyle/>
          <a:p>
            <a:pPr algn="ctr"/>
            <a:r>
              <a:rPr lang="fr-CH" sz="1200" dirty="0"/>
              <a:t>Les systèmes connectés utilisent le contenu du registre</a:t>
            </a:r>
          </a:p>
        </p:txBody>
      </p:sp>
    </p:spTree>
    <p:extLst>
      <p:ext uri="{BB962C8B-B14F-4D97-AF65-F5344CB8AC3E}">
        <p14:creationId xmlns:p14="http://schemas.microsoft.com/office/powerpoint/2010/main" val="346175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C0FF137-1E8D-B328-C8E8-7B8F920905C2}"/>
              </a:ext>
            </a:extLst>
          </p:cNvPr>
          <p:cNvSpPr>
            <a:spLocks noGrp="1"/>
          </p:cNvSpPr>
          <p:nvPr>
            <p:ph type="title"/>
          </p:nvPr>
        </p:nvSpPr>
        <p:spPr/>
        <p:txBody>
          <a:bodyPr>
            <a:normAutofit fontScale="90000"/>
          </a:bodyPr>
          <a:lstStyle/>
          <a:p>
            <a:r>
              <a:rPr lang="fr-CH" dirty="0"/>
              <a:t>Autoriser </a:t>
            </a:r>
            <a:r>
              <a:rPr lang="fr-CH" dirty="0" err="1"/>
              <a:t>Crossref</a:t>
            </a:r>
            <a:r>
              <a:rPr lang="fr-CH" dirty="0"/>
              <a:t>* et </a:t>
            </a:r>
            <a:r>
              <a:rPr lang="fr-CH" dirty="0" err="1"/>
              <a:t>DataCite</a:t>
            </a:r>
            <a:r>
              <a:rPr lang="fr-CH" dirty="0"/>
              <a:t>* à mettre à jour votre profil ORCID</a:t>
            </a:r>
          </a:p>
        </p:txBody>
      </p:sp>
      <p:sp>
        <p:nvSpPr>
          <p:cNvPr id="2" name="Espace réservé du numéro de diapositive 1">
            <a:extLst>
              <a:ext uri="{FF2B5EF4-FFF2-40B4-BE49-F238E27FC236}">
                <a16:creationId xmlns:a16="http://schemas.microsoft.com/office/drawing/2014/main" id="{04FE912E-823F-1DC0-DF8A-FD3600F2BD62}"/>
              </a:ext>
            </a:extLst>
          </p:cNvPr>
          <p:cNvSpPr>
            <a:spLocks noGrp="1"/>
          </p:cNvSpPr>
          <p:nvPr>
            <p:ph type="sldNum" sz="quarter" idx="4294967295"/>
          </p:nvPr>
        </p:nvSpPr>
        <p:spPr>
          <a:xfrm>
            <a:off x="11684000" y="87313"/>
            <a:ext cx="508000" cy="365125"/>
          </a:xfrm>
          <a:prstGeom prst="rect">
            <a:avLst/>
          </a:prstGeom>
        </p:spPr>
        <p:txBody>
          <a:bodyPr/>
          <a:lstStyle/>
          <a:p>
            <a:pPr algn="l"/>
            <a:fld id="{EA382D5B-34F5-4E3E-A4AE-74CC685E3C28}" type="slidenum">
              <a:rPr lang="fr-CH" smtClean="0"/>
              <a:pPr algn="l"/>
              <a:t>22</a:t>
            </a:fld>
            <a:endParaRPr lang="fr-CH" dirty="0"/>
          </a:p>
        </p:txBody>
      </p:sp>
      <p:sp>
        <p:nvSpPr>
          <p:cNvPr id="10" name="ZoneTexte 9">
            <a:extLst>
              <a:ext uri="{FF2B5EF4-FFF2-40B4-BE49-F238E27FC236}">
                <a16:creationId xmlns:a16="http://schemas.microsoft.com/office/drawing/2014/main" id="{A9F4B1C4-BC54-6740-CF41-964212FB195E}"/>
              </a:ext>
            </a:extLst>
          </p:cNvPr>
          <p:cNvSpPr txBox="1"/>
          <p:nvPr/>
        </p:nvSpPr>
        <p:spPr>
          <a:xfrm>
            <a:off x="4042209" y="6351368"/>
            <a:ext cx="4563896" cy="338554"/>
          </a:xfrm>
          <a:prstGeom prst="rect">
            <a:avLst/>
          </a:prstGeom>
          <a:noFill/>
          <a:ln>
            <a:solidFill>
              <a:schemeClr val="tx1"/>
            </a:solidFill>
          </a:ln>
        </p:spPr>
        <p:txBody>
          <a:bodyPr wrap="square" rtlCol="0">
            <a:spAutoFit/>
          </a:bodyPr>
          <a:lstStyle/>
          <a:p>
            <a:r>
              <a:rPr lang="fr-CH" sz="1600" dirty="0">
                <a:solidFill>
                  <a:srgbClr val="CF0063"/>
                </a:solidFill>
              </a:rPr>
              <a:t>*</a:t>
            </a:r>
            <a:r>
              <a:rPr lang="fr-CH" sz="1600" dirty="0"/>
              <a:t>Les deux organismes qui gèrent le registre des </a:t>
            </a:r>
            <a:r>
              <a:rPr lang="fr-CH" sz="1600" dirty="0" err="1"/>
              <a:t>DOIs</a:t>
            </a:r>
            <a:endParaRPr lang="fr-CH" sz="1600" dirty="0"/>
          </a:p>
        </p:txBody>
      </p:sp>
      <p:pic>
        <p:nvPicPr>
          <p:cNvPr id="11" name="Image 10">
            <a:extLst>
              <a:ext uri="{FF2B5EF4-FFF2-40B4-BE49-F238E27FC236}">
                <a16:creationId xmlns:a16="http://schemas.microsoft.com/office/drawing/2014/main" id="{404A3EEF-E9E0-7475-3F18-7D23A430C28C}"/>
              </a:ext>
            </a:extLst>
          </p:cNvPr>
          <p:cNvPicPr>
            <a:picLocks noChangeAspect="1"/>
          </p:cNvPicPr>
          <p:nvPr/>
        </p:nvPicPr>
        <p:blipFill>
          <a:blip r:embed="rId3"/>
          <a:stretch>
            <a:fillRect/>
          </a:stretch>
        </p:blipFill>
        <p:spPr>
          <a:xfrm>
            <a:off x="3946894" y="89884"/>
            <a:ext cx="7505700" cy="657225"/>
          </a:xfrm>
          <a:prstGeom prst="rect">
            <a:avLst/>
          </a:prstGeom>
        </p:spPr>
      </p:pic>
      <p:pic>
        <p:nvPicPr>
          <p:cNvPr id="16" name="Image 15">
            <a:extLst>
              <a:ext uri="{FF2B5EF4-FFF2-40B4-BE49-F238E27FC236}">
                <a16:creationId xmlns:a16="http://schemas.microsoft.com/office/drawing/2014/main" id="{531A3483-C136-80BB-3D04-E96935ACEFB0}"/>
              </a:ext>
            </a:extLst>
          </p:cNvPr>
          <p:cNvPicPr>
            <a:picLocks noChangeAspect="1"/>
          </p:cNvPicPr>
          <p:nvPr/>
        </p:nvPicPr>
        <p:blipFill>
          <a:blip r:embed="rId4"/>
          <a:stretch>
            <a:fillRect/>
          </a:stretch>
        </p:blipFill>
        <p:spPr>
          <a:xfrm>
            <a:off x="9359908" y="17471"/>
            <a:ext cx="2466975" cy="2543175"/>
          </a:xfrm>
          <a:prstGeom prst="rect">
            <a:avLst/>
          </a:prstGeom>
        </p:spPr>
      </p:pic>
      <p:sp>
        <p:nvSpPr>
          <p:cNvPr id="17" name="Rectangle 16">
            <a:extLst>
              <a:ext uri="{FF2B5EF4-FFF2-40B4-BE49-F238E27FC236}">
                <a16:creationId xmlns:a16="http://schemas.microsoft.com/office/drawing/2014/main" id="{378E02D6-2A09-E300-40B6-E4115F5D942A}"/>
              </a:ext>
            </a:extLst>
          </p:cNvPr>
          <p:cNvSpPr/>
          <p:nvPr/>
        </p:nvSpPr>
        <p:spPr>
          <a:xfrm>
            <a:off x="9533764" y="648468"/>
            <a:ext cx="1368152" cy="288032"/>
          </a:xfrm>
          <a:prstGeom prst="rect">
            <a:avLst/>
          </a:prstGeom>
          <a:noFill/>
          <a:ln>
            <a:solidFill>
              <a:srgbClr val="CF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9" name="Image 18">
            <a:extLst>
              <a:ext uri="{FF2B5EF4-FFF2-40B4-BE49-F238E27FC236}">
                <a16:creationId xmlns:a16="http://schemas.microsoft.com/office/drawing/2014/main" id="{828A4CC9-7220-B4C7-E147-50B1FDF7A176}"/>
              </a:ext>
            </a:extLst>
          </p:cNvPr>
          <p:cNvPicPr>
            <a:picLocks noChangeAspect="1"/>
          </p:cNvPicPr>
          <p:nvPr/>
        </p:nvPicPr>
        <p:blipFill>
          <a:blip r:embed="rId5"/>
          <a:stretch>
            <a:fillRect/>
          </a:stretch>
        </p:blipFill>
        <p:spPr>
          <a:xfrm>
            <a:off x="4022807" y="1289058"/>
            <a:ext cx="4877754" cy="4394184"/>
          </a:xfrm>
          <a:prstGeom prst="rect">
            <a:avLst/>
          </a:prstGeom>
        </p:spPr>
      </p:pic>
      <p:cxnSp>
        <p:nvCxnSpPr>
          <p:cNvPr id="21" name="Connecteur droit avec flèche 20">
            <a:extLst>
              <a:ext uri="{FF2B5EF4-FFF2-40B4-BE49-F238E27FC236}">
                <a16:creationId xmlns:a16="http://schemas.microsoft.com/office/drawing/2014/main" id="{BD678B8D-2F33-916F-3882-FB8BAAAAE5F2}"/>
              </a:ext>
            </a:extLst>
          </p:cNvPr>
          <p:cNvCxnSpPr>
            <a:cxnSpLocks/>
          </p:cNvCxnSpPr>
          <p:nvPr/>
        </p:nvCxnSpPr>
        <p:spPr>
          <a:xfrm flipH="1">
            <a:off x="8975757" y="812123"/>
            <a:ext cx="471079" cy="492727"/>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pic>
        <p:nvPicPr>
          <p:cNvPr id="24" name="Image 23">
            <a:extLst>
              <a:ext uri="{FF2B5EF4-FFF2-40B4-BE49-F238E27FC236}">
                <a16:creationId xmlns:a16="http://schemas.microsoft.com/office/drawing/2014/main" id="{2CA08632-871D-421B-6161-F65552F80429}"/>
              </a:ext>
            </a:extLst>
          </p:cNvPr>
          <p:cNvPicPr>
            <a:picLocks noChangeAspect="1"/>
          </p:cNvPicPr>
          <p:nvPr/>
        </p:nvPicPr>
        <p:blipFill>
          <a:blip r:embed="rId6"/>
          <a:stretch>
            <a:fillRect/>
          </a:stretch>
        </p:blipFill>
        <p:spPr>
          <a:xfrm>
            <a:off x="9271614" y="2662692"/>
            <a:ext cx="2628907" cy="3981795"/>
          </a:xfrm>
          <a:prstGeom prst="rect">
            <a:avLst/>
          </a:prstGeom>
          <a:ln>
            <a:solidFill>
              <a:schemeClr val="tx1"/>
            </a:solidFill>
          </a:ln>
        </p:spPr>
      </p:pic>
      <p:sp>
        <p:nvSpPr>
          <p:cNvPr id="25" name="Rectangle 24">
            <a:extLst>
              <a:ext uri="{FF2B5EF4-FFF2-40B4-BE49-F238E27FC236}">
                <a16:creationId xmlns:a16="http://schemas.microsoft.com/office/drawing/2014/main" id="{C6BD1753-9EA5-002F-FBDD-D0B775E192BE}"/>
              </a:ext>
            </a:extLst>
          </p:cNvPr>
          <p:cNvSpPr/>
          <p:nvPr/>
        </p:nvSpPr>
        <p:spPr>
          <a:xfrm>
            <a:off x="4089278" y="4151518"/>
            <a:ext cx="1368152" cy="288032"/>
          </a:xfrm>
          <a:prstGeom prst="rect">
            <a:avLst/>
          </a:prstGeom>
          <a:noFill/>
          <a:ln>
            <a:solidFill>
              <a:srgbClr val="CF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6" name="Rectangle 25">
            <a:extLst>
              <a:ext uri="{FF2B5EF4-FFF2-40B4-BE49-F238E27FC236}">
                <a16:creationId xmlns:a16="http://schemas.microsoft.com/office/drawing/2014/main" id="{EAE727F3-2D3C-DE4B-F922-4CED9AC09BA4}"/>
              </a:ext>
            </a:extLst>
          </p:cNvPr>
          <p:cNvSpPr/>
          <p:nvPr/>
        </p:nvSpPr>
        <p:spPr>
          <a:xfrm>
            <a:off x="4089278" y="5107676"/>
            <a:ext cx="1368152" cy="288032"/>
          </a:xfrm>
          <a:prstGeom prst="rect">
            <a:avLst/>
          </a:prstGeom>
          <a:noFill/>
          <a:ln>
            <a:solidFill>
              <a:srgbClr val="CF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27" name="Connecteur droit avec flèche 26">
            <a:extLst>
              <a:ext uri="{FF2B5EF4-FFF2-40B4-BE49-F238E27FC236}">
                <a16:creationId xmlns:a16="http://schemas.microsoft.com/office/drawing/2014/main" id="{1B7602DB-A78D-C10B-7984-F9AA43CF399D}"/>
              </a:ext>
            </a:extLst>
          </p:cNvPr>
          <p:cNvCxnSpPr>
            <a:cxnSpLocks/>
          </p:cNvCxnSpPr>
          <p:nvPr/>
        </p:nvCxnSpPr>
        <p:spPr>
          <a:xfrm>
            <a:off x="5536642" y="4259891"/>
            <a:ext cx="3709321" cy="1668636"/>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9005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5"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e 30">
            <a:extLst>
              <a:ext uri="{FF2B5EF4-FFF2-40B4-BE49-F238E27FC236}">
                <a16:creationId xmlns:a16="http://schemas.microsoft.com/office/drawing/2014/main" id="{9341AC95-7682-35B8-99B9-9BAC2E38AF46}"/>
              </a:ext>
            </a:extLst>
          </p:cNvPr>
          <p:cNvGrpSpPr/>
          <p:nvPr/>
        </p:nvGrpSpPr>
        <p:grpSpPr>
          <a:xfrm>
            <a:off x="5514274" y="1593466"/>
            <a:ext cx="5000039" cy="3966225"/>
            <a:chOff x="3836105" y="1423164"/>
            <a:chExt cx="5000039" cy="3966225"/>
          </a:xfrm>
        </p:grpSpPr>
        <p:cxnSp>
          <p:nvCxnSpPr>
            <p:cNvPr id="32" name="Connecteur droit avec flèche 31">
              <a:extLst>
                <a:ext uri="{FF2B5EF4-FFF2-40B4-BE49-F238E27FC236}">
                  <a16:creationId xmlns:a16="http://schemas.microsoft.com/office/drawing/2014/main" id="{38FA087A-F66B-4CF0-4A1C-9C9527441D77}"/>
                </a:ext>
              </a:extLst>
            </p:cNvPr>
            <p:cNvCxnSpPr>
              <a:cxnSpLocks/>
              <a:stCxn id="24" idx="3"/>
            </p:cNvCxnSpPr>
            <p:nvPr/>
          </p:nvCxnSpPr>
          <p:spPr>
            <a:xfrm>
              <a:off x="3836105" y="4682347"/>
              <a:ext cx="3287992" cy="24537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B4DE0F70-A2F7-CF06-2E4C-B847220C83A5}"/>
                </a:ext>
              </a:extLst>
            </p:cNvPr>
            <p:cNvCxnSpPr>
              <a:cxnSpLocks/>
              <a:stCxn id="24" idx="3"/>
            </p:cNvCxnSpPr>
            <p:nvPr/>
          </p:nvCxnSpPr>
          <p:spPr>
            <a:xfrm flipV="1">
              <a:off x="3836105" y="2241206"/>
              <a:ext cx="3235033" cy="244114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DF9E9D6A-D0FF-3BF5-25F7-D2413B16E338}"/>
                </a:ext>
              </a:extLst>
            </p:cNvPr>
            <p:cNvCxnSpPr>
              <a:cxnSpLocks/>
            </p:cNvCxnSpPr>
            <p:nvPr/>
          </p:nvCxnSpPr>
          <p:spPr>
            <a:xfrm flipV="1">
              <a:off x="3845676" y="3354428"/>
              <a:ext cx="3278421" cy="132518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6" name="Groupe 35">
              <a:extLst>
                <a:ext uri="{FF2B5EF4-FFF2-40B4-BE49-F238E27FC236}">
                  <a16:creationId xmlns:a16="http://schemas.microsoft.com/office/drawing/2014/main" id="{EDC28E57-B8D9-F02F-EBAE-1882F58BA96E}"/>
                </a:ext>
              </a:extLst>
            </p:cNvPr>
            <p:cNvGrpSpPr/>
            <p:nvPr/>
          </p:nvGrpSpPr>
          <p:grpSpPr>
            <a:xfrm>
              <a:off x="7180060" y="4213668"/>
              <a:ext cx="1656084" cy="1175721"/>
              <a:chOff x="7180060" y="4213668"/>
              <a:chExt cx="1656084" cy="1175721"/>
            </a:xfrm>
          </p:grpSpPr>
          <p:grpSp>
            <p:nvGrpSpPr>
              <p:cNvPr id="44" name="Groupe 43">
                <a:extLst>
                  <a:ext uri="{FF2B5EF4-FFF2-40B4-BE49-F238E27FC236}">
                    <a16:creationId xmlns:a16="http://schemas.microsoft.com/office/drawing/2014/main" id="{844646E8-38B2-A121-AC4B-EDED2ABD8C91}"/>
                  </a:ext>
                </a:extLst>
              </p:cNvPr>
              <p:cNvGrpSpPr/>
              <p:nvPr/>
            </p:nvGrpSpPr>
            <p:grpSpPr>
              <a:xfrm>
                <a:off x="7469499" y="4213668"/>
                <a:ext cx="914400" cy="1066453"/>
                <a:chOff x="6891928" y="4517025"/>
                <a:chExt cx="914400" cy="1066453"/>
              </a:xfrm>
            </p:grpSpPr>
            <p:pic>
              <p:nvPicPr>
                <p:cNvPr id="46" name="Graphique 45" descr="Main ouverte avec un remplissage uni">
                  <a:extLst>
                    <a:ext uri="{FF2B5EF4-FFF2-40B4-BE49-F238E27FC236}">
                      <a16:creationId xmlns:a16="http://schemas.microsoft.com/office/drawing/2014/main" id="{793C91CD-C70C-7661-B417-73B9B02C12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70525">
                  <a:off x="6891928" y="4669078"/>
                  <a:ext cx="914400" cy="914400"/>
                </a:xfrm>
                <a:prstGeom prst="rect">
                  <a:avLst/>
                </a:prstGeom>
              </p:spPr>
            </p:pic>
            <p:pic>
              <p:nvPicPr>
                <p:cNvPr id="47" name="Graphique 46" descr="Pièces avec un remplissage uni">
                  <a:extLst>
                    <a:ext uri="{FF2B5EF4-FFF2-40B4-BE49-F238E27FC236}">
                      <a16:creationId xmlns:a16="http://schemas.microsoft.com/office/drawing/2014/main" id="{906A4300-A332-D35A-EF3E-B00EC385686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70958" y="4517025"/>
                  <a:ext cx="466176" cy="466176"/>
                </a:xfrm>
                <a:prstGeom prst="rect">
                  <a:avLst/>
                </a:prstGeom>
              </p:spPr>
            </p:pic>
          </p:grpSp>
          <p:sp>
            <p:nvSpPr>
              <p:cNvPr id="45" name="ZoneTexte 44">
                <a:extLst>
                  <a:ext uri="{FF2B5EF4-FFF2-40B4-BE49-F238E27FC236}">
                    <a16:creationId xmlns:a16="http://schemas.microsoft.com/office/drawing/2014/main" id="{4EE674C6-8539-5F35-5A39-DA36C4CF8FD5}"/>
                  </a:ext>
                </a:extLst>
              </p:cNvPr>
              <p:cNvSpPr txBox="1"/>
              <p:nvPr/>
            </p:nvSpPr>
            <p:spPr>
              <a:xfrm>
                <a:off x="7180060" y="4927724"/>
                <a:ext cx="1656084" cy="461665"/>
              </a:xfrm>
              <a:prstGeom prst="rect">
                <a:avLst/>
              </a:prstGeom>
              <a:noFill/>
            </p:spPr>
            <p:txBody>
              <a:bodyPr wrap="square" rtlCol="0">
                <a:spAutoFit/>
              </a:bodyPr>
              <a:lstStyle/>
              <a:p>
                <a:pPr algn="ctr"/>
                <a:r>
                  <a:rPr lang="fr-CH" sz="1200" dirty="0"/>
                  <a:t>Organismes de financement</a:t>
                </a:r>
              </a:p>
            </p:txBody>
          </p:sp>
        </p:grpSp>
        <p:grpSp>
          <p:nvGrpSpPr>
            <p:cNvPr id="37" name="Groupe 36">
              <a:extLst>
                <a:ext uri="{FF2B5EF4-FFF2-40B4-BE49-F238E27FC236}">
                  <a16:creationId xmlns:a16="http://schemas.microsoft.com/office/drawing/2014/main" id="{5BDACE12-F568-51B8-9569-63F4361A1169}"/>
                </a:ext>
              </a:extLst>
            </p:cNvPr>
            <p:cNvGrpSpPr/>
            <p:nvPr/>
          </p:nvGrpSpPr>
          <p:grpSpPr>
            <a:xfrm>
              <a:off x="7143288" y="2850910"/>
              <a:ext cx="1656084" cy="1229346"/>
              <a:chOff x="7143288" y="2850910"/>
              <a:chExt cx="1656084" cy="1229346"/>
            </a:xfrm>
          </p:grpSpPr>
          <p:pic>
            <p:nvPicPr>
              <p:cNvPr id="42" name="Graphique 41" descr="Livres sur une étagère avec un remplissage uni">
                <a:extLst>
                  <a:ext uri="{FF2B5EF4-FFF2-40B4-BE49-F238E27FC236}">
                    <a16:creationId xmlns:a16="http://schemas.microsoft.com/office/drawing/2014/main" id="{D45BEAE6-FB2F-DB43-6A77-00027051EDD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04534" y="2850910"/>
                <a:ext cx="854805" cy="854805"/>
              </a:xfrm>
              <a:prstGeom prst="rect">
                <a:avLst/>
              </a:prstGeom>
            </p:spPr>
          </p:pic>
          <p:sp>
            <p:nvSpPr>
              <p:cNvPr id="43" name="ZoneTexte 42">
                <a:extLst>
                  <a:ext uri="{FF2B5EF4-FFF2-40B4-BE49-F238E27FC236}">
                    <a16:creationId xmlns:a16="http://schemas.microsoft.com/office/drawing/2014/main" id="{EA784BAB-C9E7-229B-1A98-AABF3FDCD884}"/>
                  </a:ext>
                </a:extLst>
              </p:cNvPr>
              <p:cNvSpPr txBox="1"/>
              <p:nvPr/>
            </p:nvSpPr>
            <p:spPr>
              <a:xfrm>
                <a:off x="7143288" y="3618591"/>
                <a:ext cx="1656084" cy="461665"/>
              </a:xfrm>
              <a:prstGeom prst="rect">
                <a:avLst/>
              </a:prstGeom>
              <a:noFill/>
            </p:spPr>
            <p:txBody>
              <a:bodyPr wrap="square" rtlCol="0">
                <a:spAutoFit/>
              </a:bodyPr>
              <a:lstStyle/>
              <a:p>
                <a:pPr algn="ctr"/>
                <a:r>
                  <a:rPr lang="fr-CH" sz="1200" dirty="0"/>
                  <a:t>Systèmes documentaires</a:t>
                </a:r>
              </a:p>
            </p:txBody>
          </p:sp>
        </p:grpSp>
        <p:grpSp>
          <p:nvGrpSpPr>
            <p:cNvPr id="38" name="Groupe 37">
              <a:extLst>
                <a:ext uri="{FF2B5EF4-FFF2-40B4-BE49-F238E27FC236}">
                  <a16:creationId xmlns:a16="http://schemas.microsoft.com/office/drawing/2014/main" id="{C152F92F-899F-805F-4393-E1DAA52391F3}"/>
                </a:ext>
              </a:extLst>
            </p:cNvPr>
            <p:cNvGrpSpPr/>
            <p:nvPr/>
          </p:nvGrpSpPr>
          <p:grpSpPr>
            <a:xfrm>
              <a:off x="7124097" y="1423164"/>
              <a:ext cx="1656084" cy="1150855"/>
              <a:chOff x="7124097" y="1423164"/>
              <a:chExt cx="1656084" cy="1150855"/>
            </a:xfrm>
          </p:grpSpPr>
          <p:pic>
            <p:nvPicPr>
              <p:cNvPr id="40" name="Graphique 39" descr="École contour">
                <a:extLst>
                  <a:ext uri="{FF2B5EF4-FFF2-40B4-BE49-F238E27FC236}">
                    <a16:creationId xmlns:a16="http://schemas.microsoft.com/office/drawing/2014/main" id="{1B3477E5-1B8B-AA93-1E25-598BA3AC07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69499" y="1423164"/>
                <a:ext cx="914400" cy="914400"/>
              </a:xfrm>
              <a:prstGeom prst="rect">
                <a:avLst/>
              </a:prstGeom>
            </p:spPr>
          </p:pic>
          <p:sp>
            <p:nvSpPr>
              <p:cNvPr id="41" name="ZoneTexte 40">
                <a:extLst>
                  <a:ext uri="{FF2B5EF4-FFF2-40B4-BE49-F238E27FC236}">
                    <a16:creationId xmlns:a16="http://schemas.microsoft.com/office/drawing/2014/main" id="{1805A0D4-EAB3-0953-BEA6-BA1503095EC2}"/>
                  </a:ext>
                </a:extLst>
              </p:cNvPr>
              <p:cNvSpPr txBox="1"/>
              <p:nvPr/>
            </p:nvSpPr>
            <p:spPr>
              <a:xfrm>
                <a:off x="7124097" y="2297020"/>
                <a:ext cx="1656084" cy="276999"/>
              </a:xfrm>
              <a:prstGeom prst="rect">
                <a:avLst/>
              </a:prstGeom>
              <a:noFill/>
            </p:spPr>
            <p:txBody>
              <a:bodyPr wrap="square" rtlCol="0">
                <a:spAutoFit/>
              </a:bodyPr>
              <a:lstStyle/>
              <a:p>
                <a:pPr algn="ctr"/>
                <a:r>
                  <a:rPr lang="fr-CH" sz="1200" dirty="0"/>
                  <a:t>Universités</a:t>
                </a:r>
              </a:p>
            </p:txBody>
          </p:sp>
        </p:grpSp>
      </p:grpSp>
      <p:sp>
        <p:nvSpPr>
          <p:cNvPr id="4" name="Titre 3">
            <a:extLst>
              <a:ext uri="{FF2B5EF4-FFF2-40B4-BE49-F238E27FC236}">
                <a16:creationId xmlns:a16="http://schemas.microsoft.com/office/drawing/2014/main" id="{1C0FF137-1E8D-B328-C8E8-7B8F920905C2}"/>
              </a:ext>
            </a:extLst>
          </p:cNvPr>
          <p:cNvSpPr>
            <a:spLocks noGrp="1"/>
          </p:cNvSpPr>
          <p:nvPr>
            <p:ph type="title"/>
          </p:nvPr>
        </p:nvSpPr>
        <p:spPr>
          <a:xfrm>
            <a:off x="838199" y="365125"/>
            <a:ext cx="10781285" cy="1325563"/>
          </a:xfrm>
        </p:spPr>
        <p:txBody>
          <a:bodyPr/>
          <a:lstStyle/>
          <a:p>
            <a:r>
              <a:rPr lang="fr-CH" dirty="0"/>
              <a:t>4. Synchroniser avec d’autres outils</a:t>
            </a:r>
          </a:p>
        </p:txBody>
      </p:sp>
      <p:sp>
        <p:nvSpPr>
          <p:cNvPr id="2" name="Espace réservé du numéro de diapositive 1">
            <a:extLst>
              <a:ext uri="{FF2B5EF4-FFF2-40B4-BE49-F238E27FC236}">
                <a16:creationId xmlns:a16="http://schemas.microsoft.com/office/drawing/2014/main" id="{04FE912E-823F-1DC0-DF8A-FD3600F2BD62}"/>
              </a:ext>
            </a:extLst>
          </p:cNvPr>
          <p:cNvSpPr>
            <a:spLocks noGrp="1"/>
          </p:cNvSpPr>
          <p:nvPr>
            <p:ph type="sldNum" sz="quarter" idx="4"/>
          </p:nvPr>
        </p:nvSpPr>
        <p:spPr/>
        <p:txBody>
          <a:bodyPr/>
          <a:lstStyle/>
          <a:p>
            <a:pPr algn="l"/>
            <a:fld id="{EA382D5B-34F5-4E3E-A4AE-74CC685E3C28}" type="slidenum">
              <a:rPr lang="fr-CH" smtClean="0"/>
              <a:pPr algn="l"/>
              <a:t>23</a:t>
            </a:fld>
            <a:endParaRPr lang="fr-CH" dirty="0"/>
          </a:p>
        </p:txBody>
      </p:sp>
      <p:sp>
        <p:nvSpPr>
          <p:cNvPr id="7" name="ZoneTexte 6">
            <a:extLst>
              <a:ext uri="{FF2B5EF4-FFF2-40B4-BE49-F238E27FC236}">
                <a16:creationId xmlns:a16="http://schemas.microsoft.com/office/drawing/2014/main" id="{476E7663-DCEE-53B3-16FA-5CD5A8278AE1}"/>
              </a:ext>
            </a:extLst>
          </p:cNvPr>
          <p:cNvSpPr txBox="1"/>
          <p:nvPr/>
        </p:nvSpPr>
        <p:spPr>
          <a:xfrm>
            <a:off x="306830" y="3163006"/>
            <a:ext cx="1272331" cy="1200329"/>
          </a:xfrm>
          <a:prstGeom prst="rect">
            <a:avLst/>
          </a:prstGeom>
          <a:noFill/>
        </p:spPr>
        <p:txBody>
          <a:bodyPr wrap="square">
            <a:spAutoFit/>
          </a:bodyPr>
          <a:lstStyle/>
          <a:p>
            <a:r>
              <a:rPr lang="fr-FR" sz="1200" dirty="0"/>
              <a:t>L’</a:t>
            </a:r>
            <a:r>
              <a:rPr lang="fr-FR" sz="1200" dirty="0" err="1"/>
              <a:t>auteur-e</a:t>
            </a:r>
            <a:r>
              <a:rPr lang="fr-FR" sz="1200" dirty="0"/>
              <a:t> signale son ORCID lors de la soumission de la publication</a:t>
            </a:r>
            <a:endParaRPr lang="fr-CH" sz="1200" dirty="0"/>
          </a:p>
        </p:txBody>
      </p:sp>
      <p:pic>
        <p:nvPicPr>
          <p:cNvPr id="8" name="Espace réservé du contenu 11" descr="Profil femelle avec un remplissage uni">
            <a:extLst>
              <a:ext uri="{FF2B5EF4-FFF2-40B4-BE49-F238E27FC236}">
                <a16:creationId xmlns:a16="http://schemas.microsoft.com/office/drawing/2014/main" id="{12099C6D-DF20-3111-FC96-77B9B8A1640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300959" y="1866051"/>
            <a:ext cx="1040622" cy="1040622"/>
          </a:xfrm>
          <a:prstGeom prst="rect">
            <a:avLst/>
          </a:prstGeom>
        </p:spPr>
      </p:pic>
      <p:grpSp>
        <p:nvGrpSpPr>
          <p:cNvPr id="9" name="Groupe 8">
            <a:extLst>
              <a:ext uri="{FF2B5EF4-FFF2-40B4-BE49-F238E27FC236}">
                <a16:creationId xmlns:a16="http://schemas.microsoft.com/office/drawing/2014/main" id="{D7FF5133-D29A-72E5-EF09-E690347CA138}"/>
              </a:ext>
            </a:extLst>
          </p:cNvPr>
          <p:cNvGrpSpPr/>
          <p:nvPr/>
        </p:nvGrpSpPr>
        <p:grpSpPr>
          <a:xfrm>
            <a:off x="2591673" y="1955725"/>
            <a:ext cx="1476000" cy="461665"/>
            <a:chOff x="2131298" y="1175783"/>
            <a:chExt cx="1476000" cy="461665"/>
          </a:xfrm>
        </p:grpSpPr>
        <p:cxnSp>
          <p:nvCxnSpPr>
            <p:cNvPr id="10" name="Connecteur droit avec flèche 9">
              <a:extLst>
                <a:ext uri="{FF2B5EF4-FFF2-40B4-BE49-F238E27FC236}">
                  <a16:creationId xmlns:a16="http://schemas.microsoft.com/office/drawing/2014/main" id="{5C24AC91-4A33-9C86-2C1E-F75B5580DDF0}"/>
                </a:ext>
              </a:extLst>
            </p:cNvPr>
            <p:cNvCxnSpPr>
              <a:cxnSpLocks/>
            </p:cNvCxnSpPr>
            <p:nvPr/>
          </p:nvCxnSpPr>
          <p:spPr>
            <a:xfrm>
              <a:off x="2131298" y="1632000"/>
              <a:ext cx="1476000" cy="0"/>
            </a:xfrm>
            <a:prstGeom prst="straightConnector1">
              <a:avLst/>
            </a:prstGeom>
            <a:ln>
              <a:solidFill>
                <a:srgbClr val="CF0063"/>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9BCB1D3F-2780-1D4F-3C67-0B1C42A0DABA}"/>
                </a:ext>
              </a:extLst>
            </p:cNvPr>
            <p:cNvSpPr txBox="1"/>
            <p:nvPr/>
          </p:nvSpPr>
          <p:spPr>
            <a:xfrm>
              <a:off x="2145799" y="1175783"/>
              <a:ext cx="1322416" cy="461665"/>
            </a:xfrm>
            <a:prstGeom prst="rect">
              <a:avLst/>
            </a:prstGeom>
            <a:noFill/>
          </p:spPr>
          <p:txBody>
            <a:bodyPr wrap="square" rtlCol="0">
              <a:spAutoFit/>
            </a:bodyPr>
            <a:lstStyle/>
            <a:p>
              <a:r>
                <a:rPr lang="fr-CH" sz="1200" dirty="0">
                  <a:solidFill>
                    <a:srgbClr val="CF0063"/>
                  </a:solidFill>
                </a:rPr>
                <a:t>Mise à jour manuelle possible</a:t>
              </a:r>
            </a:p>
          </p:txBody>
        </p:sp>
      </p:grpSp>
      <p:pic>
        <p:nvPicPr>
          <p:cNvPr id="12" name="Graphique 11" descr="Livre fermé contour">
            <a:extLst>
              <a:ext uri="{FF2B5EF4-FFF2-40B4-BE49-F238E27FC236}">
                <a16:creationId xmlns:a16="http://schemas.microsoft.com/office/drawing/2014/main" id="{05469DAA-9B71-0CD5-38FD-905D71D4D40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98322" y="4364016"/>
            <a:ext cx="1016936" cy="1016936"/>
          </a:xfrm>
          <a:prstGeom prst="rect">
            <a:avLst/>
          </a:prstGeom>
        </p:spPr>
      </p:pic>
      <p:grpSp>
        <p:nvGrpSpPr>
          <p:cNvPr id="13" name="Groupe 12">
            <a:extLst>
              <a:ext uri="{FF2B5EF4-FFF2-40B4-BE49-F238E27FC236}">
                <a16:creationId xmlns:a16="http://schemas.microsoft.com/office/drawing/2014/main" id="{53DA151A-CF8A-B9CB-BE5E-0D3F5CAF7423}"/>
              </a:ext>
            </a:extLst>
          </p:cNvPr>
          <p:cNvGrpSpPr/>
          <p:nvPr/>
        </p:nvGrpSpPr>
        <p:grpSpPr>
          <a:xfrm>
            <a:off x="3951069" y="1834113"/>
            <a:ext cx="1656084" cy="1190841"/>
            <a:chOff x="3386243" y="1047891"/>
            <a:chExt cx="1656084" cy="1190841"/>
          </a:xfrm>
        </p:grpSpPr>
        <p:grpSp>
          <p:nvGrpSpPr>
            <p:cNvPr id="14" name="Groupe 13">
              <a:extLst>
                <a:ext uri="{FF2B5EF4-FFF2-40B4-BE49-F238E27FC236}">
                  <a16:creationId xmlns:a16="http://schemas.microsoft.com/office/drawing/2014/main" id="{568B9928-BF51-5AA4-02FD-7EDB2C5BAC3B}"/>
                </a:ext>
              </a:extLst>
            </p:cNvPr>
            <p:cNvGrpSpPr/>
            <p:nvPr/>
          </p:nvGrpSpPr>
          <p:grpSpPr>
            <a:xfrm>
              <a:off x="3604257" y="1047891"/>
              <a:ext cx="1180002" cy="1102810"/>
              <a:chOff x="3591602" y="1059700"/>
              <a:chExt cx="1180002" cy="1102810"/>
            </a:xfrm>
          </p:grpSpPr>
          <p:pic>
            <p:nvPicPr>
              <p:cNvPr id="16" name="Graphique 15" descr="Internet avec un remplissage uni">
                <a:extLst>
                  <a:ext uri="{FF2B5EF4-FFF2-40B4-BE49-F238E27FC236}">
                    <a16:creationId xmlns:a16="http://schemas.microsoft.com/office/drawing/2014/main" id="{1CFF6C53-6E12-D6E2-1194-5FEE59C8E40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591602" y="1059700"/>
                <a:ext cx="1180002" cy="1102810"/>
              </a:xfrm>
              <a:prstGeom prst="rect">
                <a:avLst/>
              </a:prstGeom>
            </p:spPr>
          </p:pic>
          <p:pic>
            <p:nvPicPr>
              <p:cNvPr id="17" name="Image 16">
                <a:extLst>
                  <a:ext uri="{FF2B5EF4-FFF2-40B4-BE49-F238E27FC236}">
                    <a16:creationId xmlns:a16="http://schemas.microsoft.com/office/drawing/2014/main" id="{77FBF2B0-4229-0598-E84A-C49E44BBFC59}"/>
                  </a:ext>
                </a:extLst>
              </p:cNvPr>
              <p:cNvPicPr>
                <a:picLocks noChangeAspect="1"/>
              </p:cNvPicPr>
              <p:nvPr/>
            </p:nvPicPr>
            <p:blipFill>
              <a:blip r:embed="rId17">
                <a:grayscl/>
                <a:extLst>
                  <a:ext uri="{28A0092B-C50C-407E-A947-70E740481C1C}">
                    <a14:useLocalDpi xmlns:a14="http://schemas.microsoft.com/office/drawing/2010/main" val="0"/>
                  </a:ext>
                </a:extLst>
              </a:blip>
              <a:stretch>
                <a:fillRect/>
              </a:stretch>
            </p:blipFill>
            <p:spPr>
              <a:xfrm>
                <a:off x="4010156" y="1377690"/>
                <a:ext cx="348529" cy="325729"/>
              </a:xfrm>
              <a:prstGeom prst="rect">
                <a:avLst/>
              </a:prstGeom>
            </p:spPr>
          </p:pic>
        </p:grpSp>
        <p:sp>
          <p:nvSpPr>
            <p:cNvPr id="15" name="ZoneTexte 14">
              <a:extLst>
                <a:ext uri="{FF2B5EF4-FFF2-40B4-BE49-F238E27FC236}">
                  <a16:creationId xmlns:a16="http://schemas.microsoft.com/office/drawing/2014/main" id="{690EBDC3-7315-DAEF-90DB-0E2EB949B689}"/>
                </a:ext>
              </a:extLst>
            </p:cNvPr>
            <p:cNvSpPr txBox="1"/>
            <p:nvPr/>
          </p:nvSpPr>
          <p:spPr>
            <a:xfrm>
              <a:off x="3386243" y="1961733"/>
              <a:ext cx="1656084" cy="276999"/>
            </a:xfrm>
            <a:prstGeom prst="rect">
              <a:avLst/>
            </a:prstGeom>
            <a:noFill/>
          </p:spPr>
          <p:txBody>
            <a:bodyPr wrap="square" rtlCol="0">
              <a:spAutoFit/>
            </a:bodyPr>
            <a:lstStyle/>
            <a:p>
              <a:pPr algn="ctr"/>
              <a:r>
                <a:rPr lang="fr-CH" sz="1200" dirty="0"/>
                <a:t>Profil ORCID</a:t>
              </a:r>
            </a:p>
          </p:txBody>
        </p:sp>
      </p:grpSp>
      <p:grpSp>
        <p:nvGrpSpPr>
          <p:cNvPr id="18" name="Groupe 17">
            <a:extLst>
              <a:ext uri="{FF2B5EF4-FFF2-40B4-BE49-F238E27FC236}">
                <a16:creationId xmlns:a16="http://schemas.microsoft.com/office/drawing/2014/main" id="{29D40855-4E7E-987A-45D7-4BDAABAEFA71}"/>
              </a:ext>
            </a:extLst>
          </p:cNvPr>
          <p:cNvGrpSpPr/>
          <p:nvPr/>
        </p:nvGrpSpPr>
        <p:grpSpPr>
          <a:xfrm>
            <a:off x="2178636" y="4793943"/>
            <a:ext cx="1656084" cy="942079"/>
            <a:chOff x="1437249" y="4185935"/>
            <a:chExt cx="1656084" cy="942079"/>
          </a:xfrm>
        </p:grpSpPr>
        <p:cxnSp>
          <p:nvCxnSpPr>
            <p:cNvPr id="19" name="Connecteur droit avec flèche 18">
              <a:extLst>
                <a:ext uri="{FF2B5EF4-FFF2-40B4-BE49-F238E27FC236}">
                  <a16:creationId xmlns:a16="http://schemas.microsoft.com/office/drawing/2014/main" id="{03C9CE09-1164-9D5C-E30D-EDAE7FE33C83}"/>
                </a:ext>
              </a:extLst>
            </p:cNvPr>
            <p:cNvCxnSpPr>
              <a:cxnSpLocks/>
            </p:cNvCxnSpPr>
            <p:nvPr/>
          </p:nvCxnSpPr>
          <p:spPr>
            <a:xfrm>
              <a:off x="1561419" y="4185935"/>
              <a:ext cx="1476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8C43D77A-94A0-1E6D-24CC-97AB0B18CD30}"/>
                </a:ext>
              </a:extLst>
            </p:cNvPr>
            <p:cNvSpPr txBox="1"/>
            <p:nvPr/>
          </p:nvSpPr>
          <p:spPr>
            <a:xfrm>
              <a:off x="1437249" y="4297017"/>
              <a:ext cx="1656084" cy="830997"/>
            </a:xfrm>
            <a:prstGeom prst="rect">
              <a:avLst/>
            </a:prstGeom>
            <a:noFill/>
          </p:spPr>
          <p:txBody>
            <a:bodyPr wrap="square">
              <a:spAutoFit/>
            </a:bodyPr>
            <a:lstStyle/>
            <a:p>
              <a:r>
                <a:rPr lang="fr-FR" sz="1200" dirty="0"/>
                <a:t>L’éditeur transmet les métadonnées de la publication, en incluant l’ORCID </a:t>
              </a:r>
              <a:r>
                <a:rPr lang="fr-FR" sz="1200" dirty="0" err="1"/>
                <a:t>iD</a:t>
              </a:r>
              <a:endParaRPr lang="fr-CH" sz="1200" dirty="0"/>
            </a:p>
          </p:txBody>
        </p:sp>
      </p:grpSp>
      <p:grpSp>
        <p:nvGrpSpPr>
          <p:cNvPr id="21" name="Groupe 20">
            <a:extLst>
              <a:ext uri="{FF2B5EF4-FFF2-40B4-BE49-F238E27FC236}">
                <a16:creationId xmlns:a16="http://schemas.microsoft.com/office/drawing/2014/main" id="{EBA166F1-55B6-BDC2-6FB7-F52DBFE8F7C4}"/>
              </a:ext>
            </a:extLst>
          </p:cNvPr>
          <p:cNvGrpSpPr/>
          <p:nvPr/>
        </p:nvGrpSpPr>
        <p:grpSpPr>
          <a:xfrm>
            <a:off x="3973677" y="4441999"/>
            <a:ext cx="1656084" cy="1747613"/>
            <a:chOff x="2477302" y="4067842"/>
            <a:chExt cx="1656084" cy="1747613"/>
          </a:xfrm>
        </p:grpSpPr>
        <p:grpSp>
          <p:nvGrpSpPr>
            <p:cNvPr id="22" name="Groupe 21">
              <a:extLst>
                <a:ext uri="{FF2B5EF4-FFF2-40B4-BE49-F238E27FC236}">
                  <a16:creationId xmlns:a16="http://schemas.microsoft.com/office/drawing/2014/main" id="{4D6E5B7D-E241-6038-BFBE-564D867B1C40}"/>
                </a:ext>
              </a:extLst>
            </p:cNvPr>
            <p:cNvGrpSpPr/>
            <p:nvPr/>
          </p:nvGrpSpPr>
          <p:grpSpPr>
            <a:xfrm>
              <a:off x="2492514" y="4067842"/>
              <a:ext cx="1525385" cy="875210"/>
              <a:chOff x="2492514" y="4067842"/>
              <a:chExt cx="1525385" cy="875210"/>
            </a:xfrm>
          </p:grpSpPr>
          <p:sp>
            <p:nvSpPr>
              <p:cNvPr id="24" name="ZoneTexte 23">
                <a:extLst>
                  <a:ext uri="{FF2B5EF4-FFF2-40B4-BE49-F238E27FC236}">
                    <a16:creationId xmlns:a16="http://schemas.microsoft.com/office/drawing/2014/main" id="{7579BE12-6E04-DD21-A112-9549EBFAF63D}"/>
                  </a:ext>
                </a:extLst>
              </p:cNvPr>
              <p:cNvSpPr txBox="1"/>
              <p:nvPr/>
            </p:nvSpPr>
            <p:spPr>
              <a:xfrm>
                <a:off x="2492514" y="4067842"/>
                <a:ext cx="1525385" cy="817245"/>
              </a:xfrm>
              <a:prstGeom prst="roundRect">
                <a:avLst/>
              </a:prstGeom>
              <a:noFill/>
              <a:ln>
                <a:solidFill>
                  <a:schemeClr val="tx1"/>
                </a:solidFill>
              </a:ln>
            </p:spPr>
            <p:txBody>
              <a:bodyPr wrap="square" rtlCol="0">
                <a:spAutoFit/>
              </a:bodyPr>
              <a:lstStyle/>
              <a:p>
                <a:r>
                  <a:rPr lang="fr-FR" sz="1400" dirty="0"/>
                  <a:t>Registre des </a:t>
                </a:r>
                <a:r>
                  <a:rPr lang="fr-FR" sz="1400" dirty="0" err="1"/>
                  <a:t>DOIs</a:t>
                </a:r>
                <a:endParaRPr lang="fr-FR" sz="1400" dirty="0"/>
              </a:p>
              <a:p>
                <a:endParaRPr lang="fr-CH" sz="1400" dirty="0"/>
              </a:p>
            </p:txBody>
          </p:sp>
          <p:pic>
            <p:nvPicPr>
              <p:cNvPr id="25" name="Graphique 24" descr="Terminal Cmd avec un remplissage uni">
                <a:extLst>
                  <a:ext uri="{FF2B5EF4-FFF2-40B4-BE49-F238E27FC236}">
                    <a16:creationId xmlns:a16="http://schemas.microsoft.com/office/drawing/2014/main" id="{DE5B0588-4BE1-409D-7D4C-B2D662AC739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905531" y="4296721"/>
                <a:ext cx="646331" cy="646331"/>
              </a:xfrm>
              <a:prstGeom prst="rect">
                <a:avLst/>
              </a:prstGeom>
            </p:spPr>
          </p:pic>
        </p:grpSp>
        <p:sp>
          <p:nvSpPr>
            <p:cNvPr id="23" name="ZoneTexte 22">
              <a:extLst>
                <a:ext uri="{FF2B5EF4-FFF2-40B4-BE49-F238E27FC236}">
                  <a16:creationId xmlns:a16="http://schemas.microsoft.com/office/drawing/2014/main" id="{C4BEFBD3-6F59-5A8D-914D-83C34E1B459E}"/>
                </a:ext>
              </a:extLst>
            </p:cNvPr>
            <p:cNvSpPr txBox="1"/>
            <p:nvPr/>
          </p:nvSpPr>
          <p:spPr>
            <a:xfrm>
              <a:off x="2477302" y="4984458"/>
              <a:ext cx="1656084" cy="830997"/>
            </a:xfrm>
            <a:prstGeom prst="rect">
              <a:avLst/>
            </a:prstGeom>
            <a:noFill/>
          </p:spPr>
          <p:txBody>
            <a:bodyPr wrap="square">
              <a:spAutoFit/>
            </a:bodyPr>
            <a:lstStyle/>
            <a:p>
              <a:r>
                <a:rPr lang="fr-FR" sz="1200" dirty="0"/>
                <a:t>L’agence émettrice de DOI enregistre les informations et les met à disposition</a:t>
              </a:r>
              <a:endParaRPr lang="fr-CH" sz="1200" dirty="0"/>
            </a:p>
          </p:txBody>
        </p:sp>
      </p:grpSp>
      <p:sp>
        <p:nvSpPr>
          <p:cNvPr id="26" name="ZoneTexte 25">
            <a:extLst>
              <a:ext uri="{FF2B5EF4-FFF2-40B4-BE49-F238E27FC236}">
                <a16:creationId xmlns:a16="http://schemas.microsoft.com/office/drawing/2014/main" id="{883BE25B-3FEF-147F-3479-83F581846423}"/>
              </a:ext>
            </a:extLst>
          </p:cNvPr>
          <p:cNvSpPr txBox="1"/>
          <p:nvPr/>
        </p:nvSpPr>
        <p:spPr>
          <a:xfrm>
            <a:off x="6189445" y="1510422"/>
            <a:ext cx="1839362" cy="646331"/>
          </a:xfrm>
          <a:prstGeom prst="rect">
            <a:avLst/>
          </a:prstGeom>
          <a:noFill/>
        </p:spPr>
        <p:txBody>
          <a:bodyPr wrap="square" rtlCol="0">
            <a:spAutoFit/>
          </a:bodyPr>
          <a:lstStyle/>
          <a:p>
            <a:pPr algn="ctr"/>
            <a:r>
              <a:rPr lang="fr-CH" sz="1200" dirty="0"/>
              <a:t>Consultation ou échange d’information</a:t>
            </a:r>
            <a:r>
              <a:rPr lang="fr-CH" sz="1200" dirty="0">
                <a:solidFill>
                  <a:srgbClr val="CF0063"/>
                </a:solidFill>
              </a:rPr>
              <a:t>, si autorisé par le/la chercheur/</a:t>
            </a:r>
            <a:r>
              <a:rPr lang="fr-CH" sz="1200" dirty="0" err="1">
                <a:solidFill>
                  <a:srgbClr val="CF0063"/>
                </a:solidFill>
              </a:rPr>
              <a:t>euse</a:t>
            </a:r>
            <a:endParaRPr lang="fr-CH" sz="1200" dirty="0">
              <a:solidFill>
                <a:srgbClr val="CF0063"/>
              </a:solidFill>
            </a:endParaRPr>
          </a:p>
        </p:txBody>
      </p:sp>
      <p:grpSp>
        <p:nvGrpSpPr>
          <p:cNvPr id="27" name="Groupe 26">
            <a:extLst>
              <a:ext uri="{FF2B5EF4-FFF2-40B4-BE49-F238E27FC236}">
                <a16:creationId xmlns:a16="http://schemas.microsoft.com/office/drawing/2014/main" id="{B7DF238F-9534-D9A1-782D-F2EE1AA1EAED}"/>
              </a:ext>
            </a:extLst>
          </p:cNvPr>
          <p:cNvGrpSpPr/>
          <p:nvPr/>
        </p:nvGrpSpPr>
        <p:grpSpPr>
          <a:xfrm>
            <a:off x="3342210" y="3183267"/>
            <a:ext cx="1656084" cy="1080000"/>
            <a:chOff x="2692992" y="2482749"/>
            <a:chExt cx="1656084" cy="1080000"/>
          </a:xfrm>
        </p:grpSpPr>
        <p:sp>
          <p:nvSpPr>
            <p:cNvPr id="28" name="ZoneTexte 27">
              <a:extLst>
                <a:ext uri="{FF2B5EF4-FFF2-40B4-BE49-F238E27FC236}">
                  <a16:creationId xmlns:a16="http://schemas.microsoft.com/office/drawing/2014/main" id="{B3D9A967-3189-4C08-B0A1-8A86B1D75524}"/>
                </a:ext>
              </a:extLst>
            </p:cNvPr>
            <p:cNvSpPr txBox="1"/>
            <p:nvPr/>
          </p:nvSpPr>
          <p:spPr>
            <a:xfrm>
              <a:off x="2692992" y="2587408"/>
              <a:ext cx="1656084" cy="830997"/>
            </a:xfrm>
            <a:prstGeom prst="rect">
              <a:avLst/>
            </a:prstGeom>
            <a:noFill/>
          </p:spPr>
          <p:txBody>
            <a:bodyPr wrap="square" rtlCol="0">
              <a:spAutoFit/>
            </a:bodyPr>
            <a:lstStyle/>
            <a:p>
              <a:pPr algn="ctr"/>
              <a:r>
                <a:rPr lang="fr-CH" sz="1200" dirty="0"/>
                <a:t>Mise à jour automatique, </a:t>
              </a:r>
              <a:r>
                <a:rPr lang="fr-CH" sz="1200" dirty="0">
                  <a:solidFill>
                    <a:srgbClr val="CF0063"/>
                  </a:solidFill>
                </a:rPr>
                <a:t>si autorisé par le/la chercheur/</a:t>
              </a:r>
              <a:r>
                <a:rPr lang="fr-CH" sz="1200" dirty="0" err="1">
                  <a:solidFill>
                    <a:srgbClr val="CF0063"/>
                  </a:solidFill>
                </a:rPr>
                <a:t>euse</a:t>
              </a:r>
              <a:endParaRPr lang="fr-CH" sz="1200" dirty="0">
                <a:solidFill>
                  <a:srgbClr val="CF0063"/>
                </a:solidFill>
              </a:endParaRPr>
            </a:p>
          </p:txBody>
        </p:sp>
        <p:cxnSp>
          <p:nvCxnSpPr>
            <p:cNvPr id="29" name="Connecteur droit avec flèche 28">
              <a:extLst>
                <a:ext uri="{FF2B5EF4-FFF2-40B4-BE49-F238E27FC236}">
                  <a16:creationId xmlns:a16="http://schemas.microsoft.com/office/drawing/2014/main" id="{A9C22918-A63C-4043-A7D4-5A952A0A5755}"/>
                </a:ext>
              </a:extLst>
            </p:cNvPr>
            <p:cNvCxnSpPr>
              <a:cxnSpLocks/>
            </p:cNvCxnSpPr>
            <p:nvPr/>
          </p:nvCxnSpPr>
          <p:spPr>
            <a:xfrm flipV="1">
              <a:off x="4220936" y="2482749"/>
              <a:ext cx="0" cy="108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0" name="Graphique 29" descr="Répéter contour">
              <a:extLst>
                <a:ext uri="{FF2B5EF4-FFF2-40B4-BE49-F238E27FC236}">
                  <a16:creationId xmlns:a16="http://schemas.microsoft.com/office/drawing/2014/main" id="{988FDDBE-C186-CAAF-83B6-62BD22EA4470}"/>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766827" y="2556831"/>
              <a:ext cx="360000" cy="360000"/>
            </a:xfrm>
            <a:prstGeom prst="rect">
              <a:avLst/>
            </a:prstGeom>
          </p:spPr>
        </p:pic>
      </p:grpSp>
      <p:cxnSp>
        <p:nvCxnSpPr>
          <p:cNvPr id="48" name="Connecteur droit avec flèche 47">
            <a:extLst>
              <a:ext uri="{FF2B5EF4-FFF2-40B4-BE49-F238E27FC236}">
                <a16:creationId xmlns:a16="http://schemas.microsoft.com/office/drawing/2014/main" id="{38425C90-0CD7-ACD5-C1AA-EF1483B168F5}"/>
              </a:ext>
            </a:extLst>
          </p:cNvPr>
          <p:cNvCxnSpPr>
            <a:cxnSpLocks/>
          </p:cNvCxnSpPr>
          <p:nvPr/>
        </p:nvCxnSpPr>
        <p:spPr>
          <a:xfrm flipH="1" flipV="1">
            <a:off x="5471322" y="2313063"/>
            <a:ext cx="3289229" cy="10478"/>
          </a:xfrm>
          <a:prstGeom prst="straightConnector1">
            <a:avLst/>
          </a:prstGeom>
          <a:ln>
            <a:solidFill>
              <a:srgbClr val="CF0063"/>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Connecteur droit avec flèche 48">
            <a:extLst>
              <a:ext uri="{FF2B5EF4-FFF2-40B4-BE49-F238E27FC236}">
                <a16:creationId xmlns:a16="http://schemas.microsoft.com/office/drawing/2014/main" id="{69E37F61-4D39-593F-D78E-5E8AC6B9A9BC}"/>
              </a:ext>
            </a:extLst>
          </p:cNvPr>
          <p:cNvCxnSpPr>
            <a:cxnSpLocks/>
            <a:endCxn id="16" idx="3"/>
          </p:cNvCxnSpPr>
          <p:nvPr/>
        </p:nvCxnSpPr>
        <p:spPr>
          <a:xfrm flipH="1" flipV="1">
            <a:off x="5349085" y="2385518"/>
            <a:ext cx="3323870" cy="1026807"/>
          </a:xfrm>
          <a:prstGeom prst="straightConnector1">
            <a:avLst/>
          </a:prstGeom>
          <a:ln>
            <a:solidFill>
              <a:srgbClr val="CF0063"/>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Connecteur droit avec flèche 49">
            <a:extLst>
              <a:ext uri="{FF2B5EF4-FFF2-40B4-BE49-F238E27FC236}">
                <a16:creationId xmlns:a16="http://schemas.microsoft.com/office/drawing/2014/main" id="{D4B563B9-3932-0D09-4E8C-55C94818422C}"/>
              </a:ext>
            </a:extLst>
          </p:cNvPr>
          <p:cNvCxnSpPr>
            <a:cxnSpLocks/>
          </p:cNvCxnSpPr>
          <p:nvPr/>
        </p:nvCxnSpPr>
        <p:spPr>
          <a:xfrm flipH="1" flipV="1">
            <a:off x="5471322" y="2505839"/>
            <a:ext cx="3365809" cy="2286818"/>
          </a:xfrm>
          <a:prstGeom prst="straightConnector1">
            <a:avLst/>
          </a:prstGeom>
          <a:ln>
            <a:solidFill>
              <a:srgbClr val="CF0063"/>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Connecteur droit avec flèche 50">
            <a:extLst>
              <a:ext uri="{FF2B5EF4-FFF2-40B4-BE49-F238E27FC236}">
                <a16:creationId xmlns:a16="http://schemas.microsoft.com/office/drawing/2014/main" id="{76B1E004-EFA2-0D4F-D101-280A96E44315}"/>
              </a:ext>
            </a:extLst>
          </p:cNvPr>
          <p:cNvCxnSpPr>
            <a:cxnSpLocks/>
          </p:cNvCxnSpPr>
          <p:nvPr/>
        </p:nvCxnSpPr>
        <p:spPr>
          <a:xfrm>
            <a:off x="1735610" y="2985111"/>
            <a:ext cx="0" cy="126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2" name="Image 51">
            <a:extLst>
              <a:ext uri="{FF2B5EF4-FFF2-40B4-BE49-F238E27FC236}">
                <a16:creationId xmlns:a16="http://schemas.microsoft.com/office/drawing/2014/main" id="{A22FC38B-DE4A-26FA-6025-525C0F201F57}"/>
              </a:ext>
            </a:extLst>
          </p:cNvPr>
          <p:cNvPicPr>
            <a:picLocks noChangeAspect="1"/>
          </p:cNvPicPr>
          <p:nvPr/>
        </p:nvPicPr>
        <p:blipFill>
          <a:blip r:embed="rId17">
            <a:grayscl/>
            <a:extLst>
              <a:ext uri="{28A0092B-C50C-407E-A947-70E740481C1C}">
                <a14:useLocalDpi xmlns:a14="http://schemas.microsoft.com/office/drawing/2010/main" val="0"/>
              </a:ext>
            </a:extLst>
          </a:blip>
          <a:stretch>
            <a:fillRect/>
          </a:stretch>
        </p:blipFill>
        <p:spPr>
          <a:xfrm>
            <a:off x="1859243" y="4317668"/>
            <a:ext cx="270080" cy="270080"/>
          </a:xfrm>
          <a:prstGeom prst="rect">
            <a:avLst/>
          </a:prstGeom>
        </p:spPr>
      </p:pic>
      <p:sp>
        <p:nvSpPr>
          <p:cNvPr id="66" name="ZoneTexte 65">
            <a:extLst>
              <a:ext uri="{FF2B5EF4-FFF2-40B4-BE49-F238E27FC236}">
                <a16:creationId xmlns:a16="http://schemas.microsoft.com/office/drawing/2014/main" id="{9E19348F-0242-6778-79E0-16F44293EC3D}"/>
              </a:ext>
            </a:extLst>
          </p:cNvPr>
          <p:cNvSpPr txBox="1"/>
          <p:nvPr/>
        </p:nvSpPr>
        <p:spPr>
          <a:xfrm>
            <a:off x="403123" y="6164511"/>
            <a:ext cx="11216362" cy="646331"/>
          </a:xfrm>
          <a:prstGeom prst="rect">
            <a:avLst/>
          </a:prstGeom>
          <a:noFill/>
          <a:ln>
            <a:solidFill>
              <a:schemeClr val="tx1"/>
            </a:solidFill>
          </a:ln>
        </p:spPr>
        <p:txBody>
          <a:bodyPr wrap="square">
            <a:spAutoFit/>
          </a:bodyPr>
          <a:lstStyle/>
          <a:p>
            <a:r>
              <a:rPr lang="fr-CH" sz="1800" dirty="0"/>
              <a:t>Permet d’envoyer le contenu de votre ORCID dans </a:t>
            </a:r>
            <a:r>
              <a:rPr lang="fr-CH" dirty="0"/>
              <a:t>d’autres systèmes (ex. l’Archive ouverte UNIGE) ou de récupérer le contenu de ces autres systèmes dans votre profil ORCID. Notamment utile pour les contenus sans </a:t>
            </a:r>
            <a:r>
              <a:rPr lang="fr-CH" dirty="0" err="1"/>
              <a:t>DOIs</a:t>
            </a:r>
            <a:r>
              <a:rPr lang="fr-CH" dirty="0"/>
              <a:t>.</a:t>
            </a:r>
            <a:endParaRPr lang="fr-CH" sz="1800" dirty="0"/>
          </a:p>
        </p:txBody>
      </p:sp>
      <p:pic>
        <p:nvPicPr>
          <p:cNvPr id="54" name="Image 53" descr="Une image contenant Police, symbole, logo, cercle&#10;&#10;Description générée automatiquement">
            <a:extLst>
              <a:ext uri="{FF2B5EF4-FFF2-40B4-BE49-F238E27FC236}">
                <a16:creationId xmlns:a16="http://schemas.microsoft.com/office/drawing/2014/main" id="{665207D5-504E-47EE-91B5-E2A3172604CF}"/>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117224" y="2666103"/>
            <a:ext cx="696508" cy="696508"/>
          </a:xfrm>
          <a:prstGeom prst="rect">
            <a:avLst/>
          </a:prstGeom>
        </p:spPr>
      </p:pic>
      <p:sp>
        <p:nvSpPr>
          <p:cNvPr id="56" name="ZoneTexte 55">
            <a:extLst>
              <a:ext uri="{FF2B5EF4-FFF2-40B4-BE49-F238E27FC236}">
                <a16:creationId xmlns:a16="http://schemas.microsoft.com/office/drawing/2014/main" id="{9622413D-DB23-2282-6143-16B5DBFF600F}"/>
              </a:ext>
            </a:extLst>
          </p:cNvPr>
          <p:cNvSpPr txBox="1"/>
          <p:nvPr/>
        </p:nvSpPr>
        <p:spPr>
          <a:xfrm rot="16200000">
            <a:off x="9365980" y="3308087"/>
            <a:ext cx="5195273" cy="276999"/>
          </a:xfrm>
          <a:prstGeom prst="rect">
            <a:avLst/>
          </a:prstGeom>
          <a:noFill/>
          <a:ln>
            <a:noFill/>
          </a:ln>
        </p:spPr>
        <p:txBody>
          <a:bodyPr wrap="square" rtlCol="0">
            <a:spAutoFit/>
          </a:bodyPr>
          <a:lstStyle/>
          <a:p>
            <a:r>
              <a:rPr lang="fr-CH" sz="1200" dirty="0">
                <a:solidFill>
                  <a:schemeClr val="bg1">
                    <a:lumMod val="75000"/>
                  </a:schemeClr>
                </a:solidFill>
              </a:rPr>
              <a:t>Inspiré d’une infographie de </a:t>
            </a:r>
            <a:r>
              <a:rPr lang="en-US" sz="1200" dirty="0">
                <a:solidFill>
                  <a:schemeClr val="bg1">
                    <a:lumMod val="75000"/>
                  </a:schemeClr>
                </a:solidFill>
                <a:hlinkClick r:id="rId23">
                  <a:extLst>
                    <a:ext uri="{A12FA001-AC4F-418D-AE19-62706E023703}">
                      <ahyp:hlinkClr xmlns:ahyp="http://schemas.microsoft.com/office/drawing/2018/hyperlinkcolor" val="tx"/>
                    </a:ext>
                  </a:extLst>
                </a:hlinkClick>
              </a:rPr>
              <a:t>Maude</a:t>
            </a:r>
            <a:r>
              <a:rPr lang="en-US" sz="1200" dirty="0">
                <a:solidFill>
                  <a:srgbClr val="CF0063"/>
                </a:solidFill>
                <a:hlinkClick r:id="rId23">
                  <a:extLst>
                    <a:ext uri="{A12FA001-AC4F-418D-AE19-62706E023703}">
                      <ahyp:hlinkClr xmlns:ahyp="http://schemas.microsoft.com/office/drawing/2018/hyperlinkcolor" val="tx"/>
                    </a:ext>
                  </a:extLst>
                </a:hlinkClick>
              </a:rPr>
              <a:t> </a:t>
            </a:r>
            <a:r>
              <a:rPr lang="en-US" sz="1200" dirty="0" err="1">
                <a:solidFill>
                  <a:schemeClr val="bg1">
                    <a:lumMod val="75000"/>
                  </a:schemeClr>
                </a:solidFill>
                <a:hlinkClick r:id="rId23">
                  <a:extLst>
                    <a:ext uri="{A12FA001-AC4F-418D-AE19-62706E023703}">
                      <ahyp:hlinkClr xmlns:ahyp="http://schemas.microsoft.com/office/drawing/2018/hyperlinkcolor" val="tx"/>
                    </a:ext>
                  </a:extLst>
                </a:hlinkClick>
              </a:rPr>
              <a:t>Laplante</a:t>
            </a:r>
            <a:r>
              <a:rPr lang="en-US" sz="1200" dirty="0">
                <a:solidFill>
                  <a:schemeClr val="bg1">
                    <a:lumMod val="75000"/>
                  </a:schemeClr>
                </a:solidFill>
                <a:hlinkClick r:id="rId23">
                  <a:extLst>
                    <a:ext uri="{A12FA001-AC4F-418D-AE19-62706E023703}">
                      <ahyp:hlinkClr xmlns:ahyp="http://schemas.microsoft.com/office/drawing/2018/hyperlinkcolor" val="tx"/>
                    </a:ext>
                  </a:extLst>
                </a:hlinkClick>
              </a:rPr>
              <a:t>-Dubé</a:t>
            </a:r>
            <a:r>
              <a:rPr lang="en-US" sz="1200" dirty="0">
                <a:solidFill>
                  <a:schemeClr val="bg1">
                    <a:lumMod val="75000"/>
                  </a:schemeClr>
                </a:solidFill>
              </a:rPr>
              <a:t>, shared in </a:t>
            </a:r>
            <a:r>
              <a:rPr lang="en-US" sz="1200" dirty="0">
                <a:solidFill>
                  <a:schemeClr val="bg1">
                    <a:lumMod val="75000"/>
                  </a:schemeClr>
                </a:solidFill>
                <a:hlinkClick r:id="rId24">
                  <a:extLst>
                    <a:ext uri="{A12FA001-AC4F-418D-AE19-62706E023703}">
                      <ahyp:hlinkClr xmlns:ahyp="http://schemas.microsoft.com/office/drawing/2018/hyperlinkcolor" val="tx"/>
                    </a:ext>
                  </a:extLst>
                </a:hlinkClick>
              </a:rPr>
              <a:t>CC BY 4.0 </a:t>
            </a:r>
            <a:endParaRPr lang="en-US" sz="1200" dirty="0">
              <a:solidFill>
                <a:schemeClr val="bg1">
                  <a:lumMod val="75000"/>
                </a:schemeClr>
              </a:solidFill>
            </a:endParaRPr>
          </a:p>
        </p:txBody>
      </p:sp>
      <p:sp>
        <p:nvSpPr>
          <p:cNvPr id="3" name="ZoneTexte 2">
            <a:extLst>
              <a:ext uri="{FF2B5EF4-FFF2-40B4-BE49-F238E27FC236}">
                <a16:creationId xmlns:a16="http://schemas.microsoft.com/office/drawing/2014/main" id="{48F3AD77-996A-3B95-A297-973840107421}"/>
              </a:ext>
            </a:extLst>
          </p:cNvPr>
          <p:cNvSpPr txBox="1"/>
          <p:nvPr/>
        </p:nvSpPr>
        <p:spPr>
          <a:xfrm>
            <a:off x="6672582" y="5095999"/>
            <a:ext cx="1538927" cy="646331"/>
          </a:xfrm>
          <a:prstGeom prst="rect">
            <a:avLst/>
          </a:prstGeom>
          <a:noFill/>
        </p:spPr>
        <p:txBody>
          <a:bodyPr wrap="square" rtlCol="0">
            <a:spAutoFit/>
          </a:bodyPr>
          <a:lstStyle/>
          <a:p>
            <a:pPr algn="ctr"/>
            <a:r>
              <a:rPr lang="fr-CH" sz="1200" dirty="0"/>
              <a:t>Les systèmes connectés utilisent le contenu du registre</a:t>
            </a:r>
          </a:p>
        </p:txBody>
      </p:sp>
      <p:pic>
        <p:nvPicPr>
          <p:cNvPr id="5" name="Graphique 4" descr="Répéter contour">
            <a:extLst>
              <a:ext uri="{FF2B5EF4-FFF2-40B4-BE49-F238E27FC236}">
                <a16:creationId xmlns:a16="http://schemas.microsoft.com/office/drawing/2014/main" id="{2FA40BBA-E09B-454A-97EC-B5F1307D3568}"/>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128273" y="2461793"/>
            <a:ext cx="360000" cy="360000"/>
          </a:xfrm>
          <a:prstGeom prst="rect">
            <a:avLst/>
          </a:prstGeom>
        </p:spPr>
      </p:pic>
    </p:spTree>
    <p:extLst>
      <p:ext uri="{BB962C8B-B14F-4D97-AF65-F5344CB8AC3E}">
        <p14:creationId xmlns:p14="http://schemas.microsoft.com/office/powerpoint/2010/main" val="307047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C0FF137-1E8D-B328-C8E8-7B8F920905C2}"/>
              </a:ext>
            </a:extLst>
          </p:cNvPr>
          <p:cNvSpPr>
            <a:spLocks noGrp="1"/>
          </p:cNvSpPr>
          <p:nvPr>
            <p:ph type="title"/>
          </p:nvPr>
        </p:nvSpPr>
        <p:spPr>
          <a:xfrm>
            <a:off x="838200" y="365125"/>
            <a:ext cx="10515600" cy="1325563"/>
          </a:xfrm>
        </p:spPr>
        <p:txBody>
          <a:bodyPr/>
          <a:lstStyle/>
          <a:p>
            <a:r>
              <a:rPr lang="fr-CH" dirty="0"/>
              <a:t>Synchroniser ORCID et Archive ouverte</a:t>
            </a:r>
          </a:p>
        </p:txBody>
      </p:sp>
      <p:sp>
        <p:nvSpPr>
          <p:cNvPr id="2" name="Espace réservé du numéro de diapositive 1">
            <a:extLst>
              <a:ext uri="{FF2B5EF4-FFF2-40B4-BE49-F238E27FC236}">
                <a16:creationId xmlns:a16="http://schemas.microsoft.com/office/drawing/2014/main" id="{04FE912E-823F-1DC0-DF8A-FD3600F2BD62}"/>
              </a:ext>
            </a:extLst>
          </p:cNvPr>
          <p:cNvSpPr>
            <a:spLocks noGrp="1"/>
          </p:cNvSpPr>
          <p:nvPr>
            <p:ph type="sldNum" sz="quarter" idx="4"/>
          </p:nvPr>
        </p:nvSpPr>
        <p:spPr/>
        <p:txBody>
          <a:bodyPr/>
          <a:lstStyle/>
          <a:p>
            <a:pPr algn="l"/>
            <a:fld id="{EA382D5B-34F5-4E3E-A4AE-74CC685E3C28}" type="slidenum">
              <a:rPr lang="fr-CH" smtClean="0"/>
              <a:pPr algn="l"/>
              <a:t>24</a:t>
            </a:fld>
            <a:endParaRPr lang="fr-CH" dirty="0"/>
          </a:p>
        </p:txBody>
      </p:sp>
      <p:sp>
        <p:nvSpPr>
          <p:cNvPr id="10" name="ZoneTexte 9">
            <a:extLst>
              <a:ext uri="{FF2B5EF4-FFF2-40B4-BE49-F238E27FC236}">
                <a16:creationId xmlns:a16="http://schemas.microsoft.com/office/drawing/2014/main" id="{19CF24E7-BD34-B854-5FF8-FEA16BC7819A}"/>
              </a:ext>
            </a:extLst>
          </p:cNvPr>
          <p:cNvSpPr txBox="1"/>
          <p:nvPr/>
        </p:nvSpPr>
        <p:spPr>
          <a:xfrm>
            <a:off x="838200" y="1690688"/>
            <a:ext cx="11029545" cy="2308324"/>
          </a:xfrm>
          <a:prstGeom prst="rect">
            <a:avLst/>
          </a:prstGeom>
          <a:noFill/>
        </p:spPr>
        <p:txBody>
          <a:bodyPr wrap="square" rtlCol="0">
            <a:spAutoFit/>
          </a:bodyPr>
          <a:lstStyle/>
          <a:p>
            <a:r>
              <a:rPr lang="fr-CH" sz="2400" dirty="0"/>
              <a:t>Dès le 1</a:t>
            </a:r>
            <a:r>
              <a:rPr lang="fr-CH" sz="2400" baseline="30000" dirty="0"/>
              <a:t>er</a:t>
            </a:r>
            <a:r>
              <a:rPr lang="fr-CH" sz="2400" dirty="0"/>
              <a:t> octobre 2024, il sera possible de synchroniser les publications signalées dans ORCID et les dépôts de l’Archive ouverte, dans les deux directions : </a:t>
            </a:r>
          </a:p>
          <a:p>
            <a:endParaRPr lang="fr-CH" sz="2400" dirty="0"/>
          </a:p>
          <a:p>
            <a:pPr marL="457200" indent="-457200">
              <a:buAutoNum type="arabicPeriod"/>
            </a:pPr>
            <a:r>
              <a:rPr lang="fr-CH" sz="2400" dirty="0"/>
              <a:t>les dépôts validés de l’Archive ouverte sont automatiquement ajoutés à ORCID</a:t>
            </a:r>
          </a:p>
          <a:p>
            <a:pPr marL="457200" indent="-457200">
              <a:buAutoNum type="arabicPeriod"/>
            </a:pPr>
            <a:endParaRPr lang="fr-CH" sz="2400" dirty="0"/>
          </a:p>
          <a:p>
            <a:pPr marL="457200" indent="-457200">
              <a:buAutoNum type="arabicPeriod"/>
            </a:pPr>
            <a:r>
              <a:rPr lang="fr-CH" sz="2400" dirty="0"/>
              <a:t>les publications ajoutées à ORCID génèrent un dépôt «en cours» dans l’Archive</a:t>
            </a:r>
          </a:p>
        </p:txBody>
      </p:sp>
      <p:pic>
        <p:nvPicPr>
          <p:cNvPr id="12" name="Image 11" descr="Une image contenant Police, symbole, logo, cercle&#10;&#10;Description générée automatiquement">
            <a:extLst>
              <a:ext uri="{FF2B5EF4-FFF2-40B4-BE49-F238E27FC236}">
                <a16:creationId xmlns:a16="http://schemas.microsoft.com/office/drawing/2014/main" id="{A427BC1B-FB72-2819-8719-6D7815EB88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0542" y="4359895"/>
            <a:ext cx="1755287" cy="1755287"/>
          </a:xfrm>
          <a:prstGeom prst="rect">
            <a:avLst/>
          </a:prstGeom>
        </p:spPr>
      </p:pic>
      <p:pic>
        <p:nvPicPr>
          <p:cNvPr id="1026" name="Picture 2">
            <a:extLst>
              <a:ext uri="{FF2B5EF4-FFF2-40B4-BE49-F238E27FC236}">
                <a16:creationId xmlns:a16="http://schemas.microsoft.com/office/drawing/2014/main" id="{87CD0061-0370-C082-979E-0543B4475D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0071" y="4083377"/>
            <a:ext cx="4207882" cy="2308324"/>
          </a:xfrm>
          <a:prstGeom prst="rect">
            <a:avLst/>
          </a:prstGeom>
          <a:noFill/>
          <a:extLst>
            <a:ext uri="{909E8E84-426E-40DD-AFC4-6F175D3DCCD1}">
              <a14:hiddenFill xmlns:a14="http://schemas.microsoft.com/office/drawing/2010/main">
                <a:solidFill>
                  <a:srgbClr val="FFFFFF"/>
                </a:solidFill>
              </a14:hiddenFill>
            </a:ext>
          </a:extLst>
        </p:spPr>
      </p:pic>
      <p:sp>
        <p:nvSpPr>
          <p:cNvPr id="14" name="Flèche : en arc 13">
            <a:extLst>
              <a:ext uri="{FF2B5EF4-FFF2-40B4-BE49-F238E27FC236}">
                <a16:creationId xmlns:a16="http://schemas.microsoft.com/office/drawing/2014/main" id="{D71F8404-B47C-36AA-5F93-2B675C218321}"/>
              </a:ext>
            </a:extLst>
          </p:cNvPr>
          <p:cNvSpPr/>
          <p:nvPr/>
        </p:nvSpPr>
        <p:spPr>
          <a:xfrm>
            <a:off x="4963657" y="4204458"/>
            <a:ext cx="1934537" cy="1472145"/>
          </a:xfrm>
          <a:prstGeom prst="circularArrow">
            <a:avLst>
              <a:gd name="adj1" fmla="val 12500"/>
              <a:gd name="adj2" fmla="val 1142319"/>
              <a:gd name="adj3" fmla="val 20457681"/>
              <a:gd name="adj4" fmla="val 11270102"/>
              <a:gd name="adj5" fmla="val 1753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1"/>
              </a:solidFill>
            </a:endParaRPr>
          </a:p>
        </p:txBody>
      </p:sp>
      <p:sp>
        <p:nvSpPr>
          <p:cNvPr id="15" name="Flèche : en arc 14">
            <a:extLst>
              <a:ext uri="{FF2B5EF4-FFF2-40B4-BE49-F238E27FC236}">
                <a16:creationId xmlns:a16="http://schemas.microsoft.com/office/drawing/2014/main" id="{2E27850C-B251-55E0-8B59-699D86CA4100}"/>
              </a:ext>
            </a:extLst>
          </p:cNvPr>
          <p:cNvSpPr/>
          <p:nvPr/>
        </p:nvSpPr>
        <p:spPr>
          <a:xfrm rot="10800000">
            <a:off x="5011485" y="4846473"/>
            <a:ext cx="1934537" cy="1472145"/>
          </a:xfrm>
          <a:prstGeom prst="circularArrow">
            <a:avLst>
              <a:gd name="adj1" fmla="val 12500"/>
              <a:gd name="adj2" fmla="val 1142319"/>
              <a:gd name="adj3" fmla="val 20457681"/>
              <a:gd name="adj4" fmla="val 11270102"/>
              <a:gd name="adj5" fmla="val 1753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4193781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19AA531B-1E6E-5ACA-2C77-089BD2E136EA}"/>
              </a:ext>
            </a:extLst>
          </p:cNvPr>
          <p:cNvPicPr>
            <a:picLocks noChangeAspect="1"/>
          </p:cNvPicPr>
          <p:nvPr/>
        </p:nvPicPr>
        <p:blipFill>
          <a:blip r:embed="rId3"/>
          <a:stretch>
            <a:fillRect/>
          </a:stretch>
        </p:blipFill>
        <p:spPr>
          <a:xfrm>
            <a:off x="1334027" y="1951420"/>
            <a:ext cx="3695174" cy="1944193"/>
          </a:xfrm>
          <a:prstGeom prst="rect">
            <a:avLst/>
          </a:prstGeom>
        </p:spPr>
      </p:pic>
      <p:sp>
        <p:nvSpPr>
          <p:cNvPr id="6" name="Espace réservé du contenu 5">
            <a:extLst>
              <a:ext uri="{FF2B5EF4-FFF2-40B4-BE49-F238E27FC236}">
                <a16:creationId xmlns:a16="http://schemas.microsoft.com/office/drawing/2014/main" id="{4AD0161B-2237-F61E-402D-C2982B39747A}"/>
              </a:ext>
            </a:extLst>
          </p:cNvPr>
          <p:cNvSpPr>
            <a:spLocks noGrp="1"/>
          </p:cNvSpPr>
          <p:nvPr>
            <p:ph idx="1"/>
          </p:nvPr>
        </p:nvSpPr>
        <p:spPr>
          <a:xfrm>
            <a:off x="838198" y="1464228"/>
            <a:ext cx="10993018" cy="673930"/>
          </a:xfrm>
        </p:spPr>
        <p:txBody>
          <a:bodyPr/>
          <a:lstStyle/>
          <a:p>
            <a:pPr marL="457200" indent="-457200">
              <a:buFont typeface="+mj-lt"/>
              <a:buAutoNum type="arabicPeriod"/>
            </a:pPr>
            <a:r>
              <a:rPr lang="fr-CH" dirty="0"/>
              <a:t>Dans son profil de l’Archive ouverte, entrer et valider son identifiant ORCID</a:t>
            </a:r>
          </a:p>
          <a:p>
            <a:pPr marL="457200" indent="-457200">
              <a:buFont typeface="+mj-lt"/>
              <a:buAutoNum type="arabicPeriod"/>
            </a:pPr>
            <a:endParaRPr lang="fr-CH" dirty="0"/>
          </a:p>
          <a:p>
            <a:pPr marL="457200" indent="-457200">
              <a:buFont typeface="+mj-lt"/>
              <a:buAutoNum type="arabicPeriod"/>
            </a:pPr>
            <a:endParaRPr lang="fr-CH" dirty="0"/>
          </a:p>
          <a:p>
            <a:pPr marL="457200" indent="-457200">
              <a:buFont typeface="+mj-lt"/>
              <a:buAutoNum type="arabicPeriod"/>
            </a:pPr>
            <a:endParaRPr lang="fr-CH" dirty="0"/>
          </a:p>
          <a:p>
            <a:pPr marL="457200" indent="-457200">
              <a:buFont typeface="+mj-lt"/>
              <a:buAutoNum type="arabicPeriod"/>
            </a:pPr>
            <a:endParaRPr lang="fr-CH" dirty="0"/>
          </a:p>
          <a:p>
            <a:pPr marL="0" indent="0">
              <a:buNone/>
            </a:pPr>
            <a:endParaRPr lang="fr-CH" dirty="0"/>
          </a:p>
        </p:txBody>
      </p:sp>
      <p:sp>
        <p:nvSpPr>
          <p:cNvPr id="4" name="Titre 3">
            <a:extLst>
              <a:ext uri="{FF2B5EF4-FFF2-40B4-BE49-F238E27FC236}">
                <a16:creationId xmlns:a16="http://schemas.microsoft.com/office/drawing/2014/main" id="{1C0FF137-1E8D-B328-C8E8-7B8F920905C2}"/>
              </a:ext>
            </a:extLst>
          </p:cNvPr>
          <p:cNvSpPr>
            <a:spLocks noGrp="1"/>
          </p:cNvSpPr>
          <p:nvPr>
            <p:ph type="title"/>
          </p:nvPr>
        </p:nvSpPr>
        <p:spPr>
          <a:xfrm>
            <a:off x="838199" y="365125"/>
            <a:ext cx="10845569" cy="1325563"/>
          </a:xfrm>
        </p:spPr>
        <p:txBody>
          <a:bodyPr/>
          <a:lstStyle/>
          <a:p>
            <a:r>
              <a:rPr lang="fr-CH" dirty="0"/>
              <a:t>Comment synchroniser avec l’Archive ouverte</a:t>
            </a:r>
          </a:p>
        </p:txBody>
      </p:sp>
      <p:sp>
        <p:nvSpPr>
          <p:cNvPr id="2" name="Espace réservé du numéro de diapositive 1">
            <a:extLst>
              <a:ext uri="{FF2B5EF4-FFF2-40B4-BE49-F238E27FC236}">
                <a16:creationId xmlns:a16="http://schemas.microsoft.com/office/drawing/2014/main" id="{04FE912E-823F-1DC0-DF8A-FD3600F2BD62}"/>
              </a:ext>
            </a:extLst>
          </p:cNvPr>
          <p:cNvSpPr>
            <a:spLocks noGrp="1"/>
          </p:cNvSpPr>
          <p:nvPr>
            <p:ph type="sldNum" sz="quarter" idx="4"/>
          </p:nvPr>
        </p:nvSpPr>
        <p:spPr/>
        <p:txBody>
          <a:bodyPr/>
          <a:lstStyle/>
          <a:p>
            <a:pPr algn="l"/>
            <a:fld id="{EA382D5B-34F5-4E3E-A4AE-74CC685E3C28}" type="slidenum">
              <a:rPr lang="fr-CH" smtClean="0"/>
              <a:pPr algn="l"/>
              <a:t>25</a:t>
            </a:fld>
            <a:endParaRPr lang="fr-CH" dirty="0"/>
          </a:p>
        </p:txBody>
      </p:sp>
      <p:cxnSp>
        <p:nvCxnSpPr>
          <p:cNvPr id="9" name="Connecteur droit avec flèche 8">
            <a:extLst>
              <a:ext uri="{FF2B5EF4-FFF2-40B4-BE49-F238E27FC236}">
                <a16:creationId xmlns:a16="http://schemas.microsoft.com/office/drawing/2014/main" id="{06FCFD2B-7B37-9933-B46D-0463ECFB3F58}"/>
              </a:ext>
            </a:extLst>
          </p:cNvPr>
          <p:cNvCxnSpPr>
            <a:cxnSpLocks/>
          </p:cNvCxnSpPr>
          <p:nvPr/>
        </p:nvCxnSpPr>
        <p:spPr>
          <a:xfrm>
            <a:off x="4767002" y="2476045"/>
            <a:ext cx="2109786" cy="0"/>
          </a:xfrm>
          <a:prstGeom prst="straightConnector1">
            <a:avLst/>
          </a:prstGeom>
          <a:ln w="57150">
            <a:solidFill>
              <a:srgbClr val="CF0063"/>
            </a:solidFill>
            <a:tailEnd type="triangle"/>
          </a:ln>
        </p:spPr>
        <p:style>
          <a:lnRef idx="1">
            <a:schemeClr val="dk1"/>
          </a:lnRef>
          <a:fillRef idx="0">
            <a:schemeClr val="dk1"/>
          </a:fillRef>
          <a:effectRef idx="0">
            <a:schemeClr val="dk1"/>
          </a:effectRef>
          <a:fontRef idx="minor">
            <a:schemeClr val="tx1"/>
          </a:fontRef>
        </p:style>
      </p:cxnSp>
      <p:pic>
        <p:nvPicPr>
          <p:cNvPr id="17" name="Image 16">
            <a:extLst>
              <a:ext uri="{FF2B5EF4-FFF2-40B4-BE49-F238E27FC236}">
                <a16:creationId xmlns:a16="http://schemas.microsoft.com/office/drawing/2014/main" id="{319C87DA-B398-1F1E-6229-4FEC3D1007ED}"/>
              </a:ext>
            </a:extLst>
          </p:cNvPr>
          <p:cNvPicPr>
            <a:picLocks noChangeAspect="1"/>
          </p:cNvPicPr>
          <p:nvPr/>
        </p:nvPicPr>
        <p:blipFill>
          <a:blip r:embed="rId4"/>
          <a:stretch>
            <a:fillRect/>
          </a:stretch>
        </p:blipFill>
        <p:spPr>
          <a:xfrm>
            <a:off x="5988021" y="4104175"/>
            <a:ext cx="5519401" cy="743261"/>
          </a:xfrm>
          <a:prstGeom prst="rect">
            <a:avLst/>
          </a:prstGeom>
        </p:spPr>
      </p:pic>
      <p:pic>
        <p:nvPicPr>
          <p:cNvPr id="19" name="Image 18">
            <a:extLst>
              <a:ext uri="{FF2B5EF4-FFF2-40B4-BE49-F238E27FC236}">
                <a16:creationId xmlns:a16="http://schemas.microsoft.com/office/drawing/2014/main" id="{5F21988B-24E2-4280-755C-5F5C78BE4167}"/>
              </a:ext>
            </a:extLst>
          </p:cNvPr>
          <p:cNvPicPr>
            <a:picLocks noChangeAspect="1"/>
          </p:cNvPicPr>
          <p:nvPr/>
        </p:nvPicPr>
        <p:blipFill>
          <a:blip r:embed="rId5"/>
          <a:stretch>
            <a:fillRect/>
          </a:stretch>
        </p:blipFill>
        <p:spPr>
          <a:xfrm>
            <a:off x="5988021" y="5479654"/>
            <a:ext cx="4566845" cy="1359061"/>
          </a:xfrm>
          <a:prstGeom prst="rect">
            <a:avLst/>
          </a:prstGeom>
        </p:spPr>
      </p:pic>
      <p:sp>
        <p:nvSpPr>
          <p:cNvPr id="20" name="ZoneTexte 19">
            <a:extLst>
              <a:ext uri="{FF2B5EF4-FFF2-40B4-BE49-F238E27FC236}">
                <a16:creationId xmlns:a16="http://schemas.microsoft.com/office/drawing/2014/main" id="{49F663FC-C241-7FED-C33E-71207EF34F06}"/>
              </a:ext>
            </a:extLst>
          </p:cNvPr>
          <p:cNvSpPr txBox="1"/>
          <p:nvPr/>
        </p:nvSpPr>
        <p:spPr>
          <a:xfrm>
            <a:off x="838198" y="4028336"/>
            <a:ext cx="5857877" cy="830997"/>
          </a:xfrm>
          <a:prstGeom prst="rect">
            <a:avLst/>
          </a:prstGeom>
          <a:noFill/>
        </p:spPr>
        <p:txBody>
          <a:bodyPr wrap="square" rtlCol="0">
            <a:spAutoFit/>
          </a:bodyPr>
          <a:lstStyle/>
          <a:p>
            <a:pPr marL="457200" indent="-457200">
              <a:buClr>
                <a:srgbClr val="CF0063"/>
              </a:buClr>
              <a:buFont typeface="+mj-lt"/>
              <a:buAutoNum type="arabicPeriod" startAt="2"/>
            </a:pPr>
            <a:r>
              <a:rPr lang="fr-CH" sz="2400" dirty="0"/>
              <a:t>Toujours dans le profil, choisir la synchronisation souhaitée</a:t>
            </a:r>
          </a:p>
        </p:txBody>
      </p:sp>
      <p:sp>
        <p:nvSpPr>
          <p:cNvPr id="5" name="ZoneTexte 4">
            <a:extLst>
              <a:ext uri="{FF2B5EF4-FFF2-40B4-BE49-F238E27FC236}">
                <a16:creationId xmlns:a16="http://schemas.microsoft.com/office/drawing/2014/main" id="{31CF6A30-F912-07CB-F5B8-FF64B89D28E0}"/>
              </a:ext>
            </a:extLst>
          </p:cNvPr>
          <p:cNvSpPr txBox="1"/>
          <p:nvPr/>
        </p:nvSpPr>
        <p:spPr>
          <a:xfrm>
            <a:off x="838198" y="5476975"/>
            <a:ext cx="4659219" cy="830997"/>
          </a:xfrm>
          <a:prstGeom prst="rect">
            <a:avLst/>
          </a:prstGeom>
          <a:noFill/>
        </p:spPr>
        <p:txBody>
          <a:bodyPr wrap="square">
            <a:spAutoFit/>
          </a:bodyPr>
          <a:lstStyle/>
          <a:p>
            <a:pPr marL="457200" indent="-457200">
              <a:buClr>
                <a:srgbClr val="CF0063"/>
              </a:buClr>
              <a:buFont typeface="+mj-lt"/>
              <a:buAutoNum type="arabicPeriod" startAt="3"/>
            </a:pPr>
            <a:r>
              <a:rPr lang="fr-CH" sz="2400" dirty="0"/>
              <a:t>Choisir de synchroniser, ou non, les publications existantes </a:t>
            </a:r>
          </a:p>
        </p:txBody>
      </p:sp>
      <p:pic>
        <p:nvPicPr>
          <p:cNvPr id="10" name="Image 9">
            <a:extLst>
              <a:ext uri="{FF2B5EF4-FFF2-40B4-BE49-F238E27FC236}">
                <a16:creationId xmlns:a16="http://schemas.microsoft.com/office/drawing/2014/main" id="{6842C218-13FC-C4FD-B860-B36933260488}"/>
              </a:ext>
            </a:extLst>
          </p:cNvPr>
          <p:cNvPicPr>
            <a:picLocks noChangeAspect="1"/>
          </p:cNvPicPr>
          <p:nvPr/>
        </p:nvPicPr>
        <p:blipFill>
          <a:blip r:embed="rId6"/>
          <a:stretch>
            <a:fillRect/>
          </a:stretch>
        </p:blipFill>
        <p:spPr>
          <a:xfrm>
            <a:off x="7037536" y="2085109"/>
            <a:ext cx="3517330" cy="894942"/>
          </a:xfrm>
          <a:prstGeom prst="rect">
            <a:avLst/>
          </a:prstGeom>
        </p:spPr>
      </p:pic>
    </p:spTree>
    <p:extLst>
      <p:ext uri="{BB962C8B-B14F-4D97-AF65-F5344CB8AC3E}">
        <p14:creationId xmlns:p14="http://schemas.microsoft.com/office/powerpoint/2010/main" val="199812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0"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C0FF137-1E8D-B328-C8E8-7B8F920905C2}"/>
              </a:ext>
            </a:extLst>
          </p:cNvPr>
          <p:cNvSpPr>
            <a:spLocks noGrp="1"/>
          </p:cNvSpPr>
          <p:nvPr>
            <p:ph type="title"/>
          </p:nvPr>
        </p:nvSpPr>
        <p:spPr>
          <a:xfrm>
            <a:off x="838200" y="365125"/>
            <a:ext cx="10515600" cy="1325563"/>
          </a:xfrm>
        </p:spPr>
        <p:txBody>
          <a:bodyPr/>
          <a:lstStyle/>
          <a:p>
            <a:r>
              <a:rPr lang="fr-CH" dirty="0"/>
              <a:t>5. De temps en temps, gérer les doublons</a:t>
            </a:r>
          </a:p>
        </p:txBody>
      </p:sp>
      <p:sp>
        <p:nvSpPr>
          <p:cNvPr id="2" name="Espace réservé du numéro de diapositive 1">
            <a:extLst>
              <a:ext uri="{FF2B5EF4-FFF2-40B4-BE49-F238E27FC236}">
                <a16:creationId xmlns:a16="http://schemas.microsoft.com/office/drawing/2014/main" id="{04FE912E-823F-1DC0-DF8A-FD3600F2BD62}"/>
              </a:ext>
            </a:extLst>
          </p:cNvPr>
          <p:cNvSpPr>
            <a:spLocks noGrp="1"/>
          </p:cNvSpPr>
          <p:nvPr>
            <p:ph type="sldNum" sz="quarter" idx="4"/>
          </p:nvPr>
        </p:nvSpPr>
        <p:spPr/>
        <p:txBody>
          <a:bodyPr/>
          <a:lstStyle/>
          <a:p>
            <a:pPr algn="l"/>
            <a:fld id="{EA382D5B-34F5-4E3E-A4AE-74CC685E3C28}" type="slidenum">
              <a:rPr lang="fr-CH" smtClean="0"/>
              <a:pPr algn="l"/>
              <a:t>26</a:t>
            </a:fld>
            <a:endParaRPr lang="fr-CH" dirty="0"/>
          </a:p>
        </p:txBody>
      </p:sp>
      <p:sp>
        <p:nvSpPr>
          <p:cNvPr id="6" name="Espace réservé du contenu 5">
            <a:extLst>
              <a:ext uri="{FF2B5EF4-FFF2-40B4-BE49-F238E27FC236}">
                <a16:creationId xmlns:a16="http://schemas.microsoft.com/office/drawing/2014/main" id="{FD6C5DC5-A72A-3209-DBAC-6AEC2EFE7A9F}"/>
              </a:ext>
            </a:extLst>
          </p:cNvPr>
          <p:cNvSpPr>
            <a:spLocks noGrp="1"/>
          </p:cNvSpPr>
          <p:nvPr>
            <p:ph idx="1"/>
          </p:nvPr>
        </p:nvSpPr>
        <p:spPr>
          <a:xfrm>
            <a:off x="838200" y="3458663"/>
            <a:ext cx="5572125" cy="3037146"/>
          </a:xfrm>
        </p:spPr>
        <p:txBody>
          <a:bodyPr/>
          <a:lstStyle/>
          <a:p>
            <a:r>
              <a:rPr lang="fr-FR" dirty="0"/>
              <a:t>ORCID détecte les potentiels doublons, et vous permet de les combiner.</a:t>
            </a:r>
          </a:p>
          <a:p>
            <a:r>
              <a:rPr lang="fr-FR" dirty="0"/>
              <a:t>Une fois combinés, vous pouvez choisir la version qui vous plait le mieux et qui doit figurer dans votre profil</a:t>
            </a:r>
          </a:p>
        </p:txBody>
      </p:sp>
      <p:pic>
        <p:nvPicPr>
          <p:cNvPr id="8" name="Image 7">
            <a:extLst>
              <a:ext uri="{FF2B5EF4-FFF2-40B4-BE49-F238E27FC236}">
                <a16:creationId xmlns:a16="http://schemas.microsoft.com/office/drawing/2014/main" id="{D458EB15-4961-8AF4-0BBC-7D9ABFB81D90}"/>
              </a:ext>
            </a:extLst>
          </p:cNvPr>
          <p:cNvPicPr>
            <a:picLocks noChangeAspect="1"/>
          </p:cNvPicPr>
          <p:nvPr/>
        </p:nvPicPr>
        <p:blipFill>
          <a:blip r:embed="rId3"/>
          <a:stretch>
            <a:fillRect/>
          </a:stretch>
        </p:blipFill>
        <p:spPr>
          <a:xfrm>
            <a:off x="838200" y="1502365"/>
            <a:ext cx="8228010" cy="1738312"/>
          </a:xfrm>
          <a:prstGeom prst="rect">
            <a:avLst/>
          </a:prstGeom>
        </p:spPr>
      </p:pic>
      <p:pic>
        <p:nvPicPr>
          <p:cNvPr id="10" name="Image 9">
            <a:extLst>
              <a:ext uri="{FF2B5EF4-FFF2-40B4-BE49-F238E27FC236}">
                <a16:creationId xmlns:a16="http://schemas.microsoft.com/office/drawing/2014/main" id="{BFD7585B-A347-4C13-BB87-A67253E5174E}"/>
              </a:ext>
            </a:extLst>
          </p:cNvPr>
          <p:cNvPicPr>
            <a:picLocks noChangeAspect="1"/>
          </p:cNvPicPr>
          <p:nvPr/>
        </p:nvPicPr>
        <p:blipFill>
          <a:blip r:embed="rId4"/>
          <a:stretch>
            <a:fillRect/>
          </a:stretch>
        </p:blipFill>
        <p:spPr>
          <a:xfrm>
            <a:off x="7310277" y="1304386"/>
            <a:ext cx="4472036" cy="5351045"/>
          </a:xfrm>
          <a:prstGeom prst="rect">
            <a:avLst/>
          </a:prstGeom>
        </p:spPr>
      </p:pic>
      <p:cxnSp>
        <p:nvCxnSpPr>
          <p:cNvPr id="11" name="Connecteur droit avec flèche 10">
            <a:extLst>
              <a:ext uri="{FF2B5EF4-FFF2-40B4-BE49-F238E27FC236}">
                <a16:creationId xmlns:a16="http://schemas.microsoft.com/office/drawing/2014/main" id="{F7865CFE-7D1D-5E28-121D-273DC5F20E15}"/>
              </a:ext>
            </a:extLst>
          </p:cNvPr>
          <p:cNvCxnSpPr>
            <a:cxnSpLocks/>
          </p:cNvCxnSpPr>
          <p:nvPr/>
        </p:nvCxnSpPr>
        <p:spPr>
          <a:xfrm flipV="1">
            <a:off x="4949683" y="2445098"/>
            <a:ext cx="2292634" cy="567530"/>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pic>
        <p:nvPicPr>
          <p:cNvPr id="15" name="Image 14">
            <a:extLst>
              <a:ext uri="{FF2B5EF4-FFF2-40B4-BE49-F238E27FC236}">
                <a16:creationId xmlns:a16="http://schemas.microsoft.com/office/drawing/2014/main" id="{8B6CFA56-77B0-0506-DF7D-EE78BA911AE7}"/>
              </a:ext>
            </a:extLst>
          </p:cNvPr>
          <p:cNvPicPr>
            <a:picLocks noChangeAspect="1"/>
          </p:cNvPicPr>
          <p:nvPr/>
        </p:nvPicPr>
        <p:blipFill>
          <a:blip r:embed="rId5"/>
          <a:stretch>
            <a:fillRect/>
          </a:stretch>
        </p:blipFill>
        <p:spPr>
          <a:xfrm>
            <a:off x="838200" y="5317028"/>
            <a:ext cx="6474771" cy="1505761"/>
          </a:xfrm>
          <a:prstGeom prst="rect">
            <a:avLst/>
          </a:prstGeom>
        </p:spPr>
      </p:pic>
      <p:cxnSp>
        <p:nvCxnSpPr>
          <p:cNvPr id="17" name="Connecteur droit avec flèche 16">
            <a:extLst>
              <a:ext uri="{FF2B5EF4-FFF2-40B4-BE49-F238E27FC236}">
                <a16:creationId xmlns:a16="http://schemas.microsoft.com/office/drawing/2014/main" id="{F39F8C88-76E3-D828-4499-C37E5B67ABFF}"/>
              </a:ext>
            </a:extLst>
          </p:cNvPr>
          <p:cNvCxnSpPr>
            <a:cxnSpLocks/>
          </p:cNvCxnSpPr>
          <p:nvPr/>
        </p:nvCxnSpPr>
        <p:spPr>
          <a:xfrm flipH="1">
            <a:off x="3200400" y="5223753"/>
            <a:ext cx="1011677" cy="1231592"/>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49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C0FF137-1E8D-B328-C8E8-7B8F920905C2}"/>
              </a:ext>
            </a:extLst>
          </p:cNvPr>
          <p:cNvSpPr>
            <a:spLocks noGrp="1"/>
          </p:cNvSpPr>
          <p:nvPr>
            <p:ph type="title"/>
          </p:nvPr>
        </p:nvSpPr>
        <p:spPr>
          <a:xfrm>
            <a:off x="838200" y="365125"/>
            <a:ext cx="10515600" cy="1325563"/>
          </a:xfrm>
        </p:spPr>
        <p:txBody>
          <a:bodyPr/>
          <a:lstStyle/>
          <a:p>
            <a:pPr>
              <a:tabLst>
                <a:tab pos="541338" algn="l"/>
              </a:tabLst>
            </a:pPr>
            <a:r>
              <a:rPr lang="fr-CH" dirty="0"/>
              <a:t>6. Ajouter au moins un lien dans son profil   	ORCID (ou une coordonnée de contact)</a:t>
            </a:r>
          </a:p>
        </p:txBody>
      </p:sp>
      <p:sp>
        <p:nvSpPr>
          <p:cNvPr id="5" name="Espace réservé du contenu 4">
            <a:extLst>
              <a:ext uri="{FF2B5EF4-FFF2-40B4-BE49-F238E27FC236}">
                <a16:creationId xmlns:a16="http://schemas.microsoft.com/office/drawing/2014/main" id="{F3C029F0-502B-2A62-307E-564C4AB25794}"/>
              </a:ext>
            </a:extLst>
          </p:cNvPr>
          <p:cNvSpPr>
            <a:spLocks noGrp="1"/>
          </p:cNvSpPr>
          <p:nvPr>
            <p:ph idx="1"/>
          </p:nvPr>
        </p:nvSpPr>
        <p:spPr>
          <a:xfrm>
            <a:off x="838200" y="1927746"/>
            <a:ext cx="10845569" cy="4727054"/>
          </a:xfrm>
          <a:ln>
            <a:noFill/>
          </a:ln>
        </p:spPr>
        <p:txBody>
          <a:bodyPr vert="horz" lIns="91440" tIns="45720" rIns="91440" bIns="45720" rtlCol="0" anchor="t">
            <a:normAutofit/>
          </a:bodyPr>
          <a:lstStyle/>
          <a:p>
            <a:pPr marL="0" indent="0">
              <a:buNone/>
            </a:pPr>
            <a:r>
              <a:rPr lang="fr-CH" dirty="0"/>
              <a:t>A minima, faites des liens depuis votre profil ORCID vers d’autres pages présentant votre recherche et/ou vos publications.</a:t>
            </a:r>
            <a:endParaRPr lang="fr-CH" sz="2400" dirty="0"/>
          </a:p>
        </p:txBody>
      </p:sp>
      <p:sp>
        <p:nvSpPr>
          <p:cNvPr id="2" name="Espace réservé du numéro de diapositive 1">
            <a:extLst>
              <a:ext uri="{FF2B5EF4-FFF2-40B4-BE49-F238E27FC236}">
                <a16:creationId xmlns:a16="http://schemas.microsoft.com/office/drawing/2014/main" id="{04FE912E-823F-1DC0-DF8A-FD3600F2BD62}"/>
              </a:ext>
            </a:extLst>
          </p:cNvPr>
          <p:cNvSpPr>
            <a:spLocks noGrp="1"/>
          </p:cNvSpPr>
          <p:nvPr>
            <p:ph type="sldNum" sz="quarter" idx="4"/>
          </p:nvPr>
        </p:nvSpPr>
        <p:spPr/>
        <p:txBody>
          <a:bodyPr/>
          <a:lstStyle/>
          <a:p>
            <a:pPr algn="l"/>
            <a:fld id="{EA382D5B-34F5-4E3E-A4AE-74CC685E3C28}" type="slidenum">
              <a:rPr lang="fr-CH" smtClean="0"/>
              <a:pPr algn="l"/>
              <a:t>27</a:t>
            </a:fld>
            <a:endParaRPr lang="fr-CH" dirty="0"/>
          </a:p>
        </p:txBody>
      </p:sp>
      <p:pic>
        <p:nvPicPr>
          <p:cNvPr id="6" name="Image 5">
            <a:extLst>
              <a:ext uri="{FF2B5EF4-FFF2-40B4-BE49-F238E27FC236}">
                <a16:creationId xmlns:a16="http://schemas.microsoft.com/office/drawing/2014/main" id="{F97D9155-5FC3-B695-1458-A310870F9719}"/>
              </a:ext>
            </a:extLst>
          </p:cNvPr>
          <p:cNvPicPr>
            <a:picLocks noChangeAspect="1"/>
          </p:cNvPicPr>
          <p:nvPr/>
        </p:nvPicPr>
        <p:blipFill>
          <a:blip r:embed="rId3"/>
          <a:stretch>
            <a:fillRect/>
          </a:stretch>
        </p:blipFill>
        <p:spPr>
          <a:xfrm>
            <a:off x="684881" y="3429000"/>
            <a:ext cx="3352800" cy="2047875"/>
          </a:xfrm>
          <a:prstGeom prst="rect">
            <a:avLst/>
          </a:prstGeom>
        </p:spPr>
      </p:pic>
      <p:cxnSp>
        <p:nvCxnSpPr>
          <p:cNvPr id="14" name="Connecteur droit avec flèche 13">
            <a:extLst>
              <a:ext uri="{FF2B5EF4-FFF2-40B4-BE49-F238E27FC236}">
                <a16:creationId xmlns:a16="http://schemas.microsoft.com/office/drawing/2014/main" id="{24FE42B8-8048-0504-04F8-083763EC0A99}"/>
              </a:ext>
            </a:extLst>
          </p:cNvPr>
          <p:cNvCxnSpPr>
            <a:cxnSpLocks/>
          </p:cNvCxnSpPr>
          <p:nvPr/>
        </p:nvCxnSpPr>
        <p:spPr>
          <a:xfrm flipV="1">
            <a:off x="4037681" y="2924025"/>
            <a:ext cx="2361663" cy="1528912"/>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pic>
        <p:nvPicPr>
          <p:cNvPr id="1026" name="Picture 2" descr="Vecteurs et illustrations de Logo Twitter X Png en téléchargement gratuit">
            <a:extLst>
              <a:ext uri="{FF2B5EF4-FFF2-40B4-BE49-F238E27FC236}">
                <a16:creationId xmlns:a16="http://schemas.microsoft.com/office/drawing/2014/main" id="{7AFEFEB2-3506-E9F5-A82B-F1925A1493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8990" y="3385303"/>
            <a:ext cx="824727" cy="8247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74B6BA9-E892-0C2C-4AE3-3B17641CB8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3717" y="3489224"/>
            <a:ext cx="749821" cy="805108"/>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5809F8E6-0766-CA49-E05F-46B4A35541A3}"/>
              </a:ext>
            </a:extLst>
          </p:cNvPr>
          <p:cNvSpPr txBox="1"/>
          <p:nvPr/>
        </p:nvSpPr>
        <p:spPr>
          <a:xfrm>
            <a:off x="8214061" y="3566833"/>
            <a:ext cx="2210285" cy="461665"/>
          </a:xfrm>
          <a:prstGeom prst="rect">
            <a:avLst/>
          </a:prstGeom>
          <a:noFill/>
        </p:spPr>
        <p:txBody>
          <a:bodyPr wrap="none" rtlCol="0">
            <a:spAutoFit/>
          </a:bodyPr>
          <a:lstStyle/>
          <a:p>
            <a:r>
              <a:rPr lang="fr-CH" sz="2400" dirty="0"/>
              <a:t>Réseaux sociaux</a:t>
            </a:r>
          </a:p>
        </p:txBody>
      </p:sp>
      <p:pic>
        <p:nvPicPr>
          <p:cNvPr id="21" name="Graphique 20" descr="Internet avec un remplissage uni">
            <a:extLst>
              <a:ext uri="{FF2B5EF4-FFF2-40B4-BE49-F238E27FC236}">
                <a16:creationId xmlns:a16="http://schemas.microsoft.com/office/drawing/2014/main" id="{0E802333-CEA7-7CE7-02E1-9C3EBBC3B7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99344" y="2359326"/>
            <a:ext cx="1155529" cy="1155529"/>
          </a:xfrm>
          <a:prstGeom prst="rect">
            <a:avLst/>
          </a:prstGeom>
        </p:spPr>
      </p:pic>
      <p:sp>
        <p:nvSpPr>
          <p:cNvPr id="22" name="ZoneTexte 21">
            <a:extLst>
              <a:ext uri="{FF2B5EF4-FFF2-40B4-BE49-F238E27FC236}">
                <a16:creationId xmlns:a16="http://schemas.microsoft.com/office/drawing/2014/main" id="{D53885FC-1644-D4E8-3EE2-C6DDC62EB3EF}"/>
              </a:ext>
            </a:extLst>
          </p:cNvPr>
          <p:cNvSpPr txBox="1"/>
          <p:nvPr/>
        </p:nvSpPr>
        <p:spPr>
          <a:xfrm>
            <a:off x="7752111" y="2704608"/>
            <a:ext cx="2923108" cy="461665"/>
          </a:xfrm>
          <a:prstGeom prst="rect">
            <a:avLst/>
          </a:prstGeom>
          <a:noFill/>
        </p:spPr>
        <p:txBody>
          <a:bodyPr wrap="none" rtlCol="0">
            <a:spAutoFit/>
          </a:bodyPr>
          <a:lstStyle/>
          <a:p>
            <a:r>
              <a:rPr lang="fr-CH" sz="2400" dirty="0"/>
              <a:t>Page web personnelle</a:t>
            </a:r>
          </a:p>
        </p:txBody>
      </p:sp>
      <p:pic>
        <p:nvPicPr>
          <p:cNvPr id="1030" name="Picture 6">
            <a:extLst>
              <a:ext uri="{FF2B5EF4-FFF2-40B4-BE49-F238E27FC236}">
                <a16:creationId xmlns:a16="http://schemas.microsoft.com/office/drawing/2014/main" id="{E45E96D0-FF78-01D9-8EE2-E319A71ED3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69379" y="4493950"/>
            <a:ext cx="749821" cy="7498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cademia edu - Icônes des médias sociaux gratuites">
            <a:extLst>
              <a:ext uri="{FF2B5EF4-FFF2-40B4-BE49-F238E27FC236}">
                <a16:creationId xmlns:a16="http://schemas.microsoft.com/office/drawing/2014/main" id="{87286D6E-8580-0E81-E250-5A2510524C6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19199" y="4486771"/>
            <a:ext cx="749821" cy="74982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srn&quot; Icon - Download for free – Iconduck">
            <a:extLst>
              <a:ext uri="{FF2B5EF4-FFF2-40B4-BE49-F238E27FC236}">
                <a16:creationId xmlns:a16="http://schemas.microsoft.com/office/drawing/2014/main" id="{167238CD-5966-5525-DE71-8F4A12CD97F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04856" y="4663191"/>
            <a:ext cx="1247692" cy="494690"/>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 23" descr="Une image contenant Police, symbole, logo, cercle&#10;&#10;Description générée automatiquement">
            <a:extLst>
              <a:ext uri="{FF2B5EF4-FFF2-40B4-BE49-F238E27FC236}">
                <a16:creationId xmlns:a16="http://schemas.microsoft.com/office/drawing/2014/main" id="{F26F1FA9-9829-F6BB-8EA4-BF390A35AE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07910" y="5286716"/>
            <a:ext cx="914449" cy="914449"/>
          </a:xfrm>
          <a:prstGeom prst="rect">
            <a:avLst/>
          </a:prstGeom>
        </p:spPr>
      </p:pic>
      <p:sp>
        <p:nvSpPr>
          <p:cNvPr id="26" name="ZoneTexte 25">
            <a:extLst>
              <a:ext uri="{FF2B5EF4-FFF2-40B4-BE49-F238E27FC236}">
                <a16:creationId xmlns:a16="http://schemas.microsoft.com/office/drawing/2014/main" id="{3B66E3A4-1FE6-68C5-6979-B10DDF71457C}"/>
              </a:ext>
            </a:extLst>
          </p:cNvPr>
          <p:cNvSpPr txBox="1"/>
          <p:nvPr/>
        </p:nvSpPr>
        <p:spPr>
          <a:xfrm>
            <a:off x="9450898" y="4510651"/>
            <a:ext cx="2708900" cy="830997"/>
          </a:xfrm>
          <a:prstGeom prst="rect">
            <a:avLst/>
          </a:prstGeom>
          <a:noFill/>
        </p:spPr>
        <p:txBody>
          <a:bodyPr wrap="square" rtlCol="0">
            <a:spAutoFit/>
          </a:bodyPr>
          <a:lstStyle/>
          <a:p>
            <a:r>
              <a:rPr lang="fr-CH" sz="2400" dirty="0"/>
              <a:t>Réseaux sociaux académiques</a:t>
            </a:r>
          </a:p>
        </p:txBody>
      </p:sp>
      <p:sp>
        <p:nvSpPr>
          <p:cNvPr id="27" name="ZoneTexte 26">
            <a:extLst>
              <a:ext uri="{FF2B5EF4-FFF2-40B4-BE49-F238E27FC236}">
                <a16:creationId xmlns:a16="http://schemas.microsoft.com/office/drawing/2014/main" id="{EF90F616-4841-4955-3474-F95109E7597C}"/>
              </a:ext>
            </a:extLst>
          </p:cNvPr>
          <p:cNvSpPr txBox="1"/>
          <p:nvPr/>
        </p:nvSpPr>
        <p:spPr>
          <a:xfrm>
            <a:off x="7537265" y="5504684"/>
            <a:ext cx="3352799" cy="461665"/>
          </a:xfrm>
          <a:prstGeom prst="rect">
            <a:avLst/>
          </a:prstGeom>
          <a:noFill/>
        </p:spPr>
        <p:txBody>
          <a:bodyPr wrap="square" rtlCol="0">
            <a:spAutoFit/>
          </a:bodyPr>
          <a:lstStyle/>
          <a:p>
            <a:r>
              <a:rPr lang="fr-CH" sz="2400" dirty="0"/>
              <a:t>Profil Archive ouverte</a:t>
            </a:r>
          </a:p>
        </p:txBody>
      </p:sp>
      <p:sp>
        <p:nvSpPr>
          <p:cNvPr id="28" name="ZoneTexte 27">
            <a:extLst>
              <a:ext uri="{FF2B5EF4-FFF2-40B4-BE49-F238E27FC236}">
                <a16:creationId xmlns:a16="http://schemas.microsoft.com/office/drawing/2014/main" id="{1E932667-E9D2-39A4-F957-8B84C1A768D7}"/>
              </a:ext>
            </a:extLst>
          </p:cNvPr>
          <p:cNvSpPr txBox="1"/>
          <p:nvPr/>
        </p:nvSpPr>
        <p:spPr>
          <a:xfrm>
            <a:off x="6642787" y="6152560"/>
            <a:ext cx="476412" cy="584775"/>
          </a:xfrm>
          <a:prstGeom prst="rect">
            <a:avLst/>
          </a:prstGeom>
          <a:noFill/>
        </p:spPr>
        <p:txBody>
          <a:bodyPr wrap="none" rtlCol="0">
            <a:spAutoFit/>
          </a:bodyPr>
          <a:lstStyle/>
          <a:p>
            <a:r>
              <a:rPr lang="fr-CH" sz="3200" b="1" dirty="0"/>
              <a:t>…</a:t>
            </a:r>
          </a:p>
        </p:txBody>
      </p:sp>
      <p:cxnSp>
        <p:nvCxnSpPr>
          <p:cNvPr id="29" name="Connecteur droit avec flèche 28">
            <a:extLst>
              <a:ext uri="{FF2B5EF4-FFF2-40B4-BE49-F238E27FC236}">
                <a16:creationId xmlns:a16="http://schemas.microsoft.com/office/drawing/2014/main" id="{E1D0E065-C2A9-4A52-DFA1-FDBE51C4B182}"/>
              </a:ext>
            </a:extLst>
          </p:cNvPr>
          <p:cNvCxnSpPr>
            <a:cxnSpLocks/>
            <a:stCxn id="6" idx="3"/>
            <a:endCxn id="1026" idx="1"/>
          </p:cNvCxnSpPr>
          <p:nvPr/>
        </p:nvCxnSpPr>
        <p:spPr>
          <a:xfrm flipV="1">
            <a:off x="4037681" y="3797667"/>
            <a:ext cx="2351309" cy="655271"/>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2" name="Connecteur droit avec flèche 31">
            <a:extLst>
              <a:ext uri="{FF2B5EF4-FFF2-40B4-BE49-F238E27FC236}">
                <a16:creationId xmlns:a16="http://schemas.microsoft.com/office/drawing/2014/main" id="{65D1EE9C-AFA7-4550-CD1A-BCFDB6533DCA}"/>
              </a:ext>
            </a:extLst>
          </p:cNvPr>
          <p:cNvCxnSpPr>
            <a:cxnSpLocks/>
            <a:stCxn id="6" idx="3"/>
          </p:cNvCxnSpPr>
          <p:nvPr/>
        </p:nvCxnSpPr>
        <p:spPr>
          <a:xfrm>
            <a:off x="4037681" y="4452938"/>
            <a:ext cx="2223303" cy="457598"/>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5" name="Connecteur droit avec flèche 34">
            <a:extLst>
              <a:ext uri="{FF2B5EF4-FFF2-40B4-BE49-F238E27FC236}">
                <a16:creationId xmlns:a16="http://schemas.microsoft.com/office/drawing/2014/main" id="{50B267AC-C9B5-19D7-5C2C-7C87B159B9FE}"/>
              </a:ext>
            </a:extLst>
          </p:cNvPr>
          <p:cNvCxnSpPr>
            <a:cxnSpLocks/>
            <a:stCxn id="6" idx="3"/>
            <a:endCxn id="24" idx="1"/>
          </p:cNvCxnSpPr>
          <p:nvPr/>
        </p:nvCxnSpPr>
        <p:spPr>
          <a:xfrm>
            <a:off x="4037681" y="4452938"/>
            <a:ext cx="2470229" cy="1291003"/>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8" name="Connecteur droit avec flèche 37">
            <a:extLst>
              <a:ext uri="{FF2B5EF4-FFF2-40B4-BE49-F238E27FC236}">
                <a16:creationId xmlns:a16="http://schemas.microsoft.com/office/drawing/2014/main" id="{E079361F-82DD-EC66-05B1-474B0A05AE01}"/>
              </a:ext>
            </a:extLst>
          </p:cNvPr>
          <p:cNvCxnSpPr>
            <a:cxnSpLocks/>
            <a:stCxn id="6" idx="3"/>
          </p:cNvCxnSpPr>
          <p:nvPr/>
        </p:nvCxnSpPr>
        <p:spPr>
          <a:xfrm>
            <a:off x="4037681" y="4452938"/>
            <a:ext cx="2464493" cy="2102568"/>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41" name="ZoneTexte 40">
            <a:extLst>
              <a:ext uri="{FF2B5EF4-FFF2-40B4-BE49-F238E27FC236}">
                <a16:creationId xmlns:a16="http://schemas.microsoft.com/office/drawing/2014/main" id="{034218DA-A70E-E97F-7364-D5E8876AE84E}"/>
              </a:ext>
            </a:extLst>
          </p:cNvPr>
          <p:cNvSpPr txBox="1"/>
          <p:nvPr/>
        </p:nvSpPr>
        <p:spPr>
          <a:xfrm>
            <a:off x="7322420" y="6273780"/>
            <a:ext cx="3352799" cy="461665"/>
          </a:xfrm>
          <a:prstGeom prst="rect">
            <a:avLst/>
          </a:prstGeom>
          <a:noFill/>
        </p:spPr>
        <p:txBody>
          <a:bodyPr wrap="square" rtlCol="0">
            <a:spAutoFit/>
          </a:bodyPr>
          <a:lstStyle/>
          <a:p>
            <a:r>
              <a:rPr lang="fr-CH" sz="2400" dirty="0"/>
              <a:t>Autres pages web</a:t>
            </a:r>
          </a:p>
        </p:txBody>
      </p:sp>
    </p:spTree>
    <p:extLst>
      <p:ext uri="{BB962C8B-B14F-4D97-AF65-F5344CB8AC3E}">
        <p14:creationId xmlns:p14="http://schemas.microsoft.com/office/powerpoint/2010/main" val="81548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A1AF869-3A83-5F56-D9E9-D1C9E3A45B68}"/>
              </a:ext>
            </a:extLst>
          </p:cNvPr>
          <p:cNvSpPr>
            <a:spLocks noGrp="1"/>
          </p:cNvSpPr>
          <p:nvPr>
            <p:ph type="title"/>
          </p:nvPr>
        </p:nvSpPr>
        <p:spPr/>
        <p:txBody>
          <a:bodyPr/>
          <a:lstStyle/>
          <a:p>
            <a:r>
              <a:rPr lang="fr-CH" dirty="0"/>
              <a:t>Conclusion</a:t>
            </a:r>
          </a:p>
        </p:txBody>
      </p:sp>
      <p:sp>
        <p:nvSpPr>
          <p:cNvPr id="6" name="Espace réservé du texte 5">
            <a:extLst>
              <a:ext uri="{FF2B5EF4-FFF2-40B4-BE49-F238E27FC236}">
                <a16:creationId xmlns:a16="http://schemas.microsoft.com/office/drawing/2014/main" id="{C4A04100-0603-30B4-C1F1-56E7DC9F2AB5}"/>
              </a:ext>
            </a:extLst>
          </p:cNvPr>
          <p:cNvSpPr>
            <a:spLocks noGrp="1"/>
          </p:cNvSpPr>
          <p:nvPr>
            <p:ph type="body" idx="1"/>
          </p:nvPr>
        </p:nvSpPr>
        <p:spPr/>
        <p:txBody>
          <a:bodyPr/>
          <a:lstStyle/>
          <a:p>
            <a:endParaRPr lang="fr-CH" dirty="0"/>
          </a:p>
        </p:txBody>
      </p:sp>
    </p:spTree>
    <p:extLst>
      <p:ext uri="{BB962C8B-B14F-4D97-AF65-F5344CB8AC3E}">
        <p14:creationId xmlns:p14="http://schemas.microsoft.com/office/powerpoint/2010/main" val="2096814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C0FF137-1E8D-B328-C8E8-7B8F920905C2}"/>
              </a:ext>
            </a:extLst>
          </p:cNvPr>
          <p:cNvSpPr>
            <a:spLocks noGrp="1"/>
          </p:cNvSpPr>
          <p:nvPr>
            <p:ph type="title"/>
          </p:nvPr>
        </p:nvSpPr>
        <p:spPr>
          <a:xfrm>
            <a:off x="838200" y="365125"/>
            <a:ext cx="10515600" cy="1325563"/>
          </a:xfrm>
        </p:spPr>
        <p:txBody>
          <a:bodyPr/>
          <a:lstStyle/>
          <a:p>
            <a:r>
              <a:rPr lang="fr-CH" dirty="0" err="1"/>
              <a:t>Take</a:t>
            </a:r>
            <a:r>
              <a:rPr lang="fr-CH" dirty="0"/>
              <a:t>-home message</a:t>
            </a:r>
          </a:p>
        </p:txBody>
      </p:sp>
      <p:sp>
        <p:nvSpPr>
          <p:cNvPr id="5" name="Espace réservé du contenu 4">
            <a:extLst>
              <a:ext uri="{FF2B5EF4-FFF2-40B4-BE49-F238E27FC236}">
                <a16:creationId xmlns:a16="http://schemas.microsoft.com/office/drawing/2014/main" id="{F3C029F0-502B-2A62-307E-564C4AB25794}"/>
              </a:ext>
            </a:extLst>
          </p:cNvPr>
          <p:cNvSpPr>
            <a:spLocks noGrp="1"/>
          </p:cNvSpPr>
          <p:nvPr>
            <p:ph idx="1"/>
          </p:nvPr>
        </p:nvSpPr>
        <p:spPr>
          <a:xfrm>
            <a:off x="900953" y="1583330"/>
            <a:ext cx="10782816" cy="4727054"/>
          </a:xfrm>
        </p:spPr>
        <p:txBody>
          <a:bodyPr vert="horz" lIns="91440" tIns="45720" rIns="91440" bIns="45720" rtlCol="0" anchor="t">
            <a:normAutofit fontScale="92500" lnSpcReduction="10000"/>
          </a:bodyPr>
          <a:lstStyle/>
          <a:p>
            <a:pPr marL="285750" lvl="0" indent="-285750">
              <a:buClr>
                <a:schemeClr val="tx1"/>
              </a:buClr>
              <a:buFont typeface="Wingdings" panose="05000000000000000000" pitchFamily="2" charset="2"/>
              <a:buChar char="ü"/>
            </a:pPr>
            <a:r>
              <a:rPr lang="fr-CH" sz="2400" dirty="0">
                <a:solidFill>
                  <a:srgbClr val="CF0063"/>
                </a:solidFill>
              </a:rPr>
              <a:t>Utiliser</a:t>
            </a:r>
            <a:r>
              <a:rPr lang="fr-CH" sz="2400" dirty="0"/>
              <a:t> </a:t>
            </a:r>
            <a:r>
              <a:rPr lang="fr-CH" sz="2400" dirty="0">
                <a:solidFill>
                  <a:srgbClr val="CF0063"/>
                </a:solidFill>
              </a:rPr>
              <a:t>systématiquement</a:t>
            </a:r>
            <a:r>
              <a:rPr lang="fr-CH" sz="2400" dirty="0"/>
              <a:t> votre ORCID </a:t>
            </a:r>
            <a:r>
              <a:rPr lang="fr-CH" sz="2400" dirty="0" err="1"/>
              <a:t>iD</a:t>
            </a:r>
            <a:r>
              <a:rPr lang="fr-CH" sz="2400" dirty="0"/>
              <a:t> lors des soumissions</a:t>
            </a:r>
          </a:p>
          <a:p>
            <a:pPr marL="285750" lvl="0" indent="-285750">
              <a:buClr>
                <a:schemeClr val="tx1"/>
              </a:buClr>
              <a:buFont typeface="Wingdings" panose="05000000000000000000" pitchFamily="2" charset="2"/>
              <a:buChar char="ü"/>
            </a:pPr>
            <a:endParaRPr lang="fr-CH" sz="1200" dirty="0"/>
          </a:p>
          <a:p>
            <a:pPr marL="285750" lvl="0" indent="-285750">
              <a:buClr>
                <a:schemeClr val="tx1"/>
              </a:buClr>
              <a:buFont typeface="Wingdings" panose="05000000000000000000" pitchFamily="2" charset="2"/>
              <a:buChar char="ü"/>
            </a:pPr>
            <a:r>
              <a:rPr lang="fr-CH" sz="2400" dirty="0">
                <a:solidFill>
                  <a:srgbClr val="CF0063"/>
                </a:solidFill>
              </a:rPr>
              <a:t>Autoriser</a:t>
            </a:r>
            <a:r>
              <a:rPr lang="fr-CH" sz="2400" dirty="0"/>
              <a:t> au moins </a:t>
            </a:r>
            <a:r>
              <a:rPr lang="fr-CH" sz="2400" dirty="0" err="1"/>
              <a:t>CrossRef</a:t>
            </a:r>
            <a:r>
              <a:rPr lang="fr-CH" sz="2400" dirty="0"/>
              <a:t>, </a:t>
            </a:r>
            <a:r>
              <a:rPr lang="fr-CH" sz="2400" dirty="0" err="1"/>
              <a:t>DataCite</a:t>
            </a:r>
            <a:r>
              <a:rPr lang="fr-CH" sz="2400" dirty="0"/>
              <a:t>, etc. à alimenter votre profil pour une mise à jour automatique</a:t>
            </a:r>
          </a:p>
          <a:p>
            <a:pPr marL="285750" lvl="0" indent="-285750">
              <a:buClr>
                <a:schemeClr val="tx1"/>
              </a:buClr>
              <a:buFont typeface="Wingdings" panose="05000000000000000000" pitchFamily="2" charset="2"/>
              <a:buChar char="ü"/>
            </a:pPr>
            <a:endParaRPr lang="fr-CH" sz="1200" dirty="0"/>
          </a:p>
          <a:p>
            <a:pPr marL="285750" lvl="0" indent="-285750">
              <a:buClr>
                <a:schemeClr val="tx1"/>
              </a:buClr>
              <a:buFont typeface="Wingdings" panose="05000000000000000000" pitchFamily="2" charset="2"/>
              <a:buChar char="ü"/>
            </a:pPr>
            <a:r>
              <a:rPr lang="fr-CH" sz="2400" dirty="0">
                <a:solidFill>
                  <a:srgbClr val="CF0063"/>
                </a:solidFill>
              </a:rPr>
              <a:t>Maintenir à jour </a:t>
            </a:r>
            <a:r>
              <a:rPr lang="fr-CH" sz="2400" dirty="0"/>
              <a:t>votre profil : e-mail, institution, page(s) web, etc. pour rester facilement joignable/localisable</a:t>
            </a:r>
          </a:p>
          <a:p>
            <a:pPr marL="285750" lvl="0" indent="-285750">
              <a:buClr>
                <a:schemeClr val="tx1"/>
              </a:buClr>
              <a:buFont typeface="Wingdings" panose="05000000000000000000" pitchFamily="2" charset="2"/>
              <a:buChar char="ü"/>
            </a:pPr>
            <a:endParaRPr lang="fr-CH" sz="1200" dirty="0"/>
          </a:p>
          <a:p>
            <a:pPr marL="742950" lvl="1" indent="-285750">
              <a:buClr>
                <a:schemeClr val="tx1"/>
              </a:buClr>
              <a:buFont typeface="Wingdings" panose="05000000000000000000" pitchFamily="2" charset="2"/>
              <a:buChar char="ü"/>
            </a:pPr>
            <a:r>
              <a:rPr lang="fr-CH" sz="2400" dirty="0"/>
              <a:t>Entrer également un e-mail privé (non lié à votre engagement actuel)</a:t>
            </a:r>
          </a:p>
          <a:p>
            <a:pPr marL="285750" lvl="0" indent="-285750">
              <a:buClr>
                <a:schemeClr val="tx1"/>
              </a:buClr>
              <a:buFont typeface="Wingdings" panose="05000000000000000000" pitchFamily="2" charset="2"/>
              <a:buChar char="ü"/>
            </a:pPr>
            <a:endParaRPr lang="fr-CH" sz="1200" dirty="0"/>
          </a:p>
          <a:p>
            <a:pPr marL="285750" lvl="0" indent="-285750">
              <a:buClr>
                <a:schemeClr val="tx1"/>
              </a:buClr>
              <a:buFont typeface="Wingdings" panose="05000000000000000000" pitchFamily="2" charset="2"/>
              <a:buChar char="ü"/>
            </a:pPr>
            <a:r>
              <a:rPr lang="fr-CH" sz="2400" dirty="0">
                <a:solidFill>
                  <a:srgbClr val="CF0063"/>
                </a:solidFill>
              </a:rPr>
              <a:t>Gérer</a:t>
            </a:r>
            <a:r>
              <a:rPr lang="fr-CH" sz="2400" dirty="0"/>
              <a:t> </a:t>
            </a:r>
            <a:r>
              <a:rPr lang="fr-CH" sz="2400" dirty="0">
                <a:solidFill>
                  <a:srgbClr val="CF0063"/>
                </a:solidFill>
              </a:rPr>
              <a:t>la visibilité </a:t>
            </a:r>
            <a:r>
              <a:rPr lang="fr-CH" sz="2400" dirty="0"/>
              <a:t>des éléments et les tiers de confiance disposant d’autorisations élargies</a:t>
            </a:r>
          </a:p>
          <a:p>
            <a:pPr marL="285750" lvl="0" indent="-285750">
              <a:buClr>
                <a:schemeClr val="tx1"/>
              </a:buClr>
              <a:buFont typeface="Wingdings" panose="05000000000000000000" pitchFamily="2" charset="2"/>
              <a:buChar char="ü"/>
            </a:pPr>
            <a:endParaRPr lang="fr-CH" sz="1200" dirty="0"/>
          </a:p>
          <a:p>
            <a:pPr marL="285750" lvl="0" indent="-285750">
              <a:buClr>
                <a:schemeClr val="tx1"/>
              </a:buClr>
              <a:buFont typeface="Wingdings" panose="05000000000000000000" pitchFamily="2" charset="2"/>
              <a:buChar char="ü"/>
            </a:pPr>
            <a:r>
              <a:rPr lang="fr-CH" sz="2400" dirty="0">
                <a:solidFill>
                  <a:srgbClr val="CF0063"/>
                </a:solidFill>
              </a:rPr>
              <a:t>Synchroniser</a:t>
            </a:r>
            <a:r>
              <a:rPr lang="fr-CH" sz="2400" dirty="0"/>
              <a:t> votre profil ORCID avec l’Archive ouverte et </a:t>
            </a:r>
            <a:r>
              <a:rPr lang="fr-CH" sz="2400" dirty="0">
                <a:solidFill>
                  <a:srgbClr val="CF0063"/>
                </a:solidFill>
              </a:rPr>
              <a:t>indiquer</a:t>
            </a:r>
            <a:r>
              <a:rPr lang="fr-CH" sz="2400" dirty="0"/>
              <a:t> votre ORCID </a:t>
            </a:r>
            <a:r>
              <a:rPr lang="fr-CH" sz="2400" dirty="0" err="1"/>
              <a:t>iD</a:t>
            </a:r>
            <a:r>
              <a:rPr lang="fr-CH" sz="2400" dirty="0"/>
              <a:t> dans Yareta</a:t>
            </a:r>
            <a:endParaRPr lang="fr-CH" sz="2400" dirty="0">
              <a:solidFill>
                <a:srgbClr val="CF0063"/>
              </a:solidFill>
            </a:endParaRPr>
          </a:p>
          <a:p>
            <a:pPr marL="0" indent="0">
              <a:buNone/>
            </a:pPr>
            <a:endParaRPr lang="fr-CH" sz="2400" dirty="0"/>
          </a:p>
        </p:txBody>
      </p:sp>
      <p:sp>
        <p:nvSpPr>
          <p:cNvPr id="2" name="Espace réservé du numéro de diapositive 1">
            <a:extLst>
              <a:ext uri="{FF2B5EF4-FFF2-40B4-BE49-F238E27FC236}">
                <a16:creationId xmlns:a16="http://schemas.microsoft.com/office/drawing/2014/main" id="{04FE912E-823F-1DC0-DF8A-FD3600F2BD62}"/>
              </a:ext>
            </a:extLst>
          </p:cNvPr>
          <p:cNvSpPr>
            <a:spLocks noGrp="1"/>
          </p:cNvSpPr>
          <p:nvPr>
            <p:ph type="sldNum" sz="quarter" idx="4"/>
          </p:nvPr>
        </p:nvSpPr>
        <p:spPr/>
        <p:txBody>
          <a:bodyPr/>
          <a:lstStyle/>
          <a:p>
            <a:pPr algn="l"/>
            <a:fld id="{EA382D5B-34F5-4E3E-A4AE-74CC685E3C28}" type="slidenum">
              <a:rPr lang="fr-CH" smtClean="0"/>
              <a:pPr algn="l"/>
              <a:t>29</a:t>
            </a:fld>
            <a:endParaRPr lang="fr-CH" dirty="0"/>
          </a:p>
        </p:txBody>
      </p:sp>
    </p:spTree>
    <p:extLst>
      <p:ext uri="{BB962C8B-B14F-4D97-AF65-F5344CB8AC3E}">
        <p14:creationId xmlns:p14="http://schemas.microsoft.com/office/powerpoint/2010/main" val="50107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A1AF869-3A83-5F56-D9E9-D1C9E3A45B68}"/>
              </a:ext>
            </a:extLst>
          </p:cNvPr>
          <p:cNvSpPr>
            <a:spLocks noGrp="1"/>
          </p:cNvSpPr>
          <p:nvPr>
            <p:ph type="title"/>
          </p:nvPr>
        </p:nvSpPr>
        <p:spPr/>
        <p:txBody>
          <a:bodyPr/>
          <a:lstStyle/>
          <a:p>
            <a:r>
              <a:rPr lang="fr-CH" dirty="0"/>
              <a:t>Qu’est-ce qu’un ORCID       ?</a:t>
            </a:r>
          </a:p>
        </p:txBody>
      </p:sp>
      <p:sp>
        <p:nvSpPr>
          <p:cNvPr id="6" name="Espace réservé du texte 5">
            <a:extLst>
              <a:ext uri="{FF2B5EF4-FFF2-40B4-BE49-F238E27FC236}">
                <a16:creationId xmlns:a16="http://schemas.microsoft.com/office/drawing/2014/main" id="{C4A04100-0603-30B4-C1F1-56E7DC9F2AB5}"/>
              </a:ext>
            </a:extLst>
          </p:cNvPr>
          <p:cNvSpPr>
            <a:spLocks noGrp="1"/>
          </p:cNvSpPr>
          <p:nvPr>
            <p:ph type="body" idx="1"/>
          </p:nvPr>
        </p:nvSpPr>
        <p:spPr/>
        <p:txBody>
          <a:bodyPr/>
          <a:lstStyle/>
          <a:p>
            <a:endParaRPr lang="fr-CH" dirty="0"/>
          </a:p>
        </p:txBody>
      </p:sp>
      <p:pic>
        <p:nvPicPr>
          <p:cNvPr id="2" name="Image 1">
            <a:hlinkClick r:id="rId2"/>
            <a:extLst>
              <a:ext uri="{FF2B5EF4-FFF2-40B4-BE49-F238E27FC236}">
                <a16:creationId xmlns:a16="http://schemas.microsoft.com/office/drawing/2014/main" id="{CA9B58D0-F9E4-721C-244C-36014393AF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1116" y="3359302"/>
            <a:ext cx="816424" cy="816424"/>
          </a:xfrm>
          <a:prstGeom prst="rect">
            <a:avLst/>
          </a:prstGeom>
        </p:spPr>
      </p:pic>
    </p:spTree>
    <p:extLst>
      <p:ext uri="{BB962C8B-B14F-4D97-AF65-F5344CB8AC3E}">
        <p14:creationId xmlns:p14="http://schemas.microsoft.com/office/powerpoint/2010/main" val="2056412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C0FF137-1E8D-B328-C8E8-7B8F920905C2}"/>
              </a:ext>
            </a:extLst>
          </p:cNvPr>
          <p:cNvSpPr>
            <a:spLocks noGrp="1"/>
          </p:cNvSpPr>
          <p:nvPr>
            <p:ph type="title"/>
          </p:nvPr>
        </p:nvSpPr>
        <p:spPr>
          <a:xfrm>
            <a:off x="838200" y="365125"/>
            <a:ext cx="10515600" cy="1325563"/>
          </a:xfrm>
        </p:spPr>
        <p:txBody>
          <a:bodyPr/>
          <a:lstStyle/>
          <a:p>
            <a:r>
              <a:rPr lang="fr-CH" dirty="0"/>
              <a:t>Questions / réponses</a:t>
            </a:r>
          </a:p>
        </p:txBody>
      </p:sp>
      <p:sp>
        <p:nvSpPr>
          <p:cNvPr id="2" name="Espace réservé du numéro de diapositive 1">
            <a:extLst>
              <a:ext uri="{FF2B5EF4-FFF2-40B4-BE49-F238E27FC236}">
                <a16:creationId xmlns:a16="http://schemas.microsoft.com/office/drawing/2014/main" id="{04FE912E-823F-1DC0-DF8A-FD3600F2BD62}"/>
              </a:ext>
            </a:extLst>
          </p:cNvPr>
          <p:cNvSpPr>
            <a:spLocks noGrp="1"/>
          </p:cNvSpPr>
          <p:nvPr>
            <p:ph type="sldNum" sz="quarter" idx="4"/>
          </p:nvPr>
        </p:nvSpPr>
        <p:spPr/>
        <p:txBody>
          <a:bodyPr/>
          <a:lstStyle/>
          <a:p>
            <a:pPr algn="l"/>
            <a:fld id="{EA382D5B-34F5-4E3E-A4AE-74CC685E3C28}" type="slidenum">
              <a:rPr lang="fr-CH" smtClean="0"/>
              <a:pPr algn="l"/>
              <a:t>30</a:t>
            </a:fld>
            <a:endParaRPr lang="fr-CH" dirty="0"/>
          </a:p>
        </p:txBody>
      </p:sp>
      <p:pic>
        <p:nvPicPr>
          <p:cNvPr id="7" name="Graphique 6" descr="Questions">
            <a:extLst>
              <a:ext uri="{FF2B5EF4-FFF2-40B4-BE49-F238E27FC236}">
                <a16:creationId xmlns:a16="http://schemas.microsoft.com/office/drawing/2014/main" id="{EA7CF693-1B7E-DC3F-8D8B-1DEC539D30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69419" y="1531241"/>
            <a:ext cx="4653161" cy="4653161"/>
          </a:xfrm>
          <a:prstGeom prst="rect">
            <a:avLst/>
          </a:prstGeom>
        </p:spPr>
      </p:pic>
    </p:spTree>
    <p:extLst>
      <p:ext uri="{BB962C8B-B14F-4D97-AF65-F5344CB8AC3E}">
        <p14:creationId xmlns:p14="http://schemas.microsoft.com/office/powerpoint/2010/main" val="883112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C0FF137-1E8D-B328-C8E8-7B8F920905C2}"/>
              </a:ext>
            </a:extLst>
          </p:cNvPr>
          <p:cNvSpPr>
            <a:spLocks noGrp="1"/>
          </p:cNvSpPr>
          <p:nvPr>
            <p:ph type="title"/>
          </p:nvPr>
        </p:nvSpPr>
        <p:spPr>
          <a:xfrm>
            <a:off x="838200" y="365125"/>
            <a:ext cx="10515600" cy="1325563"/>
          </a:xfrm>
        </p:spPr>
        <p:txBody>
          <a:bodyPr/>
          <a:lstStyle/>
          <a:p>
            <a:r>
              <a:rPr lang="fr-CH" dirty="0"/>
              <a:t>Merci pour votre attention !</a:t>
            </a:r>
          </a:p>
        </p:txBody>
      </p:sp>
      <p:sp>
        <p:nvSpPr>
          <p:cNvPr id="2" name="Espace réservé du numéro de diapositive 1">
            <a:extLst>
              <a:ext uri="{FF2B5EF4-FFF2-40B4-BE49-F238E27FC236}">
                <a16:creationId xmlns:a16="http://schemas.microsoft.com/office/drawing/2014/main" id="{04FE912E-823F-1DC0-DF8A-FD3600F2BD62}"/>
              </a:ext>
            </a:extLst>
          </p:cNvPr>
          <p:cNvSpPr>
            <a:spLocks noGrp="1"/>
          </p:cNvSpPr>
          <p:nvPr>
            <p:ph type="sldNum" sz="quarter" idx="4"/>
          </p:nvPr>
        </p:nvSpPr>
        <p:spPr/>
        <p:txBody>
          <a:bodyPr/>
          <a:lstStyle/>
          <a:p>
            <a:pPr algn="l"/>
            <a:fld id="{EA382D5B-34F5-4E3E-A4AE-74CC685E3C28}" type="slidenum">
              <a:rPr lang="fr-CH" smtClean="0"/>
              <a:pPr algn="l"/>
              <a:t>31</a:t>
            </a:fld>
            <a:endParaRPr lang="fr-CH" dirty="0"/>
          </a:p>
        </p:txBody>
      </p:sp>
      <p:sp>
        <p:nvSpPr>
          <p:cNvPr id="6" name="Espace réservé du contenu 5">
            <a:extLst>
              <a:ext uri="{FF2B5EF4-FFF2-40B4-BE49-F238E27FC236}">
                <a16:creationId xmlns:a16="http://schemas.microsoft.com/office/drawing/2014/main" id="{B70967FA-6070-3B1E-8B49-1CA1103E1E9A}"/>
              </a:ext>
            </a:extLst>
          </p:cNvPr>
          <p:cNvSpPr>
            <a:spLocks noGrp="1"/>
          </p:cNvSpPr>
          <p:nvPr>
            <p:ph idx="1"/>
          </p:nvPr>
        </p:nvSpPr>
        <p:spPr>
          <a:xfrm>
            <a:off x="518968" y="1629694"/>
            <a:ext cx="7333211" cy="3070584"/>
          </a:xfrm>
        </p:spPr>
        <p:txBody>
          <a:bodyPr/>
          <a:lstStyle/>
          <a:p>
            <a:pPr marL="0" indent="0" algn="ctr">
              <a:buNone/>
            </a:pPr>
            <a:endParaRPr lang="fr-CH" dirty="0">
              <a:hlinkClick r:id="rId3"/>
            </a:endParaRPr>
          </a:p>
          <a:p>
            <a:pPr marL="0" indent="0" algn="ctr">
              <a:buNone/>
            </a:pPr>
            <a:r>
              <a:rPr lang="fr-CH" sz="2400" dirty="0"/>
              <a:t>Des questions ? Des cas particuliers ?</a:t>
            </a:r>
          </a:p>
          <a:p>
            <a:pPr marL="0" indent="0" algn="ctr">
              <a:buNone/>
            </a:pPr>
            <a:r>
              <a:rPr lang="fr-CH" sz="2400" dirty="0"/>
              <a:t>Contactez-nous</a:t>
            </a:r>
          </a:p>
          <a:p>
            <a:pPr marL="0" indent="0" algn="ctr">
              <a:buNone/>
            </a:pPr>
            <a:endParaRPr lang="fr-CH" dirty="0">
              <a:hlinkClick r:id="rId3"/>
            </a:endParaRPr>
          </a:p>
          <a:p>
            <a:pPr marL="0" indent="0" algn="ctr">
              <a:buNone/>
            </a:pPr>
            <a:r>
              <a:rPr lang="fr-CH" dirty="0">
                <a:hlinkClick r:id="rId3"/>
              </a:rPr>
              <a:t>floriane.muller@unige.ch</a:t>
            </a:r>
            <a:r>
              <a:rPr lang="fr-CH" dirty="0"/>
              <a:t> </a:t>
            </a:r>
          </a:p>
          <a:p>
            <a:pPr marL="0" indent="0" algn="ctr">
              <a:buNone/>
            </a:pPr>
            <a:r>
              <a:rPr lang="fr-CH" dirty="0">
                <a:hlinkClick r:id="rId4"/>
              </a:rPr>
              <a:t>dimitri.donze@unige.ch</a:t>
            </a:r>
            <a:r>
              <a:rPr lang="fr-CH" dirty="0"/>
              <a:t> </a:t>
            </a:r>
          </a:p>
        </p:txBody>
      </p:sp>
      <p:pic>
        <p:nvPicPr>
          <p:cNvPr id="10" name="Image 9">
            <a:extLst>
              <a:ext uri="{FF2B5EF4-FFF2-40B4-BE49-F238E27FC236}">
                <a16:creationId xmlns:a16="http://schemas.microsoft.com/office/drawing/2014/main" id="{F6D4EAA6-75DA-A541-7765-537E704041E5}"/>
              </a:ext>
            </a:extLst>
          </p:cNvPr>
          <p:cNvPicPr>
            <a:picLocks noChangeAspect="1"/>
          </p:cNvPicPr>
          <p:nvPr/>
        </p:nvPicPr>
        <p:blipFill>
          <a:blip r:embed="rId5"/>
          <a:stretch>
            <a:fillRect/>
          </a:stretch>
        </p:blipFill>
        <p:spPr>
          <a:xfrm>
            <a:off x="7998997" y="1604909"/>
            <a:ext cx="3935505" cy="4580964"/>
          </a:xfrm>
          <a:prstGeom prst="rect">
            <a:avLst/>
          </a:prstGeom>
        </p:spPr>
      </p:pic>
    </p:spTree>
    <p:extLst>
      <p:ext uri="{BB962C8B-B14F-4D97-AF65-F5344CB8AC3E}">
        <p14:creationId xmlns:p14="http://schemas.microsoft.com/office/powerpoint/2010/main" val="4009457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9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A1AF869-3A83-5F56-D9E9-D1C9E3A45B68}"/>
              </a:ext>
            </a:extLst>
          </p:cNvPr>
          <p:cNvSpPr>
            <a:spLocks noGrp="1"/>
          </p:cNvSpPr>
          <p:nvPr>
            <p:ph type="title"/>
          </p:nvPr>
        </p:nvSpPr>
        <p:spPr/>
        <p:txBody>
          <a:bodyPr/>
          <a:lstStyle/>
          <a:p>
            <a:r>
              <a:rPr lang="fr-CH" dirty="0"/>
              <a:t>Annexes</a:t>
            </a:r>
          </a:p>
        </p:txBody>
      </p:sp>
      <p:sp>
        <p:nvSpPr>
          <p:cNvPr id="6" name="Espace réservé du texte 5">
            <a:extLst>
              <a:ext uri="{FF2B5EF4-FFF2-40B4-BE49-F238E27FC236}">
                <a16:creationId xmlns:a16="http://schemas.microsoft.com/office/drawing/2014/main" id="{C4A04100-0603-30B4-C1F1-56E7DC9F2AB5}"/>
              </a:ext>
            </a:extLst>
          </p:cNvPr>
          <p:cNvSpPr>
            <a:spLocks noGrp="1"/>
          </p:cNvSpPr>
          <p:nvPr>
            <p:ph type="body" idx="1"/>
          </p:nvPr>
        </p:nvSpPr>
        <p:spPr/>
        <p:txBody>
          <a:bodyPr/>
          <a:lstStyle/>
          <a:p>
            <a:endParaRPr lang="fr-CH" dirty="0"/>
          </a:p>
        </p:txBody>
      </p:sp>
    </p:spTree>
    <p:extLst>
      <p:ext uri="{BB962C8B-B14F-4D97-AF65-F5344CB8AC3E}">
        <p14:creationId xmlns:p14="http://schemas.microsoft.com/office/powerpoint/2010/main" val="2564593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C0FF137-1E8D-B328-C8E8-7B8F920905C2}"/>
              </a:ext>
            </a:extLst>
          </p:cNvPr>
          <p:cNvSpPr>
            <a:spLocks noGrp="1"/>
          </p:cNvSpPr>
          <p:nvPr>
            <p:ph type="title"/>
          </p:nvPr>
        </p:nvSpPr>
        <p:spPr>
          <a:xfrm>
            <a:off x="838200" y="365125"/>
            <a:ext cx="10515600" cy="1325563"/>
          </a:xfrm>
        </p:spPr>
        <p:txBody>
          <a:bodyPr/>
          <a:lstStyle/>
          <a:p>
            <a:r>
              <a:rPr lang="fr-CH" dirty="0"/>
              <a:t>Table des matières des annexes</a:t>
            </a:r>
          </a:p>
        </p:txBody>
      </p:sp>
      <p:sp>
        <p:nvSpPr>
          <p:cNvPr id="5" name="Espace réservé du contenu 4">
            <a:extLst>
              <a:ext uri="{FF2B5EF4-FFF2-40B4-BE49-F238E27FC236}">
                <a16:creationId xmlns:a16="http://schemas.microsoft.com/office/drawing/2014/main" id="{F3C029F0-502B-2A62-307E-564C4AB25794}"/>
              </a:ext>
            </a:extLst>
          </p:cNvPr>
          <p:cNvSpPr>
            <a:spLocks noGrp="1"/>
          </p:cNvSpPr>
          <p:nvPr>
            <p:ph idx="1"/>
          </p:nvPr>
        </p:nvSpPr>
        <p:spPr>
          <a:xfrm>
            <a:off x="900952" y="1583330"/>
            <a:ext cx="9604919" cy="4727054"/>
          </a:xfrm>
        </p:spPr>
        <p:txBody>
          <a:bodyPr vert="horz" lIns="91440" tIns="45720" rIns="91440" bIns="45720" rtlCol="0" anchor="t">
            <a:normAutofit fontScale="92500" lnSpcReduction="20000"/>
          </a:bodyPr>
          <a:lstStyle/>
          <a:p>
            <a:r>
              <a:rPr lang="fr-CH" sz="2400" dirty="0">
                <a:hlinkClick r:id="rId3" action="ppaction://hlinksldjump"/>
              </a:rPr>
              <a:t>Se connecter avec </a:t>
            </a:r>
            <a:r>
              <a:rPr lang="fr-CH" dirty="0">
                <a:hlinkClick r:id="rId3" action="ppaction://hlinksldjump"/>
              </a:rPr>
              <a:t>son login UNIGE </a:t>
            </a:r>
            <a:r>
              <a:rPr lang="fr-CH" dirty="0"/>
              <a:t>( = </a:t>
            </a:r>
            <a:r>
              <a:rPr lang="fr-CH" sz="2400" dirty="0"/>
              <a:t>Lier avec son login Switch </a:t>
            </a:r>
            <a:r>
              <a:rPr lang="fr-CH" sz="2400" dirty="0" err="1"/>
              <a:t>eduID</a:t>
            </a:r>
            <a:r>
              <a:rPr lang="fr-CH" sz="2400" dirty="0"/>
              <a:t> UNIGE)</a:t>
            </a:r>
          </a:p>
          <a:p>
            <a:r>
              <a:rPr lang="fr-CH" sz="2400" dirty="0">
                <a:hlinkClick r:id="rId4" action="ppaction://hlinksldjump"/>
              </a:rPr>
              <a:t>Voir les autorisations accordées</a:t>
            </a:r>
            <a:r>
              <a:rPr lang="fr-CH" sz="2400" dirty="0"/>
              <a:t> à des outils/systèmes</a:t>
            </a:r>
          </a:p>
          <a:p>
            <a:r>
              <a:rPr lang="fr-CH" sz="2400" dirty="0">
                <a:hlinkClick r:id="rId5" action="ppaction://hlinksldjump"/>
              </a:rPr>
              <a:t>Donner une procuration</a:t>
            </a:r>
            <a:r>
              <a:rPr lang="fr-CH" sz="2400" dirty="0"/>
              <a:t> à une personne</a:t>
            </a:r>
          </a:p>
          <a:p>
            <a:r>
              <a:rPr lang="fr-CH" sz="2400" dirty="0">
                <a:hlinkClick r:id="rId6" action="ppaction://hlinksldjump"/>
              </a:rPr>
              <a:t>Types de contributions valorisables dans son profil</a:t>
            </a:r>
            <a:endParaRPr lang="fr-CH" sz="2400" dirty="0"/>
          </a:p>
          <a:p>
            <a:pPr lvl="1"/>
            <a:r>
              <a:rPr lang="fr-CH" dirty="0"/>
              <a:t>Ajout manuel</a:t>
            </a:r>
          </a:p>
          <a:p>
            <a:pPr lvl="1"/>
            <a:r>
              <a:rPr lang="fr-CH" dirty="0"/>
              <a:t>Ajout par identifiant</a:t>
            </a:r>
          </a:p>
          <a:p>
            <a:pPr lvl="1"/>
            <a:r>
              <a:rPr lang="fr-CH" b="1" dirty="0"/>
              <a:t>Interopérabilité avec / import de publications présentes dans:</a:t>
            </a:r>
          </a:p>
          <a:p>
            <a:pPr marL="1200150" lvl="2" indent="-285750">
              <a:buFontTx/>
              <a:buChar char="-"/>
            </a:pPr>
            <a:r>
              <a:rPr lang="fr-CH" dirty="0">
                <a:hlinkClick r:id="rId7" action="ppaction://hlinksldjump"/>
              </a:rPr>
              <a:t>PubMed</a:t>
            </a:r>
            <a:endParaRPr lang="fr-CH" dirty="0"/>
          </a:p>
          <a:p>
            <a:pPr marL="1200150" lvl="2" indent="-285750">
              <a:buFontTx/>
              <a:buChar char="-"/>
            </a:pPr>
            <a:r>
              <a:rPr lang="fr-CH" dirty="0">
                <a:hlinkClick r:id="rId8" action="ppaction://hlinksldjump"/>
              </a:rPr>
              <a:t>Google Scholar</a:t>
            </a:r>
            <a:endParaRPr lang="fr-CH" dirty="0"/>
          </a:p>
          <a:p>
            <a:pPr marL="1200150" lvl="2" indent="-285750">
              <a:buFontTx/>
              <a:buChar char="-"/>
            </a:pPr>
            <a:r>
              <a:rPr lang="fr-CH" dirty="0">
                <a:hlinkClick r:id="rId9" action="ppaction://hlinksldjump"/>
              </a:rPr>
              <a:t>Un logiciel comme </a:t>
            </a:r>
            <a:r>
              <a:rPr lang="fr-CH" dirty="0" err="1">
                <a:hlinkClick r:id="rId9" action="ppaction://hlinksldjump"/>
              </a:rPr>
              <a:t>Endnote</a:t>
            </a:r>
            <a:r>
              <a:rPr lang="fr-CH" dirty="0">
                <a:hlinkClick r:id="rId9" action="ppaction://hlinksldjump"/>
              </a:rPr>
              <a:t> ou Zotero</a:t>
            </a:r>
            <a:endParaRPr lang="fr-CH" dirty="0"/>
          </a:p>
          <a:p>
            <a:pPr marL="1200150" lvl="2" indent="-285750">
              <a:buFontTx/>
              <a:buChar char="-"/>
            </a:pPr>
            <a:r>
              <a:rPr lang="fr-CH" dirty="0">
                <a:hlinkClick r:id="rId10" action="ppaction://hlinksldjump"/>
              </a:rPr>
              <a:t>L’Archive ouverte UNIGE</a:t>
            </a:r>
            <a:endParaRPr lang="fr-CH" dirty="0"/>
          </a:p>
          <a:p>
            <a:pPr marL="1200150" lvl="2" indent="-285750">
              <a:buFontTx/>
              <a:buChar char="-"/>
            </a:pPr>
            <a:r>
              <a:rPr lang="fr-CH" dirty="0">
                <a:hlinkClick r:id="rId11" action="ppaction://hlinksldjump"/>
              </a:rPr>
              <a:t>Web of Science</a:t>
            </a:r>
            <a:endParaRPr lang="fr-CH" dirty="0"/>
          </a:p>
          <a:p>
            <a:pPr marL="1200150" lvl="2" indent="-285750">
              <a:buFontTx/>
              <a:buChar char="-"/>
            </a:pPr>
            <a:r>
              <a:rPr lang="fr-CH" dirty="0">
                <a:hlinkClick r:id="rId12" action="ppaction://hlinksldjump"/>
              </a:rPr>
              <a:t>Scopus</a:t>
            </a:r>
            <a:endParaRPr lang="fr-CH" dirty="0"/>
          </a:p>
          <a:p>
            <a:pPr marL="1200150" lvl="2" indent="-285750">
              <a:buFontTx/>
              <a:buChar char="-"/>
            </a:pPr>
            <a:r>
              <a:rPr lang="fr-CH" dirty="0">
                <a:hlinkClick r:id="rId13" action="ppaction://hlinksldjump"/>
              </a:rPr>
              <a:t>ResearchGate</a:t>
            </a:r>
            <a:endParaRPr lang="fr-CH" dirty="0"/>
          </a:p>
          <a:p>
            <a:pPr marL="1200150" lvl="2" indent="-285750">
              <a:buFontTx/>
              <a:buChar char="-"/>
            </a:pPr>
            <a:r>
              <a:rPr lang="fr-CH" dirty="0">
                <a:hlinkClick r:id="rId14" action="ppaction://hlinksldjump"/>
              </a:rPr>
              <a:t>Academia.edu</a:t>
            </a:r>
            <a:endParaRPr lang="fr-CH" dirty="0"/>
          </a:p>
          <a:p>
            <a:pPr marL="1200150" lvl="2" indent="-285750">
              <a:buFontTx/>
              <a:buChar char="-"/>
            </a:pPr>
            <a:r>
              <a:rPr lang="fr-CH" dirty="0">
                <a:hlinkClick r:id="rId15" action="ppaction://hlinksldjump"/>
              </a:rPr>
              <a:t>SSRN</a:t>
            </a:r>
            <a:endParaRPr lang="fr-CH" dirty="0"/>
          </a:p>
        </p:txBody>
      </p:sp>
      <p:sp>
        <p:nvSpPr>
          <p:cNvPr id="2" name="Espace réservé du numéro de diapositive 1">
            <a:extLst>
              <a:ext uri="{FF2B5EF4-FFF2-40B4-BE49-F238E27FC236}">
                <a16:creationId xmlns:a16="http://schemas.microsoft.com/office/drawing/2014/main" id="{04FE912E-823F-1DC0-DF8A-FD3600F2BD62}"/>
              </a:ext>
            </a:extLst>
          </p:cNvPr>
          <p:cNvSpPr>
            <a:spLocks noGrp="1"/>
          </p:cNvSpPr>
          <p:nvPr>
            <p:ph type="sldNum" sz="quarter" idx="4"/>
          </p:nvPr>
        </p:nvSpPr>
        <p:spPr/>
        <p:txBody>
          <a:bodyPr/>
          <a:lstStyle/>
          <a:p>
            <a:pPr algn="l"/>
            <a:fld id="{EA382D5B-34F5-4E3E-A4AE-74CC685E3C28}" type="slidenum">
              <a:rPr lang="fr-CH" smtClean="0"/>
              <a:pPr algn="l"/>
              <a:t>34</a:t>
            </a:fld>
            <a:endParaRPr lang="fr-CH" dirty="0"/>
          </a:p>
        </p:txBody>
      </p:sp>
    </p:spTree>
    <p:extLst>
      <p:ext uri="{BB962C8B-B14F-4D97-AF65-F5344CB8AC3E}">
        <p14:creationId xmlns:p14="http://schemas.microsoft.com/office/powerpoint/2010/main" val="2475497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A5FB7434-5D75-73F5-6225-9649E4C8DE6B}"/>
              </a:ext>
            </a:extLst>
          </p:cNvPr>
          <p:cNvPicPr>
            <a:picLocks noChangeAspect="1"/>
          </p:cNvPicPr>
          <p:nvPr/>
        </p:nvPicPr>
        <p:blipFill>
          <a:blip r:embed="rId3"/>
          <a:stretch>
            <a:fillRect/>
          </a:stretch>
        </p:blipFill>
        <p:spPr>
          <a:xfrm>
            <a:off x="2985501" y="2775680"/>
            <a:ext cx="2642544" cy="3845267"/>
          </a:xfrm>
          <a:prstGeom prst="rect">
            <a:avLst/>
          </a:prstGeom>
        </p:spPr>
      </p:pic>
      <p:sp>
        <p:nvSpPr>
          <p:cNvPr id="4" name="Titre 3">
            <a:extLst>
              <a:ext uri="{FF2B5EF4-FFF2-40B4-BE49-F238E27FC236}">
                <a16:creationId xmlns:a16="http://schemas.microsoft.com/office/drawing/2014/main" id="{1C0FF137-1E8D-B328-C8E8-7B8F920905C2}"/>
              </a:ext>
            </a:extLst>
          </p:cNvPr>
          <p:cNvSpPr>
            <a:spLocks noGrp="1"/>
          </p:cNvSpPr>
          <p:nvPr>
            <p:ph type="title"/>
          </p:nvPr>
        </p:nvSpPr>
        <p:spPr>
          <a:xfrm>
            <a:off x="838200" y="365125"/>
            <a:ext cx="10515600" cy="1325563"/>
          </a:xfrm>
        </p:spPr>
        <p:txBody>
          <a:bodyPr/>
          <a:lstStyle/>
          <a:p>
            <a:r>
              <a:rPr lang="fr-CH" dirty="0"/>
              <a:t>Lier son compte ORCID et son Switch </a:t>
            </a:r>
            <a:r>
              <a:rPr lang="fr-CH" dirty="0" err="1"/>
              <a:t>edu</a:t>
            </a:r>
            <a:r>
              <a:rPr lang="fr-CH" dirty="0"/>
              <a:t>-ID UNIGE</a:t>
            </a:r>
          </a:p>
        </p:txBody>
      </p:sp>
      <p:sp>
        <p:nvSpPr>
          <p:cNvPr id="2" name="Espace réservé du numéro de diapositive 1">
            <a:extLst>
              <a:ext uri="{FF2B5EF4-FFF2-40B4-BE49-F238E27FC236}">
                <a16:creationId xmlns:a16="http://schemas.microsoft.com/office/drawing/2014/main" id="{04FE912E-823F-1DC0-DF8A-FD3600F2BD62}"/>
              </a:ext>
            </a:extLst>
          </p:cNvPr>
          <p:cNvSpPr>
            <a:spLocks noGrp="1"/>
          </p:cNvSpPr>
          <p:nvPr>
            <p:ph type="sldNum" sz="quarter" idx="4"/>
          </p:nvPr>
        </p:nvSpPr>
        <p:spPr/>
        <p:txBody>
          <a:bodyPr/>
          <a:lstStyle/>
          <a:p>
            <a:pPr algn="l"/>
            <a:fld id="{EA382D5B-34F5-4E3E-A4AE-74CC685E3C28}" type="slidenum">
              <a:rPr lang="fr-CH" smtClean="0"/>
              <a:pPr algn="l"/>
              <a:t>35</a:t>
            </a:fld>
            <a:endParaRPr lang="fr-CH" dirty="0"/>
          </a:p>
        </p:txBody>
      </p:sp>
      <p:pic>
        <p:nvPicPr>
          <p:cNvPr id="13" name="Image 12">
            <a:extLst>
              <a:ext uri="{FF2B5EF4-FFF2-40B4-BE49-F238E27FC236}">
                <a16:creationId xmlns:a16="http://schemas.microsoft.com/office/drawing/2014/main" id="{2414899E-2A59-9078-C347-9547F81C9122}"/>
              </a:ext>
            </a:extLst>
          </p:cNvPr>
          <p:cNvPicPr>
            <a:picLocks noChangeAspect="1"/>
          </p:cNvPicPr>
          <p:nvPr/>
        </p:nvPicPr>
        <p:blipFill>
          <a:blip r:embed="rId4"/>
          <a:stretch>
            <a:fillRect/>
          </a:stretch>
        </p:blipFill>
        <p:spPr>
          <a:xfrm>
            <a:off x="7494283" y="3429000"/>
            <a:ext cx="2910776" cy="3288857"/>
          </a:xfrm>
          <a:prstGeom prst="rect">
            <a:avLst/>
          </a:prstGeom>
        </p:spPr>
      </p:pic>
      <p:pic>
        <p:nvPicPr>
          <p:cNvPr id="15" name="Image 14">
            <a:extLst>
              <a:ext uri="{FF2B5EF4-FFF2-40B4-BE49-F238E27FC236}">
                <a16:creationId xmlns:a16="http://schemas.microsoft.com/office/drawing/2014/main" id="{CD2B238B-13AF-4774-F0CB-6856960FB3B2}"/>
              </a:ext>
            </a:extLst>
          </p:cNvPr>
          <p:cNvPicPr>
            <a:picLocks noChangeAspect="1"/>
          </p:cNvPicPr>
          <p:nvPr/>
        </p:nvPicPr>
        <p:blipFill>
          <a:blip r:embed="rId5"/>
          <a:stretch>
            <a:fillRect/>
          </a:stretch>
        </p:blipFill>
        <p:spPr>
          <a:xfrm>
            <a:off x="5096717" y="1131867"/>
            <a:ext cx="2583045" cy="3845267"/>
          </a:xfrm>
          <a:prstGeom prst="rect">
            <a:avLst/>
          </a:prstGeom>
        </p:spPr>
      </p:pic>
      <p:cxnSp>
        <p:nvCxnSpPr>
          <p:cNvPr id="3" name="Connecteur droit avec flèche 2">
            <a:extLst>
              <a:ext uri="{FF2B5EF4-FFF2-40B4-BE49-F238E27FC236}">
                <a16:creationId xmlns:a16="http://schemas.microsoft.com/office/drawing/2014/main" id="{72FDDEA4-9751-4C9F-3509-863860A01946}"/>
              </a:ext>
            </a:extLst>
          </p:cNvPr>
          <p:cNvCxnSpPr>
            <a:cxnSpLocks/>
          </p:cNvCxnSpPr>
          <p:nvPr/>
        </p:nvCxnSpPr>
        <p:spPr>
          <a:xfrm flipV="1">
            <a:off x="5461055" y="5065167"/>
            <a:ext cx="392921" cy="618691"/>
          </a:xfrm>
          <a:prstGeom prst="straightConnector1">
            <a:avLst/>
          </a:prstGeom>
          <a:ln w="57150">
            <a:solidFill>
              <a:srgbClr val="CF0063"/>
            </a:solidFill>
            <a:tailEnd type="triangle"/>
          </a:ln>
        </p:spPr>
        <p:style>
          <a:lnRef idx="1">
            <a:schemeClr val="dk1"/>
          </a:lnRef>
          <a:fillRef idx="0">
            <a:schemeClr val="dk1"/>
          </a:fillRef>
          <a:effectRef idx="0">
            <a:schemeClr val="dk1"/>
          </a:effectRef>
          <a:fontRef idx="minor">
            <a:schemeClr val="tx1"/>
          </a:fontRef>
        </p:style>
      </p:cxnSp>
      <p:cxnSp>
        <p:nvCxnSpPr>
          <p:cNvPr id="6" name="Connecteur droit avec flèche 5">
            <a:extLst>
              <a:ext uri="{FF2B5EF4-FFF2-40B4-BE49-F238E27FC236}">
                <a16:creationId xmlns:a16="http://schemas.microsoft.com/office/drawing/2014/main" id="{38614AAC-0A9C-8F10-87E8-59B9B68361F8}"/>
              </a:ext>
            </a:extLst>
          </p:cNvPr>
          <p:cNvCxnSpPr>
            <a:cxnSpLocks/>
          </p:cNvCxnSpPr>
          <p:nvPr/>
        </p:nvCxnSpPr>
        <p:spPr>
          <a:xfrm>
            <a:off x="7268352" y="4280161"/>
            <a:ext cx="411410" cy="197868"/>
          </a:xfrm>
          <a:prstGeom prst="straightConnector1">
            <a:avLst/>
          </a:prstGeom>
          <a:ln w="57150">
            <a:solidFill>
              <a:srgbClr val="CF0063"/>
            </a:solidFill>
            <a:tailEnd type="triangle"/>
          </a:ln>
        </p:spPr>
        <p:style>
          <a:lnRef idx="1">
            <a:schemeClr val="dk1"/>
          </a:lnRef>
          <a:fillRef idx="0">
            <a:schemeClr val="dk1"/>
          </a:fillRef>
          <a:effectRef idx="0">
            <a:schemeClr val="dk1"/>
          </a:effectRef>
          <a:fontRef idx="minor">
            <a:schemeClr val="tx1"/>
          </a:fontRef>
        </p:style>
      </p:cxnSp>
      <p:sp>
        <p:nvSpPr>
          <p:cNvPr id="7" name="ZoneTexte 6">
            <a:extLst>
              <a:ext uri="{FF2B5EF4-FFF2-40B4-BE49-F238E27FC236}">
                <a16:creationId xmlns:a16="http://schemas.microsoft.com/office/drawing/2014/main" id="{9511D46F-6B5E-52E2-ADCE-0EE2F4C50C1E}"/>
              </a:ext>
            </a:extLst>
          </p:cNvPr>
          <p:cNvSpPr txBox="1"/>
          <p:nvPr/>
        </p:nvSpPr>
        <p:spPr>
          <a:xfrm>
            <a:off x="10138895" y="2802858"/>
            <a:ext cx="1906471" cy="2862322"/>
          </a:xfrm>
          <a:prstGeom prst="rect">
            <a:avLst/>
          </a:prstGeom>
          <a:noFill/>
        </p:spPr>
        <p:txBody>
          <a:bodyPr wrap="square" rtlCol="0">
            <a:spAutoFit/>
          </a:bodyPr>
          <a:lstStyle/>
          <a:p>
            <a:r>
              <a:rPr lang="fr-CH" dirty="0"/>
              <a:t>La connexion à ORCID sera dorénavant possible en sélectionnant Université de Genève, puis en vous connectant avec votre Switch </a:t>
            </a:r>
            <a:r>
              <a:rPr lang="fr-CH" dirty="0" err="1"/>
              <a:t>edu</a:t>
            </a:r>
            <a:r>
              <a:rPr lang="fr-CH" dirty="0"/>
              <a:t>-ID</a:t>
            </a:r>
          </a:p>
        </p:txBody>
      </p:sp>
      <p:cxnSp>
        <p:nvCxnSpPr>
          <p:cNvPr id="12" name="Connecteur droit avec flèche 11">
            <a:extLst>
              <a:ext uri="{FF2B5EF4-FFF2-40B4-BE49-F238E27FC236}">
                <a16:creationId xmlns:a16="http://schemas.microsoft.com/office/drawing/2014/main" id="{1372D6AE-9290-B3B6-D2C3-CE5903011BBD}"/>
              </a:ext>
            </a:extLst>
          </p:cNvPr>
          <p:cNvCxnSpPr>
            <a:cxnSpLocks/>
          </p:cNvCxnSpPr>
          <p:nvPr/>
        </p:nvCxnSpPr>
        <p:spPr>
          <a:xfrm flipV="1">
            <a:off x="10150064" y="5696662"/>
            <a:ext cx="389103" cy="436646"/>
          </a:xfrm>
          <a:prstGeom prst="straightConnector1">
            <a:avLst/>
          </a:prstGeom>
          <a:ln w="57150">
            <a:solidFill>
              <a:srgbClr val="CF0063"/>
            </a:solidFill>
            <a:tailEnd type="triangle"/>
          </a:ln>
        </p:spPr>
        <p:style>
          <a:lnRef idx="1">
            <a:schemeClr val="dk1"/>
          </a:lnRef>
          <a:fillRef idx="0">
            <a:schemeClr val="dk1"/>
          </a:fillRef>
          <a:effectRef idx="0">
            <a:schemeClr val="dk1"/>
          </a:effectRef>
          <a:fontRef idx="minor">
            <a:schemeClr val="tx1"/>
          </a:fontRef>
        </p:style>
      </p:cxnSp>
      <p:pic>
        <p:nvPicPr>
          <p:cNvPr id="9" name="Image 8">
            <a:extLst>
              <a:ext uri="{FF2B5EF4-FFF2-40B4-BE49-F238E27FC236}">
                <a16:creationId xmlns:a16="http://schemas.microsoft.com/office/drawing/2014/main" id="{FE3C48C9-34D2-20E6-D1EC-839056B98236}"/>
              </a:ext>
            </a:extLst>
          </p:cNvPr>
          <p:cNvPicPr>
            <a:picLocks noChangeAspect="1"/>
          </p:cNvPicPr>
          <p:nvPr/>
        </p:nvPicPr>
        <p:blipFill>
          <a:blip r:embed="rId6"/>
          <a:stretch>
            <a:fillRect/>
          </a:stretch>
        </p:blipFill>
        <p:spPr>
          <a:xfrm>
            <a:off x="120657" y="1715490"/>
            <a:ext cx="2794328" cy="3659023"/>
          </a:xfrm>
          <a:prstGeom prst="rect">
            <a:avLst/>
          </a:prstGeom>
        </p:spPr>
      </p:pic>
      <p:sp>
        <p:nvSpPr>
          <p:cNvPr id="10" name="Rectangle 9">
            <a:extLst>
              <a:ext uri="{FF2B5EF4-FFF2-40B4-BE49-F238E27FC236}">
                <a16:creationId xmlns:a16="http://schemas.microsoft.com/office/drawing/2014/main" id="{4F0D6221-80C2-DAD2-A07A-A13A29525775}"/>
              </a:ext>
            </a:extLst>
          </p:cNvPr>
          <p:cNvSpPr/>
          <p:nvPr/>
        </p:nvSpPr>
        <p:spPr>
          <a:xfrm>
            <a:off x="380626" y="4487848"/>
            <a:ext cx="2077268" cy="305937"/>
          </a:xfrm>
          <a:prstGeom prst="rect">
            <a:avLst/>
          </a:prstGeom>
          <a:noFill/>
          <a:ln>
            <a:solidFill>
              <a:srgbClr val="CF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16" name="Connecteur droit avec flèche 15">
            <a:extLst>
              <a:ext uri="{FF2B5EF4-FFF2-40B4-BE49-F238E27FC236}">
                <a16:creationId xmlns:a16="http://schemas.microsoft.com/office/drawing/2014/main" id="{C55504C7-6240-913F-983F-64AE2F248994}"/>
              </a:ext>
            </a:extLst>
          </p:cNvPr>
          <p:cNvCxnSpPr>
            <a:cxnSpLocks/>
          </p:cNvCxnSpPr>
          <p:nvPr/>
        </p:nvCxnSpPr>
        <p:spPr>
          <a:xfrm>
            <a:off x="2570629" y="4717253"/>
            <a:ext cx="604325" cy="657259"/>
          </a:xfrm>
          <a:prstGeom prst="straightConnector1">
            <a:avLst/>
          </a:prstGeom>
          <a:ln w="57150">
            <a:solidFill>
              <a:srgbClr val="CF0063"/>
            </a:solidFill>
            <a:tailEnd type="triangle"/>
          </a:ln>
        </p:spPr>
        <p:style>
          <a:lnRef idx="1">
            <a:schemeClr val="dk1"/>
          </a:lnRef>
          <a:fillRef idx="0">
            <a:schemeClr val="dk1"/>
          </a:fillRef>
          <a:effectRef idx="0">
            <a:schemeClr val="dk1"/>
          </a:effectRef>
          <a:fontRef idx="minor">
            <a:schemeClr val="tx1"/>
          </a:fontRef>
        </p:style>
      </p:cxnSp>
      <p:sp>
        <p:nvSpPr>
          <p:cNvPr id="19" name="ZoneTexte 18">
            <a:extLst>
              <a:ext uri="{FF2B5EF4-FFF2-40B4-BE49-F238E27FC236}">
                <a16:creationId xmlns:a16="http://schemas.microsoft.com/office/drawing/2014/main" id="{435E678D-921F-AADD-1F38-01EF5919A2FA}"/>
              </a:ext>
            </a:extLst>
          </p:cNvPr>
          <p:cNvSpPr txBox="1"/>
          <p:nvPr/>
        </p:nvSpPr>
        <p:spPr>
          <a:xfrm>
            <a:off x="551422" y="5342015"/>
            <a:ext cx="1906472" cy="646331"/>
          </a:xfrm>
          <a:prstGeom prst="rect">
            <a:avLst/>
          </a:prstGeom>
          <a:noFill/>
        </p:spPr>
        <p:txBody>
          <a:bodyPr wrap="square">
            <a:spAutoFit/>
          </a:bodyPr>
          <a:lstStyle/>
          <a:p>
            <a:r>
              <a:rPr lang="fr-CH" b="1" i="1" dirty="0">
                <a:solidFill>
                  <a:srgbClr val="CF0063"/>
                </a:solidFill>
              </a:rPr>
              <a:t>Connexion via </a:t>
            </a:r>
            <a:br>
              <a:rPr lang="fr-CH" b="1" i="1" dirty="0">
                <a:solidFill>
                  <a:srgbClr val="CF0063"/>
                </a:solidFill>
              </a:rPr>
            </a:br>
            <a:r>
              <a:rPr lang="fr-CH" b="1" i="1" dirty="0">
                <a:solidFill>
                  <a:srgbClr val="CF0063"/>
                </a:solidFill>
              </a:rPr>
              <a:t>votre institution </a:t>
            </a:r>
            <a:endParaRPr lang="en-GB" dirty="0"/>
          </a:p>
        </p:txBody>
      </p:sp>
      <p:sp>
        <p:nvSpPr>
          <p:cNvPr id="21" name="ZoneTexte 20">
            <a:extLst>
              <a:ext uri="{FF2B5EF4-FFF2-40B4-BE49-F238E27FC236}">
                <a16:creationId xmlns:a16="http://schemas.microsoft.com/office/drawing/2014/main" id="{F1678E98-AD2D-5EB4-D929-ADD12342DD6B}"/>
              </a:ext>
            </a:extLst>
          </p:cNvPr>
          <p:cNvSpPr txBox="1"/>
          <p:nvPr/>
        </p:nvSpPr>
        <p:spPr>
          <a:xfrm>
            <a:off x="7739261" y="1715490"/>
            <a:ext cx="1906472" cy="1200329"/>
          </a:xfrm>
          <a:prstGeom prst="rect">
            <a:avLst/>
          </a:prstGeom>
          <a:noFill/>
        </p:spPr>
        <p:txBody>
          <a:bodyPr wrap="square">
            <a:spAutoFit/>
          </a:bodyPr>
          <a:lstStyle/>
          <a:p>
            <a:r>
              <a:rPr lang="fr-CH" b="1" i="1" dirty="0">
                <a:solidFill>
                  <a:srgbClr val="CF0063"/>
                </a:solidFill>
              </a:rPr>
              <a:t>Uniquement lors de la 1</a:t>
            </a:r>
            <a:r>
              <a:rPr lang="fr-CH" b="1" i="1" baseline="30000" dirty="0">
                <a:solidFill>
                  <a:srgbClr val="CF0063"/>
                </a:solidFill>
              </a:rPr>
              <a:t>ère</a:t>
            </a:r>
            <a:r>
              <a:rPr lang="fr-CH" b="1" i="1" dirty="0">
                <a:solidFill>
                  <a:srgbClr val="CF0063"/>
                </a:solidFill>
              </a:rPr>
              <a:t> connexion via </a:t>
            </a:r>
            <a:br>
              <a:rPr lang="fr-CH" b="1" i="1" dirty="0">
                <a:solidFill>
                  <a:srgbClr val="CF0063"/>
                </a:solidFill>
              </a:rPr>
            </a:br>
            <a:r>
              <a:rPr lang="fr-CH" b="1" i="1" dirty="0">
                <a:solidFill>
                  <a:srgbClr val="CF0063"/>
                </a:solidFill>
              </a:rPr>
              <a:t>votre institution </a:t>
            </a:r>
            <a:endParaRPr lang="en-GB" dirty="0"/>
          </a:p>
        </p:txBody>
      </p:sp>
      <p:cxnSp>
        <p:nvCxnSpPr>
          <p:cNvPr id="23" name="Connecteur droit avec flèche 22">
            <a:extLst>
              <a:ext uri="{FF2B5EF4-FFF2-40B4-BE49-F238E27FC236}">
                <a16:creationId xmlns:a16="http://schemas.microsoft.com/office/drawing/2014/main" id="{742845D2-1EC7-B26C-7A4F-E1AA4B69E054}"/>
              </a:ext>
            </a:extLst>
          </p:cNvPr>
          <p:cNvCxnSpPr>
            <a:stCxn id="21" idx="1"/>
          </p:cNvCxnSpPr>
          <p:nvPr/>
        </p:nvCxnSpPr>
        <p:spPr>
          <a:xfrm flipH="1">
            <a:off x="7474057" y="2315655"/>
            <a:ext cx="265204" cy="77351"/>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FDB2EBCB-7A6B-45A0-1149-8B49F1E3BD4A}"/>
              </a:ext>
            </a:extLst>
          </p:cNvPr>
          <p:cNvCxnSpPr>
            <a:cxnSpLocks/>
            <a:stCxn id="21" idx="2"/>
          </p:cNvCxnSpPr>
          <p:nvPr/>
        </p:nvCxnSpPr>
        <p:spPr>
          <a:xfrm flipH="1">
            <a:off x="8587818" y="2915819"/>
            <a:ext cx="104679" cy="654896"/>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31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A5FB7434-5D75-73F5-6225-9649E4C8DE6B}"/>
              </a:ext>
            </a:extLst>
          </p:cNvPr>
          <p:cNvPicPr>
            <a:picLocks noChangeAspect="1"/>
          </p:cNvPicPr>
          <p:nvPr/>
        </p:nvPicPr>
        <p:blipFill>
          <a:blip r:embed="rId3"/>
          <a:stretch>
            <a:fillRect/>
          </a:stretch>
        </p:blipFill>
        <p:spPr>
          <a:xfrm>
            <a:off x="5847568" y="1720674"/>
            <a:ext cx="2804045" cy="4080274"/>
          </a:xfrm>
          <a:prstGeom prst="rect">
            <a:avLst/>
          </a:prstGeom>
        </p:spPr>
      </p:pic>
      <p:pic>
        <p:nvPicPr>
          <p:cNvPr id="5" name="Image 4">
            <a:extLst>
              <a:ext uri="{FF2B5EF4-FFF2-40B4-BE49-F238E27FC236}">
                <a16:creationId xmlns:a16="http://schemas.microsoft.com/office/drawing/2014/main" id="{FECF8797-1D6C-CDC0-6AA9-D413BA076067}"/>
              </a:ext>
            </a:extLst>
          </p:cNvPr>
          <p:cNvPicPr>
            <a:picLocks noChangeAspect="1"/>
          </p:cNvPicPr>
          <p:nvPr/>
        </p:nvPicPr>
        <p:blipFill>
          <a:blip r:embed="rId4"/>
          <a:stretch>
            <a:fillRect/>
          </a:stretch>
        </p:blipFill>
        <p:spPr>
          <a:xfrm>
            <a:off x="218214" y="1593130"/>
            <a:ext cx="3946181" cy="5167312"/>
          </a:xfrm>
          <a:prstGeom prst="rect">
            <a:avLst/>
          </a:prstGeom>
        </p:spPr>
      </p:pic>
      <p:sp>
        <p:nvSpPr>
          <p:cNvPr id="4" name="Titre 3">
            <a:extLst>
              <a:ext uri="{FF2B5EF4-FFF2-40B4-BE49-F238E27FC236}">
                <a16:creationId xmlns:a16="http://schemas.microsoft.com/office/drawing/2014/main" id="{1C0FF137-1E8D-B328-C8E8-7B8F920905C2}"/>
              </a:ext>
            </a:extLst>
          </p:cNvPr>
          <p:cNvSpPr>
            <a:spLocks noGrp="1"/>
          </p:cNvSpPr>
          <p:nvPr>
            <p:ph type="title"/>
          </p:nvPr>
        </p:nvSpPr>
        <p:spPr>
          <a:xfrm>
            <a:off x="838200" y="365125"/>
            <a:ext cx="10515600" cy="1325563"/>
          </a:xfrm>
        </p:spPr>
        <p:txBody>
          <a:bodyPr/>
          <a:lstStyle/>
          <a:p>
            <a:r>
              <a:rPr lang="fr-CH" dirty="0"/>
              <a:t>Se connecter avec son compte UNIGE</a:t>
            </a:r>
          </a:p>
        </p:txBody>
      </p:sp>
      <p:sp>
        <p:nvSpPr>
          <p:cNvPr id="2" name="Espace réservé du numéro de diapositive 1">
            <a:extLst>
              <a:ext uri="{FF2B5EF4-FFF2-40B4-BE49-F238E27FC236}">
                <a16:creationId xmlns:a16="http://schemas.microsoft.com/office/drawing/2014/main" id="{04FE912E-823F-1DC0-DF8A-FD3600F2BD62}"/>
              </a:ext>
            </a:extLst>
          </p:cNvPr>
          <p:cNvSpPr>
            <a:spLocks noGrp="1"/>
          </p:cNvSpPr>
          <p:nvPr>
            <p:ph type="sldNum" sz="quarter" idx="4"/>
          </p:nvPr>
        </p:nvSpPr>
        <p:spPr/>
        <p:txBody>
          <a:bodyPr/>
          <a:lstStyle/>
          <a:p>
            <a:pPr algn="l"/>
            <a:fld id="{EA382D5B-34F5-4E3E-A4AE-74CC685E3C28}" type="slidenum">
              <a:rPr lang="fr-CH" smtClean="0"/>
              <a:pPr algn="l"/>
              <a:t>36</a:t>
            </a:fld>
            <a:endParaRPr lang="fr-CH" dirty="0"/>
          </a:p>
        </p:txBody>
      </p:sp>
      <p:sp>
        <p:nvSpPr>
          <p:cNvPr id="8" name="ZoneTexte 7">
            <a:extLst>
              <a:ext uri="{FF2B5EF4-FFF2-40B4-BE49-F238E27FC236}">
                <a16:creationId xmlns:a16="http://schemas.microsoft.com/office/drawing/2014/main" id="{ADC2AB57-4AC8-E62D-2CF0-96B8B9DB749E}"/>
              </a:ext>
            </a:extLst>
          </p:cNvPr>
          <p:cNvSpPr txBox="1"/>
          <p:nvPr/>
        </p:nvSpPr>
        <p:spPr>
          <a:xfrm>
            <a:off x="4494364" y="4151399"/>
            <a:ext cx="1700770" cy="1754326"/>
          </a:xfrm>
          <a:prstGeom prst="rect">
            <a:avLst/>
          </a:prstGeom>
          <a:noFill/>
        </p:spPr>
        <p:txBody>
          <a:bodyPr wrap="square" rtlCol="0">
            <a:spAutoFit/>
          </a:bodyPr>
          <a:lstStyle/>
          <a:p>
            <a:r>
              <a:rPr lang="fr-CH" dirty="0"/>
              <a:t>L’</a:t>
            </a:r>
            <a:r>
              <a:rPr lang="fr-CH" b="1" i="1" dirty="0">
                <a:solidFill>
                  <a:srgbClr val="CF0063"/>
                </a:solidFill>
              </a:rPr>
              <a:t>Accès à travers votre institution </a:t>
            </a:r>
            <a:r>
              <a:rPr lang="fr-CH" dirty="0"/>
              <a:t>maintenant disponible à l’UNIGE.</a:t>
            </a:r>
          </a:p>
        </p:txBody>
      </p:sp>
      <p:sp>
        <p:nvSpPr>
          <p:cNvPr id="9" name="Rectangle 8">
            <a:extLst>
              <a:ext uri="{FF2B5EF4-FFF2-40B4-BE49-F238E27FC236}">
                <a16:creationId xmlns:a16="http://schemas.microsoft.com/office/drawing/2014/main" id="{77683A6F-D86F-9C82-2CF0-95C9E6CD2485}"/>
              </a:ext>
            </a:extLst>
          </p:cNvPr>
          <p:cNvSpPr/>
          <p:nvPr/>
        </p:nvSpPr>
        <p:spPr>
          <a:xfrm>
            <a:off x="368761" y="5539979"/>
            <a:ext cx="3640219" cy="432048"/>
          </a:xfrm>
          <a:prstGeom prst="rect">
            <a:avLst/>
          </a:prstGeom>
          <a:noFill/>
          <a:ln>
            <a:solidFill>
              <a:srgbClr val="CF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10" name="Connecteur droit avec flèche 9">
            <a:extLst>
              <a:ext uri="{FF2B5EF4-FFF2-40B4-BE49-F238E27FC236}">
                <a16:creationId xmlns:a16="http://schemas.microsoft.com/office/drawing/2014/main" id="{E639308B-7CA2-B9D2-424E-9352FD878AA9}"/>
              </a:ext>
            </a:extLst>
          </p:cNvPr>
          <p:cNvCxnSpPr>
            <a:cxnSpLocks/>
          </p:cNvCxnSpPr>
          <p:nvPr/>
        </p:nvCxnSpPr>
        <p:spPr>
          <a:xfrm flipV="1">
            <a:off x="3984374" y="4911365"/>
            <a:ext cx="509990" cy="450981"/>
          </a:xfrm>
          <a:prstGeom prst="straightConnector1">
            <a:avLst/>
          </a:prstGeom>
          <a:ln w="57150">
            <a:solidFill>
              <a:srgbClr val="CF0063"/>
            </a:solidFill>
            <a:tailEnd type="triangle"/>
          </a:ln>
        </p:spPr>
        <p:style>
          <a:lnRef idx="1">
            <a:schemeClr val="dk1"/>
          </a:lnRef>
          <a:fillRef idx="0">
            <a:schemeClr val="dk1"/>
          </a:fillRef>
          <a:effectRef idx="0">
            <a:schemeClr val="dk1"/>
          </a:effectRef>
          <a:fontRef idx="minor">
            <a:schemeClr val="tx1"/>
          </a:fontRef>
        </p:style>
      </p:cxnSp>
      <p:pic>
        <p:nvPicPr>
          <p:cNvPr id="6" name="Image 5">
            <a:extLst>
              <a:ext uri="{FF2B5EF4-FFF2-40B4-BE49-F238E27FC236}">
                <a16:creationId xmlns:a16="http://schemas.microsoft.com/office/drawing/2014/main" id="{7EEABEBB-451D-CB68-BC4B-3A0935CEE373}"/>
              </a:ext>
            </a:extLst>
          </p:cNvPr>
          <p:cNvPicPr>
            <a:picLocks noChangeAspect="1"/>
          </p:cNvPicPr>
          <p:nvPr/>
        </p:nvPicPr>
        <p:blipFill>
          <a:blip r:embed="rId5"/>
          <a:stretch>
            <a:fillRect/>
          </a:stretch>
        </p:blipFill>
        <p:spPr>
          <a:xfrm>
            <a:off x="9025663" y="4199226"/>
            <a:ext cx="2912222" cy="1601722"/>
          </a:xfrm>
          <a:prstGeom prst="rect">
            <a:avLst/>
          </a:prstGeom>
        </p:spPr>
      </p:pic>
      <p:cxnSp>
        <p:nvCxnSpPr>
          <p:cNvPr id="12" name="Connecteur droit avec flèche 11">
            <a:extLst>
              <a:ext uri="{FF2B5EF4-FFF2-40B4-BE49-F238E27FC236}">
                <a16:creationId xmlns:a16="http://schemas.microsoft.com/office/drawing/2014/main" id="{21573115-9BE4-744A-ABB6-CF903E4F4E8A}"/>
              </a:ext>
            </a:extLst>
          </p:cNvPr>
          <p:cNvCxnSpPr>
            <a:cxnSpLocks/>
          </p:cNvCxnSpPr>
          <p:nvPr/>
        </p:nvCxnSpPr>
        <p:spPr>
          <a:xfrm>
            <a:off x="8462512" y="5202843"/>
            <a:ext cx="563151" cy="0"/>
          </a:xfrm>
          <a:prstGeom prst="straightConnector1">
            <a:avLst/>
          </a:prstGeom>
          <a:ln w="57150">
            <a:solidFill>
              <a:srgbClr val="CF0063"/>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926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864D201-F92D-4CF6-AD94-F9DB190A21E4}"/>
              </a:ext>
            </a:extLst>
          </p:cNvPr>
          <p:cNvPicPr>
            <a:picLocks noChangeAspect="1"/>
          </p:cNvPicPr>
          <p:nvPr/>
        </p:nvPicPr>
        <p:blipFill>
          <a:blip r:embed="rId3"/>
          <a:stretch>
            <a:fillRect/>
          </a:stretch>
        </p:blipFill>
        <p:spPr>
          <a:xfrm>
            <a:off x="1524000" y="1484785"/>
            <a:ext cx="9144000" cy="3464943"/>
          </a:xfrm>
          <a:prstGeom prst="rect">
            <a:avLst/>
          </a:prstGeom>
        </p:spPr>
      </p:pic>
      <p:sp>
        <p:nvSpPr>
          <p:cNvPr id="2" name="Titre 1"/>
          <p:cNvSpPr>
            <a:spLocks noGrp="1"/>
          </p:cNvSpPr>
          <p:nvPr>
            <p:ph type="title"/>
          </p:nvPr>
        </p:nvSpPr>
        <p:spPr/>
        <p:txBody>
          <a:bodyPr/>
          <a:lstStyle/>
          <a:p>
            <a:r>
              <a:rPr lang="fr-CH" dirty="0"/>
              <a:t>Voir les autorisations accordées</a:t>
            </a:r>
          </a:p>
        </p:txBody>
      </p:sp>
      <p:cxnSp>
        <p:nvCxnSpPr>
          <p:cNvPr id="6" name="Connecteur droit avec flèche 5"/>
          <p:cNvCxnSpPr>
            <a:cxnSpLocks/>
          </p:cNvCxnSpPr>
          <p:nvPr/>
        </p:nvCxnSpPr>
        <p:spPr>
          <a:xfrm flipV="1">
            <a:off x="6131566" y="3717032"/>
            <a:ext cx="1656184" cy="1429296"/>
          </a:xfrm>
          <a:prstGeom prst="straightConnector1">
            <a:avLst/>
          </a:prstGeom>
          <a:ln w="57150">
            <a:solidFill>
              <a:srgbClr val="CF0063"/>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7775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Voir les autorisations accordées</a:t>
            </a:r>
          </a:p>
        </p:txBody>
      </p:sp>
      <p:pic>
        <p:nvPicPr>
          <p:cNvPr id="4" name="Image 3">
            <a:extLst>
              <a:ext uri="{FF2B5EF4-FFF2-40B4-BE49-F238E27FC236}">
                <a16:creationId xmlns:a16="http://schemas.microsoft.com/office/drawing/2014/main" id="{CBBC0E26-16B8-44D4-9A9C-D22A81E2BE60}"/>
              </a:ext>
            </a:extLst>
          </p:cNvPr>
          <p:cNvPicPr>
            <a:picLocks noChangeAspect="1"/>
          </p:cNvPicPr>
          <p:nvPr/>
        </p:nvPicPr>
        <p:blipFill>
          <a:blip r:embed="rId3"/>
          <a:stretch>
            <a:fillRect/>
          </a:stretch>
        </p:blipFill>
        <p:spPr>
          <a:xfrm>
            <a:off x="1495247" y="1340768"/>
            <a:ext cx="9144000" cy="5838592"/>
          </a:xfrm>
          <a:prstGeom prst="rect">
            <a:avLst/>
          </a:prstGeom>
        </p:spPr>
      </p:pic>
      <p:cxnSp>
        <p:nvCxnSpPr>
          <p:cNvPr id="11" name="Connecteur droit avec flèche 10">
            <a:extLst>
              <a:ext uri="{FF2B5EF4-FFF2-40B4-BE49-F238E27FC236}">
                <a16:creationId xmlns:a16="http://schemas.microsoft.com/office/drawing/2014/main" id="{CFF7087E-DD86-42C8-A186-4F6976AF3C76}"/>
              </a:ext>
            </a:extLst>
          </p:cNvPr>
          <p:cNvCxnSpPr>
            <a:cxnSpLocks/>
          </p:cNvCxnSpPr>
          <p:nvPr/>
        </p:nvCxnSpPr>
        <p:spPr>
          <a:xfrm flipV="1">
            <a:off x="2999656" y="4581128"/>
            <a:ext cx="1080120" cy="432048"/>
          </a:xfrm>
          <a:prstGeom prst="straightConnector1">
            <a:avLst/>
          </a:prstGeom>
          <a:ln w="57150">
            <a:solidFill>
              <a:srgbClr val="CF0063"/>
            </a:solidFill>
            <a:tailEnd type="triangle"/>
          </a:ln>
        </p:spPr>
        <p:style>
          <a:lnRef idx="1">
            <a:schemeClr val="dk1"/>
          </a:lnRef>
          <a:fillRef idx="0">
            <a:schemeClr val="dk1"/>
          </a:fillRef>
          <a:effectRef idx="0">
            <a:schemeClr val="dk1"/>
          </a:effectRef>
          <a:fontRef idx="minor">
            <a:schemeClr val="tx1"/>
          </a:fontRef>
        </p:style>
      </p:cxnSp>
      <p:cxnSp>
        <p:nvCxnSpPr>
          <p:cNvPr id="12" name="Connecteur droit avec flèche 11">
            <a:extLst>
              <a:ext uri="{FF2B5EF4-FFF2-40B4-BE49-F238E27FC236}">
                <a16:creationId xmlns:a16="http://schemas.microsoft.com/office/drawing/2014/main" id="{D97F3F5F-C5A2-47CA-AF18-04BAE933BBFD}"/>
              </a:ext>
            </a:extLst>
          </p:cNvPr>
          <p:cNvCxnSpPr>
            <a:cxnSpLocks/>
          </p:cNvCxnSpPr>
          <p:nvPr/>
        </p:nvCxnSpPr>
        <p:spPr>
          <a:xfrm flipV="1">
            <a:off x="8760296" y="4725144"/>
            <a:ext cx="1080120" cy="432048"/>
          </a:xfrm>
          <a:prstGeom prst="straightConnector1">
            <a:avLst/>
          </a:prstGeom>
          <a:ln w="57150">
            <a:solidFill>
              <a:srgbClr val="CF0063"/>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4579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22A7AC6D-494E-450F-B1DB-D992009E37CD}"/>
              </a:ext>
            </a:extLst>
          </p:cNvPr>
          <p:cNvPicPr>
            <a:picLocks noChangeAspect="1"/>
          </p:cNvPicPr>
          <p:nvPr/>
        </p:nvPicPr>
        <p:blipFill>
          <a:blip r:embed="rId3"/>
          <a:stretch>
            <a:fillRect/>
          </a:stretch>
        </p:blipFill>
        <p:spPr>
          <a:xfrm>
            <a:off x="1051196" y="1668185"/>
            <a:ext cx="2924175" cy="3419475"/>
          </a:xfrm>
          <a:prstGeom prst="rect">
            <a:avLst/>
          </a:prstGeom>
        </p:spPr>
      </p:pic>
      <p:pic>
        <p:nvPicPr>
          <p:cNvPr id="4" name="Image 3">
            <a:extLst>
              <a:ext uri="{FF2B5EF4-FFF2-40B4-BE49-F238E27FC236}">
                <a16:creationId xmlns:a16="http://schemas.microsoft.com/office/drawing/2014/main" id="{75CD3A9A-F636-45CA-8D47-B7BAFC633775}"/>
              </a:ext>
            </a:extLst>
          </p:cNvPr>
          <p:cNvPicPr>
            <a:picLocks noChangeAspect="1"/>
          </p:cNvPicPr>
          <p:nvPr/>
        </p:nvPicPr>
        <p:blipFill>
          <a:blip r:embed="rId4"/>
          <a:stretch>
            <a:fillRect/>
          </a:stretch>
        </p:blipFill>
        <p:spPr>
          <a:xfrm>
            <a:off x="5386245" y="1265944"/>
            <a:ext cx="6321785" cy="5395705"/>
          </a:xfrm>
          <a:prstGeom prst="rect">
            <a:avLst/>
          </a:prstGeom>
          <a:ln>
            <a:solidFill>
              <a:schemeClr val="bg1">
                <a:lumMod val="65000"/>
              </a:schemeClr>
            </a:solidFill>
          </a:ln>
        </p:spPr>
      </p:pic>
      <p:sp>
        <p:nvSpPr>
          <p:cNvPr id="2" name="Titre 1"/>
          <p:cNvSpPr>
            <a:spLocks noGrp="1"/>
          </p:cNvSpPr>
          <p:nvPr>
            <p:ph type="title"/>
          </p:nvPr>
        </p:nvSpPr>
        <p:spPr/>
        <p:txBody>
          <a:bodyPr/>
          <a:lstStyle/>
          <a:p>
            <a:r>
              <a:rPr lang="fr-CH" dirty="0"/>
              <a:t>Donner une procuration</a:t>
            </a:r>
          </a:p>
        </p:txBody>
      </p:sp>
      <p:cxnSp>
        <p:nvCxnSpPr>
          <p:cNvPr id="7" name="Connecteur droit avec flèche 6"/>
          <p:cNvCxnSpPr>
            <a:cxnSpLocks/>
          </p:cNvCxnSpPr>
          <p:nvPr/>
        </p:nvCxnSpPr>
        <p:spPr>
          <a:xfrm flipH="1">
            <a:off x="8188996" y="4320381"/>
            <a:ext cx="1368152" cy="0"/>
          </a:xfrm>
          <a:prstGeom prst="straightConnector1">
            <a:avLst/>
          </a:prstGeom>
          <a:ln w="57150">
            <a:solidFill>
              <a:srgbClr val="CF0063"/>
            </a:solidFill>
            <a:tailEnd type="triangle"/>
          </a:ln>
        </p:spPr>
        <p:style>
          <a:lnRef idx="1">
            <a:schemeClr val="dk1"/>
          </a:lnRef>
          <a:fillRef idx="0">
            <a:schemeClr val="dk1"/>
          </a:fillRef>
          <a:effectRef idx="0">
            <a:schemeClr val="dk1"/>
          </a:effectRef>
          <a:fontRef idx="minor">
            <a:schemeClr val="tx1"/>
          </a:fontRef>
        </p:style>
      </p:cxnSp>
      <p:cxnSp>
        <p:nvCxnSpPr>
          <p:cNvPr id="6" name="Connecteur droit avec flèche 5"/>
          <p:cNvCxnSpPr>
            <a:cxnSpLocks/>
          </p:cNvCxnSpPr>
          <p:nvPr/>
        </p:nvCxnSpPr>
        <p:spPr>
          <a:xfrm>
            <a:off x="301557" y="3073400"/>
            <a:ext cx="913305" cy="713144"/>
          </a:xfrm>
          <a:prstGeom prst="straightConnector1">
            <a:avLst/>
          </a:prstGeom>
          <a:ln w="57150">
            <a:solidFill>
              <a:srgbClr val="CF0063"/>
            </a:solidFill>
            <a:tailEnd type="triangle"/>
          </a:ln>
        </p:spPr>
        <p:style>
          <a:lnRef idx="1">
            <a:schemeClr val="dk1"/>
          </a:lnRef>
          <a:fillRef idx="0">
            <a:schemeClr val="dk1"/>
          </a:fillRef>
          <a:effectRef idx="0">
            <a:schemeClr val="dk1"/>
          </a:effectRef>
          <a:fontRef idx="minor">
            <a:schemeClr val="tx1"/>
          </a:fontRef>
        </p:style>
      </p:cxnSp>
      <p:sp>
        <p:nvSpPr>
          <p:cNvPr id="15" name="ZoneTexte 14">
            <a:extLst>
              <a:ext uri="{FF2B5EF4-FFF2-40B4-BE49-F238E27FC236}">
                <a16:creationId xmlns:a16="http://schemas.microsoft.com/office/drawing/2014/main" id="{077278E4-5AF8-4CDC-9D37-39D7EC214F48}"/>
              </a:ext>
            </a:extLst>
          </p:cNvPr>
          <p:cNvSpPr txBox="1"/>
          <p:nvPr/>
        </p:nvSpPr>
        <p:spPr>
          <a:xfrm>
            <a:off x="7292604" y="823894"/>
            <a:ext cx="2776350" cy="646331"/>
          </a:xfrm>
          <a:prstGeom prst="rect">
            <a:avLst/>
          </a:prstGeom>
          <a:noFill/>
        </p:spPr>
        <p:txBody>
          <a:bodyPr wrap="square" rtlCol="0">
            <a:spAutoFit/>
          </a:bodyPr>
          <a:lstStyle/>
          <a:p>
            <a:pPr algn="ctr"/>
            <a:r>
              <a:rPr lang="fr-CH" dirty="0">
                <a:solidFill>
                  <a:srgbClr val="CF0063"/>
                </a:solidFill>
                <a:highlight>
                  <a:srgbClr val="C0C0C0"/>
                </a:highlight>
              </a:rPr>
              <a:t>Tout en bas de la page «partie de confiance»</a:t>
            </a:r>
          </a:p>
        </p:txBody>
      </p:sp>
      <p:pic>
        <p:nvPicPr>
          <p:cNvPr id="11" name="Graphique 10" descr="Ligne fléchée : incurvée dans le sens des aiguilles d’une montre contour">
            <a:extLst>
              <a:ext uri="{FF2B5EF4-FFF2-40B4-BE49-F238E27FC236}">
                <a16:creationId xmlns:a16="http://schemas.microsoft.com/office/drawing/2014/main" id="{C5AB7132-2ECD-9D3F-8D3A-02645513BC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3849859">
            <a:off x="3675545" y="2485334"/>
            <a:ext cx="1608926" cy="1805859"/>
          </a:xfrm>
          <a:prstGeom prst="rect">
            <a:avLst/>
          </a:prstGeom>
        </p:spPr>
      </p:pic>
    </p:spTree>
    <p:extLst>
      <p:ext uri="{BB962C8B-B14F-4D97-AF65-F5344CB8AC3E}">
        <p14:creationId xmlns:p14="http://schemas.microsoft.com/office/powerpoint/2010/main" val="417686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C0FF137-1E8D-B328-C8E8-7B8F920905C2}"/>
              </a:ext>
            </a:extLst>
          </p:cNvPr>
          <p:cNvSpPr>
            <a:spLocks noGrp="1"/>
          </p:cNvSpPr>
          <p:nvPr>
            <p:ph type="title"/>
          </p:nvPr>
        </p:nvSpPr>
        <p:spPr>
          <a:xfrm>
            <a:off x="838200" y="365125"/>
            <a:ext cx="10515600" cy="1325563"/>
          </a:xfrm>
        </p:spPr>
        <p:txBody>
          <a:bodyPr/>
          <a:lstStyle/>
          <a:p>
            <a:r>
              <a:rPr lang="fr-CH" dirty="0"/>
              <a:t>Qu’est-ce qu’un ORCID      ?</a:t>
            </a:r>
          </a:p>
        </p:txBody>
      </p:sp>
      <p:sp>
        <p:nvSpPr>
          <p:cNvPr id="2" name="Espace réservé du numéro de diapositive 1">
            <a:extLst>
              <a:ext uri="{FF2B5EF4-FFF2-40B4-BE49-F238E27FC236}">
                <a16:creationId xmlns:a16="http://schemas.microsoft.com/office/drawing/2014/main" id="{04FE912E-823F-1DC0-DF8A-FD3600F2BD62}"/>
              </a:ext>
            </a:extLst>
          </p:cNvPr>
          <p:cNvSpPr>
            <a:spLocks noGrp="1"/>
          </p:cNvSpPr>
          <p:nvPr>
            <p:ph type="sldNum" sz="quarter" idx="4"/>
          </p:nvPr>
        </p:nvSpPr>
        <p:spPr/>
        <p:txBody>
          <a:bodyPr/>
          <a:lstStyle/>
          <a:p>
            <a:pPr algn="l"/>
            <a:fld id="{EA382D5B-34F5-4E3E-A4AE-74CC685E3C28}" type="slidenum">
              <a:rPr lang="fr-CH" smtClean="0"/>
              <a:pPr algn="l"/>
              <a:t>4</a:t>
            </a:fld>
            <a:endParaRPr lang="fr-CH" dirty="0"/>
          </a:p>
        </p:txBody>
      </p:sp>
      <p:pic>
        <p:nvPicPr>
          <p:cNvPr id="3" name="Image 2">
            <a:hlinkClick r:id="rId3"/>
            <a:extLst>
              <a:ext uri="{FF2B5EF4-FFF2-40B4-BE49-F238E27FC236}">
                <a16:creationId xmlns:a16="http://schemas.microsoft.com/office/drawing/2014/main" id="{0E7A854D-CD72-1C38-24C9-389023D02E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5040" y="723106"/>
            <a:ext cx="609600" cy="609600"/>
          </a:xfrm>
          <a:prstGeom prst="rect">
            <a:avLst/>
          </a:prstGeom>
        </p:spPr>
      </p:pic>
      <p:sp>
        <p:nvSpPr>
          <p:cNvPr id="7" name="Espace réservé du contenu 6">
            <a:extLst>
              <a:ext uri="{FF2B5EF4-FFF2-40B4-BE49-F238E27FC236}">
                <a16:creationId xmlns:a16="http://schemas.microsoft.com/office/drawing/2014/main" id="{2EFDD01B-2247-FC27-C181-0963F9128893}"/>
              </a:ext>
            </a:extLst>
          </p:cNvPr>
          <p:cNvSpPr>
            <a:spLocks noGrp="1"/>
          </p:cNvSpPr>
          <p:nvPr>
            <p:ph idx="1"/>
          </p:nvPr>
        </p:nvSpPr>
        <p:spPr>
          <a:xfrm>
            <a:off x="954741" y="1407840"/>
            <a:ext cx="7333211" cy="573454"/>
          </a:xfrm>
        </p:spPr>
        <p:txBody>
          <a:bodyPr/>
          <a:lstStyle/>
          <a:p>
            <a:pPr marL="0" indent="0">
              <a:buNone/>
            </a:pPr>
            <a:r>
              <a:rPr lang="fr-CH" dirty="0"/>
              <a:t>ORCID = </a:t>
            </a:r>
            <a:r>
              <a:rPr lang="en-US" sz="2400" b="1" dirty="0"/>
              <a:t>O</a:t>
            </a:r>
            <a:r>
              <a:rPr lang="en-US" sz="2400" dirty="0"/>
              <a:t>pen </a:t>
            </a:r>
            <a:r>
              <a:rPr lang="en-US" sz="2400" b="1" dirty="0"/>
              <a:t>R</a:t>
            </a:r>
            <a:r>
              <a:rPr lang="en-US" sz="2400" dirty="0"/>
              <a:t>esearcher and </a:t>
            </a:r>
            <a:r>
              <a:rPr lang="en-US" sz="2400" b="1" dirty="0"/>
              <a:t>C</a:t>
            </a:r>
            <a:r>
              <a:rPr lang="en-US" sz="2400" dirty="0"/>
              <a:t>ontributor </a:t>
            </a:r>
            <a:r>
              <a:rPr lang="en-US" sz="2400" b="1" dirty="0"/>
              <a:t>ID</a:t>
            </a:r>
          </a:p>
          <a:p>
            <a:pPr marL="0" indent="0">
              <a:buNone/>
            </a:pPr>
            <a:endParaRPr lang="fr-CH" dirty="0"/>
          </a:p>
        </p:txBody>
      </p:sp>
      <p:sp>
        <p:nvSpPr>
          <p:cNvPr id="8" name="Espace réservé du contenu 4">
            <a:extLst>
              <a:ext uri="{FF2B5EF4-FFF2-40B4-BE49-F238E27FC236}">
                <a16:creationId xmlns:a16="http://schemas.microsoft.com/office/drawing/2014/main" id="{A3829F79-13C9-93C4-02D0-3ECA6BAAD600}"/>
              </a:ext>
            </a:extLst>
          </p:cNvPr>
          <p:cNvSpPr txBox="1">
            <a:spLocks/>
          </p:cNvSpPr>
          <p:nvPr/>
        </p:nvSpPr>
        <p:spPr>
          <a:xfrm>
            <a:off x="1030942" y="1981294"/>
            <a:ext cx="4038600" cy="1947735"/>
          </a:xfrm>
          <a:prstGeom prst="rect">
            <a:avLst/>
          </a:prstGeom>
          <a:ln>
            <a:solidFill>
              <a:schemeClr val="bg1">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F0063"/>
              </a:buClr>
              <a:buFont typeface="Wingdings" panose="05000000000000000000" pitchFamily="2" charset="2"/>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rgbClr val="CF0063"/>
              </a:buClr>
              <a:buFont typeface="Wingdings" panose="05000000000000000000" pitchFamily="2"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CF0063"/>
              </a:buClr>
              <a:buFont typeface="Wingdings" panose="05000000000000000000" pitchFamily="2" charset="2"/>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CF0063"/>
              </a:buClr>
              <a:buFont typeface="Wingdings" panose="05000000000000000000" pitchFamily="2" charset="2"/>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rgbClr val="CF0063"/>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2400" dirty="0" err="1">
                <a:solidFill>
                  <a:srgbClr val="CF0063"/>
                </a:solidFill>
              </a:rPr>
              <a:t>Identifiant</a:t>
            </a:r>
            <a:r>
              <a:rPr lang="en-US" sz="2400" dirty="0">
                <a:solidFill>
                  <a:srgbClr val="CF0063"/>
                </a:solidFill>
              </a:rPr>
              <a:t> unique de </a:t>
            </a:r>
            <a:r>
              <a:rPr lang="en-US" sz="2400" dirty="0" err="1">
                <a:solidFill>
                  <a:srgbClr val="CF0063"/>
                </a:solidFill>
              </a:rPr>
              <a:t>chercheur</a:t>
            </a:r>
            <a:r>
              <a:rPr lang="en-US" sz="2400" dirty="0">
                <a:solidFill>
                  <a:srgbClr val="CF0063"/>
                </a:solidFill>
              </a:rPr>
              <a:t>/</a:t>
            </a:r>
            <a:r>
              <a:rPr lang="en-US" sz="2400" dirty="0" err="1">
                <a:solidFill>
                  <a:srgbClr val="CF0063"/>
                </a:solidFill>
              </a:rPr>
              <a:t>euse</a:t>
            </a:r>
            <a:endParaRPr lang="en-US" sz="2400" dirty="0">
              <a:solidFill>
                <a:srgbClr val="CF0063"/>
              </a:solidFill>
            </a:endParaRPr>
          </a:p>
          <a:p>
            <a:pPr marL="285750" indent="-285750"/>
            <a:r>
              <a:rPr lang="en-US" sz="2400" dirty="0"/>
              <a:t>Code </a:t>
            </a:r>
            <a:r>
              <a:rPr lang="en-US" sz="2400" dirty="0" err="1"/>
              <a:t>alphanumérique</a:t>
            </a:r>
            <a:r>
              <a:rPr lang="en-US" sz="2400" dirty="0"/>
              <a:t> (4x4 </a:t>
            </a:r>
            <a:r>
              <a:rPr lang="en-US" sz="2400" dirty="0" err="1"/>
              <a:t>caractères</a:t>
            </a:r>
            <a:r>
              <a:rPr lang="en-US" sz="2400" dirty="0"/>
              <a:t>) ex: </a:t>
            </a:r>
            <a:r>
              <a:rPr lang="fr-CH" sz="2400" dirty="0">
                <a:solidFill>
                  <a:srgbClr val="CF0063"/>
                </a:solidFill>
              </a:rPr>
              <a:t>0000-0002-2771-9344</a:t>
            </a:r>
            <a:endParaRPr lang="en-US" sz="2400" dirty="0"/>
          </a:p>
          <a:p>
            <a:endParaRPr lang="fr-CH" dirty="0"/>
          </a:p>
        </p:txBody>
      </p:sp>
      <p:sp>
        <p:nvSpPr>
          <p:cNvPr id="9" name="Espace réservé du contenu 7">
            <a:extLst>
              <a:ext uri="{FF2B5EF4-FFF2-40B4-BE49-F238E27FC236}">
                <a16:creationId xmlns:a16="http://schemas.microsoft.com/office/drawing/2014/main" id="{55FEEE30-855D-0504-6211-345B9F5C20CE}"/>
              </a:ext>
            </a:extLst>
          </p:cNvPr>
          <p:cNvSpPr txBox="1">
            <a:spLocks/>
          </p:cNvSpPr>
          <p:nvPr/>
        </p:nvSpPr>
        <p:spPr>
          <a:xfrm>
            <a:off x="1030942" y="4219635"/>
            <a:ext cx="4038600" cy="2205865"/>
          </a:xfrm>
          <a:prstGeom prst="rect">
            <a:avLst/>
          </a:prstGeom>
          <a:ln>
            <a:solidFill>
              <a:schemeClr val="bg1">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F0063"/>
              </a:buClr>
              <a:buFont typeface="Wingdings" panose="05000000000000000000" pitchFamily="2" charset="2"/>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rgbClr val="CF0063"/>
              </a:buClr>
              <a:buFont typeface="Wingdings" panose="05000000000000000000" pitchFamily="2"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CF0063"/>
              </a:buClr>
              <a:buFont typeface="Wingdings" panose="05000000000000000000" pitchFamily="2" charset="2"/>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CF0063"/>
              </a:buClr>
              <a:buFont typeface="Wingdings" panose="05000000000000000000" pitchFamily="2" charset="2"/>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rgbClr val="CF0063"/>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fr-FR" sz="2400" dirty="0"/>
              <a:t>A chaque identifiant ORCID correspond une page web, sorte de </a:t>
            </a:r>
            <a:r>
              <a:rPr lang="fr-FR" sz="2400" dirty="0">
                <a:solidFill>
                  <a:srgbClr val="CF0063"/>
                </a:solidFill>
              </a:rPr>
              <a:t>profil numérique</a:t>
            </a:r>
            <a:endParaRPr lang="en-US" sz="2400" dirty="0">
              <a:solidFill>
                <a:srgbClr val="CF0063"/>
              </a:solidFill>
            </a:endParaRPr>
          </a:p>
          <a:p>
            <a:pPr marL="285750" indent="-285750">
              <a:buClr>
                <a:schemeClr val="tx1"/>
              </a:buClr>
            </a:pPr>
            <a:r>
              <a:rPr lang="en-US" sz="2400" dirty="0">
                <a:solidFill>
                  <a:srgbClr val="CF0063"/>
                </a:solidFill>
              </a:rPr>
              <a:t>www.orcid.org/</a:t>
            </a:r>
            <a:r>
              <a:rPr lang="fr-CH" sz="2400" dirty="0">
                <a:solidFill>
                  <a:schemeClr val="bg1">
                    <a:lumMod val="65000"/>
                  </a:schemeClr>
                </a:solidFill>
              </a:rPr>
              <a:t>0000-0002-2771-9344</a:t>
            </a:r>
            <a:endParaRPr lang="en-US" sz="2400" dirty="0">
              <a:solidFill>
                <a:schemeClr val="bg1">
                  <a:lumMod val="65000"/>
                </a:schemeClr>
              </a:solidFill>
            </a:endParaRPr>
          </a:p>
          <a:p>
            <a:endParaRPr lang="fr-CH" dirty="0"/>
          </a:p>
        </p:txBody>
      </p:sp>
      <p:pic>
        <p:nvPicPr>
          <p:cNvPr id="6" name="Image 5">
            <a:extLst>
              <a:ext uri="{FF2B5EF4-FFF2-40B4-BE49-F238E27FC236}">
                <a16:creationId xmlns:a16="http://schemas.microsoft.com/office/drawing/2014/main" id="{EFDDF506-00D1-036F-822A-F6F6F3BCAEC6}"/>
              </a:ext>
            </a:extLst>
          </p:cNvPr>
          <p:cNvPicPr>
            <a:picLocks noChangeAspect="1"/>
          </p:cNvPicPr>
          <p:nvPr/>
        </p:nvPicPr>
        <p:blipFill>
          <a:blip r:embed="rId5"/>
          <a:stretch>
            <a:fillRect/>
          </a:stretch>
        </p:blipFill>
        <p:spPr>
          <a:xfrm>
            <a:off x="5308107" y="3177602"/>
            <a:ext cx="6375662" cy="3247898"/>
          </a:xfrm>
          <a:prstGeom prst="rect">
            <a:avLst/>
          </a:prstGeom>
          <a:ln>
            <a:solidFill>
              <a:schemeClr val="bg1">
                <a:lumMod val="75000"/>
              </a:schemeClr>
            </a:solidFill>
          </a:ln>
        </p:spPr>
      </p:pic>
      <p:sp>
        <p:nvSpPr>
          <p:cNvPr id="11" name="Espace réservé du contenu 4">
            <a:extLst>
              <a:ext uri="{FF2B5EF4-FFF2-40B4-BE49-F238E27FC236}">
                <a16:creationId xmlns:a16="http://schemas.microsoft.com/office/drawing/2014/main" id="{0AEB2FF3-15F3-7058-A6FF-430AB6DCADED}"/>
              </a:ext>
            </a:extLst>
          </p:cNvPr>
          <p:cNvSpPr txBox="1">
            <a:spLocks/>
          </p:cNvSpPr>
          <p:nvPr/>
        </p:nvSpPr>
        <p:spPr>
          <a:xfrm>
            <a:off x="5308106" y="1981294"/>
            <a:ext cx="6375661" cy="1042715"/>
          </a:xfrm>
          <a:prstGeom prst="rect">
            <a:avLst/>
          </a:prstGeom>
          <a:ln>
            <a:solidFill>
              <a:schemeClr val="bg1">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F0063"/>
              </a:buClr>
              <a:buFont typeface="Wingdings" panose="05000000000000000000" pitchFamily="2" charset="2"/>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rgbClr val="CF0063"/>
              </a:buClr>
              <a:buFont typeface="Wingdings" panose="05000000000000000000" pitchFamily="2"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CF0063"/>
              </a:buClr>
              <a:buFont typeface="Wingdings" panose="05000000000000000000" pitchFamily="2" charset="2"/>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CF0063"/>
              </a:buClr>
              <a:buFont typeface="Wingdings" panose="05000000000000000000" pitchFamily="2" charset="2"/>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rgbClr val="CF0063"/>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H" sz="2000" dirty="0"/>
              <a:t>Cet identifiant peut être affiché en toutes lettres à côté du nom de l’auteur ou caché derrière un logo cliquable</a:t>
            </a:r>
          </a:p>
        </p:txBody>
      </p:sp>
      <p:pic>
        <p:nvPicPr>
          <p:cNvPr id="12" name="Image 11">
            <a:hlinkClick r:id="rId6"/>
            <a:extLst>
              <a:ext uri="{FF2B5EF4-FFF2-40B4-BE49-F238E27FC236}">
                <a16:creationId xmlns:a16="http://schemas.microsoft.com/office/drawing/2014/main" id="{03BDD7D2-2B42-8210-A7E1-4111041B3D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6213" y="2678731"/>
            <a:ext cx="259986" cy="259986"/>
          </a:xfrm>
          <a:prstGeom prst="rect">
            <a:avLst/>
          </a:prstGeom>
        </p:spPr>
      </p:pic>
      <p:sp>
        <p:nvSpPr>
          <p:cNvPr id="14" name="ZoneTexte 13">
            <a:extLst>
              <a:ext uri="{FF2B5EF4-FFF2-40B4-BE49-F238E27FC236}">
                <a16:creationId xmlns:a16="http://schemas.microsoft.com/office/drawing/2014/main" id="{DEEC6707-82F9-905C-C210-478C7F9A6B76}"/>
              </a:ext>
            </a:extLst>
          </p:cNvPr>
          <p:cNvSpPr txBox="1"/>
          <p:nvPr/>
        </p:nvSpPr>
        <p:spPr>
          <a:xfrm>
            <a:off x="5736776" y="2654677"/>
            <a:ext cx="1724339" cy="369332"/>
          </a:xfrm>
          <a:prstGeom prst="rect">
            <a:avLst/>
          </a:prstGeom>
          <a:noFill/>
        </p:spPr>
        <p:txBody>
          <a:bodyPr wrap="square">
            <a:spAutoFit/>
          </a:bodyPr>
          <a:lstStyle/>
          <a:p>
            <a:r>
              <a:rPr lang="fr-CH" dirty="0"/>
              <a:t>Sofia Hernandez</a:t>
            </a:r>
            <a:endParaRPr lang="en-GB" dirty="0"/>
          </a:p>
        </p:txBody>
      </p:sp>
    </p:spTree>
    <p:extLst>
      <p:ext uri="{BB962C8B-B14F-4D97-AF65-F5344CB8AC3E}">
        <p14:creationId xmlns:p14="http://schemas.microsoft.com/office/powerpoint/2010/main" val="172673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11" grpId="0" animBg="1"/>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51EC1C1-087A-E9D2-D0FC-3C17C5B21CE9}"/>
              </a:ext>
            </a:extLst>
          </p:cNvPr>
          <p:cNvPicPr>
            <a:picLocks noChangeAspect="1"/>
          </p:cNvPicPr>
          <p:nvPr/>
        </p:nvPicPr>
        <p:blipFill>
          <a:blip r:embed="rId3"/>
          <a:stretch>
            <a:fillRect/>
          </a:stretch>
        </p:blipFill>
        <p:spPr>
          <a:xfrm>
            <a:off x="1710408" y="1391485"/>
            <a:ext cx="8532440" cy="671846"/>
          </a:xfrm>
          <a:prstGeom prst="rect">
            <a:avLst/>
          </a:prstGeom>
        </p:spPr>
      </p:pic>
      <p:sp>
        <p:nvSpPr>
          <p:cNvPr id="2" name="Titre 1"/>
          <p:cNvSpPr>
            <a:spLocks noGrp="1"/>
          </p:cNvSpPr>
          <p:nvPr>
            <p:ph type="title"/>
          </p:nvPr>
        </p:nvSpPr>
        <p:spPr/>
        <p:txBody>
          <a:bodyPr/>
          <a:lstStyle/>
          <a:p>
            <a:r>
              <a:rPr lang="fr-CH" dirty="0"/>
              <a:t>Ajouter ses publications</a:t>
            </a:r>
          </a:p>
        </p:txBody>
      </p:sp>
      <p:sp>
        <p:nvSpPr>
          <p:cNvPr id="3" name="Espace réservé du contenu 2">
            <a:extLst>
              <a:ext uri="{FF2B5EF4-FFF2-40B4-BE49-F238E27FC236}">
                <a16:creationId xmlns:a16="http://schemas.microsoft.com/office/drawing/2014/main" id="{AB72A4AC-A01B-6488-E786-6542AEBB9044}"/>
              </a:ext>
            </a:extLst>
          </p:cNvPr>
          <p:cNvSpPr>
            <a:spLocks noGrp="1"/>
          </p:cNvSpPr>
          <p:nvPr>
            <p:ph idx="1"/>
          </p:nvPr>
        </p:nvSpPr>
        <p:spPr/>
        <p:txBody>
          <a:bodyPr/>
          <a:lstStyle/>
          <a:p>
            <a:endParaRPr lang="en-GB"/>
          </a:p>
        </p:txBody>
      </p:sp>
      <p:cxnSp>
        <p:nvCxnSpPr>
          <p:cNvPr id="10" name="Connecteur droit avec flèche 9">
            <a:extLst>
              <a:ext uri="{FF2B5EF4-FFF2-40B4-BE49-F238E27FC236}">
                <a16:creationId xmlns:a16="http://schemas.microsoft.com/office/drawing/2014/main" id="{C9A5F59D-431F-4ABC-BFB7-D069C8412B16}"/>
              </a:ext>
            </a:extLst>
          </p:cNvPr>
          <p:cNvCxnSpPr>
            <a:cxnSpLocks/>
          </p:cNvCxnSpPr>
          <p:nvPr/>
        </p:nvCxnSpPr>
        <p:spPr>
          <a:xfrm flipH="1">
            <a:off x="6456040" y="1844824"/>
            <a:ext cx="2189444" cy="720080"/>
          </a:xfrm>
          <a:prstGeom prst="straightConnector1">
            <a:avLst/>
          </a:prstGeom>
          <a:ln w="57150">
            <a:solidFill>
              <a:srgbClr val="CF0063"/>
            </a:solidFill>
            <a:tailEnd type="triangle"/>
          </a:ln>
        </p:spPr>
        <p:style>
          <a:lnRef idx="1">
            <a:schemeClr val="dk1"/>
          </a:lnRef>
          <a:fillRef idx="0">
            <a:schemeClr val="dk1"/>
          </a:fillRef>
          <a:effectRef idx="0">
            <a:schemeClr val="dk1"/>
          </a:effectRef>
          <a:fontRef idx="minor">
            <a:schemeClr val="tx1"/>
          </a:fontRef>
        </p:style>
      </p:cxnSp>
      <p:pic>
        <p:nvPicPr>
          <p:cNvPr id="7" name="Image 6">
            <a:extLst>
              <a:ext uri="{FF2B5EF4-FFF2-40B4-BE49-F238E27FC236}">
                <a16:creationId xmlns:a16="http://schemas.microsoft.com/office/drawing/2014/main" id="{D2830570-AF79-2689-1AD8-68B97521FD98}"/>
              </a:ext>
            </a:extLst>
          </p:cNvPr>
          <p:cNvPicPr>
            <a:picLocks noChangeAspect="1"/>
          </p:cNvPicPr>
          <p:nvPr/>
        </p:nvPicPr>
        <p:blipFill>
          <a:blip r:embed="rId4"/>
          <a:stretch>
            <a:fillRect/>
          </a:stretch>
        </p:blipFill>
        <p:spPr>
          <a:xfrm>
            <a:off x="4354030" y="2566592"/>
            <a:ext cx="4204020" cy="3453011"/>
          </a:xfrm>
          <a:prstGeom prst="rect">
            <a:avLst/>
          </a:prstGeom>
        </p:spPr>
      </p:pic>
    </p:spTree>
    <p:extLst>
      <p:ext uri="{BB962C8B-B14F-4D97-AF65-F5344CB8AC3E}">
        <p14:creationId xmlns:p14="http://schemas.microsoft.com/office/powerpoint/2010/main" val="69940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z="3600" dirty="0"/>
              <a:t>Contributions valorisables</a:t>
            </a:r>
          </a:p>
        </p:txBody>
      </p:sp>
      <p:sp>
        <p:nvSpPr>
          <p:cNvPr id="5" name="Espace réservé du texte 4">
            <a:extLst>
              <a:ext uri="{FF2B5EF4-FFF2-40B4-BE49-F238E27FC236}">
                <a16:creationId xmlns:a16="http://schemas.microsoft.com/office/drawing/2014/main" id="{4A90E93A-4A81-28A7-F371-D3E1D4C65F01}"/>
              </a:ext>
            </a:extLst>
          </p:cNvPr>
          <p:cNvSpPr>
            <a:spLocks noGrp="1"/>
          </p:cNvSpPr>
          <p:nvPr>
            <p:ph type="body" idx="1"/>
          </p:nvPr>
        </p:nvSpPr>
        <p:spPr/>
        <p:txBody>
          <a:bodyPr/>
          <a:lstStyle/>
          <a:p>
            <a:endParaRPr lang="en-GB"/>
          </a:p>
        </p:txBody>
      </p:sp>
      <p:sp>
        <p:nvSpPr>
          <p:cNvPr id="7" name="Espace réservé du contenu 6">
            <a:extLst>
              <a:ext uri="{FF2B5EF4-FFF2-40B4-BE49-F238E27FC236}">
                <a16:creationId xmlns:a16="http://schemas.microsoft.com/office/drawing/2014/main" id="{D335D698-1056-C8D8-31D1-9674F3A7343B}"/>
              </a:ext>
            </a:extLst>
          </p:cNvPr>
          <p:cNvSpPr>
            <a:spLocks noGrp="1"/>
          </p:cNvSpPr>
          <p:nvPr>
            <p:ph sz="half" idx="2"/>
          </p:nvPr>
        </p:nvSpPr>
        <p:spPr/>
        <p:txBody>
          <a:bodyPr/>
          <a:lstStyle/>
          <a:p>
            <a:endParaRPr lang="en-GB"/>
          </a:p>
        </p:txBody>
      </p:sp>
      <p:sp>
        <p:nvSpPr>
          <p:cNvPr id="8" name="Espace réservé du texte 7">
            <a:extLst>
              <a:ext uri="{FF2B5EF4-FFF2-40B4-BE49-F238E27FC236}">
                <a16:creationId xmlns:a16="http://schemas.microsoft.com/office/drawing/2014/main" id="{E707A54F-8961-B006-CD87-2D41112B0277}"/>
              </a:ext>
            </a:extLst>
          </p:cNvPr>
          <p:cNvSpPr>
            <a:spLocks noGrp="1"/>
          </p:cNvSpPr>
          <p:nvPr>
            <p:ph type="body" sz="quarter" idx="3"/>
          </p:nvPr>
        </p:nvSpPr>
        <p:spPr/>
        <p:txBody>
          <a:bodyPr/>
          <a:lstStyle/>
          <a:p>
            <a:endParaRPr lang="en-GB"/>
          </a:p>
        </p:txBody>
      </p:sp>
      <p:sp>
        <p:nvSpPr>
          <p:cNvPr id="9" name="Espace réservé du contenu 8">
            <a:extLst>
              <a:ext uri="{FF2B5EF4-FFF2-40B4-BE49-F238E27FC236}">
                <a16:creationId xmlns:a16="http://schemas.microsoft.com/office/drawing/2014/main" id="{848C036A-71FD-EB4E-8962-2E9B7B1DE201}"/>
              </a:ext>
            </a:extLst>
          </p:cNvPr>
          <p:cNvSpPr>
            <a:spLocks noGrp="1"/>
          </p:cNvSpPr>
          <p:nvPr>
            <p:ph sz="quarter" idx="4"/>
          </p:nvPr>
        </p:nvSpPr>
        <p:spPr/>
        <p:txBody>
          <a:bodyPr/>
          <a:lstStyle/>
          <a:p>
            <a:endParaRPr lang="en-GB"/>
          </a:p>
        </p:txBody>
      </p:sp>
      <p:sp>
        <p:nvSpPr>
          <p:cNvPr id="10" name="Espace réservé du texte 9">
            <a:extLst>
              <a:ext uri="{FF2B5EF4-FFF2-40B4-BE49-F238E27FC236}">
                <a16:creationId xmlns:a16="http://schemas.microsoft.com/office/drawing/2014/main" id="{112D705B-4DF4-C2B7-04B2-2A8B3EA0866E}"/>
              </a:ext>
            </a:extLst>
          </p:cNvPr>
          <p:cNvSpPr>
            <a:spLocks noGrp="1"/>
          </p:cNvSpPr>
          <p:nvPr>
            <p:ph type="body" sz="quarter" idx="14"/>
          </p:nvPr>
        </p:nvSpPr>
        <p:spPr/>
        <p:txBody>
          <a:bodyPr/>
          <a:lstStyle/>
          <a:p>
            <a:endParaRPr lang="en-GB"/>
          </a:p>
        </p:txBody>
      </p:sp>
      <p:sp>
        <p:nvSpPr>
          <p:cNvPr id="11" name="Espace réservé du contenu 10">
            <a:extLst>
              <a:ext uri="{FF2B5EF4-FFF2-40B4-BE49-F238E27FC236}">
                <a16:creationId xmlns:a16="http://schemas.microsoft.com/office/drawing/2014/main" id="{F5A2724C-D4CB-D7F4-41DA-E1BE8FB3D211}"/>
              </a:ext>
            </a:extLst>
          </p:cNvPr>
          <p:cNvSpPr>
            <a:spLocks noGrp="1"/>
          </p:cNvSpPr>
          <p:nvPr>
            <p:ph sz="quarter" idx="15"/>
          </p:nvPr>
        </p:nvSpPr>
        <p:spPr/>
        <p:txBody>
          <a:bodyPr/>
          <a:lstStyle/>
          <a:p>
            <a:endParaRPr lang="en-GB"/>
          </a:p>
        </p:txBody>
      </p:sp>
      <p:sp>
        <p:nvSpPr>
          <p:cNvPr id="12" name="Rectangle 11"/>
          <p:cNvSpPr/>
          <p:nvPr/>
        </p:nvSpPr>
        <p:spPr>
          <a:xfrm>
            <a:off x="938618" y="1254670"/>
            <a:ext cx="2786365" cy="1015663"/>
          </a:xfrm>
          <a:prstGeom prst="rect">
            <a:avLst/>
          </a:prstGeom>
        </p:spPr>
        <p:txBody>
          <a:bodyPr wrap="square">
            <a:spAutoFit/>
          </a:bodyPr>
          <a:lstStyle/>
          <a:p>
            <a:r>
              <a:rPr lang="en-US" sz="2400" b="1" dirty="0" err="1"/>
              <a:t>Vaste</a:t>
            </a:r>
            <a:r>
              <a:rPr lang="en-US" sz="2400" b="1" dirty="0"/>
              <a:t> </a:t>
            </a:r>
            <a:r>
              <a:rPr lang="en-US" sz="2400" b="1" dirty="0" err="1"/>
              <a:t>choix</a:t>
            </a:r>
            <a:r>
              <a:rPr lang="en-US" sz="2400" b="1" dirty="0"/>
              <a:t> !</a:t>
            </a:r>
          </a:p>
          <a:p>
            <a:r>
              <a:rPr lang="en-US" dirty="0"/>
              <a:t>Les peer reviews </a:t>
            </a:r>
            <a:r>
              <a:rPr lang="en-US" dirty="0" err="1"/>
              <a:t>sont</a:t>
            </a:r>
            <a:r>
              <a:rPr lang="en-US" dirty="0"/>
              <a:t> dans </a:t>
            </a:r>
            <a:r>
              <a:rPr lang="en-US" dirty="0" err="1"/>
              <a:t>une</a:t>
            </a:r>
            <a:r>
              <a:rPr lang="en-US" dirty="0"/>
              <a:t> </a:t>
            </a:r>
            <a:r>
              <a:rPr lang="en-US" dirty="0" err="1"/>
              <a:t>rubrique</a:t>
            </a:r>
            <a:r>
              <a:rPr lang="en-US" dirty="0"/>
              <a:t> à part</a:t>
            </a:r>
          </a:p>
        </p:txBody>
      </p:sp>
      <p:pic>
        <p:nvPicPr>
          <p:cNvPr id="4" name="Image 3">
            <a:extLst>
              <a:ext uri="{FF2B5EF4-FFF2-40B4-BE49-F238E27FC236}">
                <a16:creationId xmlns:a16="http://schemas.microsoft.com/office/drawing/2014/main" id="{06E5B53F-4848-8E06-FC25-FAE191A84FC9}"/>
              </a:ext>
            </a:extLst>
          </p:cNvPr>
          <p:cNvPicPr>
            <a:picLocks noChangeAspect="1"/>
          </p:cNvPicPr>
          <p:nvPr/>
        </p:nvPicPr>
        <p:blipFill>
          <a:blip r:embed="rId3"/>
          <a:stretch>
            <a:fillRect/>
          </a:stretch>
        </p:blipFill>
        <p:spPr>
          <a:xfrm>
            <a:off x="7947434" y="618373"/>
            <a:ext cx="2440677" cy="5874500"/>
          </a:xfrm>
          <a:prstGeom prst="rect">
            <a:avLst/>
          </a:prstGeom>
          <a:effectLst>
            <a:outerShdw blurRad="63500" sx="102000" sy="102000" algn="ctr" rotWithShape="0">
              <a:prstClr val="black">
                <a:alpha val="40000"/>
              </a:prstClr>
            </a:outerShdw>
          </a:effectLst>
        </p:spPr>
      </p:pic>
      <p:pic>
        <p:nvPicPr>
          <p:cNvPr id="6" name="Image 5">
            <a:extLst>
              <a:ext uri="{FF2B5EF4-FFF2-40B4-BE49-F238E27FC236}">
                <a16:creationId xmlns:a16="http://schemas.microsoft.com/office/drawing/2014/main" id="{A5362417-6692-8125-0CE9-5EA3EB048919}"/>
              </a:ext>
            </a:extLst>
          </p:cNvPr>
          <p:cNvPicPr>
            <a:picLocks noChangeAspect="1"/>
          </p:cNvPicPr>
          <p:nvPr/>
        </p:nvPicPr>
        <p:blipFill>
          <a:blip r:embed="rId4"/>
          <a:stretch>
            <a:fillRect/>
          </a:stretch>
        </p:blipFill>
        <p:spPr>
          <a:xfrm>
            <a:off x="938618" y="4433503"/>
            <a:ext cx="3083676" cy="1915744"/>
          </a:xfrm>
          <a:prstGeom prst="rect">
            <a:avLst/>
          </a:prstGeom>
          <a:effectLst>
            <a:outerShdw blurRad="63500" sx="102000" sy="102000" algn="ctr" rotWithShape="0">
              <a:prstClr val="black">
                <a:alpha val="40000"/>
              </a:prstClr>
            </a:outerShdw>
          </a:effectLst>
        </p:spPr>
      </p:pic>
      <p:pic>
        <p:nvPicPr>
          <p:cNvPr id="13" name="Image 12">
            <a:extLst>
              <a:ext uri="{FF2B5EF4-FFF2-40B4-BE49-F238E27FC236}">
                <a16:creationId xmlns:a16="http://schemas.microsoft.com/office/drawing/2014/main" id="{20C9DBD8-0259-B0BE-CEAC-6EA43186BE4A}"/>
              </a:ext>
            </a:extLst>
          </p:cNvPr>
          <p:cNvPicPr>
            <a:picLocks noChangeAspect="1"/>
          </p:cNvPicPr>
          <p:nvPr/>
        </p:nvPicPr>
        <p:blipFill>
          <a:blip r:embed="rId5"/>
          <a:stretch>
            <a:fillRect/>
          </a:stretch>
        </p:blipFill>
        <p:spPr>
          <a:xfrm>
            <a:off x="959262" y="2588954"/>
            <a:ext cx="3063032" cy="1205398"/>
          </a:xfrm>
          <a:prstGeom prst="rect">
            <a:avLst/>
          </a:prstGeom>
          <a:effectLst>
            <a:outerShdw blurRad="63500" sx="102000" sy="102000" algn="ctr" rotWithShape="0">
              <a:prstClr val="black">
                <a:alpha val="40000"/>
              </a:prstClr>
            </a:outerShdw>
          </a:effectLst>
        </p:spPr>
      </p:pic>
      <p:pic>
        <p:nvPicPr>
          <p:cNvPr id="15" name="Image 14">
            <a:extLst>
              <a:ext uri="{FF2B5EF4-FFF2-40B4-BE49-F238E27FC236}">
                <a16:creationId xmlns:a16="http://schemas.microsoft.com/office/drawing/2014/main" id="{6C5B27EC-E1AB-151D-0EB7-D5F7927BD164}"/>
              </a:ext>
            </a:extLst>
          </p:cNvPr>
          <p:cNvPicPr>
            <a:picLocks noChangeAspect="1"/>
          </p:cNvPicPr>
          <p:nvPr/>
        </p:nvPicPr>
        <p:blipFill>
          <a:blip r:embed="rId6"/>
          <a:stretch>
            <a:fillRect/>
          </a:stretch>
        </p:blipFill>
        <p:spPr>
          <a:xfrm>
            <a:off x="4429545" y="2588954"/>
            <a:ext cx="2826786" cy="387738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24610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Ajout manuel</a:t>
            </a:r>
          </a:p>
        </p:txBody>
      </p:sp>
      <p:sp>
        <p:nvSpPr>
          <p:cNvPr id="3" name="Espace réservé du contenu 2">
            <a:extLst>
              <a:ext uri="{FF2B5EF4-FFF2-40B4-BE49-F238E27FC236}">
                <a16:creationId xmlns:a16="http://schemas.microsoft.com/office/drawing/2014/main" id="{19993C66-1BBE-2168-F495-CCA639779475}"/>
              </a:ext>
            </a:extLst>
          </p:cNvPr>
          <p:cNvSpPr>
            <a:spLocks noGrp="1"/>
          </p:cNvSpPr>
          <p:nvPr>
            <p:ph idx="1"/>
          </p:nvPr>
        </p:nvSpPr>
        <p:spPr/>
        <p:txBody>
          <a:bodyPr/>
          <a:lstStyle/>
          <a:p>
            <a:endParaRPr lang="en-GB"/>
          </a:p>
        </p:txBody>
      </p:sp>
      <p:pic>
        <p:nvPicPr>
          <p:cNvPr id="5" name="Image 4">
            <a:extLst>
              <a:ext uri="{FF2B5EF4-FFF2-40B4-BE49-F238E27FC236}">
                <a16:creationId xmlns:a16="http://schemas.microsoft.com/office/drawing/2014/main" id="{B819C568-D506-243B-CC44-1912405DC1F4}"/>
              </a:ext>
            </a:extLst>
          </p:cNvPr>
          <p:cNvPicPr>
            <a:picLocks noChangeAspect="1"/>
          </p:cNvPicPr>
          <p:nvPr/>
        </p:nvPicPr>
        <p:blipFill>
          <a:blip r:embed="rId3"/>
          <a:stretch>
            <a:fillRect/>
          </a:stretch>
        </p:blipFill>
        <p:spPr>
          <a:xfrm>
            <a:off x="3071664" y="1340768"/>
            <a:ext cx="5777102" cy="5517232"/>
          </a:xfrm>
          <a:prstGeom prst="rect">
            <a:avLst/>
          </a:prstGeom>
        </p:spPr>
      </p:pic>
      <p:cxnSp>
        <p:nvCxnSpPr>
          <p:cNvPr id="6" name="Connecteur droit avec flèche 5">
            <a:extLst>
              <a:ext uri="{FF2B5EF4-FFF2-40B4-BE49-F238E27FC236}">
                <a16:creationId xmlns:a16="http://schemas.microsoft.com/office/drawing/2014/main" id="{96FB959B-1A9C-3AEF-C2F4-62F7EC66FB06}"/>
              </a:ext>
            </a:extLst>
          </p:cNvPr>
          <p:cNvCxnSpPr>
            <a:cxnSpLocks/>
          </p:cNvCxnSpPr>
          <p:nvPr/>
        </p:nvCxnSpPr>
        <p:spPr>
          <a:xfrm flipH="1">
            <a:off x="8569904" y="2708921"/>
            <a:ext cx="1100865" cy="142447"/>
          </a:xfrm>
          <a:prstGeom prst="straightConnector1">
            <a:avLst/>
          </a:prstGeom>
          <a:ln w="57150">
            <a:solidFill>
              <a:srgbClr val="CF0063"/>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9740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CE72369A-BF19-4FFF-8CF0-4507FFF50DB7}"/>
              </a:ext>
            </a:extLst>
          </p:cNvPr>
          <p:cNvPicPr>
            <a:picLocks noChangeAspect="1"/>
          </p:cNvPicPr>
          <p:nvPr/>
        </p:nvPicPr>
        <p:blipFill>
          <a:blip r:embed="rId3"/>
          <a:stretch>
            <a:fillRect/>
          </a:stretch>
        </p:blipFill>
        <p:spPr>
          <a:xfrm>
            <a:off x="1430959" y="2060849"/>
            <a:ext cx="4145506" cy="4106763"/>
          </a:xfrm>
          <a:prstGeom prst="rect">
            <a:avLst/>
          </a:prstGeom>
        </p:spPr>
      </p:pic>
      <p:sp>
        <p:nvSpPr>
          <p:cNvPr id="2" name="Titre 1"/>
          <p:cNvSpPr>
            <a:spLocks noGrp="1"/>
          </p:cNvSpPr>
          <p:nvPr>
            <p:ph type="title"/>
          </p:nvPr>
        </p:nvSpPr>
        <p:spPr/>
        <p:txBody>
          <a:bodyPr/>
          <a:lstStyle/>
          <a:p>
            <a:r>
              <a:rPr lang="fr-CH" dirty="0"/>
              <a:t>Ajout via un identifiant unique</a:t>
            </a:r>
          </a:p>
        </p:txBody>
      </p:sp>
      <p:sp>
        <p:nvSpPr>
          <p:cNvPr id="5" name="Rectangle à coins arrondis 4"/>
          <p:cNvSpPr/>
          <p:nvPr/>
        </p:nvSpPr>
        <p:spPr>
          <a:xfrm>
            <a:off x="1586756" y="3573016"/>
            <a:ext cx="2925068" cy="1224136"/>
          </a:xfrm>
          <a:prstGeom prst="roundRect">
            <a:avLst/>
          </a:prstGeom>
          <a:noFill/>
          <a:ln w="57150">
            <a:solidFill>
              <a:srgbClr val="CF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ZoneTexte 6"/>
          <p:cNvSpPr txBox="1"/>
          <p:nvPr/>
        </p:nvSpPr>
        <p:spPr>
          <a:xfrm>
            <a:off x="5283168" y="1562481"/>
            <a:ext cx="5061305" cy="1569660"/>
          </a:xfrm>
          <a:prstGeom prst="rect">
            <a:avLst/>
          </a:prstGeom>
          <a:noFill/>
        </p:spPr>
        <p:txBody>
          <a:bodyPr wrap="square" rtlCol="0">
            <a:spAutoFit/>
          </a:bodyPr>
          <a:lstStyle/>
          <a:p>
            <a:pPr marL="285750" indent="-285750">
              <a:buFont typeface="Arial" panose="020B0604020202020204" pitchFamily="34" charset="0"/>
              <a:buChar char="•"/>
            </a:pPr>
            <a:r>
              <a:rPr lang="fr-CH" sz="2400" dirty="0"/>
              <a:t>Permet d’ajouter une contribution spécifique dont on connait déjà l’identifiant</a:t>
            </a:r>
          </a:p>
          <a:p>
            <a:pPr marL="285750" indent="-285750">
              <a:buFont typeface="Arial" panose="020B0604020202020204" pitchFamily="34" charset="0"/>
              <a:buChar char="•"/>
            </a:pPr>
            <a:r>
              <a:rPr lang="fr-CH" sz="2400" dirty="0"/>
              <a:t>Un identifiant à la fois.</a:t>
            </a:r>
          </a:p>
        </p:txBody>
      </p:sp>
      <p:cxnSp>
        <p:nvCxnSpPr>
          <p:cNvPr id="12" name="Connecteur droit avec flèche 11"/>
          <p:cNvCxnSpPr>
            <a:cxnSpLocks/>
            <a:endCxn id="7" idx="1"/>
          </p:cNvCxnSpPr>
          <p:nvPr/>
        </p:nvCxnSpPr>
        <p:spPr>
          <a:xfrm flipV="1">
            <a:off x="3935761" y="2347311"/>
            <a:ext cx="1347407" cy="1225706"/>
          </a:xfrm>
          <a:prstGeom prst="straightConnector1">
            <a:avLst/>
          </a:prstGeom>
          <a:ln w="57150">
            <a:solidFill>
              <a:srgbClr val="CF0063"/>
            </a:solidFill>
            <a:tailEnd type="triangle"/>
          </a:ln>
        </p:spPr>
        <p:style>
          <a:lnRef idx="1">
            <a:schemeClr val="dk1"/>
          </a:lnRef>
          <a:fillRef idx="0">
            <a:schemeClr val="dk1"/>
          </a:fillRef>
          <a:effectRef idx="0">
            <a:schemeClr val="dk1"/>
          </a:effectRef>
          <a:fontRef idx="minor">
            <a:schemeClr val="tx1"/>
          </a:fontRef>
        </p:style>
      </p:cxnSp>
      <p:pic>
        <p:nvPicPr>
          <p:cNvPr id="6" name="Image 5">
            <a:extLst>
              <a:ext uri="{FF2B5EF4-FFF2-40B4-BE49-F238E27FC236}">
                <a16:creationId xmlns:a16="http://schemas.microsoft.com/office/drawing/2014/main" id="{B0CE5B79-69F1-D348-DA27-34E129A32793}"/>
              </a:ext>
            </a:extLst>
          </p:cNvPr>
          <p:cNvPicPr>
            <a:picLocks noChangeAspect="1"/>
          </p:cNvPicPr>
          <p:nvPr/>
        </p:nvPicPr>
        <p:blipFill>
          <a:blip r:embed="rId4"/>
          <a:stretch>
            <a:fillRect/>
          </a:stretch>
        </p:blipFill>
        <p:spPr>
          <a:xfrm>
            <a:off x="5459141" y="3429000"/>
            <a:ext cx="6429375" cy="2152650"/>
          </a:xfrm>
          <a:prstGeom prst="rect">
            <a:avLst/>
          </a:prstGeom>
        </p:spPr>
      </p:pic>
    </p:spTree>
    <p:extLst>
      <p:ext uri="{BB962C8B-B14F-4D97-AF65-F5344CB8AC3E}">
        <p14:creationId xmlns:p14="http://schemas.microsoft.com/office/powerpoint/2010/main" val="38123888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7C8426E0-D2F8-4526-9D67-3F6E3606B573}"/>
              </a:ext>
            </a:extLst>
          </p:cNvPr>
          <p:cNvPicPr>
            <a:picLocks noChangeAspect="1"/>
          </p:cNvPicPr>
          <p:nvPr/>
        </p:nvPicPr>
        <p:blipFill>
          <a:blip r:embed="rId3"/>
          <a:stretch>
            <a:fillRect/>
          </a:stretch>
        </p:blipFill>
        <p:spPr>
          <a:xfrm>
            <a:off x="520538" y="2201635"/>
            <a:ext cx="4145506" cy="4106763"/>
          </a:xfrm>
          <a:prstGeom prst="rect">
            <a:avLst/>
          </a:prstGeom>
        </p:spPr>
      </p:pic>
      <p:sp>
        <p:nvSpPr>
          <p:cNvPr id="2" name="Titre 1"/>
          <p:cNvSpPr>
            <a:spLocks noGrp="1"/>
          </p:cNvSpPr>
          <p:nvPr>
            <p:ph type="title"/>
          </p:nvPr>
        </p:nvSpPr>
        <p:spPr/>
        <p:txBody>
          <a:bodyPr/>
          <a:lstStyle/>
          <a:p>
            <a:r>
              <a:rPr lang="fr-CH" dirty="0"/>
              <a:t>Ajout d’une liste de publications </a:t>
            </a:r>
            <a:r>
              <a:rPr lang="fr-CH" dirty="0" err="1"/>
              <a:t>BibTeX</a:t>
            </a:r>
            <a:endParaRPr lang="fr-CH" dirty="0"/>
          </a:p>
        </p:txBody>
      </p:sp>
      <p:sp>
        <p:nvSpPr>
          <p:cNvPr id="8" name="ZoneTexte 7"/>
          <p:cNvSpPr txBox="1"/>
          <p:nvPr/>
        </p:nvSpPr>
        <p:spPr>
          <a:xfrm>
            <a:off x="838200" y="1277599"/>
            <a:ext cx="10725186" cy="707886"/>
          </a:xfrm>
          <a:prstGeom prst="rect">
            <a:avLst/>
          </a:prstGeom>
          <a:noFill/>
        </p:spPr>
        <p:txBody>
          <a:bodyPr wrap="square" rtlCol="0">
            <a:spAutoFit/>
          </a:bodyPr>
          <a:lstStyle/>
          <a:p>
            <a:r>
              <a:rPr lang="fr-CH" sz="2000" dirty="0"/>
              <a:t>Cas d’usage: Si vous avez déjà une liste de publications par ex. exportée depuis un logiciel de gestion de références (Zotero, </a:t>
            </a:r>
            <a:r>
              <a:rPr lang="fr-CH" sz="2000" dirty="0" err="1"/>
              <a:t>Endnote</a:t>
            </a:r>
            <a:r>
              <a:rPr lang="fr-CH" sz="2000" dirty="0"/>
              <a:t>, etc…) ou un profil Google Scholar</a:t>
            </a:r>
          </a:p>
        </p:txBody>
      </p:sp>
      <p:sp>
        <p:nvSpPr>
          <p:cNvPr id="9" name="Rectangle à coins arrondis 8"/>
          <p:cNvSpPr/>
          <p:nvPr/>
        </p:nvSpPr>
        <p:spPr>
          <a:xfrm>
            <a:off x="780987" y="4928673"/>
            <a:ext cx="3396480" cy="584448"/>
          </a:xfrm>
          <a:prstGeom prst="roundRect">
            <a:avLst/>
          </a:prstGeom>
          <a:noFill/>
          <a:ln w="57150">
            <a:solidFill>
              <a:srgbClr val="CF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6" name="Image 5">
            <a:extLst>
              <a:ext uri="{FF2B5EF4-FFF2-40B4-BE49-F238E27FC236}">
                <a16:creationId xmlns:a16="http://schemas.microsoft.com/office/drawing/2014/main" id="{FE61FC8C-7667-59E3-FDE8-21B4FD732CAD}"/>
              </a:ext>
            </a:extLst>
          </p:cNvPr>
          <p:cNvPicPr>
            <a:picLocks noChangeAspect="1"/>
          </p:cNvPicPr>
          <p:nvPr/>
        </p:nvPicPr>
        <p:blipFill>
          <a:blip r:embed="rId4"/>
          <a:stretch>
            <a:fillRect/>
          </a:stretch>
        </p:blipFill>
        <p:spPr>
          <a:xfrm>
            <a:off x="5090036" y="2397297"/>
            <a:ext cx="5591903" cy="1535515"/>
          </a:xfrm>
          <a:prstGeom prst="rect">
            <a:avLst/>
          </a:prstGeom>
        </p:spPr>
      </p:pic>
      <p:cxnSp>
        <p:nvCxnSpPr>
          <p:cNvPr id="7" name="Connecteur droit avec flèche 6">
            <a:extLst>
              <a:ext uri="{FF2B5EF4-FFF2-40B4-BE49-F238E27FC236}">
                <a16:creationId xmlns:a16="http://schemas.microsoft.com/office/drawing/2014/main" id="{4D68FA74-0020-8D73-A58C-799A943F9B2C}"/>
              </a:ext>
            </a:extLst>
          </p:cNvPr>
          <p:cNvCxnSpPr>
            <a:cxnSpLocks/>
          </p:cNvCxnSpPr>
          <p:nvPr/>
        </p:nvCxnSpPr>
        <p:spPr>
          <a:xfrm flipV="1">
            <a:off x="3740482" y="3665594"/>
            <a:ext cx="1347407" cy="1225706"/>
          </a:xfrm>
          <a:prstGeom prst="straightConnector1">
            <a:avLst/>
          </a:prstGeom>
          <a:ln w="57150">
            <a:solidFill>
              <a:srgbClr val="CF0063"/>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36238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79850C-74FA-8AE2-07A1-005DC99B27C4}"/>
              </a:ext>
            </a:extLst>
          </p:cNvPr>
          <p:cNvSpPr>
            <a:spLocks noGrp="1"/>
          </p:cNvSpPr>
          <p:nvPr>
            <p:ph type="title"/>
          </p:nvPr>
        </p:nvSpPr>
        <p:spPr/>
        <p:txBody>
          <a:bodyPr/>
          <a:lstStyle/>
          <a:p>
            <a:r>
              <a:rPr lang="fr-CH" sz="4400" dirty="0"/>
              <a:t>Créer un fichier </a:t>
            </a:r>
            <a:r>
              <a:rPr lang="fr-CH" sz="4400" dirty="0" err="1"/>
              <a:t>BibTex</a:t>
            </a:r>
            <a:r>
              <a:rPr lang="fr-CH" sz="4400" dirty="0"/>
              <a:t> dans Zotero</a:t>
            </a:r>
            <a:endParaRPr lang="en-GB" dirty="0"/>
          </a:p>
        </p:txBody>
      </p:sp>
      <p:sp>
        <p:nvSpPr>
          <p:cNvPr id="3" name="Espace réservé du contenu 2">
            <a:extLst>
              <a:ext uri="{FF2B5EF4-FFF2-40B4-BE49-F238E27FC236}">
                <a16:creationId xmlns:a16="http://schemas.microsoft.com/office/drawing/2014/main" id="{9ABA409D-BC59-5922-D3DC-628B30C49E00}"/>
              </a:ext>
            </a:extLst>
          </p:cNvPr>
          <p:cNvSpPr>
            <a:spLocks noGrp="1"/>
          </p:cNvSpPr>
          <p:nvPr>
            <p:ph idx="1"/>
          </p:nvPr>
        </p:nvSpPr>
        <p:spPr/>
        <p:txBody>
          <a:bodyPr/>
          <a:lstStyle/>
          <a:p>
            <a:r>
              <a:rPr lang="en-GB" dirty="0" err="1"/>
              <a:t>Clic</a:t>
            </a:r>
            <a:r>
              <a:rPr lang="en-GB" dirty="0"/>
              <a:t> droit sur la collection &gt; Exporter &gt; </a:t>
            </a:r>
            <a:r>
              <a:rPr lang="en-GB" dirty="0" err="1"/>
              <a:t>choisir</a:t>
            </a:r>
            <a:r>
              <a:rPr lang="en-GB" dirty="0"/>
              <a:t> </a:t>
            </a:r>
            <a:r>
              <a:rPr lang="en-GB" dirty="0" err="1"/>
              <a:t>BibTeX</a:t>
            </a:r>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fr-CH" dirty="0"/>
              <a:t>Zotero </a:t>
            </a:r>
            <a:r>
              <a:rPr lang="fr-CH" dirty="0">
                <a:sym typeface="Wingdings" panose="05000000000000000000" pitchFamily="2" charset="2"/>
              </a:rPr>
              <a:t></a:t>
            </a:r>
            <a:r>
              <a:rPr lang="fr-CH" dirty="0"/>
              <a:t> </a:t>
            </a:r>
            <a:r>
              <a:rPr lang="fr-CH" dirty="0" err="1"/>
              <a:t>BibTeX</a:t>
            </a:r>
            <a:r>
              <a:rPr lang="fr-CH" dirty="0"/>
              <a:t> </a:t>
            </a:r>
            <a:r>
              <a:rPr lang="fr-CH" dirty="0">
                <a:sym typeface="Wingdings" panose="05000000000000000000" pitchFamily="2" charset="2"/>
              </a:rPr>
              <a:t></a:t>
            </a:r>
            <a:r>
              <a:rPr lang="fr-CH" dirty="0"/>
              <a:t> ORCID</a:t>
            </a:r>
            <a:endParaRPr lang="en-GB" dirty="0"/>
          </a:p>
          <a:p>
            <a:endParaRPr lang="en-GB" dirty="0"/>
          </a:p>
        </p:txBody>
      </p:sp>
      <p:sp>
        <p:nvSpPr>
          <p:cNvPr id="4" name="Espace réservé du numéro de diapositive 3">
            <a:extLst>
              <a:ext uri="{FF2B5EF4-FFF2-40B4-BE49-F238E27FC236}">
                <a16:creationId xmlns:a16="http://schemas.microsoft.com/office/drawing/2014/main" id="{89E412EE-5D7C-D1EF-277F-56CDBAFCB0B1}"/>
              </a:ext>
            </a:extLst>
          </p:cNvPr>
          <p:cNvSpPr>
            <a:spLocks noGrp="1"/>
          </p:cNvSpPr>
          <p:nvPr>
            <p:ph type="sldNum" sz="quarter" idx="4"/>
          </p:nvPr>
        </p:nvSpPr>
        <p:spPr/>
        <p:txBody>
          <a:bodyPr/>
          <a:lstStyle/>
          <a:p>
            <a:pPr algn="l"/>
            <a:fld id="{EA382D5B-34F5-4E3E-A4AE-74CC685E3C28}" type="slidenum">
              <a:rPr lang="fr-CH" smtClean="0"/>
              <a:pPr algn="l"/>
              <a:t>45</a:t>
            </a:fld>
            <a:endParaRPr lang="fr-CH" dirty="0"/>
          </a:p>
        </p:txBody>
      </p:sp>
      <p:pic>
        <p:nvPicPr>
          <p:cNvPr id="19" name="Image 18">
            <a:extLst>
              <a:ext uri="{FF2B5EF4-FFF2-40B4-BE49-F238E27FC236}">
                <a16:creationId xmlns:a16="http://schemas.microsoft.com/office/drawing/2014/main" id="{C984142B-EF77-9DE2-9789-27DE447016B3}"/>
              </a:ext>
            </a:extLst>
          </p:cNvPr>
          <p:cNvPicPr>
            <a:picLocks noChangeAspect="1"/>
          </p:cNvPicPr>
          <p:nvPr/>
        </p:nvPicPr>
        <p:blipFill>
          <a:blip r:embed="rId2"/>
          <a:stretch>
            <a:fillRect/>
          </a:stretch>
        </p:blipFill>
        <p:spPr>
          <a:xfrm>
            <a:off x="2205537" y="3337517"/>
            <a:ext cx="2581275" cy="2266950"/>
          </a:xfrm>
          <a:prstGeom prst="rect">
            <a:avLst/>
          </a:prstGeom>
        </p:spPr>
      </p:pic>
      <p:sp>
        <p:nvSpPr>
          <p:cNvPr id="16" name="Ellipse 15"/>
          <p:cNvSpPr/>
          <p:nvPr/>
        </p:nvSpPr>
        <p:spPr>
          <a:xfrm>
            <a:off x="1599548" y="5106694"/>
            <a:ext cx="497773" cy="497773"/>
          </a:xfrm>
          <a:prstGeom prst="ellipse">
            <a:avLst/>
          </a:prstGeom>
          <a:solidFill>
            <a:srgbClr val="CF0063"/>
          </a:solidFill>
          <a:ln>
            <a:solidFill>
              <a:srgbClr val="CF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t>1</a:t>
            </a:r>
          </a:p>
        </p:txBody>
      </p:sp>
      <p:sp>
        <p:nvSpPr>
          <p:cNvPr id="17" name="Ellipse 16"/>
          <p:cNvSpPr/>
          <p:nvPr/>
        </p:nvSpPr>
        <p:spPr>
          <a:xfrm>
            <a:off x="6004731" y="5145468"/>
            <a:ext cx="497773" cy="497773"/>
          </a:xfrm>
          <a:prstGeom prst="ellipse">
            <a:avLst/>
          </a:prstGeom>
          <a:solidFill>
            <a:srgbClr val="CF0063"/>
          </a:solidFill>
          <a:ln>
            <a:solidFill>
              <a:srgbClr val="CF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t>2</a:t>
            </a:r>
          </a:p>
        </p:txBody>
      </p:sp>
      <p:pic>
        <p:nvPicPr>
          <p:cNvPr id="11" name="Image 10">
            <a:extLst>
              <a:ext uri="{FF2B5EF4-FFF2-40B4-BE49-F238E27FC236}">
                <a16:creationId xmlns:a16="http://schemas.microsoft.com/office/drawing/2014/main" id="{E3E044DD-AA1C-EBB1-F42E-78600A918149}"/>
              </a:ext>
            </a:extLst>
          </p:cNvPr>
          <p:cNvPicPr>
            <a:picLocks noChangeAspect="1"/>
          </p:cNvPicPr>
          <p:nvPr/>
        </p:nvPicPr>
        <p:blipFill>
          <a:blip r:embed="rId3"/>
          <a:stretch>
            <a:fillRect/>
          </a:stretch>
        </p:blipFill>
        <p:spPr>
          <a:xfrm>
            <a:off x="6594862" y="2684756"/>
            <a:ext cx="2000250" cy="3000375"/>
          </a:xfrm>
          <a:prstGeom prst="rect">
            <a:avLst/>
          </a:prstGeom>
        </p:spPr>
      </p:pic>
      <p:sp>
        <p:nvSpPr>
          <p:cNvPr id="20" name="Rectangle à coins arrondis 8">
            <a:extLst>
              <a:ext uri="{FF2B5EF4-FFF2-40B4-BE49-F238E27FC236}">
                <a16:creationId xmlns:a16="http://schemas.microsoft.com/office/drawing/2014/main" id="{DDCEDB11-6E30-5A3E-4541-F408A6182E5F}"/>
              </a:ext>
            </a:extLst>
          </p:cNvPr>
          <p:cNvSpPr/>
          <p:nvPr/>
        </p:nvSpPr>
        <p:spPr>
          <a:xfrm>
            <a:off x="2224034" y="4632110"/>
            <a:ext cx="1492497" cy="365108"/>
          </a:xfrm>
          <a:prstGeom prst="roundRect">
            <a:avLst/>
          </a:prstGeom>
          <a:noFill/>
          <a:ln w="28575">
            <a:solidFill>
              <a:srgbClr val="CF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49178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D18FACF-37C1-B3E4-C5FF-6FF48E9F0964}"/>
              </a:ext>
            </a:extLst>
          </p:cNvPr>
          <p:cNvPicPr>
            <a:picLocks noChangeAspect="1"/>
          </p:cNvPicPr>
          <p:nvPr/>
        </p:nvPicPr>
        <p:blipFill>
          <a:blip r:embed="rId3"/>
          <a:stretch>
            <a:fillRect/>
          </a:stretch>
        </p:blipFill>
        <p:spPr>
          <a:xfrm>
            <a:off x="2143608" y="1340769"/>
            <a:ext cx="7714556" cy="5386610"/>
          </a:xfrm>
          <a:prstGeom prst="rect">
            <a:avLst/>
          </a:prstGeom>
        </p:spPr>
      </p:pic>
      <p:pic>
        <p:nvPicPr>
          <p:cNvPr id="13" name="Image 12">
            <a:extLst>
              <a:ext uri="{FF2B5EF4-FFF2-40B4-BE49-F238E27FC236}">
                <a16:creationId xmlns:a16="http://schemas.microsoft.com/office/drawing/2014/main" id="{F617CAC9-99EA-E7E8-3898-556935CE8295}"/>
              </a:ext>
            </a:extLst>
          </p:cNvPr>
          <p:cNvPicPr>
            <a:picLocks noChangeAspect="1"/>
          </p:cNvPicPr>
          <p:nvPr/>
        </p:nvPicPr>
        <p:blipFill rotWithShape="1">
          <a:blip r:embed="rId4"/>
          <a:srcRect b="5436"/>
          <a:stretch/>
        </p:blipFill>
        <p:spPr>
          <a:xfrm>
            <a:off x="2157037" y="1340769"/>
            <a:ext cx="7687697" cy="5386610"/>
          </a:xfrm>
          <a:prstGeom prst="rect">
            <a:avLst/>
          </a:prstGeom>
        </p:spPr>
      </p:pic>
      <p:sp>
        <p:nvSpPr>
          <p:cNvPr id="2" name="Titre 1">
            <a:extLst>
              <a:ext uri="{FF2B5EF4-FFF2-40B4-BE49-F238E27FC236}">
                <a16:creationId xmlns:a16="http://schemas.microsoft.com/office/drawing/2014/main" id="{7BC7D9BA-66EF-A036-C40D-690DFC6B81A3}"/>
              </a:ext>
            </a:extLst>
          </p:cNvPr>
          <p:cNvSpPr>
            <a:spLocks noGrp="1"/>
          </p:cNvSpPr>
          <p:nvPr>
            <p:ph type="title"/>
          </p:nvPr>
        </p:nvSpPr>
        <p:spPr/>
        <p:txBody>
          <a:bodyPr/>
          <a:lstStyle/>
          <a:p>
            <a:r>
              <a:rPr lang="fr-CH" dirty="0"/>
              <a:t>Créer un fichier </a:t>
            </a:r>
            <a:r>
              <a:rPr lang="fr-CH" dirty="0" err="1"/>
              <a:t>BibTeX</a:t>
            </a:r>
            <a:r>
              <a:rPr lang="fr-CH" dirty="0"/>
              <a:t> dans Google Scholar</a:t>
            </a:r>
          </a:p>
        </p:txBody>
      </p:sp>
      <p:pic>
        <p:nvPicPr>
          <p:cNvPr id="6" name="Image 5">
            <a:extLst>
              <a:ext uri="{FF2B5EF4-FFF2-40B4-BE49-F238E27FC236}">
                <a16:creationId xmlns:a16="http://schemas.microsoft.com/office/drawing/2014/main" id="{8BCEF8F1-3C37-EC57-B2D2-DAAA7CAD7DFC}"/>
              </a:ext>
            </a:extLst>
          </p:cNvPr>
          <p:cNvPicPr>
            <a:picLocks noChangeAspect="1"/>
          </p:cNvPicPr>
          <p:nvPr/>
        </p:nvPicPr>
        <p:blipFill rotWithShape="1">
          <a:blip r:embed="rId4"/>
          <a:srcRect r="95596" b="5436"/>
          <a:stretch/>
        </p:blipFill>
        <p:spPr>
          <a:xfrm>
            <a:off x="2157038" y="1340770"/>
            <a:ext cx="338563" cy="5386609"/>
          </a:xfrm>
          <a:prstGeom prst="rect">
            <a:avLst/>
          </a:prstGeom>
        </p:spPr>
      </p:pic>
      <p:cxnSp>
        <p:nvCxnSpPr>
          <p:cNvPr id="7" name="Connecteur droit avec flèche 6">
            <a:extLst>
              <a:ext uri="{FF2B5EF4-FFF2-40B4-BE49-F238E27FC236}">
                <a16:creationId xmlns:a16="http://schemas.microsoft.com/office/drawing/2014/main" id="{95E10893-2574-BD0A-C6EC-5950F629AA9A}"/>
              </a:ext>
            </a:extLst>
          </p:cNvPr>
          <p:cNvCxnSpPr>
            <a:cxnSpLocks/>
          </p:cNvCxnSpPr>
          <p:nvPr/>
        </p:nvCxnSpPr>
        <p:spPr>
          <a:xfrm>
            <a:off x="1847528" y="3356993"/>
            <a:ext cx="486308" cy="641437"/>
          </a:xfrm>
          <a:prstGeom prst="straightConnector1">
            <a:avLst/>
          </a:prstGeom>
          <a:ln w="57150">
            <a:solidFill>
              <a:srgbClr val="CF0063"/>
            </a:solidFill>
            <a:tailEnd type="triangle"/>
          </a:ln>
        </p:spPr>
        <p:style>
          <a:lnRef idx="1">
            <a:schemeClr val="dk1"/>
          </a:lnRef>
          <a:fillRef idx="0">
            <a:schemeClr val="dk1"/>
          </a:fillRef>
          <a:effectRef idx="0">
            <a:schemeClr val="dk1"/>
          </a:effectRef>
          <a:fontRef idx="minor">
            <a:schemeClr val="tx1"/>
          </a:fontRef>
        </p:style>
      </p:cxnSp>
      <p:cxnSp>
        <p:nvCxnSpPr>
          <p:cNvPr id="9" name="Connecteur droit avec flèche 8">
            <a:extLst>
              <a:ext uri="{FF2B5EF4-FFF2-40B4-BE49-F238E27FC236}">
                <a16:creationId xmlns:a16="http://schemas.microsoft.com/office/drawing/2014/main" id="{9D0AB715-BCC2-0159-E62A-8DB6FA674CFD}"/>
              </a:ext>
            </a:extLst>
          </p:cNvPr>
          <p:cNvCxnSpPr>
            <a:cxnSpLocks/>
          </p:cNvCxnSpPr>
          <p:nvPr/>
        </p:nvCxnSpPr>
        <p:spPr>
          <a:xfrm>
            <a:off x="1847528" y="3713356"/>
            <a:ext cx="486308" cy="641437"/>
          </a:xfrm>
          <a:prstGeom prst="straightConnector1">
            <a:avLst/>
          </a:prstGeom>
          <a:ln w="57150">
            <a:solidFill>
              <a:srgbClr val="CF0063"/>
            </a:solidFill>
            <a:tailEnd type="triangle"/>
          </a:ln>
        </p:spPr>
        <p:style>
          <a:lnRef idx="1">
            <a:schemeClr val="dk1"/>
          </a:lnRef>
          <a:fillRef idx="0">
            <a:schemeClr val="dk1"/>
          </a:fillRef>
          <a:effectRef idx="0">
            <a:schemeClr val="dk1"/>
          </a:effectRef>
          <a:fontRef idx="minor">
            <a:schemeClr val="tx1"/>
          </a:fontRef>
        </p:style>
      </p:cxnSp>
      <p:cxnSp>
        <p:nvCxnSpPr>
          <p:cNvPr id="10" name="Connecteur droit avec flèche 9">
            <a:extLst>
              <a:ext uri="{FF2B5EF4-FFF2-40B4-BE49-F238E27FC236}">
                <a16:creationId xmlns:a16="http://schemas.microsoft.com/office/drawing/2014/main" id="{A9BC2872-9C30-928E-74A5-89F65B0F2016}"/>
              </a:ext>
            </a:extLst>
          </p:cNvPr>
          <p:cNvCxnSpPr>
            <a:cxnSpLocks/>
          </p:cNvCxnSpPr>
          <p:nvPr/>
        </p:nvCxnSpPr>
        <p:spPr>
          <a:xfrm flipH="1">
            <a:off x="5087888" y="3743975"/>
            <a:ext cx="737828" cy="248710"/>
          </a:xfrm>
          <a:prstGeom prst="straightConnector1">
            <a:avLst/>
          </a:prstGeom>
          <a:ln w="57150">
            <a:solidFill>
              <a:srgbClr val="CF0063"/>
            </a:solidFill>
            <a:tailEnd type="triangle"/>
          </a:ln>
        </p:spPr>
        <p:style>
          <a:lnRef idx="1">
            <a:schemeClr val="dk1"/>
          </a:lnRef>
          <a:fillRef idx="0">
            <a:schemeClr val="dk1"/>
          </a:fillRef>
          <a:effectRef idx="0">
            <a:schemeClr val="dk1"/>
          </a:effectRef>
          <a:fontRef idx="minor">
            <a:schemeClr val="tx1"/>
          </a:fontRef>
        </p:style>
      </p:cxnSp>
      <p:sp>
        <p:nvSpPr>
          <p:cNvPr id="12" name="Rectangle à coins arrondis 8">
            <a:extLst>
              <a:ext uri="{FF2B5EF4-FFF2-40B4-BE49-F238E27FC236}">
                <a16:creationId xmlns:a16="http://schemas.microsoft.com/office/drawing/2014/main" id="{318085DE-3410-AECF-15E9-D8A4F8A1D999}"/>
              </a:ext>
            </a:extLst>
          </p:cNvPr>
          <p:cNvSpPr/>
          <p:nvPr/>
        </p:nvSpPr>
        <p:spPr>
          <a:xfrm>
            <a:off x="4197050" y="4230437"/>
            <a:ext cx="864096" cy="248711"/>
          </a:xfrm>
          <a:prstGeom prst="roundRect">
            <a:avLst/>
          </a:prstGeom>
          <a:noFill/>
          <a:ln w="57150">
            <a:solidFill>
              <a:srgbClr val="CF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04344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E98C152-2675-60B6-89BD-B371374A8365}"/>
              </a:ext>
            </a:extLst>
          </p:cNvPr>
          <p:cNvPicPr>
            <a:picLocks noChangeAspect="1"/>
          </p:cNvPicPr>
          <p:nvPr/>
        </p:nvPicPr>
        <p:blipFill>
          <a:blip r:embed="rId3"/>
          <a:stretch>
            <a:fillRect/>
          </a:stretch>
        </p:blipFill>
        <p:spPr>
          <a:xfrm>
            <a:off x="1416643" y="1840910"/>
            <a:ext cx="4145506" cy="4106763"/>
          </a:xfrm>
          <a:prstGeom prst="rect">
            <a:avLst/>
          </a:prstGeom>
        </p:spPr>
      </p:pic>
      <p:sp>
        <p:nvSpPr>
          <p:cNvPr id="2" name="Titre 1"/>
          <p:cNvSpPr>
            <a:spLocks noGrp="1"/>
          </p:cNvSpPr>
          <p:nvPr>
            <p:ph type="title"/>
          </p:nvPr>
        </p:nvSpPr>
        <p:spPr/>
        <p:txBody>
          <a:bodyPr/>
          <a:lstStyle/>
          <a:p>
            <a:r>
              <a:rPr lang="fr-CH" dirty="0"/>
              <a:t>Ajout depuis une source externe liée</a:t>
            </a:r>
          </a:p>
        </p:txBody>
      </p:sp>
      <p:sp>
        <p:nvSpPr>
          <p:cNvPr id="8" name="Rectangle à coins arrondis 8">
            <a:extLst>
              <a:ext uri="{FF2B5EF4-FFF2-40B4-BE49-F238E27FC236}">
                <a16:creationId xmlns:a16="http://schemas.microsoft.com/office/drawing/2014/main" id="{5D50B876-B914-40E1-9A20-F9887427124C}"/>
              </a:ext>
            </a:extLst>
          </p:cNvPr>
          <p:cNvSpPr/>
          <p:nvPr/>
        </p:nvSpPr>
        <p:spPr>
          <a:xfrm>
            <a:off x="1584170" y="2646640"/>
            <a:ext cx="1812305" cy="584448"/>
          </a:xfrm>
          <a:prstGeom prst="roundRect">
            <a:avLst/>
          </a:prstGeom>
          <a:noFill/>
          <a:ln w="57150">
            <a:solidFill>
              <a:srgbClr val="CF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7" name="Image 6">
            <a:extLst>
              <a:ext uri="{FF2B5EF4-FFF2-40B4-BE49-F238E27FC236}">
                <a16:creationId xmlns:a16="http://schemas.microsoft.com/office/drawing/2014/main" id="{EA7B7798-502E-BDB8-04B4-9EF7CAB3236A}"/>
              </a:ext>
            </a:extLst>
          </p:cNvPr>
          <p:cNvPicPr>
            <a:picLocks noChangeAspect="1"/>
          </p:cNvPicPr>
          <p:nvPr/>
        </p:nvPicPr>
        <p:blipFill>
          <a:blip r:embed="rId4"/>
          <a:stretch>
            <a:fillRect/>
          </a:stretch>
        </p:blipFill>
        <p:spPr>
          <a:xfrm>
            <a:off x="5954750" y="1296044"/>
            <a:ext cx="5705473" cy="5445224"/>
          </a:xfrm>
          <a:prstGeom prst="rect">
            <a:avLst/>
          </a:prstGeom>
        </p:spPr>
      </p:pic>
    </p:spTree>
    <p:extLst>
      <p:ext uri="{BB962C8B-B14F-4D97-AF65-F5344CB8AC3E}">
        <p14:creationId xmlns:p14="http://schemas.microsoft.com/office/powerpoint/2010/main" val="220514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30AF19-2CBB-411F-AAD7-A22048E594D3}"/>
              </a:ext>
            </a:extLst>
          </p:cNvPr>
          <p:cNvSpPr>
            <a:spLocks noGrp="1"/>
          </p:cNvSpPr>
          <p:nvPr>
            <p:ph type="title"/>
          </p:nvPr>
        </p:nvSpPr>
        <p:spPr/>
        <p:txBody>
          <a:bodyPr>
            <a:normAutofit/>
          </a:bodyPr>
          <a:lstStyle/>
          <a:p>
            <a:r>
              <a:rPr lang="fr-CH" dirty="0"/>
              <a:t>Importer une série de publications depuis PubMed</a:t>
            </a:r>
          </a:p>
        </p:txBody>
      </p:sp>
      <p:grpSp>
        <p:nvGrpSpPr>
          <p:cNvPr id="7" name="Groupe 6">
            <a:extLst>
              <a:ext uri="{FF2B5EF4-FFF2-40B4-BE49-F238E27FC236}">
                <a16:creationId xmlns:a16="http://schemas.microsoft.com/office/drawing/2014/main" id="{9F1EA018-53CD-4771-BE46-DA9FAFCBF54B}"/>
              </a:ext>
            </a:extLst>
          </p:cNvPr>
          <p:cNvGrpSpPr/>
          <p:nvPr/>
        </p:nvGrpSpPr>
        <p:grpSpPr>
          <a:xfrm>
            <a:off x="745447" y="1885495"/>
            <a:ext cx="2837134" cy="2810619"/>
            <a:chOff x="293038" y="1875031"/>
            <a:chExt cx="2837134" cy="2810619"/>
          </a:xfrm>
        </p:grpSpPr>
        <p:pic>
          <p:nvPicPr>
            <p:cNvPr id="3" name="Image 2">
              <a:extLst>
                <a:ext uri="{FF2B5EF4-FFF2-40B4-BE49-F238E27FC236}">
                  <a16:creationId xmlns:a16="http://schemas.microsoft.com/office/drawing/2014/main" id="{A17EAAD3-9EA5-441E-861F-6C1B7C79FFDA}"/>
                </a:ext>
              </a:extLst>
            </p:cNvPr>
            <p:cNvPicPr>
              <a:picLocks noChangeAspect="1"/>
            </p:cNvPicPr>
            <p:nvPr/>
          </p:nvPicPr>
          <p:blipFill>
            <a:blip r:embed="rId3"/>
            <a:stretch>
              <a:fillRect/>
            </a:stretch>
          </p:blipFill>
          <p:spPr>
            <a:xfrm>
              <a:off x="293038" y="1875031"/>
              <a:ext cx="2837134" cy="2810619"/>
            </a:xfrm>
            <a:prstGeom prst="rect">
              <a:avLst/>
            </a:prstGeom>
          </p:spPr>
        </p:pic>
        <p:sp>
          <p:nvSpPr>
            <p:cNvPr id="4" name="Rectangle à coins arrondis 8">
              <a:extLst>
                <a:ext uri="{FF2B5EF4-FFF2-40B4-BE49-F238E27FC236}">
                  <a16:creationId xmlns:a16="http://schemas.microsoft.com/office/drawing/2014/main" id="{F8CF25A9-63E1-437B-B7CC-1AA7DD330F22}"/>
                </a:ext>
              </a:extLst>
            </p:cNvPr>
            <p:cNvSpPr/>
            <p:nvPr/>
          </p:nvSpPr>
          <p:spPr>
            <a:xfrm>
              <a:off x="457200" y="2420888"/>
              <a:ext cx="1320046" cy="440432"/>
            </a:xfrm>
            <a:prstGeom prst="roundRect">
              <a:avLst/>
            </a:prstGeom>
            <a:noFill/>
            <a:ln w="57150">
              <a:solidFill>
                <a:srgbClr val="CF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sp>
        <p:nvSpPr>
          <p:cNvPr id="5" name="ZoneTexte 4">
            <a:extLst>
              <a:ext uri="{FF2B5EF4-FFF2-40B4-BE49-F238E27FC236}">
                <a16:creationId xmlns:a16="http://schemas.microsoft.com/office/drawing/2014/main" id="{27C6F2F7-4B4C-4B50-8C43-AA2A289DBE66}"/>
              </a:ext>
            </a:extLst>
          </p:cNvPr>
          <p:cNvSpPr txBox="1"/>
          <p:nvPr/>
        </p:nvSpPr>
        <p:spPr>
          <a:xfrm>
            <a:off x="3842425" y="1976767"/>
            <a:ext cx="6026698" cy="3139321"/>
          </a:xfrm>
          <a:prstGeom prst="rect">
            <a:avLst/>
          </a:prstGeom>
          <a:noFill/>
        </p:spPr>
        <p:txBody>
          <a:bodyPr wrap="square" rtlCol="0">
            <a:spAutoFit/>
          </a:bodyPr>
          <a:lstStyle/>
          <a:p>
            <a:r>
              <a:rPr lang="fr-CH" dirty="0"/>
              <a:t>Dans chercher &amp; Lier:</a:t>
            </a:r>
          </a:p>
          <a:p>
            <a:r>
              <a:rPr lang="fr-CH" dirty="0"/>
              <a:t>PubMed n’est pas dans la liste, mais il y a </a:t>
            </a:r>
            <a:r>
              <a:rPr lang="fr-CH" dirty="0" err="1"/>
              <a:t>EuropePMC</a:t>
            </a:r>
            <a:r>
              <a:rPr lang="fr-CH" dirty="0"/>
              <a:t>, qui est un équivalent européen contenant l’intégralité de PubMed, plus quelques autres publications.</a:t>
            </a:r>
          </a:p>
          <a:p>
            <a:endParaRPr lang="fr-CH" dirty="0"/>
          </a:p>
          <a:p>
            <a:endParaRPr lang="fr-CH" dirty="0"/>
          </a:p>
          <a:p>
            <a:endParaRPr lang="fr-CH" dirty="0"/>
          </a:p>
          <a:p>
            <a:endParaRPr lang="fr-CH" dirty="0"/>
          </a:p>
          <a:p>
            <a:r>
              <a:rPr lang="fr-CH" dirty="0"/>
              <a:t>Ou via l’URL directe: </a:t>
            </a:r>
            <a:r>
              <a:rPr lang="fr-CH" dirty="0">
                <a:hlinkClick r:id="rId4"/>
              </a:rPr>
              <a:t>https://europepmc.org/orcid/import</a:t>
            </a:r>
            <a:r>
              <a:rPr lang="fr-CH" dirty="0"/>
              <a:t> </a:t>
            </a:r>
          </a:p>
          <a:p>
            <a:endParaRPr lang="fr-CH" dirty="0"/>
          </a:p>
          <a:p>
            <a:endParaRPr lang="fr-CH" dirty="0"/>
          </a:p>
        </p:txBody>
      </p:sp>
      <p:pic>
        <p:nvPicPr>
          <p:cNvPr id="9" name="Image 8">
            <a:extLst>
              <a:ext uri="{FF2B5EF4-FFF2-40B4-BE49-F238E27FC236}">
                <a16:creationId xmlns:a16="http://schemas.microsoft.com/office/drawing/2014/main" id="{E6A4A01A-B6BB-456D-BA05-B7A03708C412}"/>
              </a:ext>
            </a:extLst>
          </p:cNvPr>
          <p:cNvPicPr>
            <a:picLocks noChangeAspect="1"/>
          </p:cNvPicPr>
          <p:nvPr/>
        </p:nvPicPr>
        <p:blipFill>
          <a:blip r:embed="rId5"/>
          <a:stretch>
            <a:fillRect/>
          </a:stretch>
        </p:blipFill>
        <p:spPr>
          <a:xfrm>
            <a:off x="3933977" y="3208188"/>
            <a:ext cx="6388198" cy="963670"/>
          </a:xfrm>
          <a:prstGeom prst="rect">
            <a:avLst/>
          </a:prstGeom>
        </p:spPr>
      </p:pic>
      <p:sp>
        <p:nvSpPr>
          <p:cNvPr id="10" name="ZoneTexte 9">
            <a:extLst>
              <a:ext uri="{FF2B5EF4-FFF2-40B4-BE49-F238E27FC236}">
                <a16:creationId xmlns:a16="http://schemas.microsoft.com/office/drawing/2014/main" id="{7507EB69-7A90-45C4-B416-531893110A73}"/>
              </a:ext>
            </a:extLst>
          </p:cNvPr>
          <p:cNvSpPr txBox="1"/>
          <p:nvPr/>
        </p:nvSpPr>
        <p:spPr>
          <a:xfrm>
            <a:off x="6228799" y="5177876"/>
            <a:ext cx="5935146" cy="1477328"/>
          </a:xfrm>
          <a:prstGeom prst="rect">
            <a:avLst/>
          </a:prstGeom>
          <a:noFill/>
        </p:spPr>
        <p:txBody>
          <a:bodyPr wrap="square" rtlCol="0">
            <a:spAutoFit/>
          </a:bodyPr>
          <a:lstStyle/>
          <a:p>
            <a:endParaRPr lang="fr-CH" dirty="0"/>
          </a:p>
          <a:p>
            <a:endParaRPr lang="fr-CH" dirty="0"/>
          </a:p>
          <a:p>
            <a:r>
              <a:rPr lang="fr-CH" dirty="0"/>
              <a:t>Etape 1: donner l’autorisation</a:t>
            </a:r>
          </a:p>
          <a:p>
            <a:endParaRPr lang="fr-CH" dirty="0"/>
          </a:p>
          <a:p>
            <a:endParaRPr lang="fr-CH" dirty="0"/>
          </a:p>
        </p:txBody>
      </p:sp>
      <p:sp>
        <p:nvSpPr>
          <p:cNvPr id="11" name="Ellipse 10">
            <a:extLst>
              <a:ext uri="{FF2B5EF4-FFF2-40B4-BE49-F238E27FC236}">
                <a16:creationId xmlns:a16="http://schemas.microsoft.com/office/drawing/2014/main" id="{39CEC693-ABCC-4E54-BA64-B42DA5EFC551}"/>
              </a:ext>
            </a:extLst>
          </p:cNvPr>
          <p:cNvSpPr/>
          <p:nvPr/>
        </p:nvSpPr>
        <p:spPr>
          <a:xfrm>
            <a:off x="5697607" y="5664966"/>
            <a:ext cx="504056" cy="504056"/>
          </a:xfrm>
          <a:prstGeom prst="ellipse">
            <a:avLst/>
          </a:prstGeom>
          <a:solidFill>
            <a:srgbClr val="CF0063"/>
          </a:solidFill>
          <a:ln>
            <a:solidFill>
              <a:srgbClr val="CF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t>1</a:t>
            </a:r>
          </a:p>
        </p:txBody>
      </p:sp>
      <p:pic>
        <p:nvPicPr>
          <p:cNvPr id="13" name="Graphique 12" descr="Ligne fléchée : incurvée dans le sens des aiguilles d’une montre avec un remplissage uni">
            <a:extLst>
              <a:ext uri="{FF2B5EF4-FFF2-40B4-BE49-F238E27FC236}">
                <a16:creationId xmlns:a16="http://schemas.microsoft.com/office/drawing/2014/main" id="{7C92BF1F-255A-B180-04BD-0E94C15757D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9712889">
            <a:off x="3421185" y="4478267"/>
            <a:ext cx="1534755" cy="1534755"/>
          </a:xfrm>
          <a:prstGeom prst="rect">
            <a:avLst/>
          </a:prstGeom>
        </p:spPr>
      </p:pic>
      <p:pic>
        <p:nvPicPr>
          <p:cNvPr id="6" name="Image 5">
            <a:extLst>
              <a:ext uri="{FF2B5EF4-FFF2-40B4-BE49-F238E27FC236}">
                <a16:creationId xmlns:a16="http://schemas.microsoft.com/office/drawing/2014/main" id="{33DF1B56-8A90-44BE-AA9E-395B9CEA33C9}"/>
              </a:ext>
            </a:extLst>
          </p:cNvPr>
          <p:cNvPicPr>
            <a:picLocks noChangeAspect="1"/>
          </p:cNvPicPr>
          <p:nvPr/>
        </p:nvPicPr>
        <p:blipFill>
          <a:blip r:embed="rId8"/>
          <a:stretch>
            <a:fillRect/>
          </a:stretch>
        </p:blipFill>
        <p:spPr>
          <a:xfrm>
            <a:off x="9588891" y="3553420"/>
            <a:ext cx="2320468" cy="308016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63553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0375DCD-D1DB-4D3D-9C85-E1F16384791B}"/>
              </a:ext>
            </a:extLst>
          </p:cNvPr>
          <p:cNvSpPr>
            <a:spLocks noGrp="1"/>
          </p:cNvSpPr>
          <p:nvPr>
            <p:ph type="title"/>
          </p:nvPr>
        </p:nvSpPr>
        <p:spPr/>
        <p:txBody>
          <a:bodyPr>
            <a:normAutofit/>
          </a:bodyPr>
          <a:lstStyle/>
          <a:p>
            <a:r>
              <a:rPr lang="fr-CH" dirty="0"/>
              <a:t>Importer une série de publications depuis PubMed</a:t>
            </a:r>
          </a:p>
        </p:txBody>
      </p:sp>
      <p:pic>
        <p:nvPicPr>
          <p:cNvPr id="7" name="Image 6">
            <a:extLst>
              <a:ext uri="{FF2B5EF4-FFF2-40B4-BE49-F238E27FC236}">
                <a16:creationId xmlns:a16="http://schemas.microsoft.com/office/drawing/2014/main" id="{73B3E1C6-DA79-40D1-B08B-B9301FD4AD08}"/>
              </a:ext>
            </a:extLst>
          </p:cNvPr>
          <p:cNvPicPr>
            <a:picLocks noChangeAspect="1"/>
          </p:cNvPicPr>
          <p:nvPr/>
        </p:nvPicPr>
        <p:blipFill>
          <a:blip r:embed="rId3"/>
          <a:stretch>
            <a:fillRect/>
          </a:stretch>
        </p:blipFill>
        <p:spPr>
          <a:xfrm>
            <a:off x="2935468" y="1142404"/>
            <a:ext cx="9144000" cy="5754718"/>
          </a:xfrm>
          <a:prstGeom prst="rect">
            <a:avLst/>
          </a:prstGeom>
        </p:spPr>
      </p:pic>
      <p:cxnSp>
        <p:nvCxnSpPr>
          <p:cNvPr id="8" name="Connecteur droit avec flèche 7">
            <a:extLst>
              <a:ext uri="{FF2B5EF4-FFF2-40B4-BE49-F238E27FC236}">
                <a16:creationId xmlns:a16="http://schemas.microsoft.com/office/drawing/2014/main" id="{71ADDEAE-AF4D-4766-AECD-51B8E922123E}"/>
              </a:ext>
            </a:extLst>
          </p:cNvPr>
          <p:cNvCxnSpPr>
            <a:cxnSpLocks/>
          </p:cNvCxnSpPr>
          <p:nvPr/>
        </p:nvCxnSpPr>
        <p:spPr>
          <a:xfrm flipH="1" flipV="1">
            <a:off x="10122309" y="2498732"/>
            <a:ext cx="549015" cy="413875"/>
          </a:xfrm>
          <a:prstGeom prst="straightConnector1">
            <a:avLst/>
          </a:prstGeom>
          <a:ln w="57150">
            <a:solidFill>
              <a:srgbClr val="CF0063"/>
            </a:solidFill>
            <a:tailEnd type="triangle"/>
          </a:ln>
        </p:spPr>
        <p:style>
          <a:lnRef idx="1">
            <a:schemeClr val="dk1"/>
          </a:lnRef>
          <a:fillRef idx="0">
            <a:schemeClr val="dk1"/>
          </a:fillRef>
          <a:effectRef idx="0">
            <a:schemeClr val="dk1"/>
          </a:effectRef>
          <a:fontRef idx="minor">
            <a:schemeClr val="tx1"/>
          </a:fontRef>
        </p:style>
      </p:cxnSp>
      <p:cxnSp>
        <p:nvCxnSpPr>
          <p:cNvPr id="11" name="Connecteur droit avec flèche 10">
            <a:extLst>
              <a:ext uri="{FF2B5EF4-FFF2-40B4-BE49-F238E27FC236}">
                <a16:creationId xmlns:a16="http://schemas.microsoft.com/office/drawing/2014/main" id="{7746C58F-0E9C-4EC0-A4E0-F6D4BC035A1E}"/>
              </a:ext>
            </a:extLst>
          </p:cNvPr>
          <p:cNvCxnSpPr>
            <a:cxnSpLocks/>
          </p:cNvCxnSpPr>
          <p:nvPr/>
        </p:nvCxnSpPr>
        <p:spPr>
          <a:xfrm flipV="1">
            <a:off x="10666022" y="1371220"/>
            <a:ext cx="249083" cy="397365"/>
          </a:xfrm>
          <a:prstGeom prst="straightConnector1">
            <a:avLst/>
          </a:prstGeom>
          <a:ln w="57150">
            <a:solidFill>
              <a:srgbClr val="CF0063"/>
            </a:solidFill>
            <a:tailEnd type="triangle"/>
          </a:ln>
        </p:spPr>
        <p:style>
          <a:lnRef idx="1">
            <a:schemeClr val="dk1"/>
          </a:lnRef>
          <a:fillRef idx="0">
            <a:schemeClr val="dk1"/>
          </a:fillRef>
          <a:effectRef idx="0">
            <a:schemeClr val="dk1"/>
          </a:effectRef>
          <a:fontRef idx="minor">
            <a:schemeClr val="tx1"/>
          </a:fontRef>
        </p:style>
      </p:cxnSp>
      <p:sp>
        <p:nvSpPr>
          <p:cNvPr id="13" name="ZoneTexte 12">
            <a:extLst>
              <a:ext uri="{FF2B5EF4-FFF2-40B4-BE49-F238E27FC236}">
                <a16:creationId xmlns:a16="http://schemas.microsoft.com/office/drawing/2014/main" id="{1C3748EA-A41C-416E-A66B-2CF323EBD81C}"/>
              </a:ext>
            </a:extLst>
          </p:cNvPr>
          <p:cNvSpPr txBox="1"/>
          <p:nvPr/>
        </p:nvSpPr>
        <p:spPr>
          <a:xfrm>
            <a:off x="7732265" y="1459331"/>
            <a:ext cx="2863643" cy="338554"/>
          </a:xfrm>
          <a:prstGeom prst="rect">
            <a:avLst/>
          </a:prstGeom>
          <a:solidFill>
            <a:schemeClr val="bg1"/>
          </a:solidFill>
          <a:ln>
            <a:solidFill>
              <a:srgbClr val="CF0063"/>
            </a:solidFill>
          </a:ln>
        </p:spPr>
        <p:txBody>
          <a:bodyPr wrap="square" rtlCol="0">
            <a:spAutoFit/>
          </a:bodyPr>
          <a:lstStyle/>
          <a:p>
            <a:r>
              <a:rPr lang="fr-CH" sz="1600" dirty="0" err="1"/>
              <a:t>Connecté-e</a:t>
            </a:r>
            <a:r>
              <a:rPr lang="fr-CH" sz="1600" dirty="0"/>
              <a:t> avec un ORCID</a:t>
            </a:r>
          </a:p>
        </p:txBody>
      </p:sp>
      <p:sp>
        <p:nvSpPr>
          <p:cNvPr id="14" name="ZoneTexte 13">
            <a:extLst>
              <a:ext uri="{FF2B5EF4-FFF2-40B4-BE49-F238E27FC236}">
                <a16:creationId xmlns:a16="http://schemas.microsoft.com/office/drawing/2014/main" id="{6521EF05-38D7-4572-AFB9-83B58F65EBA8}"/>
              </a:ext>
            </a:extLst>
          </p:cNvPr>
          <p:cNvSpPr txBox="1"/>
          <p:nvPr/>
        </p:nvSpPr>
        <p:spPr>
          <a:xfrm>
            <a:off x="9644895" y="2915148"/>
            <a:ext cx="2392941" cy="1323439"/>
          </a:xfrm>
          <a:prstGeom prst="rect">
            <a:avLst/>
          </a:prstGeom>
          <a:solidFill>
            <a:schemeClr val="bg1"/>
          </a:solidFill>
          <a:ln>
            <a:solidFill>
              <a:srgbClr val="CF0063"/>
            </a:solidFill>
          </a:ln>
        </p:spPr>
        <p:txBody>
          <a:bodyPr wrap="square" rtlCol="0">
            <a:spAutoFit/>
          </a:bodyPr>
          <a:lstStyle/>
          <a:p>
            <a:r>
              <a:rPr lang="fr-CH" sz="1600" dirty="0"/>
              <a:t>Une recherche est déclenchée  avec tous les noms présents dans votre profil ORCID. Modifiez-la si besoin</a:t>
            </a:r>
          </a:p>
        </p:txBody>
      </p:sp>
      <p:sp>
        <p:nvSpPr>
          <p:cNvPr id="15" name="ZoneTexte 14">
            <a:extLst>
              <a:ext uri="{FF2B5EF4-FFF2-40B4-BE49-F238E27FC236}">
                <a16:creationId xmlns:a16="http://schemas.microsoft.com/office/drawing/2014/main" id="{36B63D23-AE9B-4A2D-9A44-7578005D2E97}"/>
              </a:ext>
            </a:extLst>
          </p:cNvPr>
          <p:cNvSpPr txBox="1"/>
          <p:nvPr/>
        </p:nvSpPr>
        <p:spPr>
          <a:xfrm>
            <a:off x="3939663" y="2727940"/>
            <a:ext cx="5014291" cy="369332"/>
          </a:xfrm>
          <a:prstGeom prst="rect">
            <a:avLst/>
          </a:prstGeom>
          <a:solidFill>
            <a:schemeClr val="bg1"/>
          </a:solidFill>
          <a:ln>
            <a:solidFill>
              <a:srgbClr val="CF0063"/>
            </a:solidFill>
          </a:ln>
        </p:spPr>
        <p:txBody>
          <a:bodyPr wrap="square" rtlCol="0">
            <a:spAutoFit/>
          </a:bodyPr>
          <a:lstStyle/>
          <a:p>
            <a:r>
              <a:rPr lang="fr-CH" dirty="0"/>
              <a:t>Sélectionnez vos publications puis «Continue»</a:t>
            </a:r>
          </a:p>
        </p:txBody>
      </p:sp>
      <p:cxnSp>
        <p:nvCxnSpPr>
          <p:cNvPr id="16" name="Connecteur droit avec flèche 15">
            <a:extLst>
              <a:ext uri="{FF2B5EF4-FFF2-40B4-BE49-F238E27FC236}">
                <a16:creationId xmlns:a16="http://schemas.microsoft.com/office/drawing/2014/main" id="{87BF07E3-750B-4289-BA4A-610A54616370}"/>
              </a:ext>
            </a:extLst>
          </p:cNvPr>
          <p:cNvCxnSpPr>
            <a:cxnSpLocks/>
          </p:cNvCxnSpPr>
          <p:nvPr/>
        </p:nvCxnSpPr>
        <p:spPr>
          <a:xfrm>
            <a:off x="7732265" y="3178646"/>
            <a:ext cx="561201" cy="183823"/>
          </a:xfrm>
          <a:prstGeom prst="straightConnector1">
            <a:avLst/>
          </a:prstGeom>
          <a:ln w="57150">
            <a:solidFill>
              <a:srgbClr val="CF0063"/>
            </a:solidFill>
            <a:tailEnd type="triangle"/>
          </a:ln>
        </p:spPr>
        <p:style>
          <a:lnRef idx="1">
            <a:schemeClr val="dk1"/>
          </a:lnRef>
          <a:fillRef idx="0">
            <a:schemeClr val="dk1"/>
          </a:fillRef>
          <a:effectRef idx="0">
            <a:schemeClr val="dk1"/>
          </a:effectRef>
          <a:fontRef idx="minor">
            <a:schemeClr val="tx1"/>
          </a:fontRef>
        </p:style>
      </p:cxnSp>
      <p:cxnSp>
        <p:nvCxnSpPr>
          <p:cNvPr id="20" name="Connecteur droit avec flèche 19">
            <a:extLst>
              <a:ext uri="{FF2B5EF4-FFF2-40B4-BE49-F238E27FC236}">
                <a16:creationId xmlns:a16="http://schemas.microsoft.com/office/drawing/2014/main" id="{0D771A75-F9DA-4F7F-8B50-DAE8C85B3F14}"/>
              </a:ext>
            </a:extLst>
          </p:cNvPr>
          <p:cNvCxnSpPr>
            <a:cxnSpLocks/>
          </p:cNvCxnSpPr>
          <p:nvPr/>
        </p:nvCxnSpPr>
        <p:spPr>
          <a:xfrm flipH="1">
            <a:off x="3561975" y="3136237"/>
            <a:ext cx="1633503" cy="1131894"/>
          </a:xfrm>
          <a:prstGeom prst="straightConnector1">
            <a:avLst/>
          </a:prstGeom>
          <a:ln w="57150">
            <a:solidFill>
              <a:srgbClr val="CF0063"/>
            </a:solidFill>
            <a:tailEnd type="triangle"/>
          </a:ln>
        </p:spPr>
        <p:style>
          <a:lnRef idx="1">
            <a:schemeClr val="dk1"/>
          </a:lnRef>
          <a:fillRef idx="0">
            <a:schemeClr val="dk1"/>
          </a:fillRef>
          <a:effectRef idx="0">
            <a:schemeClr val="dk1"/>
          </a:effectRef>
          <a:fontRef idx="minor">
            <a:schemeClr val="tx1"/>
          </a:fontRef>
        </p:style>
      </p:cxnSp>
      <p:sp>
        <p:nvSpPr>
          <p:cNvPr id="12" name="Ellipse 11">
            <a:extLst>
              <a:ext uri="{FF2B5EF4-FFF2-40B4-BE49-F238E27FC236}">
                <a16:creationId xmlns:a16="http://schemas.microsoft.com/office/drawing/2014/main" id="{162A9FE2-AD65-4CE3-A88C-714FA83AF42F}"/>
              </a:ext>
            </a:extLst>
          </p:cNvPr>
          <p:cNvSpPr/>
          <p:nvPr/>
        </p:nvSpPr>
        <p:spPr>
          <a:xfrm>
            <a:off x="10619311" y="2475912"/>
            <a:ext cx="504056" cy="504056"/>
          </a:xfrm>
          <a:prstGeom prst="ellipse">
            <a:avLst/>
          </a:prstGeom>
          <a:solidFill>
            <a:srgbClr val="CF0063"/>
          </a:solidFill>
          <a:ln>
            <a:solidFill>
              <a:srgbClr val="CF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t>2</a:t>
            </a:r>
          </a:p>
        </p:txBody>
      </p:sp>
      <p:sp>
        <p:nvSpPr>
          <p:cNvPr id="17" name="Ellipse 16">
            <a:extLst>
              <a:ext uri="{FF2B5EF4-FFF2-40B4-BE49-F238E27FC236}">
                <a16:creationId xmlns:a16="http://schemas.microsoft.com/office/drawing/2014/main" id="{06B11527-A993-493F-9474-73F37EE6B642}"/>
              </a:ext>
            </a:extLst>
          </p:cNvPr>
          <p:cNvSpPr/>
          <p:nvPr/>
        </p:nvSpPr>
        <p:spPr>
          <a:xfrm>
            <a:off x="4438812" y="3049243"/>
            <a:ext cx="504056" cy="504056"/>
          </a:xfrm>
          <a:prstGeom prst="ellipse">
            <a:avLst/>
          </a:prstGeom>
          <a:solidFill>
            <a:srgbClr val="CF0063"/>
          </a:solidFill>
          <a:ln>
            <a:solidFill>
              <a:srgbClr val="CF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t>3</a:t>
            </a:r>
          </a:p>
        </p:txBody>
      </p:sp>
      <p:pic>
        <p:nvPicPr>
          <p:cNvPr id="18" name="Image 17">
            <a:extLst>
              <a:ext uri="{FF2B5EF4-FFF2-40B4-BE49-F238E27FC236}">
                <a16:creationId xmlns:a16="http://schemas.microsoft.com/office/drawing/2014/main" id="{BF73C384-4AE9-43C5-A3DF-E45BBD8052BB}"/>
              </a:ext>
            </a:extLst>
          </p:cNvPr>
          <p:cNvPicPr>
            <a:picLocks noChangeAspect="1"/>
          </p:cNvPicPr>
          <p:nvPr/>
        </p:nvPicPr>
        <p:blipFill>
          <a:blip r:embed="rId4"/>
          <a:stretch>
            <a:fillRect/>
          </a:stretch>
        </p:blipFill>
        <p:spPr>
          <a:xfrm>
            <a:off x="4917037" y="4804657"/>
            <a:ext cx="5873527" cy="2111985"/>
          </a:xfrm>
          <a:prstGeom prst="rect">
            <a:avLst/>
          </a:prstGeom>
          <a:ln>
            <a:solidFill>
              <a:schemeClr val="bg1">
                <a:lumMod val="75000"/>
              </a:schemeClr>
            </a:solidFill>
          </a:ln>
        </p:spPr>
      </p:pic>
      <p:cxnSp>
        <p:nvCxnSpPr>
          <p:cNvPr id="19" name="Connecteur droit avec flèche 18">
            <a:extLst>
              <a:ext uri="{FF2B5EF4-FFF2-40B4-BE49-F238E27FC236}">
                <a16:creationId xmlns:a16="http://schemas.microsoft.com/office/drawing/2014/main" id="{78135742-9B6E-47FC-A6B5-60E8FB6F5121}"/>
              </a:ext>
            </a:extLst>
          </p:cNvPr>
          <p:cNvCxnSpPr>
            <a:cxnSpLocks/>
          </p:cNvCxnSpPr>
          <p:nvPr/>
        </p:nvCxnSpPr>
        <p:spPr>
          <a:xfrm flipH="1" flipV="1">
            <a:off x="10115445" y="5428297"/>
            <a:ext cx="398083" cy="280674"/>
          </a:xfrm>
          <a:prstGeom prst="straightConnector1">
            <a:avLst/>
          </a:prstGeom>
          <a:ln w="57150">
            <a:solidFill>
              <a:srgbClr val="CF0063"/>
            </a:solidFill>
            <a:tailEnd type="triangle"/>
          </a:ln>
        </p:spPr>
        <p:style>
          <a:lnRef idx="1">
            <a:schemeClr val="dk1"/>
          </a:lnRef>
          <a:fillRef idx="0">
            <a:schemeClr val="dk1"/>
          </a:fillRef>
          <a:effectRef idx="0">
            <a:schemeClr val="dk1"/>
          </a:effectRef>
          <a:fontRef idx="minor">
            <a:schemeClr val="tx1"/>
          </a:fontRef>
        </p:style>
      </p:cxnSp>
      <p:sp>
        <p:nvSpPr>
          <p:cNvPr id="21" name="ZoneTexte 20">
            <a:extLst>
              <a:ext uri="{FF2B5EF4-FFF2-40B4-BE49-F238E27FC236}">
                <a16:creationId xmlns:a16="http://schemas.microsoft.com/office/drawing/2014/main" id="{2FCA0AA3-4E92-4775-A6F6-C1DD7F703939}"/>
              </a:ext>
            </a:extLst>
          </p:cNvPr>
          <p:cNvSpPr txBox="1"/>
          <p:nvPr/>
        </p:nvSpPr>
        <p:spPr>
          <a:xfrm>
            <a:off x="8863451" y="5747212"/>
            <a:ext cx="1927112" cy="584775"/>
          </a:xfrm>
          <a:prstGeom prst="rect">
            <a:avLst/>
          </a:prstGeom>
          <a:solidFill>
            <a:schemeClr val="bg1"/>
          </a:solidFill>
          <a:ln>
            <a:solidFill>
              <a:srgbClr val="CF0063"/>
            </a:solidFill>
          </a:ln>
        </p:spPr>
        <p:txBody>
          <a:bodyPr wrap="square" rtlCol="0">
            <a:spAutoFit/>
          </a:bodyPr>
          <a:lstStyle/>
          <a:p>
            <a:r>
              <a:rPr lang="fr-CH" sz="1600" dirty="0"/>
              <a:t>Vérifiez et confirmez l’envoi vers ORCID</a:t>
            </a:r>
          </a:p>
        </p:txBody>
      </p:sp>
      <p:sp>
        <p:nvSpPr>
          <p:cNvPr id="22" name="Ellipse 21">
            <a:extLst>
              <a:ext uri="{FF2B5EF4-FFF2-40B4-BE49-F238E27FC236}">
                <a16:creationId xmlns:a16="http://schemas.microsoft.com/office/drawing/2014/main" id="{89979CC8-6F84-48E2-A833-AE96141889AE}"/>
              </a:ext>
            </a:extLst>
          </p:cNvPr>
          <p:cNvSpPr/>
          <p:nvPr/>
        </p:nvSpPr>
        <p:spPr>
          <a:xfrm>
            <a:off x="10343879" y="5569327"/>
            <a:ext cx="504056" cy="504056"/>
          </a:xfrm>
          <a:prstGeom prst="ellipse">
            <a:avLst/>
          </a:prstGeom>
          <a:solidFill>
            <a:srgbClr val="CF0063"/>
          </a:solidFill>
          <a:ln>
            <a:solidFill>
              <a:srgbClr val="CF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t>4</a:t>
            </a:r>
          </a:p>
        </p:txBody>
      </p:sp>
    </p:spTree>
    <p:extLst>
      <p:ext uri="{BB962C8B-B14F-4D97-AF65-F5344CB8AC3E}">
        <p14:creationId xmlns:p14="http://schemas.microsoft.com/office/powerpoint/2010/main" val="263576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2" grpId="0" animBg="1"/>
      <p:bldP spid="17"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C0FF137-1E8D-B328-C8E8-7B8F920905C2}"/>
              </a:ext>
            </a:extLst>
          </p:cNvPr>
          <p:cNvSpPr>
            <a:spLocks noGrp="1"/>
          </p:cNvSpPr>
          <p:nvPr>
            <p:ph type="title"/>
          </p:nvPr>
        </p:nvSpPr>
        <p:spPr>
          <a:xfrm>
            <a:off x="838200" y="401598"/>
            <a:ext cx="10515600" cy="1325563"/>
          </a:xfrm>
        </p:spPr>
        <p:txBody>
          <a:bodyPr/>
          <a:lstStyle/>
          <a:p>
            <a:r>
              <a:rPr lang="fr-CH" dirty="0"/>
              <a:t>Pourquoi utiliser un ORCID      ?</a:t>
            </a:r>
          </a:p>
        </p:txBody>
      </p:sp>
      <p:sp>
        <p:nvSpPr>
          <p:cNvPr id="5" name="Espace réservé du contenu 4">
            <a:extLst>
              <a:ext uri="{FF2B5EF4-FFF2-40B4-BE49-F238E27FC236}">
                <a16:creationId xmlns:a16="http://schemas.microsoft.com/office/drawing/2014/main" id="{F3C029F0-502B-2A62-307E-564C4AB25794}"/>
              </a:ext>
            </a:extLst>
          </p:cNvPr>
          <p:cNvSpPr>
            <a:spLocks noGrp="1"/>
          </p:cNvSpPr>
          <p:nvPr>
            <p:ph idx="1"/>
          </p:nvPr>
        </p:nvSpPr>
        <p:spPr>
          <a:xfrm>
            <a:off x="4350558" y="2043910"/>
            <a:ext cx="7333211" cy="4727054"/>
          </a:xfrm>
        </p:spPr>
        <p:txBody>
          <a:bodyPr vert="horz" lIns="91440" tIns="45720" rIns="91440" bIns="45720" rtlCol="0" anchor="t">
            <a:normAutofit/>
          </a:bodyPr>
          <a:lstStyle/>
          <a:p>
            <a:pPr marL="514350" indent="-514350">
              <a:spcBef>
                <a:spcPts val="1200"/>
              </a:spcBef>
              <a:buSzPct val="100000"/>
              <a:buFont typeface="+mj-lt"/>
              <a:buAutoNum type="arabicPeriod"/>
            </a:pPr>
            <a:r>
              <a:rPr lang="fr-FR" sz="2800" dirty="0"/>
              <a:t>Pour se distinguer de ses homonymes</a:t>
            </a:r>
          </a:p>
          <a:p>
            <a:pPr marL="514350" indent="-514350">
              <a:spcBef>
                <a:spcPts val="1200"/>
              </a:spcBef>
              <a:buSzPct val="100000"/>
              <a:buFont typeface="+mj-lt"/>
              <a:buAutoNum type="arabicPeriod"/>
            </a:pPr>
            <a:endParaRPr lang="fr-FR" dirty="0"/>
          </a:p>
          <a:p>
            <a:pPr marL="514350" indent="-514350">
              <a:spcBef>
                <a:spcPts val="1200"/>
              </a:spcBef>
              <a:buSzPct val="100000"/>
              <a:buFont typeface="+mj-lt"/>
              <a:buAutoNum type="arabicPeriod"/>
            </a:pPr>
            <a:r>
              <a:rPr lang="fr-FR" sz="2800" dirty="0"/>
              <a:t>Parce que c’est demandé</a:t>
            </a:r>
          </a:p>
          <a:p>
            <a:pPr marL="514350" indent="-514350">
              <a:spcBef>
                <a:spcPts val="1200"/>
              </a:spcBef>
              <a:buSzPct val="100000"/>
              <a:buFont typeface="+mj-lt"/>
              <a:buAutoNum type="arabicPeriod"/>
            </a:pPr>
            <a:endParaRPr lang="fr-FR" dirty="0"/>
          </a:p>
          <a:p>
            <a:pPr marL="514350" indent="-514350">
              <a:spcBef>
                <a:spcPts val="1200"/>
              </a:spcBef>
              <a:buSzPct val="100000"/>
              <a:buFont typeface="+mj-lt"/>
              <a:buAutoNum type="arabicPeriod"/>
            </a:pPr>
            <a:r>
              <a:rPr lang="fr-FR" sz="2800" dirty="0"/>
              <a:t>Pour revendiquer ses contributions scientifiques</a:t>
            </a:r>
          </a:p>
          <a:p>
            <a:pPr marL="514350" indent="-514350">
              <a:spcBef>
                <a:spcPts val="1200"/>
              </a:spcBef>
              <a:buSzPct val="100000"/>
              <a:buFont typeface="+mj-lt"/>
              <a:buAutoNum type="arabicPeriod"/>
            </a:pPr>
            <a:endParaRPr lang="fr-FR" dirty="0"/>
          </a:p>
          <a:p>
            <a:pPr marL="514350" indent="-514350">
              <a:spcBef>
                <a:spcPts val="1200"/>
              </a:spcBef>
              <a:buSzPct val="100000"/>
              <a:buFont typeface="+mj-lt"/>
              <a:buAutoNum type="arabicPeriod"/>
            </a:pPr>
            <a:r>
              <a:rPr lang="fr-FR" sz="2800" dirty="0"/>
              <a:t>Parce que cela permet de visibiliser sa recherche</a:t>
            </a:r>
            <a:endParaRPr lang="fr-CH" sz="2800" dirty="0"/>
          </a:p>
        </p:txBody>
      </p:sp>
      <p:sp>
        <p:nvSpPr>
          <p:cNvPr id="2" name="Espace réservé du numéro de diapositive 1">
            <a:extLst>
              <a:ext uri="{FF2B5EF4-FFF2-40B4-BE49-F238E27FC236}">
                <a16:creationId xmlns:a16="http://schemas.microsoft.com/office/drawing/2014/main" id="{04FE912E-823F-1DC0-DF8A-FD3600F2BD62}"/>
              </a:ext>
            </a:extLst>
          </p:cNvPr>
          <p:cNvSpPr>
            <a:spLocks noGrp="1"/>
          </p:cNvSpPr>
          <p:nvPr>
            <p:ph type="sldNum" sz="quarter" idx="4"/>
          </p:nvPr>
        </p:nvSpPr>
        <p:spPr/>
        <p:txBody>
          <a:bodyPr/>
          <a:lstStyle/>
          <a:p>
            <a:pPr algn="l"/>
            <a:fld id="{EA382D5B-34F5-4E3E-A4AE-74CC685E3C28}" type="slidenum">
              <a:rPr lang="fr-CH" smtClean="0"/>
              <a:pPr algn="l"/>
              <a:t>5</a:t>
            </a:fld>
            <a:endParaRPr lang="fr-CH" dirty="0"/>
          </a:p>
        </p:txBody>
      </p:sp>
      <p:pic>
        <p:nvPicPr>
          <p:cNvPr id="3" name="Image 2">
            <a:hlinkClick r:id="rId3"/>
            <a:extLst>
              <a:ext uri="{FF2B5EF4-FFF2-40B4-BE49-F238E27FC236}">
                <a16:creationId xmlns:a16="http://schemas.microsoft.com/office/drawing/2014/main" id="{907A8428-478F-2376-7B61-AF31C231DE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6414" y="669428"/>
            <a:ext cx="609600" cy="609600"/>
          </a:xfrm>
          <a:prstGeom prst="rect">
            <a:avLst/>
          </a:prstGeom>
        </p:spPr>
      </p:pic>
      <p:pic>
        <p:nvPicPr>
          <p:cNvPr id="7" name="Graphique 6" descr="Questions contour">
            <a:extLst>
              <a:ext uri="{FF2B5EF4-FFF2-40B4-BE49-F238E27FC236}">
                <a16:creationId xmlns:a16="http://schemas.microsoft.com/office/drawing/2014/main" id="{B1F9495F-1142-E145-E860-55E382FA18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3714" y="2550110"/>
            <a:ext cx="2760083" cy="2760083"/>
          </a:xfrm>
          <a:prstGeom prst="rect">
            <a:avLst/>
          </a:prstGeom>
        </p:spPr>
      </p:pic>
    </p:spTree>
    <p:extLst>
      <p:ext uri="{BB962C8B-B14F-4D97-AF65-F5344CB8AC3E}">
        <p14:creationId xmlns:p14="http://schemas.microsoft.com/office/powerpoint/2010/main" val="42384565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e 14">
            <a:extLst>
              <a:ext uri="{FF2B5EF4-FFF2-40B4-BE49-F238E27FC236}">
                <a16:creationId xmlns:a16="http://schemas.microsoft.com/office/drawing/2014/main" id="{F6741C20-2E06-4C74-A8A4-EA28DA492E20}"/>
              </a:ext>
            </a:extLst>
          </p:cNvPr>
          <p:cNvGrpSpPr/>
          <p:nvPr/>
        </p:nvGrpSpPr>
        <p:grpSpPr>
          <a:xfrm>
            <a:off x="5442401" y="1231275"/>
            <a:ext cx="6435432" cy="5626725"/>
            <a:chOff x="2693772" y="1343723"/>
            <a:chExt cx="6435432" cy="5626725"/>
          </a:xfrm>
        </p:grpSpPr>
        <p:pic>
          <p:nvPicPr>
            <p:cNvPr id="6" name="Image 5">
              <a:extLst>
                <a:ext uri="{FF2B5EF4-FFF2-40B4-BE49-F238E27FC236}">
                  <a16:creationId xmlns:a16="http://schemas.microsoft.com/office/drawing/2014/main" id="{1E3C7E45-32A5-40AE-8C1B-E345A040593E}"/>
                </a:ext>
              </a:extLst>
            </p:cNvPr>
            <p:cNvPicPr>
              <a:picLocks noChangeAspect="1"/>
            </p:cNvPicPr>
            <p:nvPr/>
          </p:nvPicPr>
          <p:blipFill>
            <a:blip r:embed="rId3"/>
            <a:stretch>
              <a:fillRect/>
            </a:stretch>
          </p:blipFill>
          <p:spPr>
            <a:xfrm>
              <a:off x="2708568" y="1343723"/>
              <a:ext cx="6405840" cy="4779129"/>
            </a:xfrm>
            <a:prstGeom prst="rect">
              <a:avLst/>
            </a:prstGeom>
          </p:spPr>
        </p:pic>
        <p:pic>
          <p:nvPicPr>
            <p:cNvPr id="14" name="Image 13">
              <a:extLst>
                <a:ext uri="{FF2B5EF4-FFF2-40B4-BE49-F238E27FC236}">
                  <a16:creationId xmlns:a16="http://schemas.microsoft.com/office/drawing/2014/main" id="{F5192898-FFF0-4A9F-BDE9-3365942AD959}"/>
                </a:ext>
              </a:extLst>
            </p:cNvPr>
            <p:cNvPicPr>
              <a:picLocks noChangeAspect="1"/>
            </p:cNvPicPr>
            <p:nvPr/>
          </p:nvPicPr>
          <p:blipFill>
            <a:blip r:embed="rId4"/>
            <a:stretch>
              <a:fillRect/>
            </a:stretch>
          </p:blipFill>
          <p:spPr>
            <a:xfrm>
              <a:off x="2693772" y="2636912"/>
              <a:ext cx="6435432" cy="4333536"/>
            </a:xfrm>
            <a:prstGeom prst="rect">
              <a:avLst/>
            </a:prstGeom>
          </p:spPr>
        </p:pic>
      </p:grpSp>
      <p:sp>
        <p:nvSpPr>
          <p:cNvPr id="2" name="Titre 1"/>
          <p:cNvSpPr>
            <a:spLocks noGrp="1"/>
          </p:cNvSpPr>
          <p:nvPr>
            <p:ph type="title"/>
          </p:nvPr>
        </p:nvSpPr>
        <p:spPr/>
        <p:txBody>
          <a:bodyPr/>
          <a:lstStyle/>
          <a:p>
            <a:r>
              <a:rPr lang="fr-CH" dirty="0"/>
              <a:t>Web of Science* &amp; ORCID (1)</a:t>
            </a:r>
          </a:p>
        </p:txBody>
      </p:sp>
      <p:sp>
        <p:nvSpPr>
          <p:cNvPr id="3" name="Espace réservé du contenu 2">
            <a:extLst>
              <a:ext uri="{FF2B5EF4-FFF2-40B4-BE49-F238E27FC236}">
                <a16:creationId xmlns:a16="http://schemas.microsoft.com/office/drawing/2014/main" id="{BEDB5F45-FAC4-01DA-C5E1-94D57A455580}"/>
              </a:ext>
            </a:extLst>
          </p:cNvPr>
          <p:cNvSpPr>
            <a:spLocks noGrp="1"/>
          </p:cNvSpPr>
          <p:nvPr>
            <p:ph idx="1"/>
          </p:nvPr>
        </p:nvSpPr>
        <p:spPr>
          <a:xfrm>
            <a:off x="314167" y="2502626"/>
            <a:ext cx="3670622" cy="4333537"/>
          </a:xfrm>
        </p:spPr>
        <p:txBody>
          <a:bodyPr>
            <a:normAutofit fontScale="92500" lnSpcReduction="20000"/>
          </a:bodyPr>
          <a:lstStyle/>
          <a:p>
            <a:r>
              <a:rPr lang="fr-CH" sz="2400" dirty="0"/>
              <a:t>Dans Web of Science, les publications sont réunies sous de «</a:t>
            </a:r>
            <a:r>
              <a:rPr lang="fr-CH" sz="2400" dirty="0" err="1"/>
              <a:t>potentiel-les</a:t>
            </a:r>
            <a:r>
              <a:rPr lang="fr-CH" sz="2400" dirty="0"/>
              <a:t> </a:t>
            </a:r>
            <a:r>
              <a:rPr lang="fr-CH" sz="2400" dirty="0" err="1"/>
              <a:t>auteur-es</a:t>
            </a:r>
            <a:r>
              <a:rPr lang="fr-CH" sz="2400" dirty="0"/>
              <a:t>» </a:t>
            </a:r>
            <a:r>
              <a:rPr lang="fr-CH" sz="2400" dirty="0" err="1"/>
              <a:t>identifié-es</a:t>
            </a:r>
            <a:r>
              <a:rPr lang="fr-CH" sz="2400" dirty="0"/>
              <a:t> par algorithme. </a:t>
            </a:r>
          </a:p>
          <a:p>
            <a:r>
              <a:rPr lang="fr-CH" sz="2400" dirty="0"/>
              <a:t>Il est possible de corriger le profil automatiquement créé et réclamer ses publications.  </a:t>
            </a:r>
          </a:p>
          <a:p>
            <a:r>
              <a:rPr lang="fr-CH" sz="2400" dirty="0"/>
              <a:t>On obtient ainsi un </a:t>
            </a:r>
            <a:r>
              <a:rPr lang="fr-CH" sz="2400" dirty="0" err="1">
                <a:solidFill>
                  <a:srgbClr val="CF0063"/>
                </a:solidFill>
              </a:rPr>
              <a:t>ResearcherID</a:t>
            </a:r>
            <a:r>
              <a:rPr lang="fr-CH" sz="2400" dirty="0"/>
              <a:t> qui peut être synchronisé avec ORCID.</a:t>
            </a:r>
          </a:p>
          <a:p>
            <a:r>
              <a:rPr lang="fr-CH" sz="2400" dirty="0"/>
              <a:t> Les comptes </a:t>
            </a:r>
            <a:r>
              <a:rPr lang="fr-CH" sz="2400" dirty="0" err="1">
                <a:solidFill>
                  <a:srgbClr val="CF0063"/>
                </a:solidFill>
              </a:rPr>
              <a:t>Publons</a:t>
            </a:r>
            <a:r>
              <a:rPr lang="fr-CH" sz="2400" dirty="0"/>
              <a:t> ont été intégrés et convertis en </a:t>
            </a:r>
            <a:r>
              <a:rPr lang="fr-CH" sz="2400" dirty="0" err="1"/>
              <a:t>ResearcherID</a:t>
            </a:r>
            <a:r>
              <a:rPr lang="fr-CH" sz="2400" dirty="0"/>
              <a:t> validés en août 2022</a:t>
            </a:r>
          </a:p>
          <a:p>
            <a:endParaRPr lang="en-GB" dirty="0"/>
          </a:p>
        </p:txBody>
      </p:sp>
      <p:sp>
        <p:nvSpPr>
          <p:cNvPr id="9" name="Rectangle 8"/>
          <p:cNvSpPr/>
          <p:nvPr/>
        </p:nvSpPr>
        <p:spPr>
          <a:xfrm>
            <a:off x="473168" y="1750216"/>
            <a:ext cx="3670622" cy="523220"/>
          </a:xfrm>
          <a:prstGeom prst="rect">
            <a:avLst/>
          </a:prstGeom>
          <a:solidFill>
            <a:schemeClr val="bg1"/>
          </a:solidFill>
          <a:ln>
            <a:solidFill>
              <a:schemeClr val="bg1">
                <a:lumMod val="65000"/>
              </a:schemeClr>
            </a:solidFill>
          </a:ln>
        </p:spPr>
        <p:txBody>
          <a:bodyPr wrap="square">
            <a:spAutoFit/>
          </a:bodyPr>
          <a:lstStyle/>
          <a:p>
            <a:r>
              <a:rPr lang="fr-CH" sz="1400" dirty="0"/>
              <a:t>*Plateforme payante, à laquelle l’UNIGE est abonnée</a:t>
            </a:r>
          </a:p>
        </p:txBody>
      </p:sp>
      <p:sp>
        <p:nvSpPr>
          <p:cNvPr id="10" name="Rectangle 9"/>
          <p:cNvSpPr/>
          <p:nvPr/>
        </p:nvSpPr>
        <p:spPr>
          <a:xfrm>
            <a:off x="508279" y="1380884"/>
            <a:ext cx="3600400" cy="369332"/>
          </a:xfrm>
          <a:prstGeom prst="rect">
            <a:avLst/>
          </a:prstGeom>
        </p:spPr>
        <p:txBody>
          <a:bodyPr wrap="square">
            <a:spAutoFit/>
          </a:bodyPr>
          <a:lstStyle/>
          <a:p>
            <a:r>
              <a:rPr lang="fr-CH" dirty="0">
                <a:hlinkClick r:id="rId5"/>
              </a:rPr>
              <a:t>http://apps.webofknowledge.com/</a:t>
            </a:r>
            <a:r>
              <a:rPr lang="fr-CH" dirty="0"/>
              <a:t> </a:t>
            </a:r>
          </a:p>
        </p:txBody>
      </p:sp>
      <p:pic>
        <p:nvPicPr>
          <p:cNvPr id="17" name="Image 16">
            <a:extLst>
              <a:ext uri="{FF2B5EF4-FFF2-40B4-BE49-F238E27FC236}">
                <a16:creationId xmlns:a16="http://schemas.microsoft.com/office/drawing/2014/main" id="{12B08426-7F63-48B5-A7F5-33C39570E4E8}"/>
              </a:ext>
            </a:extLst>
          </p:cNvPr>
          <p:cNvPicPr>
            <a:picLocks noChangeAspect="1"/>
          </p:cNvPicPr>
          <p:nvPr/>
        </p:nvPicPr>
        <p:blipFill>
          <a:blip r:embed="rId6"/>
          <a:stretch>
            <a:fillRect/>
          </a:stretch>
        </p:blipFill>
        <p:spPr>
          <a:xfrm>
            <a:off x="6240509" y="3069823"/>
            <a:ext cx="3554234" cy="1038816"/>
          </a:xfrm>
          <a:prstGeom prst="rect">
            <a:avLst/>
          </a:prstGeom>
          <a:ln>
            <a:solidFill>
              <a:srgbClr val="CF0063"/>
            </a:solidFill>
          </a:ln>
        </p:spPr>
      </p:pic>
      <p:cxnSp>
        <p:nvCxnSpPr>
          <p:cNvPr id="18" name="Connecteur droit avec flèche 17">
            <a:extLst>
              <a:ext uri="{FF2B5EF4-FFF2-40B4-BE49-F238E27FC236}">
                <a16:creationId xmlns:a16="http://schemas.microsoft.com/office/drawing/2014/main" id="{60641FE8-ECC6-48CE-9865-5C297112A128}"/>
              </a:ext>
            </a:extLst>
          </p:cNvPr>
          <p:cNvCxnSpPr>
            <a:cxnSpLocks/>
          </p:cNvCxnSpPr>
          <p:nvPr/>
        </p:nvCxnSpPr>
        <p:spPr>
          <a:xfrm>
            <a:off x="7680669" y="2812495"/>
            <a:ext cx="576064" cy="257328"/>
          </a:xfrm>
          <a:prstGeom prst="straightConnector1">
            <a:avLst/>
          </a:prstGeom>
          <a:ln w="57150">
            <a:solidFill>
              <a:srgbClr val="CF0063"/>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4487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e 14">
            <a:extLst>
              <a:ext uri="{FF2B5EF4-FFF2-40B4-BE49-F238E27FC236}">
                <a16:creationId xmlns:a16="http://schemas.microsoft.com/office/drawing/2014/main" id="{F6741C20-2E06-4C74-A8A4-EA28DA492E20}"/>
              </a:ext>
            </a:extLst>
          </p:cNvPr>
          <p:cNvGrpSpPr/>
          <p:nvPr/>
        </p:nvGrpSpPr>
        <p:grpSpPr>
          <a:xfrm>
            <a:off x="4155205" y="1278326"/>
            <a:ext cx="7862100" cy="6335064"/>
            <a:chOff x="2693772" y="1343723"/>
            <a:chExt cx="6435432" cy="5626725"/>
          </a:xfrm>
        </p:grpSpPr>
        <p:pic>
          <p:nvPicPr>
            <p:cNvPr id="6" name="Image 5">
              <a:extLst>
                <a:ext uri="{FF2B5EF4-FFF2-40B4-BE49-F238E27FC236}">
                  <a16:creationId xmlns:a16="http://schemas.microsoft.com/office/drawing/2014/main" id="{1E3C7E45-32A5-40AE-8C1B-E345A040593E}"/>
                </a:ext>
              </a:extLst>
            </p:cNvPr>
            <p:cNvPicPr>
              <a:picLocks noChangeAspect="1"/>
            </p:cNvPicPr>
            <p:nvPr/>
          </p:nvPicPr>
          <p:blipFill>
            <a:blip r:embed="rId3"/>
            <a:stretch>
              <a:fillRect/>
            </a:stretch>
          </p:blipFill>
          <p:spPr>
            <a:xfrm>
              <a:off x="2708568" y="1343723"/>
              <a:ext cx="6405840" cy="4779129"/>
            </a:xfrm>
            <a:prstGeom prst="rect">
              <a:avLst/>
            </a:prstGeom>
          </p:spPr>
        </p:pic>
        <p:pic>
          <p:nvPicPr>
            <p:cNvPr id="14" name="Image 13">
              <a:extLst>
                <a:ext uri="{FF2B5EF4-FFF2-40B4-BE49-F238E27FC236}">
                  <a16:creationId xmlns:a16="http://schemas.microsoft.com/office/drawing/2014/main" id="{F5192898-FFF0-4A9F-BDE9-3365942AD959}"/>
                </a:ext>
              </a:extLst>
            </p:cNvPr>
            <p:cNvPicPr>
              <a:picLocks noChangeAspect="1"/>
            </p:cNvPicPr>
            <p:nvPr/>
          </p:nvPicPr>
          <p:blipFill>
            <a:blip r:embed="rId4"/>
            <a:stretch>
              <a:fillRect/>
            </a:stretch>
          </p:blipFill>
          <p:spPr>
            <a:xfrm>
              <a:off x="2693772" y="2636912"/>
              <a:ext cx="6435432" cy="4333536"/>
            </a:xfrm>
            <a:prstGeom prst="rect">
              <a:avLst/>
            </a:prstGeom>
          </p:spPr>
        </p:pic>
      </p:grpSp>
      <p:sp>
        <p:nvSpPr>
          <p:cNvPr id="2" name="Titre 1"/>
          <p:cNvSpPr>
            <a:spLocks noGrp="1"/>
          </p:cNvSpPr>
          <p:nvPr>
            <p:ph type="title"/>
          </p:nvPr>
        </p:nvSpPr>
        <p:spPr/>
        <p:txBody>
          <a:bodyPr/>
          <a:lstStyle/>
          <a:p>
            <a:r>
              <a:rPr lang="fr-CH" dirty="0"/>
              <a:t>Web of Science* &amp; ORCID (2)</a:t>
            </a:r>
          </a:p>
        </p:txBody>
      </p:sp>
      <p:pic>
        <p:nvPicPr>
          <p:cNvPr id="4" name="Image 3">
            <a:extLst>
              <a:ext uri="{FF2B5EF4-FFF2-40B4-BE49-F238E27FC236}">
                <a16:creationId xmlns:a16="http://schemas.microsoft.com/office/drawing/2014/main" id="{B9202355-D351-4432-9215-BBD26300999C}"/>
              </a:ext>
            </a:extLst>
          </p:cNvPr>
          <p:cNvPicPr>
            <a:picLocks noChangeAspect="1"/>
          </p:cNvPicPr>
          <p:nvPr/>
        </p:nvPicPr>
        <p:blipFill>
          <a:blip r:embed="rId5"/>
          <a:stretch>
            <a:fillRect/>
          </a:stretch>
        </p:blipFill>
        <p:spPr>
          <a:xfrm>
            <a:off x="4938140" y="3006518"/>
            <a:ext cx="4762500" cy="2324100"/>
          </a:xfrm>
          <a:prstGeom prst="rect">
            <a:avLst/>
          </a:prstGeom>
          <a:ln>
            <a:solidFill>
              <a:srgbClr val="CF0063"/>
            </a:solidFill>
          </a:ln>
        </p:spPr>
      </p:pic>
      <p:cxnSp>
        <p:nvCxnSpPr>
          <p:cNvPr id="11" name="Connecteur droit avec flèche 10">
            <a:extLst>
              <a:ext uri="{FF2B5EF4-FFF2-40B4-BE49-F238E27FC236}">
                <a16:creationId xmlns:a16="http://schemas.microsoft.com/office/drawing/2014/main" id="{72D76DC9-580E-431E-BE00-7194BCE01EC7}"/>
              </a:ext>
            </a:extLst>
          </p:cNvPr>
          <p:cNvCxnSpPr>
            <a:cxnSpLocks/>
          </p:cNvCxnSpPr>
          <p:nvPr/>
        </p:nvCxnSpPr>
        <p:spPr>
          <a:xfrm flipH="1">
            <a:off x="9700641" y="3798607"/>
            <a:ext cx="761879" cy="170103"/>
          </a:xfrm>
          <a:prstGeom prst="straightConnector1">
            <a:avLst/>
          </a:prstGeom>
          <a:ln w="57150">
            <a:solidFill>
              <a:srgbClr val="CF0063"/>
            </a:solidFill>
            <a:tailEnd type="triangle"/>
          </a:ln>
        </p:spPr>
        <p:style>
          <a:lnRef idx="1">
            <a:schemeClr val="dk1"/>
          </a:lnRef>
          <a:fillRef idx="0">
            <a:schemeClr val="dk1"/>
          </a:fillRef>
          <a:effectRef idx="0">
            <a:schemeClr val="dk1"/>
          </a:effectRef>
          <a:fontRef idx="minor">
            <a:schemeClr val="tx1"/>
          </a:fontRef>
        </p:style>
      </p:cxnSp>
      <p:sp>
        <p:nvSpPr>
          <p:cNvPr id="16" name="ZoneTexte 15">
            <a:extLst>
              <a:ext uri="{FF2B5EF4-FFF2-40B4-BE49-F238E27FC236}">
                <a16:creationId xmlns:a16="http://schemas.microsoft.com/office/drawing/2014/main" id="{D3E8DF54-65DB-461E-80C6-26B33AFAAB64}"/>
              </a:ext>
            </a:extLst>
          </p:cNvPr>
          <p:cNvSpPr txBox="1"/>
          <p:nvPr/>
        </p:nvSpPr>
        <p:spPr>
          <a:xfrm>
            <a:off x="728260" y="5330618"/>
            <a:ext cx="3062591" cy="1015663"/>
          </a:xfrm>
          <a:prstGeom prst="rect">
            <a:avLst/>
          </a:prstGeom>
          <a:solidFill>
            <a:schemeClr val="bg1"/>
          </a:solidFill>
          <a:ln>
            <a:noFill/>
          </a:ln>
        </p:spPr>
        <p:txBody>
          <a:bodyPr wrap="square" rtlCol="0">
            <a:spAutoFit/>
          </a:bodyPr>
          <a:lstStyle/>
          <a:p>
            <a:r>
              <a:rPr lang="fr-CH" sz="1200" dirty="0">
                <a:solidFill>
                  <a:srgbClr val="CF0063"/>
                </a:solidFill>
              </a:rPr>
              <a:t>NB. Vous aurez un seul et même login pour Web of Science, </a:t>
            </a:r>
            <a:r>
              <a:rPr lang="fr-CH" sz="1200" dirty="0" err="1">
                <a:solidFill>
                  <a:srgbClr val="CF0063"/>
                </a:solidFill>
              </a:rPr>
              <a:t>EndNote</a:t>
            </a:r>
            <a:r>
              <a:rPr lang="fr-CH" sz="1200" dirty="0">
                <a:solidFill>
                  <a:srgbClr val="CF0063"/>
                </a:solidFill>
              </a:rPr>
              <a:t> et </a:t>
            </a:r>
            <a:r>
              <a:rPr lang="fr-CH" sz="1200" dirty="0" err="1">
                <a:solidFill>
                  <a:srgbClr val="CF0063"/>
                </a:solidFill>
              </a:rPr>
              <a:t>Publons</a:t>
            </a:r>
            <a:r>
              <a:rPr lang="fr-CH" sz="1200" dirty="0">
                <a:solidFill>
                  <a:srgbClr val="CF0063"/>
                </a:solidFill>
              </a:rPr>
              <a:t> car tous appartiennent à la même entreprise. </a:t>
            </a:r>
            <a:br>
              <a:rPr lang="fr-CH" sz="1200" dirty="0">
                <a:solidFill>
                  <a:srgbClr val="CF0063"/>
                </a:solidFill>
              </a:rPr>
            </a:br>
            <a:r>
              <a:rPr lang="fr-CH" sz="1200" dirty="0">
                <a:solidFill>
                  <a:srgbClr val="CF0063"/>
                </a:solidFill>
              </a:rPr>
              <a:t>Depuis l’été 2022, il est possible de se connecter avec ORCID directement.</a:t>
            </a:r>
          </a:p>
        </p:txBody>
      </p:sp>
      <p:cxnSp>
        <p:nvCxnSpPr>
          <p:cNvPr id="17" name="Connecteur droit avec flèche 16">
            <a:extLst>
              <a:ext uri="{FF2B5EF4-FFF2-40B4-BE49-F238E27FC236}">
                <a16:creationId xmlns:a16="http://schemas.microsoft.com/office/drawing/2014/main" id="{BA7FC5C7-481F-491A-8E89-20EA55BF7392}"/>
              </a:ext>
            </a:extLst>
          </p:cNvPr>
          <p:cNvCxnSpPr>
            <a:cxnSpLocks/>
          </p:cNvCxnSpPr>
          <p:nvPr/>
        </p:nvCxnSpPr>
        <p:spPr>
          <a:xfrm flipH="1">
            <a:off x="6214048" y="2280938"/>
            <a:ext cx="761879" cy="170103"/>
          </a:xfrm>
          <a:prstGeom prst="straightConnector1">
            <a:avLst/>
          </a:prstGeom>
          <a:ln w="57150">
            <a:solidFill>
              <a:srgbClr val="CF0063"/>
            </a:solidFill>
            <a:tailEnd type="triangle"/>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BC5A9BF0-9EE0-3F95-79D0-95E1DC9406C5}"/>
              </a:ext>
            </a:extLst>
          </p:cNvPr>
          <p:cNvSpPr/>
          <p:nvPr/>
        </p:nvSpPr>
        <p:spPr>
          <a:xfrm>
            <a:off x="508279" y="1380884"/>
            <a:ext cx="3600400" cy="369332"/>
          </a:xfrm>
          <a:prstGeom prst="rect">
            <a:avLst/>
          </a:prstGeom>
        </p:spPr>
        <p:txBody>
          <a:bodyPr wrap="square">
            <a:spAutoFit/>
          </a:bodyPr>
          <a:lstStyle/>
          <a:p>
            <a:r>
              <a:rPr lang="fr-CH" dirty="0">
                <a:hlinkClick r:id="rId6"/>
              </a:rPr>
              <a:t>http://apps.webofknowledge.com/</a:t>
            </a:r>
            <a:r>
              <a:rPr lang="fr-CH" dirty="0"/>
              <a:t> </a:t>
            </a:r>
          </a:p>
        </p:txBody>
      </p:sp>
      <p:sp>
        <p:nvSpPr>
          <p:cNvPr id="7" name="Ellipse 6">
            <a:extLst>
              <a:ext uri="{FF2B5EF4-FFF2-40B4-BE49-F238E27FC236}">
                <a16:creationId xmlns:a16="http://schemas.microsoft.com/office/drawing/2014/main" id="{9A4BA426-9344-6155-C8D9-23C25BCC6C12}"/>
              </a:ext>
            </a:extLst>
          </p:cNvPr>
          <p:cNvSpPr/>
          <p:nvPr/>
        </p:nvSpPr>
        <p:spPr>
          <a:xfrm>
            <a:off x="6975927" y="2052220"/>
            <a:ext cx="504056" cy="504056"/>
          </a:xfrm>
          <a:prstGeom prst="ellipse">
            <a:avLst/>
          </a:prstGeom>
          <a:solidFill>
            <a:srgbClr val="CF0063"/>
          </a:solidFill>
          <a:ln>
            <a:solidFill>
              <a:srgbClr val="CF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t>1</a:t>
            </a:r>
          </a:p>
        </p:txBody>
      </p:sp>
      <p:sp>
        <p:nvSpPr>
          <p:cNvPr id="8" name="Ellipse 7">
            <a:extLst>
              <a:ext uri="{FF2B5EF4-FFF2-40B4-BE49-F238E27FC236}">
                <a16:creationId xmlns:a16="http://schemas.microsoft.com/office/drawing/2014/main" id="{224E7778-3AA7-3E97-43A5-0C45D3CC5954}"/>
              </a:ext>
            </a:extLst>
          </p:cNvPr>
          <p:cNvSpPr/>
          <p:nvPr/>
        </p:nvSpPr>
        <p:spPr>
          <a:xfrm>
            <a:off x="11270259" y="3391497"/>
            <a:ext cx="504056" cy="504056"/>
          </a:xfrm>
          <a:prstGeom prst="ellipse">
            <a:avLst/>
          </a:prstGeom>
          <a:solidFill>
            <a:srgbClr val="CF0063"/>
          </a:solidFill>
          <a:ln>
            <a:solidFill>
              <a:srgbClr val="CF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t>2</a:t>
            </a:r>
          </a:p>
        </p:txBody>
      </p:sp>
    </p:spTree>
    <p:extLst>
      <p:ext uri="{BB962C8B-B14F-4D97-AF65-F5344CB8AC3E}">
        <p14:creationId xmlns:p14="http://schemas.microsoft.com/office/powerpoint/2010/main" val="347977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F6E4AA5-1DB5-28B9-BDBC-76ECC97AB38E}"/>
              </a:ext>
            </a:extLst>
          </p:cNvPr>
          <p:cNvPicPr>
            <a:picLocks noChangeAspect="1"/>
          </p:cNvPicPr>
          <p:nvPr/>
        </p:nvPicPr>
        <p:blipFill>
          <a:blip r:embed="rId3"/>
          <a:stretch>
            <a:fillRect/>
          </a:stretch>
        </p:blipFill>
        <p:spPr>
          <a:xfrm>
            <a:off x="1524000" y="2172780"/>
            <a:ext cx="9144000" cy="4064532"/>
          </a:xfrm>
          <a:prstGeom prst="rect">
            <a:avLst/>
          </a:prstGeom>
        </p:spPr>
      </p:pic>
      <p:sp>
        <p:nvSpPr>
          <p:cNvPr id="2" name="Titre 1"/>
          <p:cNvSpPr>
            <a:spLocks noGrp="1"/>
          </p:cNvSpPr>
          <p:nvPr>
            <p:ph type="title"/>
          </p:nvPr>
        </p:nvSpPr>
        <p:spPr/>
        <p:txBody>
          <a:bodyPr/>
          <a:lstStyle/>
          <a:p>
            <a:r>
              <a:rPr lang="fr-CH" dirty="0"/>
              <a:t>Web of Science* &amp; ORCID (3)</a:t>
            </a:r>
          </a:p>
        </p:txBody>
      </p:sp>
      <p:sp>
        <p:nvSpPr>
          <p:cNvPr id="4" name="ZoneTexte 3"/>
          <p:cNvSpPr txBox="1"/>
          <p:nvPr/>
        </p:nvSpPr>
        <p:spPr>
          <a:xfrm>
            <a:off x="3719736" y="1642639"/>
            <a:ext cx="4824536" cy="369332"/>
          </a:xfrm>
          <a:prstGeom prst="rect">
            <a:avLst/>
          </a:prstGeom>
          <a:solidFill>
            <a:schemeClr val="bg1">
              <a:lumMod val="75000"/>
            </a:schemeClr>
          </a:solidFill>
        </p:spPr>
        <p:txBody>
          <a:bodyPr wrap="square" rtlCol="0">
            <a:spAutoFit/>
          </a:bodyPr>
          <a:lstStyle/>
          <a:p>
            <a:r>
              <a:rPr lang="fr-CH" dirty="0"/>
              <a:t>Lier Web of Science et ORCID est possible</a:t>
            </a:r>
          </a:p>
        </p:txBody>
      </p:sp>
      <p:cxnSp>
        <p:nvCxnSpPr>
          <p:cNvPr id="10" name="Connecteur droit avec flèche 9">
            <a:extLst>
              <a:ext uri="{FF2B5EF4-FFF2-40B4-BE49-F238E27FC236}">
                <a16:creationId xmlns:a16="http://schemas.microsoft.com/office/drawing/2014/main" id="{87588A6F-6452-45E0-97A5-1B69D4ABD4DD}"/>
              </a:ext>
            </a:extLst>
          </p:cNvPr>
          <p:cNvCxnSpPr>
            <a:cxnSpLocks/>
          </p:cNvCxnSpPr>
          <p:nvPr/>
        </p:nvCxnSpPr>
        <p:spPr>
          <a:xfrm flipV="1">
            <a:off x="8544272" y="2692879"/>
            <a:ext cx="508656" cy="239305"/>
          </a:xfrm>
          <a:prstGeom prst="straightConnector1">
            <a:avLst/>
          </a:prstGeom>
          <a:ln w="57150">
            <a:solidFill>
              <a:srgbClr val="CF0063"/>
            </a:solidFill>
            <a:tailEnd type="triangle"/>
          </a:ln>
        </p:spPr>
        <p:style>
          <a:lnRef idx="1">
            <a:schemeClr val="dk1"/>
          </a:lnRef>
          <a:fillRef idx="0">
            <a:schemeClr val="dk1"/>
          </a:fillRef>
          <a:effectRef idx="0">
            <a:schemeClr val="dk1"/>
          </a:effectRef>
          <a:fontRef idx="minor">
            <a:schemeClr val="tx1"/>
          </a:fontRef>
        </p:style>
      </p:cxnSp>
      <p:sp>
        <p:nvSpPr>
          <p:cNvPr id="8" name="ZoneTexte 7">
            <a:extLst>
              <a:ext uri="{FF2B5EF4-FFF2-40B4-BE49-F238E27FC236}">
                <a16:creationId xmlns:a16="http://schemas.microsoft.com/office/drawing/2014/main" id="{33698110-DC64-200C-AEE7-728D96D659E7}"/>
              </a:ext>
            </a:extLst>
          </p:cNvPr>
          <p:cNvSpPr txBox="1"/>
          <p:nvPr/>
        </p:nvSpPr>
        <p:spPr>
          <a:xfrm>
            <a:off x="7062487" y="2581698"/>
            <a:ext cx="1597196" cy="461665"/>
          </a:xfrm>
          <a:prstGeom prst="rect">
            <a:avLst/>
          </a:prstGeom>
          <a:solidFill>
            <a:schemeClr val="bg1"/>
          </a:solidFill>
          <a:ln>
            <a:solidFill>
              <a:schemeClr val="bg1">
                <a:lumMod val="85000"/>
              </a:schemeClr>
            </a:solidFill>
          </a:ln>
        </p:spPr>
        <p:txBody>
          <a:bodyPr wrap="square" rtlCol="0">
            <a:spAutoFit/>
          </a:bodyPr>
          <a:lstStyle/>
          <a:p>
            <a:r>
              <a:rPr lang="fr-CH" sz="1200" dirty="0"/>
              <a:t>Se connecter dans Web of Science</a:t>
            </a:r>
          </a:p>
        </p:txBody>
      </p:sp>
      <p:cxnSp>
        <p:nvCxnSpPr>
          <p:cNvPr id="12" name="Connecteur droit avec flèche 11">
            <a:extLst>
              <a:ext uri="{FF2B5EF4-FFF2-40B4-BE49-F238E27FC236}">
                <a16:creationId xmlns:a16="http://schemas.microsoft.com/office/drawing/2014/main" id="{3EAC8CAE-CC16-6D32-A2BD-D1F06885055C}"/>
              </a:ext>
            </a:extLst>
          </p:cNvPr>
          <p:cNvCxnSpPr>
            <a:cxnSpLocks/>
          </p:cNvCxnSpPr>
          <p:nvPr/>
        </p:nvCxnSpPr>
        <p:spPr>
          <a:xfrm flipV="1">
            <a:off x="6779188" y="3694102"/>
            <a:ext cx="540949" cy="119653"/>
          </a:xfrm>
          <a:prstGeom prst="straightConnector1">
            <a:avLst/>
          </a:prstGeom>
          <a:ln w="57150">
            <a:solidFill>
              <a:srgbClr val="CF0063"/>
            </a:solidFill>
            <a:tailEnd type="triangle"/>
          </a:ln>
        </p:spPr>
        <p:style>
          <a:lnRef idx="1">
            <a:schemeClr val="dk1"/>
          </a:lnRef>
          <a:fillRef idx="0">
            <a:schemeClr val="dk1"/>
          </a:fillRef>
          <a:effectRef idx="0">
            <a:schemeClr val="dk1"/>
          </a:effectRef>
          <a:fontRef idx="minor">
            <a:schemeClr val="tx1"/>
          </a:fontRef>
        </p:style>
      </p:cxnSp>
      <p:sp>
        <p:nvSpPr>
          <p:cNvPr id="14" name="ZoneTexte 13">
            <a:extLst>
              <a:ext uri="{FF2B5EF4-FFF2-40B4-BE49-F238E27FC236}">
                <a16:creationId xmlns:a16="http://schemas.microsoft.com/office/drawing/2014/main" id="{B6F109FC-AFC0-F7A2-2232-F9960EDE66D7}"/>
              </a:ext>
            </a:extLst>
          </p:cNvPr>
          <p:cNvSpPr txBox="1"/>
          <p:nvPr/>
        </p:nvSpPr>
        <p:spPr>
          <a:xfrm>
            <a:off x="5735960" y="3463269"/>
            <a:ext cx="1158638" cy="461665"/>
          </a:xfrm>
          <a:prstGeom prst="rect">
            <a:avLst/>
          </a:prstGeom>
          <a:solidFill>
            <a:schemeClr val="bg1"/>
          </a:solidFill>
          <a:ln>
            <a:solidFill>
              <a:schemeClr val="bg1">
                <a:lumMod val="85000"/>
              </a:schemeClr>
            </a:solidFill>
          </a:ln>
        </p:spPr>
        <p:txBody>
          <a:bodyPr wrap="square" rtlCol="0">
            <a:spAutoFit/>
          </a:bodyPr>
          <a:lstStyle/>
          <a:p>
            <a:r>
              <a:rPr lang="fr-CH" sz="1200" dirty="0"/>
              <a:t>Sélectionner «éditer»</a:t>
            </a:r>
          </a:p>
        </p:txBody>
      </p:sp>
    </p:spTree>
    <p:extLst>
      <p:ext uri="{BB962C8B-B14F-4D97-AF65-F5344CB8AC3E}">
        <p14:creationId xmlns:p14="http://schemas.microsoft.com/office/powerpoint/2010/main" val="6910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iciel, Page web&#10;&#10;Description générée automatiquement">
            <a:extLst>
              <a:ext uri="{FF2B5EF4-FFF2-40B4-BE49-F238E27FC236}">
                <a16:creationId xmlns:a16="http://schemas.microsoft.com/office/drawing/2014/main" id="{29F38C3A-1EF5-A1E1-869F-2929133C53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0522" y="1340768"/>
            <a:ext cx="6122348" cy="5517232"/>
          </a:xfrm>
          <a:prstGeom prst="rect">
            <a:avLst/>
          </a:prstGeom>
        </p:spPr>
      </p:pic>
      <p:sp>
        <p:nvSpPr>
          <p:cNvPr id="2" name="Titre 1"/>
          <p:cNvSpPr>
            <a:spLocks noGrp="1"/>
          </p:cNvSpPr>
          <p:nvPr>
            <p:ph type="title"/>
          </p:nvPr>
        </p:nvSpPr>
        <p:spPr/>
        <p:txBody>
          <a:bodyPr/>
          <a:lstStyle/>
          <a:p>
            <a:r>
              <a:rPr lang="fr-CH" dirty="0"/>
              <a:t>Web of Science* &amp; ORCID (4)</a:t>
            </a:r>
          </a:p>
        </p:txBody>
      </p:sp>
      <p:sp>
        <p:nvSpPr>
          <p:cNvPr id="3" name="Espace réservé du contenu 2">
            <a:extLst>
              <a:ext uri="{FF2B5EF4-FFF2-40B4-BE49-F238E27FC236}">
                <a16:creationId xmlns:a16="http://schemas.microsoft.com/office/drawing/2014/main" id="{F85DBD9E-A83F-F470-C5BB-5C793737B438}"/>
              </a:ext>
            </a:extLst>
          </p:cNvPr>
          <p:cNvSpPr>
            <a:spLocks noGrp="1"/>
          </p:cNvSpPr>
          <p:nvPr>
            <p:ph idx="1"/>
          </p:nvPr>
        </p:nvSpPr>
        <p:spPr>
          <a:xfrm>
            <a:off x="7897181" y="1905724"/>
            <a:ext cx="3843897" cy="4727054"/>
          </a:xfrm>
        </p:spPr>
        <p:txBody>
          <a:bodyPr/>
          <a:lstStyle/>
          <a:p>
            <a:pPr marL="0" indent="0">
              <a:buNone/>
            </a:pPr>
            <a:r>
              <a:rPr lang="fr-CH" dirty="0"/>
              <a:t>Différents onglets permettent de:</a:t>
            </a:r>
          </a:p>
          <a:p>
            <a:endParaRPr lang="fr-CH" dirty="0"/>
          </a:p>
          <a:p>
            <a:pPr marL="285750" indent="-285750">
              <a:buFontTx/>
              <a:buChar char="-"/>
            </a:pPr>
            <a:r>
              <a:rPr lang="fr-CH" dirty="0"/>
              <a:t>Etablir les préférences en matière de </a:t>
            </a:r>
            <a:r>
              <a:rPr lang="fr-CH" dirty="0" err="1"/>
              <a:t>peer-review</a:t>
            </a:r>
            <a:r>
              <a:rPr lang="fr-CH" dirty="0"/>
              <a:t> (ce qui était avant PUBLONS)</a:t>
            </a:r>
          </a:p>
          <a:p>
            <a:pPr marL="285750" indent="-285750">
              <a:buFontTx/>
              <a:buChar char="-"/>
            </a:pPr>
            <a:endParaRPr lang="fr-CH" dirty="0"/>
          </a:p>
          <a:p>
            <a:pPr marL="285750" indent="-285750">
              <a:buFontTx/>
              <a:buChar char="-"/>
            </a:pPr>
            <a:r>
              <a:rPr lang="fr-CH" dirty="0"/>
              <a:t>Lier et synchroniser son profil ORCID et les données dans Web of Science (dans les deux sens)</a:t>
            </a:r>
          </a:p>
          <a:p>
            <a:endParaRPr lang="en-GB" dirty="0"/>
          </a:p>
        </p:txBody>
      </p:sp>
      <p:cxnSp>
        <p:nvCxnSpPr>
          <p:cNvPr id="8" name="Connecteur droit avec flèche 7">
            <a:extLst>
              <a:ext uri="{FF2B5EF4-FFF2-40B4-BE49-F238E27FC236}">
                <a16:creationId xmlns:a16="http://schemas.microsoft.com/office/drawing/2014/main" id="{87588A6F-6452-45E0-97A5-1B69D4ABD4DD}"/>
              </a:ext>
            </a:extLst>
          </p:cNvPr>
          <p:cNvCxnSpPr>
            <a:cxnSpLocks/>
          </p:cNvCxnSpPr>
          <p:nvPr/>
        </p:nvCxnSpPr>
        <p:spPr>
          <a:xfrm flipH="1" flipV="1">
            <a:off x="6281142" y="1950168"/>
            <a:ext cx="1616041" cy="184035"/>
          </a:xfrm>
          <a:prstGeom prst="straightConnector1">
            <a:avLst/>
          </a:prstGeom>
          <a:ln w="57150">
            <a:solidFill>
              <a:srgbClr val="CF0063"/>
            </a:solidFill>
            <a:tailEnd type="triangle"/>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AFEA4D51-76CF-49E3-9970-C8FE244515AA}"/>
              </a:ext>
            </a:extLst>
          </p:cNvPr>
          <p:cNvSpPr/>
          <p:nvPr/>
        </p:nvSpPr>
        <p:spPr>
          <a:xfrm>
            <a:off x="4007768" y="1770177"/>
            <a:ext cx="1124889" cy="368071"/>
          </a:xfrm>
          <a:prstGeom prst="rect">
            <a:avLst/>
          </a:prstGeom>
          <a:noFill/>
          <a:ln>
            <a:solidFill>
              <a:srgbClr val="CF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5">
            <a:extLst>
              <a:ext uri="{FF2B5EF4-FFF2-40B4-BE49-F238E27FC236}">
                <a16:creationId xmlns:a16="http://schemas.microsoft.com/office/drawing/2014/main" id="{4105710D-CB29-57D2-CDA2-F1D91DC0C212}"/>
              </a:ext>
            </a:extLst>
          </p:cNvPr>
          <p:cNvSpPr/>
          <p:nvPr/>
        </p:nvSpPr>
        <p:spPr>
          <a:xfrm>
            <a:off x="5231904" y="1766132"/>
            <a:ext cx="936104" cy="368071"/>
          </a:xfrm>
          <a:prstGeom prst="rect">
            <a:avLst/>
          </a:prstGeom>
          <a:noFill/>
          <a:ln>
            <a:solidFill>
              <a:srgbClr val="CF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1861436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Scopus &amp; ORCID (1)</a:t>
            </a:r>
          </a:p>
        </p:txBody>
      </p:sp>
      <p:sp>
        <p:nvSpPr>
          <p:cNvPr id="3" name="Espace réservé du contenu 2">
            <a:extLst>
              <a:ext uri="{FF2B5EF4-FFF2-40B4-BE49-F238E27FC236}">
                <a16:creationId xmlns:a16="http://schemas.microsoft.com/office/drawing/2014/main" id="{F92CB96C-832F-D8E0-4AEC-65B83A97B5ED}"/>
              </a:ext>
            </a:extLst>
          </p:cNvPr>
          <p:cNvSpPr>
            <a:spLocks noGrp="1"/>
          </p:cNvSpPr>
          <p:nvPr>
            <p:ph idx="1"/>
          </p:nvPr>
        </p:nvSpPr>
        <p:spPr>
          <a:xfrm>
            <a:off x="838200" y="1986742"/>
            <a:ext cx="6525638" cy="4727054"/>
          </a:xfrm>
        </p:spPr>
        <p:txBody>
          <a:bodyPr/>
          <a:lstStyle/>
          <a:p>
            <a:r>
              <a:rPr lang="fr-CH" dirty="0"/>
              <a:t>La mise en lien de Scopus et de ORCID est possible par 2 biais:</a:t>
            </a:r>
          </a:p>
          <a:p>
            <a:pPr marL="742950" lvl="1" indent="-285750">
              <a:buFont typeface="Arial" panose="020B0604020202020204" pitchFamily="34" charset="0"/>
              <a:buChar char="•"/>
            </a:pPr>
            <a:r>
              <a:rPr lang="fr-CH" sz="2400" dirty="0">
                <a:hlinkClick r:id="rId3"/>
              </a:rPr>
              <a:t>http://orcid.scopusfeedback.com/</a:t>
            </a:r>
            <a:r>
              <a:rPr lang="fr-CH" sz="2400" dirty="0"/>
              <a:t> </a:t>
            </a:r>
          </a:p>
          <a:p>
            <a:pPr marL="742950" lvl="1" indent="-285750">
              <a:buFont typeface="Arial" panose="020B0604020202020204" pitchFamily="34" charset="0"/>
              <a:buChar char="•"/>
            </a:pPr>
            <a:r>
              <a:rPr lang="fr-CH" sz="2400" dirty="0" err="1"/>
              <a:t>Search</a:t>
            </a:r>
            <a:r>
              <a:rPr lang="fr-CH" sz="2400" dirty="0"/>
              <a:t> &amp; Link &gt; Scopus</a:t>
            </a:r>
          </a:p>
          <a:p>
            <a:endParaRPr lang="fr-CH" dirty="0"/>
          </a:p>
          <a:p>
            <a:r>
              <a:rPr lang="fr-CH" dirty="0"/>
              <a:t>Il faut ensuite «autoriser» Scopus à accéder à votre profil</a:t>
            </a:r>
          </a:p>
          <a:p>
            <a:endParaRPr lang="en-GB" dirty="0"/>
          </a:p>
        </p:txBody>
      </p:sp>
      <p:pic>
        <p:nvPicPr>
          <p:cNvPr id="4" name="Image 3"/>
          <p:cNvPicPr>
            <a:picLocks noChangeAspect="1"/>
          </p:cNvPicPr>
          <p:nvPr/>
        </p:nvPicPr>
        <p:blipFill>
          <a:blip r:embed="rId4"/>
          <a:stretch>
            <a:fillRect/>
          </a:stretch>
        </p:blipFill>
        <p:spPr>
          <a:xfrm>
            <a:off x="7904387" y="801911"/>
            <a:ext cx="3804750" cy="5254178"/>
          </a:xfrm>
          <a:prstGeom prst="rect">
            <a:avLst/>
          </a:prstGeom>
        </p:spPr>
      </p:pic>
      <p:sp>
        <p:nvSpPr>
          <p:cNvPr id="5" name="Rectangle 4"/>
          <p:cNvSpPr/>
          <p:nvPr/>
        </p:nvSpPr>
        <p:spPr>
          <a:xfrm>
            <a:off x="1847529" y="1484784"/>
            <a:ext cx="3960439" cy="2308324"/>
          </a:xfrm>
          <a:prstGeom prst="rect">
            <a:avLst/>
          </a:prstGeom>
        </p:spPr>
        <p:txBody>
          <a:bodyPr wrap="square">
            <a:spAutoFit/>
          </a:bodyPr>
          <a:lstStyle/>
          <a:p>
            <a:endParaRPr lang="fr-CH" dirty="0"/>
          </a:p>
          <a:p>
            <a:endParaRPr lang="fr-CH" dirty="0"/>
          </a:p>
          <a:p>
            <a:endParaRPr lang="fr-CH" dirty="0"/>
          </a:p>
          <a:p>
            <a:endParaRPr lang="fr-CH" dirty="0"/>
          </a:p>
          <a:p>
            <a:endParaRPr lang="fr-CH" dirty="0"/>
          </a:p>
          <a:p>
            <a:endParaRPr lang="fr-CH" dirty="0"/>
          </a:p>
          <a:p>
            <a:endParaRPr lang="fr-CH" dirty="0"/>
          </a:p>
          <a:p>
            <a:endParaRPr lang="fr-CH" dirty="0"/>
          </a:p>
        </p:txBody>
      </p:sp>
      <p:sp>
        <p:nvSpPr>
          <p:cNvPr id="7" name="ZoneTexte 6">
            <a:extLst>
              <a:ext uri="{FF2B5EF4-FFF2-40B4-BE49-F238E27FC236}">
                <a16:creationId xmlns:a16="http://schemas.microsoft.com/office/drawing/2014/main" id="{DEC6A0DE-4DAF-199D-E73D-F4C2A3C1F9AE}"/>
              </a:ext>
            </a:extLst>
          </p:cNvPr>
          <p:cNvSpPr txBox="1"/>
          <p:nvPr/>
        </p:nvSpPr>
        <p:spPr>
          <a:xfrm>
            <a:off x="921696" y="1321356"/>
            <a:ext cx="4175598" cy="369332"/>
          </a:xfrm>
          <a:prstGeom prst="rect">
            <a:avLst/>
          </a:prstGeom>
          <a:noFill/>
          <a:ln>
            <a:solidFill>
              <a:schemeClr val="bg1">
                <a:lumMod val="65000"/>
              </a:schemeClr>
            </a:solidFill>
          </a:ln>
        </p:spPr>
        <p:txBody>
          <a:bodyPr wrap="square">
            <a:spAutoFit/>
          </a:bodyPr>
          <a:lstStyle/>
          <a:p>
            <a:r>
              <a:rPr lang="fr-CH" dirty="0"/>
              <a:t>Note: l’UNIGE n’est pas abonnée à Scopus</a:t>
            </a:r>
          </a:p>
        </p:txBody>
      </p:sp>
    </p:spTree>
    <p:extLst>
      <p:ext uri="{BB962C8B-B14F-4D97-AF65-F5344CB8AC3E}">
        <p14:creationId xmlns:p14="http://schemas.microsoft.com/office/powerpoint/2010/main" val="39229930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Scopus &amp; ORCID (2)</a:t>
            </a:r>
          </a:p>
        </p:txBody>
      </p:sp>
      <p:sp>
        <p:nvSpPr>
          <p:cNvPr id="3" name="Espace réservé du contenu 2">
            <a:extLst>
              <a:ext uri="{FF2B5EF4-FFF2-40B4-BE49-F238E27FC236}">
                <a16:creationId xmlns:a16="http://schemas.microsoft.com/office/drawing/2014/main" id="{6494B5EF-7026-19C6-0926-6E6423A667DF}"/>
              </a:ext>
            </a:extLst>
          </p:cNvPr>
          <p:cNvSpPr>
            <a:spLocks noGrp="1"/>
          </p:cNvSpPr>
          <p:nvPr>
            <p:ph idx="1"/>
          </p:nvPr>
        </p:nvSpPr>
        <p:spPr/>
        <p:txBody>
          <a:bodyPr/>
          <a:lstStyle/>
          <a:p>
            <a:endParaRPr lang="en-GB"/>
          </a:p>
        </p:txBody>
      </p:sp>
      <p:pic>
        <p:nvPicPr>
          <p:cNvPr id="7" name="Image 6">
            <a:extLst>
              <a:ext uri="{FF2B5EF4-FFF2-40B4-BE49-F238E27FC236}">
                <a16:creationId xmlns:a16="http://schemas.microsoft.com/office/drawing/2014/main" id="{1A0D89A4-8477-0F5B-0CCB-3F331498662D}"/>
              </a:ext>
            </a:extLst>
          </p:cNvPr>
          <p:cNvPicPr>
            <a:picLocks noChangeAspect="1"/>
          </p:cNvPicPr>
          <p:nvPr/>
        </p:nvPicPr>
        <p:blipFill>
          <a:blip r:embed="rId3"/>
          <a:stretch>
            <a:fillRect/>
          </a:stretch>
        </p:blipFill>
        <p:spPr>
          <a:xfrm>
            <a:off x="1847528" y="2060848"/>
            <a:ext cx="8671928" cy="4130322"/>
          </a:xfrm>
          <a:prstGeom prst="rect">
            <a:avLst/>
          </a:prstGeom>
        </p:spPr>
      </p:pic>
    </p:spTree>
    <p:extLst>
      <p:ext uri="{BB962C8B-B14F-4D97-AF65-F5344CB8AC3E}">
        <p14:creationId xmlns:p14="http://schemas.microsoft.com/office/powerpoint/2010/main" val="13771449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B4E34A3-22B6-6D96-47ED-3A2E01253FA3}"/>
              </a:ext>
            </a:extLst>
          </p:cNvPr>
          <p:cNvPicPr>
            <a:picLocks noChangeAspect="1"/>
          </p:cNvPicPr>
          <p:nvPr/>
        </p:nvPicPr>
        <p:blipFill>
          <a:blip r:embed="rId3"/>
          <a:stretch>
            <a:fillRect/>
          </a:stretch>
        </p:blipFill>
        <p:spPr>
          <a:xfrm>
            <a:off x="1524000" y="2518248"/>
            <a:ext cx="9144000" cy="3970421"/>
          </a:xfrm>
          <a:prstGeom prst="rect">
            <a:avLst/>
          </a:prstGeom>
        </p:spPr>
      </p:pic>
      <p:sp>
        <p:nvSpPr>
          <p:cNvPr id="2" name="Titre 1"/>
          <p:cNvSpPr>
            <a:spLocks noGrp="1"/>
          </p:cNvSpPr>
          <p:nvPr>
            <p:ph type="title"/>
          </p:nvPr>
        </p:nvSpPr>
        <p:spPr/>
        <p:txBody>
          <a:bodyPr/>
          <a:lstStyle/>
          <a:p>
            <a:r>
              <a:rPr lang="fr-CH" dirty="0"/>
              <a:t>Scopus &amp; ORCID (3)</a:t>
            </a:r>
          </a:p>
        </p:txBody>
      </p:sp>
      <p:sp>
        <p:nvSpPr>
          <p:cNvPr id="3" name="Espace réservé du contenu 2">
            <a:extLst>
              <a:ext uri="{FF2B5EF4-FFF2-40B4-BE49-F238E27FC236}">
                <a16:creationId xmlns:a16="http://schemas.microsoft.com/office/drawing/2014/main" id="{FBC11D27-4BA3-30BA-0746-8252437D37C1}"/>
              </a:ext>
            </a:extLst>
          </p:cNvPr>
          <p:cNvSpPr>
            <a:spLocks noGrp="1"/>
          </p:cNvSpPr>
          <p:nvPr>
            <p:ph idx="1"/>
          </p:nvPr>
        </p:nvSpPr>
        <p:spPr/>
        <p:txBody>
          <a:bodyPr/>
          <a:lstStyle/>
          <a:p>
            <a:endParaRPr lang="en-GB"/>
          </a:p>
        </p:txBody>
      </p:sp>
      <p:sp>
        <p:nvSpPr>
          <p:cNvPr id="4" name="Rectangle 3"/>
          <p:cNvSpPr/>
          <p:nvPr/>
        </p:nvSpPr>
        <p:spPr>
          <a:xfrm>
            <a:off x="5231904" y="1412776"/>
            <a:ext cx="4572000" cy="923330"/>
          </a:xfrm>
          <a:prstGeom prst="rect">
            <a:avLst/>
          </a:prstGeom>
        </p:spPr>
        <p:txBody>
          <a:bodyPr>
            <a:spAutoFit/>
          </a:bodyPr>
          <a:lstStyle/>
          <a:p>
            <a:r>
              <a:rPr lang="fr-CH" dirty="0"/>
              <a:t>Suivez les 6 étapes pour finalement</a:t>
            </a:r>
            <a:r>
              <a:rPr lang="fr-FR" dirty="0"/>
              <a:t> importer dans ORCID votre identifiant auteur </a:t>
            </a:r>
            <a:r>
              <a:rPr lang="fr-FR" dirty="0" err="1"/>
              <a:t>Scopus</a:t>
            </a:r>
            <a:r>
              <a:rPr lang="fr-FR" dirty="0"/>
              <a:t> et la liste des publications associées…</a:t>
            </a:r>
            <a:endParaRPr lang="fr-CH" dirty="0"/>
          </a:p>
        </p:txBody>
      </p:sp>
      <p:sp>
        <p:nvSpPr>
          <p:cNvPr id="5" name="Rectangle 4"/>
          <p:cNvSpPr/>
          <p:nvPr/>
        </p:nvSpPr>
        <p:spPr>
          <a:xfrm>
            <a:off x="1955304" y="6488668"/>
            <a:ext cx="7541360" cy="369332"/>
          </a:xfrm>
          <a:prstGeom prst="rect">
            <a:avLst/>
          </a:prstGeom>
        </p:spPr>
        <p:txBody>
          <a:bodyPr wrap="none">
            <a:spAutoFit/>
          </a:bodyPr>
          <a:lstStyle/>
          <a:p>
            <a:r>
              <a:rPr lang="fr-CH" dirty="0"/>
              <a:t>Note: l’UNIGE n’est pas abonnée à Scopus. Tout ceci reste possible malgré tout</a:t>
            </a:r>
          </a:p>
        </p:txBody>
      </p:sp>
    </p:spTree>
    <p:extLst>
      <p:ext uri="{BB962C8B-B14F-4D97-AF65-F5344CB8AC3E}">
        <p14:creationId xmlns:p14="http://schemas.microsoft.com/office/powerpoint/2010/main" val="39304994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78B8AF7-3414-A32C-D947-C1375DA6CB8F}"/>
              </a:ext>
            </a:extLst>
          </p:cNvPr>
          <p:cNvPicPr>
            <a:picLocks noChangeAspect="1"/>
          </p:cNvPicPr>
          <p:nvPr/>
        </p:nvPicPr>
        <p:blipFill>
          <a:blip r:embed="rId3"/>
          <a:stretch>
            <a:fillRect/>
          </a:stretch>
        </p:blipFill>
        <p:spPr>
          <a:xfrm>
            <a:off x="4181102" y="3654275"/>
            <a:ext cx="6124575" cy="2743200"/>
          </a:xfrm>
          <a:prstGeom prst="rect">
            <a:avLst/>
          </a:prstGeom>
        </p:spPr>
      </p:pic>
      <p:pic>
        <p:nvPicPr>
          <p:cNvPr id="3" name="Image 2">
            <a:extLst>
              <a:ext uri="{FF2B5EF4-FFF2-40B4-BE49-F238E27FC236}">
                <a16:creationId xmlns:a16="http://schemas.microsoft.com/office/drawing/2014/main" id="{D1A35762-0E67-4EF2-A179-9F8FA2EC21B2}"/>
              </a:ext>
            </a:extLst>
          </p:cNvPr>
          <p:cNvPicPr>
            <a:picLocks noChangeAspect="1"/>
          </p:cNvPicPr>
          <p:nvPr/>
        </p:nvPicPr>
        <p:blipFill>
          <a:blip r:embed="rId4"/>
          <a:stretch>
            <a:fillRect/>
          </a:stretch>
        </p:blipFill>
        <p:spPr>
          <a:xfrm>
            <a:off x="4341254" y="1904276"/>
            <a:ext cx="7182903" cy="1164795"/>
          </a:xfrm>
          <a:prstGeom prst="rect">
            <a:avLst/>
          </a:prstGeom>
        </p:spPr>
      </p:pic>
      <p:sp>
        <p:nvSpPr>
          <p:cNvPr id="2" name="Titre 1"/>
          <p:cNvSpPr>
            <a:spLocks noGrp="1"/>
          </p:cNvSpPr>
          <p:nvPr>
            <p:ph type="title"/>
          </p:nvPr>
        </p:nvSpPr>
        <p:spPr/>
        <p:txBody>
          <a:bodyPr/>
          <a:lstStyle/>
          <a:p>
            <a:r>
              <a:rPr lang="fr-CH" dirty="0"/>
              <a:t>Son ORCID dans ResearchGate</a:t>
            </a:r>
          </a:p>
        </p:txBody>
      </p:sp>
      <p:sp>
        <p:nvSpPr>
          <p:cNvPr id="6" name="Espace réservé du contenu 5">
            <a:extLst>
              <a:ext uri="{FF2B5EF4-FFF2-40B4-BE49-F238E27FC236}">
                <a16:creationId xmlns:a16="http://schemas.microsoft.com/office/drawing/2014/main" id="{76825E24-733B-79B9-8530-FADE64BE82C4}"/>
              </a:ext>
            </a:extLst>
          </p:cNvPr>
          <p:cNvSpPr>
            <a:spLocks noGrp="1"/>
          </p:cNvSpPr>
          <p:nvPr>
            <p:ph idx="1"/>
          </p:nvPr>
        </p:nvSpPr>
        <p:spPr/>
        <p:txBody>
          <a:bodyPr/>
          <a:lstStyle/>
          <a:p>
            <a:endParaRPr lang="en-GB"/>
          </a:p>
        </p:txBody>
      </p:sp>
      <p:pic>
        <p:nvPicPr>
          <p:cNvPr id="4" name="Image 3">
            <a:extLst>
              <a:ext uri="{FF2B5EF4-FFF2-40B4-BE49-F238E27FC236}">
                <a16:creationId xmlns:a16="http://schemas.microsoft.com/office/drawing/2014/main" id="{14CE93A6-5BCB-4194-BBC2-B575AC6B7C76}"/>
              </a:ext>
            </a:extLst>
          </p:cNvPr>
          <p:cNvPicPr>
            <a:picLocks noChangeAspect="1"/>
          </p:cNvPicPr>
          <p:nvPr/>
        </p:nvPicPr>
        <p:blipFill>
          <a:blip r:embed="rId5"/>
          <a:stretch>
            <a:fillRect/>
          </a:stretch>
        </p:blipFill>
        <p:spPr>
          <a:xfrm>
            <a:off x="1674195" y="1444622"/>
            <a:ext cx="2506907" cy="3872458"/>
          </a:xfrm>
          <a:prstGeom prst="rect">
            <a:avLst/>
          </a:prstGeom>
        </p:spPr>
      </p:pic>
      <p:sp>
        <p:nvSpPr>
          <p:cNvPr id="5" name="Rectangle 4">
            <a:extLst>
              <a:ext uri="{FF2B5EF4-FFF2-40B4-BE49-F238E27FC236}">
                <a16:creationId xmlns:a16="http://schemas.microsoft.com/office/drawing/2014/main" id="{81762A58-EFC6-4360-8914-F4F2D06B8579}"/>
              </a:ext>
            </a:extLst>
          </p:cNvPr>
          <p:cNvSpPr/>
          <p:nvPr/>
        </p:nvSpPr>
        <p:spPr>
          <a:xfrm>
            <a:off x="1674194" y="2060848"/>
            <a:ext cx="2117550" cy="504056"/>
          </a:xfrm>
          <a:prstGeom prst="rect">
            <a:avLst/>
          </a:prstGeom>
          <a:noFill/>
          <a:ln>
            <a:solidFill>
              <a:srgbClr val="CF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6">
            <a:extLst>
              <a:ext uri="{FF2B5EF4-FFF2-40B4-BE49-F238E27FC236}">
                <a16:creationId xmlns:a16="http://schemas.microsoft.com/office/drawing/2014/main" id="{AFEA4D51-76CF-49E3-9970-C8FE244515AA}"/>
              </a:ext>
            </a:extLst>
          </p:cNvPr>
          <p:cNvSpPr/>
          <p:nvPr/>
        </p:nvSpPr>
        <p:spPr>
          <a:xfrm>
            <a:off x="4286292" y="2214115"/>
            <a:ext cx="1089629" cy="504056"/>
          </a:xfrm>
          <a:prstGeom prst="rect">
            <a:avLst/>
          </a:prstGeom>
          <a:noFill/>
          <a:ln>
            <a:solidFill>
              <a:srgbClr val="CF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8" name="Connecteur droit avec flèche 7">
            <a:extLst>
              <a:ext uri="{FF2B5EF4-FFF2-40B4-BE49-F238E27FC236}">
                <a16:creationId xmlns:a16="http://schemas.microsoft.com/office/drawing/2014/main" id="{41CDE2BE-593A-450F-B3C8-3DA8293671AD}"/>
              </a:ext>
            </a:extLst>
          </p:cNvPr>
          <p:cNvCxnSpPr>
            <a:cxnSpLocks/>
            <a:stCxn id="5" idx="3"/>
            <a:endCxn id="7" idx="1"/>
          </p:cNvCxnSpPr>
          <p:nvPr/>
        </p:nvCxnSpPr>
        <p:spPr>
          <a:xfrm>
            <a:off x="3791745" y="2312877"/>
            <a:ext cx="494547" cy="153267"/>
          </a:xfrm>
          <a:prstGeom prst="straightConnector1">
            <a:avLst/>
          </a:prstGeom>
          <a:ln w="57150">
            <a:solidFill>
              <a:srgbClr val="CF0063"/>
            </a:solidFill>
            <a:tailEnd type="triangle"/>
          </a:ln>
        </p:spPr>
        <p:style>
          <a:lnRef idx="1">
            <a:schemeClr val="dk1"/>
          </a:lnRef>
          <a:fillRef idx="0">
            <a:schemeClr val="dk1"/>
          </a:fillRef>
          <a:effectRef idx="0">
            <a:schemeClr val="dk1"/>
          </a:effectRef>
          <a:fontRef idx="minor">
            <a:schemeClr val="tx1"/>
          </a:fontRef>
        </p:style>
      </p:cxnSp>
      <p:cxnSp>
        <p:nvCxnSpPr>
          <p:cNvPr id="12" name="Connecteur droit avec flèche 11">
            <a:extLst>
              <a:ext uri="{FF2B5EF4-FFF2-40B4-BE49-F238E27FC236}">
                <a16:creationId xmlns:a16="http://schemas.microsoft.com/office/drawing/2014/main" id="{1EE4C66A-9D5D-4AF8-B19B-388227215CE7}"/>
              </a:ext>
            </a:extLst>
          </p:cNvPr>
          <p:cNvCxnSpPr>
            <a:cxnSpLocks/>
          </p:cNvCxnSpPr>
          <p:nvPr/>
        </p:nvCxnSpPr>
        <p:spPr>
          <a:xfrm>
            <a:off x="5015880" y="2802408"/>
            <a:ext cx="720080" cy="1202656"/>
          </a:xfrm>
          <a:prstGeom prst="straightConnector1">
            <a:avLst/>
          </a:prstGeom>
          <a:ln w="57150">
            <a:solidFill>
              <a:srgbClr val="CF0063"/>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6390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9B865A10-9AE1-47CE-B382-3C8EA08A23F7}"/>
              </a:ext>
            </a:extLst>
          </p:cNvPr>
          <p:cNvPicPr>
            <a:picLocks noChangeAspect="1"/>
          </p:cNvPicPr>
          <p:nvPr/>
        </p:nvPicPr>
        <p:blipFill>
          <a:blip r:embed="rId3"/>
          <a:stretch>
            <a:fillRect/>
          </a:stretch>
        </p:blipFill>
        <p:spPr>
          <a:xfrm>
            <a:off x="5063626" y="4661667"/>
            <a:ext cx="5657850" cy="2286000"/>
          </a:xfrm>
          <a:prstGeom prst="rect">
            <a:avLst/>
          </a:prstGeom>
        </p:spPr>
      </p:pic>
      <p:pic>
        <p:nvPicPr>
          <p:cNvPr id="14" name="Image 13">
            <a:extLst>
              <a:ext uri="{FF2B5EF4-FFF2-40B4-BE49-F238E27FC236}">
                <a16:creationId xmlns:a16="http://schemas.microsoft.com/office/drawing/2014/main" id="{928FA105-5769-4475-AB6E-F9E7F41251FD}"/>
              </a:ext>
            </a:extLst>
          </p:cNvPr>
          <p:cNvPicPr>
            <a:picLocks noChangeAspect="1"/>
          </p:cNvPicPr>
          <p:nvPr/>
        </p:nvPicPr>
        <p:blipFill>
          <a:blip r:embed="rId4"/>
          <a:stretch>
            <a:fillRect/>
          </a:stretch>
        </p:blipFill>
        <p:spPr>
          <a:xfrm>
            <a:off x="4800281" y="1467044"/>
            <a:ext cx="3623923" cy="3113999"/>
          </a:xfrm>
          <a:prstGeom prst="rect">
            <a:avLst/>
          </a:prstGeom>
        </p:spPr>
      </p:pic>
      <p:pic>
        <p:nvPicPr>
          <p:cNvPr id="3" name="Image 2">
            <a:extLst>
              <a:ext uri="{FF2B5EF4-FFF2-40B4-BE49-F238E27FC236}">
                <a16:creationId xmlns:a16="http://schemas.microsoft.com/office/drawing/2014/main" id="{B177EC4B-A053-4724-A62B-8BD905BCDF99}"/>
              </a:ext>
            </a:extLst>
          </p:cNvPr>
          <p:cNvPicPr>
            <a:picLocks noChangeAspect="1"/>
          </p:cNvPicPr>
          <p:nvPr/>
        </p:nvPicPr>
        <p:blipFill>
          <a:blip r:embed="rId5"/>
          <a:stretch>
            <a:fillRect/>
          </a:stretch>
        </p:blipFill>
        <p:spPr>
          <a:xfrm>
            <a:off x="1581596" y="1339813"/>
            <a:ext cx="2764113" cy="3778788"/>
          </a:xfrm>
          <a:prstGeom prst="rect">
            <a:avLst/>
          </a:prstGeom>
        </p:spPr>
      </p:pic>
      <p:sp>
        <p:nvSpPr>
          <p:cNvPr id="2" name="Titre 1"/>
          <p:cNvSpPr>
            <a:spLocks noGrp="1"/>
          </p:cNvSpPr>
          <p:nvPr>
            <p:ph type="title"/>
          </p:nvPr>
        </p:nvSpPr>
        <p:spPr/>
        <p:txBody>
          <a:bodyPr/>
          <a:lstStyle/>
          <a:p>
            <a:r>
              <a:rPr lang="fr-CH" dirty="0"/>
              <a:t>Son ORCID dans Academia.edu</a:t>
            </a:r>
          </a:p>
        </p:txBody>
      </p:sp>
      <p:sp>
        <p:nvSpPr>
          <p:cNvPr id="4" name="Espace réservé du contenu 3">
            <a:extLst>
              <a:ext uri="{FF2B5EF4-FFF2-40B4-BE49-F238E27FC236}">
                <a16:creationId xmlns:a16="http://schemas.microsoft.com/office/drawing/2014/main" id="{7327E20A-8F3B-60C3-8D6C-AB106F4B2657}"/>
              </a:ext>
            </a:extLst>
          </p:cNvPr>
          <p:cNvSpPr>
            <a:spLocks noGrp="1"/>
          </p:cNvSpPr>
          <p:nvPr>
            <p:ph idx="1"/>
          </p:nvPr>
        </p:nvSpPr>
        <p:spPr/>
        <p:txBody>
          <a:bodyPr/>
          <a:lstStyle/>
          <a:p>
            <a:endParaRPr lang="en-GB"/>
          </a:p>
        </p:txBody>
      </p:sp>
      <p:sp>
        <p:nvSpPr>
          <p:cNvPr id="5" name="Rectangle 4">
            <a:extLst>
              <a:ext uri="{FF2B5EF4-FFF2-40B4-BE49-F238E27FC236}">
                <a16:creationId xmlns:a16="http://schemas.microsoft.com/office/drawing/2014/main" id="{81762A58-EFC6-4360-8914-F4F2D06B8579}"/>
              </a:ext>
            </a:extLst>
          </p:cNvPr>
          <p:cNvSpPr/>
          <p:nvPr/>
        </p:nvSpPr>
        <p:spPr>
          <a:xfrm>
            <a:off x="2303061" y="2926282"/>
            <a:ext cx="1080120" cy="288032"/>
          </a:xfrm>
          <a:prstGeom prst="rect">
            <a:avLst/>
          </a:prstGeom>
          <a:noFill/>
          <a:ln>
            <a:solidFill>
              <a:srgbClr val="CF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6">
            <a:extLst>
              <a:ext uri="{FF2B5EF4-FFF2-40B4-BE49-F238E27FC236}">
                <a16:creationId xmlns:a16="http://schemas.microsoft.com/office/drawing/2014/main" id="{AFEA4D51-76CF-49E3-9970-C8FE244515AA}"/>
              </a:ext>
            </a:extLst>
          </p:cNvPr>
          <p:cNvSpPr/>
          <p:nvPr/>
        </p:nvSpPr>
        <p:spPr>
          <a:xfrm>
            <a:off x="6843822" y="2242994"/>
            <a:ext cx="1196395" cy="393919"/>
          </a:xfrm>
          <a:prstGeom prst="rect">
            <a:avLst/>
          </a:prstGeom>
          <a:noFill/>
          <a:ln>
            <a:solidFill>
              <a:srgbClr val="CF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8" name="Connecteur droit avec flèche 7">
            <a:extLst>
              <a:ext uri="{FF2B5EF4-FFF2-40B4-BE49-F238E27FC236}">
                <a16:creationId xmlns:a16="http://schemas.microsoft.com/office/drawing/2014/main" id="{41CDE2BE-593A-450F-B3C8-3DA8293671AD}"/>
              </a:ext>
            </a:extLst>
          </p:cNvPr>
          <p:cNvCxnSpPr>
            <a:cxnSpLocks/>
          </p:cNvCxnSpPr>
          <p:nvPr/>
        </p:nvCxnSpPr>
        <p:spPr>
          <a:xfrm flipV="1">
            <a:off x="3383182" y="2512158"/>
            <a:ext cx="3360891" cy="554180"/>
          </a:xfrm>
          <a:prstGeom prst="straightConnector1">
            <a:avLst/>
          </a:prstGeom>
          <a:ln w="57150">
            <a:solidFill>
              <a:srgbClr val="CF0063"/>
            </a:solidFill>
            <a:tailEnd type="triangle"/>
          </a:ln>
        </p:spPr>
        <p:style>
          <a:lnRef idx="1">
            <a:schemeClr val="dk1"/>
          </a:lnRef>
          <a:fillRef idx="0">
            <a:schemeClr val="dk1"/>
          </a:fillRef>
          <a:effectRef idx="0">
            <a:schemeClr val="dk1"/>
          </a:effectRef>
          <a:fontRef idx="minor">
            <a:schemeClr val="tx1"/>
          </a:fontRef>
        </p:style>
      </p:cxnSp>
      <p:cxnSp>
        <p:nvCxnSpPr>
          <p:cNvPr id="12" name="Connecteur droit avec flèche 11">
            <a:extLst>
              <a:ext uri="{FF2B5EF4-FFF2-40B4-BE49-F238E27FC236}">
                <a16:creationId xmlns:a16="http://schemas.microsoft.com/office/drawing/2014/main" id="{1EE4C66A-9D5D-4AF8-B19B-388227215CE7}"/>
              </a:ext>
            </a:extLst>
          </p:cNvPr>
          <p:cNvCxnSpPr>
            <a:cxnSpLocks/>
          </p:cNvCxnSpPr>
          <p:nvPr/>
        </p:nvCxnSpPr>
        <p:spPr>
          <a:xfrm flipH="1">
            <a:off x="7104113" y="2673287"/>
            <a:ext cx="471517" cy="1500923"/>
          </a:xfrm>
          <a:prstGeom prst="straightConnector1">
            <a:avLst/>
          </a:prstGeom>
          <a:ln w="57150">
            <a:solidFill>
              <a:srgbClr val="CF0063"/>
            </a:solidFill>
            <a:tailEnd type="triangle"/>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1F9EC1D1-E4F6-4625-9CD3-584EE4D3591B}"/>
              </a:ext>
            </a:extLst>
          </p:cNvPr>
          <p:cNvSpPr/>
          <p:nvPr/>
        </p:nvSpPr>
        <p:spPr>
          <a:xfrm>
            <a:off x="5151527" y="6381328"/>
            <a:ext cx="1460716" cy="326387"/>
          </a:xfrm>
          <a:prstGeom prst="rect">
            <a:avLst/>
          </a:prstGeom>
          <a:noFill/>
          <a:ln>
            <a:solidFill>
              <a:srgbClr val="CF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17" name="Connecteur droit avec flèche 16">
            <a:extLst>
              <a:ext uri="{FF2B5EF4-FFF2-40B4-BE49-F238E27FC236}">
                <a16:creationId xmlns:a16="http://schemas.microsoft.com/office/drawing/2014/main" id="{87588A6F-6452-45E0-97A5-1B69D4ABD4DD}"/>
              </a:ext>
            </a:extLst>
          </p:cNvPr>
          <p:cNvCxnSpPr>
            <a:cxnSpLocks/>
          </p:cNvCxnSpPr>
          <p:nvPr/>
        </p:nvCxnSpPr>
        <p:spPr>
          <a:xfrm flipH="1">
            <a:off x="6096000" y="4581042"/>
            <a:ext cx="864096" cy="1728278"/>
          </a:xfrm>
          <a:prstGeom prst="straightConnector1">
            <a:avLst/>
          </a:prstGeom>
          <a:ln w="57150">
            <a:solidFill>
              <a:srgbClr val="CF0063"/>
            </a:solidFill>
            <a:tailEnd type="triangle"/>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81D6F713-3B39-475D-B28D-354ED1D1BBE4}"/>
              </a:ext>
            </a:extLst>
          </p:cNvPr>
          <p:cNvSpPr/>
          <p:nvPr/>
        </p:nvSpPr>
        <p:spPr>
          <a:xfrm>
            <a:off x="6612243" y="4174210"/>
            <a:ext cx="679759" cy="279543"/>
          </a:xfrm>
          <a:prstGeom prst="rect">
            <a:avLst/>
          </a:prstGeom>
          <a:noFill/>
          <a:ln>
            <a:solidFill>
              <a:srgbClr val="CF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83662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6" grpId="0" animBg="1"/>
      <p:bldP spid="2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10FB1F5F-25D0-E804-B5FB-BD6EBDBC945D}"/>
              </a:ext>
            </a:extLst>
          </p:cNvPr>
          <p:cNvPicPr>
            <a:picLocks noChangeAspect="1"/>
          </p:cNvPicPr>
          <p:nvPr/>
        </p:nvPicPr>
        <p:blipFill>
          <a:blip r:embed="rId3"/>
          <a:stretch>
            <a:fillRect/>
          </a:stretch>
        </p:blipFill>
        <p:spPr>
          <a:xfrm>
            <a:off x="8619537" y="4989023"/>
            <a:ext cx="1943100" cy="847725"/>
          </a:xfrm>
          <a:prstGeom prst="rect">
            <a:avLst/>
          </a:prstGeom>
        </p:spPr>
      </p:pic>
      <p:pic>
        <p:nvPicPr>
          <p:cNvPr id="15" name="Image 14">
            <a:extLst>
              <a:ext uri="{FF2B5EF4-FFF2-40B4-BE49-F238E27FC236}">
                <a16:creationId xmlns:a16="http://schemas.microsoft.com/office/drawing/2014/main" id="{616C516D-1D34-50D3-4D4E-92AA0234B42E}"/>
              </a:ext>
            </a:extLst>
          </p:cNvPr>
          <p:cNvPicPr>
            <a:picLocks noChangeAspect="1"/>
          </p:cNvPicPr>
          <p:nvPr/>
        </p:nvPicPr>
        <p:blipFill>
          <a:blip r:embed="rId4"/>
          <a:stretch>
            <a:fillRect/>
          </a:stretch>
        </p:blipFill>
        <p:spPr>
          <a:xfrm>
            <a:off x="5353578" y="2950852"/>
            <a:ext cx="2903816" cy="3545578"/>
          </a:xfrm>
          <a:prstGeom prst="rect">
            <a:avLst/>
          </a:prstGeom>
        </p:spPr>
      </p:pic>
      <p:pic>
        <p:nvPicPr>
          <p:cNvPr id="11" name="Image 10">
            <a:extLst>
              <a:ext uri="{FF2B5EF4-FFF2-40B4-BE49-F238E27FC236}">
                <a16:creationId xmlns:a16="http://schemas.microsoft.com/office/drawing/2014/main" id="{B11D72D0-7864-9907-2401-336A6FB7EBDE}"/>
              </a:ext>
            </a:extLst>
          </p:cNvPr>
          <p:cNvPicPr>
            <a:picLocks noChangeAspect="1"/>
          </p:cNvPicPr>
          <p:nvPr/>
        </p:nvPicPr>
        <p:blipFill>
          <a:blip r:embed="rId5"/>
          <a:stretch>
            <a:fillRect/>
          </a:stretch>
        </p:blipFill>
        <p:spPr>
          <a:xfrm>
            <a:off x="6612189" y="1641585"/>
            <a:ext cx="3067050" cy="1047750"/>
          </a:xfrm>
          <a:prstGeom prst="rect">
            <a:avLst/>
          </a:prstGeom>
        </p:spPr>
      </p:pic>
      <p:pic>
        <p:nvPicPr>
          <p:cNvPr id="6" name="Image 5">
            <a:extLst>
              <a:ext uri="{FF2B5EF4-FFF2-40B4-BE49-F238E27FC236}">
                <a16:creationId xmlns:a16="http://schemas.microsoft.com/office/drawing/2014/main" id="{3EDCDC13-65F6-2202-E790-F19E48D88FB2}"/>
              </a:ext>
            </a:extLst>
          </p:cNvPr>
          <p:cNvPicPr>
            <a:picLocks noChangeAspect="1"/>
          </p:cNvPicPr>
          <p:nvPr/>
        </p:nvPicPr>
        <p:blipFill>
          <a:blip r:embed="rId6"/>
          <a:stretch>
            <a:fillRect/>
          </a:stretch>
        </p:blipFill>
        <p:spPr>
          <a:xfrm>
            <a:off x="1693613" y="1612203"/>
            <a:ext cx="3886200" cy="4848225"/>
          </a:xfrm>
          <a:prstGeom prst="rect">
            <a:avLst/>
          </a:prstGeom>
        </p:spPr>
      </p:pic>
      <p:sp>
        <p:nvSpPr>
          <p:cNvPr id="2" name="Titre 1"/>
          <p:cNvSpPr>
            <a:spLocks noGrp="1"/>
          </p:cNvSpPr>
          <p:nvPr>
            <p:ph type="title"/>
          </p:nvPr>
        </p:nvSpPr>
        <p:spPr/>
        <p:txBody>
          <a:bodyPr/>
          <a:lstStyle/>
          <a:p>
            <a:r>
              <a:rPr lang="fr-CH" dirty="0"/>
              <a:t>Son ORCID dans SSRN</a:t>
            </a:r>
          </a:p>
        </p:txBody>
      </p:sp>
      <p:sp>
        <p:nvSpPr>
          <p:cNvPr id="3" name="Espace réservé du contenu 2">
            <a:extLst>
              <a:ext uri="{FF2B5EF4-FFF2-40B4-BE49-F238E27FC236}">
                <a16:creationId xmlns:a16="http://schemas.microsoft.com/office/drawing/2014/main" id="{E377004F-1EE5-4D7A-A1C4-257C8D8C60E8}"/>
              </a:ext>
            </a:extLst>
          </p:cNvPr>
          <p:cNvSpPr>
            <a:spLocks noGrp="1"/>
          </p:cNvSpPr>
          <p:nvPr>
            <p:ph idx="1"/>
          </p:nvPr>
        </p:nvSpPr>
        <p:spPr/>
        <p:txBody>
          <a:bodyPr/>
          <a:lstStyle/>
          <a:p>
            <a:endParaRPr lang="en-GB"/>
          </a:p>
        </p:txBody>
      </p:sp>
      <p:sp>
        <p:nvSpPr>
          <p:cNvPr id="5" name="Rectangle 4">
            <a:extLst>
              <a:ext uri="{FF2B5EF4-FFF2-40B4-BE49-F238E27FC236}">
                <a16:creationId xmlns:a16="http://schemas.microsoft.com/office/drawing/2014/main" id="{81762A58-EFC6-4360-8914-F4F2D06B8579}"/>
              </a:ext>
            </a:extLst>
          </p:cNvPr>
          <p:cNvSpPr/>
          <p:nvPr/>
        </p:nvSpPr>
        <p:spPr>
          <a:xfrm>
            <a:off x="2334620" y="5516635"/>
            <a:ext cx="1564747" cy="432645"/>
          </a:xfrm>
          <a:prstGeom prst="rect">
            <a:avLst/>
          </a:prstGeom>
          <a:noFill/>
          <a:ln>
            <a:solidFill>
              <a:srgbClr val="CF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6">
            <a:extLst>
              <a:ext uri="{FF2B5EF4-FFF2-40B4-BE49-F238E27FC236}">
                <a16:creationId xmlns:a16="http://schemas.microsoft.com/office/drawing/2014/main" id="{AFEA4D51-76CF-49E3-9970-C8FE244515AA}"/>
              </a:ext>
            </a:extLst>
          </p:cNvPr>
          <p:cNvSpPr/>
          <p:nvPr/>
        </p:nvSpPr>
        <p:spPr>
          <a:xfrm>
            <a:off x="6843822" y="2242994"/>
            <a:ext cx="2060491" cy="358286"/>
          </a:xfrm>
          <a:prstGeom prst="rect">
            <a:avLst/>
          </a:prstGeom>
          <a:noFill/>
          <a:ln>
            <a:solidFill>
              <a:srgbClr val="CF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8" name="Connecteur droit avec flèche 7">
            <a:extLst>
              <a:ext uri="{FF2B5EF4-FFF2-40B4-BE49-F238E27FC236}">
                <a16:creationId xmlns:a16="http://schemas.microsoft.com/office/drawing/2014/main" id="{41CDE2BE-593A-450F-B3C8-3DA8293671AD}"/>
              </a:ext>
            </a:extLst>
          </p:cNvPr>
          <p:cNvCxnSpPr>
            <a:cxnSpLocks/>
          </p:cNvCxnSpPr>
          <p:nvPr/>
        </p:nvCxnSpPr>
        <p:spPr>
          <a:xfrm flipV="1">
            <a:off x="3575720" y="2512158"/>
            <a:ext cx="3168352" cy="3004476"/>
          </a:xfrm>
          <a:prstGeom prst="straightConnector1">
            <a:avLst/>
          </a:prstGeom>
          <a:ln w="57150">
            <a:solidFill>
              <a:srgbClr val="CF0063"/>
            </a:solidFill>
            <a:tailEnd type="triangle"/>
          </a:ln>
        </p:spPr>
        <p:style>
          <a:lnRef idx="1">
            <a:schemeClr val="dk1"/>
          </a:lnRef>
          <a:fillRef idx="0">
            <a:schemeClr val="dk1"/>
          </a:fillRef>
          <a:effectRef idx="0">
            <a:schemeClr val="dk1"/>
          </a:effectRef>
          <a:fontRef idx="minor">
            <a:schemeClr val="tx1"/>
          </a:fontRef>
        </p:style>
      </p:cxnSp>
      <p:cxnSp>
        <p:nvCxnSpPr>
          <p:cNvPr id="12" name="Connecteur droit avec flèche 11">
            <a:extLst>
              <a:ext uri="{FF2B5EF4-FFF2-40B4-BE49-F238E27FC236}">
                <a16:creationId xmlns:a16="http://schemas.microsoft.com/office/drawing/2014/main" id="{1EE4C66A-9D5D-4AF8-B19B-388227215CE7}"/>
              </a:ext>
            </a:extLst>
          </p:cNvPr>
          <p:cNvCxnSpPr>
            <a:cxnSpLocks/>
          </p:cNvCxnSpPr>
          <p:nvPr/>
        </p:nvCxnSpPr>
        <p:spPr>
          <a:xfrm flipH="1">
            <a:off x="6612189" y="2673286"/>
            <a:ext cx="963440" cy="2339890"/>
          </a:xfrm>
          <a:prstGeom prst="straightConnector1">
            <a:avLst/>
          </a:prstGeom>
          <a:ln w="57150">
            <a:solidFill>
              <a:srgbClr val="CF0063"/>
            </a:solidFill>
            <a:tailEnd type="triangle"/>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1F9EC1D1-E4F6-4625-9CD3-584EE4D3591B}"/>
              </a:ext>
            </a:extLst>
          </p:cNvPr>
          <p:cNvSpPr/>
          <p:nvPr/>
        </p:nvSpPr>
        <p:spPr>
          <a:xfrm>
            <a:off x="8640313" y="5406570"/>
            <a:ext cx="1704159" cy="326387"/>
          </a:xfrm>
          <a:prstGeom prst="rect">
            <a:avLst/>
          </a:prstGeom>
          <a:noFill/>
          <a:ln>
            <a:solidFill>
              <a:srgbClr val="CF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17" name="Connecteur droit avec flèche 16">
            <a:extLst>
              <a:ext uri="{FF2B5EF4-FFF2-40B4-BE49-F238E27FC236}">
                <a16:creationId xmlns:a16="http://schemas.microsoft.com/office/drawing/2014/main" id="{87588A6F-6452-45E0-97A5-1B69D4ABD4DD}"/>
              </a:ext>
            </a:extLst>
          </p:cNvPr>
          <p:cNvCxnSpPr>
            <a:cxnSpLocks/>
            <a:endCxn id="16" idx="1"/>
          </p:cNvCxnSpPr>
          <p:nvPr/>
        </p:nvCxnSpPr>
        <p:spPr>
          <a:xfrm>
            <a:off x="7772960" y="5216415"/>
            <a:ext cx="867353" cy="353348"/>
          </a:xfrm>
          <a:prstGeom prst="straightConnector1">
            <a:avLst/>
          </a:prstGeom>
          <a:ln w="57150">
            <a:solidFill>
              <a:srgbClr val="CF0063"/>
            </a:solidFill>
            <a:tailEnd type="triangle"/>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81D6F713-3B39-475D-B28D-354ED1D1BBE4}"/>
              </a:ext>
            </a:extLst>
          </p:cNvPr>
          <p:cNvSpPr/>
          <p:nvPr/>
        </p:nvSpPr>
        <p:spPr>
          <a:xfrm>
            <a:off x="5900240" y="5076644"/>
            <a:ext cx="1851945" cy="279543"/>
          </a:xfrm>
          <a:prstGeom prst="rect">
            <a:avLst/>
          </a:prstGeom>
          <a:noFill/>
          <a:ln>
            <a:solidFill>
              <a:srgbClr val="CF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43119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6"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C0FF137-1E8D-B328-C8E8-7B8F920905C2}"/>
              </a:ext>
            </a:extLst>
          </p:cNvPr>
          <p:cNvSpPr>
            <a:spLocks noGrp="1"/>
          </p:cNvSpPr>
          <p:nvPr>
            <p:ph type="title"/>
          </p:nvPr>
        </p:nvSpPr>
        <p:spPr>
          <a:xfrm>
            <a:off x="838200" y="365125"/>
            <a:ext cx="10515600" cy="1325563"/>
          </a:xfrm>
        </p:spPr>
        <p:txBody>
          <a:bodyPr/>
          <a:lstStyle/>
          <a:p>
            <a:r>
              <a:rPr lang="fr-CH" dirty="0"/>
              <a:t>Raison 1 : un identifiant en plus du nom</a:t>
            </a:r>
          </a:p>
        </p:txBody>
      </p:sp>
      <p:sp>
        <p:nvSpPr>
          <p:cNvPr id="5" name="Espace réservé du contenu 4">
            <a:extLst>
              <a:ext uri="{FF2B5EF4-FFF2-40B4-BE49-F238E27FC236}">
                <a16:creationId xmlns:a16="http://schemas.microsoft.com/office/drawing/2014/main" id="{F3C029F0-502B-2A62-307E-564C4AB25794}"/>
              </a:ext>
            </a:extLst>
          </p:cNvPr>
          <p:cNvSpPr>
            <a:spLocks noGrp="1"/>
          </p:cNvSpPr>
          <p:nvPr>
            <p:ph idx="1"/>
          </p:nvPr>
        </p:nvSpPr>
        <p:spPr>
          <a:xfrm>
            <a:off x="900953" y="1583330"/>
            <a:ext cx="7333211" cy="4727054"/>
          </a:xfrm>
        </p:spPr>
        <p:txBody>
          <a:bodyPr vert="horz" lIns="91440" tIns="45720" rIns="91440" bIns="45720" rtlCol="0" anchor="t">
            <a:normAutofit/>
          </a:bodyPr>
          <a:lstStyle/>
          <a:p>
            <a:pPr marL="0" lvl="1" indent="0">
              <a:spcBef>
                <a:spcPts val="0"/>
              </a:spcBef>
              <a:buNone/>
            </a:pPr>
            <a:r>
              <a:rPr lang="fr-CH" sz="2400" b="1" dirty="0"/>
              <a:t>Pour éviter toute ambiguïté au sujet de l'</a:t>
            </a:r>
            <a:r>
              <a:rPr lang="fr-CH" sz="2400" b="1" dirty="0" err="1"/>
              <a:t>auteur-e</a:t>
            </a:r>
            <a:endParaRPr lang="fr-CH" sz="2400" b="1" dirty="0"/>
          </a:p>
          <a:p>
            <a:pPr lvl="1"/>
            <a:endParaRPr lang="fr-CH" sz="2400" b="1" dirty="0"/>
          </a:p>
          <a:p>
            <a:pPr marL="800100" lvl="1" indent="-342900">
              <a:spcBef>
                <a:spcPts val="1200"/>
              </a:spcBef>
              <a:buFont typeface="Wingdings" panose="05000000000000000000" pitchFamily="2" charset="2"/>
              <a:buChar char="ü"/>
            </a:pPr>
            <a:r>
              <a:rPr lang="fr-CH" sz="2400" dirty="0"/>
              <a:t>Homonymes ou quasi-homonymes</a:t>
            </a:r>
          </a:p>
          <a:p>
            <a:pPr marL="800100" lvl="1" indent="-342900">
              <a:spcBef>
                <a:spcPts val="1200"/>
              </a:spcBef>
              <a:buFont typeface="Wingdings" panose="05000000000000000000" pitchFamily="2" charset="2"/>
              <a:buChar char="ü"/>
            </a:pPr>
            <a:r>
              <a:rPr lang="fr-CH" sz="2400" dirty="0"/>
              <a:t>Changement de nom (mariage, divorce, etc.)</a:t>
            </a:r>
          </a:p>
          <a:p>
            <a:pPr marL="800100" lvl="1" indent="-342900">
              <a:spcBef>
                <a:spcPts val="1200"/>
              </a:spcBef>
              <a:buFont typeface="Wingdings" panose="05000000000000000000" pitchFamily="2" charset="2"/>
              <a:buChar char="ü"/>
            </a:pPr>
            <a:r>
              <a:rPr lang="fr-CH" sz="2400" dirty="0"/>
              <a:t>Formatage éditorial des </a:t>
            </a:r>
            <a:r>
              <a:rPr lang="fr-CH" sz="2400" dirty="0" err="1"/>
              <a:t>auteur-es</a:t>
            </a:r>
            <a:endParaRPr lang="fr-CH" sz="2400" dirty="0"/>
          </a:p>
          <a:p>
            <a:pPr marL="800100" lvl="1" indent="-342900">
              <a:spcBef>
                <a:spcPts val="1200"/>
              </a:spcBef>
              <a:buFont typeface="Wingdings" panose="05000000000000000000" pitchFamily="2" charset="2"/>
              <a:buChar char="ü"/>
            </a:pPr>
            <a:r>
              <a:rPr lang="fr-CH" sz="2400" dirty="0"/>
              <a:t>Initialisation du/des prénoms</a:t>
            </a:r>
          </a:p>
          <a:p>
            <a:pPr marL="800100" lvl="1" indent="-342900">
              <a:spcBef>
                <a:spcPts val="1200"/>
              </a:spcBef>
              <a:buFont typeface="Wingdings" panose="05000000000000000000" pitchFamily="2" charset="2"/>
              <a:buChar char="ü"/>
            </a:pPr>
            <a:r>
              <a:rPr lang="fr-CH" sz="2400" dirty="0"/>
              <a:t>Multiples noms/prénoms utilisés de manière non-systématique dans les publications</a:t>
            </a:r>
          </a:p>
          <a:p>
            <a:pPr marL="800100" lvl="1" indent="-342900">
              <a:spcBef>
                <a:spcPts val="1200"/>
              </a:spcBef>
              <a:buFont typeface="Wingdings" panose="05000000000000000000" pitchFamily="2" charset="2"/>
              <a:buChar char="ü"/>
            </a:pPr>
            <a:r>
              <a:rPr lang="fr-CH" sz="2400" dirty="0"/>
              <a:t>Différentes translittérations des noms </a:t>
            </a:r>
          </a:p>
        </p:txBody>
      </p:sp>
      <p:sp>
        <p:nvSpPr>
          <p:cNvPr id="2" name="Espace réservé du numéro de diapositive 1">
            <a:extLst>
              <a:ext uri="{FF2B5EF4-FFF2-40B4-BE49-F238E27FC236}">
                <a16:creationId xmlns:a16="http://schemas.microsoft.com/office/drawing/2014/main" id="{04FE912E-823F-1DC0-DF8A-FD3600F2BD62}"/>
              </a:ext>
            </a:extLst>
          </p:cNvPr>
          <p:cNvSpPr>
            <a:spLocks noGrp="1"/>
          </p:cNvSpPr>
          <p:nvPr>
            <p:ph type="sldNum" sz="quarter" idx="4"/>
          </p:nvPr>
        </p:nvSpPr>
        <p:spPr/>
        <p:txBody>
          <a:bodyPr/>
          <a:lstStyle/>
          <a:p>
            <a:pPr algn="l"/>
            <a:fld id="{EA382D5B-34F5-4E3E-A4AE-74CC685E3C28}" type="slidenum">
              <a:rPr lang="fr-CH" smtClean="0"/>
              <a:pPr algn="l"/>
              <a:t>6</a:t>
            </a:fld>
            <a:endParaRPr lang="fr-CH" dirty="0"/>
          </a:p>
        </p:txBody>
      </p:sp>
      <p:pic>
        <p:nvPicPr>
          <p:cNvPr id="6" name="Graphique 5" descr="Badge d'employé contour">
            <a:extLst>
              <a:ext uri="{FF2B5EF4-FFF2-40B4-BE49-F238E27FC236}">
                <a16:creationId xmlns:a16="http://schemas.microsoft.com/office/drawing/2014/main" id="{9B8F277E-599A-DC49-59D1-D9F46EB3E6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46729" y="2396066"/>
            <a:ext cx="2644318" cy="2644318"/>
          </a:xfrm>
          <a:prstGeom prst="rect">
            <a:avLst/>
          </a:prstGeom>
        </p:spPr>
      </p:pic>
      <p:sp>
        <p:nvSpPr>
          <p:cNvPr id="8" name="ZoneTexte 7">
            <a:extLst>
              <a:ext uri="{FF2B5EF4-FFF2-40B4-BE49-F238E27FC236}">
                <a16:creationId xmlns:a16="http://schemas.microsoft.com/office/drawing/2014/main" id="{479E7525-9EE8-96B4-DE18-E1C0187DF6A2}"/>
              </a:ext>
            </a:extLst>
          </p:cNvPr>
          <p:cNvSpPr txBox="1"/>
          <p:nvPr/>
        </p:nvSpPr>
        <p:spPr>
          <a:xfrm rot="20505670">
            <a:off x="7992533" y="3622433"/>
            <a:ext cx="6121400" cy="584775"/>
          </a:xfrm>
          <a:prstGeom prst="rect">
            <a:avLst/>
          </a:prstGeom>
          <a:solidFill>
            <a:schemeClr val="bg1"/>
          </a:solidFill>
        </p:spPr>
        <p:txBody>
          <a:bodyPr wrap="square">
            <a:spAutoFit/>
          </a:bodyPr>
          <a:lstStyle/>
          <a:p>
            <a:pPr marL="285750" indent="-285750">
              <a:buClr>
                <a:schemeClr val="tx1"/>
              </a:buClr>
            </a:pPr>
            <a:r>
              <a:rPr lang="fr-CH" sz="3200" dirty="0">
                <a:solidFill>
                  <a:srgbClr val="CF0063"/>
                </a:solidFill>
              </a:rPr>
              <a:t>0000-0002-2771-9344</a:t>
            </a:r>
            <a:endParaRPr lang="en-US" sz="3200" dirty="0">
              <a:solidFill>
                <a:srgbClr val="CF0063"/>
              </a:solidFill>
            </a:endParaRPr>
          </a:p>
        </p:txBody>
      </p:sp>
    </p:spTree>
    <p:extLst>
      <p:ext uri="{BB962C8B-B14F-4D97-AF65-F5344CB8AC3E}">
        <p14:creationId xmlns:p14="http://schemas.microsoft.com/office/powerpoint/2010/main" val="1976960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C0FF137-1E8D-B328-C8E8-7B8F920905C2}"/>
              </a:ext>
            </a:extLst>
          </p:cNvPr>
          <p:cNvSpPr>
            <a:spLocks noGrp="1"/>
          </p:cNvSpPr>
          <p:nvPr>
            <p:ph type="title"/>
          </p:nvPr>
        </p:nvSpPr>
        <p:spPr>
          <a:xfrm>
            <a:off x="838200" y="365125"/>
            <a:ext cx="10515600" cy="1325563"/>
          </a:xfrm>
        </p:spPr>
        <p:txBody>
          <a:bodyPr/>
          <a:lstStyle/>
          <a:p>
            <a:r>
              <a:rPr lang="fr-CH" dirty="0"/>
              <a:t>Raison 2 : qui demande un ORCID      ? </a:t>
            </a:r>
          </a:p>
        </p:txBody>
      </p:sp>
      <p:sp>
        <p:nvSpPr>
          <p:cNvPr id="5" name="Espace réservé du contenu 4">
            <a:extLst>
              <a:ext uri="{FF2B5EF4-FFF2-40B4-BE49-F238E27FC236}">
                <a16:creationId xmlns:a16="http://schemas.microsoft.com/office/drawing/2014/main" id="{F3C029F0-502B-2A62-307E-564C4AB25794}"/>
              </a:ext>
            </a:extLst>
          </p:cNvPr>
          <p:cNvSpPr>
            <a:spLocks noGrp="1"/>
          </p:cNvSpPr>
          <p:nvPr>
            <p:ph idx="1"/>
          </p:nvPr>
        </p:nvSpPr>
        <p:spPr>
          <a:xfrm>
            <a:off x="900953" y="1583330"/>
            <a:ext cx="7333211" cy="4727054"/>
          </a:xfrm>
        </p:spPr>
        <p:txBody>
          <a:bodyPr vert="horz" lIns="91440" tIns="45720" rIns="91440" bIns="45720" rtlCol="0" anchor="t">
            <a:normAutofit/>
          </a:bodyPr>
          <a:lstStyle/>
          <a:p>
            <a:pPr marL="0" indent="0">
              <a:buNone/>
            </a:pPr>
            <a:r>
              <a:rPr lang="fr-CH" sz="2400" dirty="0"/>
              <a:t>Des institutions, financeurs et éditeurs le demandent : </a:t>
            </a:r>
            <a:endParaRPr lang="fr-CH" sz="2400" b="1" dirty="0"/>
          </a:p>
        </p:txBody>
      </p:sp>
      <p:sp>
        <p:nvSpPr>
          <p:cNvPr id="2" name="Espace réservé du numéro de diapositive 1">
            <a:extLst>
              <a:ext uri="{FF2B5EF4-FFF2-40B4-BE49-F238E27FC236}">
                <a16:creationId xmlns:a16="http://schemas.microsoft.com/office/drawing/2014/main" id="{04FE912E-823F-1DC0-DF8A-FD3600F2BD62}"/>
              </a:ext>
            </a:extLst>
          </p:cNvPr>
          <p:cNvSpPr>
            <a:spLocks noGrp="1"/>
          </p:cNvSpPr>
          <p:nvPr>
            <p:ph type="sldNum" sz="quarter" idx="4"/>
          </p:nvPr>
        </p:nvSpPr>
        <p:spPr/>
        <p:txBody>
          <a:bodyPr/>
          <a:lstStyle/>
          <a:p>
            <a:pPr algn="l"/>
            <a:fld id="{EA382D5B-34F5-4E3E-A4AE-74CC685E3C28}" type="slidenum">
              <a:rPr lang="fr-CH" smtClean="0"/>
              <a:pPr algn="l"/>
              <a:t>7</a:t>
            </a:fld>
            <a:endParaRPr lang="fr-CH" dirty="0"/>
          </a:p>
        </p:txBody>
      </p:sp>
      <p:pic>
        <p:nvPicPr>
          <p:cNvPr id="3" name="Image 2">
            <a:hlinkClick r:id="rId3"/>
            <a:extLst>
              <a:ext uri="{FF2B5EF4-FFF2-40B4-BE49-F238E27FC236}">
                <a16:creationId xmlns:a16="http://schemas.microsoft.com/office/drawing/2014/main" id="{082D615D-EF73-4940-B5D3-3D5C77D50B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2842" y="646733"/>
            <a:ext cx="609600" cy="609600"/>
          </a:xfrm>
          <a:prstGeom prst="rect">
            <a:avLst/>
          </a:prstGeom>
        </p:spPr>
      </p:pic>
      <p:pic>
        <p:nvPicPr>
          <p:cNvPr id="6" name="Picture 24" descr="http://d15e7cwno0s5is.cloudfront.net/sites/default/files/pub_embo.png">
            <a:extLst>
              <a:ext uri="{FF2B5EF4-FFF2-40B4-BE49-F238E27FC236}">
                <a16:creationId xmlns:a16="http://schemas.microsoft.com/office/drawing/2014/main" id="{F885D94C-CCF5-4863-9F99-8CB180BDF81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9005" y="3177459"/>
            <a:ext cx="1534698" cy="459169"/>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descr="https://upload.wikimedia.org/wikipedia/en/thumb/c/ca/Hindawi.svg/1024px-Hindawi.svg.png">
            <a:extLst>
              <a:ext uri="{FF2B5EF4-FFF2-40B4-BE49-F238E27FC236}">
                <a16:creationId xmlns:a16="http://schemas.microsoft.com/office/drawing/2014/main" id="{61B77FCD-6EAE-CBCC-FF11-D419C8FE784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8460" y="4635383"/>
            <a:ext cx="558092" cy="558092"/>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e 7">
            <a:extLst>
              <a:ext uri="{FF2B5EF4-FFF2-40B4-BE49-F238E27FC236}">
                <a16:creationId xmlns:a16="http://schemas.microsoft.com/office/drawing/2014/main" id="{14A83E3C-A23C-1BCE-7FEE-EDFB6271D98F}"/>
              </a:ext>
            </a:extLst>
          </p:cNvPr>
          <p:cNvGrpSpPr/>
          <p:nvPr/>
        </p:nvGrpSpPr>
        <p:grpSpPr>
          <a:xfrm>
            <a:off x="2734454" y="3869685"/>
            <a:ext cx="931375" cy="707705"/>
            <a:chOff x="3375670" y="3320126"/>
            <a:chExt cx="2857500" cy="2413130"/>
          </a:xfrm>
        </p:grpSpPr>
        <p:pic>
          <p:nvPicPr>
            <p:cNvPr id="9" name="Picture 6" descr="https://royalsociety.org/~/media/Redesign2015/rs-crest-footer.png?w=200">
              <a:extLst>
                <a:ext uri="{FF2B5EF4-FFF2-40B4-BE49-F238E27FC236}">
                  <a16:creationId xmlns:a16="http://schemas.microsoft.com/office/drawing/2014/main" id="{C75884E5-1587-07BF-80DF-A4C342E21E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51920" y="3320126"/>
              <a:ext cx="1905000" cy="198120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8" descr="https://royalsociety.org/~/media/Redesign2015/logo-footer.png?w=300">
              <a:extLst>
                <a:ext uri="{FF2B5EF4-FFF2-40B4-BE49-F238E27FC236}">
                  <a16:creationId xmlns:a16="http://schemas.microsoft.com/office/drawing/2014/main" id="{78CFB337-5CCD-C5AB-1C98-640DBD00CC4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75670" y="5542756"/>
              <a:ext cx="2857500" cy="190500"/>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1" name="Picture 18" descr="http://opendigitalscience.eu/wp-content/uploads/2015/09/PLOS_ONE_HiRes.jpg">
            <a:extLst>
              <a:ext uri="{FF2B5EF4-FFF2-40B4-BE49-F238E27FC236}">
                <a16:creationId xmlns:a16="http://schemas.microsoft.com/office/drawing/2014/main" id="{763B251A-8B29-D78F-697D-9982E0E47FD6}"/>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 r="27731" b="501"/>
          <a:stretch/>
        </p:blipFill>
        <p:spPr bwMode="auto">
          <a:xfrm>
            <a:off x="1549400" y="2403728"/>
            <a:ext cx="1481859" cy="50834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0" descr="eLife">
            <a:extLst>
              <a:ext uri="{FF2B5EF4-FFF2-40B4-BE49-F238E27FC236}">
                <a16:creationId xmlns:a16="http://schemas.microsoft.com/office/drawing/2014/main" id="{7908C9A6-4ED3-B223-CAEB-AE832F4700D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23053" y="3677973"/>
            <a:ext cx="1231760" cy="525169"/>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6" descr="IEEE Advancing Technology for Humanity">
            <a:extLst>
              <a:ext uri="{FF2B5EF4-FFF2-40B4-BE49-F238E27FC236}">
                <a16:creationId xmlns:a16="http://schemas.microsoft.com/office/drawing/2014/main" id="{F37E3A95-DFA6-6009-AD20-F0C7FD05BEC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86256" y="3880238"/>
            <a:ext cx="1011509" cy="568001"/>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Image 13">
            <a:extLst>
              <a:ext uri="{FF2B5EF4-FFF2-40B4-BE49-F238E27FC236}">
                <a16:creationId xmlns:a16="http://schemas.microsoft.com/office/drawing/2014/main" id="{10ECD8F8-843D-F884-1489-7E0451B5D18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58448" y="2450538"/>
            <a:ext cx="2044626" cy="413014"/>
          </a:xfrm>
          <a:prstGeom prst="rect">
            <a:avLst/>
          </a:prstGeom>
        </p:spPr>
      </p:pic>
      <p:pic>
        <p:nvPicPr>
          <p:cNvPr id="15" name="Image 14">
            <a:extLst>
              <a:ext uri="{FF2B5EF4-FFF2-40B4-BE49-F238E27FC236}">
                <a16:creationId xmlns:a16="http://schemas.microsoft.com/office/drawing/2014/main" id="{935ED2F5-6E3C-FD7C-35C3-1B191D4C7BC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39344" y="4863125"/>
            <a:ext cx="2726043" cy="521781"/>
          </a:xfrm>
          <a:prstGeom prst="rect">
            <a:avLst/>
          </a:prstGeom>
        </p:spPr>
      </p:pic>
      <p:pic>
        <p:nvPicPr>
          <p:cNvPr id="16" name="Image 15">
            <a:extLst>
              <a:ext uri="{FF2B5EF4-FFF2-40B4-BE49-F238E27FC236}">
                <a16:creationId xmlns:a16="http://schemas.microsoft.com/office/drawing/2014/main" id="{868E10F1-081E-81D9-D7CC-D038330A234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022383" y="4376794"/>
            <a:ext cx="1181058" cy="326197"/>
          </a:xfrm>
          <a:prstGeom prst="rect">
            <a:avLst/>
          </a:prstGeom>
        </p:spPr>
      </p:pic>
      <p:pic>
        <p:nvPicPr>
          <p:cNvPr id="17" name="Picture 36" descr="https://upload.wikimedia.org/wikipedia/en/9/97/JMIR_Publications_logo.png">
            <a:extLst>
              <a:ext uri="{FF2B5EF4-FFF2-40B4-BE49-F238E27FC236}">
                <a16:creationId xmlns:a16="http://schemas.microsoft.com/office/drawing/2014/main" id="{FA10A8E6-77B8-47E7-3B7D-3DB6FD477DB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63213" y="3505376"/>
            <a:ext cx="845162" cy="507098"/>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40" descr="https://encrypted-tbn3.gstatic.com/images?q=tbn:ANd9GcQNBwzJ1iSOi75KTii1nemxuD-CNwcQigDrEjpPeoRKfChZzbdmjw">
            <a:extLst>
              <a:ext uri="{FF2B5EF4-FFF2-40B4-BE49-F238E27FC236}">
                <a16:creationId xmlns:a16="http://schemas.microsoft.com/office/drawing/2014/main" id="{4EE3A6C5-5B16-C1F1-D0B8-B8848920F65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406093" y="3021546"/>
            <a:ext cx="1122034" cy="439287"/>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Image 18">
            <a:extLst>
              <a:ext uri="{FF2B5EF4-FFF2-40B4-BE49-F238E27FC236}">
                <a16:creationId xmlns:a16="http://schemas.microsoft.com/office/drawing/2014/main" id="{D0C94EA5-97EC-4C8E-7428-B6A90F73177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163213" y="2988780"/>
            <a:ext cx="718147" cy="419969"/>
          </a:xfrm>
          <a:prstGeom prst="rect">
            <a:avLst/>
          </a:prstGeom>
        </p:spPr>
      </p:pic>
      <p:pic>
        <p:nvPicPr>
          <p:cNvPr id="20" name="Image 19">
            <a:extLst>
              <a:ext uri="{FF2B5EF4-FFF2-40B4-BE49-F238E27FC236}">
                <a16:creationId xmlns:a16="http://schemas.microsoft.com/office/drawing/2014/main" id="{6E66DFC6-5F43-0188-6BA9-0CB2BB77AE4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496765" y="4784686"/>
            <a:ext cx="1036831" cy="518416"/>
          </a:xfrm>
          <a:prstGeom prst="rect">
            <a:avLst/>
          </a:prstGeom>
        </p:spPr>
      </p:pic>
      <p:pic>
        <p:nvPicPr>
          <p:cNvPr id="21" name="Image 20">
            <a:extLst>
              <a:ext uri="{FF2B5EF4-FFF2-40B4-BE49-F238E27FC236}">
                <a16:creationId xmlns:a16="http://schemas.microsoft.com/office/drawing/2014/main" id="{4FB684F0-6CBA-E725-DDDA-F02CE4B206C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455812" y="4367782"/>
            <a:ext cx="910711" cy="191249"/>
          </a:xfrm>
          <a:prstGeom prst="rect">
            <a:avLst/>
          </a:prstGeom>
        </p:spPr>
      </p:pic>
      <p:pic>
        <p:nvPicPr>
          <p:cNvPr id="22" name="Image 21">
            <a:extLst>
              <a:ext uri="{FF2B5EF4-FFF2-40B4-BE49-F238E27FC236}">
                <a16:creationId xmlns:a16="http://schemas.microsoft.com/office/drawing/2014/main" id="{E61FA320-C9CB-C4D1-AC84-900A6A3791D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226816" y="2163786"/>
            <a:ext cx="1005307" cy="453232"/>
          </a:xfrm>
          <a:prstGeom prst="rect">
            <a:avLst/>
          </a:prstGeom>
        </p:spPr>
      </p:pic>
      <p:pic>
        <p:nvPicPr>
          <p:cNvPr id="23" name="Picture 2" descr="Join the Cambridge University Press team | Cambridge University Press">
            <a:extLst>
              <a:ext uri="{FF2B5EF4-FFF2-40B4-BE49-F238E27FC236}">
                <a16:creationId xmlns:a16="http://schemas.microsoft.com/office/drawing/2014/main" id="{67723657-816B-4F88-D8D7-F2670883BA14}"/>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995463" y="5337845"/>
            <a:ext cx="1423328" cy="30023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SAGE Publications – Wikipedia">
            <a:extLst>
              <a:ext uri="{FF2B5EF4-FFF2-40B4-BE49-F238E27FC236}">
                <a16:creationId xmlns:a16="http://schemas.microsoft.com/office/drawing/2014/main" id="{922B1A0D-71C9-E49C-BA88-39518F71DF91}"/>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022383" y="5418764"/>
            <a:ext cx="932430" cy="364392"/>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Connecteur droit 24">
            <a:extLst>
              <a:ext uri="{FF2B5EF4-FFF2-40B4-BE49-F238E27FC236}">
                <a16:creationId xmlns:a16="http://schemas.microsoft.com/office/drawing/2014/main" id="{2109D043-7DB3-A299-1235-01E0592F548B}"/>
              </a:ext>
            </a:extLst>
          </p:cNvPr>
          <p:cNvCxnSpPr>
            <a:cxnSpLocks/>
          </p:cNvCxnSpPr>
          <p:nvPr/>
        </p:nvCxnSpPr>
        <p:spPr>
          <a:xfrm>
            <a:off x="6915904" y="2293331"/>
            <a:ext cx="0" cy="3619370"/>
          </a:xfrm>
          <a:prstGeom prst="line">
            <a:avLst/>
          </a:prstGeom>
          <a:ln>
            <a:solidFill>
              <a:srgbClr val="CF0063"/>
            </a:solidFill>
          </a:ln>
        </p:spPr>
        <p:style>
          <a:lnRef idx="1">
            <a:schemeClr val="accent1"/>
          </a:lnRef>
          <a:fillRef idx="0">
            <a:schemeClr val="accent1"/>
          </a:fillRef>
          <a:effectRef idx="0">
            <a:schemeClr val="accent1"/>
          </a:effectRef>
          <a:fontRef idx="minor">
            <a:schemeClr val="tx1"/>
          </a:fontRef>
        </p:style>
      </p:cxnSp>
      <p:sp>
        <p:nvSpPr>
          <p:cNvPr id="26" name="Rectangle : coins arrondis 25">
            <a:extLst>
              <a:ext uri="{FF2B5EF4-FFF2-40B4-BE49-F238E27FC236}">
                <a16:creationId xmlns:a16="http://schemas.microsoft.com/office/drawing/2014/main" id="{FEC51815-2E27-0CF6-31AE-B152AF9C2688}"/>
              </a:ext>
            </a:extLst>
          </p:cNvPr>
          <p:cNvSpPr/>
          <p:nvPr/>
        </p:nvSpPr>
        <p:spPr>
          <a:xfrm>
            <a:off x="7983026" y="5160885"/>
            <a:ext cx="1706937" cy="676400"/>
          </a:xfrm>
          <a:prstGeom prst="roundRect">
            <a:avLst/>
          </a:prstGeom>
          <a:noFill/>
          <a:ln>
            <a:solidFill>
              <a:srgbClr val="CF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27" name="Picture 52" descr="http://2007.quatic.org/FCT_MCTES_V_color.png">
            <a:extLst>
              <a:ext uri="{FF2B5EF4-FFF2-40B4-BE49-F238E27FC236}">
                <a16:creationId xmlns:a16="http://schemas.microsoft.com/office/drawing/2014/main" id="{19A7D3EA-9219-3D4A-FCF4-81E7D151F9D2}"/>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879432" y="4387824"/>
            <a:ext cx="1230068" cy="412393"/>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54" descr="Autism Speaks logo">
            <a:extLst>
              <a:ext uri="{FF2B5EF4-FFF2-40B4-BE49-F238E27FC236}">
                <a16:creationId xmlns:a16="http://schemas.microsoft.com/office/drawing/2014/main" id="{601D209D-1103-8BD9-EDA4-812F823EE2C1}"/>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9809595" y="4673922"/>
            <a:ext cx="888764" cy="359887"/>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50" descr="https://www.joindementiaresearch.nihr.ac.uk/images/core/NIHR-Logo.jpg">
            <a:extLst>
              <a:ext uri="{FF2B5EF4-FFF2-40B4-BE49-F238E27FC236}">
                <a16:creationId xmlns:a16="http://schemas.microsoft.com/office/drawing/2014/main" id="{A51FFFE9-97EA-3392-25C7-34F24A7D0DDB}"/>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951893" y="3461171"/>
            <a:ext cx="1893554" cy="773614"/>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44" descr="https://www.fwf.ac.at/fileadmin/files/Images/News_Presse/Presse/Logo/fwf-logo_var2.jpg">
            <a:extLst>
              <a:ext uri="{FF2B5EF4-FFF2-40B4-BE49-F238E27FC236}">
                <a16:creationId xmlns:a16="http://schemas.microsoft.com/office/drawing/2014/main" id="{56CE4968-0F9D-82A8-DF13-E085471448EF}"/>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952031" y="3172698"/>
            <a:ext cx="1342474" cy="421255"/>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Image 31">
            <a:extLst>
              <a:ext uri="{FF2B5EF4-FFF2-40B4-BE49-F238E27FC236}">
                <a16:creationId xmlns:a16="http://schemas.microsoft.com/office/drawing/2014/main" id="{F064671D-DAED-E1C8-5856-E30B31E7A473}"/>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229709" y="2378826"/>
            <a:ext cx="756772" cy="756772"/>
          </a:xfrm>
          <a:prstGeom prst="rect">
            <a:avLst/>
          </a:prstGeom>
        </p:spPr>
      </p:pic>
      <p:pic>
        <p:nvPicPr>
          <p:cNvPr id="33" name="Picture 6" descr="Marc Gruber appointed to the National Research Council of the SNSF - EPFL">
            <a:extLst>
              <a:ext uri="{FF2B5EF4-FFF2-40B4-BE49-F238E27FC236}">
                <a16:creationId xmlns:a16="http://schemas.microsoft.com/office/drawing/2014/main" id="{590B3A91-75C5-877E-DD0D-406FCE401AFB}"/>
              </a:ext>
            </a:extLst>
          </p:cNvPr>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t="21457" b="24071"/>
          <a:stretch/>
        </p:blipFill>
        <p:spPr bwMode="auto">
          <a:xfrm>
            <a:off x="8023751" y="5247605"/>
            <a:ext cx="1562619" cy="478712"/>
          </a:xfrm>
          <a:prstGeom prst="rect">
            <a:avLst/>
          </a:prstGeom>
          <a:noFill/>
          <a:extLst>
            <a:ext uri="{909E8E84-426E-40DD-AFC4-6F175D3DCCD1}">
              <a14:hiddenFill xmlns:a14="http://schemas.microsoft.com/office/drawing/2010/main">
                <a:solidFill>
                  <a:srgbClr val="FFFFFF"/>
                </a:solidFill>
              </a14:hiddenFill>
            </a:ext>
          </a:extLst>
        </p:spPr>
      </p:pic>
      <p:sp>
        <p:nvSpPr>
          <p:cNvPr id="34" name="ZoneTexte 33">
            <a:extLst>
              <a:ext uri="{FF2B5EF4-FFF2-40B4-BE49-F238E27FC236}">
                <a16:creationId xmlns:a16="http://schemas.microsoft.com/office/drawing/2014/main" id="{0E198285-7836-6085-BD4B-0FF181E3050E}"/>
              </a:ext>
            </a:extLst>
          </p:cNvPr>
          <p:cNvSpPr txBox="1"/>
          <p:nvPr/>
        </p:nvSpPr>
        <p:spPr>
          <a:xfrm>
            <a:off x="1667998" y="6390258"/>
            <a:ext cx="8856003" cy="369332"/>
          </a:xfrm>
          <a:prstGeom prst="rect">
            <a:avLst/>
          </a:prstGeom>
          <a:noFill/>
        </p:spPr>
        <p:txBody>
          <a:bodyPr wrap="square" rtlCol="0">
            <a:spAutoFit/>
          </a:bodyPr>
          <a:lstStyle/>
          <a:p>
            <a:pPr algn="ctr"/>
            <a:r>
              <a:rPr lang="fr-CH" dirty="0">
                <a:solidFill>
                  <a:srgbClr val="CF0063"/>
                </a:solidFill>
              </a:rPr>
              <a:t>A l’UNIGE, certaines facultés le demandent également (ex. CV facultaire de médecine)</a:t>
            </a:r>
          </a:p>
        </p:txBody>
      </p:sp>
    </p:spTree>
    <p:extLst>
      <p:ext uri="{BB962C8B-B14F-4D97-AF65-F5344CB8AC3E}">
        <p14:creationId xmlns:p14="http://schemas.microsoft.com/office/powerpoint/2010/main" val="188961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C0FF137-1E8D-B328-C8E8-7B8F920905C2}"/>
              </a:ext>
            </a:extLst>
          </p:cNvPr>
          <p:cNvSpPr>
            <a:spLocks noGrp="1"/>
          </p:cNvSpPr>
          <p:nvPr>
            <p:ph type="title"/>
          </p:nvPr>
        </p:nvSpPr>
        <p:spPr>
          <a:xfrm>
            <a:off x="838200" y="365125"/>
            <a:ext cx="10515600" cy="1325563"/>
          </a:xfrm>
        </p:spPr>
        <p:txBody>
          <a:bodyPr/>
          <a:lstStyle/>
          <a:p>
            <a:r>
              <a:rPr lang="fr-CH" dirty="0"/>
              <a:t>Raison 3 : revendiquer ses publications</a:t>
            </a:r>
          </a:p>
        </p:txBody>
      </p:sp>
      <p:sp>
        <p:nvSpPr>
          <p:cNvPr id="5" name="Espace réservé du contenu 4">
            <a:extLst>
              <a:ext uri="{FF2B5EF4-FFF2-40B4-BE49-F238E27FC236}">
                <a16:creationId xmlns:a16="http://schemas.microsoft.com/office/drawing/2014/main" id="{F3C029F0-502B-2A62-307E-564C4AB25794}"/>
              </a:ext>
            </a:extLst>
          </p:cNvPr>
          <p:cNvSpPr>
            <a:spLocks noGrp="1"/>
          </p:cNvSpPr>
          <p:nvPr>
            <p:ph idx="1"/>
          </p:nvPr>
        </p:nvSpPr>
        <p:spPr>
          <a:xfrm>
            <a:off x="900953" y="1583330"/>
            <a:ext cx="9760562" cy="4727054"/>
          </a:xfrm>
        </p:spPr>
        <p:txBody>
          <a:bodyPr vert="horz" lIns="91440" tIns="45720" rIns="91440" bIns="45720" rtlCol="0" anchor="t">
            <a:normAutofit/>
          </a:bodyPr>
          <a:lstStyle/>
          <a:p>
            <a:pPr marL="228600" lvl="1">
              <a:spcAft>
                <a:spcPts val="1200"/>
              </a:spcAft>
            </a:pPr>
            <a:endParaRPr lang="fr-FR" sz="2400" dirty="0"/>
          </a:p>
          <a:p>
            <a:pPr marL="228600" lvl="1">
              <a:spcAft>
                <a:spcPts val="1200"/>
              </a:spcAft>
            </a:pPr>
            <a:r>
              <a:rPr lang="fr-FR" sz="2400" dirty="0"/>
              <a:t>en signalant son ORCID lors de la soumission</a:t>
            </a:r>
          </a:p>
          <a:p>
            <a:pPr marL="228600" lvl="1">
              <a:spcAft>
                <a:spcPts val="1200"/>
              </a:spcAft>
            </a:pPr>
            <a:r>
              <a:rPr lang="fr-FR" sz="2400" dirty="0"/>
              <a:t>et/ou en ajoutant ses publications dans son profil</a:t>
            </a:r>
          </a:p>
          <a:p>
            <a:pPr marL="228600" lvl="1">
              <a:spcAft>
                <a:spcPts val="1200"/>
              </a:spcAft>
              <a:buFont typeface="Wingdings" panose="05000000000000000000" pitchFamily="2" charset="2"/>
              <a:buChar char="ü"/>
            </a:pPr>
            <a:endParaRPr lang="fr-FR" sz="2400" dirty="0"/>
          </a:p>
          <a:p>
            <a:pPr marL="228600" lvl="1">
              <a:spcAft>
                <a:spcPts val="1200"/>
              </a:spcAft>
              <a:buFont typeface="Wingdings" panose="05000000000000000000" pitchFamily="2" charset="2"/>
              <a:buChar char="ü"/>
            </a:pPr>
            <a:r>
              <a:rPr lang="fr-FR" sz="2400" dirty="0"/>
              <a:t>Vise à permettre une </a:t>
            </a:r>
            <a:r>
              <a:rPr lang="fr-FR" sz="2400" dirty="0">
                <a:solidFill>
                  <a:srgbClr val="CF0063"/>
                </a:solidFill>
              </a:rPr>
              <a:t>attribution fiable</a:t>
            </a:r>
            <a:r>
              <a:rPr lang="fr-FR" sz="2400" dirty="0"/>
              <a:t> de leurs travaux aux </a:t>
            </a:r>
            <a:r>
              <a:rPr lang="fr-FR" sz="2400" dirty="0" err="1"/>
              <a:t>auteur-es</a:t>
            </a:r>
            <a:endParaRPr lang="en-US" sz="2400" dirty="0"/>
          </a:p>
          <a:p>
            <a:pPr marL="228600" lvl="1">
              <a:spcAft>
                <a:spcPts val="1200"/>
              </a:spcAft>
              <a:buFont typeface="Wingdings" panose="05000000000000000000" pitchFamily="2" charset="2"/>
              <a:buChar char="ü"/>
            </a:pPr>
            <a:r>
              <a:rPr lang="fr-FR" sz="2400" dirty="0"/>
              <a:t>Crée</a:t>
            </a:r>
            <a:r>
              <a:rPr lang="fr-FR" sz="2400" dirty="0">
                <a:solidFill>
                  <a:srgbClr val="CF0063"/>
                </a:solidFill>
              </a:rPr>
              <a:t> </a:t>
            </a:r>
            <a:r>
              <a:rPr lang="fr-FR" sz="2400" dirty="0"/>
              <a:t>un</a:t>
            </a:r>
            <a:r>
              <a:rPr lang="fr-FR" sz="2400" dirty="0">
                <a:solidFill>
                  <a:srgbClr val="CF0063"/>
                </a:solidFill>
              </a:rPr>
              <a:t> registre permanent, clair et sans ambigüité </a:t>
            </a:r>
            <a:r>
              <a:rPr lang="fr-FR" sz="2400" dirty="0"/>
              <a:t>des contributions</a:t>
            </a:r>
          </a:p>
          <a:p>
            <a:pPr marL="273050" lvl="1" indent="-273050">
              <a:spcAft>
                <a:spcPts val="1200"/>
              </a:spcAft>
              <a:buFont typeface="Wingdings" panose="05000000000000000000" pitchFamily="2" charset="2"/>
              <a:buChar char="ü"/>
            </a:pPr>
            <a:r>
              <a:rPr lang="fr-FR" sz="2400" dirty="0"/>
              <a:t>Transcende les limites géographiques, nationales, institutionnelles et de disciplines</a:t>
            </a:r>
            <a:r>
              <a:rPr lang="en-US" sz="2400" dirty="0"/>
              <a:t> </a:t>
            </a:r>
          </a:p>
        </p:txBody>
      </p:sp>
      <p:sp>
        <p:nvSpPr>
          <p:cNvPr id="2" name="Espace réservé du numéro de diapositive 1">
            <a:extLst>
              <a:ext uri="{FF2B5EF4-FFF2-40B4-BE49-F238E27FC236}">
                <a16:creationId xmlns:a16="http://schemas.microsoft.com/office/drawing/2014/main" id="{04FE912E-823F-1DC0-DF8A-FD3600F2BD62}"/>
              </a:ext>
            </a:extLst>
          </p:cNvPr>
          <p:cNvSpPr>
            <a:spLocks noGrp="1"/>
          </p:cNvSpPr>
          <p:nvPr>
            <p:ph type="sldNum" sz="quarter" idx="4"/>
          </p:nvPr>
        </p:nvSpPr>
        <p:spPr/>
        <p:txBody>
          <a:bodyPr/>
          <a:lstStyle/>
          <a:p>
            <a:pPr algn="l"/>
            <a:fld id="{EA382D5B-34F5-4E3E-A4AE-74CC685E3C28}" type="slidenum">
              <a:rPr lang="fr-CH" smtClean="0"/>
              <a:pPr algn="l"/>
              <a:t>8</a:t>
            </a:fld>
            <a:endParaRPr lang="fr-CH" dirty="0"/>
          </a:p>
        </p:txBody>
      </p:sp>
    </p:spTree>
    <p:extLst>
      <p:ext uri="{BB962C8B-B14F-4D97-AF65-F5344CB8AC3E}">
        <p14:creationId xmlns:p14="http://schemas.microsoft.com/office/powerpoint/2010/main" val="4531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C0FF137-1E8D-B328-C8E8-7B8F920905C2}"/>
              </a:ext>
            </a:extLst>
          </p:cNvPr>
          <p:cNvSpPr>
            <a:spLocks noGrp="1"/>
          </p:cNvSpPr>
          <p:nvPr>
            <p:ph type="title"/>
          </p:nvPr>
        </p:nvSpPr>
        <p:spPr>
          <a:xfrm>
            <a:off x="838200" y="365125"/>
            <a:ext cx="10515600" cy="1325563"/>
          </a:xfrm>
        </p:spPr>
        <p:txBody>
          <a:bodyPr/>
          <a:lstStyle/>
          <a:p>
            <a:r>
              <a:rPr lang="fr-CH" dirty="0"/>
              <a:t>Raison 4 : visibiliser sa recherche</a:t>
            </a:r>
          </a:p>
        </p:txBody>
      </p:sp>
      <p:sp>
        <p:nvSpPr>
          <p:cNvPr id="2" name="Espace réservé du numéro de diapositive 1">
            <a:extLst>
              <a:ext uri="{FF2B5EF4-FFF2-40B4-BE49-F238E27FC236}">
                <a16:creationId xmlns:a16="http://schemas.microsoft.com/office/drawing/2014/main" id="{04FE912E-823F-1DC0-DF8A-FD3600F2BD62}"/>
              </a:ext>
            </a:extLst>
          </p:cNvPr>
          <p:cNvSpPr>
            <a:spLocks noGrp="1"/>
          </p:cNvSpPr>
          <p:nvPr>
            <p:ph type="sldNum" sz="quarter" idx="4"/>
          </p:nvPr>
        </p:nvSpPr>
        <p:spPr/>
        <p:txBody>
          <a:bodyPr/>
          <a:lstStyle/>
          <a:p>
            <a:pPr algn="l"/>
            <a:fld id="{EA382D5B-34F5-4E3E-A4AE-74CC685E3C28}" type="slidenum">
              <a:rPr lang="fr-CH" smtClean="0"/>
              <a:pPr algn="l"/>
              <a:t>9</a:t>
            </a:fld>
            <a:endParaRPr lang="fr-CH" dirty="0"/>
          </a:p>
        </p:txBody>
      </p:sp>
      <p:pic>
        <p:nvPicPr>
          <p:cNvPr id="3" name="Image 2">
            <a:extLst>
              <a:ext uri="{FF2B5EF4-FFF2-40B4-BE49-F238E27FC236}">
                <a16:creationId xmlns:a16="http://schemas.microsoft.com/office/drawing/2014/main" id="{3278881A-0F53-2E4C-9358-76A53409E688}"/>
              </a:ext>
            </a:extLst>
          </p:cNvPr>
          <p:cNvPicPr>
            <a:picLocks noChangeAspect="1"/>
          </p:cNvPicPr>
          <p:nvPr/>
        </p:nvPicPr>
        <p:blipFill rotWithShape="1">
          <a:blip r:embed="rId3"/>
          <a:srcRect l="29486" t="20136" r="7808" b="45445"/>
          <a:stretch/>
        </p:blipFill>
        <p:spPr>
          <a:xfrm>
            <a:off x="6175628" y="1411658"/>
            <a:ext cx="4320480" cy="1543675"/>
          </a:xfrm>
          <a:prstGeom prst="rect">
            <a:avLst/>
          </a:prstGeom>
          <a:ln>
            <a:solidFill>
              <a:srgbClr val="CF0063"/>
            </a:solidFill>
          </a:ln>
        </p:spPr>
      </p:pic>
      <p:sp>
        <p:nvSpPr>
          <p:cNvPr id="6" name="ZoneTexte 5">
            <a:extLst>
              <a:ext uri="{FF2B5EF4-FFF2-40B4-BE49-F238E27FC236}">
                <a16:creationId xmlns:a16="http://schemas.microsoft.com/office/drawing/2014/main" id="{DD82649E-2205-B9BE-6598-C55D9D48ECA2}"/>
              </a:ext>
            </a:extLst>
          </p:cNvPr>
          <p:cNvSpPr txBox="1"/>
          <p:nvPr/>
        </p:nvSpPr>
        <p:spPr>
          <a:xfrm>
            <a:off x="1051470" y="2666095"/>
            <a:ext cx="2582758" cy="369332"/>
          </a:xfrm>
          <a:prstGeom prst="rect">
            <a:avLst/>
          </a:prstGeom>
          <a:noFill/>
        </p:spPr>
        <p:txBody>
          <a:bodyPr wrap="none" rtlCol="0">
            <a:spAutoFit/>
          </a:bodyPr>
          <a:lstStyle/>
          <a:p>
            <a:r>
              <a:rPr lang="fr-CH" dirty="0">
                <a:hlinkClick r:id="rId4"/>
              </a:rPr>
              <a:t>Archive ouverte UNIGE</a:t>
            </a:r>
            <a:endParaRPr lang="fr-CH" dirty="0"/>
          </a:p>
        </p:txBody>
      </p:sp>
      <p:sp>
        <p:nvSpPr>
          <p:cNvPr id="7" name="ZoneTexte 6">
            <a:extLst>
              <a:ext uri="{FF2B5EF4-FFF2-40B4-BE49-F238E27FC236}">
                <a16:creationId xmlns:a16="http://schemas.microsoft.com/office/drawing/2014/main" id="{77687103-F02C-D3E5-6F0C-6397F85CFECE}"/>
              </a:ext>
            </a:extLst>
          </p:cNvPr>
          <p:cNvSpPr txBox="1"/>
          <p:nvPr/>
        </p:nvSpPr>
        <p:spPr>
          <a:xfrm>
            <a:off x="5423502" y="5695905"/>
            <a:ext cx="1518364" cy="369332"/>
          </a:xfrm>
          <a:prstGeom prst="rect">
            <a:avLst/>
          </a:prstGeom>
          <a:noFill/>
        </p:spPr>
        <p:txBody>
          <a:bodyPr wrap="none" rtlCol="0">
            <a:spAutoFit/>
          </a:bodyPr>
          <a:lstStyle/>
          <a:p>
            <a:r>
              <a:rPr lang="fr-CH" dirty="0">
                <a:hlinkClick r:id="rId5"/>
              </a:rPr>
              <a:t>Profil ORCID</a:t>
            </a:r>
            <a:endParaRPr lang="fr-CH" dirty="0"/>
          </a:p>
        </p:txBody>
      </p:sp>
      <p:sp>
        <p:nvSpPr>
          <p:cNvPr id="8" name="ZoneTexte 7">
            <a:extLst>
              <a:ext uri="{FF2B5EF4-FFF2-40B4-BE49-F238E27FC236}">
                <a16:creationId xmlns:a16="http://schemas.microsoft.com/office/drawing/2014/main" id="{02900845-CEFE-DB8F-4AD7-C8A3C67503D3}"/>
              </a:ext>
            </a:extLst>
          </p:cNvPr>
          <p:cNvSpPr txBox="1"/>
          <p:nvPr/>
        </p:nvSpPr>
        <p:spPr>
          <a:xfrm>
            <a:off x="9422612" y="2955333"/>
            <a:ext cx="1620957" cy="369332"/>
          </a:xfrm>
          <a:prstGeom prst="rect">
            <a:avLst/>
          </a:prstGeom>
          <a:noFill/>
        </p:spPr>
        <p:txBody>
          <a:bodyPr wrap="none" rtlCol="0">
            <a:spAutoFit/>
          </a:bodyPr>
          <a:lstStyle/>
          <a:p>
            <a:r>
              <a:rPr lang="fr-CH" dirty="0">
                <a:hlinkClick r:id="rId6"/>
              </a:rPr>
              <a:t>PLOS </a:t>
            </a:r>
            <a:r>
              <a:rPr lang="fr-CH" dirty="0" err="1">
                <a:hlinkClick r:id="rId6"/>
              </a:rPr>
              <a:t>Biology</a:t>
            </a:r>
            <a:endParaRPr lang="fr-CH" dirty="0"/>
          </a:p>
        </p:txBody>
      </p:sp>
      <p:cxnSp>
        <p:nvCxnSpPr>
          <p:cNvPr id="10" name="Connecteur droit avec flèche 9">
            <a:extLst>
              <a:ext uri="{FF2B5EF4-FFF2-40B4-BE49-F238E27FC236}">
                <a16:creationId xmlns:a16="http://schemas.microsoft.com/office/drawing/2014/main" id="{C9C19CFF-D4C5-8604-640B-6A67091E7AB2}"/>
              </a:ext>
            </a:extLst>
          </p:cNvPr>
          <p:cNvCxnSpPr>
            <a:cxnSpLocks/>
            <a:endCxn id="17" idx="0"/>
          </p:cNvCxnSpPr>
          <p:nvPr/>
        </p:nvCxnSpPr>
        <p:spPr>
          <a:xfrm flipH="1">
            <a:off x="6032741" y="2660027"/>
            <a:ext cx="1163926" cy="1155360"/>
          </a:xfrm>
          <a:prstGeom prst="straightConnector1">
            <a:avLst/>
          </a:prstGeom>
          <a:ln>
            <a:solidFill>
              <a:srgbClr val="CF0063"/>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567FDBFD-7808-84FB-1787-6E60A65A952D}"/>
              </a:ext>
            </a:extLst>
          </p:cNvPr>
          <p:cNvCxnSpPr>
            <a:stCxn id="7" idx="3"/>
          </p:cNvCxnSpPr>
          <p:nvPr/>
        </p:nvCxnSpPr>
        <p:spPr>
          <a:xfrm>
            <a:off x="6941866" y="5880571"/>
            <a:ext cx="943360" cy="271512"/>
          </a:xfrm>
          <a:prstGeom prst="straightConnector1">
            <a:avLst/>
          </a:prstGeom>
          <a:ln>
            <a:solidFill>
              <a:srgbClr val="CF006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1A96A325-D154-E63D-EE8F-989370413776}"/>
              </a:ext>
            </a:extLst>
          </p:cNvPr>
          <p:cNvCxnSpPr>
            <a:stCxn id="7" idx="1"/>
          </p:cNvCxnSpPr>
          <p:nvPr/>
        </p:nvCxnSpPr>
        <p:spPr>
          <a:xfrm flipH="1">
            <a:off x="4480142" y="5880571"/>
            <a:ext cx="943360" cy="415498"/>
          </a:xfrm>
          <a:prstGeom prst="straightConnector1">
            <a:avLst/>
          </a:prstGeom>
          <a:ln>
            <a:solidFill>
              <a:srgbClr val="CF0063"/>
            </a:solidFill>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AB4C4E19-DF49-12BB-0D56-A413CC119974}"/>
              </a:ext>
            </a:extLst>
          </p:cNvPr>
          <p:cNvSpPr txBox="1"/>
          <p:nvPr/>
        </p:nvSpPr>
        <p:spPr>
          <a:xfrm>
            <a:off x="7963430" y="6023643"/>
            <a:ext cx="2880320" cy="646331"/>
          </a:xfrm>
          <a:prstGeom prst="rect">
            <a:avLst/>
          </a:prstGeom>
          <a:noFill/>
        </p:spPr>
        <p:txBody>
          <a:bodyPr wrap="square" rtlCol="0">
            <a:spAutoFit/>
          </a:bodyPr>
          <a:lstStyle/>
          <a:p>
            <a:r>
              <a:rPr lang="fr-CH" dirty="0"/>
              <a:t>Découvrir d’autres contributions</a:t>
            </a:r>
          </a:p>
        </p:txBody>
      </p:sp>
      <p:sp>
        <p:nvSpPr>
          <p:cNvPr id="14" name="ZoneTexte 13">
            <a:extLst>
              <a:ext uri="{FF2B5EF4-FFF2-40B4-BE49-F238E27FC236}">
                <a16:creationId xmlns:a16="http://schemas.microsoft.com/office/drawing/2014/main" id="{8F2DF780-78F8-6A39-F6ED-FF620DB9278B}"/>
              </a:ext>
            </a:extLst>
          </p:cNvPr>
          <p:cNvSpPr txBox="1"/>
          <p:nvPr/>
        </p:nvSpPr>
        <p:spPr>
          <a:xfrm>
            <a:off x="2194068" y="6119286"/>
            <a:ext cx="2880320" cy="646331"/>
          </a:xfrm>
          <a:prstGeom prst="rect">
            <a:avLst/>
          </a:prstGeom>
          <a:noFill/>
        </p:spPr>
        <p:txBody>
          <a:bodyPr wrap="square" rtlCol="0">
            <a:spAutoFit/>
          </a:bodyPr>
          <a:lstStyle/>
          <a:p>
            <a:r>
              <a:rPr lang="fr-CH" dirty="0"/>
              <a:t>Affiliation actuelle et coordonnées de contact</a:t>
            </a:r>
          </a:p>
        </p:txBody>
      </p:sp>
      <p:cxnSp>
        <p:nvCxnSpPr>
          <p:cNvPr id="15" name="Connecteur droit avec flèche 14">
            <a:extLst>
              <a:ext uri="{FF2B5EF4-FFF2-40B4-BE49-F238E27FC236}">
                <a16:creationId xmlns:a16="http://schemas.microsoft.com/office/drawing/2014/main" id="{463599E5-3577-0910-8311-C3B7DEE23F5D}"/>
              </a:ext>
            </a:extLst>
          </p:cNvPr>
          <p:cNvCxnSpPr/>
          <p:nvPr/>
        </p:nvCxnSpPr>
        <p:spPr>
          <a:xfrm>
            <a:off x="6087228" y="6048105"/>
            <a:ext cx="0" cy="394347"/>
          </a:xfrm>
          <a:prstGeom prst="straightConnector1">
            <a:avLst/>
          </a:prstGeom>
          <a:ln>
            <a:solidFill>
              <a:srgbClr val="CF0063"/>
            </a:solidFill>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332761FF-1731-E694-7068-605FD70262B5}"/>
              </a:ext>
            </a:extLst>
          </p:cNvPr>
          <p:cNvSpPr txBox="1"/>
          <p:nvPr/>
        </p:nvSpPr>
        <p:spPr>
          <a:xfrm>
            <a:off x="5875376" y="6396112"/>
            <a:ext cx="580664" cy="369332"/>
          </a:xfrm>
          <a:prstGeom prst="rect">
            <a:avLst/>
          </a:prstGeom>
          <a:noFill/>
        </p:spPr>
        <p:txBody>
          <a:bodyPr wrap="square" rtlCol="0">
            <a:spAutoFit/>
          </a:bodyPr>
          <a:lstStyle/>
          <a:p>
            <a:r>
              <a:rPr lang="fr-CH" dirty="0"/>
              <a:t>…</a:t>
            </a:r>
          </a:p>
        </p:txBody>
      </p:sp>
      <p:pic>
        <p:nvPicPr>
          <p:cNvPr id="17" name="Image 16">
            <a:extLst>
              <a:ext uri="{FF2B5EF4-FFF2-40B4-BE49-F238E27FC236}">
                <a16:creationId xmlns:a16="http://schemas.microsoft.com/office/drawing/2014/main" id="{E6CE881E-B7C5-B656-C4ED-049F99F6CD99}"/>
              </a:ext>
            </a:extLst>
          </p:cNvPr>
          <p:cNvPicPr>
            <a:picLocks noChangeAspect="1"/>
          </p:cNvPicPr>
          <p:nvPr/>
        </p:nvPicPr>
        <p:blipFill>
          <a:blip r:embed="rId7"/>
          <a:stretch>
            <a:fillRect/>
          </a:stretch>
        </p:blipFill>
        <p:spPr>
          <a:xfrm>
            <a:off x="3891510" y="3815387"/>
            <a:ext cx="4282462" cy="1795742"/>
          </a:xfrm>
          <a:prstGeom prst="rect">
            <a:avLst/>
          </a:prstGeom>
          <a:ln>
            <a:solidFill>
              <a:srgbClr val="CF0063"/>
            </a:solidFill>
          </a:ln>
        </p:spPr>
      </p:pic>
      <p:pic>
        <p:nvPicPr>
          <p:cNvPr id="18" name="Image 17">
            <a:extLst>
              <a:ext uri="{FF2B5EF4-FFF2-40B4-BE49-F238E27FC236}">
                <a16:creationId xmlns:a16="http://schemas.microsoft.com/office/drawing/2014/main" id="{C023B403-4E2C-F25C-9784-C6861D41AF60}"/>
              </a:ext>
            </a:extLst>
          </p:cNvPr>
          <p:cNvPicPr>
            <a:picLocks noChangeAspect="1"/>
          </p:cNvPicPr>
          <p:nvPr/>
        </p:nvPicPr>
        <p:blipFill rotWithShape="1">
          <a:blip r:embed="rId8"/>
          <a:srcRect l="1" t="57200" r="26502" b="-1"/>
          <a:stretch/>
        </p:blipFill>
        <p:spPr>
          <a:xfrm>
            <a:off x="1643966" y="1417044"/>
            <a:ext cx="4400108" cy="1114904"/>
          </a:xfrm>
          <a:prstGeom prst="rect">
            <a:avLst/>
          </a:prstGeom>
          <a:ln>
            <a:solidFill>
              <a:srgbClr val="CF0063"/>
            </a:solidFill>
          </a:ln>
        </p:spPr>
      </p:pic>
      <p:cxnSp>
        <p:nvCxnSpPr>
          <p:cNvPr id="9" name="Connecteur droit avec flèche 8">
            <a:extLst>
              <a:ext uri="{FF2B5EF4-FFF2-40B4-BE49-F238E27FC236}">
                <a16:creationId xmlns:a16="http://schemas.microsoft.com/office/drawing/2014/main" id="{AE958CF3-4EDD-735A-379C-D06FF61E0E6B}"/>
              </a:ext>
            </a:extLst>
          </p:cNvPr>
          <p:cNvCxnSpPr>
            <a:cxnSpLocks/>
            <a:endCxn id="17" idx="0"/>
          </p:cNvCxnSpPr>
          <p:nvPr/>
        </p:nvCxnSpPr>
        <p:spPr>
          <a:xfrm>
            <a:off x="4622800" y="2209042"/>
            <a:ext cx="1409941" cy="1606345"/>
          </a:xfrm>
          <a:prstGeom prst="straightConnector1">
            <a:avLst/>
          </a:prstGeom>
          <a:ln>
            <a:solidFill>
              <a:srgbClr val="CF006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27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3" grpId="0"/>
      <p:bldP spid="14" grpId="0"/>
      <p:bldP spid="16" grpId="0"/>
    </p:bldLst>
  </p:timing>
</p:sld>
</file>

<file path=ppt/theme/theme1.xml><?xml version="1.0" encoding="utf-8"?>
<a:theme xmlns:a="http://schemas.openxmlformats.org/drawingml/2006/main" name="Thème Office">
  <a:themeElements>
    <a:clrScheme name="Personnalisé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CF0063"/>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_presentation_DIS-Biblio-16-9.potx" id="{08FC031D-3AA2-43DF-A4B1-2781823B24FE}" vid="{24256435-DBF3-4F5C-9669-93D76D76D4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Model_presentation_DIS-Biblio-16-9</Template>
  <TotalTime>464</TotalTime>
  <Words>2229</Words>
  <Application>Microsoft Office PowerPoint</Application>
  <PresentationFormat>Grand écran</PresentationFormat>
  <Paragraphs>386</Paragraphs>
  <Slides>59</Slides>
  <Notes>51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59</vt:i4>
      </vt:variant>
    </vt:vector>
  </HeadingPairs>
  <TitlesOfParts>
    <vt:vector size="64" baseType="lpstr">
      <vt:lpstr>Wingdings</vt:lpstr>
      <vt:lpstr>Arial</vt:lpstr>
      <vt:lpstr>Calibri</vt:lpstr>
      <vt:lpstr>Arial Narrow</vt:lpstr>
      <vt:lpstr>Thème Office</vt:lpstr>
      <vt:lpstr>Démarquez-vous et boostez votre visibilité académique avec ORCID</vt:lpstr>
      <vt:lpstr>Table des matières</vt:lpstr>
      <vt:lpstr>Qu’est-ce qu’un ORCID       ?</vt:lpstr>
      <vt:lpstr>Qu’est-ce qu’un ORCID      ?</vt:lpstr>
      <vt:lpstr>Pourquoi utiliser un ORCID      ?</vt:lpstr>
      <vt:lpstr>Raison 1 : un identifiant en plus du nom</vt:lpstr>
      <vt:lpstr>Raison 2 : qui demande un ORCID      ? </vt:lpstr>
      <vt:lpstr>Raison 3 : revendiquer ses publications</vt:lpstr>
      <vt:lpstr>Raison 4 : visibiliser sa recherche</vt:lpstr>
      <vt:lpstr>Nombreux autres avantages</vt:lpstr>
      <vt:lpstr>Créer et mettre à jour son ORCID       </vt:lpstr>
      <vt:lpstr>Créer un ORCID</vt:lpstr>
      <vt:lpstr>S’enregistrer / s’identifier</vt:lpstr>
      <vt:lpstr>Développer son profil</vt:lpstr>
      <vt:lpstr>Mises à jour de votre profil</vt:lpstr>
      <vt:lpstr>Vous gardez le contrôle !</vt:lpstr>
      <vt:lpstr>Paramètres du compte</vt:lpstr>
      <vt:lpstr>Bonnes pratiques et conseils</vt:lpstr>
      <vt:lpstr>1. Insérer (aussi) un e-mail non-institutionnel</vt:lpstr>
      <vt:lpstr>2. Donner son ORCID à chaque soumission</vt:lpstr>
      <vt:lpstr>3. Donner des autorisations de mise à jour</vt:lpstr>
      <vt:lpstr>Autoriser Crossref* et DataCite* à mettre à jour votre profil ORCID</vt:lpstr>
      <vt:lpstr>4. Synchroniser avec d’autres outils</vt:lpstr>
      <vt:lpstr>Synchroniser ORCID et Archive ouverte</vt:lpstr>
      <vt:lpstr>Comment synchroniser avec l’Archive ouverte</vt:lpstr>
      <vt:lpstr>5. De temps en temps, gérer les doublons</vt:lpstr>
      <vt:lpstr>6. Ajouter au moins un lien dans son profil    ORCID (ou une coordonnée de contact)</vt:lpstr>
      <vt:lpstr>Conclusion</vt:lpstr>
      <vt:lpstr>Take-home message</vt:lpstr>
      <vt:lpstr>Questions / réponses</vt:lpstr>
      <vt:lpstr>Merci pour votre attention !</vt:lpstr>
      <vt:lpstr>Présentation PowerPoint</vt:lpstr>
      <vt:lpstr>Annexes</vt:lpstr>
      <vt:lpstr>Table des matières des annexes</vt:lpstr>
      <vt:lpstr>Lier son compte ORCID et son Switch edu-ID UNIGE</vt:lpstr>
      <vt:lpstr>Se connecter avec son compte UNIGE</vt:lpstr>
      <vt:lpstr>Voir les autorisations accordées</vt:lpstr>
      <vt:lpstr>Voir les autorisations accordées</vt:lpstr>
      <vt:lpstr>Donner une procuration</vt:lpstr>
      <vt:lpstr>Ajouter ses publications</vt:lpstr>
      <vt:lpstr>Contributions valorisables</vt:lpstr>
      <vt:lpstr>Ajout manuel</vt:lpstr>
      <vt:lpstr>Ajout via un identifiant unique</vt:lpstr>
      <vt:lpstr>Ajout d’une liste de publications BibTeX</vt:lpstr>
      <vt:lpstr>Créer un fichier BibTex dans Zotero</vt:lpstr>
      <vt:lpstr>Créer un fichier BibTeX dans Google Scholar</vt:lpstr>
      <vt:lpstr>Ajout depuis une source externe liée</vt:lpstr>
      <vt:lpstr>Importer une série de publications depuis PubMed</vt:lpstr>
      <vt:lpstr>Importer une série de publications depuis PubMed</vt:lpstr>
      <vt:lpstr>Web of Science* &amp; ORCID (1)</vt:lpstr>
      <vt:lpstr>Web of Science* &amp; ORCID (2)</vt:lpstr>
      <vt:lpstr>Web of Science* &amp; ORCID (3)</vt:lpstr>
      <vt:lpstr>Web of Science* &amp; ORCID (4)</vt:lpstr>
      <vt:lpstr>Scopus &amp; ORCID (1)</vt:lpstr>
      <vt:lpstr>Scopus &amp; ORCID (2)</vt:lpstr>
      <vt:lpstr>Scopus &amp; ORCID (3)</vt:lpstr>
      <vt:lpstr>Son ORCID dans ResearchGate</vt:lpstr>
      <vt:lpstr>Son ORCID dans Academia.edu</vt:lpstr>
      <vt:lpstr>Son ORCID dans SSRN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Démarquez-vous et boostez votre visibilité académique avec ORCID</dc:title>
  <dc:creator>Floriane.Muller@unige.ch;Dimitri.Donze@unige.ch</dc:creator>
  <cp:keywords>ORCID; profil; Archive ouverte UNIGE; visibilité; mise à jour de profil ORCID</cp:keywords>
  <cp:lastModifiedBy>Floriane Sophie Muller</cp:lastModifiedBy>
  <cp:revision>35</cp:revision>
  <cp:lastPrinted>2023-04-21T09:03:30Z</cp:lastPrinted>
  <dcterms:created xsi:type="dcterms:W3CDTF">2024-09-16T10:25:23Z</dcterms:created>
  <dcterms:modified xsi:type="dcterms:W3CDTF">2024-09-30T09:56:42Z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0x0101008DA4E65C5875DC40B22A8DC62A60F79B</vt:lpwstr>
  </property>
</Properties>
</file>