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414" r:id="rId2"/>
    <p:sldId id="429" r:id="rId3"/>
    <p:sldId id="430" r:id="rId4"/>
    <p:sldId id="458" r:id="rId5"/>
    <p:sldId id="431" r:id="rId6"/>
    <p:sldId id="433" r:id="rId7"/>
    <p:sldId id="436" r:id="rId8"/>
    <p:sldId id="434" r:id="rId9"/>
    <p:sldId id="378" r:id="rId10"/>
    <p:sldId id="437" r:id="rId11"/>
    <p:sldId id="459" r:id="rId12"/>
    <p:sldId id="419" r:id="rId13"/>
    <p:sldId id="420" r:id="rId14"/>
    <p:sldId id="453" r:id="rId15"/>
  </p:sldIdLst>
  <p:sldSz cx="9144000" cy="6858000" type="screen4x3"/>
  <p:notesSz cx="7099300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@Home4 - Datenstruktur" id="{FE4246C2-00DF-4D38-8E2D-AE2AB3AF91A3}">
          <p14:sldIdLst>
            <p14:sldId id="414"/>
            <p14:sldId id="429"/>
            <p14:sldId id="430"/>
            <p14:sldId id="458"/>
            <p14:sldId id="431"/>
          </p14:sldIdLst>
        </p14:section>
        <p14:section name="Datenübertragung &amp; -strukturierung" id="{2033D974-4235-4A6C-9F0E-606933D0BAB9}">
          <p14:sldIdLst>
            <p14:sldId id="433"/>
            <p14:sldId id="436"/>
            <p14:sldId id="434"/>
            <p14:sldId id="378"/>
            <p14:sldId id="437"/>
            <p14:sldId id="459"/>
          </p14:sldIdLst>
        </p14:section>
        <p14:section name="@Home4: Datenstrukturierung" id="{B6C2F246-6988-4CA0-8B4D-B91D68D4ABE6}">
          <p14:sldIdLst>
            <p14:sldId id="419"/>
            <p14:sldId id="420"/>
          </p14:sldIdLst>
        </p14:section>
        <p14:section name="Ausblick" id="{CC2BCD5C-D60B-457F-9543-A4C34366C1FF}">
          <p14:sldIdLst>
            <p14:sldId id="4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823"/>
    <a:srgbClr val="F79646"/>
    <a:srgbClr val="001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3424" autoAdjust="0"/>
    <p:restoredTop sz="91579" autoAdjust="0"/>
  </p:normalViewPr>
  <p:slideViewPr>
    <p:cSldViewPr snapToObjects="1">
      <p:cViewPr varScale="1">
        <p:scale>
          <a:sx n="77" d="100"/>
          <a:sy n="77" d="100"/>
        </p:scale>
        <p:origin x="82" y="1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89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1758" y="-25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060B6-0BCB-4B4C-9BD3-F5AC2F6069C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62AF4025-3E6F-4009-B3A0-A635910A5914}">
      <dgm:prSet phldrT="[Text]" custT="1"/>
      <dgm:spPr/>
      <dgm:t>
        <a:bodyPr/>
        <a:lstStyle/>
        <a:p>
          <a:r>
            <a:rPr lang="de-AT" sz="1800" dirty="0"/>
            <a:t>Fragestellung/Hypothese(n)</a:t>
          </a:r>
        </a:p>
      </dgm:t>
    </dgm:pt>
    <dgm:pt modelId="{28C99ACA-338D-48D3-B69F-2334CE6EAC48}" type="parTrans" cxnId="{1DB60703-4FEB-4036-900D-4F6C644B7DEE}">
      <dgm:prSet/>
      <dgm:spPr/>
      <dgm:t>
        <a:bodyPr/>
        <a:lstStyle/>
        <a:p>
          <a:endParaRPr lang="de-AT" sz="1400"/>
        </a:p>
      </dgm:t>
    </dgm:pt>
    <dgm:pt modelId="{34097843-0569-4BD1-A7B4-B14AADB29ECC}" type="sibTrans" cxnId="{1DB60703-4FEB-4036-900D-4F6C644B7DEE}">
      <dgm:prSet custT="1"/>
      <dgm:spPr/>
      <dgm:t>
        <a:bodyPr/>
        <a:lstStyle/>
        <a:p>
          <a:endParaRPr lang="de-AT" sz="1800"/>
        </a:p>
      </dgm:t>
    </dgm:pt>
    <dgm:pt modelId="{4A97BCA1-16B3-4E40-A3FB-C6FFD7F3BA5F}">
      <dgm:prSet phldrT="[Text]" custT="1"/>
      <dgm:spPr/>
      <dgm:t>
        <a:bodyPr/>
        <a:lstStyle/>
        <a:p>
          <a:r>
            <a:rPr lang="de-AT" sz="1800" dirty="0"/>
            <a:t>Auswahl Befragungseinheiten und -merkmale</a:t>
          </a:r>
        </a:p>
      </dgm:t>
    </dgm:pt>
    <dgm:pt modelId="{EC6D6308-229B-4F05-80AD-07D10257986A}" type="parTrans" cxnId="{3EFA4A59-D3A7-4820-924D-628F6AE32647}">
      <dgm:prSet/>
      <dgm:spPr/>
      <dgm:t>
        <a:bodyPr/>
        <a:lstStyle/>
        <a:p>
          <a:endParaRPr lang="de-AT" sz="1400"/>
        </a:p>
      </dgm:t>
    </dgm:pt>
    <dgm:pt modelId="{E0B75DC2-2045-47E0-8A42-85D46C483CAA}" type="sibTrans" cxnId="{3EFA4A59-D3A7-4820-924D-628F6AE32647}">
      <dgm:prSet custT="1"/>
      <dgm:spPr/>
      <dgm:t>
        <a:bodyPr/>
        <a:lstStyle/>
        <a:p>
          <a:endParaRPr lang="de-AT" sz="1800"/>
        </a:p>
      </dgm:t>
    </dgm:pt>
    <dgm:pt modelId="{DE74EF9D-4B33-4B69-8548-93B1DA899F53}">
      <dgm:prSet phldrT="[Text]" custT="1"/>
      <dgm:spPr/>
      <dgm:t>
        <a:bodyPr/>
        <a:lstStyle/>
        <a:p>
          <a:r>
            <a:rPr lang="de-AT" sz="1800" dirty="0"/>
            <a:t>Operationalisierung: Auswahl abfragbarer Indikatoren </a:t>
          </a:r>
        </a:p>
      </dgm:t>
    </dgm:pt>
    <dgm:pt modelId="{08131E7E-FDD7-4557-8521-9A7882D24E7C}" type="parTrans" cxnId="{49006198-09BA-4D85-9EEC-10568145FEB5}">
      <dgm:prSet/>
      <dgm:spPr/>
      <dgm:t>
        <a:bodyPr/>
        <a:lstStyle/>
        <a:p>
          <a:endParaRPr lang="de-AT" sz="1400"/>
        </a:p>
      </dgm:t>
    </dgm:pt>
    <dgm:pt modelId="{4E764FD8-C637-4B45-BDD9-3F7475E58250}" type="sibTrans" cxnId="{49006198-09BA-4D85-9EEC-10568145FEB5}">
      <dgm:prSet custT="1"/>
      <dgm:spPr/>
      <dgm:t>
        <a:bodyPr/>
        <a:lstStyle/>
        <a:p>
          <a:endParaRPr lang="de-AT" sz="1800"/>
        </a:p>
      </dgm:t>
    </dgm:pt>
    <dgm:pt modelId="{92F4BA56-BED8-4028-B447-A71DAACC4136}">
      <dgm:prSet phldrT="[Text]" custT="1"/>
      <dgm:spPr/>
      <dgm:t>
        <a:bodyPr/>
        <a:lstStyle/>
        <a:p>
          <a:r>
            <a:rPr lang="de-AT" sz="1800" dirty="0"/>
            <a:t>Erstellung eines strukturierten Fragebogens</a:t>
          </a:r>
        </a:p>
      </dgm:t>
    </dgm:pt>
    <dgm:pt modelId="{AD2F25B5-C5CC-4ED1-849F-5001183C1B3E}" type="parTrans" cxnId="{DEA256E4-5F0B-4416-915E-2433196E29D8}">
      <dgm:prSet/>
      <dgm:spPr/>
      <dgm:t>
        <a:bodyPr/>
        <a:lstStyle/>
        <a:p>
          <a:endParaRPr lang="de-AT" sz="1400"/>
        </a:p>
      </dgm:t>
    </dgm:pt>
    <dgm:pt modelId="{B7B65A7E-AED5-428D-A411-081EB5D5C011}" type="sibTrans" cxnId="{DEA256E4-5F0B-4416-915E-2433196E29D8}">
      <dgm:prSet custT="1"/>
      <dgm:spPr/>
      <dgm:t>
        <a:bodyPr/>
        <a:lstStyle/>
        <a:p>
          <a:endParaRPr lang="de-AT" sz="1800"/>
        </a:p>
      </dgm:t>
    </dgm:pt>
    <dgm:pt modelId="{F7F6EFFA-72FF-466A-BDF7-7D72D323BA48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28016" tIns="128016" rIns="128016" bIns="128016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Stichprobe &amp; Auswahl Untersuchungssituation</a:t>
          </a:r>
        </a:p>
      </dgm:t>
    </dgm:pt>
    <dgm:pt modelId="{A0CFE89D-2244-4E5E-980D-030FC1CFD59D}" type="parTrans" cxnId="{8B5E6687-FFA6-4E41-8298-0BCF8D6A353B}">
      <dgm:prSet/>
      <dgm:spPr/>
      <dgm:t>
        <a:bodyPr/>
        <a:lstStyle/>
        <a:p>
          <a:endParaRPr lang="de-AT" sz="1400"/>
        </a:p>
      </dgm:t>
    </dgm:pt>
    <dgm:pt modelId="{CD8AF213-5D1A-4BC2-829C-02C4D78A02BF}" type="sibTrans" cxnId="{8B5E6687-FFA6-4E41-8298-0BCF8D6A353B}">
      <dgm:prSet/>
      <dgm:spPr/>
      <dgm:t>
        <a:bodyPr/>
        <a:lstStyle/>
        <a:p>
          <a:endParaRPr lang="de-AT" sz="1400"/>
        </a:p>
      </dgm:t>
    </dgm:pt>
    <dgm:pt modelId="{9293B439-9D90-4420-BFC1-8FAE047BAC6D}">
      <dgm:prSet phldrT="[Text]" custT="1"/>
      <dgm:spPr/>
      <dgm:t>
        <a:bodyPr/>
        <a:lstStyle/>
        <a:p>
          <a:r>
            <a:rPr lang="de-AT" sz="1800" dirty="0"/>
            <a:t>Pretest (ev. Überarbeitung), Befragerschulung</a:t>
          </a:r>
        </a:p>
      </dgm:t>
    </dgm:pt>
    <dgm:pt modelId="{73DDC731-A4FE-497C-893D-4C73ECE14D41}" type="parTrans" cxnId="{4038F9CF-E247-4675-A71C-272B5B74C30C}">
      <dgm:prSet/>
      <dgm:spPr/>
      <dgm:t>
        <a:bodyPr/>
        <a:lstStyle/>
        <a:p>
          <a:endParaRPr lang="de-AT" sz="1400"/>
        </a:p>
      </dgm:t>
    </dgm:pt>
    <dgm:pt modelId="{B8225E39-8FB0-4814-9050-22A9B3879814}" type="sibTrans" cxnId="{4038F9CF-E247-4675-A71C-272B5B74C30C}">
      <dgm:prSet/>
      <dgm:spPr/>
      <dgm:t>
        <a:bodyPr/>
        <a:lstStyle/>
        <a:p>
          <a:endParaRPr lang="de-AT" sz="1400"/>
        </a:p>
      </dgm:t>
    </dgm:pt>
    <dgm:pt modelId="{D44F5A9C-15F1-435F-86B2-FFCDF65C2069}">
      <dgm:prSet phldrT="[Text]" custT="1"/>
      <dgm:spPr/>
      <dgm:t>
        <a:bodyPr/>
        <a:lstStyle/>
        <a:p>
          <a:r>
            <a:rPr lang="de-AT" sz="1800" dirty="0"/>
            <a:t>Durchführung der Befragung (Feldphase)</a:t>
          </a:r>
        </a:p>
      </dgm:t>
    </dgm:pt>
    <dgm:pt modelId="{10D08E2A-2F83-4D76-9C43-991FC90B7379}" type="parTrans" cxnId="{EA0DE28B-0499-42C4-B96E-460E5B4455F0}">
      <dgm:prSet/>
      <dgm:spPr/>
      <dgm:t>
        <a:bodyPr/>
        <a:lstStyle/>
        <a:p>
          <a:endParaRPr lang="de-AT" sz="1400"/>
        </a:p>
      </dgm:t>
    </dgm:pt>
    <dgm:pt modelId="{33E1E892-513E-4923-8762-8DBCEE79E099}" type="sibTrans" cxnId="{EA0DE28B-0499-42C4-B96E-460E5B4455F0}">
      <dgm:prSet/>
      <dgm:spPr/>
      <dgm:t>
        <a:bodyPr/>
        <a:lstStyle/>
        <a:p>
          <a:endParaRPr lang="de-AT" sz="1400"/>
        </a:p>
      </dgm:t>
    </dgm:pt>
    <dgm:pt modelId="{CC524A22-0A4A-4DA5-BCE7-F1405BAD8B9A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AT" sz="1800" dirty="0"/>
            <a:t>Datenübertragung, -aufbereitung &amp; -auswertung</a:t>
          </a:r>
        </a:p>
      </dgm:t>
    </dgm:pt>
    <dgm:pt modelId="{EAA5D8D3-A154-44D8-95B3-B089D9758333}" type="parTrans" cxnId="{24112545-D42E-432F-9EBB-5BED4F9DC749}">
      <dgm:prSet/>
      <dgm:spPr/>
      <dgm:t>
        <a:bodyPr/>
        <a:lstStyle/>
        <a:p>
          <a:endParaRPr lang="de-AT"/>
        </a:p>
      </dgm:t>
    </dgm:pt>
    <dgm:pt modelId="{A33B39F5-DA6F-421E-9A5D-1A9374B97070}" type="sibTrans" cxnId="{24112545-D42E-432F-9EBB-5BED4F9DC749}">
      <dgm:prSet/>
      <dgm:spPr/>
      <dgm:t>
        <a:bodyPr/>
        <a:lstStyle/>
        <a:p>
          <a:endParaRPr lang="de-AT"/>
        </a:p>
      </dgm:t>
    </dgm:pt>
    <dgm:pt modelId="{A398BA43-C5FD-49B1-B919-17C3A0CE5F68}" type="pres">
      <dgm:prSet presAssocID="{30D060B6-0BCB-4B4C-9BD3-F5AC2F6069C7}" presName="Name0" presStyleCnt="0">
        <dgm:presLayoutVars>
          <dgm:dir/>
          <dgm:animLvl val="lvl"/>
          <dgm:resizeHandles val="exact"/>
        </dgm:presLayoutVars>
      </dgm:prSet>
      <dgm:spPr/>
    </dgm:pt>
    <dgm:pt modelId="{1833113D-60EE-4E42-AED5-9ADE0F53A5D0}" type="pres">
      <dgm:prSet presAssocID="{CC524A22-0A4A-4DA5-BCE7-F1405BAD8B9A}" presName="boxAndChildren" presStyleCnt="0"/>
      <dgm:spPr/>
    </dgm:pt>
    <dgm:pt modelId="{293547F8-735B-4EE7-97DF-BBA3027E996A}" type="pres">
      <dgm:prSet presAssocID="{CC524A22-0A4A-4DA5-BCE7-F1405BAD8B9A}" presName="parentTextBox" presStyleLbl="node1" presStyleIdx="0" presStyleCnt="8"/>
      <dgm:spPr/>
    </dgm:pt>
    <dgm:pt modelId="{DCC13174-158F-46E4-BFDF-244BBC0696DC}" type="pres">
      <dgm:prSet presAssocID="{33E1E892-513E-4923-8762-8DBCEE79E099}" presName="sp" presStyleCnt="0"/>
      <dgm:spPr/>
    </dgm:pt>
    <dgm:pt modelId="{A3220220-9220-4FD4-92E5-5DBF1A4F9272}" type="pres">
      <dgm:prSet presAssocID="{D44F5A9C-15F1-435F-86B2-FFCDF65C2069}" presName="arrowAndChildren" presStyleCnt="0"/>
      <dgm:spPr/>
    </dgm:pt>
    <dgm:pt modelId="{D74E0F40-0C37-4D92-8980-EF999A757346}" type="pres">
      <dgm:prSet presAssocID="{D44F5A9C-15F1-435F-86B2-FFCDF65C2069}" presName="parentTextArrow" presStyleLbl="node1" presStyleIdx="1" presStyleCnt="8"/>
      <dgm:spPr/>
    </dgm:pt>
    <dgm:pt modelId="{BE3C4B1F-D283-49EB-84C0-4CD4AE711BB1}" type="pres">
      <dgm:prSet presAssocID="{B8225E39-8FB0-4814-9050-22A9B3879814}" presName="sp" presStyleCnt="0"/>
      <dgm:spPr/>
    </dgm:pt>
    <dgm:pt modelId="{C328D30A-D060-4689-B39F-EFB086115660}" type="pres">
      <dgm:prSet presAssocID="{9293B439-9D90-4420-BFC1-8FAE047BAC6D}" presName="arrowAndChildren" presStyleCnt="0"/>
      <dgm:spPr/>
    </dgm:pt>
    <dgm:pt modelId="{E3EE77A3-3FD6-462C-99A8-9D145B4E73E8}" type="pres">
      <dgm:prSet presAssocID="{9293B439-9D90-4420-BFC1-8FAE047BAC6D}" presName="parentTextArrow" presStyleLbl="node1" presStyleIdx="2" presStyleCnt="8"/>
      <dgm:spPr/>
    </dgm:pt>
    <dgm:pt modelId="{820FC43E-FD1F-4C2B-8033-AA94EA27339B}" type="pres">
      <dgm:prSet presAssocID="{CD8AF213-5D1A-4BC2-829C-02C4D78A02BF}" presName="sp" presStyleCnt="0"/>
      <dgm:spPr/>
    </dgm:pt>
    <dgm:pt modelId="{81C88339-486C-4D20-B09D-A41B6286439A}" type="pres">
      <dgm:prSet presAssocID="{F7F6EFFA-72FF-466A-BDF7-7D72D323BA48}" presName="arrowAndChildren" presStyleCnt="0"/>
      <dgm:spPr/>
    </dgm:pt>
    <dgm:pt modelId="{C72BE5FF-0300-4C7A-9F8F-D5409EC59094}" type="pres">
      <dgm:prSet presAssocID="{F7F6EFFA-72FF-466A-BDF7-7D72D323BA48}" presName="parentTextArrow" presStyleLbl="node1" presStyleIdx="3" presStyleCnt="8"/>
      <dgm:spPr>
        <a:xfrm rot="10800000">
          <a:off x="0" y="2595784"/>
          <a:ext cx="5674914" cy="654879"/>
        </a:xfrm>
        <a:prstGeom prst="upArrowCallout">
          <a:avLst/>
        </a:prstGeom>
      </dgm:spPr>
    </dgm:pt>
    <dgm:pt modelId="{72BE80EB-CD9D-4057-A5B4-E364154EAB75}" type="pres">
      <dgm:prSet presAssocID="{B7B65A7E-AED5-428D-A411-081EB5D5C011}" presName="sp" presStyleCnt="0"/>
      <dgm:spPr/>
    </dgm:pt>
    <dgm:pt modelId="{63C9B844-8DC4-4285-A361-FC6400A6F927}" type="pres">
      <dgm:prSet presAssocID="{92F4BA56-BED8-4028-B447-A71DAACC4136}" presName="arrowAndChildren" presStyleCnt="0"/>
      <dgm:spPr/>
    </dgm:pt>
    <dgm:pt modelId="{3D4BBE0B-0576-40CF-9BB5-A1E59A435D3C}" type="pres">
      <dgm:prSet presAssocID="{92F4BA56-BED8-4028-B447-A71DAACC4136}" presName="parentTextArrow" presStyleLbl="node1" presStyleIdx="4" presStyleCnt="8"/>
      <dgm:spPr/>
    </dgm:pt>
    <dgm:pt modelId="{3F2C3C5F-09F9-4C7A-8498-018D94240B32}" type="pres">
      <dgm:prSet presAssocID="{4E764FD8-C637-4B45-BDD9-3F7475E58250}" presName="sp" presStyleCnt="0"/>
      <dgm:spPr/>
    </dgm:pt>
    <dgm:pt modelId="{95C0169F-C067-433A-BE0E-D4AE3C733938}" type="pres">
      <dgm:prSet presAssocID="{DE74EF9D-4B33-4B69-8548-93B1DA899F53}" presName="arrowAndChildren" presStyleCnt="0"/>
      <dgm:spPr/>
    </dgm:pt>
    <dgm:pt modelId="{C3E5FE94-F59C-4E72-B9C7-C782F754C4E3}" type="pres">
      <dgm:prSet presAssocID="{DE74EF9D-4B33-4B69-8548-93B1DA899F53}" presName="parentTextArrow" presStyleLbl="node1" presStyleIdx="5" presStyleCnt="8"/>
      <dgm:spPr/>
    </dgm:pt>
    <dgm:pt modelId="{596F7847-C23D-4034-A906-72E8130E811D}" type="pres">
      <dgm:prSet presAssocID="{E0B75DC2-2045-47E0-8A42-85D46C483CAA}" presName="sp" presStyleCnt="0"/>
      <dgm:spPr/>
    </dgm:pt>
    <dgm:pt modelId="{33E864D8-B9CF-4162-9E58-645BDE2D69F9}" type="pres">
      <dgm:prSet presAssocID="{4A97BCA1-16B3-4E40-A3FB-C6FFD7F3BA5F}" presName="arrowAndChildren" presStyleCnt="0"/>
      <dgm:spPr/>
    </dgm:pt>
    <dgm:pt modelId="{AC9128D8-FE30-490A-A3FC-5BD90585A77D}" type="pres">
      <dgm:prSet presAssocID="{4A97BCA1-16B3-4E40-A3FB-C6FFD7F3BA5F}" presName="parentTextArrow" presStyleLbl="node1" presStyleIdx="6" presStyleCnt="8"/>
      <dgm:spPr/>
    </dgm:pt>
    <dgm:pt modelId="{C205B09C-4759-443C-8969-7EC3467E9994}" type="pres">
      <dgm:prSet presAssocID="{34097843-0569-4BD1-A7B4-B14AADB29ECC}" presName="sp" presStyleCnt="0"/>
      <dgm:spPr/>
    </dgm:pt>
    <dgm:pt modelId="{9B619B6E-67ED-46DE-A6AC-B54F4F7520B1}" type="pres">
      <dgm:prSet presAssocID="{62AF4025-3E6F-4009-B3A0-A635910A5914}" presName="arrowAndChildren" presStyleCnt="0"/>
      <dgm:spPr/>
    </dgm:pt>
    <dgm:pt modelId="{EC2B6264-FAE7-4FEA-A9AE-D921837A8EC7}" type="pres">
      <dgm:prSet presAssocID="{62AF4025-3E6F-4009-B3A0-A635910A5914}" presName="parentTextArrow" presStyleLbl="node1" presStyleIdx="7" presStyleCnt="8"/>
      <dgm:spPr/>
    </dgm:pt>
  </dgm:ptLst>
  <dgm:cxnLst>
    <dgm:cxn modelId="{1DB60703-4FEB-4036-900D-4F6C644B7DEE}" srcId="{30D060B6-0BCB-4B4C-9BD3-F5AC2F6069C7}" destId="{62AF4025-3E6F-4009-B3A0-A635910A5914}" srcOrd="0" destOrd="0" parTransId="{28C99ACA-338D-48D3-B69F-2334CE6EAC48}" sibTransId="{34097843-0569-4BD1-A7B4-B14AADB29ECC}"/>
    <dgm:cxn modelId="{E9460D15-07D6-4583-9C4F-985F90B7EDD3}" type="presOf" srcId="{62AF4025-3E6F-4009-B3A0-A635910A5914}" destId="{EC2B6264-FAE7-4FEA-A9AE-D921837A8EC7}" srcOrd="0" destOrd="0" presId="urn:microsoft.com/office/officeart/2005/8/layout/process4"/>
    <dgm:cxn modelId="{28797E24-E2D7-4D14-9814-7EB72C0D8702}" type="presOf" srcId="{4A97BCA1-16B3-4E40-A3FB-C6FFD7F3BA5F}" destId="{AC9128D8-FE30-490A-A3FC-5BD90585A77D}" srcOrd="0" destOrd="0" presId="urn:microsoft.com/office/officeart/2005/8/layout/process4"/>
    <dgm:cxn modelId="{81CD7E33-8A60-4987-B31B-F5C015F8A4EE}" type="presOf" srcId="{92F4BA56-BED8-4028-B447-A71DAACC4136}" destId="{3D4BBE0B-0576-40CF-9BB5-A1E59A435D3C}" srcOrd="0" destOrd="0" presId="urn:microsoft.com/office/officeart/2005/8/layout/process4"/>
    <dgm:cxn modelId="{15FAD040-50D5-4D76-AEEB-8D8F14730445}" type="presOf" srcId="{D44F5A9C-15F1-435F-86B2-FFCDF65C2069}" destId="{D74E0F40-0C37-4D92-8980-EF999A757346}" srcOrd="0" destOrd="0" presId="urn:microsoft.com/office/officeart/2005/8/layout/process4"/>
    <dgm:cxn modelId="{24112545-D42E-432F-9EBB-5BED4F9DC749}" srcId="{30D060B6-0BCB-4B4C-9BD3-F5AC2F6069C7}" destId="{CC524A22-0A4A-4DA5-BCE7-F1405BAD8B9A}" srcOrd="7" destOrd="0" parTransId="{EAA5D8D3-A154-44D8-95B3-B089D9758333}" sibTransId="{A33B39F5-DA6F-421E-9A5D-1A9374B97070}"/>
    <dgm:cxn modelId="{84CD2677-033A-4A4B-A279-A0584083BD60}" type="presOf" srcId="{9293B439-9D90-4420-BFC1-8FAE047BAC6D}" destId="{E3EE77A3-3FD6-462C-99A8-9D145B4E73E8}" srcOrd="0" destOrd="0" presId="urn:microsoft.com/office/officeart/2005/8/layout/process4"/>
    <dgm:cxn modelId="{3EFA4A59-D3A7-4820-924D-628F6AE32647}" srcId="{30D060B6-0BCB-4B4C-9BD3-F5AC2F6069C7}" destId="{4A97BCA1-16B3-4E40-A3FB-C6FFD7F3BA5F}" srcOrd="1" destOrd="0" parTransId="{EC6D6308-229B-4F05-80AD-07D10257986A}" sibTransId="{E0B75DC2-2045-47E0-8A42-85D46C483CAA}"/>
    <dgm:cxn modelId="{3661A07A-BE5A-40DD-B674-C5B29DA4849E}" type="presOf" srcId="{30D060B6-0BCB-4B4C-9BD3-F5AC2F6069C7}" destId="{A398BA43-C5FD-49B1-B919-17C3A0CE5F68}" srcOrd="0" destOrd="0" presId="urn:microsoft.com/office/officeart/2005/8/layout/process4"/>
    <dgm:cxn modelId="{8B5E6687-FFA6-4E41-8298-0BCF8D6A353B}" srcId="{30D060B6-0BCB-4B4C-9BD3-F5AC2F6069C7}" destId="{F7F6EFFA-72FF-466A-BDF7-7D72D323BA48}" srcOrd="4" destOrd="0" parTransId="{A0CFE89D-2244-4E5E-980D-030FC1CFD59D}" sibTransId="{CD8AF213-5D1A-4BC2-829C-02C4D78A02BF}"/>
    <dgm:cxn modelId="{EA0DE28B-0499-42C4-B96E-460E5B4455F0}" srcId="{30D060B6-0BCB-4B4C-9BD3-F5AC2F6069C7}" destId="{D44F5A9C-15F1-435F-86B2-FFCDF65C2069}" srcOrd="6" destOrd="0" parTransId="{10D08E2A-2F83-4D76-9C43-991FC90B7379}" sibTransId="{33E1E892-513E-4923-8762-8DBCEE79E099}"/>
    <dgm:cxn modelId="{ADD9F68C-3CA4-4E1D-97B3-097026A3D6A4}" type="presOf" srcId="{CC524A22-0A4A-4DA5-BCE7-F1405BAD8B9A}" destId="{293547F8-735B-4EE7-97DF-BBA3027E996A}" srcOrd="0" destOrd="0" presId="urn:microsoft.com/office/officeart/2005/8/layout/process4"/>
    <dgm:cxn modelId="{A22DDC97-201C-4F6C-A3D1-97B9ED87BB28}" type="presOf" srcId="{DE74EF9D-4B33-4B69-8548-93B1DA899F53}" destId="{C3E5FE94-F59C-4E72-B9C7-C782F754C4E3}" srcOrd="0" destOrd="0" presId="urn:microsoft.com/office/officeart/2005/8/layout/process4"/>
    <dgm:cxn modelId="{49006198-09BA-4D85-9EEC-10568145FEB5}" srcId="{30D060B6-0BCB-4B4C-9BD3-F5AC2F6069C7}" destId="{DE74EF9D-4B33-4B69-8548-93B1DA899F53}" srcOrd="2" destOrd="0" parTransId="{08131E7E-FDD7-4557-8521-9A7882D24E7C}" sibTransId="{4E764FD8-C637-4B45-BDD9-3F7475E58250}"/>
    <dgm:cxn modelId="{7AB295C7-726F-4DE2-B9CA-A1F31BD6D8EF}" type="presOf" srcId="{F7F6EFFA-72FF-466A-BDF7-7D72D323BA48}" destId="{C72BE5FF-0300-4C7A-9F8F-D5409EC59094}" srcOrd="0" destOrd="0" presId="urn:microsoft.com/office/officeart/2005/8/layout/process4"/>
    <dgm:cxn modelId="{4038F9CF-E247-4675-A71C-272B5B74C30C}" srcId="{30D060B6-0BCB-4B4C-9BD3-F5AC2F6069C7}" destId="{9293B439-9D90-4420-BFC1-8FAE047BAC6D}" srcOrd="5" destOrd="0" parTransId="{73DDC731-A4FE-497C-893D-4C73ECE14D41}" sibTransId="{B8225E39-8FB0-4814-9050-22A9B3879814}"/>
    <dgm:cxn modelId="{DEA256E4-5F0B-4416-915E-2433196E29D8}" srcId="{30D060B6-0BCB-4B4C-9BD3-F5AC2F6069C7}" destId="{92F4BA56-BED8-4028-B447-A71DAACC4136}" srcOrd="3" destOrd="0" parTransId="{AD2F25B5-C5CC-4ED1-849F-5001183C1B3E}" sibTransId="{B7B65A7E-AED5-428D-A411-081EB5D5C011}"/>
    <dgm:cxn modelId="{4DC8D85A-1072-414F-9CC2-7277F09B98FC}" type="presParOf" srcId="{A398BA43-C5FD-49B1-B919-17C3A0CE5F68}" destId="{1833113D-60EE-4E42-AED5-9ADE0F53A5D0}" srcOrd="0" destOrd="0" presId="urn:microsoft.com/office/officeart/2005/8/layout/process4"/>
    <dgm:cxn modelId="{59A59459-EABE-4A71-9129-4E3A5368C18B}" type="presParOf" srcId="{1833113D-60EE-4E42-AED5-9ADE0F53A5D0}" destId="{293547F8-735B-4EE7-97DF-BBA3027E996A}" srcOrd="0" destOrd="0" presId="urn:microsoft.com/office/officeart/2005/8/layout/process4"/>
    <dgm:cxn modelId="{1FD88286-87F4-44C6-BED5-DE9C20F72D05}" type="presParOf" srcId="{A398BA43-C5FD-49B1-B919-17C3A0CE5F68}" destId="{DCC13174-158F-46E4-BFDF-244BBC0696DC}" srcOrd="1" destOrd="0" presId="urn:microsoft.com/office/officeart/2005/8/layout/process4"/>
    <dgm:cxn modelId="{785ACD91-F147-436A-8B76-D9A4E85B58BD}" type="presParOf" srcId="{A398BA43-C5FD-49B1-B919-17C3A0CE5F68}" destId="{A3220220-9220-4FD4-92E5-5DBF1A4F9272}" srcOrd="2" destOrd="0" presId="urn:microsoft.com/office/officeart/2005/8/layout/process4"/>
    <dgm:cxn modelId="{79474D6B-458E-477A-9B43-018D2FA7936E}" type="presParOf" srcId="{A3220220-9220-4FD4-92E5-5DBF1A4F9272}" destId="{D74E0F40-0C37-4D92-8980-EF999A757346}" srcOrd="0" destOrd="0" presId="urn:microsoft.com/office/officeart/2005/8/layout/process4"/>
    <dgm:cxn modelId="{7A491C47-5C3B-4936-8DE8-5ECF9030F751}" type="presParOf" srcId="{A398BA43-C5FD-49B1-B919-17C3A0CE5F68}" destId="{BE3C4B1F-D283-49EB-84C0-4CD4AE711BB1}" srcOrd="3" destOrd="0" presId="urn:microsoft.com/office/officeart/2005/8/layout/process4"/>
    <dgm:cxn modelId="{FAA99B86-784A-4016-ACF6-CFE3259F59A6}" type="presParOf" srcId="{A398BA43-C5FD-49B1-B919-17C3A0CE5F68}" destId="{C328D30A-D060-4689-B39F-EFB086115660}" srcOrd="4" destOrd="0" presId="urn:microsoft.com/office/officeart/2005/8/layout/process4"/>
    <dgm:cxn modelId="{AD5A90BE-90D8-4467-9E96-6381A735845D}" type="presParOf" srcId="{C328D30A-D060-4689-B39F-EFB086115660}" destId="{E3EE77A3-3FD6-462C-99A8-9D145B4E73E8}" srcOrd="0" destOrd="0" presId="urn:microsoft.com/office/officeart/2005/8/layout/process4"/>
    <dgm:cxn modelId="{CF614C37-A885-4252-A8F5-423B091C4304}" type="presParOf" srcId="{A398BA43-C5FD-49B1-B919-17C3A0CE5F68}" destId="{820FC43E-FD1F-4C2B-8033-AA94EA27339B}" srcOrd="5" destOrd="0" presId="urn:microsoft.com/office/officeart/2005/8/layout/process4"/>
    <dgm:cxn modelId="{4E15AE50-F3E2-4689-BC3B-A36517F773CD}" type="presParOf" srcId="{A398BA43-C5FD-49B1-B919-17C3A0CE5F68}" destId="{81C88339-486C-4D20-B09D-A41B6286439A}" srcOrd="6" destOrd="0" presId="urn:microsoft.com/office/officeart/2005/8/layout/process4"/>
    <dgm:cxn modelId="{4B98CD55-2BB5-4396-B85D-8321DFED8199}" type="presParOf" srcId="{81C88339-486C-4D20-B09D-A41B6286439A}" destId="{C72BE5FF-0300-4C7A-9F8F-D5409EC59094}" srcOrd="0" destOrd="0" presId="urn:microsoft.com/office/officeart/2005/8/layout/process4"/>
    <dgm:cxn modelId="{56CDE8F6-D647-4299-96DC-26F501307C8B}" type="presParOf" srcId="{A398BA43-C5FD-49B1-B919-17C3A0CE5F68}" destId="{72BE80EB-CD9D-4057-A5B4-E364154EAB75}" srcOrd="7" destOrd="0" presId="urn:microsoft.com/office/officeart/2005/8/layout/process4"/>
    <dgm:cxn modelId="{8FCEB6CE-BCE7-4013-BF32-58FC8B9E0D22}" type="presParOf" srcId="{A398BA43-C5FD-49B1-B919-17C3A0CE5F68}" destId="{63C9B844-8DC4-4285-A361-FC6400A6F927}" srcOrd="8" destOrd="0" presId="urn:microsoft.com/office/officeart/2005/8/layout/process4"/>
    <dgm:cxn modelId="{97E1D106-8605-44F4-8EA0-D7B31B94362C}" type="presParOf" srcId="{63C9B844-8DC4-4285-A361-FC6400A6F927}" destId="{3D4BBE0B-0576-40CF-9BB5-A1E59A435D3C}" srcOrd="0" destOrd="0" presId="urn:microsoft.com/office/officeart/2005/8/layout/process4"/>
    <dgm:cxn modelId="{1BAA7971-DB59-42C6-8939-B6D713FA66FC}" type="presParOf" srcId="{A398BA43-C5FD-49B1-B919-17C3A0CE5F68}" destId="{3F2C3C5F-09F9-4C7A-8498-018D94240B32}" srcOrd="9" destOrd="0" presId="urn:microsoft.com/office/officeart/2005/8/layout/process4"/>
    <dgm:cxn modelId="{2843EB46-ED19-493F-A499-A40115632960}" type="presParOf" srcId="{A398BA43-C5FD-49B1-B919-17C3A0CE5F68}" destId="{95C0169F-C067-433A-BE0E-D4AE3C733938}" srcOrd="10" destOrd="0" presId="urn:microsoft.com/office/officeart/2005/8/layout/process4"/>
    <dgm:cxn modelId="{19150577-CD4C-4F63-AA89-381869ACFC63}" type="presParOf" srcId="{95C0169F-C067-433A-BE0E-D4AE3C733938}" destId="{C3E5FE94-F59C-4E72-B9C7-C782F754C4E3}" srcOrd="0" destOrd="0" presId="urn:microsoft.com/office/officeart/2005/8/layout/process4"/>
    <dgm:cxn modelId="{E1F606BA-335B-4DCE-B5E9-AE80437D5A28}" type="presParOf" srcId="{A398BA43-C5FD-49B1-B919-17C3A0CE5F68}" destId="{596F7847-C23D-4034-A906-72E8130E811D}" srcOrd="11" destOrd="0" presId="urn:microsoft.com/office/officeart/2005/8/layout/process4"/>
    <dgm:cxn modelId="{FC984BD7-2449-460B-A434-BD01C5568289}" type="presParOf" srcId="{A398BA43-C5FD-49B1-B919-17C3A0CE5F68}" destId="{33E864D8-B9CF-4162-9E58-645BDE2D69F9}" srcOrd="12" destOrd="0" presId="urn:microsoft.com/office/officeart/2005/8/layout/process4"/>
    <dgm:cxn modelId="{27CFCEC9-4AF2-4873-A39D-43E651D13116}" type="presParOf" srcId="{33E864D8-B9CF-4162-9E58-645BDE2D69F9}" destId="{AC9128D8-FE30-490A-A3FC-5BD90585A77D}" srcOrd="0" destOrd="0" presId="urn:microsoft.com/office/officeart/2005/8/layout/process4"/>
    <dgm:cxn modelId="{09206276-61F9-467B-83F7-5CF6EC38B3AB}" type="presParOf" srcId="{A398BA43-C5FD-49B1-B919-17C3A0CE5F68}" destId="{C205B09C-4759-443C-8969-7EC3467E9994}" srcOrd="13" destOrd="0" presId="urn:microsoft.com/office/officeart/2005/8/layout/process4"/>
    <dgm:cxn modelId="{85FFAFC8-F1F1-46E5-A7B6-6E96D4A8B17F}" type="presParOf" srcId="{A398BA43-C5FD-49B1-B919-17C3A0CE5F68}" destId="{9B619B6E-67ED-46DE-A6AC-B54F4F7520B1}" srcOrd="14" destOrd="0" presId="urn:microsoft.com/office/officeart/2005/8/layout/process4"/>
    <dgm:cxn modelId="{C8E2DF00-72CD-4D78-AF24-EFC1D3239583}" type="presParOf" srcId="{9B619B6E-67ED-46DE-A6AC-B54F4F7520B1}" destId="{EC2B6264-FAE7-4FEA-A9AE-D921837A8EC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547F8-735B-4EE7-97DF-BBA3027E996A}">
      <dsp:nvSpPr>
        <dsp:cNvPr id="0" name=""/>
        <dsp:cNvSpPr/>
      </dsp:nvSpPr>
      <dsp:spPr>
        <a:xfrm>
          <a:off x="0" y="4541262"/>
          <a:ext cx="5674914" cy="425799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Datenübertragung, -aufbereitung &amp; -auswertung</a:t>
          </a:r>
        </a:p>
      </dsp:txBody>
      <dsp:txXfrm>
        <a:off x="0" y="4541262"/>
        <a:ext cx="5674914" cy="425799"/>
      </dsp:txXfrm>
    </dsp:sp>
    <dsp:sp modelId="{D74E0F40-0C37-4D92-8980-EF999A757346}">
      <dsp:nvSpPr>
        <dsp:cNvPr id="0" name=""/>
        <dsp:cNvSpPr/>
      </dsp:nvSpPr>
      <dsp:spPr>
        <a:xfrm rot="10800000">
          <a:off x="0" y="3892769"/>
          <a:ext cx="567491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Durchführung der Befragung (Feldphase)</a:t>
          </a:r>
        </a:p>
      </dsp:txBody>
      <dsp:txXfrm rot="10800000">
        <a:off x="0" y="3892769"/>
        <a:ext cx="5674914" cy="425521"/>
      </dsp:txXfrm>
    </dsp:sp>
    <dsp:sp modelId="{E3EE77A3-3FD6-462C-99A8-9D145B4E73E8}">
      <dsp:nvSpPr>
        <dsp:cNvPr id="0" name=""/>
        <dsp:cNvSpPr/>
      </dsp:nvSpPr>
      <dsp:spPr>
        <a:xfrm rot="10800000">
          <a:off x="0" y="3244276"/>
          <a:ext cx="567491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Pretest (ev. Überarbeitung), Befragerschulung</a:t>
          </a:r>
        </a:p>
      </dsp:txBody>
      <dsp:txXfrm rot="10800000">
        <a:off x="0" y="3244276"/>
        <a:ext cx="5674914" cy="425521"/>
      </dsp:txXfrm>
    </dsp:sp>
    <dsp:sp modelId="{C72BE5FF-0300-4C7A-9F8F-D5409EC59094}">
      <dsp:nvSpPr>
        <dsp:cNvPr id="0" name=""/>
        <dsp:cNvSpPr/>
      </dsp:nvSpPr>
      <dsp:spPr>
        <a:xfrm rot="10800000">
          <a:off x="0" y="2595784"/>
          <a:ext cx="5674914" cy="654879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Stichprobe &amp; Auswahl Untersuchungssituation</a:t>
          </a:r>
        </a:p>
      </dsp:txBody>
      <dsp:txXfrm rot="10800000">
        <a:off x="0" y="2595784"/>
        <a:ext cx="5674914" cy="425521"/>
      </dsp:txXfrm>
    </dsp:sp>
    <dsp:sp modelId="{3D4BBE0B-0576-40CF-9BB5-A1E59A435D3C}">
      <dsp:nvSpPr>
        <dsp:cNvPr id="0" name=""/>
        <dsp:cNvSpPr/>
      </dsp:nvSpPr>
      <dsp:spPr>
        <a:xfrm rot="10800000">
          <a:off x="0" y="1947291"/>
          <a:ext cx="567491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Erstellung eines strukturierten Fragebogens</a:t>
          </a:r>
        </a:p>
      </dsp:txBody>
      <dsp:txXfrm rot="10800000">
        <a:off x="0" y="1947291"/>
        <a:ext cx="5674914" cy="425521"/>
      </dsp:txXfrm>
    </dsp:sp>
    <dsp:sp modelId="{C3E5FE94-F59C-4E72-B9C7-C782F754C4E3}">
      <dsp:nvSpPr>
        <dsp:cNvPr id="0" name=""/>
        <dsp:cNvSpPr/>
      </dsp:nvSpPr>
      <dsp:spPr>
        <a:xfrm rot="10800000">
          <a:off x="0" y="1298798"/>
          <a:ext cx="567491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Operationalisierung: Auswahl abfragbarer Indikatoren </a:t>
          </a:r>
        </a:p>
      </dsp:txBody>
      <dsp:txXfrm rot="10800000">
        <a:off x="0" y="1298798"/>
        <a:ext cx="5674914" cy="425521"/>
      </dsp:txXfrm>
    </dsp:sp>
    <dsp:sp modelId="{AC9128D8-FE30-490A-A3FC-5BD90585A77D}">
      <dsp:nvSpPr>
        <dsp:cNvPr id="0" name=""/>
        <dsp:cNvSpPr/>
      </dsp:nvSpPr>
      <dsp:spPr>
        <a:xfrm rot="10800000">
          <a:off x="0" y="650305"/>
          <a:ext cx="567491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Auswahl Befragungseinheiten und -merkmale</a:t>
          </a:r>
        </a:p>
      </dsp:txBody>
      <dsp:txXfrm rot="10800000">
        <a:off x="0" y="650305"/>
        <a:ext cx="5674914" cy="425521"/>
      </dsp:txXfrm>
    </dsp:sp>
    <dsp:sp modelId="{EC2B6264-FAE7-4FEA-A9AE-D921837A8EC7}">
      <dsp:nvSpPr>
        <dsp:cNvPr id="0" name=""/>
        <dsp:cNvSpPr/>
      </dsp:nvSpPr>
      <dsp:spPr>
        <a:xfrm rot="10800000">
          <a:off x="0" y="1812"/>
          <a:ext cx="567491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Fragestellung/Hypothese(n)</a:t>
          </a:r>
        </a:p>
      </dsp:txBody>
      <dsp:txXfrm rot="10800000">
        <a:off x="0" y="1812"/>
        <a:ext cx="5674914" cy="425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de-AT" dirty="0"/>
              <a:t>Sozialwiss. Methoden für Fortgeschrittene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9C1BACB-2DC9-47FF-A3B9-F0B4258DD35A}" type="datetimeFigureOut">
              <a:rPr lang="de-AT" smtClean="0"/>
              <a:t>12.08.2020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de-AT" dirty="0"/>
              <a:t>KMH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94DFB2-13F0-4AD5-89C9-E378F9E0FB74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412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2C1AC8B-CEB6-403D-8F77-2050842C44F2}" type="datetimeFigureOut">
              <a:rPr lang="de-AT" smtClean="0"/>
              <a:pPr/>
              <a:t>12.08.2020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134760B-3763-4458-991D-CD3579C771E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661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# Herkunft der Teilnehmer</a:t>
            </a:r>
          </a:p>
          <a:p>
            <a:r>
              <a:rPr lang="de-AT" dirty="0"/>
              <a:t>#</a:t>
            </a:r>
            <a:r>
              <a:rPr lang="de-AT" baseline="0" dirty="0"/>
              <a:t> Vorwissen zu Methoden: </a:t>
            </a:r>
            <a:r>
              <a:rPr lang="de-AT" baseline="0" dirty="0" err="1"/>
              <a:t>Karto</a:t>
            </a:r>
            <a:endParaRPr lang="de-AT" baseline="0" dirty="0"/>
          </a:p>
          <a:p>
            <a:r>
              <a:rPr lang="de-AT" baseline="0" dirty="0"/>
              <a:t>––––––––––––––––––––––––––-</a:t>
            </a:r>
          </a:p>
          <a:p>
            <a:r>
              <a:rPr lang="de-AT" baseline="0" dirty="0"/>
              <a:t>→ Erwartungshaltung an LVA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36297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46940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469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1885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5415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26258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07592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7767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8720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88042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2409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s://www.uibk.ac.at/geographie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pikist.com/free-photo-vnbwo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4.0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5089171" y="6153626"/>
            <a:ext cx="37496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 algn="r">
              <a:buNone/>
              <a:defRPr lang="de-AT" sz="11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-104" charset="-128"/>
                <a:cs typeface="Calibri" pitchFamily="34" charset="0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35696" y="4653192"/>
            <a:ext cx="7003150" cy="50400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lang="de-AT" sz="2400" b="1">
                <a:solidFill>
                  <a:srgbClr val="E37823"/>
                </a:solidFill>
              </a:defRPr>
            </a:lvl1pPr>
          </a:lstStyle>
          <a:p>
            <a:pPr lvl="0" algn="r"/>
            <a:r>
              <a:rPr lang="de-DE" dirty="0"/>
              <a:t>Titelmasterformat </a:t>
            </a:r>
            <a:r>
              <a:rPr lang="de-DE" dirty="0" err="1"/>
              <a:t>asdfasdfKlicken</a:t>
            </a:r>
            <a:r>
              <a:rPr lang="de-DE" dirty="0"/>
              <a:t>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10462" y="4221144"/>
            <a:ext cx="8028384" cy="504000"/>
          </a:xfrm>
          <a:prstGeom prst="rect">
            <a:avLst/>
          </a:prstGeom>
        </p:spPr>
        <p:txBody>
          <a:bodyPr vert="horz" anchor="ctr"/>
          <a:lstStyle>
            <a:lvl1pPr marL="0" marR="0" indent="0" algn="r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AT" sz="2000" b="0" baseline="0"/>
            </a:lvl1pPr>
          </a:lstStyle>
          <a:p>
            <a:pPr marL="0" lvl="0" indent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dirty="0"/>
              <a:t>LVA Nummer &amp; Name</a:t>
            </a:r>
            <a:endParaRPr lang="de-AT" dirty="0"/>
          </a:p>
        </p:txBody>
      </p:sp>
      <p:pic>
        <p:nvPicPr>
          <p:cNvPr id="13" name="Grafik 12">
            <a:hlinkClick r:id="rId2"/>
            <a:extLst>
              <a:ext uri="{FF2B5EF4-FFF2-40B4-BE49-F238E27FC236}">
                <a16:creationId xmlns:a16="http://schemas.microsoft.com/office/drawing/2014/main" id="{22EC7366-801E-4065-AC8D-FE7E88C124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59392"/>
            <a:ext cx="1499762" cy="739730"/>
          </a:xfrm>
          <a:prstGeom prst="rect">
            <a:avLst/>
          </a:prstGeom>
        </p:spPr>
      </p:pic>
      <p:pic>
        <p:nvPicPr>
          <p:cNvPr id="14" name="Picture 4" descr="https://mirrors.creativecommons.org/presskit/buttons/80x15/png/by-sa.png">
            <a:hlinkClick r:id="rId4"/>
            <a:extLst>
              <a:ext uri="{FF2B5EF4-FFF2-40B4-BE49-F238E27FC236}">
                <a16:creationId xmlns:a16="http://schemas.microsoft.com/office/drawing/2014/main" id="{020BF5E3-67C7-4397-BF9D-27AE7B8636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60" y="6205455"/>
            <a:ext cx="806916" cy="1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ssband, measure, tape measure, meter, length, centimeter, roller tape measure, distance, centimeters, millimeter, craft">
            <a:hlinkClick r:id="rId6"/>
            <a:extLst>
              <a:ext uri="{FF2B5EF4-FFF2-40B4-BE49-F238E27FC236}">
                <a16:creationId xmlns:a16="http://schemas.microsoft.com/office/drawing/2014/main" id="{1A5F704A-DBC5-439D-835D-06603BB81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46" y="727512"/>
            <a:ext cx="4629114" cy="30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405364B-4516-4C5C-A616-056B7BAAA370}"/>
              </a:ext>
            </a:extLst>
          </p:cNvPr>
          <p:cNvSpPr txBox="1"/>
          <p:nvPr userDrawn="1"/>
        </p:nvSpPr>
        <p:spPr>
          <a:xfrm rot="19842564">
            <a:off x="6405768" y="3150464"/>
            <a:ext cx="765959" cy="20005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AT" sz="700" b="0" i="0" kern="1200" dirty="0" err="1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Piksit</a:t>
            </a:r>
            <a:r>
              <a:rPr lang="de-AT" sz="700" b="0" i="0" kern="1200" dirty="0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, PD</a:t>
            </a:r>
            <a:endParaRPr lang="de-AT" sz="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641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62849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232264" y="1181512"/>
            <a:ext cx="8766048" cy="4968552"/>
          </a:xfrm>
          <a:prstGeom prst="rect">
            <a:avLst/>
          </a:prstGeom>
        </p:spPr>
        <p:txBody>
          <a:bodyPr vert="horz" anchor="ctr"/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AT" sz="800" baseline="0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Sozialwiss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460432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27984" y="6654396"/>
            <a:ext cx="3887391" cy="2154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indent="0" algn="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7689084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4499992" y="949910"/>
            <a:ext cx="4392488" cy="546540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508392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956039" y="6654396"/>
            <a:ext cx="640767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ct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32264" y="949910"/>
            <a:ext cx="3960267" cy="546540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DBD940-EE8B-49FC-880C-98C0943378B4}"/>
              </a:ext>
            </a:extLst>
          </p:cNvPr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</p:spTree>
    <p:extLst>
      <p:ext uri="{BB962C8B-B14F-4D97-AF65-F5344CB8AC3E}">
        <p14:creationId xmlns:p14="http://schemas.microsoft.com/office/powerpoint/2010/main" val="414002118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216024" y="949910"/>
            <a:ext cx="4392488" cy="546540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508219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940656" y="6654396"/>
            <a:ext cx="640767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ct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932040" y="949910"/>
            <a:ext cx="3960267" cy="546540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6988CC9-6357-4AE0-A65B-6E7830AB0407}"/>
              </a:ext>
            </a:extLst>
          </p:cNvPr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</p:spTree>
    <p:extLst>
      <p:ext uri="{BB962C8B-B14F-4D97-AF65-F5344CB8AC3E}">
        <p14:creationId xmlns:p14="http://schemas.microsoft.com/office/powerpoint/2010/main" val="414754774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693" r:id="rId2"/>
    <p:sldLayoutId id="2147483745" r:id="rId3"/>
    <p:sldLayoutId id="2147483746" r:id="rId4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uibk.ac.at/geographie/shop/inngeo/pdf/inngeo13_euro0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9561324@N03/41426901750/in/photolist-2bCMTwE-8ugviE-8qMMYd-8qJFGZ-9vuvAM-NjGfaW-Z4eEHm-aEuDkk-LGdz9r-8TKxFR-5oJRsc-LGdzwv-5V4c1c-9bD5wW-SWjQ2J-8qMMe3-297bVqy-XnZ8SP-c4b8K7-8qMMRC-oogVJv-c4bbKy-8qJFak-8qMMFh-8qJEXa-bJNvvH-8qMMju-8qMM77-bogUSo-24UcJza-267KGAJ-RiYJm2-267KHnd-2gN6ZZ9-2gN6eNn-4uwEyR-XWyPgv-QLkxb8-MCqD9J-41hi2-rN6puC-4ByWWQ-8htbkN-6zE53T-5dpq2V-276dKbh-B9rfuM-255Csar-KVpNhM-RK6KHD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-6517232" y="1122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de-AT" sz="2800" b="1" dirty="0">
                <a:solidFill>
                  <a:srgbClr val="E37823"/>
                </a:solidFill>
                <a:latin typeface="Calibri"/>
                <a:ea typeface="ＭＳ Ｐゴシック" charset="-128"/>
                <a:cs typeface="Arial"/>
              </a:rPr>
              <a:t>How to do Things </a:t>
            </a:r>
            <a:br>
              <a:rPr lang="de-AT" sz="2800" b="1" dirty="0">
                <a:solidFill>
                  <a:srgbClr val="E37823"/>
                </a:solidFill>
                <a:latin typeface="Calibri"/>
                <a:ea typeface="ＭＳ Ｐゴシック" charset="-128"/>
                <a:cs typeface="Arial"/>
              </a:rPr>
            </a:br>
            <a:r>
              <a:rPr lang="de-AT" sz="2800" b="1" dirty="0">
                <a:solidFill>
                  <a:srgbClr val="E37823"/>
                </a:solidFill>
                <a:latin typeface="Calibri"/>
                <a:ea typeface="ＭＳ Ｐゴシック" charset="-128"/>
                <a:cs typeface="Arial"/>
              </a:rPr>
              <a:t>with Numbers</a:t>
            </a:r>
          </a:p>
          <a:p>
            <a:pPr algn="r">
              <a:defRPr/>
            </a:pPr>
            <a:endParaRPr lang="de-AT" sz="2800" b="1" kern="0" dirty="0">
              <a:solidFill>
                <a:srgbClr val="E37823"/>
              </a:solidFill>
              <a:latin typeface="Calibri"/>
              <a:ea typeface="ＭＳ Ｐゴシック" charset="-128"/>
              <a:cs typeface="Arial"/>
            </a:endParaRPr>
          </a:p>
          <a:p>
            <a:pPr algn="r">
              <a:defRPr/>
            </a:pPr>
            <a:r>
              <a:rPr lang="de-AT" sz="2800" b="1" kern="0" dirty="0">
                <a:solidFill>
                  <a:srgbClr val="E37823"/>
                </a:solidFill>
                <a:latin typeface="Calibri"/>
                <a:ea typeface="ＭＳ Ｐゴシック" charset="-128"/>
                <a:cs typeface="Arial"/>
              </a:rPr>
              <a:t>Vorbesprechung</a:t>
            </a:r>
            <a:endParaRPr lang="de-DE" sz="2800" b="1" kern="0" dirty="0">
              <a:solidFill>
                <a:srgbClr val="00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052" name="Rechteck 7"/>
          <p:cNvSpPr>
            <a:spLocks noChangeArrowheads="1"/>
          </p:cNvSpPr>
          <p:nvPr/>
        </p:nvSpPr>
        <p:spPr bwMode="auto">
          <a:xfrm>
            <a:off x="10260632" y="5393526"/>
            <a:ext cx="19623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de-DE" sz="1600" kern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716406 | </a:t>
            </a:r>
            <a:r>
              <a:rPr lang="de-DE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SS 16 | EH1</a:t>
            </a:r>
            <a:br>
              <a:rPr lang="de-DE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de-DE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Karl-Michael Höferl</a:t>
            </a:r>
          </a:p>
        </p:txBody>
      </p:sp>
      <p:sp>
        <p:nvSpPr>
          <p:cNvPr id="3" name="Rechteck 2"/>
          <p:cNvSpPr/>
          <p:nvPr/>
        </p:nvSpPr>
        <p:spPr>
          <a:xfrm>
            <a:off x="-5509120" y="539352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de-DE" sz="22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Sozialwiss. Methoden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SS 20 | KMH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Datenübertragung, -strukturierung &amp; -validierung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716408 | </a:t>
            </a:r>
            <a:r>
              <a:rPr lang="de-AT" dirty="0" err="1"/>
              <a:t>Sozialwiss</a:t>
            </a:r>
            <a:r>
              <a:rPr lang="de-AT" dirty="0"/>
              <a:t>. Methoden – How 2 do Things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Numbers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3661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Datenvaliderung</a:t>
            </a:r>
            <a:r>
              <a:rPr lang="de-AT" dirty="0"/>
              <a:t>: Umgang mit fehlenden Werten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b="1" dirty="0"/>
              <a:t>Viele Gründe: </a:t>
            </a:r>
            <a:r>
              <a:rPr lang="de-AT" dirty="0"/>
              <a:t>Antwort verweigert, Alter=225, unerwünschte Mehrfachantworten, nicht lesbar etc.</a:t>
            </a:r>
            <a:br>
              <a:rPr lang="de-AT" dirty="0"/>
            </a:br>
            <a:endParaRPr lang="de-AT" sz="1000" dirty="0"/>
          </a:p>
          <a:p>
            <a:pPr marL="355600" indent="0">
              <a:buNone/>
            </a:pPr>
            <a:r>
              <a:rPr lang="de-AT" b="1" dirty="0">
                <a:solidFill>
                  <a:srgbClr val="E37823"/>
                </a:solidFill>
              </a:rPr>
              <a:t>→ Immer in Datentabelle übernehmen:</a:t>
            </a:r>
          </a:p>
          <a:p>
            <a:pPr lvl="1"/>
            <a:r>
              <a:rPr lang="de-AT" dirty="0"/>
              <a:t>Suboptimal: Feld leer lassen</a:t>
            </a:r>
          </a:p>
          <a:p>
            <a:pPr lvl="1"/>
            <a:r>
              <a:rPr lang="de-AT" dirty="0"/>
              <a:t>Optimal: Kodieren (z.B: 999)</a:t>
            </a:r>
          </a:p>
          <a:p>
            <a:pPr lvl="1"/>
            <a:endParaRPr lang="de-AT" sz="1050" dirty="0"/>
          </a:p>
          <a:p>
            <a:r>
              <a:rPr lang="de-AT" b="1" dirty="0"/>
              <a:t>Warum?</a:t>
            </a:r>
          </a:p>
          <a:p>
            <a:pPr lvl="1"/>
            <a:r>
              <a:rPr lang="de-AT" dirty="0"/>
              <a:t>Überprüfung des Antwortverhaltens</a:t>
            </a:r>
          </a:p>
          <a:p>
            <a:pPr lvl="1"/>
            <a:r>
              <a:rPr lang="de-AT" dirty="0"/>
              <a:t>Statistikprogramme können „fehlende Werte“ bei der Berechnung stat. Kennwerte berücksichtigen</a:t>
            </a:r>
            <a:br>
              <a:rPr lang="de-AT" dirty="0"/>
            </a:br>
            <a:r>
              <a:rPr lang="de-AT" dirty="0">
                <a:solidFill>
                  <a:srgbClr val="E37823"/>
                </a:solidFill>
              </a:rPr>
              <a:t> → man muss aber definieren, was ein „fehlender Wert“ ist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6410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Datenübertragung &amp; -strukturierung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(Schirmer 2009:200)</a:t>
            </a:r>
          </a:p>
        </p:txBody>
      </p:sp>
      <p:pic>
        <p:nvPicPr>
          <p:cNvPr id="9" name="Inhaltsplatzhalter 4"/>
          <p:cNvPicPr>
            <a:picLocks noGrp="1" noChangeAspect="1"/>
          </p:cNvPicPr>
          <p:nvPr>
            <p:ph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9"/>
          <a:stretch/>
        </p:blipFill>
        <p:spPr>
          <a:xfrm>
            <a:off x="651884" y="1181100"/>
            <a:ext cx="7664532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40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@Home4: Datenstrukturierung &amp; -kodierung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https://www.uibk.ac.at/geographie/shop/inngeo/pdf/inngeo13_euro08.pdf</a:t>
            </a:r>
          </a:p>
        </p:txBody>
      </p:sp>
      <p:pic>
        <p:nvPicPr>
          <p:cNvPr id="6" name="Grafik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4427">
            <a:off x="4788024" y="1041850"/>
            <a:ext cx="3707527" cy="5247876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54000" dist="107763" dir="2699994" algn="tl">
              <a:prstClr val="black">
                <a:alpha val="40000"/>
              </a:prstClr>
            </a:outerShdw>
          </a:effectLst>
        </p:spPr>
      </p:pic>
      <p:sp>
        <p:nvSpPr>
          <p:cNvPr id="7" name="Inhaltsplatzhalter 6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8" name="Grafik 7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18126">
            <a:off x="761086" y="1636478"/>
            <a:ext cx="3932820" cy="5571064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54000" dist="107763" dir="2699994" algn="tl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644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@Home4: Datenstrukturierung &amp; -kodierung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dirty="0"/>
              <a:t>Überführen Sie den Fragebogen in SPSS:</a:t>
            </a:r>
          </a:p>
          <a:p>
            <a:pPr lvl="1"/>
            <a:r>
              <a:rPr lang="de-AT" dirty="0"/>
              <a:t>Variablen, Skalen, Labels, </a:t>
            </a:r>
            <a:r>
              <a:rPr lang="de-AT" dirty="0" err="1"/>
              <a:t>Missing</a:t>
            </a:r>
            <a:r>
              <a:rPr lang="de-AT" dirty="0"/>
              <a:t>-Values etc.</a:t>
            </a:r>
          </a:p>
          <a:p>
            <a:pPr lvl="1"/>
            <a:endParaRPr lang="de-AT" dirty="0"/>
          </a:p>
          <a:p>
            <a:r>
              <a:rPr lang="de-AT" dirty="0"/>
              <a:t>Abgabe als SAV-Datei („@Home4_GruppeXY.sav) via OLAT: </a:t>
            </a:r>
            <a:br>
              <a:rPr lang="de-AT" dirty="0"/>
            </a:br>
            <a:r>
              <a:rPr lang="de-AT" dirty="0">
                <a:solidFill>
                  <a:srgbClr val="E37823"/>
                </a:solidFill>
              </a:rPr>
              <a:t>27.05.20 | 12.00 Uhr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8205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748464" cy="457200"/>
          </a:xfrm>
        </p:spPr>
        <p:txBody>
          <a:bodyPr>
            <a:normAutofit fontScale="90000"/>
          </a:bodyPr>
          <a:lstStyle/>
          <a:p>
            <a:r>
              <a:rPr lang="de-AT" dirty="0"/>
              <a:t>Ausblick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564404" y="908720"/>
            <a:ext cx="4051704" cy="2880320"/>
          </a:xfrm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b="1" dirty="0"/>
              <a:t>Datenanalyse – die statistischen Grundlagen</a:t>
            </a:r>
          </a:p>
        </p:txBody>
      </p:sp>
      <p:sp>
        <p:nvSpPr>
          <p:cNvPr id="4" name="Textplatzhalter 3" descr="Marco Verch, Flickr, CC BY 2.0">
            <a:hlinkClick r:id="rId3"/>
          </p:cNvPr>
          <p:cNvSpPr>
            <a:spLocks noGrp="1"/>
          </p:cNvSpPr>
          <p:nvPr>
            <p:ph type="body" sz="quarter" idx="12"/>
          </p:nvPr>
        </p:nvSpPr>
        <p:spPr>
          <a:xfrm>
            <a:off x="1907705" y="6654396"/>
            <a:ext cx="5400600" cy="215444"/>
          </a:xfrm>
        </p:spPr>
        <p:txBody>
          <a:bodyPr/>
          <a:lstStyle/>
          <a:p>
            <a:r>
              <a:rPr lang="en-US" dirty="0"/>
              <a:t>(Marco Verch, Flickr, CC BY 2.0)</a:t>
            </a:r>
            <a:endParaRPr lang="de-AT" dirty="0"/>
          </a:p>
        </p:txBody>
      </p:sp>
      <p:pic>
        <p:nvPicPr>
          <p:cNvPr id="6" name="Grafik 5" descr="Marco Verch, Flickr, CC BY 2.0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8567" b="9542"/>
          <a:stretch/>
        </p:blipFill>
        <p:spPr>
          <a:xfrm>
            <a:off x="2284865" y="3670118"/>
            <a:ext cx="4610783" cy="24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76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 txBox="1">
            <a:spLocks/>
          </p:cNvSpPr>
          <p:nvPr/>
        </p:nvSpPr>
        <p:spPr>
          <a:xfrm>
            <a:off x="5468105" y="6635215"/>
            <a:ext cx="3671367" cy="2154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(Überarbeitung von: Reuber &amp; Pfaffenbach 2005:21)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Struktur der VU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" y="1371325"/>
            <a:ext cx="8766175" cy="466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bgerundetes Rechteck 4"/>
          <p:cNvSpPr/>
          <p:nvPr/>
        </p:nvSpPr>
        <p:spPr>
          <a:xfrm>
            <a:off x="6948264" y="2437364"/>
            <a:ext cx="2808312" cy="964862"/>
          </a:xfrm>
          <a:prstGeom prst="roundRect">
            <a:avLst>
              <a:gd name="adj" fmla="val 14629"/>
            </a:avLst>
          </a:prstGeom>
          <a:noFill/>
          <a:ln w="76200"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7833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Rückblick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5059816" cy="4968552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de-AT" b="1" dirty="0"/>
              <a:t>Diskussion:</a:t>
            </a:r>
            <a:br>
              <a:rPr lang="de-AT" b="1" dirty="0"/>
            </a:br>
            <a:r>
              <a:rPr lang="de-AT" b="1" dirty="0"/>
              <a:t>Planung standardisierter Befragungen &amp; der Fragebogen</a:t>
            </a:r>
          </a:p>
          <a:p>
            <a:pPr>
              <a:lnSpc>
                <a:spcPct val="150000"/>
              </a:lnSpc>
            </a:pPr>
            <a:r>
              <a:rPr lang="de-AT" b="1" dirty="0"/>
              <a:t>Die Stichprobenziehung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644008" y="1787675"/>
            <a:ext cx="4286570" cy="3622561"/>
            <a:chOff x="4856349" y="2833772"/>
            <a:chExt cx="4286570" cy="3622561"/>
          </a:xfrm>
        </p:grpSpPr>
        <p:sp>
          <p:nvSpPr>
            <p:cNvPr id="8" name="180-Grad-Pfeil 7"/>
            <p:cNvSpPr/>
            <p:nvPr/>
          </p:nvSpPr>
          <p:spPr>
            <a:xfrm rot="18990518">
              <a:off x="4856349" y="3909641"/>
              <a:ext cx="2993569" cy="855785"/>
            </a:xfrm>
            <a:prstGeom prst="uturnArrow">
              <a:avLst>
                <a:gd name="adj1" fmla="val 25000"/>
                <a:gd name="adj2" fmla="val 25000"/>
                <a:gd name="adj3" fmla="val 37681"/>
                <a:gd name="adj4" fmla="val 43750"/>
                <a:gd name="adj5" fmla="val 75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5436096" y="5438919"/>
              <a:ext cx="1017414" cy="1017414"/>
            </a:xfrm>
            <a:prstGeom prst="ellipse">
              <a:avLst/>
            </a:prstGeom>
            <a:solidFill>
              <a:srgbClr val="E37823"/>
            </a:solidFill>
            <a:ln w="38100">
              <a:solidFill>
                <a:srgbClr val="001E3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Ellipse 9"/>
            <p:cNvSpPr/>
            <p:nvPr/>
          </p:nvSpPr>
          <p:spPr>
            <a:xfrm>
              <a:off x="7164288" y="3403475"/>
              <a:ext cx="1800200" cy="18002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38100">
              <a:solidFill>
                <a:srgbClr val="001E3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947606" y="442518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7869442" y="4768800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8676456" y="412866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8252406" y="472998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8287002" y="414462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8059617" y="3854743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Ellipse 16"/>
            <p:cNvSpPr/>
            <p:nvPr/>
          </p:nvSpPr>
          <p:spPr>
            <a:xfrm>
              <a:off x="7380312" y="422594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7783572" y="389686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8456047" y="4383505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7587566" y="443080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7997376" y="418642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8137684" y="440154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Ellipse 22"/>
            <p:cNvSpPr/>
            <p:nvPr/>
          </p:nvSpPr>
          <p:spPr>
            <a:xfrm>
              <a:off x="8384273" y="3876073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4" name="Ellipse 23"/>
            <p:cNvSpPr/>
            <p:nvPr/>
          </p:nvSpPr>
          <p:spPr>
            <a:xfrm>
              <a:off x="8122155" y="4948696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7596336" y="4104695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7950220" y="3598652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8100006" y="457758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7555947" y="3713324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7434507" y="393453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8344934" y="366957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7395168" y="3739949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7540324" y="4729986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3" name="Ellipse 32"/>
            <p:cNvSpPr/>
            <p:nvPr/>
          </p:nvSpPr>
          <p:spPr>
            <a:xfrm>
              <a:off x="7730461" y="4282394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8568058" y="4691172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5" name="Ellipse 34"/>
            <p:cNvSpPr/>
            <p:nvPr/>
          </p:nvSpPr>
          <p:spPr>
            <a:xfrm>
              <a:off x="8710267" y="440154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8581687" y="385804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7" name="Ellipse 36"/>
            <p:cNvSpPr/>
            <p:nvPr/>
          </p:nvSpPr>
          <p:spPr>
            <a:xfrm>
              <a:off x="8100006" y="351951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8" name="Ellipse 37"/>
            <p:cNvSpPr/>
            <p:nvPr/>
          </p:nvSpPr>
          <p:spPr>
            <a:xfrm>
              <a:off x="7366686" y="451870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9" name="Ellipse 38"/>
            <p:cNvSpPr/>
            <p:nvPr/>
          </p:nvSpPr>
          <p:spPr>
            <a:xfrm>
              <a:off x="7812826" y="4987510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0" name="Ellipse 39"/>
            <p:cNvSpPr/>
            <p:nvPr/>
          </p:nvSpPr>
          <p:spPr>
            <a:xfrm>
              <a:off x="7807782" y="4575076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1" name="Ellipse 40"/>
            <p:cNvSpPr/>
            <p:nvPr/>
          </p:nvSpPr>
          <p:spPr>
            <a:xfrm>
              <a:off x="7810507" y="366957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8375269" y="493240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6061356" y="593856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643292" y="576960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5" name="Ellipse 44"/>
            <p:cNvSpPr/>
            <p:nvPr/>
          </p:nvSpPr>
          <p:spPr>
            <a:xfrm>
              <a:off x="5658878" y="6055390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6" name="Ellipse 45"/>
            <p:cNvSpPr/>
            <p:nvPr/>
          </p:nvSpPr>
          <p:spPr>
            <a:xfrm>
              <a:off x="6072069" y="614589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47" name="Gerade Verbindung mit Pfeil 46"/>
            <p:cNvCxnSpPr/>
            <p:nvPr/>
          </p:nvCxnSpPr>
          <p:spPr>
            <a:xfrm flipH="1">
              <a:off x="5731017" y="4613889"/>
              <a:ext cx="1614153" cy="1430073"/>
            </a:xfrm>
            <a:prstGeom prst="straightConnector1">
              <a:avLst/>
            </a:prstGeom>
            <a:ln cap="rnd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/>
            <p:cNvCxnSpPr/>
            <p:nvPr/>
          </p:nvCxnSpPr>
          <p:spPr>
            <a:xfrm flipH="1">
              <a:off x="6162108" y="5020609"/>
              <a:ext cx="1933258" cy="1129225"/>
            </a:xfrm>
            <a:prstGeom prst="straightConnector1">
              <a:avLst/>
            </a:prstGeom>
            <a:ln cap="rnd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/>
            <p:cNvCxnSpPr/>
            <p:nvPr/>
          </p:nvCxnSpPr>
          <p:spPr>
            <a:xfrm flipH="1">
              <a:off x="5720895" y="4024071"/>
              <a:ext cx="1699806" cy="1740331"/>
            </a:xfrm>
            <a:prstGeom prst="straightConnector1">
              <a:avLst/>
            </a:prstGeom>
            <a:ln cap="rnd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49"/>
            <p:cNvCxnSpPr/>
            <p:nvPr/>
          </p:nvCxnSpPr>
          <p:spPr>
            <a:xfrm flipH="1">
              <a:off x="6152847" y="4280167"/>
              <a:ext cx="1825479" cy="1648089"/>
            </a:xfrm>
            <a:prstGeom prst="straightConnector1">
              <a:avLst/>
            </a:prstGeom>
            <a:ln cap="rnd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50"/>
            <p:cNvSpPr txBox="1"/>
            <p:nvPr/>
          </p:nvSpPr>
          <p:spPr>
            <a:xfrm rot="18973097">
              <a:off x="5597153" y="3873665"/>
              <a:ext cx="1254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200" b="1" dirty="0">
                  <a:solidFill>
                    <a:schemeClr val="bg1"/>
                  </a:solidFill>
                  <a:latin typeface="+mj-lt"/>
                </a:rPr>
                <a:t>Rückschluß</a:t>
              </a: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7027892" y="2833772"/>
              <a:ext cx="21150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400" b="1" dirty="0">
                  <a:latin typeface="+mj-lt"/>
                </a:rPr>
                <a:t>Grund-</a:t>
              </a:r>
              <a:br>
                <a:rPr lang="de-AT" sz="1400" b="1" dirty="0">
                  <a:latin typeface="+mj-lt"/>
                </a:rPr>
              </a:br>
              <a:r>
                <a:rPr lang="de-AT" sz="1400" b="1" dirty="0">
                  <a:latin typeface="+mj-lt"/>
                </a:rPr>
                <a:t>gesamtheit</a:t>
              </a: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6493420" y="5949280"/>
              <a:ext cx="21150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b="1" dirty="0">
                  <a:solidFill>
                    <a:srgbClr val="E37823"/>
                  </a:solidFill>
                  <a:latin typeface="+mj-lt"/>
                </a:rPr>
                <a:t>Stichprobe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799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Eine Befragung planen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(Eigene Überarbeitung 2016 von: Meier-Kruker &amp; Rauh 2005:86)</a:t>
            </a:r>
            <a:endParaRPr lang="de-AT" dirty="0"/>
          </a:p>
        </p:txBody>
      </p:sp>
      <p:graphicFrame>
        <p:nvGraphicFramePr>
          <p:cNvPr id="8" name="Inhaltsplatzhalt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10659142"/>
              </p:ext>
            </p:extLst>
          </p:nvPr>
        </p:nvGraphicFramePr>
        <p:xfrm>
          <a:off x="1777406" y="1181100"/>
          <a:ext cx="5674914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1230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Überblick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5059816" cy="4968552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de-AT" b="1" dirty="0"/>
              <a:t>Datenübertragung, -strukturierung &amp; -lagerung</a:t>
            </a:r>
          </a:p>
          <a:p>
            <a:pPr>
              <a:lnSpc>
                <a:spcPct val="150000"/>
              </a:lnSpc>
            </a:pPr>
            <a:r>
              <a:rPr lang="de-AT" b="1" dirty="0"/>
              <a:t>Datenvalidierung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05694"/>
            <a:ext cx="3450280" cy="276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64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Datenübertragung &amp; -strukturierung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(Schirmer 2009:200)</a:t>
            </a:r>
          </a:p>
        </p:txBody>
      </p:sp>
      <p:pic>
        <p:nvPicPr>
          <p:cNvPr id="9" name="Inhaltsplatzhalter 4"/>
          <p:cNvPicPr>
            <a:picLocks noGrp="1" noChangeAspect="1"/>
          </p:cNvPicPr>
          <p:nvPr>
            <p:ph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9"/>
          <a:stretch/>
        </p:blipFill>
        <p:spPr>
          <a:xfrm>
            <a:off x="651884" y="1181100"/>
            <a:ext cx="7664532" cy="49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6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Der Codeplan*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(Kuckartz et al. 2010:15)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1" t="6072" r="12754" b="5000"/>
          <a:stretch/>
        </p:blipFill>
        <p:spPr bwMode="auto">
          <a:xfrm>
            <a:off x="903182" y="1181100"/>
            <a:ext cx="742336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36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Datenübertragung &amp; -strukturierung mittels Excel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16" y="1597820"/>
            <a:ext cx="8133884" cy="413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83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Datenübertragung &amp; -strukturierung mittels SPSS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62" y="930747"/>
            <a:ext cx="6945600" cy="557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55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85000"/>
          </a:schemeClr>
        </a:solidFill>
        <a:ln>
          <a:noFill/>
        </a:ln>
        <a:effectLst/>
      </a:spPr>
      <a:bodyPr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Microsoft Office PowerPoint</Application>
  <PresentationFormat>Bildschirmpräsentation (4:3)</PresentationFormat>
  <Paragraphs>71</Paragraphs>
  <Slides>14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Symbol</vt:lpstr>
      <vt:lpstr>Wingdings</vt:lpstr>
      <vt:lpstr>Office-Design</vt:lpstr>
      <vt:lpstr>Datenübertragung, -strukturierung &amp; -validierung</vt:lpstr>
      <vt:lpstr>Struktur der VU</vt:lpstr>
      <vt:lpstr>Rückblick</vt:lpstr>
      <vt:lpstr>Eine Befragung planen</vt:lpstr>
      <vt:lpstr>Überblick</vt:lpstr>
      <vt:lpstr>Datenübertragung &amp; -strukturierung</vt:lpstr>
      <vt:lpstr>Der Codeplan*</vt:lpstr>
      <vt:lpstr>Datenübertragung &amp; -strukturierung mittels Excel</vt:lpstr>
      <vt:lpstr>Datenübertragung &amp; -strukturierung mittels SPSS</vt:lpstr>
      <vt:lpstr>Datenvaliderung: Umgang mit fehlenden Werten</vt:lpstr>
      <vt:lpstr>Datenübertragung &amp; -strukturierung</vt:lpstr>
      <vt:lpstr>@Home4: Datenstrukturierung &amp; -kodierung</vt:lpstr>
      <vt:lpstr>@Home4: Datenstrukturierung &amp; -kodierung</vt:lpstr>
      <vt:lpstr>Ausblick</vt:lpstr>
    </vt:vector>
  </TitlesOfParts>
  <Company>UNI Innsbruck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Melanie Staffner</dc:creator>
  <cp:lastModifiedBy>Höferl, Karl-Michael</cp:lastModifiedBy>
  <cp:revision>581</cp:revision>
  <dcterms:created xsi:type="dcterms:W3CDTF">2011-08-24T13:15:55Z</dcterms:created>
  <dcterms:modified xsi:type="dcterms:W3CDTF">2020-08-12T07:19:54Z</dcterms:modified>
</cp:coreProperties>
</file>