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rbel" panose="020B0503020204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g46mK7Pz4ay/pWahIT+Jdr8zX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548E9A-44C5-FC12-3FE1-9129A4E0DE05}" v="1" dt="2023-02-28T08:13:27.982"/>
  </p1510:revLst>
</p1510:revInfo>
</file>

<file path=ppt/tableStyles.xml><?xml version="1.0" encoding="utf-8"?>
<a:tblStyleLst xmlns:a="http://schemas.openxmlformats.org/drawingml/2006/main" def="{8093B889-1320-4A06-A5A3-27CAEE5F1C38}">
  <a:tblStyle styleId="{8093B889-1320-4A06-A5A3-27CAEE5F1C3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 Thome Grieg" userId="S::hanna.grieg@sikt.no::3188782b-466e-4286-a3fc-1545dab77ec5" providerId="AD" clId="Web-{4F548E9A-44C5-FC12-3FE1-9129A4E0DE05}"/>
    <pc:docChg chg="delSld">
      <pc:chgData name="Hanna Thome Grieg" userId="S::hanna.grieg@sikt.no::3188782b-466e-4286-a3fc-1545dab77ec5" providerId="AD" clId="Web-{4F548E9A-44C5-FC12-3FE1-9129A4E0DE05}" dt="2023-02-28T08:13:27.982" v="0"/>
      <pc:docMkLst>
        <pc:docMk/>
      </pc:docMkLst>
      <pc:sldChg chg="del">
        <pc:chgData name="Hanna Thome Grieg" userId="S::hanna.grieg@sikt.no::3188782b-466e-4286-a3fc-1545dab77ec5" providerId="AD" clId="Web-{4F548E9A-44C5-FC12-3FE1-9129A4E0DE05}" dt="2023-02-28T08:13:27.982" v="0"/>
        <pc:sldMkLst>
          <pc:docMk/>
          <pc:sldMk cId="0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9913bbb0a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3" name="Google Shape;93;g19913bbb0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1" name="Google Shape;1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4" name="Google Shape;19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3" name="Google Shape;20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990a6e515d_0_5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3" name="Google Shape;213;g1990a6e515d_0_5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2" name="Google Shape;22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1" name="Google Shape;2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9" name="Google Shape;1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g19913bbb0a0_0_97" descr="Polyg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-210" b="17702"/>
          <a:stretch/>
        </p:blipFill>
        <p:spPr>
          <a:xfrm>
            <a:off x="0" y="-4684"/>
            <a:ext cx="12217590" cy="576033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19913bbb0a0_0_97"/>
          <p:cNvSpPr txBox="1">
            <a:spLocks noGrp="1"/>
          </p:cNvSpPr>
          <p:nvPr>
            <p:ph type="ctrTitle"/>
          </p:nvPr>
        </p:nvSpPr>
        <p:spPr>
          <a:xfrm>
            <a:off x="820958" y="1878583"/>
            <a:ext cx="10550100" cy="18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g19913bbb0a0_0_97"/>
          <p:cNvSpPr txBox="1">
            <a:spLocks noGrp="1"/>
          </p:cNvSpPr>
          <p:nvPr>
            <p:ph type="subTitle" idx="1"/>
          </p:nvPr>
        </p:nvSpPr>
        <p:spPr>
          <a:xfrm>
            <a:off x="820958" y="3787827"/>
            <a:ext cx="10550100" cy="8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84" name="Google Shape;84;g19913bbb0a0_0_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1719" y="6077389"/>
            <a:ext cx="921538" cy="61696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5" name="Google Shape;85;g19913bbb0a0_0_97"/>
          <p:cNvSpPr txBox="1"/>
          <p:nvPr/>
        </p:nvSpPr>
        <p:spPr>
          <a:xfrm>
            <a:off x="3523165" y="6070211"/>
            <a:ext cx="4347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None/>
            </a:pPr>
            <a:r>
              <a:rPr lang="no-NO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 EOSC Future project is co-funded by the</a:t>
            </a:r>
            <a:br>
              <a:rPr lang="no-NO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no-NO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European Union Horizon Programme call </a:t>
            </a:r>
            <a:br>
              <a:rPr lang="no-NO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no-NO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INFRAEOSC-03-2020, Grant Agreement 101017536</a:t>
            </a:r>
            <a:endParaRPr sz="1200" b="0" i="0" u="none" strike="noStrike" cap="none">
              <a:solidFill>
                <a:schemeClr val="lt1"/>
              </a:solidFill>
              <a:highlight>
                <a:srgbClr val="FFFF00"/>
              </a:highlight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86" name="Google Shape;86;g19913bbb0a0_0_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39633" y="6071847"/>
            <a:ext cx="1807266" cy="622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19913bbb0a0_0_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95733" y="149364"/>
            <a:ext cx="3175310" cy="171113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g19913bbb0a0_0_97"/>
          <p:cNvSpPr txBox="1"/>
          <p:nvPr/>
        </p:nvSpPr>
        <p:spPr>
          <a:xfrm>
            <a:off x="820958" y="4822141"/>
            <a:ext cx="105501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9" name="Google Shape;89;g19913bbb0a0_0_97"/>
          <p:cNvSpPr txBox="1">
            <a:spLocks noGrp="1"/>
          </p:cNvSpPr>
          <p:nvPr>
            <p:ph type="body" idx="2"/>
          </p:nvPr>
        </p:nvSpPr>
        <p:spPr>
          <a:xfrm>
            <a:off x="820959" y="4663679"/>
            <a:ext cx="105501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rbel"/>
              <a:buNone/>
              <a:defRPr sz="1900">
                <a:solidFill>
                  <a:schemeClr val="lt1"/>
                </a:solidFill>
              </a:defRPr>
            </a:lvl1pPr>
            <a:lvl2pPr marL="914400" lvl="1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Char char="o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3146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g19913bbb0a0_0_97"/>
          <p:cNvSpPr txBox="1">
            <a:spLocks noGrp="1"/>
          </p:cNvSpPr>
          <p:nvPr>
            <p:ph type="body" idx="3"/>
          </p:nvPr>
        </p:nvSpPr>
        <p:spPr>
          <a:xfrm>
            <a:off x="820958" y="5038158"/>
            <a:ext cx="105501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rbel"/>
              <a:buNone/>
              <a:defRPr sz="1900">
                <a:solidFill>
                  <a:schemeClr val="lt1"/>
                </a:solidFill>
              </a:defRPr>
            </a:lvl1pPr>
            <a:lvl2pPr marL="914400" lvl="1" indent="-228600" algn="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25"/>
              <a:buFont typeface="Corbel"/>
              <a:buNone/>
              <a:defRPr sz="1900">
                <a:solidFill>
                  <a:schemeClr val="lt1"/>
                </a:solidFill>
              </a:defRPr>
            </a:lvl2pPr>
            <a:lvl3pPr marL="1371600" lvl="2" indent="-228600" algn="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orbel"/>
              <a:buNone/>
              <a:defRPr sz="1900">
                <a:solidFill>
                  <a:schemeClr val="lt1"/>
                </a:solidFill>
              </a:defRPr>
            </a:lvl3pPr>
            <a:lvl4pPr marL="1828800" lvl="3" indent="-228600" algn="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10"/>
              <a:buFont typeface="Corbel"/>
              <a:buNone/>
              <a:defRPr sz="1900">
                <a:solidFill>
                  <a:schemeClr val="lt1"/>
                </a:solidFill>
              </a:defRPr>
            </a:lvl4pPr>
            <a:lvl5pPr marL="2286000" lvl="4" indent="-228600" algn="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50"/>
              <a:buFont typeface="Corbel"/>
              <a:buNone/>
              <a:defRPr sz="19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ddi22.sciencesconf.org/42444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eirik.stavestrand@sikt.no" TargetMode="External"/><Relationship Id="rId3" Type="http://schemas.openxmlformats.org/officeDocument/2006/relationships/image" Target="../media/image5.png"/><Relationship Id="rId7" Type="http://schemas.openxmlformats.org/officeDocument/2006/relationships/hyperlink" Target="mailto:Hilde.orten@sikt.no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anna.grieg@sikt.no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hyperlink" Target="mailto:joachim.wackerow@posteo.d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osc-portal.e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9913bbb0a0_0_0"/>
          <p:cNvSpPr txBox="1">
            <a:spLocks noGrp="1"/>
          </p:cNvSpPr>
          <p:nvPr>
            <p:ph type="ctrTitle"/>
          </p:nvPr>
        </p:nvSpPr>
        <p:spPr>
          <a:xfrm>
            <a:off x="583449" y="1223225"/>
            <a:ext cx="11371200" cy="18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no-NO" sz="3600" dirty="0">
                <a:solidFill>
                  <a:schemeClr val="bg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Cross Domain Interoperability in Science Project 9 of EOSC Future WP6.3</a:t>
            </a:r>
            <a:r>
              <a:rPr lang="no-NO" sz="3600" dirty="0">
                <a:solidFill>
                  <a:schemeClr val="bg1"/>
                </a:solidFill>
              </a:rPr>
              <a:t> </a:t>
            </a:r>
            <a:r>
              <a:rPr lang="no-NO" sz="3600" dirty="0"/>
              <a:t>Climate Neutral and Smart Cities </a:t>
            </a:r>
            <a:endParaRPr sz="3600" dirty="0"/>
          </a:p>
        </p:txBody>
      </p:sp>
      <p:sp>
        <p:nvSpPr>
          <p:cNvPr id="96" name="Google Shape;96;g19913bbb0a0_0_0"/>
          <p:cNvSpPr txBox="1">
            <a:spLocks noGrp="1"/>
          </p:cNvSpPr>
          <p:nvPr>
            <p:ph type="body" idx="3"/>
          </p:nvPr>
        </p:nvSpPr>
        <p:spPr>
          <a:xfrm>
            <a:off x="820958" y="5115180"/>
            <a:ext cx="105501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-NO" sz="1800"/>
              <a:t>EDDI 2022, Paris, November 30th - 1st December</a:t>
            </a:r>
            <a:endParaRPr sz="1800"/>
          </a:p>
        </p:txBody>
      </p:sp>
      <p:sp>
        <p:nvSpPr>
          <p:cNvPr id="97" name="Google Shape;97;g19913bbb0a0_0_0"/>
          <p:cNvSpPr txBox="1"/>
          <p:nvPr/>
        </p:nvSpPr>
        <p:spPr>
          <a:xfrm>
            <a:off x="150900" y="2508675"/>
            <a:ext cx="11890200" cy="24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o-NO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Hanna Thome Grieg, Hilde Orten, Eirik Stavesterand, Joachim Wackerow (Consultant)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o-NO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Sikt - Norwegian Agency for Shared Services in Education and Research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 txBox="1">
            <a:spLocks noGrp="1"/>
          </p:cNvSpPr>
          <p:nvPr>
            <p:ph type="title"/>
          </p:nvPr>
        </p:nvSpPr>
        <p:spPr>
          <a:xfrm>
            <a:off x="2125890" y="378226"/>
            <a:ext cx="93183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0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85" name="Google Shape;185;p11" descr="Et bilde som inneholder tekst, utklipp&#10;&#10;Automatisk generert beskrivel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019" y="378224"/>
            <a:ext cx="1789870" cy="11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54" y="5968232"/>
            <a:ext cx="1238740" cy="402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76169" y="5933205"/>
            <a:ext cx="730740" cy="47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1"/>
          <p:cNvSpPr txBox="1"/>
          <p:nvPr/>
        </p:nvSpPr>
        <p:spPr>
          <a:xfrm>
            <a:off x="1233038" y="1380312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9" name="Google Shape;189;p11"/>
          <p:cNvGraphicFramePr/>
          <p:nvPr/>
        </p:nvGraphicFramePr>
        <p:xfrm>
          <a:off x="2430349" y="1370820"/>
          <a:ext cx="9318300" cy="3711889"/>
        </p:xfrm>
        <a:graphic>
          <a:graphicData uri="http://schemas.openxmlformats.org/drawingml/2006/table">
            <a:tbl>
              <a:tblPr firstRow="1" firstCol="1" bandRow="1">
                <a:noFill/>
                <a:tableStyleId>{8093B889-1320-4A06-A5A3-27CAEE5F1C38}</a:tableStyleId>
              </a:tblPr>
              <a:tblGrid>
                <a:gridCol w="931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0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no-NO" sz="2400" b="1" u="none" strike="noStrike" cap="none"/>
                        <a:t>Urban region</a:t>
                      </a:r>
                      <a:endParaRPr sz="2400" b="1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no-NO" sz="2000" b="1" u="none" strike="noStrike" cap="none"/>
                        <a:t>NUTS level + ESS var Domicile = ‘big city’, ‘suburb’ or ‘outskirt of big city’</a:t>
                      </a:r>
                      <a:endParaRPr sz="2000" b="1" u="none" strike="noStrike" cap="none"/>
                    </a:p>
                  </a:txBody>
                  <a:tcPr marL="68575" marR="68575" marT="0" marB="0">
                    <a:solidFill>
                      <a:srgbClr val="6FA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no-NO" sz="2000" b="0" u="none" strike="noStrike" cap="none">
                          <a:solidFill>
                            <a:schemeClr val="dk1"/>
                          </a:solidFill>
                        </a:rPr>
                        <a:t>Stockholm (SE11 Stockholms län)</a:t>
                      </a:r>
                      <a:endParaRPr sz="2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0" marB="0"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no-NO" sz="2000" b="0" u="none" strike="noStrike" cap="none">
                          <a:solidFill>
                            <a:schemeClr val="dk1"/>
                          </a:solidFill>
                        </a:rPr>
                        <a:t>Berlin (DE3 Berlin)</a:t>
                      </a:r>
                      <a:endParaRPr sz="2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0" marB="0"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no-NO" sz="2000" b="0" u="none" strike="noStrike" cap="none">
                          <a:solidFill>
                            <a:schemeClr val="dk1"/>
                          </a:solidFill>
                        </a:rPr>
                        <a:t>Praha (CZ010 Hlavní mesto Praha)</a:t>
                      </a:r>
                      <a:endParaRPr sz="2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0" marB="0"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no-NO" sz="2000" b="0" u="none" strike="noStrike" cap="none">
                          <a:solidFill>
                            <a:schemeClr val="dk1"/>
                          </a:solidFill>
                        </a:rPr>
                        <a:t>Budapest (HU110 Budapest)</a:t>
                      </a:r>
                      <a:endParaRPr sz="2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0" marB="0"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no-NO" sz="2000" b="0" u="none" strike="noStrike" cap="none">
                          <a:solidFill>
                            <a:schemeClr val="dk1"/>
                          </a:solidFill>
                        </a:rPr>
                        <a:t>Wien (AT13 Wien)</a:t>
                      </a:r>
                      <a:endParaRPr sz="2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0" marB="0"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no-NO" sz="2000" b="0" u="none" strike="noStrike" cap="none">
                          <a:solidFill>
                            <a:schemeClr val="dk1"/>
                          </a:solidFill>
                        </a:rPr>
                        <a:t>Madrid (ES30 Comunidad de Madrid)</a:t>
                      </a:r>
                      <a:endParaRPr sz="2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0" marB="0"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no-NO" sz="2000" b="0" u="none" strike="noStrike" cap="none">
                          <a:solidFill>
                            <a:schemeClr val="dk1"/>
                          </a:solidFill>
                        </a:rPr>
                        <a:t>Bruxelles/ Brussels (BE10 Région de Bruxelles-Capitale /Brussels Hoofdstedelijk Gewest)</a:t>
                      </a:r>
                      <a:endParaRPr sz="2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0" marB="0"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no-NO" sz="2000" b="0" u="none" strike="noStrike" cap="none">
                          <a:solidFill>
                            <a:schemeClr val="dk1"/>
                          </a:solidFill>
                        </a:rPr>
                        <a:t>London (UKI London)</a:t>
                      </a:r>
                      <a:endParaRPr sz="2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0" marB="0"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no-NO" sz="2000" b="0" u="none" strike="noStrike" cap="none">
                          <a:solidFill>
                            <a:schemeClr val="dk1"/>
                          </a:solidFill>
                        </a:rPr>
                        <a:t>Oslo (NO01 Oslo og Akershus)?</a:t>
                      </a:r>
                      <a:endParaRPr sz="2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0" marB="0"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90" name="Google Shape;190;p11"/>
          <p:cNvSpPr txBox="1"/>
          <p:nvPr/>
        </p:nvSpPr>
        <p:spPr>
          <a:xfrm>
            <a:off x="3441656" y="378225"/>
            <a:ext cx="55455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no-NO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Geographic regions to be covered</a:t>
            </a:r>
            <a:endParaRPr sz="2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1"/>
          <p:cNvSpPr txBox="1"/>
          <p:nvPr/>
        </p:nvSpPr>
        <p:spPr>
          <a:xfrm flipH="1">
            <a:off x="2576501" y="5204713"/>
            <a:ext cx="77046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no-NO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 of respondent defined by NUTS polygons​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no-NO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 of air quality measurement station defined by geopoint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no-NO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 of climate data defined by grids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"/>
          <p:cNvSpPr txBox="1">
            <a:spLocks noGrp="1"/>
          </p:cNvSpPr>
          <p:nvPr>
            <p:ph type="title"/>
          </p:nvPr>
        </p:nvSpPr>
        <p:spPr>
          <a:xfrm>
            <a:off x="2797625" y="380675"/>
            <a:ext cx="93384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o-NO"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no-NO" sz="3600"/>
              <a:t>D</a:t>
            </a:r>
            <a:r>
              <a:rPr lang="no-NO" sz="3600">
                <a:latin typeface="Calibri"/>
                <a:ea typeface="Calibri"/>
                <a:cs typeface="Calibri"/>
                <a:sym typeface="Calibri"/>
              </a:rPr>
              <a:t>ata sources for Air Quality and Climate Data   </a:t>
            </a:r>
            <a:endParaRPr sz="3600"/>
          </a:p>
        </p:txBody>
      </p:sp>
      <p:pic>
        <p:nvPicPr>
          <p:cNvPr id="197" name="Google Shape;197;p12" descr="Et bilde som inneholder tekst, utklipp&#10;&#10;Automatisk generert beskrivel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019" y="378224"/>
            <a:ext cx="2313746" cy="1285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54" y="5968232"/>
            <a:ext cx="1238740" cy="402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76169" y="5933205"/>
            <a:ext cx="730740" cy="47212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0" name="Google Shape;200;p12"/>
          <p:cNvGraphicFramePr/>
          <p:nvPr/>
        </p:nvGraphicFramePr>
        <p:xfrm>
          <a:off x="1014056" y="1663603"/>
          <a:ext cx="10292850" cy="4211516"/>
        </p:xfrm>
        <a:graphic>
          <a:graphicData uri="http://schemas.openxmlformats.org/drawingml/2006/table">
            <a:tbl>
              <a:tblPr firstRow="1" firstCol="1" bandRow="1">
                <a:noFill/>
                <a:tableStyleId>{8093B889-1320-4A06-A5A3-27CAEE5F1C38}</a:tableStyleId>
              </a:tblPr>
              <a:tblGrid>
                <a:gridCol w="158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8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0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no-NO" sz="2400" u="none" strike="noStrike" cap="none"/>
                        <a:t>Data source 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no-NO" sz="2400" u="none" strike="noStrike" cap="none"/>
                        <a:t>Data source name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no-NO" sz="2400" u="none" strike="noStrike" cap="none"/>
                        <a:t>Reference (URL)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no-NO" sz="2400" u="none" strike="noStrike" cap="none"/>
                        <a:t>Comment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0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no-NO" sz="2400" u="none" strike="noStrike" cap="none"/>
                        <a:t>Air quality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no-NO" sz="2400"/>
                        <a:t>European Environmental Agency (</a:t>
                      </a:r>
                      <a:r>
                        <a:rPr lang="no-NO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EEA)</a:t>
                      </a:r>
                      <a:endParaRPr sz="2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no-NO" sz="2400" b="0" i="0" u="none" strike="noStrike" cap="none"/>
                        <a:t>https://www.eea.europa.eu/</a:t>
                      </a:r>
                      <a:endParaRPr sz="2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no-NO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Air quality  indicator data, by hour</a:t>
                      </a:r>
                      <a:endParaRPr sz="2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4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no-NO" sz="2400" u="none" strike="noStrike" cap="none"/>
                        <a:t>Climate indicators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no-NO" sz="2400"/>
                        <a:t>Copernicus </a:t>
                      </a:r>
                      <a:r>
                        <a:rPr lang="no-NO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ERA5</a:t>
                      </a:r>
                      <a:endParaRPr sz="2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no-NO" sz="24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https://www.ecmwf.int/en/forecasts/datasets/reanalysis-datasets/era5</a:t>
                      </a:r>
                      <a:endParaRPr sz="2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no-NO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Re-analyses climate data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"/>
          <p:cNvSpPr txBox="1">
            <a:spLocks noGrp="1"/>
          </p:cNvSpPr>
          <p:nvPr>
            <p:ph type="title"/>
          </p:nvPr>
        </p:nvSpPr>
        <p:spPr>
          <a:xfrm>
            <a:off x="2649778" y="484613"/>
            <a:ext cx="85563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no-NO" sz="3600"/>
              <a:t>Challenges of the project</a:t>
            </a:r>
            <a:br>
              <a:rPr lang="no-NO" sz="3600">
                <a:latin typeface="Calibri"/>
                <a:ea typeface="Calibri"/>
                <a:cs typeface="Calibri"/>
                <a:sym typeface="Calibri"/>
              </a:rPr>
            </a:b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14" descr="Et bilde som inneholder tekst, utklipp&#10;&#10;Automatisk generert beskrivel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019" y="378224"/>
            <a:ext cx="2313745" cy="1285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76169" y="6161805"/>
            <a:ext cx="730740" cy="47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554" y="6196832"/>
            <a:ext cx="1238740" cy="40207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4"/>
          <p:cNvSpPr txBox="1"/>
          <p:nvPr/>
        </p:nvSpPr>
        <p:spPr>
          <a:xfrm>
            <a:off x="1732400" y="1451163"/>
            <a:ext cx="10756500" cy="50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o-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 amount of data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no-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 data cover hourly measures for the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no-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whole world since many decades past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o-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Geomapping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no-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NUTS polygons, grids and measurement station geopoints need to be combined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no-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Mapping to common projection (EPSG:4326)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no-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Geostat population data to weight measures within areas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o-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no-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Relate all indicators to the timing of the interview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no-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 variable ‘Date’ to relate events and indices to each other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no-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 data from back in time for normalisation purposes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o-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Indicator production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no-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 from climate and air quality experts to learn about best practices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30225" y="1332425"/>
            <a:ext cx="2775850" cy="150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990a6e515d_0_555"/>
          <p:cNvSpPr txBox="1">
            <a:spLocks noGrp="1"/>
          </p:cNvSpPr>
          <p:nvPr>
            <p:ph type="title"/>
          </p:nvPr>
        </p:nvSpPr>
        <p:spPr>
          <a:xfrm>
            <a:off x="2782800" y="365875"/>
            <a:ext cx="94092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no-NO" sz="3600"/>
              <a:t>Interoperability using DDI in application upgrade</a:t>
            </a:r>
            <a:br>
              <a:rPr lang="no-NO" sz="3600">
                <a:latin typeface="Calibri"/>
                <a:ea typeface="Calibri"/>
                <a:cs typeface="Calibri"/>
                <a:sym typeface="Calibri"/>
              </a:rPr>
            </a:b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g1990a6e515d_0_555" descr="Et bilde som inneholder tekst, utklipp&#10;&#10;Automatisk generert beskrivel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019" y="378224"/>
            <a:ext cx="2313746" cy="1285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1990a6e515d_0_5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76169" y="5933205"/>
            <a:ext cx="730740" cy="47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1990a6e515d_0_5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554" y="5968232"/>
            <a:ext cx="1238740" cy="40207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1990a6e515d_0_555"/>
          <p:cNvSpPr txBox="1"/>
          <p:nvPr/>
        </p:nvSpPr>
        <p:spPr>
          <a:xfrm>
            <a:off x="1158025" y="1451925"/>
            <a:ext cx="10915200" cy="6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no-NO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 Data Platform currently uses DDI-Lifecycle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no-NO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importance to this project: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no-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Description of rectangular data files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■"/>
            </a:pPr>
            <a:r>
              <a:rPr lang="no-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 cascade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no-NO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DDI-CDI provides further possibilities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no-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Description of data from different structures possible (rectangular, long, dimensional, key value)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■"/>
            </a:pPr>
            <a:r>
              <a:rPr lang="no-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 cascade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no-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Roles for variables (identifier, measure and attribute components)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no-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Provenance part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no-NO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Ongoing work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■"/>
            </a:pPr>
            <a:r>
              <a:rPr lang="no-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Explore DDI usages for the project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■"/>
            </a:pPr>
            <a:r>
              <a:rPr lang="no-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Comparison of components of importance between Lifecycle and CDI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■"/>
            </a:pPr>
            <a:r>
              <a:rPr lang="no-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Mappings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■"/>
            </a:pPr>
            <a:r>
              <a:rPr lang="no-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Explore CDI usage - new components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"/>
          <p:cNvSpPr txBox="1">
            <a:spLocks noGrp="1"/>
          </p:cNvSpPr>
          <p:nvPr>
            <p:ph type="title"/>
          </p:nvPr>
        </p:nvSpPr>
        <p:spPr>
          <a:xfrm>
            <a:off x="2974728" y="-214324"/>
            <a:ext cx="85563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o-NO"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no-NO" sz="3600">
                <a:latin typeface="Calibri"/>
                <a:ea typeface="Calibri"/>
                <a:cs typeface="Calibri"/>
                <a:sym typeface="Calibri"/>
              </a:rPr>
              <a:t>Partners and Contributors</a:t>
            </a:r>
            <a:endParaRPr sz="3600"/>
          </a:p>
        </p:txBody>
      </p:sp>
      <p:sp>
        <p:nvSpPr>
          <p:cNvPr id="225" name="Google Shape;225;p15"/>
          <p:cNvSpPr txBox="1">
            <a:spLocks noGrp="1"/>
          </p:cNvSpPr>
          <p:nvPr>
            <p:ph type="body" idx="1"/>
          </p:nvPr>
        </p:nvSpPr>
        <p:spPr>
          <a:xfrm>
            <a:off x="1776650" y="863362"/>
            <a:ext cx="11214000" cy="55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o-NO" sz="1800" b="1"/>
              <a:t>SSHOC</a:t>
            </a:r>
            <a:endParaRPr sz="1800" b="1"/>
          </a:p>
          <a:p>
            <a:pPr marL="9715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o-NO" sz="1800"/>
              <a:t>ESS ERIC</a:t>
            </a:r>
            <a:endParaRPr sz="1800"/>
          </a:p>
          <a:p>
            <a:pPr marL="142875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o-NO" sz="1800"/>
              <a:t>Eric Harrison,  ESS HQ, City University of London</a:t>
            </a:r>
            <a:endParaRPr/>
          </a:p>
          <a:p>
            <a:pPr marL="142875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o-NO" sz="1800"/>
              <a:t>Hanna Thome Grieg, Sikt - Norwegian Agency for Shared Services in Education and Research</a:t>
            </a:r>
            <a:endParaRPr sz="1800"/>
          </a:p>
          <a:p>
            <a:pPr marL="142875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no-NO" sz="1800"/>
              <a:t>Eirik B. Stavestrand, Sikt </a:t>
            </a:r>
            <a:endParaRPr sz="1800"/>
          </a:p>
          <a:p>
            <a:pPr marL="142875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o-NO" sz="1800"/>
              <a:t>Hilde Orten, Sikt</a:t>
            </a:r>
            <a:endParaRPr sz="1800"/>
          </a:p>
          <a:p>
            <a:pPr marL="142875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o-NO" sz="1800"/>
              <a:t>Knut Kalgraff Skjåk, Sikt</a:t>
            </a:r>
            <a:endParaRPr sz="1800"/>
          </a:p>
          <a:p>
            <a:pPr marL="142875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o-NO" sz="1800"/>
              <a:t>Arofan Gregory, Consultant, Sikt</a:t>
            </a:r>
            <a:endParaRPr sz="1800"/>
          </a:p>
          <a:p>
            <a:pPr marL="142875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o-NO" sz="1800"/>
              <a:t>Joachim Wackerow, Consultant, Sikt</a:t>
            </a:r>
            <a:endParaRPr sz="1800"/>
          </a:p>
          <a:p>
            <a:pPr marL="9715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o-NO" sz="1800"/>
              <a:t>CESSDA ERIC</a:t>
            </a:r>
            <a:endParaRPr sz="1800"/>
          </a:p>
          <a:p>
            <a:pPr marL="142875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o-NO" sz="1800"/>
              <a:t>Dave Rayner, University of Gothenburg/SND - Swedish National Data Service</a:t>
            </a:r>
            <a:endParaRPr sz="1800"/>
          </a:p>
          <a:p>
            <a:pPr marL="142875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o-NO" sz="1800"/>
              <a:t>Ilse Laze, SND </a:t>
            </a:r>
            <a:endParaRPr/>
          </a:p>
          <a:p>
            <a:pPr marL="142875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o-NO" sz="1800"/>
              <a:t>Iris Alfredsson, SND 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o-NO" sz="1800" b="1"/>
              <a:t>ENVRI Consortium</a:t>
            </a:r>
            <a:endParaRPr sz="1600" b="1"/>
          </a:p>
          <a:p>
            <a:pPr marL="142875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o-NO" sz="1800"/>
              <a:t>Hannah Clark, IAGOS - In-service Aircraft for a Global Observing System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o-NO" sz="1800" b="1"/>
              <a:t>External contributors:</a:t>
            </a:r>
            <a:endParaRPr sz="1800" b="1"/>
          </a:p>
          <a:p>
            <a:pPr marL="142875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o-NO" sz="1800"/>
              <a:t>Kjetil Tørseth, Britt Ann Kåstad Høiskar, Miha Markelj, NILU</a:t>
            </a:r>
            <a:endParaRPr sz="1800"/>
          </a:p>
          <a:p>
            <a:pPr marL="142875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o-NO" sz="1800"/>
              <a:t>Øystein Godøy, Norwegian Meteorological Institute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no-NO" sz="1600"/>
              <a:t>ESS ERIC, ESS HQ and Sikt - Norwegian Agency for Shared Services in Education and Research  (SP leader)</a:t>
            </a:r>
            <a:endParaRPr/>
          </a:p>
        </p:txBody>
      </p:sp>
      <p:pic>
        <p:nvPicPr>
          <p:cNvPr id="226" name="Google Shape;226;p15" descr="Et bilde som inneholder tekst, utklipp&#10;&#10;Automatisk generert beskrivel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019" y="378224"/>
            <a:ext cx="1440620" cy="65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54" y="5968232"/>
            <a:ext cx="1238740" cy="402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76169" y="5933205"/>
            <a:ext cx="730740" cy="47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"/>
          <p:cNvSpPr txBox="1">
            <a:spLocks noGrp="1"/>
          </p:cNvSpPr>
          <p:nvPr>
            <p:ph type="title"/>
          </p:nvPr>
        </p:nvSpPr>
        <p:spPr>
          <a:xfrm>
            <a:off x="4297815" y="1023613"/>
            <a:ext cx="8556172" cy="131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no-NO" sz="3600">
                <a:latin typeface="Calibri"/>
                <a:ea typeface="Calibri"/>
                <a:cs typeface="Calibri"/>
                <a:sym typeface="Calibri"/>
              </a:rPr>
              <a:t>Questions?</a:t>
            </a:r>
            <a:br>
              <a:rPr lang="no-NO" sz="3600">
                <a:latin typeface="Calibri"/>
                <a:ea typeface="Calibri"/>
                <a:cs typeface="Calibri"/>
                <a:sym typeface="Calibri"/>
              </a:rPr>
            </a:b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16" descr="Et bilde som inneholder tekst, utklipp&#10;&#10;Automatisk generert beskrivel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019" y="378224"/>
            <a:ext cx="2313745" cy="1285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54" y="5968232"/>
            <a:ext cx="1238740" cy="402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76169" y="5933205"/>
            <a:ext cx="730740" cy="47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6"/>
          <p:cNvSpPr/>
          <p:nvPr/>
        </p:nvSpPr>
        <p:spPr>
          <a:xfrm>
            <a:off x="2038388" y="2598992"/>
            <a:ext cx="7189672" cy="309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no-NO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 very much for your attention!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o-NO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hanna.grieg@sikt.no</a:t>
            </a:r>
            <a:endParaRPr sz="1800" b="0" i="0" u="none" strike="noStrike" cap="none">
              <a:solidFill>
                <a:srgbClr val="2E74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o-NO" sz="1800" b="0" i="0" u="sng" strike="noStrike" cap="none">
                <a:solidFill>
                  <a:srgbClr val="2E74B5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hilde.orten@sikt.no</a:t>
            </a:r>
            <a:endParaRPr sz="1800">
              <a:solidFill>
                <a:srgbClr val="2E74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o-NO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eirik.stavestrand@sikt.no</a:t>
            </a:r>
            <a:endParaRPr sz="1800">
              <a:solidFill>
                <a:srgbClr val="2E74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o-NO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joachim.wackerow@posteo.de</a:t>
            </a:r>
            <a:endParaRPr sz="1800">
              <a:solidFill>
                <a:srgbClr val="2E74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rgbClr val="2E74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E74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2E74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title"/>
          </p:nvPr>
        </p:nvSpPr>
        <p:spPr>
          <a:xfrm>
            <a:off x="335782" y="1406445"/>
            <a:ext cx="8556172" cy="131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no-NO" sz="3600">
                <a:latin typeface="Calibri"/>
                <a:ea typeface="Calibri"/>
                <a:cs typeface="Calibri"/>
                <a:sym typeface="Calibri"/>
              </a:rPr>
              <a:t> Framing: EOSC Future  - what is it?</a:t>
            </a:r>
            <a:endParaRPr sz="3600"/>
          </a:p>
        </p:txBody>
      </p:sp>
      <p:sp>
        <p:nvSpPr>
          <p:cNvPr id="103" name="Google Shape;103;p2"/>
          <p:cNvSpPr txBox="1">
            <a:spLocks noGrp="1"/>
          </p:cNvSpPr>
          <p:nvPr>
            <p:ph type="body" idx="1"/>
          </p:nvPr>
        </p:nvSpPr>
        <p:spPr>
          <a:xfrm>
            <a:off x="650753" y="2968625"/>
            <a:ext cx="11023599" cy="434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o-NO"/>
              <a:t>EOSC Future: An EU-funded H2020 project that is implementing the European Open Science Cloud (EOSC). The aim of EOSC is to give European researchers access to a wide web of FAIR data and related services through the </a:t>
            </a:r>
            <a:r>
              <a:rPr lang="no-NO" u="sng">
                <a:solidFill>
                  <a:schemeClr val="hlink"/>
                </a:solidFill>
                <a:hlinkClick r:id="rId3"/>
              </a:rPr>
              <a:t>EOSC Portal</a:t>
            </a:r>
            <a:r>
              <a:rPr lang="no-NO"/>
              <a:t>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04" name="Google Shape;104;p2" descr="Et bilde som inneholder tekst, utklipp&#10;&#10;Automatisk generert beskrivel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6019" y="378224"/>
            <a:ext cx="2313745" cy="1285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554" y="5968232"/>
            <a:ext cx="1238740" cy="402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76169" y="5933205"/>
            <a:ext cx="730740" cy="47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>
            <a:spLocks noGrp="1"/>
          </p:cNvSpPr>
          <p:nvPr>
            <p:ph type="title"/>
          </p:nvPr>
        </p:nvSpPr>
        <p:spPr>
          <a:xfrm>
            <a:off x="2797628" y="380676"/>
            <a:ext cx="8556172" cy="131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o-NO"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no-NO" sz="3600">
                <a:latin typeface="Calibri"/>
                <a:ea typeface="Calibri"/>
                <a:cs typeface="Calibri"/>
                <a:sym typeface="Calibri"/>
              </a:rPr>
              <a:t>WP6 of EOSC Future </a:t>
            </a:r>
            <a:endParaRPr sz="3600"/>
          </a:p>
        </p:txBody>
      </p:sp>
      <p:sp>
        <p:nvSpPr>
          <p:cNvPr id="112" name="Google Shape;112;p3"/>
          <p:cNvSpPr txBox="1">
            <a:spLocks noGrp="1"/>
          </p:cNvSpPr>
          <p:nvPr>
            <p:ph type="body" idx="1"/>
          </p:nvPr>
        </p:nvSpPr>
        <p:spPr>
          <a:xfrm>
            <a:off x="259984" y="1774337"/>
            <a:ext cx="5972906" cy="4353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o-NO" sz="2400"/>
              <a:t>EOSC Future WP6 is the space where Science Clusters and e-Infrastructures join forces.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o-NO" sz="2400"/>
              <a:t>Different approaches, different languages, different culture.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o-NO" sz="2400"/>
              <a:t>Huge potential through integration activities by identifying their interfaces or trading zones*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no-NO" sz="1400"/>
              <a:t>* From https://eoscfuture.eu/wp-content/uploads/2021/11/Arvanitidis_PPT_Day_1_Session_2.pdf</a:t>
            </a:r>
            <a:endParaRPr sz="14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13" name="Google Shape;113;p3" descr="Et bilde som inneholder tekst, utklipp&#10;&#10;Automatisk generert beskrivel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019" y="378224"/>
            <a:ext cx="2313745" cy="1285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979" y="6238232"/>
            <a:ext cx="1238740" cy="402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23069" y="6022855"/>
            <a:ext cx="730740" cy="47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6">
            <a:alphaModFix/>
          </a:blip>
          <a:srcRect l="3262" r="29358" b="436"/>
          <a:stretch/>
        </p:blipFill>
        <p:spPr>
          <a:xfrm>
            <a:off x="6551248" y="1256937"/>
            <a:ext cx="5248642" cy="4463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title"/>
          </p:nvPr>
        </p:nvSpPr>
        <p:spPr>
          <a:xfrm>
            <a:off x="2845253" y="539426"/>
            <a:ext cx="9302297" cy="131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o-NO" sz="3200">
                <a:latin typeface="Calibri"/>
                <a:ea typeface="Calibri"/>
                <a:cs typeface="Calibri"/>
                <a:sym typeface="Calibri"/>
              </a:rPr>
              <a:t> Science project 9 of EOSC Future WP6.3 </a:t>
            </a:r>
            <a:br>
              <a:rPr lang="no-NO" sz="3200">
                <a:latin typeface="Calibri"/>
                <a:ea typeface="Calibri"/>
                <a:cs typeface="Calibri"/>
                <a:sym typeface="Calibri"/>
              </a:rPr>
            </a:br>
            <a:r>
              <a:rPr lang="no-NO" sz="3200">
                <a:latin typeface="Calibri"/>
                <a:ea typeface="Calibri"/>
                <a:cs typeface="Calibri"/>
                <a:sym typeface="Calibri"/>
              </a:rPr>
              <a:t>- Objectives</a:t>
            </a:r>
            <a:endParaRPr/>
          </a:p>
        </p:txBody>
      </p:sp>
      <p:sp>
        <p:nvSpPr>
          <p:cNvPr id="122" name="Google Shape;122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o-NO"/>
              <a:t>Demonstrate that relevant environmental data and data on citizens’ values, attitudes, behavior and involvement can be combined for social, political and scientific analysis</a:t>
            </a:r>
            <a:endParaRPr/>
          </a:p>
          <a:p>
            <a:pPr marL="2286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o-NO"/>
              <a:t>Data available via the EOSC Platform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23" name="Google Shape;123;p4" descr="Et bilde som inneholder tekst, utklipp&#10;&#10;Automatisk generert beskrivel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019" y="378224"/>
            <a:ext cx="2313745" cy="1285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54" y="5968232"/>
            <a:ext cx="1238740" cy="402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76169" y="5933205"/>
            <a:ext cx="730740" cy="47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 txBox="1">
            <a:spLocks noGrp="1"/>
          </p:cNvSpPr>
          <p:nvPr>
            <p:ph type="title"/>
          </p:nvPr>
        </p:nvSpPr>
        <p:spPr>
          <a:xfrm>
            <a:off x="3885065" y="682301"/>
            <a:ext cx="9302297" cy="131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o-NO" sz="3200">
                <a:latin typeface="Calibri"/>
                <a:ea typeface="Calibri"/>
                <a:cs typeface="Calibri"/>
                <a:sym typeface="Calibri"/>
              </a:rPr>
              <a:t>Expected users</a:t>
            </a:r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o-NO"/>
              <a:t>1) Social and behavioral scientists (immediate term)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o-NO"/>
              <a:t>2) Policy makers (medium or long term)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o-NO"/>
              <a:t>3) Researchers from other domains (Environmental scientists)(medium or long term)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32" name="Google Shape;132;p5" descr="Et bilde som inneholder tekst, utklipp&#10;&#10;Automatisk generert beskrivel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019" y="378224"/>
            <a:ext cx="2313745" cy="1285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54" y="5968232"/>
            <a:ext cx="1238740" cy="402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76169" y="5933205"/>
            <a:ext cx="730740" cy="47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>
            <a:spLocks noGrp="1"/>
          </p:cNvSpPr>
          <p:nvPr>
            <p:ph type="title"/>
          </p:nvPr>
        </p:nvSpPr>
        <p:spPr>
          <a:xfrm>
            <a:off x="2787849" y="409975"/>
            <a:ext cx="9191400" cy="1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o-NO" sz="3200">
                <a:latin typeface="Calibri"/>
                <a:ea typeface="Calibri"/>
                <a:cs typeface="Calibri"/>
                <a:sym typeface="Calibri"/>
              </a:rPr>
              <a:t>The European Social Survey </a:t>
            </a:r>
            <a:r>
              <a:rPr lang="no-NO" sz="3200"/>
              <a:t>and its context</a:t>
            </a:r>
            <a:endParaRPr/>
          </a:p>
        </p:txBody>
      </p:sp>
      <p:sp>
        <p:nvSpPr>
          <p:cNvPr id="140" name="Google Shape;140;p6"/>
          <p:cNvSpPr txBox="1">
            <a:spLocks noGrp="1"/>
          </p:cNvSpPr>
          <p:nvPr>
            <p:ph type="body" idx="1"/>
          </p:nvPr>
        </p:nvSpPr>
        <p:spPr>
          <a:xfrm>
            <a:off x="408354" y="2060086"/>
            <a:ext cx="1123852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o-NO" sz="2400"/>
              <a:t>The European Social Survey (ESS</a:t>
            </a:r>
            <a:r>
              <a:rPr lang="no-NO" sz="2350"/>
              <a:t>) </a:t>
            </a:r>
            <a:r>
              <a:rPr lang="no-NO" sz="2350">
                <a:solidFill>
                  <a:srgbClr val="454545"/>
                </a:solidFill>
                <a:highlight>
                  <a:srgbClr val="FFFFFF"/>
                </a:highlight>
              </a:rPr>
              <a:t>measures the attitudes, beliefs and behaviour patterns of diverse populations in more than thirty nations. 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o-NO" sz="2400"/>
              <a:t>The context that respondents live in has been regarded as important from the start. 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o-NO" sz="2400"/>
              <a:t>In 2012 European Social Survey MultiLevel Application tool was launched, facilitating  integrated data download of regional level data on demography, economy etc. together with data from the ESS. 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o-NO" sz="2400"/>
              <a:t>Funding from the EOSC Future WP 6.3 Science Project 9 opens new possibilities to explore ESS Data in an even broader context.</a:t>
            </a:r>
            <a:endParaRPr sz="24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41" name="Google Shape;141;p6" descr="Et bilde som inneholder tekst, utklipp&#10;&#10;Automatisk generert beskrivel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019" y="378224"/>
            <a:ext cx="2313745" cy="1285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54" y="5968232"/>
            <a:ext cx="1238740" cy="402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76169" y="5933205"/>
            <a:ext cx="730740" cy="47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 txBox="1">
            <a:spLocks noGrp="1"/>
          </p:cNvSpPr>
          <p:nvPr>
            <p:ph type="title"/>
          </p:nvPr>
        </p:nvSpPr>
        <p:spPr>
          <a:xfrm>
            <a:off x="2503940" y="250401"/>
            <a:ext cx="93183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no-NO" sz="3600"/>
              <a:t>Data Integration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0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50" name="Google Shape;150;p7" descr="Et bilde som inneholder tekst, utklipp&#10;&#10;Automatisk generert beskrivel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019" y="378224"/>
            <a:ext cx="1789870" cy="11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54" y="5968232"/>
            <a:ext cx="1238740" cy="402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76169" y="5933205"/>
            <a:ext cx="730740" cy="47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7"/>
          <p:cNvSpPr txBox="1"/>
          <p:nvPr/>
        </p:nvSpPr>
        <p:spPr>
          <a:xfrm>
            <a:off x="1062038" y="1890712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no-NO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 is ongoing to integrate data from different domains for cross-domain analyses: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o-NO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Survey data from the ESS.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o-NO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Regional contextual data.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o-NO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 quality data.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o-NO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 data.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2503940" y="380676"/>
            <a:ext cx="93183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0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60" name="Google Shape;160;p9" descr="Et bilde som inneholder tekst, utklipp&#10;&#10;Automatisk generert beskrivel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019" y="378224"/>
            <a:ext cx="1789870" cy="11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54" y="5968232"/>
            <a:ext cx="1238740" cy="402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76169" y="5933205"/>
            <a:ext cx="730740" cy="47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9"/>
          <p:cNvSpPr txBox="1"/>
          <p:nvPr/>
        </p:nvSpPr>
        <p:spPr>
          <a:xfrm>
            <a:off x="1077913" y="1620837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9"/>
          <p:cNvSpPr txBox="1"/>
          <p:nvPr/>
        </p:nvSpPr>
        <p:spPr>
          <a:xfrm>
            <a:off x="390475" y="1746825"/>
            <a:ext cx="115698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o-NO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observable indicators related to climate change and local air pollution, have effect on climate change concerns and beliefs?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o-NO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air pollution data could, when combined with other data from the ESS, also be used to explore effects on people’s well-being.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9"/>
          <p:cNvSpPr txBox="1"/>
          <p:nvPr/>
        </p:nvSpPr>
        <p:spPr>
          <a:xfrm>
            <a:off x="465925" y="646163"/>
            <a:ext cx="11418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no-NO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research questions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85170" y="3501900"/>
            <a:ext cx="4723449" cy="312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2035640" y="378226"/>
            <a:ext cx="93183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0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73" name="Google Shape;173;p10" descr="Et bilde som inneholder tekst, utklipp&#10;&#10;Automatisk generert beskrivel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019" y="378224"/>
            <a:ext cx="1535870" cy="888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54" y="5968232"/>
            <a:ext cx="1238740" cy="402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76169" y="5933205"/>
            <a:ext cx="730740" cy="47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0"/>
          <p:cNvSpPr txBox="1"/>
          <p:nvPr/>
        </p:nvSpPr>
        <p:spPr>
          <a:xfrm>
            <a:off x="1077913" y="162083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7" name="Google Shape;177;p10"/>
          <p:cNvGraphicFramePr/>
          <p:nvPr/>
        </p:nvGraphicFramePr>
        <p:xfrm>
          <a:off x="1850288" y="1755575"/>
          <a:ext cx="8896875" cy="4081850"/>
        </p:xfrm>
        <a:graphic>
          <a:graphicData uri="http://schemas.openxmlformats.org/drawingml/2006/table">
            <a:tbl>
              <a:tblPr firstRow="1" bandRow="1">
                <a:noFill/>
                <a:tableStyleId>{8093B889-1320-4A06-A5A3-27CAEE5F1C38}</a:tableStyleId>
              </a:tblPr>
              <a:tblGrid>
                <a:gridCol w="184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5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9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no-NO" sz="2000" u="none" strike="noStrike" cap="none"/>
                        <a:t>Concept</a:t>
                      </a:r>
                      <a:endParaRPr sz="2000" u="none" strike="noStrike" cap="none"/>
                    </a:p>
                  </a:txBody>
                  <a:tcPr marL="68575" marR="68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no-NO" sz="2000" u="none" strike="noStrike" cap="none"/>
                        <a:t>Indicator</a:t>
                      </a:r>
                      <a:endParaRPr sz="2000" u="none" strike="noStrike" cap="none"/>
                    </a:p>
                  </a:txBody>
                  <a:tcPr marL="68575" marR="68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no-NO" sz="2000" u="none" strike="noStrike" cap="none"/>
                        <a:t>Indices (computed measures)</a:t>
                      </a:r>
                      <a:endParaRPr sz="1400" u="none" strike="noStrike" cap="none"/>
                    </a:p>
                  </a:txBody>
                  <a:tcPr marL="68575" marR="68575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850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no-NO" sz="2000" b="1" u="none" strike="noStrike" cap="none"/>
                        <a:t>Climate change</a:t>
                      </a:r>
                      <a:endParaRPr sz="20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no-NO" sz="2000" b="1" u="none" strike="noStrike" cap="none"/>
                        <a:t>(observable properties)</a:t>
                      </a:r>
                      <a:endParaRPr sz="1400" u="none" strike="noStrike" cap="none"/>
                    </a:p>
                  </a:txBody>
                  <a:tcPr marL="68575" marR="68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no-NO" sz="2000" u="none" strike="noStrike" cap="none"/>
                        <a:t>Temperature</a:t>
                      </a:r>
                      <a:endParaRPr sz="2000" u="none" strike="noStrike" cap="none"/>
                    </a:p>
                  </a:txBody>
                  <a:tcPr marL="68575" marR="68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no-NO" sz="2000" u="none" strike="noStrike" cap="none"/>
                        <a:t>Temperature anomaly</a:t>
                      </a:r>
                      <a:endParaRPr sz="20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/>
                    </a:p>
                  </a:txBody>
                  <a:tcPr marL="68575" marR="6857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65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no-NO" sz="2000" u="none" strike="noStrike" cap="none"/>
                        <a:t>Precipitation</a:t>
                      </a:r>
                      <a:endParaRPr sz="2000" u="none" strike="noStrike" cap="none"/>
                    </a:p>
                  </a:txBody>
                  <a:tcPr marL="68575" marR="68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no-NO" sz="2000" u="none" strike="noStrike" cap="none"/>
                        <a:t>Extreme precipitation days</a:t>
                      </a:r>
                      <a:endParaRPr sz="2000" u="none" strike="noStrike" cap="none"/>
                    </a:p>
                  </a:txBody>
                  <a:tcPr marL="68575" marR="6857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65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no-NO" sz="2000" u="none" strike="noStrike" cap="none"/>
                        <a:t>Wind strength</a:t>
                      </a:r>
                      <a:endParaRPr sz="2000" u="none" strike="noStrike" cap="none"/>
                    </a:p>
                  </a:txBody>
                  <a:tcPr marL="68575" marR="68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no-NO" sz="2000" u="none" strike="noStrike" cap="none"/>
                        <a:t>Storm – extreme wind</a:t>
                      </a:r>
                      <a:endParaRPr sz="2000" u="none" strike="noStrike" cap="none"/>
                    </a:p>
                  </a:txBody>
                  <a:tcPr marL="68575" marR="6857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850"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no-NO" sz="2000" b="1" u="none" strike="noStrike" cap="none"/>
                        <a:t>Air quality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no-NO" sz="2000" b="1" u="none" strike="noStrike" cap="none"/>
                        <a:t>(classic indicators)</a:t>
                      </a:r>
                      <a:endParaRPr sz="1400" u="none" strike="noStrike" cap="none"/>
                    </a:p>
                  </a:txBody>
                  <a:tcPr marL="68575" marR="685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no-NO" sz="2000" u="none" strike="noStrike" cap="none"/>
                        <a:t>Inhalable particular matter (</a:t>
                      </a:r>
                      <a:r>
                        <a:rPr lang="no-NO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PM10, </a:t>
                      </a:r>
                      <a:r>
                        <a:rPr lang="no-NO" sz="2000" b="0" i="0" u="none" strike="noStrike" cap="none"/>
                        <a:t>PM2,5)</a:t>
                      </a:r>
                      <a:endParaRPr sz="2000" u="none" strike="noStrike" cap="none"/>
                    </a:p>
                  </a:txBody>
                  <a:tcPr marL="68575" marR="68575" marT="45725" marB="45725"/>
                </a:tc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no-NO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Air Quality </a:t>
                      </a:r>
                      <a:endParaRPr sz="2000" u="none" strike="noStrike" cap="none"/>
                    </a:p>
                    <a:p>
                      <a:pPr marL="457200" marR="0" lvl="0" indent="-355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no-NO" sz="2000" u="none" strike="noStrike" cap="none"/>
                        <a:t>Day of interview</a:t>
                      </a:r>
                      <a:endParaRPr sz="2000" u="none" strike="noStrike" cap="none"/>
                    </a:p>
                    <a:p>
                      <a:pPr marL="457200" marR="0" lvl="0" indent="-355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no-NO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Week before the interview</a:t>
                      </a:r>
                      <a:endParaRPr sz="2000" u="none" strike="noStrike" cap="none"/>
                    </a:p>
                    <a:p>
                      <a:pPr marL="457200" marR="0" lvl="0" indent="-355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no-NO" sz="2000" u="none" strike="noStrike" cap="none"/>
                        <a:t>Month etc.</a:t>
                      </a:r>
                      <a:endParaRPr sz="2000" u="none" strike="noStrike" cap="none"/>
                    </a:p>
                  </a:txBody>
                  <a:tcPr marL="68575" marR="68575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65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no-NO" sz="2000" u="none" strike="noStrike" cap="none"/>
                        <a:t>Nitrogen Dioxide (</a:t>
                      </a:r>
                      <a:r>
                        <a:rPr lang="no-NO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NO2)</a:t>
                      </a:r>
                      <a:endParaRPr sz="2000" u="none" strike="noStrike" cap="none"/>
                    </a:p>
                  </a:txBody>
                  <a:tcPr marL="68575" marR="68575" marT="45725" marB="45725"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65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no-NO" sz="2000" u="none" strike="noStrike" cap="none"/>
                        <a:t>Sulfur Dioxide (</a:t>
                      </a:r>
                      <a:r>
                        <a:rPr lang="no-NO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SO2)</a:t>
                      </a:r>
                      <a:endParaRPr sz="2000" u="none" strike="noStrike" cap="none"/>
                    </a:p>
                  </a:txBody>
                  <a:tcPr marL="68575" marR="68575" marT="45725" marB="45725"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850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no-NO" sz="2000" u="none" strike="noStrike" cap="none"/>
                        <a:t>Ozone (ground –level) (</a:t>
                      </a:r>
                      <a:r>
                        <a:rPr lang="no-NO" sz="20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O3)</a:t>
                      </a:r>
                      <a:endParaRPr sz="2000" u="none" strike="noStrike" cap="none"/>
                    </a:p>
                  </a:txBody>
                  <a:tcPr marL="68575" marR="68575" marT="45725" marB="45725"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8" name="Google Shape;178;p10"/>
          <p:cNvSpPr txBox="1"/>
          <p:nvPr/>
        </p:nvSpPr>
        <p:spPr>
          <a:xfrm>
            <a:off x="902250" y="915850"/>
            <a:ext cx="11418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o-NO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Environmental indicators and </a:t>
            </a:r>
            <a:r>
              <a:rPr lang="no-NO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indices</a:t>
            </a:r>
            <a:r>
              <a:rPr lang="no-NO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(computed measures)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82E5A571DAF414A9592C30378476E91" ma:contentTypeVersion="18" ma:contentTypeDescription="Opprett et nytt dokument." ma:contentTypeScope="" ma:versionID="01c4eb34c89cee8568106d386af264cf">
  <xsd:schema xmlns:xsd="http://www.w3.org/2001/XMLSchema" xmlns:xs="http://www.w3.org/2001/XMLSchema" xmlns:p="http://schemas.microsoft.com/office/2006/metadata/properties" xmlns:ns2="14dcbc3b-21e1-4ce7-be38-080c0f3c07db" xmlns:ns3="01b79c5a-ad56-43a0-a351-8cb21f110a82" xmlns:ns4="867175d7-b237-4e04-bc13-502d35a55867" targetNamespace="http://schemas.microsoft.com/office/2006/metadata/properties" ma:root="true" ma:fieldsID="642b0b38895aa8e349ab8e5e33c25ae9" ns2:_="" ns3:_="" ns4:_="">
    <xsd:import namespace="14dcbc3b-21e1-4ce7-be38-080c0f3c07db"/>
    <xsd:import namespace="01b79c5a-ad56-43a0-a351-8cb21f110a82"/>
    <xsd:import namespace="867175d7-b237-4e04-bc13-502d35a558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dcbc3b-21e1-4ce7-be38-080c0f3c07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b79c5a-ad56-43a0-a351-8cb21f110a8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7175d7-b237-4e04-bc13-502d35a55867" elementFormDefault="qualified">
    <xsd:import namespace="http://schemas.microsoft.com/office/2006/documentManagement/types"/>
    <xsd:import namespace="http://schemas.microsoft.com/office/infopath/2007/PartnerControls"/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A5E051-F49F-4C36-A2A1-DB9EF81FB30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53B06E6-AAD6-4A9A-A5F8-4E7D2872FE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051DB5-C6C2-4054-BA32-00FDB38C54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dcbc3b-21e1-4ce7-be38-080c0f3c07db"/>
    <ds:schemaRef ds:uri="01b79c5a-ad56-43a0-a351-8cb21f110a82"/>
    <ds:schemaRef ds:uri="867175d7-b237-4e04-bc13-502d35a558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1179</Words>
  <Application>Microsoft Office PowerPoint</Application>
  <PresentationFormat>Widescreen</PresentationFormat>
  <Paragraphs>207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6" baseType="lpstr">
      <vt:lpstr>Office-tema</vt:lpstr>
      <vt:lpstr>Cross Domain Interoperability in Science Project 9 of EOSC Future WP6.3 Climate Neutral and Smart Cities </vt:lpstr>
      <vt:lpstr> Framing: EOSC Future  - what is it?</vt:lpstr>
      <vt:lpstr> WP6 of EOSC Future </vt:lpstr>
      <vt:lpstr> Science project 9 of EOSC Future WP6.3  - Objectives</vt:lpstr>
      <vt:lpstr>Expected users</vt:lpstr>
      <vt:lpstr>The European Social Survey and its context</vt:lpstr>
      <vt:lpstr> Data Integration</vt:lpstr>
      <vt:lpstr> </vt:lpstr>
      <vt:lpstr> </vt:lpstr>
      <vt:lpstr> </vt:lpstr>
      <vt:lpstr> Data sources for Air Quality and Climate Data   </vt:lpstr>
      <vt:lpstr>Challenges of the project </vt:lpstr>
      <vt:lpstr>Interoperability using DDI in application upgrade </vt:lpstr>
      <vt:lpstr> Partners and Contributors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 Domain Interoperability in Science Project 9 of EOSC Future WP6.3 Climate Neutral and Smart Cities </dc:title>
  <dc:creator>Knut Kalgraff Skjåk</dc:creator>
  <cp:lastModifiedBy>Hilde Orten</cp:lastModifiedBy>
  <cp:revision>2</cp:revision>
  <dcterms:created xsi:type="dcterms:W3CDTF">2021-08-31T06:05:25Z</dcterms:created>
  <dcterms:modified xsi:type="dcterms:W3CDTF">2023-02-28T08:13:29Z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0x010100E82E5A571DAF414A9592C30378476E91</vt:lpwstr>
  </property>
  <property fmtid="{D5CDD505-2E9C-101B-9397-08002B2CF9AE}" pid="3" name="GUID">
    <vt:lpwstr>0b138e37-5ed8-44b0-9f39-30853873866e</vt:lpwstr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